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60" r:id="rId1"/>
  </p:sldMasterIdLst>
  <p:notesMasterIdLst>
    <p:notesMasterId r:id="rId73"/>
  </p:notesMasterIdLst>
  <p:handoutMasterIdLst>
    <p:handoutMasterId r:id="rId74"/>
  </p:handoutMasterIdLst>
  <p:sldIdLst>
    <p:sldId id="259" r:id="rId2"/>
    <p:sldId id="691" r:id="rId3"/>
    <p:sldId id="327" r:id="rId4"/>
    <p:sldId id="724" r:id="rId5"/>
    <p:sldId id="260" r:id="rId6"/>
    <p:sldId id="329" r:id="rId7"/>
    <p:sldId id="330" r:id="rId8"/>
    <p:sldId id="328" r:id="rId9"/>
    <p:sldId id="726" r:id="rId10"/>
    <p:sldId id="728" r:id="rId11"/>
    <p:sldId id="332" r:id="rId12"/>
    <p:sldId id="729" r:id="rId13"/>
    <p:sldId id="333" r:id="rId14"/>
    <p:sldId id="311" r:id="rId15"/>
    <p:sldId id="731" r:id="rId16"/>
    <p:sldId id="732" r:id="rId17"/>
    <p:sldId id="696" r:id="rId18"/>
    <p:sldId id="697" r:id="rId19"/>
    <p:sldId id="376" r:id="rId20"/>
    <p:sldId id="337" r:id="rId21"/>
    <p:sldId id="338" r:id="rId22"/>
    <p:sldId id="736" r:id="rId23"/>
    <p:sldId id="334" r:id="rId24"/>
    <p:sldId id="733" r:id="rId25"/>
    <p:sldId id="721" r:id="rId26"/>
    <p:sldId id="727" r:id="rId27"/>
    <p:sldId id="705" r:id="rId28"/>
    <p:sldId id="734" r:id="rId29"/>
    <p:sldId id="706" r:id="rId30"/>
    <p:sldId id="707" r:id="rId31"/>
    <p:sldId id="349" r:id="rId32"/>
    <p:sldId id="713" r:id="rId33"/>
    <p:sldId id="351" r:id="rId34"/>
    <p:sldId id="352" r:id="rId35"/>
    <p:sldId id="708" r:id="rId36"/>
    <p:sldId id="709" r:id="rId37"/>
    <p:sldId id="725" r:id="rId38"/>
    <p:sldId id="695" r:id="rId39"/>
    <p:sldId id="710" r:id="rId40"/>
    <p:sldId id="730" r:id="rId41"/>
    <p:sldId id="353" r:id="rId42"/>
    <p:sldId id="356" r:id="rId43"/>
    <p:sldId id="354" r:id="rId44"/>
    <p:sldId id="357" r:id="rId45"/>
    <p:sldId id="360" r:id="rId46"/>
    <p:sldId id="720" r:id="rId47"/>
    <p:sldId id="365" r:id="rId48"/>
    <p:sldId id="737" r:id="rId49"/>
    <p:sldId id="339" r:id="rId50"/>
    <p:sldId id="694" r:id="rId51"/>
    <p:sldId id="718" r:id="rId52"/>
    <p:sldId id="693" r:id="rId53"/>
    <p:sldId id="714" r:id="rId54"/>
    <p:sldId id="719" r:id="rId55"/>
    <p:sldId id="716" r:id="rId56"/>
    <p:sldId id="361" r:id="rId57"/>
    <p:sldId id="367" r:id="rId58"/>
    <p:sldId id="368" r:id="rId59"/>
    <p:sldId id="722" r:id="rId60"/>
    <p:sldId id="723" r:id="rId61"/>
    <p:sldId id="369" r:id="rId62"/>
    <p:sldId id="371" r:id="rId63"/>
    <p:sldId id="372" r:id="rId64"/>
    <p:sldId id="699" r:id="rId65"/>
    <p:sldId id="373" r:id="rId66"/>
    <p:sldId id="700" r:id="rId67"/>
    <p:sldId id="701" r:id="rId68"/>
    <p:sldId id="735" r:id="rId69"/>
    <p:sldId id="375" r:id="rId70"/>
    <p:sldId id="702" r:id="rId71"/>
    <p:sldId id="370" r:id="rId72"/>
  </p:sldIdLst>
  <p:sldSz cx="12192000" cy="6858000"/>
  <p:notesSz cx="7315200" cy="9601200"/>
  <p:defaultTextStyle>
    <a:defPPr>
      <a:defRPr lang="en-US"/>
    </a:defPPr>
    <a:lvl1pPr algn="l" rtl="0" fontAlgn="base">
      <a:spcBef>
        <a:spcPct val="0"/>
      </a:spcBef>
      <a:spcAft>
        <a:spcPct val="0"/>
      </a:spcAft>
      <a:defRPr kern="1200">
        <a:solidFill>
          <a:schemeClr val="tx1"/>
        </a:solidFill>
        <a:latin typeface="Comic Sans MS" pitchFamily="66" charset="0"/>
        <a:ea typeface="+mn-ea"/>
        <a:cs typeface="+mn-cs"/>
      </a:defRPr>
    </a:lvl1pPr>
    <a:lvl2pPr marL="457200" algn="l" rtl="0" fontAlgn="base">
      <a:spcBef>
        <a:spcPct val="0"/>
      </a:spcBef>
      <a:spcAft>
        <a:spcPct val="0"/>
      </a:spcAft>
      <a:defRPr kern="1200">
        <a:solidFill>
          <a:schemeClr val="tx1"/>
        </a:solidFill>
        <a:latin typeface="Comic Sans MS" pitchFamily="66" charset="0"/>
        <a:ea typeface="+mn-ea"/>
        <a:cs typeface="+mn-cs"/>
      </a:defRPr>
    </a:lvl2pPr>
    <a:lvl3pPr marL="914400" algn="l" rtl="0" fontAlgn="base">
      <a:spcBef>
        <a:spcPct val="0"/>
      </a:spcBef>
      <a:spcAft>
        <a:spcPct val="0"/>
      </a:spcAft>
      <a:defRPr kern="1200">
        <a:solidFill>
          <a:schemeClr val="tx1"/>
        </a:solidFill>
        <a:latin typeface="Comic Sans MS" pitchFamily="66" charset="0"/>
        <a:ea typeface="+mn-ea"/>
        <a:cs typeface="+mn-cs"/>
      </a:defRPr>
    </a:lvl3pPr>
    <a:lvl4pPr marL="1371600" algn="l" rtl="0" fontAlgn="base">
      <a:spcBef>
        <a:spcPct val="0"/>
      </a:spcBef>
      <a:spcAft>
        <a:spcPct val="0"/>
      </a:spcAft>
      <a:defRPr kern="1200">
        <a:solidFill>
          <a:schemeClr val="tx1"/>
        </a:solidFill>
        <a:latin typeface="Comic Sans MS" pitchFamily="66" charset="0"/>
        <a:ea typeface="+mn-ea"/>
        <a:cs typeface="+mn-cs"/>
      </a:defRPr>
    </a:lvl4pPr>
    <a:lvl5pPr marL="1828800" algn="l" rtl="0" fontAlgn="base">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0000"/>
    <a:srgbClr val="DDDDDD"/>
    <a:srgbClr val="00CC00"/>
    <a:srgbClr val="FFFF00"/>
    <a:srgbClr val="0000CC"/>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50" autoAdjust="0"/>
    <p:restoredTop sz="85986"/>
  </p:normalViewPr>
  <p:slideViewPr>
    <p:cSldViewPr>
      <p:cViewPr varScale="1">
        <p:scale>
          <a:sx n="82" d="100"/>
          <a:sy n="82" d="100"/>
        </p:scale>
        <p:origin x="792" y="7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20" d="100"/>
        <a:sy n="120" d="100"/>
      </p:scale>
      <p:origin x="0" y="-278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62" name="Rectangle 1026"/>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0" hangingPunct="0">
              <a:defRPr sz="1300">
                <a:latin typeface="Times New Roman" pitchFamily="-108" charset="0"/>
              </a:defRPr>
            </a:lvl1pPr>
          </a:lstStyle>
          <a:p>
            <a:pPr>
              <a:defRPr/>
            </a:pPr>
            <a:endParaRPr lang="en-US"/>
          </a:p>
        </p:txBody>
      </p:sp>
      <p:sp>
        <p:nvSpPr>
          <p:cNvPr id="296963" name="Rectangle 1027"/>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defRPr sz="1300">
                <a:latin typeface="Times New Roman" pitchFamily="-108" charset="0"/>
              </a:defRPr>
            </a:lvl1pPr>
          </a:lstStyle>
          <a:p>
            <a:pPr>
              <a:defRPr/>
            </a:pPr>
            <a:endParaRPr lang="en-US"/>
          </a:p>
        </p:txBody>
      </p:sp>
      <p:sp>
        <p:nvSpPr>
          <p:cNvPr id="296964" name="Rectangle 1028"/>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0" hangingPunct="0">
              <a:defRPr sz="1300">
                <a:latin typeface="Times New Roman" pitchFamily="-108" charset="0"/>
              </a:defRPr>
            </a:lvl1pPr>
          </a:lstStyle>
          <a:p>
            <a:pPr>
              <a:defRPr/>
            </a:pPr>
            <a:endParaRPr lang="en-US"/>
          </a:p>
        </p:txBody>
      </p:sp>
      <p:sp>
        <p:nvSpPr>
          <p:cNvPr id="296965" name="Rectangle 1029"/>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0" hangingPunct="0">
              <a:defRPr sz="1300">
                <a:latin typeface="Times New Roman" pitchFamily="-108" charset="0"/>
              </a:defRPr>
            </a:lvl1pPr>
          </a:lstStyle>
          <a:p>
            <a:pPr>
              <a:defRPr/>
            </a:pPr>
            <a:fld id="{BF019C87-767D-4612-A1B9-E99CFFB560FF}" type="slidenum">
              <a:rPr lang="en-US"/>
              <a:pPr>
                <a:defRPr/>
              </a:pPr>
              <a:t>‹#›</a:t>
            </a:fld>
            <a:endParaRPr lang="en-US"/>
          </a:p>
        </p:txBody>
      </p:sp>
    </p:spTree>
    <p:extLst>
      <p:ext uri="{BB962C8B-B14F-4D97-AF65-F5344CB8AC3E}">
        <p14:creationId xmlns:p14="http://schemas.microsoft.com/office/powerpoint/2010/main" val="4826797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0" hangingPunct="0">
              <a:defRPr sz="1300">
                <a:latin typeface="Times New Roman" pitchFamily="-108" charset="0"/>
              </a:defRPr>
            </a:lvl1pPr>
          </a:lstStyle>
          <a:p>
            <a:pPr>
              <a:defRPr/>
            </a:pPr>
            <a:endParaRPr lang="en-US"/>
          </a:p>
        </p:txBody>
      </p:sp>
      <p:sp>
        <p:nvSpPr>
          <p:cNvPr id="512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defRPr sz="1300">
                <a:latin typeface="Times New Roman" pitchFamily="-108" charset="0"/>
              </a:defRPr>
            </a:lvl1pPr>
          </a:lstStyle>
          <a:p>
            <a:pPr>
              <a:defRPr/>
            </a:pPr>
            <a:endParaRPr lang="en-US"/>
          </a:p>
        </p:txBody>
      </p:sp>
      <p:sp>
        <p:nvSpPr>
          <p:cNvPr id="17412"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0" hangingPunct="0">
              <a:defRPr sz="1300">
                <a:latin typeface="Times New Roman" pitchFamily="-108" charset="0"/>
              </a:defRPr>
            </a:lvl1pPr>
          </a:lstStyle>
          <a:p>
            <a:pPr>
              <a:defRPr/>
            </a:pPr>
            <a:endParaRPr lang="en-US"/>
          </a:p>
        </p:txBody>
      </p:sp>
      <p:sp>
        <p:nvSpPr>
          <p:cNvPr id="512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0" hangingPunct="0">
              <a:defRPr sz="1300">
                <a:latin typeface="Times New Roman" pitchFamily="-108" charset="0"/>
              </a:defRPr>
            </a:lvl1pPr>
          </a:lstStyle>
          <a:p>
            <a:pPr>
              <a:defRPr/>
            </a:pPr>
            <a:fld id="{ED2D5FEF-A100-4857-8722-D4E63F57E0CF}" type="slidenum">
              <a:rPr lang="en-US"/>
              <a:pPr>
                <a:defRPr/>
              </a:pPr>
              <a:t>‹#›</a:t>
            </a:fld>
            <a:endParaRPr lang="en-US"/>
          </a:p>
        </p:txBody>
      </p:sp>
    </p:spTree>
    <p:extLst>
      <p:ext uri="{BB962C8B-B14F-4D97-AF65-F5344CB8AC3E}">
        <p14:creationId xmlns:p14="http://schemas.microsoft.com/office/powerpoint/2010/main" val="40461670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2" charset="0"/>
        <a:ea typeface="ＭＳ Ｐゴシック" pitchFamily="-112"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Times New Roman" pitchFamily="-112" charset="0"/>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2" charset="0"/>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2" charset="0"/>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2" charset="0"/>
        <a:ea typeface="ＭＳ Ｐゴシック"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p:spPr>
        <p:txBody>
          <a:bodyPr/>
          <a:lstStyle/>
          <a:p>
            <a:fld id="{2DF3275B-A1E5-46E1-BAF2-CB4D862CFB57}" type="slidenum">
              <a:rPr lang="en-US" smtClean="0">
                <a:latin typeface="Times New Roman" pitchFamily="18" charset="0"/>
              </a:rPr>
              <a:pPr/>
              <a:t>1</a:t>
            </a:fld>
            <a:endParaRPr lang="en-US">
              <a:latin typeface="Times New Roman" pitchFamily="18" charset="0"/>
            </a:endParaRPr>
          </a:p>
        </p:txBody>
      </p:sp>
      <p:sp>
        <p:nvSpPr>
          <p:cNvPr id="20482" name="Rectangle 2"/>
          <p:cNvSpPr>
            <a:spLocks noGrp="1" noRot="1" noChangeAspect="1" noChangeArrowheads="1" noTextEdit="1"/>
          </p:cNvSpPr>
          <p:nvPr>
            <p:ph type="sldImg"/>
          </p:nvPr>
        </p:nvSpPr>
        <p:spPr>
          <a:xfrm>
            <a:off x="457200" y="720725"/>
            <a:ext cx="6400800" cy="3600450"/>
          </a:xfrm>
          <a:ln/>
        </p:spPr>
      </p:sp>
      <p:sp>
        <p:nvSpPr>
          <p:cNvPr id="20483" name="Rectangle 3"/>
          <p:cNvSpPr>
            <a:spLocks noGrp="1" noChangeArrowheads="1"/>
          </p:cNvSpPr>
          <p:nvPr>
            <p:ph type="body" idx="1"/>
          </p:nvPr>
        </p:nvSpPr>
        <p:spPr>
          <a:noFill/>
          <a:ln/>
        </p:spPr>
        <p:txBody>
          <a:bodyPr/>
          <a:lstStyle/>
          <a:p>
            <a:endParaRPr lang="en-US">
              <a:latin typeface="Times New Roman" pitchFamily="18" charset="0"/>
              <a:ea typeface="ＭＳ Ｐゴシック" pitchFamily="34" charset="-128"/>
            </a:endParaRPr>
          </a:p>
        </p:txBody>
      </p:sp>
    </p:spTree>
    <p:extLst>
      <p:ext uri="{BB962C8B-B14F-4D97-AF65-F5344CB8AC3E}">
        <p14:creationId xmlns:p14="http://schemas.microsoft.com/office/powerpoint/2010/main" val="289745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Notice, when host selects a door to open, he has to choose between two out of the three total doors (2/3 </a:t>
            </a:r>
            <a:r>
              <a:rPr lang="en-US" dirty="0">
                <a:sym typeface="Wingdings" panose="05000000000000000000" pitchFamily="2" charset="2"/>
              </a:rPr>
              <a:t> the chance that the car is behind the 2 doors that the host is left to select from</a:t>
            </a:r>
            <a:r>
              <a:rPr lang="en-US" dirty="0"/>
              <a:t>); the fact that when he will choose between 2/3 doors he will </a:t>
            </a:r>
            <a:r>
              <a:rPr lang="en-US" b="1" i="1" dirty="0"/>
              <a:t>definitely not</a:t>
            </a:r>
            <a:r>
              <a:rPr lang="en-US" dirty="0"/>
              <a:t> select the one with the car (provided you did not select the car door, i.e. the car is behind one of the doors that he is left to choose from = 2/3 doors = 2/3 chance the car is behind one of those doors), is the reason why when he </a:t>
            </a:r>
            <a:r>
              <a:rPr lang="en-US" i="1" dirty="0"/>
              <a:t>does </a:t>
            </a:r>
            <a:r>
              <a:rPr lang="en-US" i="0" dirty="0"/>
              <a:t>select a door to open (and we can guarantee it will </a:t>
            </a:r>
            <a:r>
              <a:rPr lang="en-US" b="1" i="0" dirty="0"/>
              <a:t>not </a:t>
            </a:r>
            <a:r>
              <a:rPr lang="en-US" b="0" i="0" dirty="0"/>
              <a:t>be the car), then that 2/3 probability shifts (is redistributed) to that one remaining door, i.e., there is 1/3 chance the car is behind the players door, and 2/3 chance that it is behind the 1 remaining door, and obviously a 0/3 chance it is behind the door that the host opens/will open.</a:t>
            </a:r>
            <a:r>
              <a:rPr lang="en-US" dirty="0"/>
              <a:t>  Key is: the hosts actions are </a:t>
            </a:r>
            <a:r>
              <a:rPr lang="en-US" b="1" dirty="0"/>
              <a:t>not random, THUS: </a:t>
            </a:r>
            <a:r>
              <a:rPr lang="en-US" b="0" dirty="0"/>
              <a:t>when he open a door, he is actually giving the player some evidence, which can be used to update/infer the new probability distribution for which door the car is behind </a:t>
            </a:r>
            <a:r>
              <a:rPr lang="en-US" b="0" dirty="0">
                <a:sym typeface="Wingdings" panose="05000000000000000000" pitchFamily="2" charset="2"/>
              </a:rPr>
              <a:t> BAYES THEOREM</a:t>
            </a:r>
            <a:r>
              <a:rPr lang="en-US" b="0" dirty="0"/>
              <a:t>.</a:t>
            </a:r>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18</a:t>
            </a:fld>
            <a:endParaRPr lang="en-US"/>
          </a:p>
        </p:txBody>
      </p:sp>
    </p:spTree>
    <p:extLst>
      <p:ext uri="{BB962C8B-B14F-4D97-AF65-F5344CB8AC3E}">
        <p14:creationId xmlns:p14="http://schemas.microsoft.com/office/powerpoint/2010/main" val="563080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Notice which term in the denominator when normalizing (thus completing BAYE’S RULE) is the largest (0.198).</a:t>
            </a:r>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23</a:t>
            </a:fld>
            <a:endParaRPr lang="en-US"/>
          </a:p>
        </p:txBody>
      </p:sp>
    </p:spTree>
    <p:extLst>
      <p:ext uri="{BB962C8B-B14F-4D97-AF65-F5344CB8AC3E}">
        <p14:creationId xmlns:p14="http://schemas.microsoft.com/office/powerpoint/2010/main" val="3969262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25</a:t>
            </a:fld>
            <a:endParaRPr lang="en-US"/>
          </a:p>
        </p:txBody>
      </p:sp>
    </p:spTree>
    <p:extLst>
      <p:ext uri="{BB962C8B-B14F-4D97-AF65-F5344CB8AC3E}">
        <p14:creationId xmlns:p14="http://schemas.microsoft.com/office/powerpoint/2010/main" val="34166958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 does not like classical probability that most school teach: he came up with theory about actual cause and effect between two variables and essentially invented what is known today as Bayesian Networks.</a:t>
            </a:r>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28</a:t>
            </a:fld>
            <a:endParaRPr lang="en-US"/>
          </a:p>
        </p:txBody>
      </p:sp>
    </p:spTree>
    <p:extLst>
      <p:ext uri="{BB962C8B-B14F-4D97-AF65-F5344CB8AC3E}">
        <p14:creationId xmlns:p14="http://schemas.microsoft.com/office/powerpoint/2010/main" val="16571977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Pearl was able to reduce the number of parameters for Joint Distribution, thereby transforming many previously intractable joint distributions into a now tractable distribution.</a:t>
            </a:r>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29</a:t>
            </a:fld>
            <a:endParaRPr lang="en-US"/>
          </a:p>
        </p:txBody>
      </p:sp>
    </p:spTree>
    <p:extLst>
      <p:ext uri="{BB962C8B-B14F-4D97-AF65-F5344CB8AC3E}">
        <p14:creationId xmlns:p14="http://schemas.microsoft.com/office/powerpoint/2010/main" val="40004845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For binary discrete variables where you are looking for P(B), you only need 1 parameter because if you know 1 parameter, you can use complimentary to find the other (i.e. P(!B) = 1-P(B)). So, you can save memory.</a:t>
            </a:r>
          </a:p>
          <a:p>
            <a:pPr marL="628650" lvl="1" indent="-171450">
              <a:buFont typeface="Arial" panose="020B0604020202020204" pitchFamily="34" charset="0"/>
              <a:buChar char="•"/>
            </a:pPr>
            <a:r>
              <a:rPr lang="en-US" dirty="0"/>
              <a:t>Notice for P(A|B,E) </a:t>
            </a:r>
            <a:r>
              <a:rPr lang="en-US" dirty="0">
                <a:sym typeface="Wingdings" panose="05000000000000000000" pitchFamily="2" charset="2"/>
              </a:rPr>
              <a:t> need 2^2 – 1 because we already know P(E), and for final parameter we can solve by complimentary.</a:t>
            </a:r>
          </a:p>
          <a:p>
            <a:pPr marL="171450" lvl="0" indent="-171450">
              <a:buFont typeface="Arial" panose="020B0604020202020204" pitchFamily="34" charset="0"/>
              <a:buChar char="•"/>
            </a:pPr>
            <a:r>
              <a:rPr lang="en-US" dirty="0">
                <a:sym typeface="Wingdings" panose="05000000000000000000" pitchFamily="2" charset="2"/>
              </a:rPr>
              <a:t>Notice above, without Bayesian network, you need 32 parameters; but with Bayesian network, you can save a lot of memory because you only need a total of 7 parameters in order to figure out all other parameters and use Bayes Theorem.</a:t>
            </a:r>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31</a:t>
            </a:fld>
            <a:endParaRPr lang="en-US"/>
          </a:p>
        </p:txBody>
      </p:sp>
    </p:spTree>
    <p:extLst>
      <p:ext uri="{BB962C8B-B14F-4D97-AF65-F5344CB8AC3E}">
        <p14:creationId xmlns:p14="http://schemas.microsoft.com/office/powerpoint/2010/main" val="5968824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7030A0"/>
                </a:solidFill>
                <a:latin typeface="Candara" panose="020E0502030303020204" pitchFamily="34" charset="0"/>
                <a:cs typeface="Calibri" panose="020F0502020204030204" pitchFamily="34" charset="0"/>
              </a:rPr>
              <a:t>P(A) </a:t>
            </a:r>
            <a:r>
              <a:rPr lang="en-US" sz="1200" dirty="0">
                <a:solidFill>
                  <a:srgbClr val="7030A0"/>
                </a:solidFill>
                <a:latin typeface="Candara" panose="020E0502030303020204" pitchFamily="34" charset="0"/>
                <a:cs typeface="Calibri" panose="020F0502020204030204" pitchFamily="34" charset="0"/>
                <a:sym typeface="Wingdings" panose="05000000000000000000" pitchFamily="2" charset="2"/>
              </a:rPr>
              <a:t> 1 parameter needed (!A parameter calculated via complimentary)</a:t>
            </a:r>
            <a:endParaRPr lang="en-US" sz="1200" dirty="0">
              <a:solidFill>
                <a:srgbClr val="7030A0"/>
              </a:solidFill>
              <a:latin typeface="Candara" panose="020E0502030303020204" pitchFamily="34" charset="0"/>
              <a:cs typeface="Calibri" panose="020F0502020204030204" pitchFamily="34" charset="0"/>
            </a:endParaRPr>
          </a:p>
          <a:p>
            <a:r>
              <a:rPr lang="en-US" sz="1200" dirty="0">
                <a:solidFill>
                  <a:srgbClr val="7030A0"/>
                </a:solidFill>
                <a:latin typeface="Candara" panose="020E0502030303020204" pitchFamily="34" charset="0"/>
                <a:cs typeface="Calibri" panose="020F0502020204030204" pitchFamily="34" charset="0"/>
              </a:rPr>
              <a:t>P(B) </a:t>
            </a:r>
            <a:r>
              <a:rPr lang="en-US" sz="1200" dirty="0">
                <a:solidFill>
                  <a:srgbClr val="7030A0"/>
                </a:solidFill>
                <a:latin typeface="Candara" panose="020E0502030303020204" pitchFamily="34" charset="0"/>
                <a:cs typeface="Calibri" panose="020F0502020204030204" pitchFamily="34" charset="0"/>
                <a:sym typeface="Wingdings" panose="05000000000000000000" pitchFamily="2" charset="2"/>
              </a:rPr>
              <a:t> 1 parameter needed (!B parameter calculated via complimentary)</a:t>
            </a:r>
            <a:endParaRPr lang="en-US" sz="1200" dirty="0">
              <a:solidFill>
                <a:srgbClr val="7030A0"/>
              </a:solidFill>
              <a:latin typeface="Candara" panose="020E0502030303020204" pitchFamily="34" charset="0"/>
              <a:cs typeface="Calibri" panose="020F0502020204030204" pitchFamily="34" charset="0"/>
            </a:endParaRPr>
          </a:p>
          <a:p>
            <a:r>
              <a:rPr lang="en-US" sz="1200" dirty="0">
                <a:solidFill>
                  <a:srgbClr val="7030A0"/>
                </a:solidFill>
                <a:latin typeface="Candara" panose="020E0502030303020204" pitchFamily="34" charset="0"/>
                <a:cs typeface="Calibri" panose="020F0502020204030204" pitchFamily="34" charset="0"/>
              </a:rPr>
              <a:t>P(C) </a:t>
            </a:r>
            <a:r>
              <a:rPr lang="en-US" sz="1200" dirty="0">
                <a:solidFill>
                  <a:srgbClr val="7030A0"/>
                </a:solidFill>
                <a:latin typeface="Candara" panose="020E0502030303020204" pitchFamily="34" charset="0"/>
                <a:cs typeface="Calibri" panose="020F0502020204030204" pitchFamily="34" charset="0"/>
                <a:sym typeface="Wingdings" panose="05000000000000000000" pitchFamily="2" charset="2"/>
              </a:rPr>
              <a:t>1 parameter needed (!C parameter calculated via complimentary)</a:t>
            </a:r>
            <a:endParaRPr lang="en-US" sz="1200" dirty="0">
              <a:solidFill>
                <a:srgbClr val="7030A0"/>
              </a:solidFill>
              <a:latin typeface="Candara" panose="020E0502030303020204" pitchFamily="34" charset="0"/>
              <a:cs typeface="Calibri" panose="020F0502020204030204" pitchFamily="34" charset="0"/>
            </a:endParaRPr>
          </a:p>
          <a:p>
            <a:r>
              <a:rPr lang="en-US" sz="1200" dirty="0">
                <a:solidFill>
                  <a:srgbClr val="7030A0"/>
                </a:solidFill>
                <a:latin typeface="Candara" panose="020E0502030303020204" pitchFamily="34" charset="0"/>
                <a:cs typeface="Calibri" panose="020F0502020204030204" pitchFamily="34" charset="0"/>
              </a:rPr>
              <a:t>P(D|A,B,C) </a:t>
            </a:r>
            <a:r>
              <a:rPr lang="en-US" sz="1200" dirty="0">
                <a:solidFill>
                  <a:srgbClr val="7030A0"/>
                </a:solidFill>
                <a:latin typeface="Candara" panose="020E0502030303020204" pitchFamily="34" charset="0"/>
                <a:cs typeface="Calibri" panose="020F0502020204030204" pitchFamily="34" charset="0"/>
                <a:sym typeface="Wingdings" panose="05000000000000000000" pitchFamily="2" charset="2"/>
              </a:rPr>
              <a:t> 8 parameters needed (!D|A,B,C calculated via complimentary; for A B and C, each are discrete  2^3 = 8 scenarios)</a:t>
            </a:r>
            <a:endParaRPr lang="en-US" sz="1200" dirty="0">
              <a:solidFill>
                <a:srgbClr val="7030A0"/>
              </a:solidFill>
              <a:latin typeface="Candara" panose="020E0502030303020204" pitchFamily="34" charset="0"/>
              <a:cs typeface="Calibri" panose="020F0502020204030204" pitchFamily="34" charset="0"/>
            </a:endParaRPr>
          </a:p>
          <a:p>
            <a:r>
              <a:rPr lang="en-US" sz="1200" dirty="0">
                <a:solidFill>
                  <a:srgbClr val="7030A0"/>
                </a:solidFill>
                <a:latin typeface="Candara" panose="020E0502030303020204" pitchFamily="34" charset="0"/>
                <a:cs typeface="Calibri" panose="020F0502020204030204" pitchFamily="34" charset="0"/>
              </a:rPr>
              <a:t>P(E|D) </a:t>
            </a:r>
            <a:r>
              <a:rPr lang="en-US" sz="1200" dirty="0">
                <a:solidFill>
                  <a:srgbClr val="7030A0"/>
                </a:solidFill>
                <a:latin typeface="Candara" panose="020E0502030303020204" pitchFamily="34" charset="0"/>
                <a:cs typeface="Calibri" panose="020F0502020204030204" pitchFamily="34" charset="0"/>
                <a:sym typeface="Wingdings" panose="05000000000000000000" pitchFamily="2" charset="2"/>
              </a:rPr>
              <a:t> 2 parameters (!E|D calculated via complimentary; D is binary = 2 scenarios)</a:t>
            </a:r>
            <a:endParaRPr lang="en-US" sz="1200" dirty="0">
              <a:solidFill>
                <a:srgbClr val="7030A0"/>
              </a:solidFill>
              <a:latin typeface="Candara" panose="020E0502030303020204" pitchFamily="34" charset="0"/>
              <a:cs typeface="Calibri" panose="020F0502020204030204" pitchFamily="34" charset="0"/>
            </a:endParaRPr>
          </a:p>
          <a:p>
            <a:r>
              <a:rPr lang="en-US" sz="1200" dirty="0">
                <a:solidFill>
                  <a:srgbClr val="7030A0"/>
                </a:solidFill>
                <a:latin typeface="Candara" panose="020E0502030303020204" pitchFamily="34" charset="0"/>
                <a:cs typeface="Calibri" panose="020F0502020204030204" pitchFamily="34" charset="0"/>
              </a:rPr>
              <a:t>P(F|D) </a:t>
            </a:r>
            <a:r>
              <a:rPr lang="en-US" sz="1200" dirty="0">
                <a:solidFill>
                  <a:srgbClr val="7030A0"/>
                </a:solidFill>
                <a:latin typeface="Candara" panose="020E0502030303020204" pitchFamily="34" charset="0"/>
                <a:cs typeface="Calibri" panose="020F0502020204030204" pitchFamily="34" charset="0"/>
                <a:sym typeface="Wingdings" panose="05000000000000000000" pitchFamily="2" charset="2"/>
              </a:rPr>
              <a:t>2 parameters (!F|D calculated via complimentary; D is binary = 2 scenarios)</a:t>
            </a:r>
            <a:endParaRPr lang="en-US" sz="1200" dirty="0">
              <a:solidFill>
                <a:srgbClr val="7030A0"/>
              </a:solidFill>
              <a:latin typeface="Candara" panose="020E0502030303020204" pitchFamily="34" charset="0"/>
              <a:cs typeface="Calibri" panose="020F0502020204030204" pitchFamily="34" charset="0"/>
            </a:endParaRPr>
          </a:p>
          <a:p>
            <a:r>
              <a:rPr lang="en-US" sz="1200" dirty="0">
                <a:solidFill>
                  <a:srgbClr val="7030A0"/>
                </a:solidFill>
                <a:latin typeface="Candara" panose="020E0502030303020204" pitchFamily="34" charset="0"/>
                <a:cs typeface="Calibri" panose="020F0502020204030204" pitchFamily="34" charset="0"/>
              </a:rPr>
              <a:t>P(G|C,D)</a:t>
            </a:r>
            <a:r>
              <a:rPr lang="en-US" sz="1200" dirty="0">
                <a:solidFill>
                  <a:srgbClr val="7030A0"/>
                </a:solidFill>
                <a:latin typeface="Candara" panose="020E0502030303020204" pitchFamily="34" charset="0"/>
                <a:cs typeface="Calibri" panose="020F0502020204030204" pitchFamily="34" charset="0"/>
                <a:sym typeface="Wingdings" panose="05000000000000000000" pitchFamily="2" charset="2"/>
              </a:rPr>
              <a:t></a:t>
            </a:r>
            <a:r>
              <a:rPr lang="en-US" sz="1200" dirty="0">
                <a:solidFill>
                  <a:srgbClr val="7030A0"/>
                </a:solidFill>
                <a:latin typeface="Candara" panose="020E0502030303020204" pitchFamily="34" charset="0"/>
                <a:cs typeface="Calibri" panose="020F0502020204030204" pitchFamily="34" charset="0"/>
              </a:rPr>
              <a:t> 4 parameters (!G|C,D calculated via complimentary; C and D are binary = 2^2 = 4 scenarios)</a:t>
            </a:r>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33</a:t>
            </a:fld>
            <a:endParaRPr lang="en-US"/>
          </a:p>
        </p:txBody>
      </p:sp>
    </p:spTree>
    <p:extLst>
      <p:ext uri="{BB962C8B-B14F-4D97-AF65-F5344CB8AC3E}">
        <p14:creationId xmlns:p14="http://schemas.microsoft.com/office/powerpoint/2010/main" val="17565529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42</a:t>
            </a:fld>
            <a:endParaRPr lang="en-US"/>
          </a:p>
        </p:txBody>
      </p:sp>
    </p:spTree>
    <p:extLst>
      <p:ext uri="{BB962C8B-B14F-4D97-AF65-F5344CB8AC3E}">
        <p14:creationId xmlns:p14="http://schemas.microsoft.com/office/powerpoint/2010/main" val="36394609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200" dirty="0">
                <a:latin typeface="Candara" panose="020E0502030303020204" pitchFamily="34" charset="0"/>
              </a:rPr>
              <a:t>for A⊥E|C, they are D separated because C is revealed, and thus A and E no longer have any dependence on each other.</a:t>
            </a:r>
          </a:p>
          <a:p>
            <a:pPr marL="171450" lvl="0" indent="-171450">
              <a:buFont typeface="Arial" panose="020B0604020202020204" pitchFamily="34" charset="0"/>
              <a:buChar char="•"/>
            </a:pPr>
            <a:r>
              <a:rPr lang="en-US" dirty="0"/>
              <a:t>D separation is all about dependency (I need to study this further).</a:t>
            </a:r>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43</a:t>
            </a:fld>
            <a:endParaRPr lang="en-US"/>
          </a:p>
        </p:txBody>
      </p:sp>
    </p:spTree>
    <p:extLst>
      <p:ext uri="{BB962C8B-B14F-4D97-AF65-F5344CB8AC3E}">
        <p14:creationId xmlns:p14="http://schemas.microsoft.com/office/powerpoint/2010/main" val="10772007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44</a:t>
            </a:fld>
            <a:endParaRPr lang="en-US"/>
          </a:p>
        </p:txBody>
      </p:sp>
    </p:spTree>
    <p:extLst>
      <p:ext uri="{BB962C8B-B14F-4D97-AF65-F5344CB8AC3E}">
        <p14:creationId xmlns:p14="http://schemas.microsoft.com/office/powerpoint/2010/main" val="1256307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Run 4 examples</a:t>
            </a:r>
          </a:p>
        </p:txBody>
      </p:sp>
      <p:sp>
        <p:nvSpPr>
          <p:cNvPr id="4" name="Slide Number Placeholder 3"/>
          <p:cNvSpPr>
            <a:spLocks noGrp="1"/>
          </p:cNvSpPr>
          <p:nvPr>
            <p:ph type="sldNum" sz="quarter" idx="10"/>
          </p:nvPr>
        </p:nvSpPr>
        <p:spPr/>
        <p:txBody>
          <a:bodyPr/>
          <a:lstStyle/>
          <a:p>
            <a:pPr>
              <a:defRPr/>
            </a:pPr>
            <a:fld id="{ED2D5FEF-A100-4857-8722-D4E63F57E0CF}" type="slidenum">
              <a:rPr lang="en-US" smtClean="0"/>
              <a:pPr>
                <a:defRPr/>
              </a:pPr>
              <a:t>2</a:t>
            </a:fld>
            <a:endParaRPr lang="en-US"/>
          </a:p>
        </p:txBody>
      </p:sp>
    </p:spTree>
    <p:extLst>
      <p:ext uri="{BB962C8B-B14F-4D97-AF65-F5344CB8AC3E}">
        <p14:creationId xmlns:p14="http://schemas.microsoft.com/office/powerpoint/2010/main" val="642731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 in the equations above (and equivalencies of it like a’) refers to all possible values that the random variable E (or A) can take; need to consider all scenarios for the variable (i.e. a binary variable introduces 2 possible scenarios).</a:t>
            </a:r>
          </a:p>
          <a:p>
            <a:pPr marL="171450" indent="-171450">
              <a:buFont typeface="Arial" panose="020B0604020202020204" pitchFamily="34" charset="0"/>
              <a:buChar char="•"/>
            </a:pPr>
            <a:r>
              <a:rPr lang="en-US" dirty="0"/>
              <a:t>In this case, E and A are the only hidden variables: so now we see the benefit of Bayesian Network and the d-separation property: we can shorten/skip/reduce the number of Bayes rule parameters to only having to solve for the hidden variables and using the evidence variables in order to solve a query.</a:t>
            </a:r>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47</a:t>
            </a:fld>
            <a:endParaRPr lang="en-US"/>
          </a:p>
        </p:txBody>
      </p:sp>
    </p:spTree>
    <p:extLst>
      <p:ext uri="{BB962C8B-B14F-4D97-AF65-F5344CB8AC3E}">
        <p14:creationId xmlns:p14="http://schemas.microsoft.com/office/powerpoint/2010/main" val="1853853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remember with sensing we do filtering: we use proportion of the total probability (use Bayes rule); with motion we do prediction by using only total probability.</a:t>
            </a:r>
          </a:p>
          <a:p>
            <a:r>
              <a:rPr lang="en-US" dirty="0"/>
              <a:t>**for EXAMS: NO NOTES OR CHEAT SHEETS.</a:t>
            </a:r>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48</a:t>
            </a:fld>
            <a:endParaRPr lang="en-US"/>
          </a:p>
        </p:txBody>
      </p:sp>
    </p:spTree>
    <p:extLst>
      <p:ext uri="{BB962C8B-B14F-4D97-AF65-F5344CB8AC3E}">
        <p14:creationId xmlns:p14="http://schemas.microsoft.com/office/powerpoint/2010/main" val="39228556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49</a:t>
            </a:fld>
            <a:endParaRPr lang="en-US"/>
          </a:p>
        </p:txBody>
      </p:sp>
    </p:spTree>
    <p:extLst>
      <p:ext uri="{BB962C8B-B14F-4D97-AF65-F5344CB8AC3E}">
        <p14:creationId xmlns:p14="http://schemas.microsoft.com/office/powerpoint/2010/main" val="9021893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50</a:t>
            </a:fld>
            <a:endParaRPr lang="en-US"/>
          </a:p>
        </p:txBody>
      </p:sp>
    </p:spTree>
    <p:extLst>
      <p:ext uri="{BB962C8B-B14F-4D97-AF65-F5344CB8AC3E}">
        <p14:creationId xmlns:p14="http://schemas.microsoft.com/office/powerpoint/2010/main" val="22832741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it makes sense that P(t2|t1) would be higher than P(t1), because if we have evidence t1 (positive test 1), then that means the chances that you have cancer is higher than 0.01, thus another test should increase the probability of having a positive test since now you are starting not from a 0.01 chance of cancer </a:t>
            </a:r>
            <a:r>
              <a:rPr lang="en-US" dirty="0">
                <a:sym typeface="Wingdings" panose="05000000000000000000" pitchFamily="2" charset="2"/>
              </a:rPr>
              <a:t> </a:t>
            </a:r>
            <a:r>
              <a:rPr lang="en-US" dirty="0"/>
              <a:t>but after the evidence t1 essentially chance&gt;0.01 that you have cancer, as is the case as shown above: P(t2|t1) &gt; P(t1).</a:t>
            </a:r>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51</a:t>
            </a:fld>
            <a:endParaRPr lang="en-US"/>
          </a:p>
        </p:txBody>
      </p:sp>
    </p:spTree>
    <p:extLst>
      <p:ext uri="{BB962C8B-B14F-4D97-AF65-F5344CB8AC3E}">
        <p14:creationId xmlns:p14="http://schemas.microsoft.com/office/powerpoint/2010/main" val="28528402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55</a:t>
            </a:fld>
            <a:endParaRPr lang="en-US"/>
          </a:p>
        </p:txBody>
      </p:sp>
    </p:spTree>
    <p:extLst>
      <p:ext uri="{BB962C8B-B14F-4D97-AF65-F5344CB8AC3E}">
        <p14:creationId xmlns:p14="http://schemas.microsoft.com/office/powerpoint/2010/main" val="7933446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Remember: the joint distributions in the table above comes from multiplication of all of the other nodes shown above (P(B), P(M|A), etc.)</a:t>
            </a:r>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56</a:t>
            </a:fld>
            <a:endParaRPr lang="en-US"/>
          </a:p>
        </p:txBody>
      </p:sp>
    </p:spTree>
    <p:extLst>
      <p:ext uri="{BB962C8B-B14F-4D97-AF65-F5344CB8AC3E}">
        <p14:creationId xmlns:p14="http://schemas.microsoft.com/office/powerpoint/2010/main" val="19219553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61</a:t>
            </a:fld>
            <a:endParaRPr lang="en-US"/>
          </a:p>
        </p:txBody>
      </p:sp>
    </p:spTree>
    <p:extLst>
      <p:ext uri="{BB962C8B-B14F-4D97-AF65-F5344CB8AC3E}">
        <p14:creationId xmlns:p14="http://schemas.microsoft.com/office/powerpoint/2010/main" val="11262441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Idea: generate “random” outputs for </a:t>
            </a:r>
            <a:r>
              <a:rPr lang="en-US" b="1" dirty="0"/>
              <a:t>relevant </a:t>
            </a:r>
            <a:r>
              <a:rPr lang="en-US" b="0" dirty="0"/>
              <a:t>nodes (relevant, meaning based on the query: we only generate evidence through sampling for nodes that we need to know to determine the query in order to save time and space)</a:t>
            </a:r>
            <a:r>
              <a:rPr lang="en-US" dirty="0"/>
              <a:t> based on (that follow) the </a:t>
            </a:r>
            <a:r>
              <a:rPr lang="en-US" b="1" dirty="0"/>
              <a:t>known</a:t>
            </a:r>
            <a:r>
              <a:rPr lang="en-US" dirty="0"/>
              <a:t> transition probabilities of each node.</a:t>
            </a:r>
          </a:p>
          <a:p>
            <a:pPr marL="171450" indent="-171450">
              <a:buFont typeface="Arial" panose="020B0604020202020204" pitchFamily="34" charset="0"/>
              <a:buChar char="•"/>
            </a:pPr>
            <a:r>
              <a:rPr lang="en-US" dirty="0"/>
              <a:t>For query P(m): we start generating from the top nodes (B and E), and continue to generate “evidence” as we work down the tree, generating evidence (sampling) for every relevant/necessary node’s probability based its distribution except for the query, and then using all of those evidences to then solve using Bayesian network/d-separation</a:t>
            </a:r>
          </a:p>
          <a:p>
            <a:pPr marL="171450" indent="-171450">
              <a:buFont typeface="Arial" panose="020B0604020202020204" pitchFamily="34" charset="0"/>
              <a:buChar char="•"/>
            </a:pPr>
            <a:r>
              <a:rPr lang="en-US" dirty="0"/>
              <a:t>Also, the joint probability table actually also has to do with the fact that conditional (transitional) probability converges (even if we actually have to collect evidence to find out the conditional probabilities convergence before we can use that convergence to make a model as we have done above, generating “random” evidence based on the individual </a:t>
            </a:r>
            <a:r>
              <a:rPr lang="en-US" b="1" dirty="0"/>
              <a:t>known</a:t>
            </a:r>
            <a:r>
              <a:rPr lang="en-US" dirty="0"/>
              <a:t> conditional probabilities (each node has its own probability and/or transitional probability, as shown above).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62</a:t>
            </a:fld>
            <a:endParaRPr lang="en-US"/>
          </a:p>
        </p:txBody>
      </p:sp>
    </p:spTree>
    <p:extLst>
      <p:ext uri="{BB962C8B-B14F-4D97-AF65-F5344CB8AC3E}">
        <p14:creationId xmlns:p14="http://schemas.microsoft.com/office/powerpoint/2010/main" val="4618422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67</a:t>
            </a:fld>
            <a:endParaRPr lang="en-US"/>
          </a:p>
        </p:txBody>
      </p:sp>
    </p:spTree>
    <p:extLst>
      <p:ext uri="{BB962C8B-B14F-4D97-AF65-F5344CB8AC3E}">
        <p14:creationId xmlns:p14="http://schemas.microsoft.com/office/powerpoint/2010/main" val="1806859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someone is coughing and it is not know that they have a cold, it is much more difficult to predict they have a cold because the probabilities is spread out over so many scenarios that will result in a person coughing (the distribution of P is over many variables).</a:t>
            </a:r>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10</a:t>
            </a:fld>
            <a:endParaRPr lang="en-US"/>
          </a:p>
        </p:txBody>
      </p:sp>
    </p:spTree>
    <p:extLst>
      <p:ext uri="{BB962C8B-B14F-4D97-AF65-F5344CB8AC3E}">
        <p14:creationId xmlns:p14="http://schemas.microsoft.com/office/powerpoint/2010/main" val="2369052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 and Y could be binary (binary, discrete random variable) variables, or variables that can take many values (more than 2 possible inputs for the variable). </a:t>
            </a:r>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11</a:t>
            </a:fld>
            <a:endParaRPr lang="en-US"/>
          </a:p>
        </p:txBody>
      </p:sp>
    </p:spTree>
    <p:extLst>
      <p:ext uri="{BB962C8B-B14F-4D97-AF65-F5344CB8AC3E}">
        <p14:creationId xmlns:p14="http://schemas.microsoft.com/office/powerpoint/2010/main" val="521018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12</a:t>
            </a:fld>
            <a:endParaRPr lang="en-US"/>
          </a:p>
        </p:txBody>
      </p:sp>
    </p:spTree>
    <p:extLst>
      <p:ext uri="{BB962C8B-B14F-4D97-AF65-F5344CB8AC3E}">
        <p14:creationId xmlns:p14="http://schemas.microsoft.com/office/powerpoint/2010/main" val="1683535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assume Probs are stationary (i.e. P D3 = sunny given D1=sunny is still = 80%).</a:t>
            </a:r>
          </a:p>
          <a:p>
            <a:r>
              <a:rPr lang="en-US" dirty="0"/>
              <a:t>*eventually if you keep calculating, transitional probabilities will converge!</a:t>
            </a:r>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13</a:t>
            </a:fld>
            <a:endParaRPr lang="en-US"/>
          </a:p>
        </p:txBody>
      </p:sp>
    </p:spTree>
    <p:extLst>
      <p:ext uri="{BB962C8B-B14F-4D97-AF65-F5344CB8AC3E}">
        <p14:creationId xmlns:p14="http://schemas.microsoft.com/office/powerpoint/2010/main" val="724496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Bayes’ rule is uses evidence to update probabilities and make an inference.</a:t>
            </a:r>
          </a:p>
          <a:p>
            <a:pPr marL="171450" indent="-171450">
              <a:buFont typeface="Arial" panose="020B0604020202020204" pitchFamily="34" charset="0"/>
              <a:buChar char="•"/>
            </a:pPr>
            <a:r>
              <a:rPr lang="en-US" dirty="0"/>
              <a:t>Think about a detective: more evidence collected strengthens or weakens an inference.</a:t>
            </a:r>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14</a:t>
            </a:fld>
            <a:endParaRPr lang="en-US"/>
          </a:p>
        </p:txBody>
      </p:sp>
    </p:spTree>
    <p:extLst>
      <p:ext uri="{BB962C8B-B14F-4D97-AF65-F5344CB8AC3E}">
        <p14:creationId xmlns:p14="http://schemas.microsoft.com/office/powerpoint/2010/main" val="1183117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15</a:t>
            </a:fld>
            <a:endParaRPr lang="en-US"/>
          </a:p>
        </p:txBody>
      </p:sp>
    </p:spTree>
    <p:extLst>
      <p:ext uri="{BB962C8B-B14F-4D97-AF65-F5344CB8AC3E}">
        <p14:creationId xmlns:p14="http://schemas.microsoft.com/office/powerpoint/2010/main" val="39585116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It is to your advantage, because the game host does not randomly select; he purposely selects a door to open that will not have the car behind it.</a:t>
            </a:r>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17</a:t>
            </a:fld>
            <a:endParaRPr lang="en-US"/>
          </a:p>
        </p:txBody>
      </p:sp>
    </p:spTree>
    <p:extLst>
      <p:ext uri="{BB962C8B-B14F-4D97-AF65-F5344CB8AC3E}">
        <p14:creationId xmlns:p14="http://schemas.microsoft.com/office/powerpoint/2010/main" val="3712577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12800" y="1122363"/>
            <a:ext cx="10668000" cy="2387600"/>
          </a:xfrm>
        </p:spPr>
        <p:txBody>
          <a:bodyPr anchor="b">
            <a:normAutofit/>
          </a:bodyPr>
          <a:lstStyle>
            <a:lvl1pPr algn="ctr">
              <a:defRPr sz="4800" b="1" i="0">
                <a:latin typeface="Candara" panose="020E0502030303020204" pitchFamily="34" charset="0"/>
                <a:cs typeface="Calibri" panose="020F0502020204030204" pitchFamily="34" charset="0"/>
              </a:defRPr>
            </a:lvl1pPr>
          </a:lstStyle>
          <a:p>
            <a:r>
              <a:rPr lang="en-US" dirty="0"/>
              <a:t>Click to edit Master title style</a:t>
            </a:r>
          </a:p>
        </p:txBody>
      </p:sp>
      <p:sp>
        <p:nvSpPr>
          <p:cNvPr id="3" name="Subtitle 2"/>
          <p:cNvSpPr>
            <a:spLocks noGrp="1"/>
          </p:cNvSpPr>
          <p:nvPr>
            <p:ph type="subTitle" idx="1"/>
          </p:nvPr>
        </p:nvSpPr>
        <p:spPr>
          <a:xfrm>
            <a:off x="812800" y="3602038"/>
            <a:ext cx="10668000" cy="2341562"/>
          </a:xfrm>
        </p:spPr>
        <p:txBody>
          <a:bodyPr/>
          <a:lstStyle>
            <a:lvl1pPr marL="0" indent="0" algn="ctr">
              <a:buNone/>
              <a:defRPr sz="2400" b="0" i="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537161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0972800" cy="987552"/>
          </a:xfrm>
        </p:spPr>
        <p:txBody>
          <a:bodyPr/>
          <a:lstStyle>
            <a:lvl1pPr>
              <a:defRPr b="1" i="0">
                <a:latin typeface="Candara" panose="020E0502030303020204" pitchFamily="34" charset="0"/>
                <a:cs typeface="Calibri" panose="020F0502020204030204" pitchFamily="34" charset="0"/>
              </a:defRPr>
            </a:lvl1pPr>
          </a:lstStyle>
          <a:p>
            <a:r>
              <a:rPr kumimoji="0" lang="en-US" dirty="0"/>
              <a:t>Click to edit Master title style</a:t>
            </a:r>
          </a:p>
        </p:txBody>
      </p:sp>
      <p:sp>
        <p:nvSpPr>
          <p:cNvPr id="3" name="Content Placeholder 2"/>
          <p:cNvSpPr>
            <a:spLocks noGrp="1"/>
          </p:cNvSpPr>
          <p:nvPr>
            <p:ph idx="1" hasCustomPrompt="1"/>
          </p:nvPr>
        </p:nvSpPr>
        <p:spPr/>
        <p:txBody>
          <a:bodyPr vert="horz" lIns="54864" tIns="91440" rtlCol="0">
            <a:normAutofit/>
          </a:bodyPr>
          <a:lstStyle>
            <a:lvl1pPr>
              <a:defRPr lang="en-US" dirty="0" smtClean="0"/>
            </a:lvl1pPr>
            <a:lvl2pPr>
              <a:defRPr lang="en-US" dirty="0" smtClean="0"/>
            </a:lvl2pPr>
            <a:lvl3pPr>
              <a:defRPr lang="en-US" dirty="0" smtClean="0"/>
            </a:lvl3pPr>
            <a:lvl4pPr>
              <a:defRPr lang="en-US" dirty="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12"/>
          </p:nvPr>
        </p:nvSpPr>
        <p:spPr/>
        <p:txBody>
          <a:bodyPr/>
          <a:lstStyle>
            <a:lvl1pPr>
              <a:defRPr/>
            </a:lvl1pPr>
          </a:lstStyle>
          <a:p>
            <a:pPr>
              <a:defRPr/>
            </a:pPr>
            <a:fld id="{CCF77436-EC8C-4AA7-8F7E-35D67B363DD7}" type="slidenum">
              <a:rPr lang="en-US" smtClean="0"/>
              <a:pPr>
                <a:defRPr/>
              </a:pPr>
              <a:t>‹#›</a:t>
            </a:fld>
            <a:endParaRPr lang="en-US" dirty="0"/>
          </a:p>
        </p:txBody>
      </p:sp>
    </p:spTree>
    <p:extLst>
      <p:ext uri="{BB962C8B-B14F-4D97-AF65-F5344CB8AC3E}">
        <p14:creationId xmlns:p14="http://schemas.microsoft.com/office/powerpoint/2010/main" val="154703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Candara" panose="020E0502030303020204" pitchFamily="34" charset="0"/>
                <a:cs typeface="Calibri" panose="020F0502020204030204" pitchFamily="34" charset="0"/>
              </a:defRPr>
            </a:lvl1pPr>
          </a:lstStyle>
          <a:p>
            <a:r>
              <a:rPr kumimoji="0" lang="en-US" dirty="0"/>
              <a:t>Click to edit Master title style</a:t>
            </a:r>
          </a:p>
        </p:txBody>
      </p:sp>
      <p:sp>
        <p:nvSpPr>
          <p:cNvPr id="3" name="Content Placeholder 2"/>
          <p:cNvSpPr>
            <a:spLocks noGrp="1"/>
          </p:cNvSpPr>
          <p:nvPr>
            <p:ph sz="half" idx="1" hasCustomPrompt="1"/>
          </p:nvPr>
        </p:nvSpPr>
        <p:spPr>
          <a:xfrm>
            <a:off x="609600" y="1295400"/>
            <a:ext cx="5384800" cy="5504688"/>
          </a:xfrm>
        </p:spPr>
        <p:txBody>
          <a:bodyPr lIns="91440"/>
          <a:lstStyle>
            <a:lvl1pPr marL="233363" indent="-222250" eaLnBrk="1" latinLnBrk="0" hangingPunct="1">
              <a:tabLst/>
              <a:defRPr sz="2800"/>
            </a:lvl1pPr>
            <a:lvl2pPr marL="458788" indent="-225425" eaLnBrk="1" latinLnBrk="0" hangingPunct="1">
              <a:tabLst/>
              <a:defRPr sz="2400"/>
            </a:lvl2pPr>
            <a:lvl3pPr marL="628650" indent="-169863" eaLnBrk="1" latinLnBrk="0" hangingPunct="1">
              <a:tabLst/>
              <a:defRPr sz="2000"/>
            </a:lvl3pPr>
            <a:lvl4pPr marL="1087438" indent="-292100" eaLnBrk="1" latinLnBrk="0" hangingPunct="1">
              <a:tabLst/>
              <a:defRPr sz="1800"/>
            </a:lvl4pPr>
            <a:lvl5pPr marL="1492250" indent="-203200" eaLnBrk="1" latinLnBrk="0" hangingPunct="1">
              <a:tabLst/>
              <a:defRPr sz="1800"/>
            </a:lvl5pPr>
            <a:lvl6pPr>
              <a:defRPr sz="1800"/>
            </a:lvl6pPr>
            <a:lvl7pPr>
              <a:defRPr sz="1800"/>
            </a:lvl7pPr>
            <a:lvl8pPr>
              <a:defRPr sz="1800"/>
            </a:lvl8pPr>
            <a:lvl9pPr>
              <a:defRPr sz="1800"/>
            </a:lvl9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p:txBody>
      </p:sp>
      <p:sp>
        <p:nvSpPr>
          <p:cNvPr id="4" name="Content Placeholder 3"/>
          <p:cNvSpPr>
            <a:spLocks noGrp="1"/>
          </p:cNvSpPr>
          <p:nvPr>
            <p:ph sz="half" idx="2" hasCustomPrompt="1"/>
          </p:nvPr>
        </p:nvSpPr>
        <p:spPr>
          <a:xfrm>
            <a:off x="6197600" y="1295400"/>
            <a:ext cx="5384800" cy="5504688"/>
          </a:xfrm>
        </p:spPr>
        <p:txBody>
          <a:bodyPr vert="horz" lIns="91440" tIns="91440" rtlCol="0">
            <a:normAutofit/>
          </a:bodyPr>
          <a:lstStyle>
            <a:lvl1pPr>
              <a:defRPr lang="en-US" sz="2800" dirty="0"/>
            </a:lvl1pPr>
            <a:lvl2pPr>
              <a:defRPr lang="en-US" sz="2400" dirty="0"/>
            </a:lvl2pPr>
            <a:lvl3pPr>
              <a:defRPr lang="en-US" sz="2000" dirty="0"/>
            </a:lvl3pPr>
          </a:lstStyle>
          <a:p>
            <a:pPr marL="233363" lvl="0" indent="-222250"/>
            <a:r>
              <a:rPr lang="en-US" dirty="0"/>
              <a:t>Click to edit Master text styles</a:t>
            </a:r>
          </a:p>
          <a:p>
            <a:pPr marL="458788" lvl="1" indent="-225425"/>
            <a:r>
              <a:rPr lang="en-US" dirty="0"/>
              <a:t>Second level</a:t>
            </a:r>
          </a:p>
          <a:p>
            <a:pPr marL="628650" lvl="2" indent="-169863"/>
            <a:r>
              <a:rPr lang="en-US" dirty="0"/>
              <a:t>Third level</a:t>
            </a:r>
          </a:p>
        </p:txBody>
      </p:sp>
      <p:sp>
        <p:nvSpPr>
          <p:cNvPr id="7" name="Slide Number Placeholder 6"/>
          <p:cNvSpPr>
            <a:spLocks noGrp="1"/>
          </p:cNvSpPr>
          <p:nvPr>
            <p:ph type="sldNum" sz="quarter" idx="12"/>
          </p:nvPr>
        </p:nvSpPr>
        <p:spPr/>
        <p:txBody>
          <a:bodyPr/>
          <a:lstStyle>
            <a:lvl1pPr>
              <a:defRPr/>
            </a:lvl1pPr>
          </a:lstStyle>
          <a:p>
            <a:pPr>
              <a:defRPr/>
            </a:pPr>
            <a:fld id="{59691F2A-7CE9-4380-9B83-8F8761DC27C0}" type="slidenum">
              <a:rPr lang="en-US" smtClean="0"/>
              <a:pPr>
                <a:defRPr/>
              </a:pPr>
              <a:t>‹#›</a:t>
            </a:fld>
            <a:endParaRPr lang="en-US" dirty="0"/>
          </a:p>
        </p:txBody>
      </p:sp>
    </p:spTree>
    <p:extLst>
      <p:ext uri="{BB962C8B-B14F-4D97-AF65-F5344CB8AC3E}">
        <p14:creationId xmlns:p14="http://schemas.microsoft.com/office/powerpoint/2010/main" val="392612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Candara" panose="020E0502030303020204" pitchFamily="34" charset="0"/>
                <a:cs typeface="Calibri" panose="020F0502020204030204" pitchFamily="34" charset="0"/>
              </a:defRPr>
            </a:lvl1pPr>
            <a:extLst/>
          </a:lstStyle>
          <a:p>
            <a:r>
              <a:rPr kumimoji="0" lang="en-US" dirty="0"/>
              <a:t>Click to edit Master title style</a:t>
            </a:r>
          </a:p>
        </p:txBody>
      </p:sp>
      <p:sp>
        <p:nvSpPr>
          <p:cNvPr id="3" name="Text Placeholder 2"/>
          <p:cNvSpPr>
            <a:spLocks noGrp="1"/>
          </p:cNvSpPr>
          <p:nvPr>
            <p:ph type="body" idx="1"/>
          </p:nvPr>
        </p:nvSpPr>
        <p:spPr>
          <a:xfrm>
            <a:off x="609600" y="1295401"/>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dirty="0"/>
              <a:t>Click to edit Master text styles</a:t>
            </a:r>
          </a:p>
        </p:txBody>
      </p:sp>
      <p:sp>
        <p:nvSpPr>
          <p:cNvPr id="4" name="Content Placeholder 3"/>
          <p:cNvSpPr>
            <a:spLocks noGrp="1"/>
          </p:cNvSpPr>
          <p:nvPr>
            <p:ph sz="half" idx="2" hasCustomPrompt="1"/>
          </p:nvPr>
        </p:nvSpPr>
        <p:spPr>
          <a:xfrm>
            <a:off x="609600" y="2023338"/>
            <a:ext cx="5386917" cy="4377462"/>
          </a:xfrm>
        </p:spPr>
        <p:txBody>
          <a:bodyPr vert="horz" lIns="91440" tIns="91440" rtlCol="0">
            <a:normAutofit/>
          </a:bodyPr>
          <a:lstStyle>
            <a:lvl1pPr>
              <a:defRPr lang="en-US" sz="2800" dirty="0"/>
            </a:lvl1pPr>
            <a:lvl2pPr>
              <a:defRPr lang="en-US" sz="2400" dirty="0"/>
            </a:lvl2pPr>
            <a:lvl3pPr>
              <a:defRPr lang="en-US" sz="2000" dirty="0"/>
            </a:lvl3pPr>
          </a:lstStyle>
          <a:p>
            <a:pPr marL="233363" lvl="0" indent="-222250"/>
            <a:r>
              <a:rPr lang="en-US" dirty="0"/>
              <a:t>Click to edit Master text styles</a:t>
            </a:r>
          </a:p>
          <a:p>
            <a:pPr marL="458788" lvl="1" indent="-225425"/>
            <a:r>
              <a:rPr lang="en-US" dirty="0"/>
              <a:t>Second level</a:t>
            </a:r>
          </a:p>
          <a:p>
            <a:pPr marL="628650" lvl="2" indent="-169863"/>
            <a:r>
              <a:rPr lang="en-US" dirty="0"/>
              <a:t>Third level</a:t>
            </a:r>
            <a:endParaRPr kumimoji="0" lang="en-US" dirty="0"/>
          </a:p>
        </p:txBody>
      </p:sp>
      <p:sp>
        <p:nvSpPr>
          <p:cNvPr id="5" name="Text Placeholder 4"/>
          <p:cNvSpPr>
            <a:spLocks noGrp="1"/>
          </p:cNvSpPr>
          <p:nvPr>
            <p:ph type="body" sz="quarter" idx="3"/>
          </p:nvPr>
        </p:nvSpPr>
        <p:spPr>
          <a:xfrm>
            <a:off x="6193368" y="1295401"/>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dirty="0"/>
              <a:t>Click to edit Master text styles</a:t>
            </a:r>
          </a:p>
        </p:txBody>
      </p:sp>
      <p:sp>
        <p:nvSpPr>
          <p:cNvPr id="6" name="Content Placeholder 5"/>
          <p:cNvSpPr>
            <a:spLocks noGrp="1"/>
          </p:cNvSpPr>
          <p:nvPr>
            <p:ph sz="quarter" idx="4" hasCustomPrompt="1"/>
          </p:nvPr>
        </p:nvSpPr>
        <p:spPr>
          <a:xfrm>
            <a:off x="6193368" y="2023338"/>
            <a:ext cx="5389033" cy="4377462"/>
          </a:xfrm>
        </p:spPr>
        <p:txBody>
          <a:bodyPr vert="horz" lIns="91440" tIns="91440" rtlCol="0">
            <a:normAutofit/>
          </a:bodyPr>
          <a:lstStyle>
            <a:lvl1pPr>
              <a:defRPr lang="en-US" sz="2800" dirty="0"/>
            </a:lvl1pPr>
            <a:lvl2pPr>
              <a:defRPr lang="en-US" sz="2400" dirty="0"/>
            </a:lvl2pPr>
            <a:lvl3pPr>
              <a:defRPr lang="en-US" sz="2000" dirty="0"/>
            </a:lvl3pPr>
          </a:lstStyle>
          <a:p>
            <a:pPr marL="233363" lvl="0" indent="-222250"/>
            <a:r>
              <a:rPr lang="en-US" dirty="0"/>
              <a:t>Click to edit Master text styles</a:t>
            </a:r>
          </a:p>
          <a:p>
            <a:pPr marL="458788" lvl="1" indent="-225425"/>
            <a:r>
              <a:rPr lang="en-US" dirty="0"/>
              <a:t>Second level</a:t>
            </a:r>
          </a:p>
          <a:p>
            <a:pPr marL="628650" lvl="2" indent="-169863"/>
            <a:r>
              <a:rPr lang="en-US" dirty="0"/>
              <a:t>Third level</a:t>
            </a:r>
            <a:endParaRPr kumimoji="0" lang="en-US" dirty="0"/>
          </a:p>
        </p:txBody>
      </p:sp>
      <p:sp>
        <p:nvSpPr>
          <p:cNvPr id="9" name="Slide Number Placeholder 8"/>
          <p:cNvSpPr>
            <a:spLocks noGrp="1"/>
          </p:cNvSpPr>
          <p:nvPr>
            <p:ph type="sldNum" sz="quarter" idx="12"/>
          </p:nvPr>
        </p:nvSpPr>
        <p:spPr/>
        <p:txBody>
          <a:bodyPr/>
          <a:lstStyle>
            <a:lvl1pPr>
              <a:defRPr/>
            </a:lvl1pPr>
          </a:lstStyle>
          <a:p>
            <a:pPr>
              <a:defRPr/>
            </a:pPr>
            <a:fld id="{D529AFAA-5049-4726-B621-D5424D250258}" type="slidenum">
              <a:rPr lang="en-US" smtClean="0"/>
              <a:pPr>
                <a:defRPr/>
              </a:pPr>
              <a:t>‹#›</a:t>
            </a:fld>
            <a:endParaRPr lang="en-US" dirty="0"/>
          </a:p>
        </p:txBody>
      </p:sp>
    </p:spTree>
    <p:extLst>
      <p:ext uri="{BB962C8B-B14F-4D97-AF65-F5344CB8AC3E}">
        <p14:creationId xmlns:p14="http://schemas.microsoft.com/office/powerpoint/2010/main" val="2163295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Candara" panose="020E0502030303020204" pitchFamily="34" charset="0"/>
                <a:cs typeface="Calibri" panose="020F0502020204030204" pitchFamily="34" charset="0"/>
              </a:defRPr>
            </a:lvl1pPr>
          </a:lstStyle>
          <a:p>
            <a:r>
              <a:rPr kumimoji="0" lang="en-US" dirty="0"/>
              <a:t>Click to edit Master title style</a:t>
            </a:r>
          </a:p>
        </p:txBody>
      </p:sp>
      <p:sp>
        <p:nvSpPr>
          <p:cNvPr id="5" name="Slide Number Placeholder 4"/>
          <p:cNvSpPr>
            <a:spLocks noGrp="1"/>
          </p:cNvSpPr>
          <p:nvPr>
            <p:ph type="sldNum" sz="quarter" idx="12"/>
          </p:nvPr>
        </p:nvSpPr>
        <p:spPr/>
        <p:txBody>
          <a:bodyPr/>
          <a:lstStyle>
            <a:lvl1pPr>
              <a:defRPr/>
            </a:lvl1pPr>
          </a:lstStyle>
          <a:p>
            <a:pPr>
              <a:defRPr/>
            </a:pPr>
            <a:fld id="{14DEAD52-71AB-4B9A-8984-E0E28FAD1E9A}" type="slidenum">
              <a:rPr lang="en-US" smtClean="0"/>
              <a:pPr>
                <a:defRPr/>
              </a:pPr>
              <a:t>‹#›</a:t>
            </a:fld>
            <a:endParaRPr lang="en-US" dirty="0"/>
          </a:p>
        </p:txBody>
      </p:sp>
    </p:spTree>
    <p:extLst>
      <p:ext uri="{BB962C8B-B14F-4D97-AF65-F5344CB8AC3E}">
        <p14:creationId xmlns:p14="http://schemas.microsoft.com/office/powerpoint/2010/main" val="467070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vl1pPr>
          </a:lstStyle>
          <a:p>
            <a:pPr>
              <a:defRPr/>
            </a:pPr>
            <a:fld id="{49C84A48-F170-472E-A000-A1CC1E22CF64}" type="slidenum">
              <a:rPr lang="en-US" smtClean="0"/>
              <a:pPr>
                <a:defRPr/>
              </a:pPr>
              <a:t>‹#›</a:t>
            </a:fld>
            <a:endParaRPr lang="en-US" dirty="0"/>
          </a:p>
        </p:txBody>
      </p:sp>
    </p:spTree>
    <p:extLst>
      <p:ext uri="{BB962C8B-B14F-4D97-AF65-F5344CB8AC3E}">
        <p14:creationId xmlns:p14="http://schemas.microsoft.com/office/powerpoint/2010/main" val="25876782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2400"/>
            <a:ext cx="109728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a:t>Click to edit Master title style</a:t>
            </a:r>
          </a:p>
        </p:txBody>
      </p:sp>
      <p:sp>
        <p:nvSpPr>
          <p:cNvPr id="3" name="Text Placeholder 2"/>
          <p:cNvSpPr>
            <a:spLocks noGrp="1"/>
          </p:cNvSpPr>
          <p:nvPr>
            <p:ph type="body" idx="1"/>
          </p:nvPr>
        </p:nvSpPr>
        <p:spPr>
          <a:xfrm>
            <a:off x="609600" y="1219201"/>
            <a:ext cx="10972800" cy="5334001"/>
          </a:xfrm>
          <a:prstGeom prst="rect">
            <a:avLst/>
          </a:prstGeom>
        </p:spPr>
        <p:txBody>
          <a:bodyPr vert="horz" lIns="54864" tIns="91440" rtlCol="0">
            <a:normAutofit/>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endParaRPr kumimoji="0" lang="en-US" dirty="0"/>
          </a:p>
        </p:txBody>
      </p:sp>
      <p:sp>
        <p:nvSpPr>
          <p:cNvPr id="6" name="Slide Number Placeholder 5"/>
          <p:cNvSpPr>
            <a:spLocks noGrp="1"/>
          </p:cNvSpPr>
          <p:nvPr>
            <p:ph type="sldNum" sz="quarter" idx="4"/>
          </p:nvPr>
        </p:nvSpPr>
        <p:spPr>
          <a:xfrm>
            <a:off x="10939195" y="6583680"/>
            <a:ext cx="978485" cy="274320"/>
          </a:xfrm>
          <a:prstGeom prst="rect">
            <a:avLst/>
          </a:prstGeom>
        </p:spPr>
        <p:txBody>
          <a:bodyPr vert="horz" bIns="0" rtlCol="0" anchor="ctr" anchorCtr="0"/>
          <a:lstStyle>
            <a:lvl1pPr algn="r" eaLnBrk="1" latinLnBrk="0" hangingPunct="1">
              <a:defRPr kumimoji="0" sz="900">
                <a:solidFill>
                  <a:schemeClr val="tx1">
                    <a:tint val="95000"/>
                  </a:schemeClr>
                </a:solidFill>
                <a:latin typeface="Candara" panose="020E0502030303020204" pitchFamily="34" charset="0"/>
                <a:cs typeface="Calibri" pitchFamily="34" charset="0"/>
              </a:defRPr>
            </a:lvl1pPr>
            <a:extLst/>
          </a:lstStyle>
          <a:p>
            <a:pPr>
              <a:defRPr/>
            </a:pPr>
            <a:fld id="{59691F2A-7CE9-4380-9B83-8F8761DC27C0}" type="slidenum">
              <a:rPr lang="en-US" smtClean="0"/>
              <a:pPr>
                <a:defRPr/>
              </a:pPr>
              <a:t>‹#›</a:t>
            </a:fld>
            <a:endParaRPr lang="en-US" dirty="0"/>
          </a:p>
        </p:txBody>
      </p:sp>
    </p:spTree>
    <p:extLst>
      <p:ext uri="{BB962C8B-B14F-4D97-AF65-F5344CB8AC3E}">
        <p14:creationId xmlns:p14="http://schemas.microsoft.com/office/powerpoint/2010/main" val="4265781115"/>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Lst>
  <p:hf hdr="0" ftr="0" dt="0"/>
  <p:txStyles>
    <p:titleStyle>
      <a:lvl1pPr algn="l" rtl="0" eaLnBrk="1" latinLnBrk="0" hangingPunct="1">
        <a:spcBef>
          <a:spcPct val="0"/>
        </a:spcBef>
        <a:buNone/>
        <a:defRPr kumimoji="0" sz="4000" b="1" i="0" kern="1200">
          <a:solidFill>
            <a:schemeClr val="tx1"/>
          </a:solidFill>
          <a:effectLst/>
          <a:latin typeface="Candara" panose="020E0502030303020204" pitchFamily="34" charset="0"/>
          <a:ea typeface="+mj-ea"/>
          <a:cs typeface="Calibri" panose="020F0502020204030204" pitchFamily="34" charset="0"/>
        </a:defRPr>
      </a:lvl1pPr>
      <a:extLst/>
    </p:titleStyle>
    <p:bodyStyle>
      <a:lvl1pPr marL="350838" indent="-339725" algn="l" rtl="0" eaLnBrk="1" latinLnBrk="0" hangingPunct="1">
        <a:spcBef>
          <a:spcPts val="600"/>
        </a:spcBef>
        <a:spcAft>
          <a:spcPts val="600"/>
        </a:spcAft>
        <a:buClr>
          <a:schemeClr val="tx1"/>
        </a:buClr>
        <a:buSzPct val="100000"/>
        <a:buFont typeface="Arial" panose="020B0604020202020204" pitchFamily="34" charset="0"/>
        <a:buChar char="•"/>
        <a:tabLst/>
        <a:defRPr kumimoji="0" sz="3200" b="0" i="0" kern="1200">
          <a:solidFill>
            <a:schemeClr val="tx1"/>
          </a:solidFill>
          <a:latin typeface="Candara" panose="020E0502030303020204" pitchFamily="34" charset="0"/>
          <a:ea typeface="+mn-ea"/>
          <a:cs typeface="Calibri" pitchFamily="34" charset="0"/>
        </a:defRPr>
      </a:lvl1pPr>
      <a:lvl2pPr marL="628650" indent="-277813" algn="l" rtl="0" eaLnBrk="1" latinLnBrk="0" hangingPunct="1">
        <a:spcBef>
          <a:spcPts val="600"/>
        </a:spcBef>
        <a:spcAft>
          <a:spcPts val="600"/>
        </a:spcAft>
        <a:buClr>
          <a:schemeClr val="tx1"/>
        </a:buClr>
        <a:buSzPct val="100000"/>
        <a:buFont typeface="Arial" panose="020B0604020202020204" pitchFamily="34" charset="0"/>
        <a:buChar char="•"/>
        <a:tabLst/>
        <a:defRPr kumimoji="0" sz="2800" b="0" i="0" kern="1200">
          <a:solidFill>
            <a:schemeClr val="tx1"/>
          </a:solidFill>
          <a:latin typeface="Candara" panose="020E0502030303020204" pitchFamily="34" charset="0"/>
          <a:ea typeface="+mn-ea"/>
          <a:cs typeface="Calibri" pitchFamily="34" charset="0"/>
        </a:defRPr>
      </a:lvl2pPr>
      <a:lvl3pPr marL="863600" indent="-234950" algn="l" rtl="0" eaLnBrk="1" latinLnBrk="0" hangingPunct="1">
        <a:spcBef>
          <a:spcPts val="600"/>
        </a:spcBef>
        <a:spcAft>
          <a:spcPts val="600"/>
        </a:spcAft>
        <a:buClr>
          <a:schemeClr val="tx1"/>
        </a:buClr>
        <a:buSzPct val="80000"/>
        <a:buFont typeface="Arial" panose="020B0604020202020204" pitchFamily="34" charset="0"/>
        <a:buChar char="•"/>
        <a:tabLst/>
        <a:defRPr kumimoji="0" sz="2400" b="0" i="0" kern="1200">
          <a:solidFill>
            <a:schemeClr val="tx1"/>
          </a:solidFill>
          <a:latin typeface="Candara" panose="020E0502030303020204" pitchFamily="34" charset="0"/>
          <a:ea typeface="+mn-ea"/>
          <a:cs typeface="Calibri" pitchFamily="34" charset="0"/>
        </a:defRPr>
      </a:lvl3pPr>
      <a:lvl4pPr marL="1087438" indent="-223838" algn="l" rtl="0" eaLnBrk="1" latinLnBrk="0" hangingPunct="1">
        <a:spcBef>
          <a:spcPts val="600"/>
        </a:spcBef>
        <a:spcAft>
          <a:spcPts val="600"/>
        </a:spcAft>
        <a:buClr>
          <a:schemeClr val="tx1"/>
        </a:buClr>
        <a:buSzPct val="80000"/>
        <a:buFont typeface="Arial" panose="020B0604020202020204" pitchFamily="34" charset="0"/>
        <a:buChar char="•"/>
        <a:tabLst/>
        <a:defRPr kumimoji="0" sz="2000" b="0" i="0" kern="1200">
          <a:solidFill>
            <a:schemeClr val="tx1"/>
          </a:solidFill>
          <a:latin typeface="Candara" panose="020E0502030303020204" pitchFamily="34" charset="0"/>
          <a:ea typeface="+mn-ea"/>
          <a:cs typeface="Calibri" pitchFamily="34" charset="0"/>
        </a:defRPr>
      </a:lvl4pPr>
      <a:lvl5pPr marL="1604963" indent="-223838" algn="l" rtl="0" eaLnBrk="1" latinLnBrk="0" hangingPunct="1">
        <a:spcBef>
          <a:spcPts val="600"/>
        </a:spcBef>
        <a:spcAft>
          <a:spcPts val="600"/>
        </a:spcAft>
        <a:buClr>
          <a:schemeClr val="tx1"/>
        </a:buClr>
        <a:buSzPct val="80000"/>
        <a:buFont typeface="Wingdings" pitchFamily="2" charset="2"/>
        <a:buChar char="§"/>
        <a:tabLst/>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HZGCoVF3Yv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3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1.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300.png"/><Relationship Id="rId7" Type="http://schemas.openxmlformats.org/officeDocument/2006/relationships/image" Target="../media/image340.png"/><Relationship Id="rId1" Type="http://schemas.openxmlformats.org/officeDocument/2006/relationships/slideLayout" Target="../slideLayouts/slideLayout2.xml"/><Relationship Id="rId6" Type="http://schemas.openxmlformats.org/officeDocument/2006/relationships/image" Target="../media/image330.png"/><Relationship Id="rId5" Type="http://schemas.openxmlformats.org/officeDocument/2006/relationships/image" Target="../media/image320.png"/><Relationship Id="rId10" Type="http://schemas.openxmlformats.org/officeDocument/2006/relationships/image" Target="../media/image29.png"/><Relationship Id="rId4" Type="http://schemas.openxmlformats.org/officeDocument/2006/relationships/image" Target="../media/image310.png"/><Relationship Id="rId9" Type="http://schemas.openxmlformats.org/officeDocument/2006/relationships/image" Target="../media/image12.svg"/></Relationships>
</file>

<file path=ppt/slides/_rels/slide37.xml.rels><?xml version="1.0" encoding="UTF-8" standalone="yes"?>
<Relationships xmlns="http://schemas.openxmlformats.org/package/2006/relationships"><Relationship Id="rId3" Type="http://schemas.openxmlformats.org/officeDocument/2006/relationships/image" Target="../media/image300.png"/><Relationship Id="rId7" Type="http://schemas.openxmlformats.org/officeDocument/2006/relationships/image" Target="../media/image34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30.png"/><Relationship Id="rId5" Type="http://schemas.openxmlformats.org/officeDocument/2006/relationships/image" Target="../media/image320.png"/><Relationship Id="rId4" Type="http://schemas.openxmlformats.org/officeDocument/2006/relationships/image" Target="../media/image3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5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ctrTitle"/>
          </p:nvPr>
        </p:nvSpPr>
        <p:spPr/>
        <p:txBody>
          <a:bodyPr>
            <a:normAutofit/>
          </a:bodyPr>
          <a:lstStyle/>
          <a:p>
            <a:r>
              <a:rPr lang="en-US" sz="5400" dirty="0">
                <a:ea typeface="ＭＳ Ｐゴシック" pitchFamily="34" charset="-128"/>
              </a:rPr>
              <a:t>Bayesian Networks</a:t>
            </a:r>
            <a:br>
              <a:rPr lang="en-US" sz="5400" dirty="0"/>
            </a:br>
            <a:r>
              <a:rPr lang="en-US" sz="5400" dirty="0"/>
              <a:t>(Chapters 12&amp;13)</a:t>
            </a:r>
            <a:endParaRPr lang="en-US" sz="5400" dirty="0">
              <a:ea typeface="ＭＳ Ｐゴシック" pitchFamily="34" charset="-128"/>
            </a:endParaRPr>
          </a:p>
        </p:txBody>
      </p:sp>
      <p:sp>
        <p:nvSpPr>
          <p:cNvPr id="19458" name="Rectangle 5"/>
          <p:cNvSpPr>
            <a:spLocks noGrp="1" noChangeArrowheads="1"/>
          </p:cNvSpPr>
          <p:nvPr>
            <p:ph type="subTitle" idx="1"/>
          </p:nvPr>
        </p:nvSpPr>
        <p:spPr/>
        <p:txBody>
          <a:bodyPr/>
          <a:lstStyle/>
          <a:p>
            <a:pPr eaLnBrk="1" hangingPunct="1"/>
            <a:r>
              <a:rPr lang="en-US" sz="2800" dirty="0">
                <a:ea typeface="ＭＳ Ｐゴシック" pitchFamily="34" charset="-128"/>
              </a:rPr>
              <a:t>Dr. Shengquan Wang</a:t>
            </a:r>
          </a:p>
        </p:txBody>
      </p:sp>
      <p:sp>
        <p:nvSpPr>
          <p:cNvPr id="6" name="Rectangle 4">
            <a:extLst>
              <a:ext uri="{FF2B5EF4-FFF2-40B4-BE49-F238E27FC236}">
                <a16:creationId xmlns:a16="http://schemas.microsoft.com/office/drawing/2014/main" id="{8D4821B3-F089-0F4B-AFF8-4A616FEEEAF9}"/>
              </a:ext>
            </a:extLst>
          </p:cNvPr>
          <p:cNvSpPr>
            <a:spLocks noChangeArrowheads="1"/>
          </p:cNvSpPr>
          <p:nvPr/>
        </p:nvSpPr>
        <p:spPr bwMode="auto">
          <a:xfrm>
            <a:off x="2743200" y="4772819"/>
            <a:ext cx="7162800" cy="1477328"/>
          </a:xfrm>
          <a:prstGeom prst="rect">
            <a:avLst/>
          </a:prstGeom>
          <a:noFill/>
          <a:ln w="9525">
            <a:noFill/>
            <a:miter lim="800000"/>
            <a:headEnd/>
            <a:tailEnd/>
          </a:ln>
        </p:spPr>
        <p:txBody>
          <a:bodyPr wrap="square">
            <a:spAutoFit/>
          </a:bodyPr>
          <a:lstStyle/>
          <a:p>
            <a:pPr>
              <a:defRPr/>
            </a:pPr>
            <a:r>
              <a:rPr lang="en-US" dirty="0">
                <a:solidFill>
                  <a:schemeClr val="bg1">
                    <a:lumMod val="50000"/>
                  </a:schemeClr>
                </a:solidFill>
                <a:latin typeface="Candara" panose="020E0502030303020204" pitchFamily="34" charset="0"/>
                <a:cs typeface="Calibri" panose="020F0502020204030204" pitchFamily="34" charset="0"/>
              </a:rPr>
              <a:t>Most slides are adopted from </a:t>
            </a:r>
          </a:p>
          <a:p>
            <a:pPr marL="285750" indent="-285750">
              <a:buFont typeface="Arial"/>
              <a:buChar char="•"/>
              <a:defRPr/>
            </a:pPr>
            <a:r>
              <a:rPr lang="en-US" dirty="0">
                <a:solidFill>
                  <a:schemeClr val="bg1">
                    <a:lumMod val="50000"/>
                  </a:schemeClr>
                </a:solidFill>
                <a:latin typeface="Candara" panose="020E0502030303020204" pitchFamily="34" charset="0"/>
                <a:cs typeface="Calibri" panose="020F0502020204030204" pitchFamily="34" charset="0"/>
              </a:rPr>
              <a:t>Artificial Intelligence: A Modern Approach</a:t>
            </a:r>
            <a:r>
              <a:rPr lang="en-US">
                <a:solidFill>
                  <a:schemeClr val="bg1">
                    <a:lumMod val="50000"/>
                  </a:schemeClr>
                </a:solidFill>
                <a:latin typeface="Candara" panose="020E0502030303020204" pitchFamily="34" charset="0"/>
                <a:cs typeface="Calibri" panose="020F0502020204030204" pitchFamily="34" charset="0"/>
              </a:rPr>
              <a:t>, 4th </a:t>
            </a:r>
            <a:r>
              <a:rPr lang="en-US" dirty="0">
                <a:solidFill>
                  <a:schemeClr val="bg1">
                    <a:lumMod val="50000"/>
                  </a:schemeClr>
                </a:solidFill>
                <a:latin typeface="Candara" panose="020E0502030303020204" pitchFamily="34" charset="0"/>
                <a:cs typeface="Calibri" panose="020F0502020204030204" pitchFamily="34" charset="0"/>
              </a:rPr>
              <a:t>ed. by Stuart Russell (UC Berkeley) and Peter </a:t>
            </a:r>
            <a:r>
              <a:rPr lang="en-US" dirty="0" err="1">
                <a:solidFill>
                  <a:schemeClr val="bg1">
                    <a:lumMod val="50000"/>
                  </a:schemeClr>
                </a:solidFill>
                <a:latin typeface="Candara" panose="020E0502030303020204" pitchFamily="34" charset="0"/>
                <a:cs typeface="Calibri" panose="020F0502020204030204" pitchFamily="34" charset="0"/>
              </a:rPr>
              <a:t>Norvig</a:t>
            </a:r>
            <a:r>
              <a:rPr lang="en-US" dirty="0">
                <a:solidFill>
                  <a:schemeClr val="bg1">
                    <a:lumMod val="50000"/>
                  </a:schemeClr>
                </a:solidFill>
                <a:latin typeface="Candara" panose="020E0502030303020204" pitchFamily="34" charset="0"/>
                <a:cs typeface="Calibri" panose="020F0502020204030204" pitchFamily="34" charset="0"/>
              </a:rPr>
              <a:t> (Google).</a:t>
            </a:r>
          </a:p>
          <a:p>
            <a:pPr marL="285750" indent="-285750">
              <a:buFont typeface="Arial"/>
              <a:buChar char="•"/>
              <a:defRPr/>
            </a:pPr>
            <a:r>
              <a:rPr lang="en-US" dirty="0">
                <a:solidFill>
                  <a:schemeClr val="bg1">
                    <a:lumMod val="50000"/>
                  </a:schemeClr>
                </a:solidFill>
                <a:latin typeface="Candara" panose="020E0502030303020204" pitchFamily="34" charset="0"/>
                <a:cs typeface="Calibri" panose="020F0502020204030204" pitchFamily="34" charset="0"/>
              </a:rPr>
              <a:t>Peter </a:t>
            </a:r>
            <a:r>
              <a:rPr lang="en-US" dirty="0" err="1">
                <a:solidFill>
                  <a:schemeClr val="bg1">
                    <a:lumMod val="50000"/>
                  </a:schemeClr>
                </a:solidFill>
                <a:latin typeface="Candara" panose="020E0502030303020204" pitchFamily="34" charset="0"/>
                <a:cs typeface="Calibri" panose="020F0502020204030204" pitchFamily="34" charset="0"/>
              </a:rPr>
              <a:t>Norvig</a:t>
            </a:r>
            <a:r>
              <a:rPr lang="en-US" dirty="0">
                <a:solidFill>
                  <a:schemeClr val="bg1">
                    <a:lumMod val="50000"/>
                  </a:schemeClr>
                </a:solidFill>
                <a:latin typeface="Candara" panose="020E0502030303020204" pitchFamily="34" charset="0"/>
                <a:cs typeface="Calibri" panose="020F0502020204030204" pitchFamily="34" charset="0"/>
              </a:rPr>
              <a:t> and Sebastian </a:t>
            </a:r>
            <a:r>
              <a:rPr lang="en-US" dirty="0" err="1">
                <a:solidFill>
                  <a:schemeClr val="bg1">
                    <a:lumMod val="50000"/>
                  </a:schemeClr>
                </a:solidFill>
                <a:latin typeface="Candara" panose="020E0502030303020204" pitchFamily="34" charset="0"/>
                <a:cs typeface="Calibri" panose="020F0502020204030204" pitchFamily="34" charset="0"/>
              </a:rPr>
              <a:t>Thrun</a:t>
            </a:r>
            <a:r>
              <a:rPr lang="en-US" dirty="0">
                <a:solidFill>
                  <a:schemeClr val="bg1">
                    <a:lumMod val="50000"/>
                  </a:schemeClr>
                </a:solidFill>
                <a:latin typeface="Candara" panose="020E0502030303020204" pitchFamily="34" charset="0"/>
                <a:cs typeface="Calibri" panose="020F0502020204030204" pitchFamily="34" charset="0"/>
              </a:rPr>
              <a:t> for Intro to Artificial Intelligence at Udacity.</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4F0591-F667-491C-BA10-A27F737FEDE3}"/>
              </a:ext>
            </a:extLst>
          </p:cNvPr>
          <p:cNvSpPr>
            <a:spLocks noGrp="1"/>
          </p:cNvSpPr>
          <p:nvPr>
            <p:ph type="title"/>
          </p:nvPr>
        </p:nvSpPr>
        <p:spPr/>
        <p:txBody>
          <a:bodyPr>
            <a:normAutofit/>
          </a:bodyPr>
          <a:lstStyle/>
          <a:p>
            <a:r>
              <a:rPr lang="en-US" dirty="0"/>
              <a:t>Example on Conditional Probabilities</a:t>
            </a:r>
          </a:p>
        </p:txBody>
      </p:sp>
      <p:sp>
        <p:nvSpPr>
          <p:cNvPr id="7" name="Content Placeholder 6">
            <a:extLst>
              <a:ext uri="{FF2B5EF4-FFF2-40B4-BE49-F238E27FC236}">
                <a16:creationId xmlns:a16="http://schemas.microsoft.com/office/drawing/2014/main" id="{93426F71-96D8-4FB1-9CB4-3E4C3CD42434}"/>
              </a:ext>
            </a:extLst>
          </p:cNvPr>
          <p:cNvSpPr>
            <a:spLocks noGrp="1"/>
          </p:cNvSpPr>
          <p:nvPr>
            <p:ph idx="1"/>
          </p:nvPr>
        </p:nvSpPr>
        <p:spPr/>
        <p:txBody>
          <a:bodyPr/>
          <a:lstStyle/>
          <a:p>
            <a:r>
              <a:rPr lang="en-US" dirty="0"/>
              <a:t>The probability that any given person has a cough on any given day may be only 5%:</a:t>
            </a:r>
          </a:p>
          <a:p>
            <a:pPr lvl="1"/>
            <a:r>
              <a:rPr lang="en-US" dirty="0"/>
              <a:t>P(Cough) = 5%</a:t>
            </a:r>
          </a:p>
          <a:p>
            <a:r>
              <a:rPr lang="en-US" dirty="0"/>
              <a:t>But if we know or assume that the person has a cold, then they are much more likely to be coughing. </a:t>
            </a:r>
          </a:p>
          <a:p>
            <a:r>
              <a:rPr lang="en-US" dirty="0"/>
              <a:t>The conditional probability that someone coughing has a cold might be 75%:</a:t>
            </a:r>
          </a:p>
          <a:p>
            <a:pPr lvl="1"/>
            <a:r>
              <a:rPr lang="en-US" dirty="0"/>
              <a:t>P(Cold | Cough) = 75%</a:t>
            </a:r>
          </a:p>
        </p:txBody>
      </p:sp>
      <p:sp>
        <p:nvSpPr>
          <p:cNvPr id="5" name="Slide Number Placeholder 4">
            <a:extLst>
              <a:ext uri="{FF2B5EF4-FFF2-40B4-BE49-F238E27FC236}">
                <a16:creationId xmlns:a16="http://schemas.microsoft.com/office/drawing/2014/main" id="{F9D0A180-8775-4D09-A712-D8E61C8F179E}"/>
              </a:ext>
            </a:extLst>
          </p:cNvPr>
          <p:cNvSpPr>
            <a:spLocks noGrp="1"/>
          </p:cNvSpPr>
          <p:nvPr>
            <p:ph type="sldNum" sz="quarter" idx="12"/>
          </p:nvPr>
        </p:nvSpPr>
        <p:spPr/>
        <p:txBody>
          <a:bodyPr/>
          <a:lstStyle/>
          <a:p>
            <a:pPr>
              <a:defRPr/>
            </a:pPr>
            <a:fld id="{59691F2A-7CE9-4380-9B83-8F8761DC27C0}" type="slidenum">
              <a:rPr lang="en-US" smtClean="0"/>
              <a:pPr>
                <a:defRPr/>
              </a:pPr>
              <a:t>10</a:t>
            </a:fld>
            <a:endParaRPr lang="en-US" dirty="0"/>
          </a:p>
        </p:txBody>
      </p:sp>
      <p:sp>
        <p:nvSpPr>
          <p:cNvPr id="8" name="Rectangle 7">
            <a:extLst>
              <a:ext uri="{FF2B5EF4-FFF2-40B4-BE49-F238E27FC236}">
                <a16:creationId xmlns:a16="http://schemas.microsoft.com/office/drawing/2014/main" id="{36D220D2-6616-4B7D-BC11-5983D9B880A2}"/>
              </a:ext>
            </a:extLst>
          </p:cNvPr>
          <p:cNvSpPr/>
          <p:nvPr/>
        </p:nvSpPr>
        <p:spPr>
          <a:xfrm>
            <a:off x="5936675" y="742296"/>
            <a:ext cx="4267199" cy="307777"/>
          </a:xfrm>
          <a:prstGeom prst="rect">
            <a:avLst/>
          </a:prstGeom>
        </p:spPr>
        <p:txBody>
          <a:bodyPr wrap="square">
            <a:spAutoFit/>
          </a:bodyPr>
          <a:lstStyle/>
          <a:p>
            <a:r>
              <a:rPr lang="en-US" sz="1400" dirty="0">
                <a:solidFill>
                  <a:schemeClr val="bg1">
                    <a:lumMod val="50000"/>
                  </a:schemeClr>
                </a:solidFill>
                <a:latin typeface="Candara" panose="020E0502030303020204" pitchFamily="34" charset="0"/>
              </a:rPr>
              <a:t>https://en.wikipedia.org/wiki/Conditional_probability</a:t>
            </a:r>
          </a:p>
        </p:txBody>
      </p:sp>
    </p:spTree>
    <p:extLst>
      <p:ext uri="{BB962C8B-B14F-4D97-AF65-F5344CB8AC3E}">
        <p14:creationId xmlns:p14="http://schemas.microsoft.com/office/powerpoint/2010/main" val="1872994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ECE73-8220-BE47-86DA-54BDC53EA692}"/>
              </a:ext>
            </a:extLst>
          </p:cNvPr>
          <p:cNvSpPr>
            <a:spLocks noGrp="1"/>
          </p:cNvSpPr>
          <p:nvPr>
            <p:ph type="title"/>
          </p:nvPr>
        </p:nvSpPr>
        <p:spPr/>
        <p:txBody>
          <a:bodyPr>
            <a:normAutofit/>
          </a:bodyPr>
          <a:lstStyle/>
          <a:p>
            <a:r>
              <a:rPr lang="en-US" dirty="0"/>
              <a:t>Properties of Conditional Probabilities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1E344F-2E33-A74C-82D7-D167EFD5055D}"/>
                  </a:ext>
                </a:extLst>
              </p:cNvPr>
              <p:cNvSpPr>
                <a:spLocks noGrp="1"/>
              </p:cNvSpPr>
              <p:nvPr>
                <p:ph idx="1"/>
              </p:nvPr>
            </p:nvSpPr>
            <p:spPr/>
            <p:txBody>
              <a:bodyPr/>
              <a:lstStyle/>
              <a:p>
                <a:r>
                  <a:rPr lang="en-US" dirty="0"/>
                  <a:t>Complementary probability</a:t>
                </a:r>
              </a:p>
              <a:p>
                <a:pPr marL="350837" lvl="1" indent="0">
                  <a:buClr>
                    <a:schemeClr val="bg1"/>
                  </a:buClr>
                  <a:buNone/>
                </a:pPr>
                <a:r>
                  <a:rPr lang="en-US" dirty="0">
                    <a:solidFill>
                      <a:srgbClr val="7030A0"/>
                    </a:solidFill>
                  </a:rPr>
                  <a:t>P(¬</a:t>
                </a:r>
                <a:r>
                  <a:rPr lang="en-US" dirty="0" err="1">
                    <a:solidFill>
                      <a:srgbClr val="7030A0"/>
                    </a:solidFill>
                  </a:rPr>
                  <a:t>x|y</a:t>
                </a:r>
                <a:r>
                  <a:rPr lang="en-US" dirty="0">
                    <a:solidFill>
                      <a:srgbClr val="7030A0"/>
                    </a:solidFill>
                  </a:rPr>
                  <a:t>) = 1 - P(</a:t>
                </a:r>
                <a:r>
                  <a:rPr lang="en-US" dirty="0" err="1">
                    <a:solidFill>
                      <a:srgbClr val="7030A0"/>
                    </a:solidFill>
                  </a:rPr>
                  <a:t>x|y</a:t>
                </a:r>
                <a:r>
                  <a:rPr lang="en-US" dirty="0">
                    <a:solidFill>
                      <a:srgbClr val="7030A0"/>
                    </a:solidFill>
                  </a:rPr>
                  <a:t>) </a:t>
                </a:r>
              </a:p>
              <a:p>
                <a:pPr marL="350837" lvl="1" indent="0">
                  <a:buClr>
                    <a:schemeClr val="bg1"/>
                  </a:buClr>
                  <a:buNone/>
                </a:pPr>
                <a:r>
                  <a:rPr lang="en-US" dirty="0">
                    <a:solidFill>
                      <a:srgbClr val="7030A0"/>
                    </a:solidFill>
                  </a:rPr>
                  <a:t>P(x|¬y) != 1 - P(</a:t>
                </a:r>
                <a:r>
                  <a:rPr lang="en-US" dirty="0" err="1">
                    <a:solidFill>
                      <a:srgbClr val="7030A0"/>
                    </a:solidFill>
                  </a:rPr>
                  <a:t>x|y</a:t>
                </a:r>
                <a:r>
                  <a:rPr lang="en-US" dirty="0">
                    <a:solidFill>
                      <a:srgbClr val="7030A0"/>
                    </a:solidFill>
                  </a:rPr>
                  <a:t>)</a:t>
                </a:r>
              </a:p>
              <a:p>
                <a:pPr marL="350837" lvl="1" indent="0">
                  <a:buClr>
                    <a:schemeClr val="bg1"/>
                  </a:buClr>
                  <a:buNone/>
                </a:pPr>
                <a:r>
                  <a:rPr lang="en-US" dirty="0">
                    <a:solidFill>
                      <a:srgbClr val="7030A0"/>
                    </a:solidFill>
                  </a:rPr>
                  <a:t>P(¬</a:t>
                </a:r>
                <a:r>
                  <a:rPr lang="en-US" dirty="0" err="1">
                    <a:solidFill>
                      <a:srgbClr val="7030A0"/>
                    </a:solidFill>
                  </a:rPr>
                  <a:t>x|y</a:t>
                </a:r>
                <a:r>
                  <a:rPr lang="en-US" dirty="0">
                    <a:solidFill>
                      <a:srgbClr val="7030A0"/>
                    </a:solidFill>
                  </a:rPr>
                  <a:t>, z) = 1 - P(</a:t>
                </a:r>
                <a:r>
                  <a:rPr lang="en-US" dirty="0" err="1">
                    <a:solidFill>
                      <a:srgbClr val="7030A0"/>
                    </a:solidFill>
                  </a:rPr>
                  <a:t>x|y</a:t>
                </a:r>
                <a:r>
                  <a:rPr lang="en-US" dirty="0">
                    <a:solidFill>
                      <a:srgbClr val="7030A0"/>
                    </a:solidFill>
                  </a:rPr>
                  <a:t>, z) </a:t>
                </a:r>
              </a:p>
              <a:p>
                <a:pPr marL="350837" lvl="1" indent="0">
                  <a:buClr>
                    <a:schemeClr val="bg1"/>
                  </a:buClr>
                  <a:buNone/>
                </a:pPr>
                <a:r>
                  <a:rPr lang="en-US" dirty="0">
                    <a:solidFill>
                      <a:srgbClr val="7030A0"/>
                    </a:solidFill>
                  </a:rPr>
                  <a:t>P(x|¬y, ¬z) != 1 - P(</a:t>
                </a:r>
                <a:r>
                  <a:rPr lang="en-US" dirty="0" err="1">
                    <a:solidFill>
                      <a:srgbClr val="7030A0"/>
                    </a:solidFill>
                  </a:rPr>
                  <a:t>x|y</a:t>
                </a:r>
                <a:r>
                  <a:rPr lang="en-US" dirty="0">
                    <a:solidFill>
                      <a:srgbClr val="7030A0"/>
                    </a:solidFill>
                  </a:rPr>
                  <a:t>, z) – P(x|¬y, z) - P(</a:t>
                </a:r>
                <a:r>
                  <a:rPr lang="en-US" dirty="0" err="1">
                    <a:solidFill>
                      <a:srgbClr val="7030A0"/>
                    </a:solidFill>
                  </a:rPr>
                  <a:t>x|y</a:t>
                </a:r>
                <a:r>
                  <a:rPr lang="en-US" dirty="0">
                    <a:solidFill>
                      <a:srgbClr val="7030A0"/>
                    </a:solidFill>
                  </a:rPr>
                  <a:t>, ¬z) </a:t>
                </a:r>
              </a:p>
              <a:p>
                <a:r>
                  <a:rPr lang="en-US" dirty="0"/>
                  <a:t>Total probability</a:t>
                </a:r>
              </a:p>
              <a:p>
                <a:pPr marL="350837" lvl="1" indent="0">
                  <a:buClr>
                    <a:schemeClr val="bg1"/>
                  </a:buClr>
                  <a:buNone/>
                </a:pPr>
                <a14:m>
                  <m:oMath xmlns:m="http://schemas.openxmlformats.org/officeDocument/2006/math">
                    <m:r>
                      <m:rPr>
                        <m:sty m:val="p"/>
                      </m:rPr>
                      <a:rPr lang="en-US" b="0" i="0" smtClean="0">
                        <a:solidFill>
                          <a:srgbClr val="7030A0"/>
                        </a:solidFill>
                        <a:latin typeface="Cambria Math" panose="02040503050406030204" pitchFamily="18" charset="0"/>
                      </a:rPr>
                      <m:t>P</m:t>
                    </m:r>
                    <m:d>
                      <m:dPr>
                        <m:ctrlPr>
                          <a:rPr lang="en-US" b="0" i="1" smtClean="0">
                            <a:solidFill>
                              <a:srgbClr val="7030A0"/>
                            </a:solidFill>
                            <a:latin typeface="Cambria Math" panose="02040503050406030204" pitchFamily="18" charset="0"/>
                          </a:rPr>
                        </m:ctrlPr>
                      </m:dPr>
                      <m:e>
                        <m:r>
                          <m:rPr>
                            <m:sty m:val="p"/>
                          </m:rPr>
                          <a:rPr lang="en-US" b="0" i="0" smtClean="0">
                            <a:solidFill>
                              <a:srgbClr val="7030A0"/>
                            </a:solidFill>
                            <a:latin typeface="Cambria Math" panose="02040503050406030204" pitchFamily="18" charset="0"/>
                          </a:rPr>
                          <m:t>x</m:t>
                        </m:r>
                      </m:e>
                    </m:d>
                  </m:oMath>
                </a14:m>
                <a:r>
                  <a:rPr lang="en-US" b="0" dirty="0">
                    <a:solidFill>
                      <a:srgbClr val="7030A0"/>
                    </a:solidFill>
                    <a:latin typeface="Cambria Math" panose="02040503050406030204" pitchFamily="18" charset="0"/>
                  </a:rPr>
                  <a:t> </a:t>
                </a:r>
                <a14:m>
                  <m:oMath xmlns:m="http://schemas.openxmlformats.org/officeDocument/2006/math">
                    <m:r>
                      <a:rPr lang="en-US" i="0">
                        <a:solidFill>
                          <a:srgbClr val="7030A0"/>
                        </a:solidFill>
                        <a:latin typeface="Cambria Math" panose="02040503050406030204" pitchFamily="18" charset="0"/>
                      </a:rPr>
                      <m:t>=</m:t>
                    </m:r>
                    <m:nary>
                      <m:naryPr>
                        <m:chr m:val="∑"/>
                        <m:limLoc m:val="subSup"/>
                        <m:supHide m:val="on"/>
                        <m:ctrlPr>
                          <a:rPr lang="en-US" i="1">
                            <a:solidFill>
                              <a:srgbClr val="7030A0"/>
                            </a:solidFill>
                            <a:latin typeface="Cambria Math" panose="02040503050406030204" pitchFamily="18" charset="0"/>
                          </a:rPr>
                        </m:ctrlPr>
                      </m:naryPr>
                      <m:sub>
                        <m:r>
                          <m:rPr>
                            <m:sty m:val="p"/>
                          </m:rPr>
                          <a:rPr lang="en-US" b="0" i="0" smtClean="0">
                            <a:solidFill>
                              <a:srgbClr val="7030A0"/>
                            </a:solidFill>
                            <a:latin typeface="Cambria Math" panose="02040503050406030204" pitchFamily="18" charset="0"/>
                          </a:rPr>
                          <m:t>y</m:t>
                        </m:r>
                      </m:sub>
                      <m:sup/>
                      <m:e>
                        <m:r>
                          <m:rPr>
                            <m:sty m:val="p"/>
                          </m:rPr>
                          <a:rPr lang="en-US" i="0">
                            <a:solidFill>
                              <a:srgbClr val="7030A0"/>
                            </a:solidFill>
                            <a:latin typeface="Cambria Math" panose="02040503050406030204" pitchFamily="18" charset="0"/>
                          </a:rPr>
                          <m:t>P</m:t>
                        </m:r>
                        <m:r>
                          <a:rPr lang="en-US" i="0">
                            <a:solidFill>
                              <a:srgbClr val="7030A0"/>
                            </a:solidFill>
                            <a:latin typeface="Cambria Math" panose="02040503050406030204" pitchFamily="18" charset="0"/>
                          </a:rPr>
                          <m:t>(</m:t>
                        </m:r>
                        <m:r>
                          <m:rPr>
                            <m:sty m:val="p"/>
                          </m:rPr>
                          <a:rPr lang="en-US" b="0" i="0" smtClean="0">
                            <a:solidFill>
                              <a:srgbClr val="7030A0"/>
                            </a:solidFill>
                            <a:latin typeface="Cambria Math" panose="02040503050406030204" pitchFamily="18" charset="0"/>
                          </a:rPr>
                          <m:t>x</m:t>
                        </m:r>
                        <m:r>
                          <a:rPr lang="en-US" b="0" i="0" smtClean="0">
                            <a:solidFill>
                              <a:srgbClr val="7030A0"/>
                            </a:solidFill>
                            <a:latin typeface="Cambria Math" panose="02040503050406030204" pitchFamily="18" charset="0"/>
                          </a:rPr>
                          <m:t>,</m:t>
                        </m:r>
                        <m:r>
                          <m:rPr>
                            <m:sty m:val="p"/>
                          </m:rPr>
                          <a:rPr lang="en-US" b="0" i="0" smtClean="0">
                            <a:solidFill>
                              <a:srgbClr val="7030A0"/>
                            </a:solidFill>
                            <a:latin typeface="Cambria Math" panose="02040503050406030204" pitchFamily="18" charset="0"/>
                          </a:rPr>
                          <m:t>y</m:t>
                        </m:r>
                        <m:r>
                          <a:rPr lang="en-US" i="0">
                            <a:solidFill>
                              <a:srgbClr val="7030A0"/>
                            </a:solidFill>
                            <a:latin typeface="Cambria Math" panose="02040503050406030204" pitchFamily="18" charset="0"/>
                          </a:rPr>
                          <m:t>)</m:t>
                        </m:r>
                      </m:e>
                    </m:nary>
                  </m:oMath>
                </a14:m>
                <a:r>
                  <a:rPr lang="en-US" dirty="0">
                    <a:solidFill>
                      <a:srgbClr val="7030A0"/>
                    </a:solidFill>
                    <a:latin typeface="Cambria Math" panose="02040503050406030204" pitchFamily="18" charset="0"/>
                  </a:rPr>
                  <a:t> </a:t>
                </a:r>
                <a14:m>
                  <m:oMath xmlns:m="http://schemas.openxmlformats.org/officeDocument/2006/math">
                    <m:r>
                      <a:rPr lang="en-US" i="0">
                        <a:solidFill>
                          <a:srgbClr val="7030A0"/>
                        </a:solidFill>
                        <a:latin typeface="Cambria Math" panose="02040503050406030204" pitchFamily="18" charset="0"/>
                      </a:rPr>
                      <m:t>=</m:t>
                    </m:r>
                    <m:nary>
                      <m:naryPr>
                        <m:chr m:val="∑"/>
                        <m:limLoc m:val="subSup"/>
                        <m:supHide m:val="on"/>
                        <m:ctrlPr>
                          <a:rPr lang="en-US" i="1" smtClean="0">
                            <a:solidFill>
                              <a:srgbClr val="7030A0"/>
                            </a:solidFill>
                            <a:latin typeface="Cambria Math" panose="02040503050406030204" pitchFamily="18" charset="0"/>
                          </a:rPr>
                        </m:ctrlPr>
                      </m:naryPr>
                      <m:sub>
                        <m:r>
                          <m:rPr>
                            <m:sty m:val="p"/>
                          </m:rPr>
                          <a:rPr lang="en-US" b="0" i="0" smtClean="0">
                            <a:solidFill>
                              <a:srgbClr val="7030A0"/>
                            </a:solidFill>
                            <a:latin typeface="Cambria Math" panose="02040503050406030204" pitchFamily="18" charset="0"/>
                          </a:rPr>
                          <m:t>y</m:t>
                        </m:r>
                      </m:sub>
                      <m:sup/>
                      <m:e>
                        <m:r>
                          <m:rPr>
                            <m:sty m:val="p"/>
                          </m:rPr>
                          <a:rPr lang="en-US" b="0" i="0" smtClean="0">
                            <a:solidFill>
                              <a:srgbClr val="7030A0"/>
                            </a:solidFill>
                            <a:latin typeface="Cambria Math" panose="02040503050406030204" pitchFamily="18" charset="0"/>
                          </a:rPr>
                          <m:t>P</m:t>
                        </m:r>
                        <m:r>
                          <a:rPr lang="en-US" b="0" i="0" smtClean="0">
                            <a:solidFill>
                              <a:srgbClr val="7030A0"/>
                            </a:solidFill>
                            <a:latin typeface="Cambria Math" panose="02040503050406030204" pitchFamily="18" charset="0"/>
                          </a:rPr>
                          <m:t>(</m:t>
                        </m:r>
                        <m:r>
                          <m:rPr>
                            <m:sty m:val="p"/>
                          </m:rPr>
                          <a:rPr lang="en-US" b="0" i="0" smtClean="0">
                            <a:solidFill>
                              <a:srgbClr val="7030A0"/>
                            </a:solidFill>
                            <a:latin typeface="Cambria Math" panose="02040503050406030204" pitchFamily="18" charset="0"/>
                          </a:rPr>
                          <m:t>x</m:t>
                        </m:r>
                        <m:r>
                          <a:rPr lang="en-US" b="0" i="0" smtClean="0">
                            <a:solidFill>
                              <a:srgbClr val="7030A0"/>
                            </a:solidFill>
                            <a:latin typeface="Cambria Math" panose="02040503050406030204" pitchFamily="18" charset="0"/>
                          </a:rPr>
                          <m:t>|</m:t>
                        </m:r>
                        <m:r>
                          <m:rPr>
                            <m:sty m:val="p"/>
                          </m:rPr>
                          <a:rPr lang="en-US" b="0" i="0" smtClean="0">
                            <a:solidFill>
                              <a:srgbClr val="7030A0"/>
                            </a:solidFill>
                            <a:latin typeface="Cambria Math" panose="02040503050406030204" pitchFamily="18" charset="0"/>
                          </a:rPr>
                          <m:t>y</m:t>
                        </m:r>
                        <m:r>
                          <a:rPr lang="en-US" b="0" i="0" smtClean="0">
                            <a:solidFill>
                              <a:srgbClr val="7030A0"/>
                            </a:solidFill>
                            <a:latin typeface="Cambria Math" panose="02040503050406030204" pitchFamily="18" charset="0"/>
                          </a:rPr>
                          <m:t>)</m:t>
                        </m:r>
                        <m:r>
                          <m:rPr>
                            <m:sty m:val="p"/>
                          </m:rPr>
                          <a:rPr lang="en-US" i="0">
                            <a:solidFill>
                              <a:srgbClr val="7030A0"/>
                            </a:solidFill>
                            <a:latin typeface="Cambria Math" panose="02040503050406030204" pitchFamily="18" charset="0"/>
                          </a:rPr>
                          <m:t>P</m:t>
                        </m:r>
                        <m:r>
                          <a:rPr lang="en-US" i="0">
                            <a:solidFill>
                              <a:srgbClr val="7030A0"/>
                            </a:solidFill>
                            <a:latin typeface="Cambria Math" panose="02040503050406030204" pitchFamily="18" charset="0"/>
                          </a:rPr>
                          <m:t>(</m:t>
                        </m:r>
                        <m:r>
                          <m:rPr>
                            <m:sty m:val="p"/>
                          </m:rPr>
                          <a:rPr lang="en-US" b="0" i="0" smtClean="0">
                            <a:solidFill>
                              <a:srgbClr val="7030A0"/>
                            </a:solidFill>
                            <a:latin typeface="Cambria Math" panose="02040503050406030204" pitchFamily="18" charset="0"/>
                          </a:rPr>
                          <m:t>y</m:t>
                        </m:r>
                        <m:r>
                          <a:rPr lang="en-US" i="0">
                            <a:solidFill>
                              <a:srgbClr val="7030A0"/>
                            </a:solidFill>
                            <a:latin typeface="Cambria Math" panose="02040503050406030204" pitchFamily="18" charset="0"/>
                          </a:rPr>
                          <m:t>)</m:t>
                        </m:r>
                      </m:e>
                    </m:nary>
                  </m:oMath>
                </a14:m>
                <a:endParaRPr lang="en-US" dirty="0"/>
              </a:p>
              <a:p>
                <a:pPr marL="350837" lvl="1" indent="0">
                  <a:buClr>
                    <a:schemeClr val="bg1"/>
                  </a:buClr>
                  <a:buNone/>
                </a:pPr>
                <a14:m>
                  <m:oMath xmlns:m="http://schemas.openxmlformats.org/officeDocument/2006/math">
                    <m:r>
                      <m:rPr>
                        <m:sty m:val="p"/>
                      </m:rPr>
                      <a:rPr lang="en-US">
                        <a:solidFill>
                          <a:srgbClr val="7030A0"/>
                        </a:solidFill>
                        <a:latin typeface="Cambria Math" panose="02040503050406030204" pitchFamily="18" charset="0"/>
                      </a:rPr>
                      <m:t>P</m:t>
                    </m:r>
                    <m:d>
                      <m:dPr>
                        <m:ctrlPr>
                          <a:rPr lang="en-US" i="1">
                            <a:solidFill>
                              <a:srgbClr val="7030A0"/>
                            </a:solidFill>
                            <a:latin typeface="Cambria Math" panose="02040503050406030204" pitchFamily="18" charset="0"/>
                          </a:rPr>
                        </m:ctrlPr>
                      </m:dPr>
                      <m:e>
                        <m:r>
                          <m:rPr>
                            <m:sty m:val="p"/>
                          </m:rPr>
                          <a:rPr lang="en-US" b="0" i="0" smtClean="0">
                            <a:solidFill>
                              <a:srgbClr val="7030A0"/>
                            </a:solidFill>
                            <a:latin typeface="Cambria Math" panose="02040503050406030204" pitchFamily="18" charset="0"/>
                          </a:rPr>
                          <m:t>x</m:t>
                        </m:r>
                        <m:r>
                          <a:rPr lang="en-US" b="0" i="0" smtClean="0">
                            <a:solidFill>
                              <a:srgbClr val="7030A0"/>
                            </a:solidFill>
                            <a:latin typeface="Cambria Math" panose="02040503050406030204" pitchFamily="18" charset="0"/>
                          </a:rPr>
                          <m:t>|</m:t>
                        </m:r>
                        <m:r>
                          <m:rPr>
                            <m:sty m:val="p"/>
                          </m:rPr>
                          <a:rPr lang="en-US" b="0" i="0" smtClean="0">
                            <a:solidFill>
                              <a:srgbClr val="7030A0"/>
                            </a:solidFill>
                            <a:latin typeface="Cambria Math" panose="02040503050406030204" pitchFamily="18" charset="0"/>
                          </a:rPr>
                          <m:t>z</m:t>
                        </m:r>
                      </m:e>
                    </m:d>
                  </m:oMath>
                </a14:m>
                <a:r>
                  <a:rPr lang="en-US" dirty="0">
                    <a:solidFill>
                      <a:srgbClr val="7030A0"/>
                    </a:solidFill>
                    <a:latin typeface="Cambria Math" panose="02040503050406030204" pitchFamily="18" charset="0"/>
                  </a:rPr>
                  <a:t> </a:t>
                </a:r>
                <a14:m>
                  <m:oMath xmlns:m="http://schemas.openxmlformats.org/officeDocument/2006/math">
                    <m:r>
                      <a:rPr lang="en-US">
                        <a:solidFill>
                          <a:srgbClr val="7030A0"/>
                        </a:solidFill>
                        <a:latin typeface="Cambria Math" panose="02040503050406030204" pitchFamily="18" charset="0"/>
                      </a:rPr>
                      <m:t>=</m:t>
                    </m:r>
                    <m:nary>
                      <m:naryPr>
                        <m:chr m:val="∑"/>
                        <m:limLoc m:val="subSup"/>
                        <m:supHide m:val="on"/>
                        <m:ctrlPr>
                          <a:rPr lang="en-US" i="1">
                            <a:solidFill>
                              <a:srgbClr val="7030A0"/>
                            </a:solidFill>
                            <a:latin typeface="Cambria Math" panose="02040503050406030204" pitchFamily="18" charset="0"/>
                          </a:rPr>
                        </m:ctrlPr>
                      </m:naryPr>
                      <m:sub>
                        <m:r>
                          <m:rPr>
                            <m:sty m:val="p"/>
                          </m:rPr>
                          <a:rPr lang="en-US" b="0" i="0" smtClean="0">
                            <a:solidFill>
                              <a:srgbClr val="7030A0"/>
                            </a:solidFill>
                            <a:latin typeface="Cambria Math" panose="02040503050406030204" pitchFamily="18" charset="0"/>
                          </a:rPr>
                          <m:t>y</m:t>
                        </m:r>
                      </m:sub>
                      <m:sup/>
                      <m:e>
                        <m:r>
                          <m:rPr>
                            <m:sty m:val="p"/>
                          </m:rPr>
                          <a:rPr lang="en-US">
                            <a:solidFill>
                              <a:srgbClr val="7030A0"/>
                            </a:solidFill>
                            <a:latin typeface="Cambria Math" panose="02040503050406030204" pitchFamily="18" charset="0"/>
                          </a:rPr>
                          <m:t>P</m:t>
                        </m:r>
                        <m:r>
                          <a:rPr lang="en-US">
                            <a:solidFill>
                              <a:srgbClr val="7030A0"/>
                            </a:solidFill>
                            <a:latin typeface="Cambria Math" panose="02040503050406030204" pitchFamily="18" charset="0"/>
                          </a:rPr>
                          <m:t>(</m:t>
                        </m:r>
                        <m:r>
                          <m:rPr>
                            <m:sty m:val="p"/>
                          </m:rPr>
                          <a:rPr lang="en-US" b="0" i="0" smtClean="0">
                            <a:solidFill>
                              <a:srgbClr val="7030A0"/>
                            </a:solidFill>
                            <a:latin typeface="Cambria Math" panose="02040503050406030204" pitchFamily="18" charset="0"/>
                          </a:rPr>
                          <m:t>x</m:t>
                        </m:r>
                        <m:r>
                          <a:rPr lang="en-US" b="0" i="0" smtClean="0">
                            <a:solidFill>
                              <a:srgbClr val="7030A0"/>
                            </a:solidFill>
                            <a:latin typeface="Cambria Math" panose="02040503050406030204" pitchFamily="18" charset="0"/>
                          </a:rPr>
                          <m:t>,</m:t>
                        </m:r>
                        <m:r>
                          <m:rPr>
                            <m:sty m:val="p"/>
                          </m:rPr>
                          <a:rPr lang="en-US" b="0" i="0" smtClean="0">
                            <a:solidFill>
                              <a:srgbClr val="7030A0"/>
                            </a:solidFill>
                            <a:latin typeface="Cambria Math" panose="02040503050406030204" pitchFamily="18" charset="0"/>
                          </a:rPr>
                          <m:t>y</m:t>
                        </m:r>
                        <m:r>
                          <a:rPr lang="en-US" b="0" i="0" smtClean="0">
                            <a:solidFill>
                              <a:srgbClr val="7030A0"/>
                            </a:solidFill>
                            <a:latin typeface="Cambria Math" panose="02040503050406030204" pitchFamily="18" charset="0"/>
                          </a:rPr>
                          <m:t>|</m:t>
                        </m:r>
                        <m:r>
                          <m:rPr>
                            <m:sty m:val="p"/>
                          </m:rPr>
                          <a:rPr lang="en-US" b="0" i="0" smtClean="0">
                            <a:solidFill>
                              <a:srgbClr val="7030A0"/>
                            </a:solidFill>
                            <a:latin typeface="Cambria Math" panose="02040503050406030204" pitchFamily="18" charset="0"/>
                          </a:rPr>
                          <m:t>z</m:t>
                        </m:r>
                        <m:r>
                          <a:rPr lang="en-US">
                            <a:solidFill>
                              <a:srgbClr val="7030A0"/>
                            </a:solidFill>
                            <a:latin typeface="Cambria Math" panose="02040503050406030204" pitchFamily="18" charset="0"/>
                          </a:rPr>
                          <m:t>)</m:t>
                        </m:r>
                      </m:e>
                    </m:nary>
                  </m:oMath>
                </a14:m>
                <a:r>
                  <a:rPr lang="en-US" dirty="0">
                    <a:solidFill>
                      <a:srgbClr val="7030A0"/>
                    </a:solidFill>
                    <a:latin typeface="Cambria Math" panose="02040503050406030204" pitchFamily="18" charset="0"/>
                  </a:rPr>
                  <a:t> </a:t>
                </a:r>
                <a14:m>
                  <m:oMath xmlns:m="http://schemas.openxmlformats.org/officeDocument/2006/math">
                    <m:r>
                      <a:rPr lang="en-US">
                        <a:solidFill>
                          <a:srgbClr val="7030A0"/>
                        </a:solidFill>
                        <a:latin typeface="Cambria Math" panose="02040503050406030204" pitchFamily="18" charset="0"/>
                      </a:rPr>
                      <m:t>=</m:t>
                    </m:r>
                    <m:nary>
                      <m:naryPr>
                        <m:chr m:val="∑"/>
                        <m:limLoc m:val="subSup"/>
                        <m:supHide m:val="on"/>
                        <m:ctrlPr>
                          <a:rPr lang="en-US" i="1">
                            <a:solidFill>
                              <a:srgbClr val="7030A0"/>
                            </a:solidFill>
                            <a:latin typeface="Cambria Math" panose="02040503050406030204" pitchFamily="18" charset="0"/>
                          </a:rPr>
                        </m:ctrlPr>
                      </m:naryPr>
                      <m:sub>
                        <m:r>
                          <m:rPr>
                            <m:sty m:val="p"/>
                          </m:rPr>
                          <a:rPr lang="en-US" b="0" i="0" smtClean="0">
                            <a:solidFill>
                              <a:srgbClr val="7030A0"/>
                            </a:solidFill>
                            <a:latin typeface="Cambria Math" panose="02040503050406030204" pitchFamily="18" charset="0"/>
                          </a:rPr>
                          <m:t>y</m:t>
                        </m:r>
                      </m:sub>
                      <m:sup/>
                      <m:e>
                        <m:r>
                          <m:rPr>
                            <m:sty m:val="p"/>
                          </m:rPr>
                          <a:rPr lang="en-US">
                            <a:solidFill>
                              <a:srgbClr val="7030A0"/>
                            </a:solidFill>
                            <a:latin typeface="Cambria Math" panose="02040503050406030204" pitchFamily="18" charset="0"/>
                          </a:rPr>
                          <m:t>P</m:t>
                        </m:r>
                        <m:r>
                          <a:rPr lang="en-US">
                            <a:solidFill>
                              <a:srgbClr val="7030A0"/>
                            </a:solidFill>
                            <a:latin typeface="Cambria Math" panose="02040503050406030204" pitchFamily="18" charset="0"/>
                          </a:rPr>
                          <m:t>(</m:t>
                        </m:r>
                        <m:r>
                          <m:rPr>
                            <m:sty m:val="p"/>
                          </m:rPr>
                          <a:rPr lang="en-US" b="0" i="0" smtClean="0">
                            <a:solidFill>
                              <a:srgbClr val="7030A0"/>
                            </a:solidFill>
                            <a:latin typeface="Cambria Math" panose="02040503050406030204" pitchFamily="18" charset="0"/>
                          </a:rPr>
                          <m:t>x</m:t>
                        </m:r>
                        <m:r>
                          <a:rPr lang="en-US">
                            <a:solidFill>
                              <a:srgbClr val="7030A0"/>
                            </a:solidFill>
                            <a:latin typeface="Cambria Math" panose="02040503050406030204" pitchFamily="18" charset="0"/>
                          </a:rPr>
                          <m:t>|</m:t>
                        </m:r>
                        <m:r>
                          <m:rPr>
                            <m:sty m:val="p"/>
                          </m:rPr>
                          <a:rPr lang="en-US" b="0" i="0" smtClean="0">
                            <a:solidFill>
                              <a:srgbClr val="7030A0"/>
                            </a:solidFill>
                            <a:latin typeface="Cambria Math" panose="02040503050406030204" pitchFamily="18" charset="0"/>
                          </a:rPr>
                          <m:t>y</m:t>
                        </m:r>
                        <m:r>
                          <a:rPr lang="en-US" b="0" i="0" smtClean="0">
                            <a:solidFill>
                              <a:srgbClr val="7030A0"/>
                            </a:solidFill>
                            <a:latin typeface="Cambria Math" panose="02040503050406030204" pitchFamily="18" charset="0"/>
                          </a:rPr>
                          <m:t>,</m:t>
                        </m:r>
                        <m:r>
                          <m:rPr>
                            <m:sty m:val="p"/>
                          </m:rPr>
                          <a:rPr lang="en-US" b="0" i="0" smtClean="0">
                            <a:solidFill>
                              <a:srgbClr val="7030A0"/>
                            </a:solidFill>
                            <a:latin typeface="Cambria Math" panose="02040503050406030204" pitchFamily="18" charset="0"/>
                          </a:rPr>
                          <m:t>z</m:t>
                        </m:r>
                        <m:r>
                          <a:rPr lang="en-US">
                            <a:solidFill>
                              <a:srgbClr val="7030A0"/>
                            </a:solidFill>
                            <a:latin typeface="Cambria Math" panose="02040503050406030204" pitchFamily="18" charset="0"/>
                          </a:rPr>
                          <m:t>)</m:t>
                        </m:r>
                        <m:r>
                          <m:rPr>
                            <m:sty m:val="p"/>
                          </m:rPr>
                          <a:rPr lang="en-US">
                            <a:solidFill>
                              <a:srgbClr val="7030A0"/>
                            </a:solidFill>
                            <a:latin typeface="Cambria Math" panose="02040503050406030204" pitchFamily="18" charset="0"/>
                          </a:rPr>
                          <m:t>P</m:t>
                        </m:r>
                        <m:r>
                          <a:rPr lang="en-US">
                            <a:solidFill>
                              <a:srgbClr val="7030A0"/>
                            </a:solidFill>
                            <a:latin typeface="Cambria Math" panose="02040503050406030204" pitchFamily="18" charset="0"/>
                          </a:rPr>
                          <m:t>(</m:t>
                        </m:r>
                        <m:r>
                          <m:rPr>
                            <m:sty m:val="p"/>
                          </m:rPr>
                          <a:rPr lang="en-US" b="0" i="0" smtClean="0">
                            <a:solidFill>
                              <a:srgbClr val="7030A0"/>
                            </a:solidFill>
                            <a:latin typeface="Cambria Math" panose="02040503050406030204" pitchFamily="18" charset="0"/>
                          </a:rPr>
                          <m:t>y</m:t>
                        </m:r>
                        <m:r>
                          <a:rPr lang="en-US" b="0" i="0" smtClean="0">
                            <a:solidFill>
                              <a:srgbClr val="7030A0"/>
                            </a:solidFill>
                            <a:latin typeface="Cambria Math" panose="02040503050406030204" pitchFamily="18" charset="0"/>
                          </a:rPr>
                          <m:t>|</m:t>
                        </m:r>
                        <m:r>
                          <m:rPr>
                            <m:sty m:val="p"/>
                          </m:rPr>
                          <a:rPr lang="en-US" b="0" i="0" smtClean="0">
                            <a:solidFill>
                              <a:srgbClr val="7030A0"/>
                            </a:solidFill>
                            <a:latin typeface="Cambria Math" panose="02040503050406030204" pitchFamily="18" charset="0"/>
                          </a:rPr>
                          <m:t>z</m:t>
                        </m:r>
                        <m:r>
                          <a:rPr lang="en-US">
                            <a:solidFill>
                              <a:srgbClr val="7030A0"/>
                            </a:solidFill>
                            <a:latin typeface="Cambria Math" panose="02040503050406030204" pitchFamily="18" charset="0"/>
                          </a:rPr>
                          <m:t>)</m:t>
                        </m:r>
                      </m:e>
                    </m:nary>
                  </m:oMath>
                </a14:m>
                <a:endParaRPr lang="en-US" dirty="0"/>
              </a:p>
            </p:txBody>
          </p:sp>
        </mc:Choice>
        <mc:Fallback xmlns="">
          <p:sp>
            <p:nvSpPr>
              <p:cNvPr id="3" name="Content Placeholder 2">
                <a:extLst>
                  <a:ext uri="{FF2B5EF4-FFF2-40B4-BE49-F238E27FC236}">
                    <a16:creationId xmlns:a16="http://schemas.microsoft.com/office/drawing/2014/main" id="{CF1E344F-2E33-A74C-82D7-D167EFD5055D}"/>
                  </a:ext>
                </a:extLst>
              </p:cNvPr>
              <p:cNvSpPr>
                <a:spLocks noGrp="1" noRot="1" noChangeAspect="1" noMove="1" noResize="1" noEditPoints="1" noAdjustHandles="1" noChangeArrowheads="1" noChangeShapeType="1" noTextEdit="1"/>
              </p:cNvSpPr>
              <p:nvPr>
                <p:ph idx="1"/>
              </p:nvPr>
            </p:nvSpPr>
            <p:spPr>
              <a:blipFill>
                <a:blip r:embed="rId3"/>
                <a:stretch>
                  <a:fillRect l="-2000" t="-57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A3AA10D-BA24-B047-AB48-1605D99140D5}"/>
              </a:ext>
            </a:extLst>
          </p:cNvPr>
          <p:cNvSpPr>
            <a:spLocks noGrp="1"/>
          </p:cNvSpPr>
          <p:nvPr>
            <p:ph type="sldNum" sz="quarter" idx="12"/>
          </p:nvPr>
        </p:nvSpPr>
        <p:spPr/>
        <p:txBody>
          <a:bodyPr/>
          <a:lstStyle/>
          <a:p>
            <a:pPr>
              <a:defRPr/>
            </a:pPr>
            <a:fld id="{CCF77436-EC8C-4AA7-8F7E-35D67B363DD7}" type="slidenum">
              <a:rPr lang="en-US" smtClean="0"/>
              <a:pPr>
                <a:defRPr/>
              </a:pPr>
              <a:t>11</a:t>
            </a:fld>
            <a:endParaRPr lang="en-US" dirty="0"/>
          </a:p>
        </p:txBody>
      </p:sp>
    </p:spTree>
    <p:extLst>
      <p:ext uri="{BB962C8B-B14F-4D97-AF65-F5344CB8AC3E}">
        <p14:creationId xmlns:p14="http://schemas.microsoft.com/office/powerpoint/2010/main" val="4193574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76E22-4E5B-F34E-9AD1-25ACF6AA2BED}"/>
              </a:ext>
            </a:extLst>
          </p:cNvPr>
          <p:cNvSpPr>
            <a:spLocks noGrp="1"/>
          </p:cNvSpPr>
          <p:nvPr>
            <p:ph type="title"/>
          </p:nvPr>
        </p:nvSpPr>
        <p:spPr/>
        <p:txBody>
          <a:bodyPr/>
          <a:lstStyle/>
          <a:p>
            <a:r>
              <a:rPr lang="en-US" dirty="0"/>
              <a:t>Example: Coin Flips (cont’d)</a:t>
            </a:r>
          </a:p>
        </p:txBody>
      </p:sp>
      <p:sp>
        <p:nvSpPr>
          <p:cNvPr id="3" name="Content Placeholder 2">
            <a:extLst>
              <a:ext uri="{FF2B5EF4-FFF2-40B4-BE49-F238E27FC236}">
                <a16:creationId xmlns:a16="http://schemas.microsoft.com/office/drawing/2014/main" id="{C90D767C-AF6F-E642-BE46-6DD1CD03B01E}"/>
              </a:ext>
            </a:extLst>
          </p:cNvPr>
          <p:cNvSpPr>
            <a:spLocks noGrp="1"/>
          </p:cNvSpPr>
          <p:nvPr>
            <p:ph idx="1"/>
          </p:nvPr>
        </p:nvSpPr>
        <p:spPr/>
        <p:txBody>
          <a:bodyPr>
            <a:noAutofit/>
          </a:bodyPr>
          <a:lstStyle/>
          <a:p>
            <a:pPr marL="11113" indent="0">
              <a:buNone/>
            </a:pPr>
            <a:r>
              <a:rPr lang="en-US" sz="2800" dirty="0"/>
              <a:t>We have two coin flips, but the 2</a:t>
            </a:r>
            <a:r>
              <a:rPr lang="en-US" sz="2800" baseline="30000" dirty="0"/>
              <a:t>nd</a:t>
            </a:r>
            <a:r>
              <a:rPr lang="en-US" sz="2800" dirty="0"/>
              <a:t> conditionally depends on the result of the 1</a:t>
            </a:r>
            <a:r>
              <a:rPr lang="en-US" sz="2800" baseline="30000" dirty="0"/>
              <a:t>st</a:t>
            </a:r>
            <a:r>
              <a:rPr lang="en-US" sz="2800" dirty="0"/>
              <a:t>.</a:t>
            </a:r>
          </a:p>
          <a:p>
            <a:r>
              <a:rPr lang="en-US" sz="2800" dirty="0"/>
              <a:t>1st coin flip: </a:t>
            </a:r>
          </a:p>
          <a:p>
            <a:pPr lvl="1"/>
            <a:r>
              <a:rPr lang="en-US" sz="2400" dirty="0"/>
              <a:t>P(X</a:t>
            </a:r>
            <a:r>
              <a:rPr lang="en-US" sz="2400" baseline="-25000" dirty="0"/>
              <a:t>1</a:t>
            </a:r>
            <a:r>
              <a:rPr lang="en-US" sz="2400" dirty="0"/>
              <a:t>=h) = 0.5</a:t>
            </a:r>
          </a:p>
          <a:p>
            <a:r>
              <a:rPr lang="en-US" sz="2800" dirty="0"/>
              <a:t>2</a:t>
            </a:r>
            <a:r>
              <a:rPr lang="en-US" sz="2800" baseline="30000" dirty="0"/>
              <a:t>nd</a:t>
            </a:r>
            <a:r>
              <a:rPr lang="en-US" sz="2800" dirty="0"/>
              <a:t> coin flip:</a:t>
            </a:r>
          </a:p>
          <a:p>
            <a:pPr lvl="1"/>
            <a:r>
              <a:rPr lang="en-US" sz="2400" dirty="0"/>
              <a:t>P(X</a:t>
            </a:r>
            <a:r>
              <a:rPr lang="en-US" sz="2400" baseline="-25000" dirty="0"/>
              <a:t>2</a:t>
            </a:r>
            <a:r>
              <a:rPr lang="en-US" sz="2400" dirty="0"/>
              <a:t>=h|X</a:t>
            </a:r>
            <a:r>
              <a:rPr lang="en-US" sz="2400" baseline="-25000" dirty="0"/>
              <a:t>1</a:t>
            </a:r>
            <a:r>
              <a:rPr lang="en-US" sz="2400" dirty="0"/>
              <a:t>=h) = 0.9; P(X</a:t>
            </a:r>
            <a:r>
              <a:rPr lang="en-US" sz="2400" baseline="-25000" dirty="0"/>
              <a:t>2</a:t>
            </a:r>
            <a:r>
              <a:rPr lang="en-US" sz="2400" dirty="0"/>
              <a:t>=t|X</a:t>
            </a:r>
            <a:r>
              <a:rPr lang="en-US" sz="2400" baseline="-25000" dirty="0"/>
              <a:t>1</a:t>
            </a:r>
            <a:r>
              <a:rPr lang="en-US" sz="2400" dirty="0"/>
              <a:t>=t) = 0.8 </a:t>
            </a:r>
          </a:p>
          <a:p>
            <a:pPr lvl="1"/>
            <a:r>
              <a:rPr lang="en-US" sz="2400" dirty="0">
                <a:solidFill>
                  <a:srgbClr val="FF0000"/>
                </a:solidFill>
              </a:rPr>
              <a:t>P(X</a:t>
            </a:r>
            <a:r>
              <a:rPr lang="en-US" sz="2400" baseline="-25000" dirty="0">
                <a:solidFill>
                  <a:srgbClr val="FF0000"/>
                </a:solidFill>
              </a:rPr>
              <a:t>2</a:t>
            </a:r>
            <a:r>
              <a:rPr lang="en-US" sz="2400" dirty="0">
                <a:solidFill>
                  <a:srgbClr val="FF0000"/>
                </a:solidFill>
              </a:rPr>
              <a:t>=h) = ?</a:t>
            </a:r>
          </a:p>
          <a:p>
            <a:pPr lvl="1">
              <a:buClr>
                <a:schemeClr val="bg1"/>
              </a:buClr>
            </a:pPr>
            <a:r>
              <a:rPr lang="en-US" sz="2400" dirty="0"/>
              <a:t>= P(X</a:t>
            </a:r>
            <a:r>
              <a:rPr lang="en-US" sz="2400" baseline="-25000" dirty="0"/>
              <a:t>2</a:t>
            </a:r>
            <a:r>
              <a:rPr lang="en-US" sz="2400" dirty="0"/>
              <a:t>=h|X</a:t>
            </a:r>
            <a:r>
              <a:rPr lang="en-US" sz="2400" baseline="-25000" dirty="0"/>
              <a:t>1</a:t>
            </a:r>
            <a:r>
              <a:rPr lang="en-US" sz="2400" dirty="0"/>
              <a:t>=h) * P(X</a:t>
            </a:r>
            <a:r>
              <a:rPr lang="en-US" sz="2400" baseline="-25000" dirty="0"/>
              <a:t>1</a:t>
            </a:r>
            <a:r>
              <a:rPr lang="en-US" sz="2400" dirty="0"/>
              <a:t>=h)  + P(X</a:t>
            </a:r>
            <a:r>
              <a:rPr lang="en-US" sz="2400" baseline="-25000" dirty="0"/>
              <a:t>2</a:t>
            </a:r>
            <a:r>
              <a:rPr lang="en-US" sz="2400" dirty="0"/>
              <a:t>=h|X</a:t>
            </a:r>
            <a:r>
              <a:rPr lang="en-US" sz="2400" baseline="-25000" dirty="0"/>
              <a:t>1</a:t>
            </a:r>
            <a:r>
              <a:rPr lang="en-US" sz="2400" dirty="0"/>
              <a:t>=t) * P(X</a:t>
            </a:r>
            <a:r>
              <a:rPr lang="en-US" sz="2400" baseline="-25000" dirty="0"/>
              <a:t>1</a:t>
            </a:r>
            <a:r>
              <a:rPr lang="en-US" sz="2400" dirty="0"/>
              <a:t>=t) </a:t>
            </a:r>
          </a:p>
          <a:p>
            <a:pPr lvl="1">
              <a:buClr>
                <a:schemeClr val="bg1"/>
              </a:buClr>
            </a:pPr>
            <a:r>
              <a:rPr lang="en-US" sz="2400" dirty="0"/>
              <a:t>= 0.9 * 0.5 + (1 - 0.8) * (1 - 0.5) = 0.55</a:t>
            </a:r>
          </a:p>
          <a:p>
            <a:pPr lvl="1">
              <a:buClr>
                <a:schemeClr val="bg1"/>
              </a:buClr>
            </a:pPr>
            <a:r>
              <a:rPr lang="en-US" sz="2400" dirty="0"/>
              <a:t>(notice complementary feature used)</a:t>
            </a:r>
          </a:p>
        </p:txBody>
      </p:sp>
      <p:sp>
        <p:nvSpPr>
          <p:cNvPr id="4" name="Slide Number Placeholder 3">
            <a:extLst>
              <a:ext uri="{FF2B5EF4-FFF2-40B4-BE49-F238E27FC236}">
                <a16:creationId xmlns:a16="http://schemas.microsoft.com/office/drawing/2014/main" id="{44FDA57F-4F4A-7F4B-9CA2-6EDD7959232D}"/>
              </a:ext>
            </a:extLst>
          </p:cNvPr>
          <p:cNvSpPr>
            <a:spLocks noGrp="1"/>
          </p:cNvSpPr>
          <p:nvPr>
            <p:ph type="sldNum" sz="quarter" idx="12"/>
          </p:nvPr>
        </p:nvSpPr>
        <p:spPr/>
        <p:txBody>
          <a:bodyPr/>
          <a:lstStyle/>
          <a:p>
            <a:pPr>
              <a:defRPr/>
            </a:pPr>
            <a:fld id="{CCF77436-EC8C-4AA7-8F7E-35D67B363DD7}" type="slidenum">
              <a:rPr lang="en-US" smtClean="0"/>
              <a:pPr>
                <a:defRPr/>
              </a:pPr>
              <a:t>12</a:t>
            </a:fld>
            <a:endParaRPr lang="en-US" dirty="0"/>
          </a:p>
        </p:txBody>
      </p:sp>
      <p:sp>
        <p:nvSpPr>
          <p:cNvPr id="5" name="TextBox 4">
            <a:extLst>
              <a:ext uri="{FF2B5EF4-FFF2-40B4-BE49-F238E27FC236}">
                <a16:creationId xmlns:a16="http://schemas.microsoft.com/office/drawing/2014/main" id="{7DBC1D97-C10D-394B-BE88-E6C47511D892}"/>
              </a:ext>
            </a:extLst>
          </p:cNvPr>
          <p:cNvSpPr txBox="1"/>
          <p:nvPr/>
        </p:nvSpPr>
        <p:spPr>
          <a:xfrm>
            <a:off x="617220" y="4480560"/>
            <a:ext cx="0" cy="0"/>
          </a:xfrm>
          <a:prstGeom prst="rect">
            <a:avLst/>
          </a:prstGeom>
        </p:spPr>
        <p:txBody>
          <a:bodyPr vert="horz" wrap="none" lIns="91440" tIns="0" rIns="45720" bIns="0" rtlCol="0" anchor="t">
            <a:normAutofit fontScale="25000" lnSpcReduction="20000"/>
            <a:scene3d>
              <a:camera prst="orthographicFront"/>
              <a:lightRig rig="threePt" dir="t">
                <a:rot lat="0" lon="0" rev="4800000"/>
              </a:lightRig>
            </a:scene3d>
            <a:sp3d prstMaterial="matte">
              <a:bevelT w="50800" h="10160"/>
            </a:sp3d>
          </a:bodyPr>
          <a:lstStyle/>
          <a:p>
            <a:pPr algn="ctr"/>
            <a:endParaRPr lang="en-US" sz="3200" dirty="0"/>
          </a:p>
        </p:txBody>
      </p:sp>
    </p:spTree>
    <p:extLst>
      <p:ext uri="{BB962C8B-B14F-4D97-AF65-F5344CB8AC3E}">
        <p14:creationId xmlns:p14="http://schemas.microsoft.com/office/powerpoint/2010/main" val="2600633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432F5-EC85-2547-A5FC-ECF9FE344D1B}"/>
              </a:ext>
            </a:extLst>
          </p:cNvPr>
          <p:cNvSpPr>
            <a:spLocks noGrp="1"/>
          </p:cNvSpPr>
          <p:nvPr>
            <p:ph type="title"/>
          </p:nvPr>
        </p:nvSpPr>
        <p:spPr/>
        <p:txBody>
          <a:bodyPr/>
          <a:lstStyle/>
          <a:p>
            <a:r>
              <a:rPr lang="en-US" dirty="0"/>
              <a:t>Quiz: Weather</a:t>
            </a:r>
          </a:p>
        </p:txBody>
      </p:sp>
      <p:sp>
        <p:nvSpPr>
          <p:cNvPr id="3" name="Content Placeholder 2">
            <a:extLst>
              <a:ext uri="{FF2B5EF4-FFF2-40B4-BE49-F238E27FC236}">
                <a16:creationId xmlns:a16="http://schemas.microsoft.com/office/drawing/2014/main" id="{CF2052B2-40F8-634F-96BA-803AE46E2933}"/>
              </a:ext>
            </a:extLst>
          </p:cNvPr>
          <p:cNvSpPr>
            <a:spLocks noGrp="1"/>
          </p:cNvSpPr>
          <p:nvPr>
            <p:ph idx="1"/>
          </p:nvPr>
        </p:nvSpPr>
        <p:spPr/>
        <p:txBody>
          <a:bodyPr/>
          <a:lstStyle/>
          <a:p>
            <a:pPr marL="11113" indent="0">
              <a:buNone/>
            </a:pPr>
            <a:r>
              <a:rPr lang="en-US" dirty="0"/>
              <a:t>Weather on two days: </a:t>
            </a:r>
            <a:r>
              <a:rPr lang="en-US" u="sng" dirty="0"/>
              <a:t>s</a:t>
            </a:r>
            <a:r>
              <a:rPr lang="en-US" dirty="0"/>
              <a:t>unny or </a:t>
            </a:r>
            <a:r>
              <a:rPr lang="en-US" u="sng" dirty="0"/>
              <a:t>r</a:t>
            </a:r>
            <a:r>
              <a:rPr lang="en-US" dirty="0"/>
              <a:t>ainy </a:t>
            </a:r>
          </a:p>
          <a:p>
            <a:r>
              <a:rPr lang="en-US" dirty="0"/>
              <a:t>P(D</a:t>
            </a:r>
            <a:r>
              <a:rPr lang="en-US" baseline="-25000" dirty="0"/>
              <a:t>1</a:t>
            </a:r>
            <a:r>
              <a:rPr lang="en-US" dirty="0"/>
              <a:t>=s) = 0.9</a:t>
            </a:r>
          </a:p>
          <a:p>
            <a:r>
              <a:rPr lang="en-US" dirty="0"/>
              <a:t>P(D</a:t>
            </a:r>
            <a:r>
              <a:rPr lang="en-US" baseline="-25000" dirty="0"/>
              <a:t>2</a:t>
            </a:r>
            <a:r>
              <a:rPr lang="en-US" dirty="0"/>
              <a:t>=s | D</a:t>
            </a:r>
            <a:r>
              <a:rPr lang="en-US" baseline="-25000" dirty="0"/>
              <a:t>1</a:t>
            </a:r>
            <a:r>
              <a:rPr lang="en-US" dirty="0"/>
              <a:t>=s) = 0.8</a:t>
            </a:r>
          </a:p>
          <a:p>
            <a:r>
              <a:rPr lang="en-US" dirty="0"/>
              <a:t>P(D</a:t>
            </a:r>
            <a:r>
              <a:rPr lang="en-US" baseline="-25000" dirty="0"/>
              <a:t>2</a:t>
            </a:r>
            <a:r>
              <a:rPr lang="en-US" dirty="0"/>
              <a:t>=s | D</a:t>
            </a:r>
            <a:r>
              <a:rPr lang="en-US" baseline="-25000" dirty="0"/>
              <a:t>1</a:t>
            </a:r>
            <a:r>
              <a:rPr lang="en-US" dirty="0"/>
              <a:t>=r) = 0.6</a:t>
            </a:r>
          </a:p>
          <a:p>
            <a:r>
              <a:rPr lang="en-US" dirty="0">
                <a:solidFill>
                  <a:srgbClr val="FF0000"/>
                </a:solidFill>
              </a:rPr>
              <a:t>P(D</a:t>
            </a:r>
            <a:r>
              <a:rPr lang="en-US" baseline="-25000" dirty="0">
                <a:solidFill>
                  <a:srgbClr val="FF0000"/>
                </a:solidFill>
              </a:rPr>
              <a:t>2</a:t>
            </a:r>
            <a:r>
              <a:rPr lang="en-US" dirty="0">
                <a:solidFill>
                  <a:srgbClr val="FF0000"/>
                </a:solidFill>
              </a:rPr>
              <a:t>=s) = ?</a:t>
            </a:r>
          </a:p>
          <a:p>
            <a:pPr marL="352425" indent="0">
              <a:buNone/>
            </a:pPr>
            <a:r>
              <a:rPr lang="en-US" dirty="0"/>
              <a:t>= 0.9 * 0.8 + 0.1 * 0.6 = 0.78</a:t>
            </a:r>
          </a:p>
          <a:p>
            <a:r>
              <a:rPr lang="en-US" dirty="0">
                <a:solidFill>
                  <a:srgbClr val="FF0000"/>
                </a:solidFill>
              </a:rPr>
              <a:t>P(D</a:t>
            </a:r>
            <a:r>
              <a:rPr lang="en-US" baseline="-25000" dirty="0">
                <a:solidFill>
                  <a:srgbClr val="FF0000"/>
                </a:solidFill>
              </a:rPr>
              <a:t>3</a:t>
            </a:r>
            <a:r>
              <a:rPr lang="en-US" dirty="0">
                <a:solidFill>
                  <a:srgbClr val="FF0000"/>
                </a:solidFill>
              </a:rPr>
              <a:t>=s) = ?</a:t>
            </a:r>
          </a:p>
          <a:p>
            <a:pPr marL="352425" indent="0">
              <a:buNone/>
            </a:pPr>
            <a:r>
              <a:rPr lang="en-US" dirty="0"/>
              <a:t>= 0.78 * 0.8 + 0.22 * 0.6 = 0.756</a:t>
            </a:r>
          </a:p>
          <a:p>
            <a:endParaRPr lang="en-US" dirty="0"/>
          </a:p>
          <a:p>
            <a:endParaRPr lang="en-US" dirty="0"/>
          </a:p>
        </p:txBody>
      </p:sp>
      <p:sp>
        <p:nvSpPr>
          <p:cNvPr id="4" name="Slide Number Placeholder 3">
            <a:extLst>
              <a:ext uri="{FF2B5EF4-FFF2-40B4-BE49-F238E27FC236}">
                <a16:creationId xmlns:a16="http://schemas.microsoft.com/office/drawing/2014/main" id="{F8D1DF1A-2121-6842-83F7-A3F3CEFFBB98}"/>
              </a:ext>
            </a:extLst>
          </p:cNvPr>
          <p:cNvSpPr>
            <a:spLocks noGrp="1"/>
          </p:cNvSpPr>
          <p:nvPr>
            <p:ph type="sldNum" sz="quarter" idx="12"/>
          </p:nvPr>
        </p:nvSpPr>
        <p:spPr/>
        <p:txBody>
          <a:bodyPr/>
          <a:lstStyle/>
          <a:p>
            <a:pPr>
              <a:defRPr/>
            </a:pPr>
            <a:fld id="{CCF77436-EC8C-4AA7-8F7E-35D67B363DD7}" type="slidenum">
              <a:rPr lang="en-US" smtClean="0"/>
              <a:pPr>
                <a:defRPr/>
              </a:pPr>
              <a:t>13</a:t>
            </a:fld>
            <a:endParaRPr lang="en-US" dirty="0"/>
          </a:p>
        </p:txBody>
      </p:sp>
      <p:pic>
        <p:nvPicPr>
          <p:cNvPr id="7" name="Graphic 6" descr="Head with Gears">
            <a:extLst>
              <a:ext uri="{FF2B5EF4-FFF2-40B4-BE49-F238E27FC236}">
                <a16:creationId xmlns:a16="http://schemas.microsoft.com/office/drawing/2014/main" id="{B048652F-AEB0-ED41-ACF9-2DD3BBCAFD95}"/>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9267"/>
          <a:stretch/>
        </p:blipFill>
        <p:spPr>
          <a:xfrm>
            <a:off x="0" y="178234"/>
            <a:ext cx="746045" cy="822245"/>
          </a:xfrm>
          <a:prstGeom prst="rect">
            <a:avLst/>
          </a:prstGeom>
        </p:spPr>
      </p:pic>
    </p:spTree>
    <p:extLst>
      <p:ext uri="{BB962C8B-B14F-4D97-AF65-F5344CB8AC3E}">
        <p14:creationId xmlns:p14="http://schemas.microsoft.com/office/powerpoint/2010/main" val="867091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CB44D-FFBE-4FD4-8E8A-DE2C03432B3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71B1ECAA-DA4F-459A-ACC6-91BD68861CAD}"/>
              </a:ext>
            </a:extLst>
          </p:cNvPr>
          <p:cNvSpPr>
            <a:spLocks noGrp="1"/>
          </p:cNvSpPr>
          <p:nvPr>
            <p:ph idx="1"/>
          </p:nvPr>
        </p:nvSpPr>
        <p:spPr/>
        <p:txBody>
          <a:bodyPr/>
          <a:lstStyle/>
          <a:p>
            <a:r>
              <a:rPr lang="en-US" dirty="0"/>
              <a:t>Uncertainty</a:t>
            </a:r>
          </a:p>
          <a:p>
            <a:r>
              <a:rPr lang="en-US" dirty="0"/>
              <a:t>Bayes’ Rule</a:t>
            </a:r>
          </a:p>
        </p:txBody>
      </p:sp>
      <p:sp>
        <p:nvSpPr>
          <p:cNvPr id="4" name="Slide Number Placeholder 3">
            <a:extLst>
              <a:ext uri="{FF2B5EF4-FFF2-40B4-BE49-F238E27FC236}">
                <a16:creationId xmlns:a16="http://schemas.microsoft.com/office/drawing/2014/main" id="{3ACD25EB-491A-45A0-937D-B76D9C098DBA}"/>
              </a:ext>
            </a:extLst>
          </p:cNvPr>
          <p:cNvSpPr>
            <a:spLocks noGrp="1"/>
          </p:cNvSpPr>
          <p:nvPr>
            <p:ph type="sldNum" sz="quarter" idx="12"/>
          </p:nvPr>
        </p:nvSpPr>
        <p:spPr/>
        <p:txBody>
          <a:bodyPr/>
          <a:lstStyle/>
          <a:p>
            <a:pPr>
              <a:defRPr/>
            </a:pPr>
            <a:fld id="{CCF77436-EC8C-4AA7-8F7E-35D67B363DD7}" type="slidenum">
              <a:rPr lang="en-US" smtClean="0"/>
              <a:pPr>
                <a:defRPr/>
              </a:pPr>
              <a:t>14</a:t>
            </a:fld>
            <a:endParaRPr lang="en-US" dirty="0"/>
          </a:p>
        </p:txBody>
      </p:sp>
    </p:spTree>
    <p:extLst>
      <p:ext uri="{BB962C8B-B14F-4D97-AF65-F5344CB8AC3E}">
        <p14:creationId xmlns:p14="http://schemas.microsoft.com/office/powerpoint/2010/main" val="1858831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16652-45EA-41A6-B92F-A63B8F741FE1}"/>
              </a:ext>
            </a:extLst>
          </p:cNvPr>
          <p:cNvSpPr>
            <a:spLocks noGrp="1"/>
          </p:cNvSpPr>
          <p:nvPr>
            <p:ph type="title"/>
          </p:nvPr>
        </p:nvSpPr>
        <p:spPr>
          <a:xfrm>
            <a:off x="609600" y="76200"/>
            <a:ext cx="10972800" cy="987552"/>
          </a:xfrm>
        </p:spPr>
        <p:txBody>
          <a:bodyPr/>
          <a:lstStyle/>
          <a:p>
            <a:r>
              <a:rPr lang="en-US" dirty="0"/>
              <a:t>Example: Librarian vs Farmer</a:t>
            </a:r>
          </a:p>
        </p:txBody>
      </p:sp>
      <p:sp>
        <p:nvSpPr>
          <p:cNvPr id="4" name="Content Placeholder 3">
            <a:extLst>
              <a:ext uri="{FF2B5EF4-FFF2-40B4-BE49-F238E27FC236}">
                <a16:creationId xmlns:a16="http://schemas.microsoft.com/office/drawing/2014/main" id="{DAFED701-959D-4064-8161-5BAD0855E344}"/>
              </a:ext>
            </a:extLst>
          </p:cNvPr>
          <p:cNvSpPr>
            <a:spLocks noGrp="1"/>
          </p:cNvSpPr>
          <p:nvPr>
            <p:ph idx="1"/>
          </p:nvPr>
        </p:nvSpPr>
        <p:spPr>
          <a:xfrm>
            <a:off x="609600" y="1219201"/>
            <a:ext cx="10972800" cy="5334001"/>
          </a:xfrm>
        </p:spPr>
        <p:txBody>
          <a:bodyPr/>
          <a:lstStyle/>
          <a:p>
            <a:pPr marL="11113" indent="0">
              <a:buNone/>
            </a:pPr>
            <a:r>
              <a:rPr lang="en-US" dirty="0">
                <a:hlinkClick r:id="rId3"/>
              </a:rPr>
              <a:t>https://www.youtube.com/watch?v=HZGCoVF3YvM</a:t>
            </a:r>
            <a:endParaRPr lang="en-US" dirty="0"/>
          </a:p>
          <a:p>
            <a:r>
              <a:rPr lang="en-US" dirty="0"/>
              <a:t>Steve was selected at random from a representative sample, who has been described by a neighbor as follows:</a:t>
            </a:r>
          </a:p>
          <a:p>
            <a:pPr lvl="1"/>
            <a:r>
              <a:rPr lang="en-US" dirty="0"/>
              <a:t>“Steve is very shy and withdrawn, invariably helpful but with little interest in people or in the world of reality. A meek and tidy soul, he has a need for order and structure, and a passion for detail.” </a:t>
            </a:r>
          </a:p>
          <a:p>
            <a:r>
              <a:rPr lang="en-US" dirty="0"/>
              <a:t>Is Steve more likely to be a librarian or a farmer?</a:t>
            </a:r>
          </a:p>
          <a:p>
            <a:pPr lvl="1"/>
            <a:r>
              <a:rPr lang="en-US" dirty="0"/>
              <a:t>Most people assume Steve is a librarian.</a:t>
            </a:r>
          </a:p>
          <a:p>
            <a:pPr lvl="1"/>
            <a:r>
              <a:rPr lang="en-US" dirty="0"/>
              <a:t>Actually, Steve is more likely a farmer.</a:t>
            </a:r>
          </a:p>
        </p:txBody>
      </p:sp>
      <p:sp>
        <p:nvSpPr>
          <p:cNvPr id="3" name="Slide Number Placeholder 2">
            <a:extLst>
              <a:ext uri="{FF2B5EF4-FFF2-40B4-BE49-F238E27FC236}">
                <a16:creationId xmlns:a16="http://schemas.microsoft.com/office/drawing/2014/main" id="{24A17504-E94A-4934-986B-A8A443CDDC65}"/>
              </a:ext>
            </a:extLst>
          </p:cNvPr>
          <p:cNvSpPr>
            <a:spLocks noGrp="1"/>
          </p:cNvSpPr>
          <p:nvPr>
            <p:ph type="sldNum" sz="quarter" idx="12"/>
          </p:nvPr>
        </p:nvSpPr>
        <p:spPr>
          <a:xfrm>
            <a:off x="10939195" y="6583680"/>
            <a:ext cx="978485" cy="274320"/>
          </a:xfrm>
        </p:spPr>
        <p:txBody>
          <a:bodyPr/>
          <a:lstStyle/>
          <a:p>
            <a:fld id="{14DEAD52-71AB-4B9A-8984-E0E28FAD1E9A}" type="slidenum">
              <a:rPr lang="en-US" smtClean="0"/>
              <a:pPr/>
              <a:t>15</a:t>
            </a:fld>
            <a:endParaRPr lang="en-US" dirty="0"/>
          </a:p>
        </p:txBody>
      </p:sp>
    </p:spTree>
    <p:extLst>
      <p:ext uri="{BB962C8B-B14F-4D97-AF65-F5344CB8AC3E}">
        <p14:creationId xmlns:p14="http://schemas.microsoft.com/office/powerpoint/2010/main" val="3142329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1D67E-8E92-3840-8DE4-B997579573D6}"/>
              </a:ext>
            </a:extLst>
          </p:cNvPr>
          <p:cNvSpPr>
            <a:spLocks noGrp="1"/>
          </p:cNvSpPr>
          <p:nvPr>
            <p:ph type="title"/>
          </p:nvPr>
        </p:nvSpPr>
        <p:spPr/>
        <p:txBody>
          <a:bodyPr/>
          <a:lstStyle/>
          <a:p>
            <a:r>
              <a:rPr lang="en-US" dirty="0"/>
              <a:t>Example: Librarian vs Farmer (cont’d)</a:t>
            </a:r>
          </a:p>
        </p:txBody>
      </p:sp>
      <p:sp>
        <p:nvSpPr>
          <p:cNvPr id="4" name="Slide Number Placeholder 3">
            <a:extLst>
              <a:ext uri="{FF2B5EF4-FFF2-40B4-BE49-F238E27FC236}">
                <a16:creationId xmlns:a16="http://schemas.microsoft.com/office/drawing/2014/main" id="{C5767B96-757C-014B-9799-8C49AD4EFD2F}"/>
              </a:ext>
            </a:extLst>
          </p:cNvPr>
          <p:cNvSpPr>
            <a:spLocks noGrp="1"/>
          </p:cNvSpPr>
          <p:nvPr>
            <p:ph type="sldNum" sz="quarter" idx="12"/>
          </p:nvPr>
        </p:nvSpPr>
        <p:spPr/>
        <p:txBody>
          <a:bodyPr/>
          <a:lstStyle/>
          <a:p>
            <a:pPr>
              <a:defRPr/>
            </a:pPr>
            <a:fld id="{CCF77436-EC8C-4AA7-8F7E-35D67B363DD7}" type="slidenum">
              <a:rPr lang="en-US" smtClean="0"/>
              <a:pPr>
                <a:defRPr/>
              </a:pPr>
              <a:t>16</a:t>
            </a:fld>
            <a:endParaRPr lang="en-US" dirty="0"/>
          </a:p>
        </p:txBody>
      </p:sp>
      <p:pic>
        <p:nvPicPr>
          <p:cNvPr id="11" name="Picture 10" descr="A picture containing shape&#10;&#10;Description automatically generated">
            <a:extLst>
              <a:ext uri="{FF2B5EF4-FFF2-40B4-BE49-F238E27FC236}">
                <a16:creationId xmlns:a16="http://schemas.microsoft.com/office/drawing/2014/main" id="{69C889C6-6A08-A64F-AE26-4E503AFC8564}"/>
              </a:ext>
            </a:extLst>
          </p:cNvPr>
          <p:cNvPicPr>
            <a:picLocks noChangeAspect="1"/>
          </p:cNvPicPr>
          <p:nvPr/>
        </p:nvPicPr>
        <p:blipFill rotWithShape="1">
          <a:blip r:embed="rId2"/>
          <a:srcRect l="9343" t="1651" r="9408" b="4698"/>
          <a:stretch/>
        </p:blipFill>
        <p:spPr>
          <a:xfrm>
            <a:off x="1631117" y="1022865"/>
            <a:ext cx="7862965" cy="5097967"/>
          </a:xfrm>
          <a:prstGeom prst="rect">
            <a:avLst/>
          </a:prstGeom>
        </p:spPr>
      </p:pic>
      <p:sp>
        <p:nvSpPr>
          <p:cNvPr id="12" name="Rectangle 11">
            <a:extLst>
              <a:ext uri="{FF2B5EF4-FFF2-40B4-BE49-F238E27FC236}">
                <a16:creationId xmlns:a16="http://schemas.microsoft.com/office/drawing/2014/main" id="{312D2959-00FE-1D47-9945-7127AA99385F}"/>
              </a:ext>
            </a:extLst>
          </p:cNvPr>
          <p:cNvSpPr/>
          <p:nvPr/>
        </p:nvSpPr>
        <p:spPr>
          <a:xfrm>
            <a:off x="1691640" y="4267200"/>
            <a:ext cx="374904" cy="1801368"/>
          </a:xfrm>
          <a:prstGeom prst="rect">
            <a:avLst/>
          </a:prstGeom>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3" name="Rectangle 12">
            <a:extLst>
              <a:ext uri="{FF2B5EF4-FFF2-40B4-BE49-F238E27FC236}">
                <a16:creationId xmlns:a16="http://schemas.microsoft.com/office/drawing/2014/main" id="{7035BC04-0FBB-FC43-AC5A-D2AAA8DE0DB9}"/>
              </a:ext>
            </a:extLst>
          </p:cNvPr>
          <p:cNvSpPr/>
          <p:nvPr/>
        </p:nvSpPr>
        <p:spPr>
          <a:xfrm>
            <a:off x="2057400" y="5638800"/>
            <a:ext cx="7360920" cy="429768"/>
          </a:xfrm>
          <a:prstGeom prst="rect">
            <a:avLst/>
          </a:prstGeom>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77857896-4A5F-C04E-9C10-AE9411846920}"/>
              </a:ext>
            </a:extLst>
          </p:cNvPr>
          <p:cNvSpPr txBox="1"/>
          <p:nvPr/>
        </p:nvSpPr>
        <p:spPr>
          <a:xfrm>
            <a:off x="683263" y="4971624"/>
            <a:ext cx="914400" cy="444784"/>
          </a:xfrm>
          <a:prstGeom prst="rect">
            <a:avLst/>
          </a:prstGeom>
        </p:spPr>
        <p:txBody>
          <a:bodyPr vert="horz" wrap="none" lIns="91440" tIns="0" rIns="45720" bIns="0" rtlCol="0" anchor="ctr">
            <a:normAutofit/>
            <a:scene3d>
              <a:camera prst="orthographicFront"/>
              <a:lightRig rig="threePt" dir="t">
                <a:rot lat="0" lon="0" rev="4800000"/>
              </a:lightRig>
            </a:scene3d>
            <a:sp3d prstMaterial="matte">
              <a:bevelT w="50800" h="10160"/>
            </a:sp3d>
          </a:bodyPr>
          <a:lstStyle/>
          <a:p>
            <a:pPr algn="ctr"/>
            <a:r>
              <a:rPr lang="en-US" sz="2400" dirty="0">
                <a:solidFill>
                  <a:srgbClr val="FF0000"/>
                </a:solidFill>
                <a:latin typeface="+mn-lt"/>
              </a:rPr>
              <a:t>40%</a:t>
            </a:r>
          </a:p>
        </p:txBody>
      </p:sp>
      <p:sp>
        <p:nvSpPr>
          <p:cNvPr id="15" name="TextBox 14">
            <a:extLst>
              <a:ext uri="{FF2B5EF4-FFF2-40B4-BE49-F238E27FC236}">
                <a16:creationId xmlns:a16="http://schemas.microsoft.com/office/drawing/2014/main" id="{B11C2A67-9FE3-2542-A3A8-6485F7FC3F64}"/>
              </a:ext>
            </a:extLst>
          </p:cNvPr>
          <p:cNvSpPr txBox="1"/>
          <p:nvPr/>
        </p:nvSpPr>
        <p:spPr>
          <a:xfrm>
            <a:off x="9296400" y="5657424"/>
            <a:ext cx="914400" cy="444784"/>
          </a:xfrm>
          <a:prstGeom prst="rect">
            <a:avLst/>
          </a:prstGeom>
        </p:spPr>
        <p:txBody>
          <a:bodyPr vert="horz" wrap="none" lIns="91440" tIns="0" rIns="45720" bIns="0" rtlCol="0" anchor="ctr">
            <a:normAutofit/>
            <a:scene3d>
              <a:camera prst="orthographicFront"/>
              <a:lightRig rig="threePt" dir="t">
                <a:rot lat="0" lon="0" rev="4800000"/>
              </a:lightRig>
            </a:scene3d>
            <a:sp3d prstMaterial="matte">
              <a:bevelT w="50800" h="10160"/>
            </a:sp3d>
          </a:bodyPr>
          <a:lstStyle/>
          <a:p>
            <a:pPr algn="ctr"/>
            <a:r>
              <a:rPr lang="en-US" sz="2400" dirty="0">
                <a:solidFill>
                  <a:srgbClr val="FF0000"/>
                </a:solidFill>
                <a:latin typeface="+mn-lt"/>
              </a:rPr>
              <a:t>10%</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39DEF91-96A0-FC40-81B7-7C1FF9834290}"/>
                  </a:ext>
                </a:extLst>
              </p:cNvPr>
              <p:cNvSpPr txBox="1"/>
              <p:nvPr/>
            </p:nvSpPr>
            <p:spPr>
              <a:xfrm>
                <a:off x="9423933" y="2191946"/>
                <a:ext cx="2493747" cy="1694254"/>
              </a:xfrm>
              <a:prstGeom prst="rect">
                <a:avLst/>
              </a:prstGeom>
            </p:spPr>
            <p:txBody>
              <a:bodyPr vert="horz" wrap="none" lIns="0" tIns="0" rIns="0" bIns="0" rtlCol="0" anchor="t">
                <a:noAutofit/>
                <a:scene3d>
                  <a:camera prst="orthographicFront"/>
                  <a:lightRig rig="threePt" dir="t">
                    <a:rot lat="0" lon="0" rev="4800000"/>
                  </a:lightRig>
                </a:scene3d>
                <a:sp3d prstMaterial="matte">
                  <a:bevelT w="50800" h="10160"/>
                </a:sp3d>
              </a:bodyPr>
              <a:lstStyle/>
              <a:p>
                <a:pPr algn="ctr"/>
                <a:endParaRPr lang="en-US" sz="1400" b="1" i="1" dirty="0">
                  <a:solidFill>
                    <a:srgbClr val="FF0000"/>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1" i="1" smtClean="0">
                          <a:solidFill>
                            <a:srgbClr val="FF0000"/>
                          </a:solidFill>
                          <a:latin typeface="Cambria Math" panose="02040503050406030204" pitchFamily="18" charset="0"/>
                        </a:rPr>
                        <m:t>𝑷</m:t>
                      </m:r>
                      <m:d>
                        <m:dPr>
                          <m:ctrlPr>
                            <a:rPr lang="en-US" sz="1400" b="1" i="1" smtClean="0">
                              <a:solidFill>
                                <a:srgbClr val="FF0000"/>
                              </a:solidFill>
                              <a:latin typeface="Cambria Math" panose="02040503050406030204" pitchFamily="18" charset="0"/>
                            </a:rPr>
                          </m:ctrlPr>
                        </m:dPr>
                        <m:e>
                          <m:r>
                            <a:rPr lang="en-US" sz="1400" b="1" i="1" smtClean="0">
                              <a:solidFill>
                                <a:srgbClr val="FF0000"/>
                              </a:solidFill>
                              <a:latin typeface="Cambria Math" panose="02040503050406030204" pitchFamily="18" charset="0"/>
                            </a:rPr>
                            <m:t>𝒇𝒂𝒓𝒎𝒆𝒓</m:t>
                          </m:r>
                        </m:e>
                        <m:e>
                          <m:r>
                            <a:rPr lang="en-US" sz="1400" b="1" i="1" smtClean="0">
                              <a:solidFill>
                                <a:srgbClr val="FF0000"/>
                              </a:solidFill>
                              <a:latin typeface="Cambria Math" panose="02040503050406030204" pitchFamily="18" charset="0"/>
                            </a:rPr>
                            <m:t>𝒔𝒉𝒚</m:t>
                          </m:r>
                        </m:e>
                      </m:d>
                      <m:r>
                        <a:rPr lang="en-US" sz="1400" b="1" i="1" smtClean="0">
                          <a:solidFill>
                            <a:srgbClr val="FF0000"/>
                          </a:solidFill>
                          <a:latin typeface="Cambria Math" panose="02040503050406030204" pitchFamily="18" charset="0"/>
                        </a:rPr>
                        <m:t>=</m:t>
                      </m:r>
                    </m:oMath>
                  </m:oMathPara>
                </a14:m>
                <a:endParaRPr lang="en-US" sz="1400" b="1" i="1" dirty="0">
                  <a:solidFill>
                    <a:srgbClr val="FF0000"/>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1" i="1" smtClean="0">
                          <a:solidFill>
                            <a:srgbClr val="FF0000"/>
                          </a:solidFill>
                          <a:latin typeface="Cambria Math" panose="02040503050406030204" pitchFamily="18" charset="0"/>
                        </a:rPr>
                        <m:t> </m:t>
                      </m:r>
                    </m:oMath>
                  </m:oMathPara>
                </a14:m>
                <a:endParaRPr lang="en-US" sz="1400" b="1" i="1" dirty="0">
                  <a:solidFill>
                    <a:srgbClr val="FF0000"/>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f>
                        <m:fPr>
                          <m:ctrlPr>
                            <a:rPr lang="en-US" sz="1400" b="1" i="1" smtClean="0">
                              <a:solidFill>
                                <a:srgbClr val="FF0000"/>
                              </a:solidFill>
                              <a:latin typeface="Cambria Math" panose="02040503050406030204" pitchFamily="18" charset="0"/>
                            </a:rPr>
                          </m:ctrlPr>
                        </m:fPr>
                        <m:num>
                          <m:r>
                            <a:rPr lang="en-US" sz="1400" b="1" i="1" smtClean="0">
                              <a:solidFill>
                                <a:srgbClr val="FF0000"/>
                              </a:solidFill>
                              <a:latin typeface="Cambria Math" panose="02040503050406030204" pitchFamily="18" charset="0"/>
                            </a:rPr>
                            <m:t>𝟐𝟎</m:t>
                          </m:r>
                        </m:num>
                        <m:den>
                          <m:r>
                            <a:rPr lang="en-US" sz="1400" b="1" i="1" smtClean="0">
                              <a:solidFill>
                                <a:srgbClr val="FF0000"/>
                              </a:solidFill>
                              <a:latin typeface="Cambria Math" panose="02040503050406030204" pitchFamily="18" charset="0"/>
                            </a:rPr>
                            <m:t>𝟒</m:t>
                          </m:r>
                          <m:r>
                            <a:rPr lang="en-US" sz="1400" b="1" i="1" smtClean="0">
                              <a:solidFill>
                                <a:srgbClr val="FF0000"/>
                              </a:solidFill>
                              <a:latin typeface="Cambria Math" panose="02040503050406030204" pitchFamily="18" charset="0"/>
                            </a:rPr>
                            <m:t>+</m:t>
                          </m:r>
                          <m:r>
                            <a:rPr lang="en-US" sz="1400" b="1" i="1" smtClean="0">
                              <a:solidFill>
                                <a:srgbClr val="FF0000"/>
                              </a:solidFill>
                              <a:latin typeface="Cambria Math" panose="02040503050406030204" pitchFamily="18" charset="0"/>
                            </a:rPr>
                            <m:t>𝟐𝟎</m:t>
                          </m:r>
                        </m:den>
                      </m:f>
                      <m:r>
                        <a:rPr lang="en-US" sz="1400" b="1" i="1" smtClean="0">
                          <a:solidFill>
                            <a:srgbClr val="FF0000"/>
                          </a:solidFill>
                          <a:latin typeface="Cambria Math" panose="02040503050406030204" pitchFamily="18" charset="0"/>
                        </a:rPr>
                        <m:t>=</m:t>
                      </m:r>
                      <m:r>
                        <a:rPr lang="en-US" sz="1400" b="1" i="1" smtClean="0">
                          <a:solidFill>
                            <a:srgbClr val="FF0000"/>
                          </a:solidFill>
                          <a:latin typeface="Cambria Math" panose="02040503050406030204" pitchFamily="18" charset="0"/>
                        </a:rPr>
                        <m:t>𝟖𝟑</m:t>
                      </m:r>
                      <m:r>
                        <a:rPr lang="en-US" sz="1400" b="1" i="1" smtClean="0">
                          <a:solidFill>
                            <a:srgbClr val="FF0000"/>
                          </a:solidFill>
                          <a:latin typeface="Cambria Math" panose="02040503050406030204" pitchFamily="18" charset="0"/>
                        </a:rPr>
                        <m:t>.</m:t>
                      </m:r>
                      <m:r>
                        <a:rPr lang="en-US" sz="1400" b="1" i="1" smtClean="0">
                          <a:solidFill>
                            <a:srgbClr val="FF0000"/>
                          </a:solidFill>
                          <a:latin typeface="Cambria Math" panose="02040503050406030204" pitchFamily="18" charset="0"/>
                        </a:rPr>
                        <m:t>𝟑</m:t>
                      </m:r>
                      <m:r>
                        <a:rPr lang="en-US" sz="1400" b="1" i="1" smtClean="0">
                          <a:solidFill>
                            <a:srgbClr val="FF0000"/>
                          </a:solidFill>
                          <a:latin typeface="Cambria Math" panose="02040503050406030204" pitchFamily="18" charset="0"/>
                        </a:rPr>
                        <m:t>%=</m:t>
                      </m:r>
                    </m:oMath>
                  </m:oMathPara>
                </a14:m>
                <a:endParaRPr lang="en-US" sz="1400" b="1" dirty="0">
                  <a:solidFill>
                    <a:srgbClr val="FF0000"/>
                  </a:solidFill>
                </a:endParaRPr>
              </a:p>
              <a:p>
                <a:pPr algn="ctr"/>
                <a:endParaRPr lang="en-US" sz="1400" b="1" dirty="0">
                  <a:solidFill>
                    <a:srgbClr val="FF0000"/>
                  </a:solidFill>
                </a:endParaRPr>
              </a:p>
              <a:p>
                <a:pPr algn="ctr"/>
                <a:r>
                  <a:rPr lang="en-US" sz="1400" b="1" dirty="0">
                    <a:solidFill>
                      <a:srgbClr val="FF0000"/>
                    </a:solidFill>
                    <a:latin typeface="Cambria Math" panose="02040503050406030204" pitchFamily="18" charset="0"/>
                  </a:rPr>
                  <a:t>1-P(</a:t>
                </a:r>
                <a:r>
                  <a:rPr lang="en-US" sz="1400" b="1" dirty="0" err="1">
                    <a:solidFill>
                      <a:srgbClr val="FF0000"/>
                    </a:solidFill>
                    <a:latin typeface="Cambria Math" panose="02040503050406030204" pitchFamily="18" charset="0"/>
                  </a:rPr>
                  <a:t>librarian|shy</a:t>
                </a:r>
                <a:r>
                  <a:rPr lang="en-US" sz="1400" b="1" dirty="0">
                    <a:solidFill>
                      <a:srgbClr val="FF0000"/>
                    </a:solidFill>
                    <a:latin typeface="Cambria Math" panose="02040503050406030204" pitchFamily="18" charset="0"/>
                  </a:rPr>
                  <a:t>)</a:t>
                </a:r>
              </a:p>
            </p:txBody>
          </p:sp>
        </mc:Choice>
        <mc:Fallback xmlns="">
          <p:sp>
            <p:nvSpPr>
              <p:cNvPr id="16" name="TextBox 15">
                <a:extLst>
                  <a:ext uri="{FF2B5EF4-FFF2-40B4-BE49-F238E27FC236}">
                    <a16:creationId xmlns:a16="http://schemas.microsoft.com/office/drawing/2014/main" id="{439DEF91-96A0-FC40-81B7-7C1FF9834290}"/>
                  </a:ext>
                </a:extLst>
              </p:cNvPr>
              <p:cNvSpPr txBox="1">
                <a:spLocks noRot="1" noChangeAspect="1" noMove="1" noResize="1" noEditPoints="1" noAdjustHandles="1" noChangeArrowheads="1" noChangeShapeType="1" noTextEdit="1"/>
              </p:cNvSpPr>
              <p:nvPr/>
            </p:nvSpPr>
            <p:spPr>
              <a:xfrm>
                <a:off x="9423933" y="2191946"/>
                <a:ext cx="2493747" cy="169425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55AFA25-B3E7-2B30-8654-33E47AAF126D}"/>
                  </a:ext>
                </a:extLst>
              </p:cNvPr>
              <p:cNvSpPr txBox="1"/>
              <p:nvPr/>
            </p:nvSpPr>
            <p:spPr>
              <a:xfrm>
                <a:off x="9209977" y="846840"/>
                <a:ext cx="2306445" cy="1314024"/>
              </a:xfrm>
              <a:prstGeom prst="rect">
                <a:avLst/>
              </a:prstGeom>
            </p:spPr>
            <p:txBody>
              <a:bodyPr vert="horz" wrap="none" lIns="0" tIns="0" rIns="0" bIns="0" rtlCol="0" anchor="t">
                <a:noAutofit/>
                <a:scene3d>
                  <a:camera prst="orthographicFront"/>
                  <a:lightRig rig="threePt" dir="t">
                    <a:rot lat="0" lon="0" rev="4800000"/>
                  </a:lightRig>
                </a:scene3d>
                <a:sp3d prstMaterial="matte">
                  <a:bevelT w="50800" h="10160"/>
                </a:sp3d>
              </a:bodyPr>
              <a:lstStyle/>
              <a:p>
                <a:pPr algn="ctr"/>
                <a:endParaRPr lang="en-US" sz="1400" b="1" i="1" dirty="0">
                  <a:solidFill>
                    <a:srgbClr val="FF0000"/>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1" i="1" smtClean="0">
                          <a:solidFill>
                            <a:srgbClr val="FF0000"/>
                          </a:solidFill>
                          <a:latin typeface="Cambria Math" panose="02040503050406030204" pitchFamily="18" charset="0"/>
                        </a:rPr>
                        <m:t>𝑷</m:t>
                      </m:r>
                      <m:d>
                        <m:dPr>
                          <m:ctrlPr>
                            <a:rPr lang="en-US" sz="1400" b="1" i="1" smtClean="0">
                              <a:solidFill>
                                <a:srgbClr val="FF0000"/>
                              </a:solidFill>
                              <a:latin typeface="Cambria Math" panose="02040503050406030204" pitchFamily="18" charset="0"/>
                            </a:rPr>
                          </m:ctrlPr>
                        </m:dPr>
                        <m:e>
                          <m:r>
                            <a:rPr lang="en-US" sz="1400" b="1" i="1" smtClean="0">
                              <a:solidFill>
                                <a:srgbClr val="FF0000"/>
                              </a:solidFill>
                              <a:latin typeface="Cambria Math" panose="02040503050406030204" pitchFamily="18" charset="0"/>
                            </a:rPr>
                            <m:t>𝑳𝒊𝒃𝒓𝒂𝒓𝒊𝒂𝒏</m:t>
                          </m:r>
                        </m:e>
                        <m:e>
                          <m:r>
                            <a:rPr lang="en-US" sz="1400" b="1" i="1" smtClean="0">
                              <a:solidFill>
                                <a:srgbClr val="FF0000"/>
                              </a:solidFill>
                              <a:latin typeface="Cambria Math" panose="02040503050406030204" pitchFamily="18" charset="0"/>
                            </a:rPr>
                            <m:t>𝒔𝒉𝒚</m:t>
                          </m:r>
                        </m:e>
                      </m:d>
                      <m:r>
                        <a:rPr lang="en-US" sz="1400" b="1" i="1" smtClean="0">
                          <a:solidFill>
                            <a:srgbClr val="FF0000"/>
                          </a:solidFill>
                          <a:latin typeface="Cambria Math" panose="02040503050406030204" pitchFamily="18" charset="0"/>
                        </a:rPr>
                        <m:t>= </m:t>
                      </m:r>
                      <m:f>
                        <m:fPr>
                          <m:ctrlPr>
                            <a:rPr lang="en-US" sz="1400" b="1" i="1" smtClean="0">
                              <a:solidFill>
                                <a:srgbClr val="FF0000"/>
                              </a:solidFill>
                              <a:latin typeface="Cambria Math" panose="02040503050406030204" pitchFamily="18" charset="0"/>
                            </a:rPr>
                          </m:ctrlPr>
                        </m:fPr>
                        <m:num>
                          <m:r>
                            <a:rPr lang="en-US" sz="1400" b="1" i="1" smtClean="0">
                              <a:solidFill>
                                <a:srgbClr val="FF0000"/>
                              </a:solidFill>
                              <a:latin typeface="Cambria Math" panose="02040503050406030204" pitchFamily="18" charset="0"/>
                            </a:rPr>
                            <m:t>𝟒</m:t>
                          </m:r>
                        </m:num>
                        <m:den>
                          <m:r>
                            <a:rPr lang="en-US" sz="1400" b="1" i="1" smtClean="0">
                              <a:solidFill>
                                <a:srgbClr val="FF0000"/>
                              </a:solidFill>
                              <a:latin typeface="Cambria Math" panose="02040503050406030204" pitchFamily="18" charset="0"/>
                            </a:rPr>
                            <m:t>𝟒</m:t>
                          </m:r>
                          <m:r>
                            <a:rPr lang="en-US" sz="1400" b="1" i="1" smtClean="0">
                              <a:solidFill>
                                <a:srgbClr val="FF0000"/>
                              </a:solidFill>
                              <a:latin typeface="Cambria Math" panose="02040503050406030204" pitchFamily="18" charset="0"/>
                            </a:rPr>
                            <m:t>+</m:t>
                          </m:r>
                          <m:r>
                            <a:rPr lang="en-US" sz="1400" b="1" i="1" smtClean="0">
                              <a:solidFill>
                                <a:srgbClr val="FF0000"/>
                              </a:solidFill>
                              <a:latin typeface="Cambria Math" panose="02040503050406030204" pitchFamily="18" charset="0"/>
                            </a:rPr>
                            <m:t>𝟐𝟎</m:t>
                          </m:r>
                        </m:den>
                      </m:f>
                      <m:r>
                        <a:rPr lang="en-US" sz="1400" b="1" i="1" smtClean="0">
                          <a:solidFill>
                            <a:srgbClr val="FF0000"/>
                          </a:solidFill>
                          <a:latin typeface="Cambria Math" panose="02040503050406030204" pitchFamily="18" charset="0"/>
                        </a:rPr>
                        <m:t>=</m:t>
                      </m:r>
                      <m:r>
                        <a:rPr lang="en-US" sz="1400" b="1" i="1" smtClean="0">
                          <a:solidFill>
                            <a:srgbClr val="FF0000"/>
                          </a:solidFill>
                          <a:latin typeface="Cambria Math" panose="02040503050406030204" pitchFamily="18" charset="0"/>
                        </a:rPr>
                        <m:t>𝟏𝟔</m:t>
                      </m:r>
                      <m:r>
                        <a:rPr lang="en-US" sz="1400" b="1" i="1" smtClean="0">
                          <a:solidFill>
                            <a:srgbClr val="FF0000"/>
                          </a:solidFill>
                          <a:latin typeface="Cambria Math" panose="02040503050406030204" pitchFamily="18" charset="0"/>
                        </a:rPr>
                        <m:t>.</m:t>
                      </m:r>
                      <m:r>
                        <a:rPr lang="en-US" sz="1400" b="1" i="1" smtClean="0">
                          <a:solidFill>
                            <a:srgbClr val="FF0000"/>
                          </a:solidFill>
                          <a:latin typeface="Cambria Math" panose="02040503050406030204" pitchFamily="18" charset="0"/>
                        </a:rPr>
                        <m:t>𝟕</m:t>
                      </m:r>
                      <m:r>
                        <a:rPr lang="en-US" sz="1400" b="1" i="1" smtClean="0">
                          <a:solidFill>
                            <a:srgbClr val="FF0000"/>
                          </a:solidFill>
                          <a:latin typeface="Cambria Math" panose="02040503050406030204" pitchFamily="18" charset="0"/>
                        </a:rPr>
                        <m:t>%</m:t>
                      </m:r>
                    </m:oMath>
                  </m:oMathPara>
                </a14:m>
                <a:endParaRPr lang="en-US" sz="1400" b="1" dirty="0"/>
              </a:p>
            </p:txBody>
          </p:sp>
        </mc:Choice>
        <mc:Fallback xmlns="">
          <p:sp>
            <p:nvSpPr>
              <p:cNvPr id="3" name="TextBox 2">
                <a:extLst>
                  <a:ext uri="{FF2B5EF4-FFF2-40B4-BE49-F238E27FC236}">
                    <a16:creationId xmlns:a16="http://schemas.microsoft.com/office/drawing/2014/main" id="{255AFA25-B3E7-2B30-8654-33E47AAF126D}"/>
                  </a:ext>
                </a:extLst>
              </p:cNvPr>
              <p:cNvSpPr txBox="1">
                <a:spLocks noRot="1" noChangeAspect="1" noMove="1" noResize="1" noEditPoints="1" noAdjustHandles="1" noChangeArrowheads="1" noChangeShapeType="1" noTextEdit="1"/>
              </p:cNvSpPr>
              <p:nvPr/>
            </p:nvSpPr>
            <p:spPr>
              <a:xfrm>
                <a:off x="9209977" y="846840"/>
                <a:ext cx="2306445" cy="1314024"/>
              </a:xfrm>
              <a:prstGeom prst="rect">
                <a:avLst/>
              </a:prstGeom>
              <a:blipFill>
                <a:blip r:embed="rId4"/>
                <a:stretch>
                  <a:fillRect l="-19048" r="-15344"/>
                </a:stretch>
              </a:blipFill>
            </p:spPr>
            <p:txBody>
              <a:bodyPr/>
              <a:lstStyle/>
              <a:p>
                <a:r>
                  <a:rPr lang="en-US">
                    <a:noFill/>
                  </a:rPr>
                  <a:t> </a:t>
                </a:r>
              </a:p>
            </p:txBody>
          </p:sp>
        </mc:Fallback>
      </mc:AlternateContent>
    </p:spTree>
    <p:extLst>
      <p:ext uri="{BB962C8B-B14F-4D97-AF65-F5344CB8AC3E}">
        <p14:creationId xmlns:p14="http://schemas.microsoft.com/office/powerpoint/2010/main" val="370833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p:bldP spid="15" grpId="0"/>
      <p:bldP spid="16"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93269-2300-41A5-9B7B-ADB744412525}"/>
              </a:ext>
            </a:extLst>
          </p:cNvPr>
          <p:cNvSpPr>
            <a:spLocks noGrp="1"/>
          </p:cNvSpPr>
          <p:nvPr>
            <p:ph type="title"/>
          </p:nvPr>
        </p:nvSpPr>
        <p:spPr/>
        <p:txBody>
          <a:bodyPr/>
          <a:lstStyle/>
          <a:p>
            <a:r>
              <a:rPr lang="en-US" dirty="0"/>
              <a:t>Example: Monty Hall Problem</a:t>
            </a:r>
          </a:p>
        </p:txBody>
      </p:sp>
      <p:sp>
        <p:nvSpPr>
          <p:cNvPr id="6" name="Content Placeholder 5">
            <a:extLst>
              <a:ext uri="{FF2B5EF4-FFF2-40B4-BE49-F238E27FC236}">
                <a16:creationId xmlns:a16="http://schemas.microsoft.com/office/drawing/2014/main" id="{1E9BEDB7-2320-47A8-9894-42CD32607086}"/>
              </a:ext>
            </a:extLst>
          </p:cNvPr>
          <p:cNvSpPr>
            <a:spLocks noGrp="1"/>
          </p:cNvSpPr>
          <p:nvPr>
            <p:ph sz="half" idx="1"/>
          </p:nvPr>
        </p:nvSpPr>
        <p:spPr>
          <a:xfrm>
            <a:off x="609600" y="1295400"/>
            <a:ext cx="7450127" cy="5504688"/>
          </a:xfrm>
        </p:spPr>
        <p:txBody>
          <a:bodyPr>
            <a:normAutofit/>
          </a:bodyPr>
          <a:lstStyle/>
          <a:p>
            <a:r>
              <a:rPr lang="en-US" dirty="0"/>
              <a:t>Suppose you're on a game show, and you're given the choice of three doors: </a:t>
            </a:r>
          </a:p>
          <a:p>
            <a:pPr lvl="1"/>
            <a:r>
              <a:rPr lang="en-US" dirty="0"/>
              <a:t>Behind one door is a car; </a:t>
            </a:r>
          </a:p>
          <a:p>
            <a:pPr lvl="1"/>
            <a:r>
              <a:rPr lang="en-US" dirty="0"/>
              <a:t>behind the others, goats.</a:t>
            </a:r>
          </a:p>
          <a:p>
            <a:r>
              <a:rPr lang="en-US" dirty="0"/>
              <a:t>You pick a door, say No. 1, and the host, who knows what's behind the doors, opens another door, say No. 3, which has a goat. </a:t>
            </a:r>
          </a:p>
          <a:p>
            <a:r>
              <a:rPr lang="en-US" dirty="0"/>
              <a:t>He then says to you, "Do you want to pick door No. 2?" </a:t>
            </a:r>
          </a:p>
          <a:p>
            <a:pPr lvl="1"/>
            <a:r>
              <a:rPr lang="en-US" dirty="0">
                <a:solidFill>
                  <a:srgbClr val="FF0000"/>
                </a:solidFill>
              </a:rPr>
              <a:t>Is it to your advantage to switch your choice?</a:t>
            </a:r>
          </a:p>
        </p:txBody>
      </p:sp>
      <p:sp>
        <p:nvSpPr>
          <p:cNvPr id="4" name="Slide Number Placeholder 3">
            <a:extLst>
              <a:ext uri="{FF2B5EF4-FFF2-40B4-BE49-F238E27FC236}">
                <a16:creationId xmlns:a16="http://schemas.microsoft.com/office/drawing/2014/main" id="{87442739-F69D-4799-866E-18E60D06C8BD}"/>
              </a:ext>
            </a:extLst>
          </p:cNvPr>
          <p:cNvSpPr>
            <a:spLocks noGrp="1"/>
          </p:cNvSpPr>
          <p:nvPr>
            <p:ph type="sldNum" sz="quarter" idx="12"/>
          </p:nvPr>
        </p:nvSpPr>
        <p:spPr/>
        <p:txBody>
          <a:bodyPr/>
          <a:lstStyle/>
          <a:p>
            <a:pPr>
              <a:defRPr/>
            </a:pPr>
            <a:fld id="{CCF77436-EC8C-4AA7-8F7E-35D67B363DD7}" type="slidenum">
              <a:rPr lang="en-US" smtClean="0"/>
              <a:pPr>
                <a:defRPr/>
              </a:pPr>
              <a:t>17</a:t>
            </a:fld>
            <a:endParaRPr lang="en-US" dirty="0"/>
          </a:p>
        </p:txBody>
      </p:sp>
      <p:sp>
        <p:nvSpPr>
          <p:cNvPr id="5" name="Rectangle 4">
            <a:extLst>
              <a:ext uri="{FF2B5EF4-FFF2-40B4-BE49-F238E27FC236}">
                <a16:creationId xmlns:a16="http://schemas.microsoft.com/office/drawing/2014/main" id="{F16946D2-8036-4043-B4E6-30BDF651933A}"/>
              </a:ext>
            </a:extLst>
          </p:cNvPr>
          <p:cNvSpPr/>
          <p:nvPr/>
        </p:nvSpPr>
        <p:spPr>
          <a:xfrm>
            <a:off x="8201026" y="6241133"/>
            <a:ext cx="2466975" cy="523220"/>
          </a:xfrm>
          <a:prstGeom prst="rect">
            <a:avLst/>
          </a:prstGeom>
        </p:spPr>
        <p:txBody>
          <a:bodyPr wrap="square">
            <a:spAutoFit/>
          </a:bodyPr>
          <a:lstStyle/>
          <a:p>
            <a:pPr algn="ctr"/>
            <a:r>
              <a:rPr lang="en-US" sz="1400" dirty="0">
                <a:solidFill>
                  <a:schemeClr val="bg1">
                    <a:lumMod val="50000"/>
                  </a:schemeClr>
                </a:solidFill>
                <a:latin typeface="Candara" panose="020E0502030303020204" pitchFamily="34" charset="0"/>
              </a:rPr>
              <a:t>https://en.wikipedia.org/wiki/Monty_Hall_problem</a:t>
            </a:r>
          </a:p>
        </p:txBody>
      </p:sp>
      <p:pic>
        <p:nvPicPr>
          <p:cNvPr id="1026" name="Picture 2" descr="https://upload.wikimedia.org/wikipedia/commons/thumb/3/3f/Monty_open_door.svg/220px-Monty_open_door.svg.png">
            <a:extLst>
              <a:ext uri="{FF2B5EF4-FFF2-40B4-BE49-F238E27FC236}">
                <a16:creationId xmlns:a16="http://schemas.microsoft.com/office/drawing/2014/main" id="{08D5E7A2-A78E-4719-BF2D-4B1D2169F5A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7319"/>
          <a:stretch/>
        </p:blipFill>
        <p:spPr bwMode="auto">
          <a:xfrm>
            <a:off x="9220200" y="1545257"/>
            <a:ext cx="623319" cy="1524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s://upload.wikimedia.org/wikipedia/commons/thumb/3/3f/Monty_open_door.svg/220px-Monty_open_door.svg.png">
            <a:extLst>
              <a:ext uri="{FF2B5EF4-FFF2-40B4-BE49-F238E27FC236}">
                <a16:creationId xmlns:a16="http://schemas.microsoft.com/office/drawing/2014/main" id="{92B906C5-D4F9-49C7-A8C7-32DDA821AB4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929" r="46390"/>
          <a:stretch/>
        </p:blipFill>
        <p:spPr bwMode="auto">
          <a:xfrm>
            <a:off x="9220200" y="3125190"/>
            <a:ext cx="623319" cy="152400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s://upload.wikimedia.org/wikipedia/commons/thumb/3/3f/Monty_open_door.svg/220px-Monty_open_door.svg.png">
            <a:extLst>
              <a:ext uri="{FF2B5EF4-FFF2-40B4-BE49-F238E27FC236}">
                <a16:creationId xmlns:a16="http://schemas.microsoft.com/office/drawing/2014/main" id="{40422F69-24CE-4569-97BD-471DA8CC836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0929" r="46390"/>
          <a:stretch/>
        </p:blipFill>
        <p:spPr bwMode="auto">
          <a:xfrm>
            <a:off x="9220200" y="4724020"/>
            <a:ext cx="623319" cy="152400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57EE4F85-9DD1-4780-B4D8-B87EC8323398}"/>
              </a:ext>
            </a:extLst>
          </p:cNvPr>
          <p:cNvSpPr/>
          <p:nvPr/>
        </p:nvSpPr>
        <p:spPr>
          <a:xfrm>
            <a:off x="9372601" y="4876800"/>
            <a:ext cx="329619" cy="338554"/>
          </a:xfrm>
          <a:prstGeom prst="rect">
            <a:avLst/>
          </a:prstGeom>
        </p:spPr>
        <p:txBody>
          <a:bodyPr wrap="square">
            <a:spAutoFit/>
          </a:bodyPr>
          <a:lstStyle/>
          <a:p>
            <a:r>
              <a:rPr lang="en-US" sz="1600" b="1" dirty="0">
                <a:latin typeface="Arial" panose="020B0604020202020204" pitchFamily="34" charset="0"/>
                <a:cs typeface="Arial" panose="020B0604020202020204" pitchFamily="34" charset="0"/>
              </a:rPr>
              <a:t>3</a:t>
            </a:r>
          </a:p>
        </p:txBody>
      </p:sp>
      <p:sp>
        <p:nvSpPr>
          <p:cNvPr id="14" name="Rectangle 13">
            <a:extLst>
              <a:ext uri="{FF2B5EF4-FFF2-40B4-BE49-F238E27FC236}">
                <a16:creationId xmlns:a16="http://schemas.microsoft.com/office/drawing/2014/main" id="{A3AA34DC-4C62-472E-8C29-7E3C11E418EE}"/>
              </a:ext>
            </a:extLst>
          </p:cNvPr>
          <p:cNvSpPr/>
          <p:nvPr/>
        </p:nvSpPr>
        <p:spPr>
          <a:xfrm>
            <a:off x="9220200" y="1545257"/>
            <a:ext cx="589047" cy="1267477"/>
          </a:xfrm>
          <a:prstGeom prst="rect">
            <a:avLst/>
          </a:prstGeom>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Candara" panose="020E0502030303020204" pitchFamily="34" charset="0"/>
            </a:endParaRPr>
          </a:p>
        </p:txBody>
      </p:sp>
      <p:pic>
        <p:nvPicPr>
          <p:cNvPr id="11" name="Picture 2" descr="https://upload.wikimedia.org/wikipedia/commons/thumb/3/3f/Monty_open_door.svg/220px-Monty_open_door.svg.png">
            <a:extLst>
              <a:ext uri="{FF2B5EF4-FFF2-40B4-BE49-F238E27FC236}">
                <a16:creationId xmlns:a16="http://schemas.microsoft.com/office/drawing/2014/main" id="{D5CE2C42-A7AC-4127-82D9-74272E60588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1857"/>
          <a:stretch/>
        </p:blipFill>
        <p:spPr bwMode="auto">
          <a:xfrm>
            <a:off x="9220200" y="4724400"/>
            <a:ext cx="1048236" cy="152400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353D03FA-B78D-44D2-A4D1-1EB8628DBC94}"/>
              </a:ext>
            </a:extLst>
          </p:cNvPr>
          <p:cNvSpPr/>
          <p:nvPr/>
        </p:nvSpPr>
        <p:spPr>
          <a:xfrm>
            <a:off x="9220200" y="3124201"/>
            <a:ext cx="589047" cy="1267477"/>
          </a:xfrm>
          <a:prstGeom prst="rect">
            <a:avLst/>
          </a:prstGeom>
          <a:ln w="38100">
            <a:solidFill>
              <a:srgbClr val="00CC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Candara" panose="020E0502030303020204" pitchFamily="34" charset="0"/>
            </a:endParaRPr>
          </a:p>
        </p:txBody>
      </p:sp>
    </p:spTree>
    <p:extLst>
      <p:ext uri="{BB962C8B-B14F-4D97-AF65-F5344CB8AC3E}">
        <p14:creationId xmlns:p14="http://schemas.microsoft.com/office/powerpoint/2010/main" val="332086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1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92C5E-EB23-4485-A2D3-F5BA1C863077}"/>
              </a:ext>
            </a:extLst>
          </p:cNvPr>
          <p:cNvSpPr>
            <a:spLocks noGrp="1"/>
          </p:cNvSpPr>
          <p:nvPr>
            <p:ph type="title"/>
          </p:nvPr>
        </p:nvSpPr>
        <p:spPr/>
        <p:txBody>
          <a:bodyPr/>
          <a:lstStyle/>
          <a:p>
            <a:r>
              <a:rPr lang="en-US" dirty="0"/>
              <a:t>Example: Monty Hall Problem (cont’d)</a:t>
            </a:r>
          </a:p>
        </p:txBody>
      </p:sp>
      <p:sp>
        <p:nvSpPr>
          <p:cNvPr id="5" name="Slide Number Placeholder 4">
            <a:extLst>
              <a:ext uri="{FF2B5EF4-FFF2-40B4-BE49-F238E27FC236}">
                <a16:creationId xmlns:a16="http://schemas.microsoft.com/office/drawing/2014/main" id="{4B449E06-EACC-4C2F-A9F2-7139788694BF}"/>
              </a:ext>
            </a:extLst>
          </p:cNvPr>
          <p:cNvSpPr>
            <a:spLocks noGrp="1"/>
          </p:cNvSpPr>
          <p:nvPr>
            <p:ph type="sldNum" sz="quarter" idx="12"/>
          </p:nvPr>
        </p:nvSpPr>
        <p:spPr/>
        <p:txBody>
          <a:bodyPr/>
          <a:lstStyle/>
          <a:p>
            <a:pPr>
              <a:defRPr/>
            </a:pPr>
            <a:fld id="{59691F2A-7CE9-4380-9B83-8F8761DC27C0}" type="slidenum">
              <a:rPr lang="en-US" smtClean="0"/>
              <a:pPr>
                <a:defRPr/>
              </a:pPr>
              <a:t>18</a:t>
            </a:fld>
            <a:endParaRPr lang="en-US" dirty="0"/>
          </a:p>
        </p:txBody>
      </p:sp>
      <p:pic>
        <p:nvPicPr>
          <p:cNvPr id="2050" name="Picture 2" descr="https://upload.wikimedia.org/wikipedia/commons/thumb/7/79/Monty_closed_doors.svg/176px-Monty_closed_doors.svg.png">
            <a:extLst>
              <a:ext uri="{FF2B5EF4-FFF2-40B4-BE49-F238E27FC236}">
                <a16:creationId xmlns:a16="http://schemas.microsoft.com/office/drawing/2014/main" id="{CBF92913-E441-4F95-87D2-70DBD2CDD0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1" y="1938867"/>
            <a:ext cx="3278293" cy="298026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Monty open door chances.svg">
            <a:extLst>
              <a:ext uri="{FF2B5EF4-FFF2-40B4-BE49-F238E27FC236}">
                <a16:creationId xmlns:a16="http://schemas.microsoft.com/office/drawing/2014/main" id="{6AF0787F-35EA-49CA-8AEB-8CA6F70B0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5876" y="1957070"/>
            <a:ext cx="3696325" cy="3757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948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FE13DB7-55A9-4D64-9AB4-CFB18E8567EC}"/>
              </a:ext>
            </a:extLst>
          </p:cNvPr>
          <p:cNvSpPr>
            <a:spLocks noGrp="1"/>
          </p:cNvSpPr>
          <p:nvPr>
            <p:ph type="title"/>
          </p:nvPr>
        </p:nvSpPr>
        <p:spPr/>
        <p:txBody>
          <a:bodyPr/>
          <a:lstStyle/>
          <a:p>
            <a:r>
              <a:rPr lang="en-US" dirty="0"/>
              <a:t>Summary: Bayes’ Rule</a:t>
            </a:r>
          </a:p>
        </p:txBody>
      </p:sp>
      <p:sp>
        <p:nvSpPr>
          <p:cNvPr id="4" name="Slide Number Placeholder 3">
            <a:extLst>
              <a:ext uri="{FF2B5EF4-FFF2-40B4-BE49-F238E27FC236}">
                <a16:creationId xmlns:a16="http://schemas.microsoft.com/office/drawing/2014/main" id="{E7188CDE-21A5-5648-AE2E-1297127FA9DF}"/>
              </a:ext>
            </a:extLst>
          </p:cNvPr>
          <p:cNvSpPr>
            <a:spLocks noGrp="1"/>
          </p:cNvSpPr>
          <p:nvPr>
            <p:ph type="sldNum" sz="quarter" idx="12"/>
          </p:nvPr>
        </p:nvSpPr>
        <p:spPr/>
        <p:txBody>
          <a:bodyPr/>
          <a:lstStyle/>
          <a:p>
            <a:pPr>
              <a:defRPr/>
            </a:pPr>
            <a:fld id="{CCF77436-EC8C-4AA7-8F7E-35D67B363DD7}" type="slidenum">
              <a:rPr lang="en-US" smtClean="0"/>
              <a:pPr>
                <a:defRPr/>
              </a:pPr>
              <a:t>19</a:t>
            </a:fld>
            <a:endParaRPr lang="en-US" dirty="0"/>
          </a:p>
        </p:txBody>
      </p:sp>
      <mc:AlternateContent xmlns:mc="http://schemas.openxmlformats.org/markup-compatibility/2006" xmlns:a14="http://schemas.microsoft.com/office/drawing/2010/main">
        <mc:Choice Requires="a14">
          <p:sp>
            <p:nvSpPr>
              <p:cNvPr id="8" name="Rounded Rectangular Callout 7">
                <a:extLst>
                  <a:ext uri="{FF2B5EF4-FFF2-40B4-BE49-F238E27FC236}">
                    <a16:creationId xmlns:a16="http://schemas.microsoft.com/office/drawing/2014/main" id="{256485FC-2A54-8843-8577-2F44F44C49D5}"/>
                  </a:ext>
                </a:extLst>
              </p:cNvPr>
              <p:cNvSpPr/>
              <p:nvPr/>
            </p:nvSpPr>
            <p:spPr>
              <a:xfrm>
                <a:off x="2935778" y="1403456"/>
                <a:ext cx="6349582" cy="1034944"/>
              </a:xfrm>
              <a:custGeom>
                <a:avLst/>
                <a:gdLst>
                  <a:gd name="connsiteX0" fmla="*/ 0 w 2445157"/>
                  <a:gd name="connsiteY0" fmla="*/ 407534 h 3047999"/>
                  <a:gd name="connsiteX1" fmla="*/ 407534 w 2445157"/>
                  <a:gd name="connsiteY1" fmla="*/ 0 h 3047999"/>
                  <a:gd name="connsiteX2" fmla="*/ 407526 w 2445157"/>
                  <a:gd name="connsiteY2" fmla="*/ 0 h 3047999"/>
                  <a:gd name="connsiteX3" fmla="*/ 738242 w 2445157"/>
                  <a:gd name="connsiteY3" fmla="*/ -140208 h 3047999"/>
                  <a:gd name="connsiteX4" fmla="*/ 1018815 w 2445157"/>
                  <a:gd name="connsiteY4" fmla="*/ 0 h 3047999"/>
                  <a:gd name="connsiteX5" fmla="*/ 2037623 w 2445157"/>
                  <a:gd name="connsiteY5" fmla="*/ 0 h 3047999"/>
                  <a:gd name="connsiteX6" fmla="*/ 2445157 w 2445157"/>
                  <a:gd name="connsiteY6" fmla="*/ 407534 h 3047999"/>
                  <a:gd name="connsiteX7" fmla="*/ 2445157 w 2445157"/>
                  <a:gd name="connsiteY7" fmla="*/ 508000 h 3047999"/>
                  <a:gd name="connsiteX8" fmla="*/ 2445157 w 2445157"/>
                  <a:gd name="connsiteY8" fmla="*/ 508000 h 3047999"/>
                  <a:gd name="connsiteX9" fmla="*/ 2445157 w 2445157"/>
                  <a:gd name="connsiteY9" fmla="*/ 1270000 h 3047999"/>
                  <a:gd name="connsiteX10" fmla="*/ 2445157 w 2445157"/>
                  <a:gd name="connsiteY10" fmla="*/ 2640465 h 3047999"/>
                  <a:gd name="connsiteX11" fmla="*/ 2037623 w 2445157"/>
                  <a:gd name="connsiteY11" fmla="*/ 3047999 h 3047999"/>
                  <a:gd name="connsiteX12" fmla="*/ 1018815 w 2445157"/>
                  <a:gd name="connsiteY12" fmla="*/ 3047999 h 3047999"/>
                  <a:gd name="connsiteX13" fmla="*/ 407526 w 2445157"/>
                  <a:gd name="connsiteY13" fmla="*/ 3047999 h 3047999"/>
                  <a:gd name="connsiteX14" fmla="*/ 407526 w 2445157"/>
                  <a:gd name="connsiteY14" fmla="*/ 3047999 h 3047999"/>
                  <a:gd name="connsiteX15" fmla="*/ 407534 w 2445157"/>
                  <a:gd name="connsiteY15" fmla="*/ 3047999 h 3047999"/>
                  <a:gd name="connsiteX16" fmla="*/ 0 w 2445157"/>
                  <a:gd name="connsiteY16" fmla="*/ 2640465 h 3047999"/>
                  <a:gd name="connsiteX17" fmla="*/ 0 w 2445157"/>
                  <a:gd name="connsiteY17" fmla="*/ 1270000 h 3047999"/>
                  <a:gd name="connsiteX18" fmla="*/ 0 w 2445157"/>
                  <a:gd name="connsiteY18" fmla="*/ 508000 h 3047999"/>
                  <a:gd name="connsiteX19" fmla="*/ 0 w 2445157"/>
                  <a:gd name="connsiteY19" fmla="*/ 508000 h 3047999"/>
                  <a:gd name="connsiteX20" fmla="*/ 0 w 2445157"/>
                  <a:gd name="connsiteY20" fmla="*/ 407534 h 3047999"/>
                  <a:gd name="connsiteX0" fmla="*/ 0 w 2445157"/>
                  <a:gd name="connsiteY0" fmla="*/ 407534 h 3047999"/>
                  <a:gd name="connsiteX1" fmla="*/ 407534 w 2445157"/>
                  <a:gd name="connsiteY1" fmla="*/ 0 h 3047999"/>
                  <a:gd name="connsiteX2" fmla="*/ 407526 w 2445157"/>
                  <a:gd name="connsiteY2" fmla="*/ 0 h 3047999"/>
                  <a:gd name="connsiteX3" fmla="*/ 1018815 w 2445157"/>
                  <a:gd name="connsiteY3" fmla="*/ 0 h 3047999"/>
                  <a:gd name="connsiteX4" fmla="*/ 2037623 w 2445157"/>
                  <a:gd name="connsiteY4" fmla="*/ 0 h 3047999"/>
                  <a:gd name="connsiteX5" fmla="*/ 2445157 w 2445157"/>
                  <a:gd name="connsiteY5" fmla="*/ 407534 h 3047999"/>
                  <a:gd name="connsiteX6" fmla="*/ 2445157 w 2445157"/>
                  <a:gd name="connsiteY6" fmla="*/ 508000 h 3047999"/>
                  <a:gd name="connsiteX7" fmla="*/ 2445157 w 2445157"/>
                  <a:gd name="connsiteY7" fmla="*/ 508000 h 3047999"/>
                  <a:gd name="connsiteX8" fmla="*/ 2445157 w 2445157"/>
                  <a:gd name="connsiteY8" fmla="*/ 1270000 h 3047999"/>
                  <a:gd name="connsiteX9" fmla="*/ 2445157 w 2445157"/>
                  <a:gd name="connsiteY9" fmla="*/ 2640465 h 3047999"/>
                  <a:gd name="connsiteX10" fmla="*/ 2037623 w 2445157"/>
                  <a:gd name="connsiteY10" fmla="*/ 3047999 h 3047999"/>
                  <a:gd name="connsiteX11" fmla="*/ 1018815 w 2445157"/>
                  <a:gd name="connsiteY11" fmla="*/ 3047999 h 3047999"/>
                  <a:gd name="connsiteX12" fmla="*/ 407526 w 2445157"/>
                  <a:gd name="connsiteY12" fmla="*/ 3047999 h 3047999"/>
                  <a:gd name="connsiteX13" fmla="*/ 407526 w 2445157"/>
                  <a:gd name="connsiteY13" fmla="*/ 3047999 h 3047999"/>
                  <a:gd name="connsiteX14" fmla="*/ 407534 w 2445157"/>
                  <a:gd name="connsiteY14" fmla="*/ 3047999 h 3047999"/>
                  <a:gd name="connsiteX15" fmla="*/ 0 w 2445157"/>
                  <a:gd name="connsiteY15" fmla="*/ 2640465 h 3047999"/>
                  <a:gd name="connsiteX16" fmla="*/ 0 w 2445157"/>
                  <a:gd name="connsiteY16" fmla="*/ 1270000 h 3047999"/>
                  <a:gd name="connsiteX17" fmla="*/ 0 w 2445157"/>
                  <a:gd name="connsiteY17" fmla="*/ 508000 h 3047999"/>
                  <a:gd name="connsiteX18" fmla="*/ 0 w 2445157"/>
                  <a:gd name="connsiteY18" fmla="*/ 508000 h 3047999"/>
                  <a:gd name="connsiteX19" fmla="*/ 0 w 2445157"/>
                  <a:gd name="connsiteY19" fmla="*/ 407534 h 304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45157" h="3047999">
                    <a:moveTo>
                      <a:pt x="0" y="407534"/>
                    </a:moveTo>
                    <a:cubicBezTo>
                      <a:pt x="0" y="182459"/>
                      <a:pt x="182459" y="0"/>
                      <a:pt x="407534" y="0"/>
                    </a:cubicBezTo>
                    <a:lnTo>
                      <a:pt x="407526" y="0"/>
                    </a:lnTo>
                    <a:lnTo>
                      <a:pt x="1018815" y="0"/>
                    </a:lnTo>
                    <a:lnTo>
                      <a:pt x="2037623" y="0"/>
                    </a:lnTo>
                    <a:cubicBezTo>
                      <a:pt x="2262698" y="0"/>
                      <a:pt x="2445157" y="182459"/>
                      <a:pt x="2445157" y="407534"/>
                    </a:cubicBezTo>
                    <a:lnTo>
                      <a:pt x="2445157" y="508000"/>
                    </a:lnTo>
                    <a:lnTo>
                      <a:pt x="2445157" y="508000"/>
                    </a:lnTo>
                    <a:lnTo>
                      <a:pt x="2445157" y="1270000"/>
                    </a:lnTo>
                    <a:lnTo>
                      <a:pt x="2445157" y="2640465"/>
                    </a:lnTo>
                    <a:cubicBezTo>
                      <a:pt x="2445157" y="2865540"/>
                      <a:pt x="2262698" y="3047999"/>
                      <a:pt x="2037623" y="3047999"/>
                    </a:cubicBezTo>
                    <a:lnTo>
                      <a:pt x="1018815" y="3047999"/>
                    </a:lnTo>
                    <a:lnTo>
                      <a:pt x="407526" y="3047999"/>
                    </a:lnTo>
                    <a:lnTo>
                      <a:pt x="407526" y="3047999"/>
                    </a:lnTo>
                    <a:lnTo>
                      <a:pt x="407534" y="3047999"/>
                    </a:lnTo>
                    <a:cubicBezTo>
                      <a:pt x="182459" y="3047999"/>
                      <a:pt x="0" y="2865540"/>
                      <a:pt x="0" y="2640465"/>
                    </a:cubicBezTo>
                    <a:lnTo>
                      <a:pt x="0" y="1270000"/>
                    </a:lnTo>
                    <a:lnTo>
                      <a:pt x="0" y="508000"/>
                    </a:lnTo>
                    <a:lnTo>
                      <a:pt x="0" y="508000"/>
                    </a:lnTo>
                    <a:lnTo>
                      <a:pt x="0" y="407534"/>
                    </a:lnTo>
                    <a:close/>
                  </a:path>
                </a:pathLst>
              </a:custGeom>
              <a:solidFill>
                <a:schemeClr val="bg1"/>
              </a:solidFill>
              <a:ln w="38100">
                <a:solidFill>
                  <a:schemeClr val="bg1">
                    <a:lumMod val="95000"/>
                  </a:schemeClr>
                </a:solidFill>
                <a:prstDash val="solid"/>
              </a:ln>
            </p:spPr>
            <p:style>
              <a:lnRef idx="1">
                <a:schemeClr val="dk1"/>
              </a:lnRef>
              <a:fillRef idx="0">
                <a:schemeClr val="dk1"/>
              </a:fillRef>
              <a:effectRef idx="0">
                <a:schemeClr val="dk1"/>
              </a:effectRef>
              <a:fontRef idx="minor">
                <a:schemeClr val="tx1"/>
              </a:fontRef>
            </p:style>
            <p:txBody>
              <a:bodyPr rtlCol="0" anchor="ctr"/>
              <a:lstStyle/>
              <a:p>
                <a:pPr/>
                <a14:m>
                  <m:oMathPara xmlns:m="http://schemas.openxmlformats.org/officeDocument/2006/math">
                    <m:oMathParaPr>
                      <m:jc m:val="centerGroup"/>
                    </m:oMathParaPr>
                    <m:oMath xmlns:m="http://schemas.openxmlformats.org/officeDocument/2006/math">
                      <m:r>
                        <m:rPr>
                          <m:sty m:val="p"/>
                        </m:rPr>
                        <a:rPr lang="en-US" sz="3200">
                          <a:solidFill>
                            <a:srgbClr val="7030A0"/>
                          </a:solidFill>
                          <a:latin typeface="Cambria Math" panose="02040503050406030204" pitchFamily="18" charset="0"/>
                        </a:rPr>
                        <m:t>P</m:t>
                      </m:r>
                      <m:r>
                        <a:rPr lang="en-US" sz="3200">
                          <a:solidFill>
                            <a:srgbClr val="7030A0"/>
                          </a:solidFill>
                          <a:latin typeface="Cambria Math" panose="02040503050406030204" pitchFamily="18" charset="0"/>
                        </a:rPr>
                        <m:t>(</m:t>
                      </m:r>
                      <m:r>
                        <m:rPr>
                          <m:sty m:val="p"/>
                        </m:rPr>
                        <a:rPr lang="en-US" sz="3200">
                          <a:solidFill>
                            <a:srgbClr val="7030A0"/>
                          </a:solidFill>
                          <a:latin typeface="Cambria Math" panose="02040503050406030204" pitchFamily="18" charset="0"/>
                        </a:rPr>
                        <m:t>X</m:t>
                      </m:r>
                      <m:r>
                        <a:rPr lang="en-US" sz="3200">
                          <a:solidFill>
                            <a:srgbClr val="7030A0"/>
                          </a:solidFill>
                          <a:latin typeface="Cambria Math" panose="02040503050406030204" pitchFamily="18" charset="0"/>
                        </a:rPr>
                        <m:t>|</m:t>
                      </m:r>
                      <m:r>
                        <m:rPr>
                          <m:sty m:val="p"/>
                        </m:rPr>
                        <a:rPr lang="en-US" sz="3200">
                          <a:solidFill>
                            <a:srgbClr val="7030A0"/>
                          </a:solidFill>
                          <a:latin typeface="Cambria Math" panose="02040503050406030204" pitchFamily="18" charset="0"/>
                        </a:rPr>
                        <m:t>Y</m:t>
                      </m:r>
                      <m:r>
                        <a:rPr lang="en-US" sz="3200">
                          <a:solidFill>
                            <a:srgbClr val="7030A0"/>
                          </a:solidFill>
                          <a:latin typeface="Cambria Math" panose="02040503050406030204" pitchFamily="18" charset="0"/>
                        </a:rPr>
                        <m:t>)</m:t>
                      </m:r>
                      <m:r>
                        <m:rPr>
                          <m:sty m:val="p"/>
                        </m:rPr>
                        <a:rPr lang="en-US" sz="3200">
                          <a:solidFill>
                            <a:srgbClr val="7030A0"/>
                          </a:solidFill>
                          <a:latin typeface="Cambria Math" panose="02040503050406030204" pitchFamily="18" charset="0"/>
                        </a:rPr>
                        <m:t>P</m:t>
                      </m:r>
                      <m:r>
                        <a:rPr lang="en-US" sz="3200">
                          <a:solidFill>
                            <a:srgbClr val="7030A0"/>
                          </a:solidFill>
                          <a:latin typeface="Cambria Math" panose="02040503050406030204" pitchFamily="18" charset="0"/>
                        </a:rPr>
                        <m:t>(</m:t>
                      </m:r>
                      <m:r>
                        <m:rPr>
                          <m:sty m:val="p"/>
                        </m:rPr>
                        <a:rPr lang="en-US" sz="3200">
                          <a:solidFill>
                            <a:srgbClr val="7030A0"/>
                          </a:solidFill>
                          <a:latin typeface="Cambria Math" panose="02040503050406030204" pitchFamily="18" charset="0"/>
                        </a:rPr>
                        <m:t>Y</m:t>
                      </m:r>
                      <m:r>
                        <a:rPr lang="en-US" sz="3200">
                          <a:solidFill>
                            <a:srgbClr val="7030A0"/>
                          </a:solidFill>
                          <a:latin typeface="Cambria Math" panose="02040503050406030204" pitchFamily="18" charset="0"/>
                        </a:rPr>
                        <m:t>)=</m:t>
                      </m:r>
                      <m:r>
                        <m:rPr>
                          <m:sty m:val="p"/>
                        </m:rPr>
                        <a:rPr lang="en-US" sz="3200">
                          <a:solidFill>
                            <a:srgbClr val="7030A0"/>
                          </a:solidFill>
                          <a:latin typeface="Cambria Math" panose="02040503050406030204" pitchFamily="18" charset="0"/>
                        </a:rPr>
                        <m:t>P</m:t>
                      </m:r>
                      <m:d>
                        <m:dPr>
                          <m:ctrlPr>
                            <a:rPr lang="en-US" sz="3200" i="1">
                              <a:solidFill>
                                <a:srgbClr val="7030A0"/>
                              </a:solidFill>
                              <a:latin typeface="Cambria Math" panose="02040503050406030204" pitchFamily="18" charset="0"/>
                            </a:rPr>
                          </m:ctrlPr>
                        </m:dPr>
                        <m:e>
                          <m:r>
                            <m:rPr>
                              <m:sty m:val="p"/>
                            </m:rPr>
                            <a:rPr lang="en-US" sz="3200">
                              <a:solidFill>
                                <a:srgbClr val="7030A0"/>
                              </a:solidFill>
                              <a:latin typeface="Cambria Math" panose="02040503050406030204" pitchFamily="18" charset="0"/>
                            </a:rPr>
                            <m:t>X</m:t>
                          </m:r>
                          <m:r>
                            <a:rPr lang="en-US" sz="3200">
                              <a:solidFill>
                                <a:srgbClr val="7030A0"/>
                              </a:solidFill>
                              <a:latin typeface="Cambria Math" panose="02040503050406030204" pitchFamily="18" charset="0"/>
                            </a:rPr>
                            <m:t>,</m:t>
                          </m:r>
                          <m:r>
                            <m:rPr>
                              <m:sty m:val="p"/>
                            </m:rPr>
                            <a:rPr lang="en-US" sz="3200">
                              <a:solidFill>
                                <a:srgbClr val="7030A0"/>
                              </a:solidFill>
                              <a:latin typeface="Cambria Math" panose="02040503050406030204" pitchFamily="18" charset="0"/>
                            </a:rPr>
                            <m:t>Y</m:t>
                          </m:r>
                        </m:e>
                      </m:d>
                      <m:r>
                        <a:rPr lang="en-US" sz="3200">
                          <a:solidFill>
                            <a:srgbClr val="7030A0"/>
                          </a:solidFill>
                          <a:latin typeface="Cambria Math" panose="02040503050406030204" pitchFamily="18" charset="0"/>
                        </a:rPr>
                        <m:t>=</m:t>
                      </m:r>
                      <m:r>
                        <m:rPr>
                          <m:sty m:val="p"/>
                        </m:rPr>
                        <a:rPr lang="en-US" sz="3200">
                          <a:solidFill>
                            <a:srgbClr val="7030A0"/>
                          </a:solidFill>
                          <a:latin typeface="Cambria Math" panose="02040503050406030204" pitchFamily="18" charset="0"/>
                        </a:rPr>
                        <m:t>P</m:t>
                      </m:r>
                      <m:d>
                        <m:dPr>
                          <m:ctrlPr>
                            <a:rPr lang="en-US" sz="3200" i="1">
                              <a:solidFill>
                                <a:srgbClr val="7030A0"/>
                              </a:solidFill>
                              <a:latin typeface="Cambria Math" panose="02040503050406030204" pitchFamily="18" charset="0"/>
                            </a:rPr>
                          </m:ctrlPr>
                        </m:dPr>
                        <m:e>
                          <m:r>
                            <m:rPr>
                              <m:sty m:val="p"/>
                            </m:rPr>
                            <a:rPr lang="en-US" sz="3200">
                              <a:solidFill>
                                <a:srgbClr val="7030A0"/>
                              </a:solidFill>
                              <a:latin typeface="Cambria Math" panose="02040503050406030204" pitchFamily="18" charset="0"/>
                            </a:rPr>
                            <m:t>Y</m:t>
                          </m:r>
                        </m:e>
                        <m:e>
                          <m:r>
                            <m:rPr>
                              <m:sty m:val="p"/>
                            </m:rPr>
                            <a:rPr lang="en-US" sz="3200">
                              <a:solidFill>
                                <a:srgbClr val="7030A0"/>
                              </a:solidFill>
                              <a:latin typeface="Cambria Math" panose="02040503050406030204" pitchFamily="18" charset="0"/>
                            </a:rPr>
                            <m:t>X</m:t>
                          </m:r>
                        </m:e>
                      </m:d>
                      <m:r>
                        <m:rPr>
                          <m:sty m:val="p"/>
                        </m:rPr>
                        <a:rPr lang="en-US" sz="3200">
                          <a:solidFill>
                            <a:srgbClr val="7030A0"/>
                          </a:solidFill>
                          <a:latin typeface="Cambria Math" panose="02040503050406030204" pitchFamily="18" charset="0"/>
                        </a:rPr>
                        <m:t>P</m:t>
                      </m:r>
                      <m:d>
                        <m:dPr>
                          <m:ctrlPr>
                            <a:rPr lang="en-US" sz="3200" i="1">
                              <a:solidFill>
                                <a:srgbClr val="7030A0"/>
                              </a:solidFill>
                              <a:latin typeface="Cambria Math" panose="02040503050406030204" pitchFamily="18" charset="0"/>
                            </a:rPr>
                          </m:ctrlPr>
                        </m:dPr>
                        <m:e>
                          <m:r>
                            <m:rPr>
                              <m:sty m:val="p"/>
                            </m:rPr>
                            <a:rPr lang="en-US" sz="3200">
                              <a:solidFill>
                                <a:srgbClr val="7030A0"/>
                              </a:solidFill>
                              <a:latin typeface="Cambria Math" panose="02040503050406030204" pitchFamily="18" charset="0"/>
                            </a:rPr>
                            <m:t>X</m:t>
                          </m:r>
                        </m:e>
                      </m:d>
                    </m:oMath>
                  </m:oMathPara>
                </a14:m>
                <a:endParaRPr lang="en-US" sz="3200" dirty="0">
                  <a:solidFill>
                    <a:srgbClr val="7030A0"/>
                  </a:solidFill>
                  <a:latin typeface="Candara" panose="020E0502030303020204" pitchFamily="34" charset="0"/>
                  <a:cs typeface="Calibri" panose="020F0502020204030204" pitchFamily="34" charset="0"/>
                </a:endParaRPr>
              </a:p>
            </p:txBody>
          </p:sp>
        </mc:Choice>
        <mc:Fallback xmlns="">
          <p:sp>
            <p:nvSpPr>
              <p:cNvPr id="8" name="Rounded Rectangular Callout 7">
                <a:extLst>
                  <a:ext uri="{FF2B5EF4-FFF2-40B4-BE49-F238E27FC236}">
                    <a16:creationId xmlns:a16="http://schemas.microsoft.com/office/drawing/2014/main" id="{256485FC-2A54-8843-8577-2F44F44C49D5}"/>
                  </a:ext>
                </a:extLst>
              </p:cNvPr>
              <p:cNvSpPr>
                <a:spLocks noRot="1" noChangeAspect="1" noMove="1" noResize="1" noEditPoints="1" noAdjustHandles="1" noChangeArrowheads="1" noChangeShapeType="1" noTextEdit="1"/>
              </p:cNvSpPr>
              <p:nvPr/>
            </p:nvSpPr>
            <p:spPr>
              <a:xfrm>
                <a:off x="2935778" y="1403456"/>
                <a:ext cx="6349582" cy="1034944"/>
              </a:xfrm>
              <a:custGeom>
                <a:avLst/>
                <a:gdLst>
                  <a:gd name="connsiteX0" fmla="*/ 0 w 2445157"/>
                  <a:gd name="connsiteY0" fmla="*/ 407534 h 3047999"/>
                  <a:gd name="connsiteX1" fmla="*/ 407534 w 2445157"/>
                  <a:gd name="connsiteY1" fmla="*/ 0 h 3047999"/>
                  <a:gd name="connsiteX2" fmla="*/ 407526 w 2445157"/>
                  <a:gd name="connsiteY2" fmla="*/ 0 h 3047999"/>
                  <a:gd name="connsiteX3" fmla="*/ 738242 w 2445157"/>
                  <a:gd name="connsiteY3" fmla="*/ -140208 h 3047999"/>
                  <a:gd name="connsiteX4" fmla="*/ 1018815 w 2445157"/>
                  <a:gd name="connsiteY4" fmla="*/ 0 h 3047999"/>
                  <a:gd name="connsiteX5" fmla="*/ 2037623 w 2445157"/>
                  <a:gd name="connsiteY5" fmla="*/ 0 h 3047999"/>
                  <a:gd name="connsiteX6" fmla="*/ 2445157 w 2445157"/>
                  <a:gd name="connsiteY6" fmla="*/ 407534 h 3047999"/>
                  <a:gd name="connsiteX7" fmla="*/ 2445157 w 2445157"/>
                  <a:gd name="connsiteY7" fmla="*/ 508000 h 3047999"/>
                  <a:gd name="connsiteX8" fmla="*/ 2445157 w 2445157"/>
                  <a:gd name="connsiteY8" fmla="*/ 508000 h 3047999"/>
                  <a:gd name="connsiteX9" fmla="*/ 2445157 w 2445157"/>
                  <a:gd name="connsiteY9" fmla="*/ 1270000 h 3047999"/>
                  <a:gd name="connsiteX10" fmla="*/ 2445157 w 2445157"/>
                  <a:gd name="connsiteY10" fmla="*/ 2640465 h 3047999"/>
                  <a:gd name="connsiteX11" fmla="*/ 2037623 w 2445157"/>
                  <a:gd name="connsiteY11" fmla="*/ 3047999 h 3047999"/>
                  <a:gd name="connsiteX12" fmla="*/ 1018815 w 2445157"/>
                  <a:gd name="connsiteY12" fmla="*/ 3047999 h 3047999"/>
                  <a:gd name="connsiteX13" fmla="*/ 407526 w 2445157"/>
                  <a:gd name="connsiteY13" fmla="*/ 3047999 h 3047999"/>
                  <a:gd name="connsiteX14" fmla="*/ 407526 w 2445157"/>
                  <a:gd name="connsiteY14" fmla="*/ 3047999 h 3047999"/>
                  <a:gd name="connsiteX15" fmla="*/ 407534 w 2445157"/>
                  <a:gd name="connsiteY15" fmla="*/ 3047999 h 3047999"/>
                  <a:gd name="connsiteX16" fmla="*/ 0 w 2445157"/>
                  <a:gd name="connsiteY16" fmla="*/ 2640465 h 3047999"/>
                  <a:gd name="connsiteX17" fmla="*/ 0 w 2445157"/>
                  <a:gd name="connsiteY17" fmla="*/ 1270000 h 3047999"/>
                  <a:gd name="connsiteX18" fmla="*/ 0 w 2445157"/>
                  <a:gd name="connsiteY18" fmla="*/ 508000 h 3047999"/>
                  <a:gd name="connsiteX19" fmla="*/ 0 w 2445157"/>
                  <a:gd name="connsiteY19" fmla="*/ 508000 h 3047999"/>
                  <a:gd name="connsiteX20" fmla="*/ 0 w 2445157"/>
                  <a:gd name="connsiteY20" fmla="*/ 407534 h 3047999"/>
                  <a:gd name="connsiteX0" fmla="*/ 0 w 2445157"/>
                  <a:gd name="connsiteY0" fmla="*/ 407534 h 3047999"/>
                  <a:gd name="connsiteX1" fmla="*/ 407534 w 2445157"/>
                  <a:gd name="connsiteY1" fmla="*/ 0 h 3047999"/>
                  <a:gd name="connsiteX2" fmla="*/ 407526 w 2445157"/>
                  <a:gd name="connsiteY2" fmla="*/ 0 h 3047999"/>
                  <a:gd name="connsiteX3" fmla="*/ 1018815 w 2445157"/>
                  <a:gd name="connsiteY3" fmla="*/ 0 h 3047999"/>
                  <a:gd name="connsiteX4" fmla="*/ 2037623 w 2445157"/>
                  <a:gd name="connsiteY4" fmla="*/ 0 h 3047999"/>
                  <a:gd name="connsiteX5" fmla="*/ 2445157 w 2445157"/>
                  <a:gd name="connsiteY5" fmla="*/ 407534 h 3047999"/>
                  <a:gd name="connsiteX6" fmla="*/ 2445157 w 2445157"/>
                  <a:gd name="connsiteY6" fmla="*/ 508000 h 3047999"/>
                  <a:gd name="connsiteX7" fmla="*/ 2445157 w 2445157"/>
                  <a:gd name="connsiteY7" fmla="*/ 508000 h 3047999"/>
                  <a:gd name="connsiteX8" fmla="*/ 2445157 w 2445157"/>
                  <a:gd name="connsiteY8" fmla="*/ 1270000 h 3047999"/>
                  <a:gd name="connsiteX9" fmla="*/ 2445157 w 2445157"/>
                  <a:gd name="connsiteY9" fmla="*/ 2640465 h 3047999"/>
                  <a:gd name="connsiteX10" fmla="*/ 2037623 w 2445157"/>
                  <a:gd name="connsiteY10" fmla="*/ 3047999 h 3047999"/>
                  <a:gd name="connsiteX11" fmla="*/ 1018815 w 2445157"/>
                  <a:gd name="connsiteY11" fmla="*/ 3047999 h 3047999"/>
                  <a:gd name="connsiteX12" fmla="*/ 407526 w 2445157"/>
                  <a:gd name="connsiteY12" fmla="*/ 3047999 h 3047999"/>
                  <a:gd name="connsiteX13" fmla="*/ 407526 w 2445157"/>
                  <a:gd name="connsiteY13" fmla="*/ 3047999 h 3047999"/>
                  <a:gd name="connsiteX14" fmla="*/ 407534 w 2445157"/>
                  <a:gd name="connsiteY14" fmla="*/ 3047999 h 3047999"/>
                  <a:gd name="connsiteX15" fmla="*/ 0 w 2445157"/>
                  <a:gd name="connsiteY15" fmla="*/ 2640465 h 3047999"/>
                  <a:gd name="connsiteX16" fmla="*/ 0 w 2445157"/>
                  <a:gd name="connsiteY16" fmla="*/ 1270000 h 3047999"/>
                  <a:gd name="connsiteX17" fmla="*/ 0 w 2445157"/>
                  <a:gd name="connsiteY17" fmla="*/ 508000 h 3047999"/>
                  <a:gd name="connsiteX18" fmla="*/ 0 w 2445157"/>
                  <a:gd name="connsiteY18" fmla="*/ 508000 h 3047999"/>
                  <a:gd name="connsiteX19" fmla="*/ 0 w 2445157"/>
                  <a:gd name="connsiteY19" fmla="*/ 407534 h 304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45157" h="3047999">
                    <a:moveTo>
                      <a:pt x="0" y="407534"/>
                    </a:moveTo>
                    <a:cubicBezTo>
                      <a:pt x="0" y="182459"/>
                      <a:pt x="182459" y="0"/>
                      <a:pt x="407534" y="0"/>
                    </a:cubicBezTo>
                    <a:lnTo>
                      <a:pt x="407526" y="0"/>
                    </a:lnTo>
                    <a:lnTo>
                      <a:pt x="1018815" y="0"/>
                    </a:lnTo>
                    <a:lnTo>
                      <a:pt x="2037623" y="0"/>
                    </a:lnTo>
                    <a:cubicBezTo>
                      <a:pt x="2262698" y="0"/>
                      <a:pt x="2445157" y="182459"/>
                      <a:pt x="2445157" y="407534"/>
                    </a:cubicBezTo>
                    <a:lnTo>
                      <a:pt x="2445157" y="508000"/>
                    </a:lnTo>
                    <a:lnTo>
                      <a:pt x="2445157" y="508000"/>
                    </a:lnTo>
                    <a:lnTo>
                      <a:pt x="2445157" y="1270000"/>
                    </a:lnTo>
                    <a:lnTo>
                      <a:pt x="2445157" y="2640465"/>
                    </a:lnTo>
                    <a:cubicBezTo>
                      <a:pt x="2445157" y="2865540"/>
                      <a:pt x="2262698" y="3047999"/>
                      <a:pt x="2037623" y="3047999"/>
                    </a:cubicBezTo>
                    <a:lnTo>
                      <a:pt x="1018815" y="3047999"/>
                    </a:lnTo>
                    <a:lnTo>
                      <a:pt x="407526" y="3047999"/>
                    </a:lnTo>
                    <a:lnTo>
                      <a:pt x="407526" y="3047999"/>
                    </a:lnTo>
                    <a:lnTo>
                      <a:pt x="407534" y="3047999"/>
                    </a:lnTo>
                    <a:cubicBezTo>
                      <a:pt x="182459" y="3047999"/>
                      <a:pt x="0" y="2865540"/>
                      <a:pt x="0" y="2640465"/>
                    </a:cubicBezTo>
                    <a:lnTo>
                      <a:pt x="0" y="1270000"/>
                    </a:lnTo>
                    <a:lnTo>
                      <a:pt x="0" y="508000"/>
                    </a:lnTo>
                    <a:lnTo>
                      <a:pt x="0" y="508000"/>
                    </a:lnTo>
                    <a:lnTo>
                      <a:pt x="0" y="407534"/>
                    </a:lnTo>
                    <a:close/>
                  </a:path>
                </a:pathLst>
              </a:custGeom>
              <a:blipFill>
                <a:blip r:embed="rId2"/>
                <a:stretch>
                  <a:fillRect l="-198"/>
                </a:stretch>
              </a:blipFill>
              <a:ln w="38100">
                <a:solidFill>
                  <a:schemeClr val="bg1">
                    <a:lumMod val="95000"/>
                  </a:schemeClr>
                </a:solid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ounded Rectangular Callout 7">
                <a:extLst>
                  <a:ext uri="{FF2B5EF4-FFF2-40B4-BE49-F238E27FC236}">
                    <a16:creationId xmlns:a16="http://schemas.microsoft.com/office/drawing/2014/main" id="{2B7A56EC-4DA8-1347-88B2-91DA98CA2929}"/>
                  </a:ext>
                </a:extLst>
              </p:cNvPr>
              <p:cNvSpPr/>
              <p:nvPr/>
            </p:nvSpPr>
            <p:spPr>
              <a:xfrm>
                <a:off x="2893879" y="2942772"/>
                <a:ext cx="6580574" cy="1096306"/>
              </a:xfrm>
              <a:custGeom>
                <a:avLst/>
                <a:gdLst>
                  <a:gd name="connsiteX0" fmla="*/ 0 w 2445157"/>
                  <a:gd name="connsiteY0" fmla="*/ 407534 h 3047999"/>
                  <a:gd name="connsiteX1" fmla="*/ 407534 w 2445157"/>
                  <a:gd name="connsiteY1" fmla="*/ 0 h 3047999"/>
                  <a:gd name="connsiteX2" fmla="*/ 407526 w 2445157"/>
                  <a:gd name="connsiteY2" fmla="*/ 0 h 3047999"/>
                  <a:gd name="connsiteX3" fmla="*/ 738242 w 2445157"/>
                  <a:gd name="connsiteY3" fmla="*/ -140208 h 3047999"/>
                  <a:gd name="connsiteX4" fmla="*/ 1018815 w 2445157"/>
                  <a:gd name="connsiteY4" fmla="*/ 0 h 3047999"/>
                  <a:gd name="connsiteX5" fmla="*/ 2037623 w 2445157"/>
                  <a:gd name="connsiteY5" fmla="*/ 0 h 3047999"/>
                  <a:gd name="connsiteX6" fmla="*/ 2445157 w 2445157"/>
                  <a:gd name="connsiteY6" fmla="*/ 407534 h 3047999"/>
                  <a:gd name="connsiteX7" fmla="*/ 2445157 w 2445157"/>
                  <a:gd name="connsiteY7" fmla="*/ 508000 h 3047999"/>
                  <a:gd name="connsiteX8" fmla="*/ 2445157 w 2445157"/>
                  <a:gd name="connsiteY8" fmla="*/ 508000 h 3047999"/>
                  <a:gd name="connsiteX9" fmla="*/ 2445157 w 2445157"/>
                  <a:gd name="connsiteY9" fmla="*/ 1270000 h 3047999"/>
                  <a:gd name="connsiteX10" fmla="*/ 2445157 w 2445157"/>
                  <a:gd name="connsiteY10" fmla="*/ 2640465 h 3047999"/>
                  <a:gd name="connsiteX11" fmla="*/ 2037623 w 2445157"/>
                  <a:gd name="connsiteY11" fmla="*/ 3047999 h 3047999"/>
                  <a:gd name="connsiteX12" fmla="*/ 1018815 w 2445157"/>
                  <a:gd name="connsiteY12" fmla="*/ 3047999 h 3047999"/>
                  <a:gd name="connsiteX13" fmla="*/ 407526 w 2445157"/>
                  <a:gd name="connsiteY13" fmla="*/ 3047999 h 3047999"/>
                  <a:gd name="connsiteX14" fmla="*/ 407526 w 2445157"/>
                  <a:gd name="connsiteY14" fmla="*/ 3047999 h 3047999"/>
                  <a:gd name="connsiteX15" fmla="*/ 407534 w 2445157"/>
                  <a:gd name="connsiteY15" fmla="*/ 3047999 h 3047999"/>
                  <a:gd name="connsiteX16" fmla="*/ 0 w 2445157"/>
                  <a:gd name="connsiteY16" fmla="*/ 2640465 h 3047999"/>
                  <a:gd name="connsiteX17" fmla="*/ 0 w 2445157"/>
                  <a:gd name="connsiteY17" fmla="*/ 1270000 h 3047999"/>
                  <a:gd name="connsiteX18" fmla="*/ 0 w 2445157"/>
                  <a:gd name="connsiteY18" fmla="*/ 508000 h 3047999"/>
                  <a:gd name="connsiteX19" fmla="*/ 0 w 2445157"/>
                  <a:gd name="connsiteY19" fmla="*/ 508000 h 3047999"/>
                  <a:gd name="connsiteX20" fmla="*/ 0 w 2445157"/>
                  <a:gd name="connsiteY20" fmla="*/ 407534 h 3047999"/>
                  <a:gd name="connsiteX0" fmla="*/ 0 w 2445157"/>
                  <a:gd name="connsiteY0" fmla="*/ 407534 h 3047999"/>
                  <a:gd name="connsiteX1" fmla="*/ 407534 w 2445157"/>
                  <a:gd name="connsiteY1" fmla="*/ 0 h 3047999"/>
                  <a:gd name="connsiteX2" fmla="*/ 407526 w 2445157"/>
                  <a:gd name="connsiteY2" fmla="*/ 0 h 3047999"/>
                  <a:gd name="connsiteX3" fmla="*/ 1018815 w 2445157"/>
                  <a:gd name="connsiteY3" fmla="*/ 0 h 3047999"/>
                  <a:gd name="connsiteX4" fmla="*/ 2037623 w 2445157"/>
                  <a:gd name="connsiteY4" fmla="*/ 0 h 3047999"/>
                  <a:gd name="connsiteX5" fmla="*/ 2445157 w 2445157"/>
                  <a:gd name="connsiteY5" fmla="*/ 407534 h 3047999"/>
                  <a:gd name="connsiteX6" fmla="*/ 2445157 w 2445157"/>
                  <a:gd name="connsiteY6" fmla="*/ 508000 h 3047999"/>
                  <a:gd name="connsiteX7" fmla="*/ 2445157 w 2445157"/>
                  <a:gd name="connsiteY7" fmla="*/ 508000 h 3047999"/>
                  <a:gd name="connsiteX8" fmla="*/ 2445157 w 2445157"/>
                  <a:gd name="connsiteY8" fmla="*/ 1270000 h 3047999"/>
                  <a:gd name="connsiteX9" fmla="*/ 2445157 w 2445157"/>
                  <a:gd name="connsiteY9" fmla="*/ 2640465 h 3047999"/>
                  <a:gd name="connsiteX10" fmla="*/ 2037623 w 2445157"/>
                  <a:gd name="connsiteY10" fmla="*/ 3047999 h 3047999"/>
                  <a:gd name="connsiteX11" fmla="*/ 1018815 w 2445157"/>
                  <a:gd name="connsiteY11" fmla="*/ 3047999 h 3047999"/>
                  <a:gd name="connsiteX12" fmla="*/ 407526 w 2445157"/>
                  <a:gd name="connsiteY12" fmla="*/ 3047999 h 3047999"/>
                  <a:gd name="connsiteX13" fmla="*/ 407526 w 2445157"/>
                  <a:gd name="connsiteY13" fmla="*/ 3047999 h 3047999"/>
                  <a:gd name="connsiteX14" fmla="*/ 407534 w 2445157"/>
                  <a:gd name="connsiteY14" fmla="*/ 3047999 h 3047999"/>
                  <a:gd name="connsiteX15" fmla="*/ 0 w 2445157"/>
                  <a:gd name="connsiteY15" fmla="*/ 2640465 h 3047999"/>
                  <a:gd name="connsiteX16" fmla="*/ 0 w 2445157"/>
                  <a:gd name="connsiteY16" fmla="*/ 1270000 h 3047999"/>
                  <a:gd name="connsiteX17" fmla="*/ 0 w 2445157"/>
                  <a:gd name="connsiteY17" fmla="*/ 508000 h 3047999"/>
                  <a:gd name="connsiteX18" fmla="*/ 0 w 2445157"/>
                  <a:gd name="connsiteY18" fmla="*/ 508000 h 3047999"/>
                  <a:gd name="connsiteX19" fmla="*/ 0 w 2445157"/>
                  <a:gd name="connsiteY19" fmla="*/ 407534 h 304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45157" h="3047999">
                    <a:moveTo>
                      <a:pt x="0" y="407534"/>
                    </a:moveTo>
                    <a:cubicBezTo>
                      <a:pt x="0" y="182459"/>
                      <a:pt x="182459" y="0"/>
                      <a:pt x="407534" y="0"/>
                    </a:cubicBezTo>
                    <a:lnTo>
                      <a:pt x="407526" y="0"/>
                    </a:lnTo>
                    <a:lnTo>
                      <a:pt x="1018815" y="0"/>
                    </a:lnTo>
                    <a:lnTo>
                      <a:pt x="2037623" y="0"/>
                    </a:lnTo>
                    <a:cubicBezTo>
                      <a:pt x="2262698" y="0"/>
                      <a:pt x="2445157" y="182459"/>
                      <a:pt x="2445157" y="407534"/>
                    </a:cubicBezTo>
                    <a:lnTo>
                      <a:pt x="2445157" y="508000"/>
                    </a:lnTo>
                    <a:lnTo>
                      <a:pt x="2445157" y="508000"/>
                    </a:lnTo>
                    <a:lnTo>
                      <a:pt x="2445157" y="1270000"/>
                    </a:lnTo>
                    <a:lnTo>
                      <a:pt x="2445157" y="2640465"/>
                    </a:lnTo>
                    <a:cubicBezTo>
                      <a:pt x="2445157" y="2865540"/>
                      <a:pt x="2262698" y="3047999"/>
                      <a:pt x="2037623" y="3047999"/>
                    </a:cubicBezTo>
                    <a:lnTo>
                      <a:pt x="1018815" y="3047999"/>
                    </a:lnTo>
                    <a:lnTo>
                      <a:pt x="407526" y="3047999"/>
                    </a:lnTo>
                    <a:lnTo>
                      <a:pt x="407526" y="3047999"/>
                    </a:lnTo>
                    <a:lnTo>
                      <a:pt x="407534" y="3047999"/>
                    </a:lnTo>
                    <a:cubicBezTo>
                      <a:pt x="182459" y="3047999"/>
                      <a:pt x="0" y="2865540"/>
                      <a:pt x="0" y="2640465"/>
                    </a:cubicBezTo>
                    <a:lnTo>
                      <a:pt x="0" y="1270000"/>
                    </a:lnTo>
                    <a:lnTo>
                      <a:pt x="0" y="508000"/>
                    </a:lnTo>
                    <a:lnTo>
                      <a:pt x="0" y="508000"/>
                    </a:lnTo>
                    <a:lnTo>
                      <a:pt x="0" y="407534"/>
                    </a:lnTo>
                    <a:close/>
                  </a:path>
                </a:pathLst>
              </a:custGeom>
              <a:solidFill>
                <a:schemeClr val="bg1"/>
              </a:solidFill>
              <a:ln w="38100">
                <a:solidFill>
                  <a:schemeClr val="bg1">
                    <a:lumMod val="95000"/>
                  </a:schemeClr>
                </a:solidFill>
                <a:prstDash val="solid"/>
              </a:ln>
            </p:spPr>
            <p:style>
              <a:lnRef idx="1">
                <a:schemeClr val="dk1"/>
              </a:lnRef>
              <a:fillRef idx="0">
                <a:schemeClr val="dk1"/>
              </a:fillRef>
              <a:effectRef idx="0">
                <a:schemeClr val="dk1"/>
              </a:effectRef>
              <a:fontRef idx="minor">
                <a:schemeClr val="tx1"/>
              </a:fontRef>
            </p:style>
            <p:txBody>
              <a:bodyPr rtlCol="0" anchor="ctr"/>
              <a:lstStyle/>
              <a:p>
                <a:pPr/>
                <a14:m>
                  <m:oMathPara xmlns:m="http://schemas.openxmlformats.org/officeDocument/2006/math">
                    <m:oMathParaPr>
                      <m:jc m:val="center"/>
                    </m:oMathParaPr>
                    <m:oMath xmlns:m="http://schemas.openxmlformats.org/officeDocument/2006/math">
                      <m:r>
                        <m:rPr>
                          <m:sty m:val="p"/>
                        </m:rPr>
                        <a:rPr lang="en-US" sz="3200" smtClean="0">
                          <a:solidFill>
                            <a:srgbClr val="7030A0"/>
                          </a:solidFill>
                          <a:latin typeface="Cambria Math" panose="02040503050406030204" pitchFamily="18" charset="0"/>
                        </a:rPr>
                        <m:t>P</m:t>
                      </m:r>
                      <m:d>
                        <m:dPr>
                          <m:ctrlPr>
                            <a:rPr lang="en-US" sz="3200" i="1">
                              <a:solidFill>
                                <a:srgbClr val="7030A0"/>
                              </a:solidFill>
                              <a:latin typeface="Cambria Math" panose="02040503050406030204" pitchFamily="18" charset="0"/>
                            </a:rPr>
                          </m:ctrlPr>
                        </m:dPr>
                        <m:e>
                          <m:r>
                            <m:rPr>
                              <m:sty m:val="p"/>
                            </m:rPr>
                            <a:rPr lang="en-US" sz="3200">
                              <a:solidFill>
                                <a:srgbClr val="7030A0"/>
                              </a:solidFill>
                              <a:latin typeface="Cambria Math" panose="02040503050406030204" pitchFamily="18" charset="0"/>
                            </a:rPr>
                            <m:t>X</m:t>
                          </m:r>
                        </m:e>
                        <m:e>
                          <m:r>
                            <m:rPr>
                              <m:sty m:val="p"/>
                            </m:rPr>
                            <a:rPr lang="en-US" sz="3200">
                              <a:solidFill>
                                <a:srgbClr val="7030A0"/>
                              </a:solidFill>
                              <a:latin typeface="Cambria Math" panose="02040503050406030204" pitchFamily="18" charset="0"/>
                            </a:rPr>
                            <m:t>Y</m:t>
                          </m:r>
                        </m:e>
                      </m:d>
                      <m:r>
                        <a:rPr lang="en-US" sz="3200">
                          <a:solidFill>
                            <a:srgbClr val="7030A0"/>
                          </a:solidFill>
                          <a:latin typeface="Cambria Math" panose="02040503050406030204" pitchFamily="18" charset="0"/>
                        </a:rPr>
                        <m:t>=</m:t>
                      </m:r>
                      <m:f>
                        <m:fPr>
                          <m:ctrlPr>
                            <a:rPr lang="en-US" sz="3200" i="1">
                              <a:solidFill>
                                <a:srgbClr val="7030A0"/>
                              </a:solidFill>
                              <a:latin typeface="Cambria Math" panose="02040503050406030204" pitchFamily="18" charset="0"/>
                            </a:rPr>
                          </m:ctrlPr>
                        </m:fPr>
                        <m:num>
                          <m:r>
                            <m:rPr>
                              <m:sty m:val="p"/>
                            </m:rPr>
                            <a:rPr lang="en-US" sz="3200">
                              <a:solidFill>
                                <a:srgbClr val="7030A0"/>
                              </a:solidFill>
                              <a:latin typeface="Cambria Math" panose="02040503050406030204" pitchFamily="18" charset="0"/>
                            </a:rPr>
                            <m:t>P</m:t>
                          </m:r>
                          <m:r>
                            <a:rPr lang="en-US" sz="3200">
                              <a:solidFill>
                                <a:srgbClr val="7030A0"/>
                              </a:solidFill>
                              <a:latin typeface="Cambria Math" panose="02040503050406030204" pitchFamily="18" charset="0"/>
                            </a:rPr>
                            <m:t>(</m:t>
                          </m:r>
                          <m:r>
                            <m:rPr>
                              <m:sty m:val="p"/>
                            </m:rPr>
                            <a:rPr lang="en-US" sz="3200">
                              <a:solidFill>
                                <a:srgbClr val="7030A0"/>
                              </a:solidFill>
                              <a:latin typeface="Cambria Math" panose="02040503050406030204" pitchFamily="18" charset="0"/>
                            </a:rPr>
                            <m:t>X</m:t>
                          </m:r>
                          <m:r>
                            <a:rPr lang="en-US" sz="3200" b="0" i="0" smtClean="0">
                              <a:solidFill>
                                <a:srgbClr val="7030A0"/>
                              </a:solidFill>
                              <a:latin typeface="Cambria Math" panose="02040503050406030204" pitchFamily="18" charset="0"/>
                            </a:rPr>
                            <m:t>,</m:t>
                          </m:r>
                          <m:r>
                            <m:rPr>
                              <m:sty m:val="p"/>
                            </m:rPr>
                            <a:rPr lang="en-US" sz="3200" b="0" i="0" smtClean="0">
                              <a:solidFill>
                                <a:srgbClr val="7030A0"/>
                              </a:solidFill>
                              <a:latin typeface="Cambria Math" panose="02040503050406030204" pitchFamily="18" charset="0"/>
                            </a:rPr>
                            <m:t>Y</m:t>
                          </m:r>
                          <m:r>
                            <a:rPr lang="en-US" sz="3200">
                              <a:solidFill>
                                <a:srgbClr val="7030A0"/>
                              </a:solidFill>
                              <a:latin typeface="Cambria Math" panose="02040503050406030204" pitchFamily="18" charset="0"/>
                            </a:rPr>
                            <m:t>)</m:t>
                          </m:r>
                        </m:num>
                        <m:den>
                          <m:r>
                            <m:rPr>
                              <m:sty m:val="p"/>
                            </m:rPr>
                            <a:rPr lang="en-US" sz="3200">
                              <a:solidFill>
                                <a:srgbClr val="7030A0"/>
                              </a:solidFill>
                              <a:latin typeface="Cambria Math" panose="02040503050406030204" pitchFamily="18" charset="0"/>
                            </a:rPr>
                            <m:t>P</m:t>
                          </m:r>
                          <m:r>
                            <a:rPr lang="en-US" sz="3200">
                              <a:solidFill>
                                <a:srgbClr val="7030A0"/>
                              </a:solidFill>
                              <a:latin typeface="Cambria Math" panose="02040503050406030204" pitchFamily="18" charset="0"/>
                            </a:rPr>
                            <m:t>(</m:t>
                          </m:r>
                          <m:r>
                            <m:rPr>
                              <m:sty m:val="p"/>
                            </m:rPr>
                            <a:rPr lang="en-US" sz="3200">
                              <a:solidFill>
                                <a:srgbClr val="7030A0"/>
                              </a:solidFill>
                              <a:latin typeface="Cambria Math" panose="02040503050406030204" pitchFamily="18" charset="0"/>
                            </a:rPr>
                            <m:t>Y</m:t>
                          </m:r>
                          <m:r>
                            <a:rPr lang="en-US" sz="3200">
                              <a:solidFill>
                                <a:srgbClr val="7030A0"/>
                              </a:solidFill>
                              <a:latin typeface="Cambria Math" panose="02040503050406030204" pitchFamily="18" charset="0"/>
                            </a:rPr>
                            <m:t>)</m:t>
                          </m:r>
                        </m:den>
                      </m:f>
                      <m:r>
                        <a:rPr lang="en-US" sz="3200" b="0" i="1" smtClean="0">
                          <a:solidFill>
                            <a:srgbClr val="7030A0"/>
                          </a:solidFill>
                          <a:latin typeface="Cambria Math" panose="02040503050406030204" pitchFamily="18" charset="0"/>
                        </a:rPr>
                        <m:t>=</m:t>
                      </m:r>
                      <m:f>
                        <m:fPr>
                          <m:ctrlPr>
                            <a:rPr lang="en-US" sz="3200" i="1">
                              <a:solidFill>
                                <a:srgbClr val="7030A0"/>
                              </a:solidFill>
                              <a:latin typeface="Cambria Math" panose="02040503050406030204" pitchFamily="18" charset="0"/>
                            </a:rPr>
                          </m:ctrlPr>
                        </m:fPr>
                        <m:num>
                          <m:r>
                            <m:rPr>
                              <m:sty m:val="p"/>
                            </m:rPr>
                            <a:rPr lang="en-US" sz="3200">
                              <a:solidFill>
                                <a:srgbClr val="7030A0"/>
                              </a:solidFill>
                              <a:latin typeface="Cambria Math" panose="02040503050406030204" pitchFamily="18" charset="0"/>
                            </a:rPr>
                            <m:t>P</m:t>
                          </m:r>
                          <m:d>
                            <m:dPr>
                              <m:ctrlPr>
                                <a:rPr lang="en-US" sz="3200" i="1">
                                  <a:solidFill>
                                    <a:srgbClr val="7030A0"/>
                                  </a:solidFill>
                                  <a:latin typeface="Cambria Math" panose="02040503050406030204" pitchFamily="18" charset="0"/>
                                </a:rPr>
                              </m:ctrlPr>
                            </m:dPr>
                            <m:e>
                              <m:r>
                                <m:rPr>
                                  <m:sty m:val="p"/>
                                </m:rPr>
                                <a:rPr lang="en-US" sz="3200">
                                  <a:solidFill>
                                    <a:srgbClr val="7030A0"/>
                                  </a:solidFill>
                                  <a:latin typeface="Cambria Math" panose="02040503050406030204" pitchFamily="18" charset="0"/>
                                </a:rPr>
                                <m:t>Y</m:t>
                              </m:r>
                            </m:e>
                            <m:e>
                              <m:r>
                                <m:rPr>
                                  <m:sty m:val="p"/>
                                </m:rPr>
                                <a:rPr lang="en-US" sz="3200">
                                  <a:solidFill>
                                    <a:srgbClr val="7030A0"/>
                                  </a:solidFill>
                                  <a:latin typeface="Cambria Math" panose="02040503050406030204" pitchFamily="18" charset="0"/>
                                </a:rPr>
                                <m:t>X</m:t>
                              </m:r>
                            </m:e>
                          </m:d>
                          <m:r>
                            <m:rPr>
                              <m:sty m:val="p"/>
                            </m:rPr>
                            <a:rPr lang="en-US" sz="3200">
                              <a:solidFill>
                                <a:srgbClr val="7030A0"/>
                              </a:solidFill>
                              <a:latin typeface="Cambria Math" panose="02040503050406030204" pitchFamily="18" charset="0"/>
                            </a:rPr>
                            <m:t>P</m:t>
                          </m:r>
                          <m:r>
                            <a:rPr lang="en-US" sz="3200">
                              <a:solidFill>
                                <a:srgbClr val="7030A0"/>
                              </a:solidFill>
                              <a:latin typeface="Cambria Math" panose="02040503050406030204" pitchFamily="18" charset="0"/>
                            </a:rPr>
                            <m:t>(</m:t>
                          </m:r>
                          <m:r>
                            <m:rPr>
                              <m:sty m:val="p"/>
                            </m:rPr>
                            <a:rPr lang="en-US" sz="3200">
                              <a:solidFill>
                                <a:srgbClr val="7030A0"/>
                              </a:solidFill>
                              <a:latin typeface="Cambria Math" panose="02040503050406030204" pitchFamily="18" charset="0"/>
                            </a:rPr>
                            <m:t>X</m:t>
                          </m:r>
                          <m:r>
                            <a:rPr lang="en-US" sz="3200">
                              <a:solidFill>
                                <a:srgbClr val="7030A0"/>
                              </a:solidFill>
                              <a:latin typeface="Cambria Math" panose="02040503050406030204" pitchFamily="18" charset="0"/>
                            </a:rPr>
                            <m:t>)</m:t>
                          </m:r>
                        </m:num>
                        <m:den>
                          <m:r>
                            <m:rPr>
                              <m:sty m:val="p"/>
                            </m:rPr>
                            <a:rPr lang="en-US" sz="3200">
                              <a:solidFill>
                                <a:srgbClr val="7030A0"/>
                              </a:solidFill>
                              <a:latin typeface="Cambria Math" panose="02040503050406030204" pitchFamily="18" charset="0"/>
                            </a:rPr>
                            <m:t>P</m:t>
                          </m:r>
                          <m:r>
                            <a:rPr lang="en-US" sz="3200">
                              <a:solidFill>
                                <a:srgbClr val="7030A0"/>
                              </a:solidFill>
                              <a:latin typeface="Cambria Math" panose="02040503050406030204" pitchFamily="18" charset="0"/>
                            </a:rPr>
                            <m:t>(</m:t>
                          </m:r>
                          <m:r>
                            <m:rPr>
                              <m:sty m:val="p"/>
                            </m:rPr>
                            <a:rPr lang="en-US" sz="3200">
                              <a:solidFill>
                                <a:srgbClr val="7030A0"/>
                              </a:solidFill>
                              <a:latin typeface="Cambria Math" panose="02040503050406030204" pitchFamily="18" charset="0"/>
                            </a:rPr>
                            <m:t>Y</m:t>
                          </m:r>
                          <m:r>
                            <a:rPr lang="en-US" sz="3200">
                              <a:solidFill>
                                <a:srgbClr val="7030A0"/>
                              </a:solidFill>
                              <a:latin typeface="Cambria Math" panose="02040503050406030204" pitchFamily="18" charset="0"/>
                            </a:rPr>
                            <m:t>)</m:t>
                          </m:r>
                        </m:den>
                      </m:f>
                    </m:oMath>
                  </m:oMathPara>
                </a14:m>
                <a:endParaRPr lang="en-US" sz="3200" dirty="0">
                  <a:solidFill>
                    <a:srgbClr val="7030A0"/>
                  </a:solidFill>
                  <a:latin typeface="Cambria Math" panose="02040503050406030204" pitchFamily="18" charset="0"/>
                </a:endParaRPr>
              </a:p>
            </p:txBody>
          </p:sp>
        </mc:Choice>
        <mc:Fallback xmlns="">
          <p:sp>
            <p:nvSpPr>
              <p:cNvPr id="10" name="Rounded Rectangular Callout 7">
                <a:extLst>
                  <a:ext uri="{FF2B5EF4-FFF2-40B4-BE49-F238E27FC236}">
                    <a16:creationId xmlns:a16="http://schemas.microsoft.com/office/drawing/2014/main" id="{2B7A56EC-4DA8-1347-88B2-91DA98CA2929}"/>
                  </a:ext>
                </a:extLst>
              </p:cNvPr>
              <p:cNvSpPr>
                <a:spLocks noRot="1" noChangeAspect="1" noMove="1" noResize="1" noEditPoints="1" noAdjustHandles="1" noChangeArrowheads="1" noChangeShapeType="1" noTextEdit="1"/>
              </p:cNvSpPr>
              <p:nvPr/>
            </p:nvSpPr>
            <p:spPr>
              <a:xfrm>
                <a:off x="2893879" y="2942772"/>
                <a:ext cx="6580574" cy="1096306"/>
              </a:xfrm>
              <a:custGeom>
                <a:avLst/>
                <a:gdLst>
                  <a:gd name="connsiteX0" fmla="*/ 0 w 2445157"/>
                  <a:gd name="connsiteY0" fmla="*/ 407534 h 3047999"/>
                  <a:gd name="connsiteX1" fmla="*/ 407534 w 2445157"/>
                  <a:gd name="connsiteY1" fmla="*/ 0 h 3047999"/>
                  <a:gd name="connsiteX2" fmla="*/ 407526 w 2445157"/>
                  <a:gd name="connsiteY2" fmla="*/ 0 h 3047999"/>
                  <a:gd name="connsiteX3" fmla="*/ 738242 w 2445157"/>
                  <a:gd name="connsiteY3" fmla="*/ -140208 h 3047999"/>
                  <a:gd name="connsiteX4" fmla="*/ 1018815 w 2445157"/>
                  <a:gd name="connsiteY4" fmla="*/ 0 h 3047999"/>
                  <a:gd name="connsiteX5" fmla="*/ 2037623 w 2445157"/>
                  <a:gd name="connsiteY5" fmla="*/ 0 h 3047999"/>
                  <a:gd name="connsiteX6" fmla="*/ 2445157 w 2445157"/>
                  <a:gd name="connsiteY6" fmla="*/ 407534 h 3047999"/>
                  <a:gd name="connsiteX7" fmla="*/ 2445157 w 2445157"/>
                  <a:gd name="connsiteY7" fmla="*/ 508000 h 3047999"/>
                  <a:gd name="connsiteX8" fmla="*/ 2445157 w 2445157"/>
                  <a:gd name="connsiteY8" fmla="*/ 508000 h 3047999"/>
                  <a:gd name="connsiteX9" fmla="*/ 2445157 w 2445157"/>
                  <a:gd name="connsiteY9" fmla="*/ 1270000 h 3047999"/>
                  <a:gd name="connsiteX10" fmla="*/ 2445157 w 2445157"/>
                  <a:gd name="connsiteY10" fmla="*/ 2640465 h 3047999"/>
                  <a:gd name="connsiteX11" fmla="*/ 2037623 w 2445157"/>
                  <a:gd name="connsiteY11" fmla="*/ 3047999 h 3047999"/>
                  <a:gd name="connsiteX12" fmla="*/ 1018815 w 2445157"/>
                  <a:gd name="connsiteY12" fmla="*/ 3047999 h 3047999"/>
                  <a:gd name="connsiteX13" fmla="*/ 407526 w 2445157"/>
                  <a:gd name="connsiteY13" fmla="*/ 3047999 h 3047999"/>
                  <a:gd name="connsiteX14" fmla="*/ 407526 w 2445157"/>
                  <a:gd name="connsiteY14" fmla="*/ 3047999 h 3047999"/>
                  <a:gd name="connsiteX15" fmla="*/ 407534 w 2445157"/>
                  <a:gd name="connsiteY15" fmla="*/ 3047999 h 3047999"/>
                  <a:gd name="connsiteX16" fmla="*/ 0 w 2445157"/>
                  <a:gd name="connsiteY16" fmla="*/ 2640465 h 3047999"/>
                  <a:gd name="connsiteX17" fmla="*/ 0 w 2445157"/>
                  <a:gd name="connsiteY17" fmla="*/ 1270000 h 3047999"/>
                  <a:gd name="connsiteX18" fmla="*/ 0 w 2445157"/>
                  <a:gd name="connsiteY18" fmla="*/ 508000 h 3047999"/>
                  <a:gd name="connsiteX19" fmla="*/ 0 w 2445157"/>
                  <a:gd name="connsiteY19" fmla="*/ 508000 h 3047999"/>
                  <a:gd name="connsiteX20" fmla="*/ 0 w 2445157"/>
                  <a:gd name="connsiteY20" fmla="*/ 407534 h 3047999"/>
                  <a:gd name="connsiteX0" fmla="*/ 0 w 2445157"/>
                  <a:gd name="connsiteY0" fmla="*/ 407534 h 3047999"/>
                  <a:gd name="connsiteX1" fmla="*/ 407534 w 2445157"/>
                  <a:gd name="connsiteY1" fmla="*/ 0 h 3047999"/>
                  <a:gd name="connsiteX2" fmla="*/ 407526 w 2445157"/>
                  <a:gd name="connsiteY2" fmla="*/ 0 h 3047999"/>
                  <a:gd name="connsiteX3" fmla="*/ 1018815 w 2445157"/>
                  <a:gd name="connsiteY3" fmla="*/ 0 h 3047999"/>
                  <a:gd name="connsiteX4" fmla="*/ 2037623 w 2445157"/>
                  <a:gd name="connsiteY4" fmla="*/ 0 h 3047999"/>
                  <a:gd name="connsiteX5" fmla="*/ 2445157 w 2445157"/>
                  <a:gd name="connsiteY5" fmla="*/ 407534 h 3047999"/>
                  <a:gd name="connsiteX6" fmla="*/ 2445157 w 2445157"/>
                  <a:gd name="connsiteY6" fmla="*/ 508000 h 3047999"/>
                  <a:gd name="connsiteX7" fmla="*/ 2445157 w 2445157"/>
                  <a:gd name="connsiteY7" fmla="*/ 508000 h 3047999"/>
                  <a:gd name="connsiteX8" fmla="*/ 2445157 w 2445157"/>
                  <a:gd name="connsiteY8" fmla="*/ 1270000 h 3047999"/>
                  <a:gd name="connsiteX9" fmla="*/ 2445157 w 2445157"/>
                  <a:gd name="connsiteY9" fmla="*/ 2640465 h 3047999"/>
                  <a:gd name="connsiteX10" fmla="*/ 2037623 w 2445157"/>
                  <a:gd name="connsiteY10" fmla="*/ 3047999 h 3047999"/>
                  <a:gd name="connsiteX11" fmla="*/ 1018815 w 2445157"/>
                  <a:gd name="connsiteY11" fmla="*/ 3047999 h 3047999"/>
                  <a:gd name="connsiteX12" fmla="*/ 407526 w 2445157"/>
                  <a:gd name="connsiteY12" fmla="*/ 3047999 h 3047999"/>
                  <a:gd name="connsiteX13" fmla="*/ 407526 w 2445157"/>
                  <a:gd name="connsiteY13" fmla="*/ 3047999 h 3047999"/>
                  <a:gd name="connsiteX14" fmla="*/ 407534 w 2445157"/>
                  <a:gd name="connsiteY14" fmla="*/ 3047999 h 3047999"/>
                  <a:gd name="connsiteX15" fmla="*/ 0 w 2445157"/>
                  <a:gd name="connsiteY15" fmla="*/ 2640465 h 3047999"/>
                  <a:gd name="connsiteX16" fmla="*/ 0 w 2445157"/>
                  <a:gd name="connsiteY16" fmla="*/ 1270000 h 3047999"/>
                  <a:gd name="connsiteX17" fmla="*/ 0 w 2445157"/>
                  <a:gd name="connsiteY17" fmla="*/ 508000 h 3047999"/>
                  <a:gd name="connsiteX18" fmla="*/ 0 w 2445157"/>
                  <a:gd name="connsiteY18" fmla="*/ 508000 h 3047999"/>
                  <a:gd name="connsiteX19" fmla="*/ 0 w 2445157"/>
                  <a:gd name="connsiteY19" fmla="*/ 407534 h 304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45157" h="3047999">
                    <a:moveTo>
                      <a:pt x="0" y="407534"/>
                    </a:moveTo>
                    <a:cubicBezTo>
                      <a:pt x="0" y="182459"/>
                      <a:pt x="182459" y="0"/>
                      <a:pt x="407534" y="0"/>
                    </a:cubicBezTo>
                    <a:lnTo>
                      <a:pt x="407526" y="0"/>
                    </a:lnTo>
                    <a:lnTo>
                      <a:pt x="1018815" y="0"/>
                    </a:lnTo>
                    <a:lnTo>
                      <a:pt x="2037623" y="0"/>
                    </a:lnTo>
                    <a:cubicBezTo>
                      <a:pt x="2262698" y="0"/>
                      <a:pt x="2445157" y="182459"/>
                      <a:pt x="2445157" y="407534"/>
                    </a:cubicBezTo>
                    <a:lnTo>
                      <a:pt x="2445157" y="508000"/>
                    </a:lnTo>
                    <a:lnTo>
                      <a:pt x="2445157" y="508000"/>
                    </a:lnTo>
                    <a:lnTo>
                      <a:pt x="2445157" y="1270000"/>
                    </a:lnTo>
                    <a:lnTo>
                      <a:pt x="2445157" y="2640465"/>
                    </a:lnTo>
                    <a:cubicBezTo>
                      <a:pt x="2445157" y="2865540"/>
                      <a:pt x="2262698" y="3047999"/>
                      <a:pt x="2037623" y="3047999"/>
                    </a:cubicBezTo>
                    <a:lnTo>
                      <a:pt x="1018815" y="3047999"/>
                    </a:lnTo>
                    <a:lnTo>
                      <a:pt x="407526" y="3047999"/>
                    </a:lnTo>
                    <a:lnTo>
                      <a:pt x="407526" y="3047999"/>
                    </a:lnTo>
                    <a:lnTo>
                      <a:pt x="407534" y="3047999"/>
                    </a:lnTo>
                    <a:cubicBezTo>
                      <a:pt x="182459" y="3047999"/>
                      <a:pt x="0" y="2865540"/>
                      <a:pt x="0" y="2640465"/>
                    </a:cubicBezTo>
                    <a:lnTo>
                      <a:pt x="0" y="1270000"/>
                    </a:lnTo>
                    <a:lnTo>
                      <a:pt x="0" y="508000"/>
                    </a:lnTo>
                    <a:lnTo>
                      <a:pt x="0" y="508000"/>
                    </a:lnTo>
                    <a:lnTo>
                      <a:pt x="0" y="407534"/>
                    </a:lnTo>
                    <a:close/>
                  </a:path>
                </a:pathLst>
              </a:custGeom>
              <a:blipFill>
                <a:blip r:embed="rId3"/>
                <a:stretch>
                  <a:fillRect b="-12222"/>
                </a:stretch>
              </a:blipFill>
              <a:ln w="38100">
                <a:solidFill>
                  <a:schemeClr val="bg1">
                    <a:lumMod val="95000"/>
                  </a:schemeClr>
                </a:solidFill>
                <a:prstDash val="solid"/>
              </a:ln>
            </p:spPr>
            <p:txBody>
              <a:bodyPr/>
              <a:lstStyle/>
              <a:p>
                <a:r>
                  <a:rPr lang="en-US">
                    <a:noFill/>
                  </a:rPr>
                  <a:t> </a:t>
                </a:r>
              </a:p>
            </p:txBody>
          </p:sp>
        </mc:Fallback>
      </mc:AlternateContent>
      <p:sp>
        <p:nvSpPr>
          <p:cNvPr id="14" name="Chevron 13">
            <a:extLst>
              <a:ext uri="{FF2B5EF4-FFF2-40B4-BE49-F238E27FC236}">
                <a16:creationId xmlns:a16="http://schemas.microsoft.com/office/drawing/2014/main" id="{79742B31-C661-214A-A10F-589481CD2D33}"/>
              </a:ext>
            </a:extLst>
          </p:cNvPr>
          <p:cNvSpPr/>
          <p:nvPr/>
        </p:nvSpPr>
        <p:spPr>
          <a:xfrm>
            <a:off x="1447800" y="2993827"/>
            <a:ext cx="582226" cy="870346"/>
          </a:xfrm>
          <a:prstGeom prst="chevron">
            <a:avLst>
              <a:gd name="adj" fmla="val 42427"/>
            </a:avLst>
          </a:pr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dirty="0">
              <a:latin typeface="Candara" panose="020E0502030303020204" pitchFamily="34" charset="0"/>
            </a:endParaRPr>
          </a:p>
        </p:txBody>
      </p:sp>
      <p:sp>
        <p:nvSpPr>
          <p:cNvPr id="11" name="Rectangle 10">
            <a:extLst>
              <a:ext uri="{FF2B5EF4-FFF2-40B4-BE49-F238E27FC236}">
                <a16:creationId xmlns:a16="http://schemas.microsoft.com/office/drawing/2014/main" id="{78E59F92-3196-411C-9E4D-A1963139A560}"/>
              </a:ext>
            </a:extLst>
          </p:cNvPr>
          <p:cNvSpPr/>
          <p:nvPr/>
        </p:nvSpPr>
        <p:spPr>
          <a:xfrm>
            <a:off x="8077200" y="2480920"/>
            <a:ext cx="915635" cy="523220"/>
          </a:xfrm>
          <a:prstGeom prst="rect">
            <a:avLst/>
          </a:prstGeom>
        </p:spPr>
        <p:txBody>
          <a:bodyPr wrap="none">
            <a:spAutoFit/>
          </a:bodyPr>
          <a:lstStyle/>
          <a:p>
            <a:r>
              <a:rPr lang="en-US" sz="2800" dirty="0">
                <a:latin typeface="Candara" panose="020E0502030303020204" pitchFamily="34" charset="0"/>
                <a:cs typeface="Calibri" panose="020F0502020204030204" pitchFamily="34" charset="0"/>
              </a:rPr>
              <a:t>prior</a:t>
            </a:r>
          </a:p>
        </p:txBody>
      </p:sp>
      <p:sp>
        <p:nvSpPr>
          <p:cNvPr id="13" name="Rectangle 12">
            <a:extLst>
              <a:ext uri="{FF2B5EF4-FFF2-40B4-BE49-F238E27FC236}">
                <a16:creationId xmlns:a16="http://schemas.microsoft.com/office/drawing/2014/main" id="{7CC8D640-83B2-4E89-AABF-EAF327452965}"/>
              </a:ext>
            </a:extLst>
          </p:cNvPr>
          <p:cNvSpPr/>
          <p:nvPr/>
        </p:nvSpPr>
        <p:spPr>
          <a:xfrm>
            <a:off x="8227522" y="3467914"/>
            <a:ext cx="1655601" cy="954107"/>
          </a:xfrm>
          <a:prstGeom prst="rect">
            <a:avLst/>
          </a:prstGeom>
        </p:spPr>
        <p:txBody>
          <a:bodyPr wrap="square">
            <a:spAutoFit/>
          </a:bodyPr>
          <a:lstStyle/>
          <a:p>
            <a:r>
              <a:rPr lang="en-US" sz="2800" dirty="0">
                <a:latin typeface="Candara" panose="020E0502030303020204" pitchFamily="34" charset="0"/>
                <a:cs typeface="Calibri" panose="020F0502020204030204" pitchFamily="34" charset="0"/>
              </a:rPr>
              <a:t>marginal likelihood</a:t>
            </a:r>
          </a:p>
        </p:txBody>
      </p:sp>
      <p:sp>
        <p:nvSpPr>
          <p:cNvPr id="15" name="Rectangle 14">
            <a:extLst>
              <a:ext uri="{FF2B5EF4-FFF2-40B4-BE49-F238E27FC236}">
                <a16:creationId xmlns:a16="http://schemas.microsoft.com/office/drawing/2014/main" id="{AA2E8B1A-2C26-41D6-837F-D4D1F7FBF0B3}"/>
              </a:ext>
            </a:extLst>
          </p:cNvPr>
          <p:cNvSpPr/>
          <p:nvPr/>
        </p:nvSpPr>
        <p:spPr>
          <a:xfrm>
            <a:off x="6477000" y="2480920"/>
            <a:ext cx="1656223" cy="523220"/>
          </a:xfrm>
          <a:prstGeom prst="rect">
            <a:avLst/>
          </a:prstGeom>
        </p:spPr>
        <p:txBody>
          <a:bodyPr wrap="none">
            <a:spAutoFit/>
          </a:bodyPr>
          <a:lstStyle/>
          <a:p>
            <a:r>
              <a:rPr lang="en-US" sz="2800" dirty="0">
                <a:latin typeface="Candara" panose="020E0502030303020204" pitchFamily="34" charset="0"/>
                <a:cs typeface="Calibri" panose="020F0502020204030204" pitchFamily="34" charset="0"/>
              </a:rPr>
              <a:t>likelihood</a:t>
            </a:r>
          </a:p>
        </p:txBody>
      </p:sp>
      <p:sp>
        <p:nvSpPr>
          <p:cNvPr id="17" name="Rectangle 16">
            <a:extLst>
              <a:ext uri="{FF2B5EF4-FFF2-40B4-BE49-F238E27FC236}">
                <a16:creationId xmlns:a16="http://schemas.microsoft.com/office/drawing/2014/main" id="{372BB8C5-5EE2-4126-9B23-53C9683AD6EA}"/>
              </a:ext>
            </a:extLst>
          </p:cNvPr>
          <p:cNvSpPr/>
          <p:nvPr/>
        </p:nvSpPr>
        <p:spPr>
          <a:xfrm>
            <a:off x="3375293" y="2742530"/>
            <a:ext cx="1579278" cy="523220"/>
          </a:xfrm>
          <a:prstGeom prst="rect">
            <a:avLst/>
          </a:prstGeom>
        </p:spPr>
        <p:txBody>
          <a:bodyPr wrap="none">
            <a:spAutoFit/>
          </a:bodyPr>
          <a:lstStyle/>
          <a:p>
            <a:r>
              <a:rPr lang="en-US" sz="2800" dirty="0">
                <a:latin typeface="Candara" panose="020E0502030303020204" pitchFamily="34" charset="0"/>
                <a:cs typeface="Calibri" panose="020F0502020204030204" pitchFamily="34" charset="0"/>
              </a:rPr>
              <a:t>posterior</a:t>
            </a:r>
          </a:p>
        </p:txBody>
      </p:sp>
      <p:sp>
        <p:nvSpPr>
          <p:cNvPr id="18" name="Rounded Rectangular Callout 7">
            <a:extLst>
              <a:ext uri="{FF2B5EF4-FFF2-40B4-BE49-F238E27FC236}">
                <a16:creationId xmlns:a16="http://schemas.microsoft.com/office/drawing/2014/main" id="{B52E8319-C371-490D-B940-F01867E77EA9}"/>
              </a:ext>
            </a:extLst>
          </p:cNvPr>
          <p:cNvSpPr/>
          <p:nvPr/>
        </p:nvSpPr>
        <p:spPr>
          <a:xfrm>
            <a:off x="3505200" y="3243963"/>
            <a:ext cx="1160762" cy="523220"/>
          </a:xfrm>
          <a:custGeom>
            <a:avLst/>
            <a:gdLst>
              <a:gd name="connsiteX0" fmla="*/ 0 w 2445157"/>
              <a:gd name="connsiteY0" fmla="*/ 407534 h 3047999"/>
              <a:gd name="connsiteX1" fmla="*/ 407534 w 2445157"/>
              <a:gd name="connsiteY1" fmla="*/ 0 h 3047999"/>
              <a:gd name="connsiteX2" fmla="*/ 407526 w 2445157"/>
              <a:gd name="connsiteY2" fmla="*/ 0 h 3047999"/>
              <a:gd name="connsiteX3" fmla="*/ 738242 w 2445157"/>
              <a:gd name="connsiteY3" fmla="*/ -140208 h 3047999"/>
              <a:gd name="connsiteX4" fmla="*/ 1018815 w 2445157"/>
              <a:gd name="connsiteY4" fmla="*/ 0 h 3047999"/>
              <a:gd name="connsiteX5" fmla="*/ 2037623 w 2445157"/>
              <a:gd name="connsiteY5" fmla="*/ 0 h 3047999"/>
              <a:gd name="connsiteX6" fmla="*/ 2445157 w 2445157"/>
              <a:gd name="connsiteY6" fmla="*/ 407534 h 3047999"/>
              <a:gd name="connsiteX7" fmla="*/ 2445157 w 2445157"/>
              <a:gd name="connsiteY7" fmla="*/ 508000 h 3047999"/>
              <a:gd name="connsiteX8" fmla="*/ 2445157 w 2445157"/>
              <a:gd name="connsiteY8" fmla="*/ 508000 h 3047999"/>
              <a:gd name="connsiteX9" fmla="*/ 2445157 w 2445157"/>
              <a:gd name="connsiteY9" fmla="*/ 1270000 h 3047999"/>
              <a:gd name="connsiteX10" fmla="*/ 2445157 w 2445157"/>
              <a:gd name="connsiteY10" fmla="*/ 2640465 h 3047999"/>
              <a:gd name="connsiteX11" fmla="*/ 2037623 w 2445157"/>
              <a:gd name="connsiteY11" fmla="*/ 3047999 h 3047999"/>
              <a:gd name="connsiteX12" fmla="*/ 1018815 w 2445157"/>
              <a:gd name="connsiteY12" fmla="*/ 3047999 h 3047999"/>
              <a:gd name="connsiteX13" fmla="*/ 407526 w 2445157"/>
              <a:gd name="connsiteY13" fmla="*/ 3047999 h 3047999"/>
              <a:gd name="connsiteX14" fmla="*/ 407526 w 2445157"/>
              <a:gd name="connsiteY14" fmla="*/ 3047999 h 3047999"/>
              <a:gd name="connsiteX15" fmla="*/ 407534 w 2445157"/>
              <a:gd name="connsiteY15" fmla="*/ 3047999 h 3047999"/>
              <a:gd name="connsiteX16" fmla="*/ 0 w 2445157"/>
              <a:gd name="connsiteY16" fmla="*/ 2640465 h 3047999"/>
              <a:gd name="connsiteX17" fmla="*/ 0 w 2445157"/>
              <a:gd name="connsiteY17" fmla="*/ 1270000 h 3047999"/>
              <a:gd name="connsiteX18" fmla="*/ 0 w 2445157"/>
              <a:gd name="connsiteY18" fmla="*/ 508000 h 3047999"/>
              <a:gd name="connsiteX19" fmla="*/ 0 w 2445157"/>
              <a:gd name="connsiteY19" fmla="*/ 508000 h 3047999"/>
              <a:gd name="connsiteX20" fmla="*/ 0 w 2445157"/>
              <a:gd name="connsiteY20" fmla="*/ 407534 h 3047999"/>
              <a:gd name="connsiteX0" fmla="*/ 0 w 2445157"/>
              <a:gd name="connsiteY0" fmla="*/ 407534 h 3047999"/>
              <a:gd name="connsiteX1" fmla="*/ 407534 w 2445157"/>
              <a:gd name="connsiteY1" fmla="*/ 0 h 3047999"/>
              <a:gd name="connsiteX2" fmla="*/ 407526 w 2445157"/>
              <a:gd name="connsiteY2" fmla="*/ 0 h 3047999"/>
              <a:gd name="connsiteX3" fmla="*/ 1018815 w 2445157"/>
              <a:gd name="connsiteY3" fmla="*/ 0 h 3047999"/>
              <a:gd name="connsiteX4" fmla="*/ 2037623 w 2445157"/>
              <a:gd name="connsiteY4" fmla="*/ 0 h 3047999"/>
              <a:gd name="connsiteX5" fmla="*/ 2445157 w 2445157"/>
              <a:gd name="connsiteY5" fmla="*/ 407534 h 3047999"/>
              <a:gd name="connsiteX6" fmla="*/ 2445157 w 2445157"/>
              <a:gd name="connsiteY6" fmla="*/ 508000 h 3047999"/>
              <a:gd name="connsiteX7" fmla="*/ 2445157 w 2445157"/>
              <a:gd name="connsiteY7" fmla="*/ 508000 h 3047999"/>
              <a:gd name="connsiteX8" fmla="*/ 2445157 w 2445157"/>
              <a:gd name="connsiteY8" fmla="*/ 1270000 h 3047999"/>
              <a:gd name="connsiteX9" fmla="*/ 2445157 w 2445157"/>
              <a:gd name="connsiteY9" fmla="*/ 2640465 h 3047999"/>
              <a:gd name="connsiteX10" fmla="*/ 2037623 w 2445157"/>
              <a:gd name="connsiteY10" fmla="*/ 3047999 h 3047999"/>
              <a:gd name="connsiteX11" fmla="*/ 1018815 w 2445157"/>
              <a:gd name="connsiteY11" fmla="*/ 3047999 h 3047999"/>
              <a:gd name="connsiteX12" fmla="*/ 407526 w 2445157"/>
              <a:gd name="connsiteY12" fmla="*/ 3047999 h 3047999"/>
              <a:gd name="connsiteX13" fmla="*/ 407526 w 2445157"/>
              <a:gd name="connsiteY13" fmla="*/ 3047999 h 3047999"/>
              <a:gd name="connsiteX14" fmla="*/ 407534 w 2445157"/>
              <a:gd name="connsiteY14" fmla="*/ 3047999 h 3047999"/>
              <a:gd name="connsiteX15" fmla="*/ 0 w 2445157"/>
              <a:gd name="connsiteY15" fmla="*/ 2640465 h 3047999"/>
              <a:gd name="connsiteX16" fmla="*/ 0 w 2445157"/>
              <a:gd name="connsiteY16" fmla="*/ 1270000 h 3047999"/>
              <a:gd name="connsiteX17" fmla="*/ 0 w 2445157"/>
              <a:gd name="connsiteY17" fmla="*/ 508000 h 3047999"/>
              <a:gd name="connsiteX18" fmla="*/ 0 w 2445157"/>
              <a:gd name="connsiteY18" fmla="*/ 508000 h 3047999"/>
              <a:gd name="connsiteX19" fmla="*/ 0 w 2445157"/>
              <a:gd name="connsiteY19" fmla="*/ 407534 h 304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45157" h="3047999">
                <a:moveTo>
                  <a:pt x="0" y="407534"/>
                </a:moveTo>
                <a:cubicBezTo>
                  <a:pt x="0" y="182459"/>
                  <a:pt x="182459" y="0"/>
                  <a:pt x="407534" y="0"/>
                </a:cubicBezTo>
                <a:lnTo>
                  <a:pt x="407526" y="0"/>
                </a:lnTo>
                <a:lnTo>
                  <a:pt x="1018815" y="0"/>
                </a:lnTo>
                <a:lnTo>
                  <a:pt x="2037623" y="0"/>
                </a:lnTo>
                <a:cubicBezTo>
                  <a:pt x="2262698" y="0"/>
                  <a:pt x="2445157" y="182459"/>
                  <a:pt x="2445157" y="407534"/>
                </a:cubicBezTo>
                <a:lnTo>
                  <a:pt x="2445157" y="508000"/>
                </a:lnTo>
                <a:lnTo>
                  <a:pt x="2445157" y="508000"/>
                </a:lnTo>
                <a:lnTo>
                  <a:pt x="2445157" y="1270000"/>
                </a:lnTo>
                <a:lnTo>
                  <a:pt x="2445157" y="2640465"/>
                </a:lnTo>
                <a:cubicBezTo>
                  <a:pt x="2445157" y="2865540"/>
                  <a:pt x="2262698" y="3047999"/>
                  <a:pt x="2037623" y="3047999"/>
                </a:cubicBezTo>
                <a:lnTo>
                  <a:pt x="1018815" y="3047999"/>
                </a:lnTo>
                <a:lnTo>
                  <a:pt x="407526" y="3047999"/>
                </a:lnTo>
                <a:lnTo>
                  <a:pt x="407526" y="3047999"/>
                </a:lnTo>
                <a:lnTo>
                  <a:pt x="407534" y="3047999"/>
                </a:lnTo>
                <a:cubicBezTo>
                  <a:pt x="182459" y="3047999"/>
                  <a:pt x="0" y="2865540"/>
                  <a:pt x="0" y="2640465"/>
                </a:cubicBezTo>
                <a:lnTo>
                  <a:pt x="0" y="1270000"/>
                </a:lnTo>
                <a:lnTo>
                  <a:pt x="0" y="508000"/>
                </a:lnTo>
                <a:lnTo>
                  <a:pt x="0" y="508000"/>
                </a:lnTo>
                <a:lnTo>
                  <a:pt x="0" y="407534"/>
                </a:lnTo>
                <a:close/>
              </a:path>
            </a:pathLst>
          </a:custGeom>
          <a:noFill/>
          <a:ln w="38100">
            <a:solidFill>
              <a:srgbClr val="FF0000"/>
            </a:solidFill>
            <a:prstDash val="solid"/>
          </a:ln>
        </p:spPr>
        <p:style>
          <a:lnRef idx="1">
            <a:schemeClr val="dk1"/>
          </a:lnRef>
          <a:fillRef idx="0">
            <a:schemeClr val="dk1"/>
          </a:fillRef>
          <a:effectRef idx="0">
            <a:schemeClr val="dk1"/>
          </a:effectRef>
          <a:fontRef idx="minor">
            <a:schemeClr val="tx1"/>
          </a:fontRef>
        </p:style>
        <p:txBody>
          <a:bodyPr rtlCol="0" anchor="ctr"/>
          <a:lstStyle/>
          <a:p>
            <a:endParaRPr lang="en-US" sz="3200" dirty="0">
              <a:latin typeface="Candara" panose="020E0502030303020204" pitchFamily="34" charset="0"/>
              <a:cs typeface="Calibri" panose="020F0502020204030204" pitchFamily="34" charset="0"/>
            </a:endParaRPr>
          </a:p>
        </p:txBody>
      </p:sp>
      <p:sp>
        <p:nvSpPr>
          <p:cNvPr id="19" name="Rounded Rectangular Callout 7">
            <a:extLst>
              <a:ext uri="{FF2B5EF4-FFF2-40B4-BE49-F238E27FC236}">
                <a16:creationId xmlns:a16="http://schemas.microsoft.com/office/drawing/2014/main" id="{D6C45F9A-A612-4839-9957-30EA50300256}"/>
              </a:ext>
            </a:extLst>
          </p:cNvPr>
          <p:cNvSpPr/>
          <p:nvPr/>
        </p:nvSpPr>
        <p:spPr>
          <a:xfrm>
            <a:off x="6869965" y="2962260"/>
            <a:ext cx="1160762" cy="523220"/>
          </a:xfrm>
          <a:custGeom>
            <a:avLst/>
            <a:gdLst>
              <a:gd name="connsiteX0" fmla="*/ 0 w 2445157"/>
              <a:gd name="connsiteY0" fmla="*/ 407534 h 3047999"/>
              <a:gd name="connsiteX1" fmla="*/ 407534 w 2445157"/>
              <a:gd name="connsiteY1" fmla="*/ 0 h 3047999"/>
              <a:gd name="connsiteX2" fmla="*/ 407526 w 2445157"/>
              <a:gd name="connsiteY2" fmla="*/ 0 h 3047999"/>
              <a:gd name="connsiteX3" fmla="*/ 738242 w 2445157"/>
              <a:gd name="connsiteY3" fmla="*/ -140208 h 3047999"/>
              <a:gd name="connsiteX4" fmla="*/ 1018815 w 2445157"/>
              <a:gd name="connsiteY4" fmla="*/ 0 h 3047999"/>
              <a:gd name="connsiteX5" fmla="*/ 2037623 w 2445157"/>
              <a:gd name="connsiteY5" fmla="*/ 0 h 3047999"/>
              <a:gd name="connsiteX6" fmla="*/ 2445157 w 2445157"/>
              <a:gd name="connsiteY6" fmla="*/ 407534 h 3047999"/>
              <a:gd name="connsiteX7" fmla="*/ 2445157 w 2445157"/>
              <a:gd name="connsiteY7" fmla="*/ 508000 h 3047999"/>
              <a:gd name="connsiteX8" fmla="*/ 2445157 w 2445157"/>
              <a:gd name="connsiteY8" fmla="*/ 508000 h 3047999"/>
              <a:gd name="connsiteX9" fmla="*/ 2445157 w 2445157"/>
              <a:gd name="connsiteY9" fmla="*/ 1270000 h 3047999"/>
              <a:gd name="connsiteX10" fmla="*/ 2445157 w 2445157"/>
              <a:gd name="connsiteY10" fmla="*/ 2640465 h 3047999"/>
              <a:gd name="connsiteX11" fmla="*/ 2037623 w 2445157"/>
              <a:gd name="connsiteY11" fmla="*/ 3047999 h 3047999"/>
              <a:gd name="connsiteX12" fmla="*/ 1018815 w 2445157"/>
              <a:gd name="connsiteY12" fmla="*/ 3047999 h 3047999"/>
              <a:gd name="connsiteX13" fmla="*/ 407526 w 2445157"/>
              <a:gd name="connsiteY13" fmla="*/ 3047999 h 3047999"/>
              <a:gd name="connsiteX14" fmla="*/ 407526 w 2445157"/>
              <a:gd name="connsiteY14" fmla="*/ 3047999 h 3047999"/>
              <a:gd name="connsiteX15" fmla="*/ 407534 w 2445157"/>
              <a:gd name="connsiteY15" fmla="*/ 3047999 h 3047999"/>
              <a:gd name="connsiteX16" fmla="*/ 0 w 2445157"/>
              <a:gd name="connsiteY16" fmla="*/ 2640465 h 3047999"/>
              <a:gd name="connsiteX17" fmla="*/ 0 w 2445157"/>
              <a:gd name="connsiteY17" fmla="*/ 1270000 h 3047999"/>
              <a:gd name="connsiteX18" fmla="*/ 0 w 2445157"/>
              <a:gd name="connsiteY18" fmla="*/ 508000 h 3047999"/>
              <a:gd name="connsiteX19" fmla="*/ 0 w 2445157"/>
              <a:gd name="connsiteY19" fmla="*/ 508000 h 3047999"/>
              <a:gd name="connsiteX20" fmla="*/ 0 w 2445157"/>
              <a:gd name="connsiteY20" fmla="*/ 407534 h 3047999"/>
              <a:gd name="connsiteX0" fmla="*/ 0 w 2445157"/>
              <a:gd name="connsiteY0" fmla="*/ 407534 h 3047999"/>
              <a:gd name="connsiteX1" fmla="*/ 407534 w 2445157"/>
              <a:gd name="connsiteY1" fmla="*/ 0 h 3047999"/>
              <a:gd name="connsiteX2" fmla="*/ 407526 w 2445157"/>
              <a:gd name="connsiteY2" fmla="*/ 0 h 3047999"/>
              <a:gd name="connsiteX3" fmla="*/ 1018815 w 2445157"/>
              <a:gd name="connsiteY3" fmla="*/ 0 h 3047999"/>
              <a:gd name="connsiteX4" fmla="*/ 2037623 w 2445157"/>
              <a:gd name="connsiteY4" fmla="*/ 0 h 3047999"/>
              <a:gd name="connsiteX5" fmla="*/ 2445157 w 2445157"/>
              <a:gd name="connsiteY5" fmla="*/ 407534 h 3047999"/>
              <a:gd name="connsiteX6" fmla="*/ 2445157 w 2445157"/>
              <a:gd name="connsiteY6" fmla="*/ 508000 h 3047999"/>
              <a:gd name="connsiteX7" fmla="*/ 2445157 w 2445157"/>
              <a:gd name="connsiteY7" fmla="*/ 508000 h 3047999"/>
              <a:gd name="connsiteX8" fmla="*/ 2445157 w 2445157"/>
              <a:gd name="connsiteY8" fmla="*/ 1270000 h 3047999"/>
              <a:gd name="connsiteX9" fmla="*/ 2445157 w 2445157"/>
              <a:gd name="connsiteY9" fmla="*/ 2640465 h 3047999"/>
              <a:gd name="connsiteX10" fmla="*/ 2037623 w 2445157"/>
              <a:gd name="connsiteY10" fmla="*/ 3047999 h 3047999"/>
              <a:gd name="connsiteX11" fmla="*/ 1018815 w 2445157"/>
              <a:gd name="connsiteY11" fmla="*/ 3047999 h 3047999"/>
              <a:gd name="connsiteX12" fmla="*/ 407526 w 2445157"/>
              <a:gd name="connsiteY12" fmla="*/ 3047999 h 3047999"/>
              <a:gd name="connsiteX13" fmla="*/ 407526 w 2445157"/>
              <a:gd name="connsiteY13" fmla="*/ 3047999 h 3047999"/>
              <a:gd name="connsiteX14" fmla="*/ 407534 w 2445157"/>
              <a:gd name="connsiteY14" fmla="*/ 3047999 h 3047999"/>
              <a:gd name="connsiteX15" fmla="*/ 0 w 2445157"/>
              <a:gd name="connsiteY15" fmla="*/ 2640465 h 3047999"/>
              <a:gd name="connsiteX16" fmla="*/ 0 w 2445157"/>
              <a:gd name="connsiteY16" fmla="*/ 1270000 h 3047999"/>
              <a:gd name="connsiteX17" fmla="*/ 0 w 2445157"/>
              <a:gd name="connsiteY17" fmla="*/ 508000 h 3047999"/>
              <a:gd name="connsiteX18" fmla="*/ 0 w 2445157"/>
              <a:gd name="connsiteY18" fmla="*/ 508000 h 3047999"/>
              <a:gd name="connsiteX19" fmla="*/ 0 w 2445157"/>
              <a:gd name="connsiteY19" fmla="*/ 407534 h 304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45157" h="3047999">
                <a:moveTo>
                  <a:pt x="0" y="407534"/>
                </a:moveTo>
                <a:cubicBezTo>
                  <a:pt x="0" y="182459"/>
                  <a:pt x="182459" y="0"/>
                  <a:pt x="407534" y="0"/>
                </a:cubicBezTo>
                <a:lnTo>
                  <a:pt x="407526" y="0"/>
                </a:lnTo>
                <a:lnTo>
                  <a:pt x="1018815" y="0"/>
                </a:lnTo>
                <a:lnTo>
                  <a:pt x="2037623" y="0"/>
                </a:lnTo>
                <a:cubicBezTo>
                  <a:pt x="2262698" y="0"/>
                  <a:pt x="2445157" y="182459"/>
                  <a:pt x="2445157" y="407534"/>
                </a:cubicBezTo>
                <a:lnTo>
                  <a:pt x="2445157" y="508000"/>
                </a:lnTo>
                <a:lnTo>
                  <a:pt x="2445157" y="508000"/>
                </a:lnTo>
                <a:lnTo>
                  <a:pt x="2445157" y="1270000"/>
                </a:lnTo>
                <a:lnTo>
                  <a:pt x="2445157" y="2640465"/>
                </a:lnTo>
                <a:cubicBezTo>
                  <a:pt x="2445157" y="2865540"/>
                  <a:pt x="2262698" y="3047999"/>
                  <a:pt x="2037623" y="3047999"/>
                </a:cubicBezTo>
                <a:lnTo>
                  <a:pt x="1018815" y="3047999"/>
                </a:lnTo>
                <a:lnTo>
                  <a:pt x="407526" y="3047999"/>
                </a:lnTo>
                <a:lnTo>
                  <a:pt x="407526" y="3047999"/>
                </a:lnTo>
                <a:lnTo>
                  <a:pt x="407534" y="3047999"/>
                </a:lnTo>
                <a:cubicBezTo>
                  <a:pt x="182459" y="3047999"/>
                  <a:pt x="0" y="2865540"/>
                  <a:pt x="0" y="2640465"/>
                </a:cubicBezTo>
                <a:lnTo>
                  <a:pt x="0" y="1270000"/>
                </a:lnTo>
                <a:lnTo>
                  <a:pt x="0" y="508000"/>
                </a:lnTo>
                <a:lnTo>
                  <a:pt x="0" y="508000"/>
                </a:lnTo>
                <a:lnTo>
                  <a:pt x="0" y="407534"/>
                </a:lnTo>
                <a:close/>
              </a:path>
            </a:pathLst>
          </a:custGeom>
          <a:noFill/>
          <a:ln w="38100">
            <a:solidFill>
              <a:srgbClr val="FF0000"/>
            </a:solidFill>
            <a:prstDash val="solid"/>
          </a:ln>
        </p:spPr>
        <p:style>
          <a:lnRef idx="1">
            <a:schemeClr val="dk1"/>
          </a:lnRef>
          <a:fillRef idx="0">
            <a:schemeClr val="dk1"/>
          </a:fillRef>
          <a:effectRef idx="0">
            <a:schemeClr val="dk1"/>
          </a:effectRef>
          <a:fontRef idx="minor">
            <a:schemeClr val="tx1"/>
          </a:fontRef>
        </p:style>
        <p:txBody>
          <a:bodyPr rtlCol="0" anchor="ctr"/>
          <a:lstStyle/>
          <a:p>
            <a:endParaRPr lang="en-US" sz="3200" dirty="0">
              <a:latin typeface="Candara" panose="020E0502030303020204" pitchFamily="34" charset="0"/>
              <a:cs typeface="Calibri" panose="020F0502020204030204" pitchFamily="34" charset="0"/>
            </a:endParaRPr>
          </a:p>
        </p:txBody>
      </p:sp>
      <p:sp>
        <p:nvSpPr>
          <p:cNvPr id="20" name="Rounded Rectangular Callout 7">
            <a:extLst>
              <a:ext uri="{FF2B5EF4-FFF2-40B4-BE49-F238E27FC236}">
                <a16:creationId xmlns:a16="http://schemas.microsoft.com/office/drawing/2014/main" id="{B3D4F771-7172-4DC9-ABA4-D8EB185DE585}"/>
              </a:ext>
            </a:extLst>
          </p:cNvPr>
          <p:cNvSpPr/>
          <p:nvPr/>
        </p:nvSpPr>
        <p:spPr>
          <a:xfrm>
            <a:off x="8022301" y="2962260"/>
            <a:ext cx="821832" cy="523220"/>
          </a:xfrm>
          <a:custGeom>
            <a:avLst/>
            <a:gdLst>
              <a:gd name="connsiteX0" fmla="*/ 0 w 2445157"/>
              <a:gd name="connsiteY0" fmla="*/ 407534 h 3047999"/>
              <a:gd name="connsiteX1" fmla="*/ 407534 w 2445157"/>
              <a:gd name="connsiteY1" fmla="*/ 0 h 3047999"/>
              <a:gd name="connsiteX2" fmla="*/ 407526 w 2445157"/>
              <a:gd name="connsiteY2" fmla="*/ 0 h 3047999"/>
              <a:gd name="connsiteX3" fmla="*/ 738242 w 2445157"/>
              <a:gd name="connsiteY3" fmla="*/ -140208 h 3047999"/>
              <a:gd name="connsiteX4" fmla="*/ 1018815 w 2445157"/>
              <a:gd name="connsiteY4" fmla="*/ 0 h 3047999"/>
              <a:gd name="connsiteX5" fmla="*/ 2037623 w 2445157"/>
              <a:gd name="connsiteY5" fmla="*/ 0 h 3047999"/>
              <a:gd name="connsiteX6" fmla="*/ 2445157 w 2445157"/>
              <a:gd name="connsiteY6" fmla="*/ 407534 h 3047999"/>
              <a:gd name="connsiteX7" fmla="*/ 2445157 w 2445157"/>
              <a:gd name="connsiteY7" fmla="*/ 508000 h 3047999"/>
              <a:gd name="connsiteX8" fmla="*/ 2445157 w 2445157"/>
              <a:gd name="connsiteY8" fmla="*/ 508000 h 3047999"/>
              <a:gd name="connsiteX9" fmla="*/ 2445157 w 2445157"/>
              <a:gd name="connsiteY9" fmla="*/ 1270000 h 3047999"/>
              <a:gd name="connsiteX10" fmla="*/ 2445157 w 2445157"/>
              <a:gd name="connsiteY10" fmla="*/ 2640465 h 3047999"/>
              <a:gd name="connsiteX11" fmla="*/ 2037623 w 2445157"/>
              <a:gd name="connsiteY11" fmla="*/ 3047999 h 3047999"/>
              <a:gd name="connsiteX12" fmla="*/ 1018815 w 2445157"/>
              <a:gd name="connsiteY12" fmla="*/ 3047999 h 3047999"/>
              <a:gd name="connsiteX13" fmla="*/ 407526 w 2445157"/>
              <a:gd name="connsiteY13" fmla="*/ 3047999 h 3047999"/>
              <a:gd name="connsiteX14" fmla="*/ 407526 w 2445157"/>
              <a:gd name="connsiteY14" fmla="*/ 3047999 h 3047999"/>
              <a:gd name="connsiteX15" fmla="*/ 407534 w 2445157"/>
              <a:gd name="connsiteY15" fmla="*/ 3047999 h 3047999"/>
              <a:gd name="connsiteX16" fmla="*/ 0 w 2445157"/>
              <a:gd name="connsiteY16" fmla="*/ 2640465 h 3047999"/>
              <a:gd name="connsiteX17" fmla="*/ 0 w 2445157"/>
              <a:gd name="connsiteY17" fmla="*/ 1270000 h 3047999"/>
              <a:gd name="connsiteX18" fmla="*/ 0 w 2445157"/>
              <a:gd name="connsiteY18" fmla="*/ 508000 h 3047999"/>
              <a:gd name="connsiteX19" fmla="*/ 0 w 2445157"/>
              <a:gd name="connsiteY19" fmla="*/ 508000 h 3047999"/>
              <a:gd name="connsiteX20" fmla="*/ 0 w 2445157"/>
              <a:gd name="connsiteY20" fmla="*/ 407534 h 3047999"/>
              <a:gd name="connsiteX0" fmla="*/ 0 w 2445157"/>
              <a:gd name="connsiteY0" fmla="*/ 407534 h 3047999"/>
              <a:gd name="connsiteX1" fmla="*/ 407534 w 2445157"/>
              <a:gd name="connsiteY1" fmla="*/ 0 h 3047999"/>
              <a:gd name="connsiteX2" fmla="*/ 407526 w 2445157"/>
              <a:gd name="connsiteY2" fmla="*/ 0 h 3047999"/>
              <a:gd name="connsiteX3" fmla="*/ 1018815 w 2445157"/>
              <a:gd name="connsiteY3" fmla="*/ 0 h 3047999"/>
              <a:gd name="connsiteX4" fmla="*/ 2037623 w 2445157"/>
              <a:gd name="connsiteY4" fmla="*/ 0 h 3047999"/>
              <a:gd name="connsiteX5" fmla="*/ 2445157 w 2445157"/>
              <a:gd name="connsiteY5" fmla="*/ 407534 h 3047999"/>
              <a:gd name="connsiteX6" fmla="*/ 2445157 w 2445157"/>
              <a:gd name="connsiteY6" fmla="*/ 508000 h 3047999"/>
              <a:gd name="connsiteX7" fmla="*/ 2445157 w 2445157"/>
              <a:gd name="connsiteY7" fmla="*/ 508000 h 3047999"/>
              <a:gd name="connsiteX8" fmla="*/ 2445157 w 2445157"/>
              <a:gd name="connsiteY8" fmla="*/ 1270000 h 3047999"/>
              <a:gd name="connsiteX9" fmla="*/ 2445157 w 2445157"/>
              <a:gd name="connsiteY9" fmla="*/ 2640465 h 3047999"/>
              <a:gd name="connsiteX10" fmla="*/ 2037623 w 2445157"/>
              <a:gd name="connsiteY10" fmla="*/ 3047999 h 3047999"/>
              <a:gd name="connsiteX11" fmla="*/ 1018815 w 2445157"/>
              <a:gd name="connsiteY11" fmla="*/ 3047999 h 3047999"/>
              <a:gd name="connsiteX12" fmla="*/ 407526 w 2445157"/>
              <a:gd name="connsiteY12" fmla="*/ 3047999 h 3047999"/>
              <a:gd name="connsiteX13" fmla="*/ 407526 w 2445157"/>
              <a:gd name="connsiteY13" fmla="*/ 3047999 h 3047999"/>
              <a:gd name="connsiteX14" fmla="*/ 407534 w 2445157"/>
              <a:gd name="connsiteY14" fmla="*/ 3047999 h 3047999"/>
              <a:gd name="connsiteX15" fmla="*/ 0 w 2445157"/>
              <a:gd name="connsiteY15" fmla="*/ 2640465 h 3047999"/>
              <a:gd name="connsiteX16" fmla="*/ 0 w 2445157"/>
              <a:gd name="connsiteY16" fmla="*/ 1270000 h 3047999"/>
              <a:gd name="connsiteX17" fmla="*/ 0 w 2445157"/>
              <a:gd name="connsiteY17" fmla="*/ 508000 h 3047999"/>
              <a:gd name="connsiteX18" fmla="*/ 0 w 2445157"/>
              <a:gd name="connsiteY18" fmla="*/ 508000 h 3047999"/>
              <a:gd name="connsiteX19" fmla="*/ 0 w 2445157"/>
              <a:gd name="connsiteY19" fmla="*/ 407534 h 304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45157" h="3047999">
                <a:moveTo>
                  <a:pt x="0" y="407534"/>
                </a:moveTo>
                <a:cubicBezTo>
                  <a:pt x="0" y="182459"/>
                  <a:pt x="182459" y="0"/>
                  <a:pt x="407534" y="0"/>
                </a:cubicBezTo>
                <a:lnTo>
                  <a:pt x="407526" y="0"/>
                </a:lnTo>
                <a:lnTo>
                  <a:pt x="1018815" y="0"/>
                </a:lnTo>
                <a:lnTo>
                  <a:pt x="2037623" y="0"/>
                </a:lnTo>
                <a:cubicBezTo>
                  <a:pt x="2262698" y="0"/>
                  <a:pt x="2445157" y="182459"/>
                  <a:pt x="2445157" y="407534"/>
                </a:cubicBezTo>
                <a:lnTo>
                  <a:pt x="2445157" y="508000"/>
                </a:lnTo>
                <a:lnTo>
                  <a:pt x="2445157" y="508000"/>
                </a:lnTo>
                <a:lnTo>
                  <a:pt x="2445157" y="1270000"/>
                </a:lnTo>
                <a:lnTo>
                  <a:pt x="2445157" y="2640465"/>
                </a:lnTo>
                <a:cubicBezTo>
                  <a:pt x="2445157" y="2865540"/>
                  <a:pt x="2262698" y="3047999"/>
                  <a:pt x="2037623" y="3047999"/>
                </a:cubicBezTo>
                <a:lnTo>
                  <a:pt x="1018815" y="3047999"/>
                </a:lnTo>
                <a:lnTo>
                  <a:pt x="407526" y="3047999"/>
                </a:lnTo>
                <a:lnTo>
                  <a:pt x="407526" y="3047999"/>
                </a:lnTo>
                <a:lnTo>
                  <a:pt x="407534" y="3047999"/>
                </a:lnTo>
                <a:cubicBezTo>
                  <a:pt x="182459" y="3047999"/>
                  <a:pt x="0" y="2865540"/>
                  <a:pt x="0" y="2640465"/>
                </a:cubicBezTo>
                <a:lnTo>
                  <a:pt x="0" y="1270000"/>
                </a:lnTo>
                <a:lnTo>
                  <a:pt x="0" y="508000"/>
                </a:lnTo>
                <a:lnTo>
                  <a:pt x="0" y="508000"/>
                </a:lnTo>
                <a:lnTo>
                  <a:pt x="0" y="407534"/>
                </a:lnTo>
                <a:close/>
              </a:path>
            </a:pathLst>
          </a:custGeom>
          <a:noFill/>
          <a:ln w="38100">
            <a:solidFill>
              <a:srgbClr val="FF0000"/>
            </a:solidFill>
            <a:prstDash val="solid"/>
          </a:ln>
        </p:spPr>
        <p:style>
          <a:lnRef idx="1">
            <a:schemeClr val="dk1"/>
          </a:lnRef>
          <a:fillRef idx="0">
            <a:schemeClr val="dk1"/>
          </a:fillRef>
          <a:effectRef idx="0">
            <a:schemeClr val="dk1"/>
          </a:effectRef>
          <a:fontRef idx="minor">
            <a:schemeClr val="tx1"/>
          </a:fontRef>
        </p:style>
        <p:txBody>
          <a:bodyPr rtlCol="0" anchor="ctr"/>
          <a:lstStyle/>
          <a:p>
            <a:endParaRPr lang="en-US" sz="3200" dirty="0">
              <a:latin typeface="Candara" panose="020E0502030303020204" pitchFamily="34" charset="0"/>
              <a:cs typeface="Calibri" panose="020F0502020204030204" pitchFamily="34" charset="0"/>
            </a:endParaRPr>
          </a:p>
        </p:txBody>
      </p:sp>
      <p:sp>
        <p:nvSpPr>
          <p:cNvPr id="21" name="Rounded Rectangular Callout 7">
            <a:extLst>
              <a:ext uri="{FF2B5EF4-FFF2-40B4-BE49-F238E27FC236}">
                <a16:creationId xmlns:a16="http://schemas.microsoft.com/office/drawing/2014/main" id="{5326181F-F9D6-4934-A22C-36A17C2C6B2C}"/>
              </a:ext>
            </a:extLst>
          </p:cNvPr>
          <p:cNvSpPr/>
          <p:nvPr/>
        </p:nvSpPr>
        <p:spPr>
          <a:xfrm>
            <a:off x="7419690" y="3566167"/>
            <a:ext cx="821832" cy="523220"/>
          </a:xfrm>
          <a:custGeom>
            <a:avLst/>
            <a:gdLst>
              <a:gd name="connsiteX0" fmla="*/ 0 w 2445157"/>
              <a:gd name="connsiteY0" fmla="*/ 407534 h 3047999"/>
              <a:gd name="connsiteX1" fmla="*/ 407534 w 2445157"/>
              <a:gd name="connsiteY1" fmla="*/ 0 h 3047999"/>
              <a:gd name="connsiteX2" fmla="*/ 407526 w 2445157"/>
              <a:gd name="connsiteY2" fmla="*/ 0 h 3047999"/>
              <a:gd name="connsiteX3" fmla="*/ 738242 w 2445157"/>
              <a:gd name="connsiteY3" fmla="*/ -140208 h 3047999"/>
              <a:gd name="connsiteX4" fmla="*/ 1018815 w 2445157"/>
              <a:gd name="connsiteY4" fmla="*/ 0 h 3047999"/>
              <a:gd name="connsiteX5" fmla="*/ 2037623 w 2445157"/>
              <a:gd name="connsiteY5" fmla="*/ 0 h 3047999"/>
              <a:gd name="connsiteX6" fmla="*/ 2445157 w 2445157"/>
              <a:gd name="connsiteY6" fmla="*/ 407534 h 3047999"/>
              <a:gd name="connsiteX7" fmla="*/ 2445157 w 2445157"/>
              <a:gd name="connsiteY7" fmla="*/ 508000 h 3047999"/>
              <a:gd name="connsiteX8" fmla="*/ 2445157 w 2445157"/>
              <a:gd name="connsiteY8" fmla="*/ 508000 h 3047999"/>
              <a:gd name="connsiteX9" fmla="*/ 2445157 w 2445157"/>
              <a:gd name="connsiteY9" fmla="*/ 1270000 h 3047999"/>
              <a:gd name="connsiteX10" fmla="*/ 2445157 w 2445157"/>
              <a:gd name="connsiteY10" fmla="*/ 2640465 h 3047999"/>
              <a:gd name="connsiteX11" fmla="*/ 2037623 w 2445157"/>
              <a:gd name="connsiteY11" fmla="*/ 3047999 h 3047999"/>
              <a:gd name="connsiteX12" fmla="*/ 1018815 w 2445157"/>
              <a:gd name="connsiteY12" fmla="*/ 3047999 h 3047999"/>
              <a:gd name="connsiteX13" fmla="*/ 407526 w 2445157"/>
              <a:gd name="connsiteY13" fmla="*/ 3047999 h 3047999"/>
              <a:gd name="connsiteX14" fmla="*/ 407526 w 2445157"/>
              <a:gd name="connsiteY14" fmla="*/ 3047999 h 3047999"/>
              <a:gd name="connsiteX15" fmla="*/ 407534 w 2445157"/>
              <a:gd name="connsiteY15" fmla="*/ 3047999 h 3047999"/>
              <a:gd name="connsiteX16" fmla="*/ 0 w 2445157"/>
              <a:gd name="connsiteY16" fmla="*/ 2640465 h 3047999"/>
              <a:gd name="connsiteX17" fmla="*/ 0 w 2445157"/>
              <a:gd name="connsiteY17" fmla="*/ 1270000 h 3047999"/>
              <a:gd name="connsiteX18" fmla="*/ 0 w 2445157"/>
              <a:gd name="connsiteY18" fmla="*/ 508000 h 3047999"/>
              <a:gd name="connsiteX19" fmla="*/ 0 w 2445157"/>
              <a:gd name="connsiteY19" fmla="*/ 508000 h 3047999"/>
              <a:gd name="connsiteX20" fmla="*/ 0 w 2445157"/>
              <a:gd name="connsiteY20" fmla="*/ 407534 h 3047999"/>
              <a:gd name="connsiteX0" fmla="*/ 0 w 2445157"/>
              <a:gd name="connsiteY0" fmla="*/ 407534 h 3047999"/>
              <a:gd name="connsiteX1" fmla="*/ 407534 w 2445157"/>
              <a:gd name="connsiteY1" fmla="*/ 0 h 3047999"/>
              <a:gd name="connsiteX2" fmla="*/ 407526 w 2445157"/>
              <a:gd name="connsiteY2" fmla="*/ 0 h 3047999"/>
              <a:gd name="connsiteX3" fmla="*/ 1018815 w 2445157"/>
              <a:gd name="connsiteY3" fmla="*/ 0 h 3047999"/>
              <a:gd name="connsiteX4" fmla="*/ 2037623 w 2445157"/>
              <a:gd name="connsiteY4" fmla="*/ 0 h 3047999"/>
              <a:gd name="connsiteX5" fmla="*/ 2445157 w 2445157"/>
              <a:gd name="connsiteY5" fmla="*/ 407534 h 3047999"/>
              <a:gd name="connsiteX6" fmla="*/ 2445157 w 2445157"/>
              <a:gd name="connsiteY6" fmla="*/ 508000 h 3047999"/>
              <a:gd name="connsiteX7" fmla="*/ 2445157 w 2445157"/>
              <a:gd name="connsiteY7" fmla="*/ 508000 h 3047999"/>
              <a:gd name="connsiteX8" fmla="*/ 2445157 w 2445157"/>
              <a:gd name="connsiteY8" fmla="*/ 1270000 h 3047999"/>
              <a:gd name="connsiteX9" fmla="*/ 2445157 w 2445157"/>
              <a:gd name="connsiteY9" fmla="*/ 2640465 h 3047999"/>
              <a:gd name="connsiteX10" fmla="*/ 2037623 w 2445157"/>
              <a:gd name="connsiteY10" fmla="*/ 3047999 h 3047999"/>
              <a:gd name="connsiteX11" fmla="*/ 1018815 w 2445157"/>
              <a:gd name="connsiteY11" fmla="*/ 3047999 h 3047999"/>
              <a:gd name="connsiteX12" fmla="*/ 407526 w 2445157"/>
              <a:gd name="connsiteY12" fmla="*/ 3047999 h 3047999"/>
              <a:gd name="connsiteX13" fmla="*/ 407526 w 2445157"/>
              <a:gd name="connsiteY13" fmla="*/ 3047999 h 3047999"/>
              <a:gd name="connsiteX14" fmla="*/ 407534 w 2445157"/>
              <a:gd name="connsiteY14" fmla="*/ 3047999 h 3047999"/>
              <a:gd name="connsiteX15" fmla="*/ 0 w 2445157"/>
              <a:gd name="connsiteY15" fmla="*/ 2640465 h 3047999"/>
              <a:gd name="connsiteX16" fmla="*/ 0 w 2445157"/>
              <a:gd name="connsiteY16" fmla="*/ 1270000 h 3047999"/>
              <a:gd name="connsiteX17" fmla="*/ 0 w 2445157"/>
              <a:gd name="connsiteY17" fmla="*/ 508000 h 3047999"/>
              <a:gd name="connsiteX18" fmla="*/ 0 w 2445157"/>
              <a:gd name="connsiteY18" fmla="*/ 508000 h 3047999"/>
              <a:gd name="connsiteX19" fmla="*/ 0 w 2445157"/>
              <a:gd name="connsiteY19" fmla="*/ 407534 h 304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45157" h="3047999">
                <a:moveTo>
                  <a:pt x="0" y="407534"/>
                </a:moveTo>
                <a:cubicBezTo>
                  <a:pt x="0" y="182459"/>
                  <a:pt x="182459" y="0"/>
                  <a:pt x="407534" y="0"/>
                </a:cubicBezTo>
                <a:lnTo>
                  <a:pt x="407526" y="0"/>
                </a:lnTo>
                <a:lnTo>
                  <a:pt x="1018815" y="0"/>
                </a:lnTo>
                <a:lnTo>
                  <a:pt x="2037623" y="0"/>
                </a:lnTo>
                <a:cubicBezTo>
                  <a:pt x="2262698" y="0"/>
                  <a:pt x="2445157" y="182459"/>
                  <a:pt x="2445157" y="407534"/>
                </a:cubicBezTo>
                <a:lnTo>
                  <a:pt x="2445157" y="508000"/>
                </a:lnTo>
                <a:lnTo>
                  <a:pt x="2445157" y="508000"/>
                </a:lnTo>
                <a:lnTo>
                  <a:pt x="2445157" y="1270000"/>
                </a:lnTo>
                <a:lnTo>
                  <a:pt x="2445157" y="2640465"/>
                </a:lnTo>
                <a:cubicBezTo>
                  <a:pt x="2445157" y="2865540"/>
                  <a:pt x="2262698" y="3047999"/>
                  <a:pt x="2037623" y="3047999"/>
                </a:cubicBezTo>
                <a:lnTo>
                  <a:pt x="1018815" y="3047999"/>
                </a:lnTo>
                <a:lnTo>
                  <a:pt x="407526" y="3047999"/>
                </a:lnTo>
                <a:lnTo>
                  <a:pt x="407526" y="3047999"/>
                </a:lnTo>
                <a:lnTo>
                  <a:pt x="407534" y="3047999"/>
                </a:lnTo>
                <a:cubicBezTo>
                  <a:pt x="182459" y="3047999"/>
                  <a:pt x="0" y="2865540"/>
                  <a:pt x="0" y="2640465"/>
                </a:cubicBezTo>
                <a:lnTo>
                  <a:pt x="0" y="1270000"/>
                </a:lnTo>
                <a:lnTo>
                  <a:pt x="0" y="508000"/>
                </a:lnTo>
                <a:lnTo>
                  <a:pt x="0" y="508000"/>
                </a:lnTo>
                <a:lnTo>
                  <a:pt x="0" y="407534"/>
                </a:lnTo>
                <a:close/>
              </a:path>
            </a:pathLst>
          </a:custGeom>
          <a:noFill/>
          <a:ln w="38100">
            <a:solidFill>
              <a:srgbClr val="FF0000"/>
            </a:solidFill>
            <a:prstDash val="solid"/>
          </a:ln>
        </p:spPr>
        <p:style>
          <a:lnRef idx="1">
            <a:schemeClr val="dk1"/>
          </a:lnRef>
          <a:fillRef idx="0">
            <a:schemeClr val="dk1"/>
          </a:fillRef>
          <a:effectRef idx="0">
            <a:schemeClr val="dk1"/>
          </a:effectRef>
          <a:fontRef idx="minor">
            <a:schemeClr val="tx1"/>
          </a:fontRef>
        </p:style>
        <p:txBody>
          <a:bodyPr rtlCol="0" anchor="ctr"/>
          <a:lstStyle/>
          <a:p>
            <a:endParaRPr lang="en-US" sz="3200" dirty="0">
              <a:latin typeface="Candara" panose="020E0502030303020204" pitchFamily="34" charset="0"/>
              <a:cs typeface="Calibri" panose="020F0502020204030204" pitchFamily="34" charset="0"/>
            </a:endParaRPr>
          </a:p>
        </p:txBody>
      </p:sp>
    </p:spTree>
    <p:extLst>
      <p:ext uri="{BB962C8B-B14F-4D97-AF65-F5344CB8AC3E}">
        <p14:creationId xmlns:p14="http://schemas.microsoft.com/office/powerpoint/2010/main" val="207670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7"/>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0" nodeType="after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4" grpId="0" animBg="1"/>
      <p:bldP spid="11" grpId="0"/>
      <p:bldP spid="13" grpId="0"/>
      <p:bldP spid="15" grpId="0"/>
      <p:bldP spid="17" grpId="0"/>
      <p:bldP spid="18" grpId="0" animBg="1"/>
      <p:bldP spid="19" grpId="0" animBg="1"/>
      <p:bldP spid="20" grpId="0" animBg="1"/>
      <p:bldP spid="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a:extLst>
              <a:ext uri="{FF2B5EF4-FFF2-40B4-BE49-F238E27FC236}">
                <a16:creationId xmlns:a16="http://schemas.microsoft.com/office/drawing/2014/main" id="{168D2911-9DDB-EB43-A928-B324EFF516C9}"/>
              </a:ext>
            </a:extLst>
          </p:cNvPr>
          <p:cNvGraphicFramePr>
            <a:graphicFrameLocks noGrp="1"/>
          </p:cNvGraphicFramePr>
          <p:nvPr/>
        </p:nvGraphicFramePr>
        <p:xfrm>
          <a:off x="3733800" y="1600200"/>
          <a:ext cx="4343400" cy="3886200"/>
        </p:xfrm>
        <a:graphic>
          <a:graphicData uri="http://schemas.openxmlformats.org/drawingml/2006/table">
            <a:tbl>
              <a:tblPr>
                <a:tableStyleId>{5C22544A-7EE6-4342-B048-85BDC9FD1C3A}</a:tableStyleId>
              </a:tblPr>
              <a:tblGrid>
                <a:gridCol w="723900">
                  <a:extLst>
                    <a:ext uri="{9D8B030D-6E8A-4147-A177-3AD203B41FA5}">
                      <a16:colId xmlns:a16="http://schemas.microsoft.com/office/drawing/2014/main" val="3720606854"/>
                    </a:ext>
                  </a:extLst>
                </a:gridCol>
                <a:gridCol w="723900">
                  <a:extLst>
                    <a:ext uri="{9D8B030D-6E8A-4147-A177-3AD203B41FA5}">
                      <a16:colId xmlns:a16="http://schemas.microsoft.com/office/drawing/2014/main" val="562884134"/>
                    </a:ext>
                  </a:extLst>
                </a:gridCol>
                <a:gridCol w="723900">
                  <a:extLst>
                    <a:ext uri="{9D8B030D-6E8A-4147-A177-3AD203B41FA5}">
                      <a16:colId xmlns:a16="http://schemas.microsoft.com/office/drawing/2014/main" val="2602967264"/>
                    </a:ext>
                  </a:extLst>
                </a:gridCol>
                <a:gridCol w="723900">
                  <a:extLst>
                    <a:ext uri="{9D8B030D-6E8A-4147-A177-3AD203B41FA5}">
                      <a16:colId xmlns:a16="http://schemas.microsoft.com/office/drawing/2014/main" val="254256758"/>
                    </a:ext>
                  </a:extLst>
                </a:gridCol>
                <a:gridCol w="723900">
                  <a:extLst>
                    <a:ext uri="{9D8B030D-6E8A-4147-A177-3AD203B41FA5}">
                      <a16:colId xmlns:a16="http://schemas.microsoft.com/office/drawing/2014/main" val="1184929929"/>
                    </a:ext>
                  </a:extLst>
                </a:gridCol>
                <a:gridCol w="723900">
                  <a:extLst>
                    <a:ext uri="{9D8B030D-6E8A-4147-A177-3AD203B41FA5}">
                      <a16:colId xmlns:a16="http://schemas.microsoft.com/office/drawing/2014/main" val="992202763"/>
                    </a:ext>
                  </a:extLst>
                </a:gridCol>
              </a:tblGrid>
              <a:tr h="647700">
                <a:tc>
                  <a:txBody>
                    <a:bodyPr/>
                    <a:lstStyle/>
                    <a:p>
                      <a:endParaRPr lang="en-US" dirty="0">
                        <a:latin typeface="Candara" panose="020E0502030303020204" pitchFamily="34" charset="0"/>
                      </a:endParaRPr>
                    </a:p>
                  </a:txBody>
                  <a:tcPr>
                    <a:solidFill>
                      <a:srgbClr val="868BE9"/>
                    </a:solidFill>
                  </a:tcPr>
                </a:tc>
                <a:tc>
                  <a:txBody>
                    <a:bodyPr/>
                    <a:lstStyle/>
                    <a:p>
                      <a:endParaRPr lang="en-US" dirty="0">
                        <a:latin typeface="Candara" panose="020E0502030303020204" pitchFamily="34" charset="0"/>
                      </a:endParaRPr>
                    </a:p>
                  </a:txBody>
                  <a:tcPr>
                    <a:solidFill>
                      <a:srgbClr val="868BE9"/>
                    </a:solidFill>
                  </a:tcPr>
                </a:tc>
                <a:tc>
                  <a:txBody>
                    <a:bodyPr/>
                    <a:lstStyle/>
                    <a:p>
                      <a:endParaRPr lang="en-US" dirty="0">
                        <a:latin typeface="Candara" panose="020E0502030303020204" pitchFamily="34" charset="0"/>
                      </a:endParaRPr>
                    </a:p>
                  </a:txBody>
                  <a:tcPr>
                    <a:solidFill>
                      <a:srgbClr val="868BE9"/>
                    </a:solidFill>
                  </a:tcPr>
                </a:tc>
                <a:tc>
                  <a:txBody>
                    <a:bodyPr/>
                    <a:lstStyle/>
                    <a:p>
                      <a:endParaRPr lang="en-US" dirty="0">
                        <a:latin typeface="Candara" panose="020E0502030303020204" pitchFamily="34" charset="0"/>
                      </a:endParaRPr>
                    </a:p>
                  </a:txBody>
                  <a:tcPr>
                    <a:solidFill>
                      <a:srgbClr val="868BE9"/>
                    </a:solidFill>
                  </a:tcPr>
                </a:tc>
                <a:tc>
                  <a:txBody>
                    <a:bodyPr/>
                    <a:lstStyle/>
                    <a:p>
                      <a:endParaRPr lang="en-US" dirty="0">
                        <a:latin typeface="Candara" panose="020E0502030303020204" pitchFamily="34" charset="0"/>
                      </a:endParaRPr>
                    </a:p>
                  </a:txBody>
                  <a:tcPr>
                    <a:solidFill>
                      <a:srgbClr val="868BE9"/>
                    </a:solidFill>
                  </a:tcPr>
                </a:tc>
                <a:tc>
                  <a:txBody>
                    <a:bodyPr/>
                    <a:lstStyle/>
                    <a:p>
                      <a:endParaRPr lang="en-US" dirty="0">
                        <a:latin typeface="Candara" panose="020E0502030303020204" pitchFamily="34" charset="0"/>
                      </a:endParaRPr>
                    </a:p>
                  </a:txBody>
                  <a:tcPr>
                    <a:solidFill>
                      <a:srgbClr val="FF0000"/>
                    </a:solidFill>
                  </a:tcPr>
                </a:tc>
                <a:extLst>
                  <a:ext uri="{0D108BD9-81ED-4DB2-BD59-A6C34878D82A}">
                    <a16:rowId xmlns:a16="http://schemas.microsoft.com/office/drawing/2014/main" val="300858389"/>
                  </a:ext>
                </a:extLst>
              </a:tr>
              <a:tr h="647700">
                <a:tc>
                  <a:txBody>
                    <a:bodyPr/>
                    <a:lstStyle/>
                    <a:p>
                      <a:endParaRPr lang="en-US" dirty="0">
                        <a:latin typeface="Candara" panose="020E0502030303020204" pitchFamily="34" charset="0"/>
                      </a:endParaRPr>
                    </a:p>
                  </a:txBody>
                  <a:tcPr>
                    <a:lnR w="12700" cmpd="sng">
                      <a:noFill/>
                    </a:lnR>
                    <a:solidFill>
                      <a:srgbClr val="868BE9"/>
                    </a:solidFill>
                  </a:tcPr>
                </a:tc>
                <a:tc>
                  <a:txBody>
                    <a:bodyPr/>
                    <a:lstStyle/>
                    <a:p>
                      <a:endParaRPr lang="en-US" dirty="0">
                        <a:latin typeface="Candara" panose="020E0502030303020204" pitchFamily="34" charset="0"/>
                      </a:endParaRPr>
                    </a:p>
                  </a:txBody>
                  <a:tcPr>
                    <a:lnL w="12700" cmpd="sng">
                      <a:noFill/>
                    </a:lnL>
                    <a:lnR w="12700" cmpd="sng">
                      <a:noFill/>
                    </a:lnR>
                    <a:lnB w="12700" cmpd="sng">
                      <a:noFill/>
                    </a:lnB>
                    <a:lnTlToBr w="12700" cmpd="sng">
                      <a:noFill/>
                      <a:prstDash val="solid"/>
                    </a:lnTlToBr>
                    <a:lnBlToTr w="12700" cmpd="sng">
                      <a:noFill/>
                      <a:prstDash val="solid"/>
                    </a:lnBlToTr>
                    <a:solidFill>
                      <a:schemeClr val="tx1"/>
                    </a:solidFill>
                  </a:tcPr>
                </a:tc>
                <a:tc>
                  <a:txBody>
                    <a:bodyPr/>
                    <a:lstStyle/>
                    <a:p>
                      <a:endParaRPr lang="en-US" dirty="0">
                        <a:latin typeface="Candara" panose="020E0502030303020204" pitchFamily="34" charset="0"/>
                      </a:endParaRPr>
                    </a:p>
                  </a:txBody>
                  <a:tcPr>
                    <a:lnL w="12700" cmpd="sng">
                      <a:noFill/>
                    </a:lnL>
                    <a:lnR w="12700" cmpd="sng">
                      <a:noFill/>
                    </a:lnR>
                    <a:lnB w="12700" cmpd="sng">
                      <a:noFill/>
                    </a:lnB>
                    <a:lnTlToBr w="12700" cmpd="sng">
                      <a:noFill/>
                      <a:prstDash val="solid"/>
                    </a:lnTlToBr>
                    <a:lnBlToTr w="12700" cmpd="sng">
                      <a:noFill/>
                      <a:prstDash val="solid"/>
                    </a:lnBlToTr>
                    <a:solidFill>
                      <a:schemeClr val="tx1"/>
                    </a:solidFill>
                  </a:tcPr>
                </a:tc>
                <a:tc>
                  <a:txBody>
                    <a:bodyPr/>
                    <a:lstStyle/>
                    <a:p>
                      <a:endParaRPr lang="en-US" dirty="0">
                        <a:latin typeface="Candara" panose="020E0502030303020204" pitchFamily="34" charset="0"/>
                      </a:endParaRPr>
                    </a:p>
                  </a:txBody>
                  <a:tcPr>
                    <a:lnL w="12700" cmpd="sng">
                      <a:noFill/>
                    </a:lnL>
                    <a:lnR w="12700" cmpd="sng">
                      <a:noFill/>
                    </a:lnR>
                    <a:lnB w="12700" cmpd="sng">
                      <a:noFill/>
                    </a:lnB>
                    <a:lnTlToBr w="12700" cmpd="sng">
                      <a:noFill/>
                      <a:prstDash val="solid"/>
                    </a:lnTlToBr>
                    <a:lnBlToTr w="12700" cmpd="sng">
                      <a:noFill/>
                      <a:prstDash val="solid"/>
                    </a:lnBlToTr>
                    <a:solidFill>
                      <a:schemeClr val="tx1"/>
                    </a:solidFill>
                  </a:tcPr>
                </a:tc>
                <a:tc>
                  <a:txBody>
                    <a:bodyPr/>
                    <a:lstStyle/>
                    <a:p>
                      <a:endParaRPr lang="en-US" dirty="0">
                        <a:latin typeface="Candara" panose="020E0502030303020204" pitchFamily="34" charset="0"/>
                      </a:endParaRPr>
                    </a:p>
                  </a:txBody>
                  <a:tcPr>
                    <a:lnL w="12700" cmpd="sng">
                      <a:noFill/>
                    </a:lnL>
                    <a:lnR w="12700" cmpd="sng">
                      <a:noFill/>
                    </a:lnR>
                    <a:lnB w="12700" cmpd="sng">
                      <a:noFill/>
                    </a:lnB>
                    <a:lnTlToBr w="12700" cmpd="sng">
                      <a:noFill/>
                      <a:prstDash val="solid"/>
                    </a:lnTlToBr>
                    <a:lnBlToTr w="12700" cmpd="sng">
                      <a:noFill/>
                      <a:prstDash val="solid"/>
                    </a:lnBlToTr>
                    <a:solidFill>
                      <a:schemeClr val="tx1"/>
                    </a:solidFill>
                  </a:tcPr>
                </a:tc>
                <a:tc>
                  <a:txBody>
                    <a:bodyPr/>
                    <a:lstStyle/>
                    <a:p>
                      <a:endParaRPr lang="en-US" dirty="0">
                        <a:latin typeface="Candara" panose="020E0502030303020204" pitchFamily="34" charset="0"/>
                      </a:endParaRPr>
                    </a:p>
                  </a:txBody>
                  <a:tcPr>
                    <a:lnL w="12700" cmpd="sng">
                      <a:noFill/>
                    </a:lnL>
                    <a:solidFill>
                      <a:srgbClr val="868BE9"/>
                    </a:solidFill>
                  </a:tcPr>
                </a:tc>
                <a:extLst>
                  <a:ext uri="{0D108BD9-81ED-4DB2-BD59-A6C34878D82A}">
                    <a16:rowId xmlns:a16="http://schemas.microsoft.com/office/drawing/2014/main" val="2115657398"/>
                  </a:ext>
                </a:extLst>
              </a:tr>
              <a:tr h="647700">
                <a:tc>
                  <a:txBody>
                    <a:bodyPr/>
                    <a:lstStyle/>
                    <a:p>
                      <a:endParaRPr lang="en-US" dirty="0">
                        <a:latin typeface="Candara" panose="020E0502030303020204" pitchFamily="34" charset="0"/>
                      </a:endParaRPr>
                    </a:p>
                  </a:txBody>
                  <a:tcPr>
                    <a:solidFill>
                      <a:srgbClr val="868BE9"/>
                    </a:solidFill>
                  </a:tcPr>
                </a:tc>
                <a:tc>
                  <a:txBody>
                    <a:bodyPr/>
                    <a:lstStyle/>
                    <a:p>
                      <a:endParaRPr lang="en-US" dirty="0">
                        <a:latin typeface="Candara" panose="020E0502030303020204" pitchFamily="34" charset="0"/>
                      </a:endParaRPr>
                    </a:p>
                  </a:txBody>
                  <a:tcPr>
                    <a:lnT w="12700" cmpd="sng">
                      <a:noFill/>
                    </a:lnT>
                    <a:solidFill>
                      <a:srgbClr val="868BE9"/>
                    </a:solidFill>
                  </a:tcPr>
                </a:tc>
                <a:tc>
                  <a:txBody>
                    <a:bodyPr/>
                    <a:lstStyle/>
                    <a:p>
                      <a:endParaRPr lang="en-US" dirty="0">
                        <a:latin typeface="Candara" panose="020E0502030303020204" pitchFamily="34" charset="0"/>
                      </a:endParaRPr>
                    </a:p>
                  </a:txBody>
                  <a:tcPr>
                    <a:lnT w="12700" cmpd="sng">
                      <a:noFill/>
                    </a:lnT>
                    <a:solidFill>
                      <a:srgbClr val="868BE9"/>
                    </a:solidFill>
                  </a:tcPr>
                </a:tc>
                <a:tc>
                  <a:txBody>
                    <a:bodyPr/>
                    <a:lstStyle/>
                    <a:p>
                      <a:endParaRPr lang="en-US" dirty="0">
                        <a:latin typeface="Candara" panose="020E0502030303020204" pitchFamily="34" charset="0"/>
                      </a:endParaRPr>
                    </a:p>
                  </a:txBody>
                  <a:tcPr>
                    <a:lnR w="12700" cmpd="sng">
                      <a:noFill/>
                    </a:lnR>
                    <a:lnT w="12700" cmpd="sng">
                      <a:noFill/>
                    </a:lnT>
                    <a:solidFill>
                      <a:srgbClr val="868BE9"/>
                    </a:solidFill>
                  </a:tcPr>
                </a:tc>
                <a:tc>
                  <a:txBody>
                    <a:bodyPr/>
                    <a:lstStyle/>
                    <a:p>
                      <a:endParaRPr lang="en-US" dirty="0">
                        <a:latin typeface="Candara" panose="020E0502030303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endParaRPr lang="en-US" dirty="0">
                        <a:latin typeface="Candara" panose="020E0502030303020204" pitchFamily="34" charset="0"/>
                      </a:endParaRPr>
                    </a:p>
                  </a:txBody>
                  <a:tcPr>
                    <a:lnL w="12700" cmpd="sng">
                      <a:noFill/>
                    </a:lnL>
                    <a:solidFill>
                      <a:srgbClr val="868BE9"/>
                    </a:solidFill>
                  </a:tcPr>
                </a:tc>
                <a:extLst>
                  <a:ext uri="{0D108BD9-81ED-4DB2-BD59-A6C34878D82A}">
                    <a16:rowId xmlns:a16="http://schemas.microsoft.com/office/drawing/2014/main" val="3817310014"/>
                  </a:ext>
                </a:extLst>
              </a:tr>
              <a:tr h="647700">
                <a:tc>
                  <a:txBody>
                    <a:bodyPr/>
                    <a:lstStyle/>
                    <a:p>
                      <a:endParaRPr lang="en-US" dirty="0">
                        <a:latin typeface="Candara" panose="020E0502030303020204" pitchFamily="34" charset="0"/>
                      </a:endParaRPr>
                    </a:p>
                  </a:txBody>
                  <a:tcPr>
                    <a:solidFill>
                      <a:srgbClr val="868BE9"/>
                    </a:solidFill>
                  </a:tcPr>
                </a:tc>
                <a:tc>
                  <a:txBody>
                    <a:bodyPr/>
                    <a:lstStyle/>
                    <a:p>
                      <a:endParaRPr lang="en-US" dirty="0">
                        <a:latin typeface="Candara" panose="020E0502030303020204" pitchFamily="34" charset="0"/>
                      </a:endParaRPr>
                    </a:p>
                  </a:txBody>
                  <a:tcPr>
                    <a:solidFill>
                      <a:srgbClr val="868BE9"/>
                    </a:solidFill>
                  </a:tcPr>
                </a:tc>
                <a:tc>
                  <a:txBody>
                    <a:bodyPr/>
                    <a:lstStyle/>
                    <a:p>
                      <a:endParaRPr lang="en-US" dirty="0">
                        <a:latin typeface="Candara" panose="020E0502030303020204" pitchFamily="34" charset="0"/>
                      </a:endParaRPr>
                    </a:p>
                  </a:txBody>
                  <a:tcPr>
                    <a:solidFill>
                      <a:srgbClr val="00CC00"/>
                    </a:solidFill>
                  </a:tcPr>
                </a:tc>
                <a:tc>
                  <a:txBody>
                    <a:bodyPr/>
                    <a:lstStyle/>
                    <a:p>
                      <a:endParaRPr lang="en-US" dirty="0">
                        <a:latin typeface="Candara" panose="020E0502030303020204" pitchFamily="34" charset="0"/>
                      </a:endParaRPr>
                    </a:p>
                  </a:txBody>
                  <a:tcPr>
                    <a:lnR w="12700" cmpd="sng">
                      <a:noFill/>
                    </a:lnR>
                    <a:solidFill>
                      <a:srgbClr val="868BE9"/>
                    </a:solidFill>
                  </a:tcPr>
                </a:tc>
                <a:tc>
                  <a:txBody>
                    <a:bodyPr/>
                    <a:lstStyle/>
                    <a:p>
                      <a:endParaRPr lang="en-US" dirty="0">
                        <a:latin typeface="Candara" panose="020E0502030303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endParaRPr lang="en-US" dirty="0">
                        <a:latin typeface="Candara" panose="020E0502030303020204" pitchFamily="34" charset="0"/>
                      </a:endParaRPr>
                    </a:p>
                  </a:txBody>
                  <a:tcPr>
                    <a:lnL w="12700" cmpd="sng">
                      <a:noFill/>
                    </a:lnL>
                    <a:solidFill>
                      <a:srgbClr val="868BE9"/>
                    </a:solidFill>
                  </a:tcPr>
                </a:tc>
                <a:extLst>
                  <a:ext uri="{0D108BD9-81ED-4DB2-BD59-A6C34878D82A}">
                    <a16:rowId xmlns:a16="http://schemas.microsoft.com/office/drawing/2014/main" val="1586154268"/>
                  </a:ext>
                </a:extLst>
              </a:tr>
              <a:tr h="647700">
                <a:tc>
                  <a:txBody>
                    <a:bodyPr/>
                    <a:lstStyle/>
                    <a:p>
                      <a:endParaRPr lang="en-US" dirty="0">
                        <a:latin typeface="Candara" panose="020E0502030303020204" pitchFamily="34" charset="0"/>
                      </a:endParaRPr>
                    </a:p>
                  </a:txBody>
                  <a:tcPr>
                    <a:solidFill>
                      <a:srgbClr val="868BE9"/>
                    </a:solidFill>
                  </a:tcPr>
                </a:tc>
                <a:tc>
                  <a:txBody>
                    <a:bodyPr/>
                    <a:lstStyle/>
                    <a:p>
                      <a:endParaRPr lang="en-US" dirty="0">
                        <a:latin typeface="Candara" panose="020E0502030303020204" pitchFamily="34" charset="0"/>
                      </a:endParaRPr>
                    </a:p>
                  </a:txBody>
                  <a:tcPr>
                    <a:solidFill>
                      <a:srgbClr val="868BE9"/>
                    </a:solidFill>
                  </a:tcPr>
                </a:tc>
                <a:tc>
                  <a:txBody>
                    <a:bodyPr/>
                    <a:lstStyle/>
                    <a:p>
                      <a:endParaRPr lang="en-US" dirty="0">
                        <a:latin typeface="Candara" panose="020E0502030303020204" pitchFamily="34" charset="0"/>
                      </a:endParaRPr>
                    </a:p>
                  </a:txBody>
                  <a:tcPr>
                    <a:solidFill>
                      <a:srgbClr val="868BE9"/>
                    </a:solidFill>
                  </a:tcPr>
                </a:tc>
                <a:tc>
                  <a:txBody>
                    <a:bodyPr/>
                    <a:lstStyle/>
                    <a:p>
                      <a:endParaRPr lang="en-US" dirty="0">
                        <a:latin typeface="Candara" panose="020E0502030303020204" pitchFamily="34" charset="0"/>
                      </a:endParaRPr>
                    </a:p>
                  </a:txBody>
                  <a:tcPr>
                    <a:solidFill>
                      <a:srgbClr val="868BE9"/>
                    </a:solidFill>
                  </a:tcPr>
                </a:tc>
                <a:tc>
                  <a:txBody>
                    <a:bodyPr/>
                    <a:lstStyle/>
                    <a:p>
                      <a:endParaRPr lang="en-US" dirty="0">
                        <a:latin typeface="Candara" panose="020E0502030303020204" pitchFamily="34" charset="0"/>
                      </a:endParaRPr>
                    </a:p>
                  </a:txBody>
                  <a:tcPr>
                    <a:lnT w="12700" cmpd="sng">
                      <a:noFill/>
                    </a:lnT>
                    <a:solidFill>
                      <a:srgbClr val="868BE9"/>
                    </a:solidFill>
                  </a:tcPr>
                </a:tc>
                <a:tc>
                  <a:txBody>
                    <a:bodyPr/>
                    <a:lstStyle/>
                    <a:p>
                      <a:endParaRPr lang="en-US" dirty="0">
                        <a:latin typeface="Candara" panose="020E0502030303020204" pitchFamily="34" charset="0"/>
                      </a:endParaRPr>
                    </a:p>
                  </a:txBody>
                  <a:tcPr>
                    <a:solidFill>
                      <a:srgbClr val="868BE9"/>
                    </a:solidFill>
                  </a:tcPr>
                </a:tc>
                <a:extLst>
                  <a:ext uri="{0D108BD9-81ED-4DB2-BD59-A6C34878D82A}">
                    <a16:rowId xmlns:a16="http://schemas.microsoft.com/office/drawing/2014/main" val="2521935469"/>
                  </a:ext>
                </a:extLst>
              </a:tr>
              <a:tr h="647700">
                <a:tc>
                  <a:txBody>
                    <a:bodyPr/>
                    <a:lstStyle/>
                    <a:p>
                      <a:endParaRPr lang="en-US" dirty="0">
                        <a:latin typeface="Candara" panose="020E0502030303020204" pitchFamily="34" charset="0"/>
                      </a:endParaRPr>
                    </a:p>
                  </a:txBody>
                  <a:tcPr>
                    <a:solidFill>
                      <a:srgbClr val="868BE9"/>
                    </a:solidFill>
                  </a:tcPr>
                </a:tc>
                <a:tc>
                  <a:txBody>
                    <a:bodyPr/>
                    <a:lstStyle/>
                    <a:p>
                      <a:endParaRPr lang="en-US" dirty="0">
                        <a:latin typeface="Candara" panose="020E0502030303020204" pitchFamily="34" charset="0"/>
                      </a:endParaRPr>
                    </a:p>
                  </a:txBody>
                  <a:tcPr>
                    <a:solidFill>
                      <a:srgbClr val="868BE9"/>
                    </a:solidFill>
                  </a:tcPr>
                </a:tc>
                <a:tc>
                  <a:txBody>
                    <a:bodyPr/>
                    <a:lstStyle/>
                    <a:p>
                      <a:endParaRPr lang="en-US" dirty="0">
                        <a:latin typeface="Candara" panose="020E0502030303020204" pitchFamily="34" charset="0"/>
                      </a:endParaRPr>
                    </a:p>
                  </a:txBody>
                  <a:tcPr>
                    <a:solidFill>
                      <a:srgbClr val="868BE9"/>
                    </a:solidFill>
                  </a:tcPr>
                </a:tc>
                <a:tc>
                  <a:txBody>
                    <a:bodyPr/>
                    <a:lstStyle/>
                    <a:p>
                      <a:endParaRPr lang="en-US" dirty="0">
                        <a:latin typeface="Candara" panose="020E0502030303020204" pitchFamily="34" charset="0"/>
                      </a:endParaRPr>
                    </a:p>
                  </a:txBody>
                  <a:tcPr>
                    <a:solidFill>
                      <a:srgbClr val="868BE9"/>
                    </a:solidFill>
                  </a:tcPr>
                </a:tc>
                <a:tc>
                  <a:txBody>
                    <a:bodyPr/>
                    <a:lstStyle/>
                    <a:p>
                      <a:endParaRPr lang="en-US" dirty="0">
                        <a:latin typeface="Candara" panose="020E0502030303020204" pitchFamily="34" charset="0"/>
                      </a:endParaRPr>
                    </a:p>
                  </a:txBody>
                  <a:tcPr>
                    <a:solidFill>
                      <a:srgbClr val="868BE9"/>
                    </a:solidFill>
                  </a:tcPr>
                </a:tc>
                <a:tc>
                  <a:txBody>
                    <a:bodyPr/>
                    <a:lstStyle/>
                    <a:p>
                      <a:endParaRPr lang="en-US" dirty="0">
                        <a:latin typeface="Candara" panose="020E0502030303020204" pitchFamily="34" charset="0"/>
                      </a:endParaRPr>
                    </a:p>
                  </a:txBody>
                  <a:tcPr>
                    <a:solidFill>
                      <a:srgbClr val="868BE9"/>
                    </a:solidFill>
                  </a:tcPr>
                </a:tc>
                <a:extLst>
                  <a:ext uri="{0D108BD9-81ED-4DB2-BD59-A6C34878D82A}">
                    <a16:rowId xmlns:a16="http://schemas.microsoft.com/office/drawing/2014/main" val="2000345929"/>
                  </a:ext>
                </a:extLst>
              </a:tr>
            </a:tbl>
          </a:graphicData>
        </a:graphic>
      </p:graphicFrame>
      <p:sp>
        <p:nvSpPr>
          <p:cNvPr id="2" name="Title 1">
            <a:extLst>
              <a:ext uri="{FF2B5EF4-FFF2-40B4-BE49-F238E27FC236}">
                <a16:creationId xmlns:a16="http://schemas.microsoft.com/office/drawing/2014/main" id="{7A967ADA-EFF4-0F4C-B40F-0C544B4DAC61}"/>
              </a:ext>
            </a:extLst>
          </p:cNvPr>
          <p:cNvSpPr>
            <a:spLocks noGrp="1"/>
          </p:cNvSpPr>
          <p:nvPr>
            <p:ph type="title"/>
          </p:nvPr>
        </p:nvSpPr>
        <p:spPr/>
        <p:txBody>
          <a:bodyPr>
            <a:normAutofit/>
          </a:bodyPr>
          <a:lstStyle/>
          <a:p>
            <a:r>
              <a:rPr lang="en-US" dirty="0"/>
              <a:t>Example: Maze under Windy Situation</a:t>
            </a:r>
          </a:p>
        </p:txBody>
      </p:sp>
      <p:sp>
        <p:nvSpPr>
          <p:cNvPr id="4" name="Slide Number Placeholder 3">
            <a:extLst>
              <a:ext uri="{FF2B5EF4-FFF2-40B4-BE49-F238E27FC236}">
                <a16:creationId xmlns:a16="http://schemas.microsoft.com/office/drawing/2014/main" id="{B2213DF9-714D-4847-841F-D1A41A7BE92C}"/>
              </a:ext>
            </a:extLst>
          </p:cNvPr>
          <p:cNvSpPr>
            <a:spLocks noGrp="1"/>
          </p:cNvSpPr>
          <p:nvPr>
            <p:ph type="sldNum" sz="quarter" idx="12"/>
          </p:nvPr>
        </p:nvSpPr>
        <p:spPr/>
        <p:txBody>
          <a:bodyPr/>
          <a:lstStyle/>
          <a:p>
            <a:pPr>
              <a:defRPr/>
            </a:pPr>
            <a:fld id="{CCF77436-EC8C-4AA7-8F7E-35D67B363DD7}" type="slidenum">
              <a:rPr lang="en-US" smtClean="0"/>
              <a:pPr>
                <a:defRPr/>
              </a:pPr>
              <a:t>2</a:t>
            </a:fld>
            <a:endParaRPr lang="en-US" dirty="0"/>
          </a:p>
        </p:txBody>
      </p:sp>
      <p:sp>
        <p:nvSpPr>
          <p:cNvPr id="49" name="Rectangle 48">
            <a:extLst>
              <a:ext uri="{FF2B5EF4-FFF2-40B4-BE49-F238E27FC236}">
                <a16:creationId xmlns:a16="http://schemas.microsoft.com/office/drawing/2014/main" id="{3FBEC63B-8E4B-5140-A0AC-746108C98EFF}"/>
              </a:ext>
            </a:extLst>
          </p:cNvPr>
          <p:cNvSpPr/>
          <p:nvPr/>
        </p:nvSpPr>
        <p:spPr>
          <a:xfrm>
            <a:off x="3373073" y="4964424"/>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a</a:t>
            </a:r>
          </a:p>
        </p:txBody>
      </p:sp>
      <p:sp>
        <p:nvSpPr>
          <p:cNvPr id="50" name="Rectangle 49">
            <a:extLst>
              <a:ext uri="{FF2B5EF4-FFF2-40B4-BE49-F238E27FC236}">
                <a16:creationId xmlns:a16="http://schemas.microsoft.com/office/drawing/2014/main" id="{620520AC-525F-B541-8FE5-CE89B2F816C5}"/>
              </a:ext>
            </a:extLst>
          </p:cNvPr>
          <p:cNvSpPr/>
          <p:nvPr/>
        </p:nvSpPr>
        <p:spPr>
          <a:xfrm>
            <a:off x="3368265" y="4323473"/>
            <a:ext cx="31290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b</a:t>
            </a:r>
          </a:p>
        </p:txBody>
      </p:sp>
      <p:sp>
        <p:nvSpPr>
          <p:cNvPr id="51" name="Rectangle 50">
            <a:extLst>
              <a:ext uri="{FF2B5EF4-FFF2-40B4-BE49-F238E27FC236}">
                <a16:creationId xmlns:a16="http://schemas.microsoft.com/office/drawing/2014/main" id="{117FD804-4BB8-D441-BBC6-1C2921167EE8}"/>
              </a:ext>
            </a:extLst>
          </p:cNvPr>
          <p:cNvSpPr/>
          <p:nvPr/>
        </p:nvSpPr>
        <p:spPr>
          <a:xfrm>
            <a:off x="3392309" y="3682524"/>
            <a:ext cx="288862"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c</a:t>
            </a:r>
          </a:p>
        </p:txBody>
      </p:sp>
      <p:sp>
        <p:nvSpPr>
          <p:cNvPr id="52" name="Rectangle 51">
            <a:extLst>
              <a:ext uri="{FF2B5EF4-FFF2-40B4-BE49-F238E27FC236}">
                <a16:creationId xmlns:a16="http://schemas.microsoft.com/office/drawing/2014/main" id="{05BCF862-D7CF-7C48-A33F-79CC9A3D809D}"/>
              </a:ext>
            </a:extLst>
          </p:cNvPr>
          <p:cNvSpPr/>
          <p:nvPr/>
        </p:nvSpPr>
        <p:spPr>
          <a:xfrm>
            <a:off x="5406022" y="5480182"/>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53" name="Rectangle 52">
            <a:extLst>
              <a:ext uri="{FF2B5EF4-FFF2-40B4-BE49-F238E27FC236}">
                <a16:creationId xmlns:a16="http://schemas.microsoft.com/office/drawing/2014/main" id="{CF8CCC84-69D5-8C48-A5AD-5C4D13F822CB}"/>
              </a:ext>
            </a:extLst>
          </p:cNvPr>
          <p:cNvSpPr/>
          <p:nvPr/>
        </p:nvSpPr>
        <p:spPr>
          <a:xfrm>
            <a:off x="3962400" y="5480182"/>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54" name="Rectangle 53">
            <a:extLst>
              <a:ext uri="{FF2B5EF4-FFF2-40B4-BE49-F238E27FC236}">
                <a16:creationId xmlns:a16="http://schemas.microsoft.com/office/drawing/2014/main" id="{488C1996-0D98-C54D-9DA5-B2EC99C36B6A}"/>
              </a:ext>
            </a:extLst>
          </p:cNvPr>
          <p:cNvSpPr/>
          <p:nvPr/>
        </p:nvSpPr>
        <p:spPr>
          <a:xfrm>
            <a:off x="4684211" y="5480182"/>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
        <p:nvSpPr>
          <p:cNvPr id="55" name="Rectangle 54">
            <a:extLst>
              <a:ext uri="{FF2B5EF4-FFF2-40B4-BE49-F238E27FC236}">
                <a16:creationId xmlns:a16="http://schemas.microsoft.com/office/drawing/2014/main" id="{BC54AF83-35BD-D74C-AA35-9FBED4B6EE8B}"/>
              </a:ext>
            </a:extLst>
          </p:cNvPr>
          <p:cNvSpPr/>
          <p:nvPr/>
        </p:nvSpPr>
        <p:spPr>
          <a:xfrm>
            <a:off x="6127833" y="5480182"/>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sp>
        <p:nvSpPr>
          <p:cNvPr id="56" name="Rectangle 55">
            <a:extLst>
              <a:ext uri="{FF2B5EF4-FFF2-40B4-BE49-F238E27FC236}">
                <a16:creationId xmlns:a16="http://schemas.microsoft.com/office/drawing/2014/main" id="{FBAFA628-92A9-1347-BF23-86366209D7BB}"/>
              </a:ext>
            </a:extLst>
          </p:cNvPr>
          <p:cNvSpPr/>
          <p:nvPr/>
        </p:nvSpPr>
        <p:spPr>
          <a:xfrm>
            <a:off x="6849644" y="5480182"/>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5</a:t>
            </a:r>
          </a:p>
        </p:txBody>
      </p:sp>
      <p:sp>
        <p:nvSpPr>
          <p:cNvPr id="57" name="Rectangle 56">
            <a:extLst>
              <a:ext uri="{FF2B5EF4-FFF2-40B4-BE49-F238E27FC236}">
                <a16:creationId xmlns:a16="http://schemas.microsoft.com/office/drawing/2014/main" id="{A16C83B0-73A6-534F-9759-C96BC143A0B9}"/>
              </a:ext>
            </a:extLst>
          </p:cNvPr>
          <p:cNvSpPr/>
          <p:nvPr/>
        </p:nvSpPr>
        <p:spPr>
          <a:xfrm>
            <a:off x="7571453" y="5480182"/>
            <a:ext cx="311304"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6</a:t>
            </a:r>
          </a:p>
        </p:txBody>
      </p:sp>
      <p:sp>
        <p:nvSpPr>
          <p:cNvPr id="58" name="Rectangle 57">
            <a:extLst>
              <a:ext uri="{FF2B5EF4-FFF2-40B4-BE49-F238E27FC236}">
                <a16:creationId xmlns:a16="http://schemas.microsoft.com/office/drawing/2014/main" id="{CC1D2F25-AD39-9947-B9FC-9ECC04591D5B}"/>
              </a:ext>
            </a:extLst>
          </p:cNvPr>
          <p:cNvSpPr/>
          <p:nvPr/>
        </p:nvSpPr>
        <p:spPr>
          <a:xfrm>
            <a:off x="3368265" y="3041575"/>
            <a:ext cx="311304"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d</a:t>
            </a:r>
          </a:p>
        </p:txBody>
      </p:sp>
      <p:sp>
        <p:nvSpPr>
          <p:cNvPr id="59" name="Rectangle 58">
            <a:extLst>
              <a:ext uri="{FF2B5EF4-FFF2-40B4-BE49-F238E27FC236}">
                <a16:creationId xmlns:a16="http://schemas.microsoft.com/office/drawing/2014/main" id="{979AB77E-C0F0-0D47-A91A-91309F371C87}"/>
              </a:ext>
            </a:extLst>
          </p:cNvPr>
          <p:cNvSpPr/>
          <p:nvPr/>
        </p:nvSpPr>
        <p:spPr>
          <a:xfrm>
            <a:off x="3374677" y="2400626"/>
            <a:ext cx="30328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e</a:t>
            </a:r>
          </a:p>
        </p:txBody>
      </p:sp>
      <p:sp>
        <p:nvSpPr>
          <p:cNvPr id="60" name="Rectangle 59">
            <a:extLst>
              <a:ext uri="{FF2B5EF4-FFF2-40B4-BE49-F238E27FC236}">
                <a16:creationId xmlns:a16="http://schemas.microsoft.com/office/drawing/2014/main" id="{8BA15BD8-9F99-034F-ABC2-FBEBCA6CF946}"/>
              </a:ext>
            </a:extLst>
          </p:cNvPr>
          <p:cNvSpPr/>
          <p:nvPr/>
        </p:nvSpPr>
        <p:spPr>
          <a:xfrm>
            <a:off x="3419561" y="1759677"/>
            <a:ext cx="263214"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f</a:t>
            </a:r>
          </a:p>
        </p:txBody>
      </p:sp>
      <p:pic>
        <p:nvPicPr>
          <p:cNvPr id="62" name="Graphic 61" descr="Map compass">
            <a:extLst>
              <a:ext uri="{FF2B5EF4-FFF2-40B4-BE49-F238E27FC236}">
                <a16:creationId xmlns:a16="http://schemas.microsoft.com/office/drawing/2014/main" id="{977B7820-F9F2-4512-AB7F-2910FA32CFA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70569" y="2602171"/>
            <a:ext cx="750437" cy="750437"/>
          </a:xfrm>
          <a:prstGeom prst="rect">
            <a:avLst/>
          </a:prstGeom>
        </p:spPr>
      </p:pic>
      <p:sp>
        <p:nvSpPr>
          <p:cNvPr id="63" name="Rectangle 62">
            <a:extLst>
              <a:ext uri="{FF2B5EF4-FFF2-40B4-BE49-F238E27FC236}">
                <a16:creationId xmlns:a16="http://schemas.microsoft.com/office/drawing/2014/main" id="{61056791-9D1A-4186-B14D-809EEF075B94}"/>
              </a:ext>
            </a:extLst>
          </p:cNvPr>
          <p:cNvSpPr/>
          <p:nvPr/>
        </p:nvSpPr>
        <p:spPr>
          <a:xfrm>
            <a:off x="9164753" y="2414958"/>
            <a:ext cx="364202" cy="523220"/>
          </a:xfrm>
          <a:prstGeom prst="rect">
            <a:avLst/>
          </a:prstGeom>
        </p:spPr>
        <p:txBody>
          <a:bodyPr wrap="none">
            <a:spAutoFit/>
          </a:bodyPr>
          <a:lstStyle/>
          <a:p>
            <a:r>
              <a:rPr lang="en-US" sz="2800" dirty="0">
                <a:solidFill>
                  <a:srgbClr val="FF0000"/>
                </a:solidFill>
                <a:latin typeface="Candara" panose="020E0502030303020204" pitchFamily="34" charset="0"/>
              </a:rPr>
              <a:t>↑</a:t>
            </a:r>
          </a:p>
        </p:txBody>
      </p:sp>
      <p:sp>
        <p:nvSpPr>
          <p:cNvPr id="64" name="Rectangle 63">
            <a:extLst>
              <a:ext uri="{FF2B5EF4-FFF2-40B4-BE49-F238E27FC236}">
                <a16:creationId xmlns:a16="http://schemas.microsoft.com/office/drawing/2014/main" id="{68C86832-EF97-478B-93D4-97707D357DF2}"/>
              </a:ext>
            </a:extLst>
          </p:cNvPr>
          <p:cNvSpPr/>
          <p:nvPr/>
        </p:nvSpPr>
        <p:spPr>
          <a:xfrm>
            <a:off x="9083535" y="2269277"/>
            <a:ext cx="495649" cy="369332"/>
          </a:xfrm>
          <a:prstGeom prst="rect">
            <a:avLst/>
          </a:prstGeom>
        </p:spPr>
        <p:txBody>
          <a:bodyPr wrap="none">
            <a:spAutoFit/>
          </a:bodyPr>
          <a:lstStyle/>
          <a:p>
            <a:r>
              <a:rPr lang="en-US" dirty="0">
                <a:solidFill>
                  <a:srgbClr val="FF0000"/>
                </a:solidFill>
                <a:latin typeface="Candara" panose="020E0502030303020204" pitchFamily="34" charset="0"/>
              </a:rPr>
              <a:t>0.8</a:t>
            </a:r>
          </a:p>
        </p:txBody>
      </p:sp>
      <p:sp>
        <p:nvSpPr>
          <p:cNvPr id="65" name="Rectangle 64">
            <a:extLst>
              <a:ext uri="{FF2B5EF4-FFF2-40B4-BE49-F238E27FC236}">
                <a16:creationId xmlns:a16="http://schemas.microsoft.com/office/drawing/2014/main" id="{08427022-F22C-4349-A00B-16F528240F1F}"/>
              </a:ext>
            </a:extLst>
          </p:cNvPr>
          <p:cNvSpPr/>
          <p:nvPr/>
        </p:nvSpPr>
        <p:spPr>
          <a:xfrm>
            <a:off x="9612175" y="2792722"/>
            <a:ext cx="449162" cy="369332"/>
          </a:xfrm>
          <a:prstGeom prst="rect">
            <a:avLst/>
          </a:prstGeom>
        </p:spPr>
        <p:txBody>
          <a:bodyPr wrap="none">
            <a:spAutoFit/>
          </a:bodyPr>
          <a:lstStyle/>
          <a:p>
            <a:r>
              <a:rPr lang="en-US" dirty="0">
                <a:solidFill>
                  <a:srgbClr val="FF0000"/>
                </a:solidFill>
                <a:latin typeface="Candara" panose="020E0502030303020204" pitchFamily="34" charset="0"/>
              </a:rPr>
              <a:t>0.1</a:t>
            </a:r>
          </a:p>
        </p:txBody>
      </p:sp>
      <p:sp>
        <p:nvSpPr>
          <p:cNvPr id="66" name="Rectangle 65">
            <a:extLst>
              <a:ext uri="{FF2B5EF4-FFF2-40B4-BE49-F238E27FC236}">
                <a16:creationId xmlns:a16="http://schemas.microsoft.com/office/drawing/2014/main" id="{06D1022B-0B1A-415F-BB3F-0BB59A592246}"/>
              </a:ext>
            </a:extLst>
          </p:cNvPr>
          <p:cNvSpPr/>
          <p:nvPr/>
        </p:nvSpPr>
        <p:spPr>
          <a:xfrm>
            <a:off x="8591764" y="2810942"/>
            <a:ext cx="449162" cy="369332"/>
          </a:xfrm>
          <a:prstGeom prst="rect">
            <a:avLst/>
          </a:prstGeom>
        </p:spPr>
        <p:txBody>
          <a:bodyPr wrap="none">
            <a:spAutoFit/>
          </a:bodyPr>
          <a:lstStyle/>
          <a:p>
            <a:r>
              <a:rPr lang="en-US" dirty="0">
                <a:solidFill>
                  <a:srgbClr val="FF0000"/>
                </a:solidFill>
                <a:latin typeface="Candara" panose="020E0502030303020204" pitchFamily="34" charset="0"/>
              </a:rPr>
              <a:t>0.1</a:t>
            </a:r>
          </a:p>
        </p:txBody>
      </p:sp>
      <p:pic>
        <p:nvPicPr>
          <p:cNvPr id="67" name="Graphic 66" descr="Map compass">
            <a:extLst>
              <a:ext uri="{FF2B5EF4-FFF2-40B4-BE49-F238E27FC236}">
                <a16:creationId xmlns:a16="http://schemas.microsoft.com/office/drawing/2014/main" id="{7585B4B9-AE59-4B29-A6A4-DFBC1B8031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77960" y="4116581"/>
            <a:ext cx="750437" cy="750437"/>
          </a:xfrm>
          <a:prstGeom prst="rect">
            <a:avLst/>
          </a:prstGeom>
        </p:spPr>
      </p:pic>
      <p:sp>
        <p:nvSpPr>
          <p:cNvPr id="68" name="Rectangle 67">
            <a:extLst>
              <a:ext uri="{FF2B5EF4-FFF2-40B4-BE49-F238E27FC236}">
                <a16:creationId xmlns:a16="http://schemas.microsoft.com/office/drawing/2014/main" id="{9968E2CA-59F6-48C1-B484-2269A55DC3F2}"/>
              </a:ext>
            </a:extLst>
          </p:cNvPr>
          <p:cNvSpPr/>
          <p:nvPr/>
        </p:nvSpPr>
        <p:spPr>
          <a:xfrm rot="5400000">
            <a:off x="9483560" y="4245843"/>
            <a:ext cx="364202" cy="523220"/>
          </a:xfrm>
          <a:prstGeom prst="rect">
            <a:avLst/>
          </a:prstGeom>
        </p:spPr>
        <p:txBody>
          <a:bodyPr wrap="none">
            <a:spAutoFit/>
          </a:bodyPr>
          <a:lstStyle/>
          <a:p>
            <a:r>
              <a:rPr lang="en-US" sz="2800" dirty="0">
                <a:solidFill>
                  <a:srgbClr val="FF0000"/>
                </a:solidFill>
                <a:latin typeface="Candara" panose="020E0502030303020204" pitchFamily="34" charset="0"/>
              </a:rPr>
              <a:t>↑</a:t>
            </a:r>
          </a:p>
        </p:txBody>
      </p:sp>
      <p:sp>
        <p:nvSpPr>
          <p:cNvPr id="69" name="Rectangle 68">
            <a:extLst>
              <a:ext uri="{FF2B5EF4-FFF2-40B4-BE49-F238E27FC236}">
                <a16:creationId xmlns:a16="http://schemas.microsoft.com/office/drawing/2014/main" id="{EA118F7E-FCFD-41AE-B2DB-B3D15F1DA3BB}"/>
              </a:ext>
            </a:extLst>
          </p:cNvPr>
          <p:cNvSpPr/>
          <p:nvPr/>
        </p:nvSpPr>
        <p:spPr>
          <a:xfrm>
            <a:off x="9721006" y="4325352"/>
            <a:ext cx="495649" cy="369332"/>
          </a:xfrm>
          <a:prstGeom prst="rect">
            <a:avLst/>
          </a:prstGeom>
        </p:spPr>
        <p:txBody>
          <a:bodyPr wrap="none">
            <a:spAutoFit/>
          </a:bodyPr>
          <a:lstStyle/>
          <a:p>
            <a:r>
              <a:rPr lang="en-US" dirty="0">
                <a:solidFill>
                  <a:srgbClr val="FF0000"/>
                </a:solidFill>
                <a:latin typeface="Candara" panose="020E0502030303020204" pitchFamily="34" charset="0"/>
              </a:rPr>
              <a:t>0.8</a:t>
            </a:r>
          </a:p>
        </p:txBody>
      </p:sp>
      <p:sp>
        <p:nvSpPr>
          <p:cNvPr id="70" name="Rectangle 69">
            <a:extLst>
              <a:ext uri="{FF2B5EF4-FFF2-40B4-BE49-F238E27FC236}">
                <a16:creationId xmlns:a16="http://schemas.microsoft.com/office/drawing/2014/main" id="{60A35D8E-1184-4FA5-B10C-A3B3F0EB32A6}"/>
              </a:ext>
            </a:extLst>
          </p:cNvPr>
          <p:cNvSpPr/>
          <p:nvPr/>
        </p:nvSpPr>
        <p:spPr>
          <a:xfrm>
            <a:off x="9127794" y="4810076"/>
            <a:ext cx="449162" cy="369332"/>
          </a:xfrm>
          <a:prstGeom prst="rect">
            <a:avLst/>
          </a:prstGeom>
        </p:spPr>
        <p:txBody>
          <a:bodyPr wrap="none">
            <a:spAutoFit/>
          </a:bodyPr>
          <a:lstStyle/>
          <a:p>
            <a:r>
              <a:rPr lang="en-US" dirty="0">
                <a:solidFill>
                  <a:srgbClr val="FF0000"/>
                </a:solidFill>
                <a:latin typeface="Candara" panose="020E0502030303020204" pitchFamily="34" charset="0"/>
              </a:rPr>
              <a:t>0.1</a:t>
            </a:r>
          </a:p>
        </p:txBody>
      </p:sp>
      <p:sp>
        <p:nvSpPr>
          <p:cNvPr id="71" name="Rectangle 70">
            <a:extLst>
              <a:ext uri="{FF2B5EF4-FFF2-40B4-BE49-F238E27FC236}">
                <a16:creationId xmlns:a16="http://schemas.microsoft.com/office/drawing/2014/main" id="{E9E96EBF-B8EC-4C39-BEEC-1C66CFF6C934}"/>
              </a:ext>
            </a:extLst>
          </p:cNvPr>
          <p:cNvSpPr/>
          <p:nvPr/>
        </p:nvSpPr>
        <p:spPr>
          <a:xfrm>
            <a:off x="9160234" y="3865802"/>
            <a:ext cx="449162" cy="369332"/>
          </a:xfrm>
          <a:prstGeom prst="rect">
            <a:avLst/>
          </a:prstGeom>
        </p:spPr>
        <p:txBody>
          <a:bodyPr wrap="none">
            <a:spAutoFit/>
          </a:bodyPr>
          <a:lstStyle/>
          <a:p>
            <a:r>
              <a:rPr lang="en-US" dirty="0">
                <a:solidFill>
                  <a:srgbClr val="FF0000"/>
                </a:solidFill>
                <a:latin typeface="Candara" panose="020E0502030303020204" pitchFamily="34" charset="0"/>
              </a:rPr>
              <a:t>0.1</a:t>
            </a:r>
          </a:p>
        </p:txBody>
      </p:sp>
    </p:spTree>
    <p:extLst>
      <p:ext uri="{BB962C8B-B14F-4D97-AF65-F5344CB8AC3E}">
        <p14:creationId xmlns:p14="http://schemas.microsoft.com/office/powerpoint/2010/main" val="404948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4" grpId="0"/>
      <p:bldP spid="65" grpId="0"/>
      <p:bldP spid="66" grpId="0"/>
      <p:bldP spid="68" grpId="0"/>
      <p:bldP spid="69" grpId="0"/>
      <p:bldP spid="70" grpId="0"/>
      <p:bldP spid="7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E41C2-F821-0C47-AD2C-65FBE074C349}"/>
              </a:ext>
            </a:extLst>
          </p:cNvPr>
          <p:cNvSpPr>
            <a:spLocks noGrp="1"/>
          </p:cNvSpPr>
          <p:nvPr>
            <p:ph type="title"/>
          </p:nvPr>
        </p:nvSpPr>
        <p:spPr/>
        <p:txBody>
          <a:bodyPr/>
          <a:lstStyle/>
          <a:p>
            <a:r>
              <a:rPr lang="en-US" dirty="0"/>
              <a:t>Diagnostic Reasoning</a:t>
            </a:r>
          </a:p>
        </p:txBody>
      </p:sp>
      <p:sp>
        <p:nvSpPr>
          <p:cNvPr id="4" name="Slide Number Placeholder 3">
            <a:extLst>
              <a:ext uri="{FF2B5EF4-FFF2-40B4-BE49-F238E27FC236}">
                <a16:creationId xmlns:a16="http://schemas.microsoft.com/office/drawing/2014/main" id="{F92EEFB2-BD0E-E548-817F-1542FCF64E72}"/>
              </a:ext>
            </a:extLst>
          </p:cNvPr>
          <p:cNvSpPr>
            <a:spLocks noGrp="1"/>
          </p:cNvSpPr>
          <p:nvPr>
            <p:ph type="sldNum" sz="quarter" idx="12"/>
          </p:nvPr>
        </p:nvSpPr>
        <p:spPr/>
        <p:txBody>
          <a:bodyPr/>
          <a:lstStyle/>
          <a:p>
            <a:pPr>
              <a:defRPr/>
            </a:pPr>
            <a:fld id="{CCF77436-EC8C-4AA7-8F7E-35D67B363DD7}" type="slidenum">
              <a:rPr lang="en-US" smtClean="0"/>
              <a:pPr>
                <a:defRPr/>
              </a:pPr>
              <a:t>20</a:t>
            </a:fld>
            <a:endParaRPr lang="en-US" dirty="0"/>
          </a:p>
        </p:txBody>
      </p:sp>
      <p:sp>
        <p:nvSpPr>
          <p:cNvPr id="5" name="Rounded Rectangle 4">
            <a:extLst>
              <a:ext uri="{FF2B5EF4-FFF2-40B4-BE49-F238E27FC236}">
                <a16:creationId xmlns:a16="http://schemas.microsoft.com/office/drawing/2014/main" id="{D3C01846-CC83-B547-A43A-884CB84AB9F1}"/>
              </a:ext>
            </a:extLst>
          </p:cNvPr>
          <p:cNvSpPr/>
          <p:nvPr/>
        </p:nvSpPr>
        <p:spPr>
          <a:xfrm>
            <a:off x="2133601" y="3169185"/>
            <a:ext cx="1274915" cy="53340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Test</a:t>
            </a:r>
          </a:p>
        </p:txBody>
      </p:sp>
      <p:sp>
        <p:nvSpPr>
          <p:cNvPr id="6" name="Rounded Rectangle 5">
            <a:extLst>
              <a:ext uri="{FF2B5EF4-FFF2-40B4-BE49-F238E27FC236}">
                <a16:creationId xmlns:a16="http://schemas.microsoft.com/office/drawing/2014/main" id="{A18131B3-C802-C04E-A0C2-9E6BA935B425}"/>
              </a:ext>
            </a:extLst>
          </p:cNvPr>
          <p:cNvSpPr/>
          <p:nvPr/>
        </p:nvSpPr>
        <p:spPr>
          <a:xfrm>
            <a:off x="2133601" y="1371600"/>
            <a:ext cx="1286787" cy="53340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Cancer</a:t>
            </a:r>
          </a:p>
        </p:txBody>
      </p:sp>
      <p:cxnSp>
        <p:nvCxnSpPr>
          <p:cNvPr id="7" name="Straight Arrow Connector 6">
            <a:extLst>
              <a:ext uri="{FF2B5EF4-FFF2-40B4-BE49-F238E27FC236}">
                <a16:creationId xmlns:a16="http://schemas.microsoft.com/office/drawing/2014/main" id="{BEBE5284-E8D3-B94F-9A8C-5E62992643DA}"/>
              </a:ext>
            </a:extLst>
          </p:cNvPr>
          <p:cNvCxnSpPr>
            <a:cxnSpLocks/>
            <a:stCxn id="6" idx="2"/>
            <a:endCxn id="5" idx="0"/>
          </p:cNvCxnSpPr>
          <p:nvPr/>
        </p:nvCxnSpPr>
        <p:spPr>
          <a:xfrm flipH="1">
            <a:off x="2771058" y="1905001"/>
            <a:ext cx="5936" cy="1264185"/>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9" name="Rectangle 8">
            <a:extLst>
              <a:ext uri="{FF2B5EF4-FFF2-40B4-BE49-F238E27FC236}">
                <a16:creationId xmlns:a16="http://schemas.microsoft.com/office/drawing/2014/main" id="{1B404AA4-8C41-C348-ACE6-11EB3B99E9DC}"/>
              </a:ext>
            </a:extLst>
          </p:cNvPr>
          <p:cNvSpPr/>
          <p:nvPr/>
        </p:nvSpPr>
        <p:spPr>
          <a:xfrm>
            <a:off x="3538980" y="1395715"/>
            <a:ext cx="1124475" cy="461665"/>
          </a:xfrm>
          <a:prstGeom prst="rect">
            <a:avLst/>
          </a:prstGeom>
        </p:spPr>
        <p:txBody>
          <a:bodyPr wrap="square">
            <a:spAutoFit/>
          </a:bodyPr>
          <a:lstStyle/>
          <a:p>
            <a:r>
              <a:rPr lang="en-US" sz="2400" dirty="0">
                <a:latin typeface="Candara" panose="020E0502030303020204" pitchFamily="34" charset="0"/>
                <a:cs typeface="Calibri" panose="020F0502020204030204" pitchFamily="34" charset="0"/>
              </a:rPr>
              <a:t>hidden</a:t>
            </a:r>
          </a:p>
        </p:txBody>
      </p:sp>
      <p:sp>
        <p:nvSpPr>
          <p:cNvPr id="10" name="Rectangle 9">
            <a:extLst>
              <a:ext uri="{FF2B5EF4-FFF2-40B4-BE49-F238E27FC236}">
                <a16:creationId xmlns:a16="http://schemas.microsoft.com/office/drawing/2014/main" id="{5075E5E9-327B-A14D-B026-655D3D5B7BD0}"/>
              </a:ext>
            </a:extLst>
          </p:cNvPr>
          <p:cNvSpPr/>
          <p:nvPr/>
        </p:nvSpPr>
        <p:spPr>
          <a:xfrm>
            <a:off x="3498717" y="3197653"/>
            <a:ext cx="1164101" cy="461665"/>
          </a:xfrm>
          <a:prstGeom prst="rect">
            <a:avLst/>
          </a:prstGeom>
        </p:spPr>
        <p:txBody>
          <a:bodyPr wrap="none">
            <a:spAutoFit/>
          </a:bodyPr>
          <a:lstStyle/>
          <a:p>
            <a:r>
              <a:rPr lang="en-US" sz="2400" dirty="0">
                <a:latin typeface="Candara" panose="020E0502030303020204" pitchFamily="34" charset="0"/>
                <a:cs typeface="Calibri" panose="020F0502020204030204" pitchFamily="34" charset="0"/>
              </a:rPr>
              <a:t>evident</a:t>
            </a:r>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19231C1B-6AB8-874D-9E39-2E387EEDA650}"/>
                  </a:ext>
                </a:extLst>
              </p:cNvPr>
              <p:cNvSpPr/>
              <p:nvPr/>
            </p:nvSpPr>
            <p:spPr>
              <a:xfrm>
                <a:off x="5707404" y="1991380"/>
                <a:ext cx="4169218" cy="523220"/>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m:rPr>
                          <m:sty m:val="p"/>
                        </m:rPr>
                        <a:rPr lang="en-US" sz="2800">
                          <a:solidFill>
                            <a:srgbClr val="7030A0"/>
                          </a:solidFill>
                          <a:latin typeface="Cambria Math" panose="02040503050406030204" pitchFamily="18" charset="0"/>
                        </a:rPr>
                        <m:t>P</m:t>
                      </m:r>
                      <m:d>
                        <m:dPr>
                          <m:ctrlPr>
                            <a:rPr lang="en-US" sz="2800" i="1">
                              <a:solidFill>
                                <a:srgbClr val="7030A0"/>
                              </a:solidFill>
                              <a:latin typeface="Cambria Math" panose="02040503050406030204" pitchFamily="18" charset="0"/>
                            </a:rPr>
                          </m:ctrlPr>
                        </m:dPr>
                        <m:e>
                          <m:r>
                            <m:rPr>
                              <m:sty m:val="p"/>
                            </m:rPr>
                            <a:rPr lang="en-US" sz="2800">
                              <a:solidFill>
                                <a:srgbClr val="7030A0"/>
                              </a:solidFill>
                              <a:latin typeface="Cambria Math" panose="02040503050406030204" pitchFamily="18" charset="0"/>
                            </a:rPr>
                            <m:t>C</m:t>
                          </m:r>
                          <m:r>
                            <a:rPr lang="en-US" sz="2800">
                              <a:solidFill>
                                <a:srgbClr val="7030A0"/>
                              </a:solidFill>
                              <a:latin typeface="Cambria Math" panose="02040503050406030204" pitchFamily="18" charset="0"/>
                            </a:rPr>
                            <m:t>=</m:t>
                          </m:r>
                          <m:r>
                            <m:rPr>
                              <m:sty m:val="p"/>
                            </m:rPr>
                            <a:rPr lang="en-US" sz="2800">
                              <a:solidFill>
                                <a:srgbClr val="7030A0"/>
                              </a:solidFill>
                              <a:latin typeface="Cambria Math" panose="02040503050406030204" pitchFamily="18" charset="0"/>
                            </a:rPr>
                            <m:t>c</m:t>
                          </m:r>
                          <m:r>
                            <a:rPr lang="en-US" sz="2800" i="1">
                              <a:solidFill>
                                <a:srgbClr val="7030A0"/>
                              </a:solidFill>
                              <a:latin typeface="Cambria Math" panose="02040503050406030204" pitchFamily="18" charset="0"/>
                            </a:rPr>
                            <m:t> </m:t>
                          </m:r>
                          <m:r>
                            <m:rPr>
                              <m:sty m:val="p"/>
                            </m:rPr>
                            <a:rPr lang="en-US" sz="2800">
                              <a:solidFill>
                                <a:srgbClr val="7030A0"/>
                              </a:solidFill>
                              <a:latin typeface="Cambria Math" panose="02040503050406030204" pitchFamily="18" charset="0"/>
                            </a:rPr>
                            <m:t>or</m:t>
                          </m:r>
                          <m:r>
                            <a:rPr lang="en-US" sz="2800" i="1">
                              <a:solidFill>
                                <a:srgbClr val="7030A0"/>
                              </a:solidFill>
                              <a:latin typeface="Cambria Math" panose="02040503050406030204" pitchFamily="18" charset="0"/>
                            </a:rPr>
                            <m:t> </m:t>
                          </m:r>
                          <m:r>
                            <m:rPr>
                              <m:nor/>
                            </m:rPr>
                            <a:rPr lang="en-US" sz="2800" dirty="0">
                              <a:solidFill>
                                <a:srgbClr val="7030A0"/>
                              </a:solidFill>
                              <a:latin typeface="Candara" panose="020E0502030303020204" pitchFamily="34" charset="0"/>
                              <a:cs typeface="Calibri" panose="020F0502020204030204" pitchFamily="34" charset="0"/>
                            </a:rPr>
                            <m:t>¬</m:t>
                          </m:r>
                          <m:r>
                            <m:rPr>
                              <m:nor/>
                            </m:rPr>
                            <a:rPr lang="en-US" sz="2800" dirty="0">
                              <a:solidFill>
                                <a:srgbClr val="7030A0"/>
                              </a:solidFill>
                              <a:latin typeface="Candara" panose="020E0502030303020204" pitchFamily="34" charset="0"/>
                              <a:cs typeface="Calibri" panose="020F0502020204030204" pitchFamily="34" charset="0"/>
                            </a:rPr>
                            <m:t>c</m:t>
                          </m:r>
                        </m:e>
                        <m:e>
                          <m:r>
                            <m:rPr>
                              <m:sty m:val="p"/>
                            </m:rPr>
                            <a:rPr lang="en-US" sz="2800">
                              <a:solidFill>
                                <a:srgbClr val="7030A0"/>
                              </a:solidFill>
                              <a:latin typeface="Cambria Math" panose="02040503050406030204" pitchFamily="18" charset="0"/>
                            </a:rPr>
                            <m:t>T</m:t>
                          </m:r>
                          <m:r>
                            <a:rPr lang="en-US" sz="2800">
                              <a:solidFill>
                                <a:srgbClr val="7030A0"/>
                              </a:solidFill>
                              <a:latin typeface="Cambria Math" panose="02040503050406030204" pitchFamily="18" charset="0"/>
                            </a:rPr>
                            <m:t>=</m:t>
                          </m:r>
                          <m:r>
                            <m:rPr>
                              <m:sty m:val="p"/>
                            </m:rPr>
                            <a:rPr lang="en-US" sz="2800">
                              <a:solidFill>
                                <a:srgbClr val="7030A0"/>
                              </a:solidFill>
                              <a:latin typeface="Cambria Math" panose="02040503050406030204" pitchFamily="18" charset="0"/>
                            </a:rPr>
                            <m:t>t</m:t>
                          </m:r>
                          <m:r>
                            <a:rPr lang="en-US" sz="2800">
                              <a:solidFill>
                                <a:srgbClr val="7030A0"/>
                              </a:solidFill>
                              <a:latin typeface="Cambria Math" panose="02040503050406030204" pitchFamily="18" charset="0"/>
                            </a:rPr>
                            <m:t> </m:t>
                          </m:r>
                          <m:r>
                            <m:rPr>
                              <m:nor/>
                            </m:rPr>
                            <a:rPr lang="en-US" sz="2800">
                              <a:solidFill>
                                <a:srgbClr val="7030A0"/>
                              </a:solidFill>
                              <a:latin typeface="Cambria Math" panose="02040503050406030204" pitchFamily="18" charset="0"/>
                            </a:rPr>
                            <m:t>or</m:t>
                          </m:r>
                          <m:r>
                            <m:rPr>
                              <m:nor/>
                            </m:rPr>
                            <a:rPr lang="en-US" sz="2800">
                              <a:solidFill>
                                <a:srgbClr val="7030A0"/>
                              </a:solidFill>
                              <a:latin typeface="Cambria Math" panose="02040503050406030204" pitchFamily="18" charset="0"/>
                            </a:rPr>
                            <m:t> </m:t>
                          </m:r>
                          <m:r>
                            <m:rPr>
                              <m:nor/>
                            </m:rPr>
                            <a:rPr lang="en-US" sz="2800" dirty="0">
                              <a:solidFill>
                                <a:srgbClr val="7030A0"/>
                              </a:solidFill>
                              <a:latin typeface="Candara" panose="020E0502030303020204" pitchFamily="34" charset="0"/>
                              <a:cs typeface="Calibri" panose="020F0502020204030204" pitchFamily="34" charset="0"/>
                            </a:rPr>
                            <m:t>¬</m:t>
                          </m:r>
                          <m:r>
                            <m:rPr>
                              <m:sty m:val="p"/>
                            </m:rPr>
                            <a:rPr lang="en-US" sz="2800">
                              <a:solidFill>
                                <a:srgbClr val="7030A0"/>
                              </a:solidFill>
                              <a:latin typeface="Cambria Math" panose="02040503050406030204" pitchFamily="18" charset="0"/>
                            </a:rPr>
                            <m:t>t</m:t>
                          </m:r>
                        </m:e>
                      </m:d>
                    </m:oMath>
                  </m:oMathPara>
                </a14:m>
                <a:endParaRPr lang="en-US" sz="2800" dirty="0">
                  <a:solidFill>
                    <a:srgbClr val="7030A0"/>
                  </a:solidFill>
                  <a:latin typeface="Candara" panose="020E0502030303020204" pitchFamily="34" charset="0"/>
                  <a:cs typeface="Calibri" panose="020F0502020204030204" pitchFamily="34" charset="0"/>
                </a:endParaRPr>
              </a:p>
            </p:txBody>
          </p:sp>
        </mc:Choice>
        <mc:Fallback xmlns="">
          <p:sp>
            <p:nvSpPr>
              <p:cNvPr id="15" name="Rectangle 14">
                <a:extLst>
                  <a:ext uri="{FF2B5EF4-FFF2-40B4-BE49-F238E27FC236}">
                    <a16:creationId xmlns:a16="http://schemas.microsoft.com/office/drawing/2014/main" id="{19231C1B-6AB8-874D-9E39-2E387EEDA650}"/>
                  </a:ext>
                </a:extLst>
              </p:cNvPr>
              <p:cNvSpPr>
                <a:spLocks noRot="1" noChangeAspect="1" noMove="1" noResize="1" noEditPoints="1" noAdjustHandles="1" noChangeArrowheads="1" noChangeShapeType="1" noTextEdit="1"/>
              </p:cNvSpPr>
              <p:nvPr/>
            </p:nvSpPr>
            <p:spPr>
              <a:xfrm>
                <a:off x="5707404" y="1991380"/>
                <a:ext cx="4169218" cy="523220"/>
              </a:xfrm>
              <a:prstGeom prst="rect">
                <a:avLst/>
              </a:prstGeom>
              <a:blipFill>
                <a:blip r:embed="rId2"/>
                <a:stretch>
                  <a:fillRect l="-912" b="-18605"/>
                </a:stretch>
              </a:blipFill>
            </p:spPr>
            <p:txBody>
              <a:bodyPr/>
              <a:lstStyle/>
              <a:p>
                <a:r>
                  <a:rPr lang="en-US">
                    <a:noFill/>
                  </a:rPr>
                  <a:t> </a:t>
                </a:r>
              </a:p>
            </p:txBody>
          </p:sp>
        </mc:Fallback>
      </mc:AlternateContent>
      <p:sp>
        <p:nvSpPr>
          <p:cNvPr id="16" name="Rectangle 15">
            <a:extLst>
              <a:ext uri="{FF2B5EF4-FFF2-40B4-BE49-F238E27FC236}">
                <a16:creationId xmlns:a16="http://schemas.microsoft.com/office/drawing/2014/main" id="{848AE92F-EB21-8B42-B6F7-3208C4831869}"/>
              </a:ext>
            </a:extLst>
          </p:cNvPr>
          <p:cNvSpPr/>
          <p:nvPr/>
        </p:nvSpPr>
        <p:spPr>
          <a:xfrm>
            <a:off x="5329679" y="3101278"/>
            <a:ext cx="4728721" cy="615553"/>
          </a:xfrm>
          <a:prstGeom prst="rect">
            <a:avLst/>
          </a:prstGeom>
          <a:solidFill>
            <a:schemeClr val="bg1"/>
          </a:solidFill>
          <a:ln>
            <a:solidFill>
              <a:schemeClr val="bg2"/>
            </a:solidFill>
          </a:ln>
          <a:effectLst>
            <a:outerShdw blurRad="50800" dist="38100" dir="2700000" algn="tl" rotWithShape="0">
              <a:prstClr val="black">
                <a:alpha val="40000"/>
              </a:prstClr>
            </a:outerShdw>
          </a:effectLst>
        </p:spPr>
        <p:txBody>
          <a:bodyPr wrap="square" tIns="91440" bIns="91440">
            <a:spAutoFit/>
          </a:bodyPr>
          <a:lstStyle/>
          <a:p>
            <a:pPr algn="ctr"/>
            <a:r>
              <a:rPr lang="en-US" sz="2800" dirty="0">
                <a:latin typeface="Candara" panose="020E0502030303020204" pitchFamily="34" charset="0"/>
                <a:cs typeface="Calibri" panose="020F0502020204030204" pitchFamily="34" charset="0"/>
              </a:rPr>
              <a:t>Test: </a:t>
            </a:r>
            <a:r>
              <a:rPr lang="en-US" sz="2800" dirty="0">
                <a:solidFill>
                  <a:srgbClr val="7030A0"/>
                </a:solidFill>
                <a:latin typeface="Candara" panose="020E0502030303020204" pitchFamily="34" charset="0"/>
                <a:cs typeface="Calibri" panose="020F0502020204030204" pitchFamily="34" charset="0"/>
              </a:rPr>
              <a:t>t</a:t>
            </a:r>
            <a:r>
              <a:rPr lang="en-US" sz="2800" dirty="0">
                <a:latin typeface="Candara" panose="020E0502030303020204" pitchFamily="34" charset="0"/>
                <a:cs typeface="Calibri" panose="020F0502020204030204" pitchFamily="34" charset="0"/>
              </a:rPr>
              <a:t> (positive); </a:t>
            </a:r>
            <a:r>
              <a:rPr lang="en-US" sz="2800" dirty="0">
                <a:solidFill>
                  <a:srgbClr val="7030A0"/>
                </a:solidFill>
                <a:latin typeface="Candara" panose="020E0502030303020204" pitchFamily="34" charset="0"/>
                <a:cs typeface="Calibri" panose="020F0502020204030204" pitchFamily="34" charset="0"/>
              </a:rPr>
              <a:t>¬t</a:t>
            </a:r>
            <a:r>
              <a:rPr lang="en-US" sz="2800" dirty="0">
                <a:latin typeface="Candara" panose="020E0502030303020204" pitchFamily="34" charset="0"/>
                <a:cs typeface="Calibri" panose="020F0502020204030204" pitchFamily="34" charset="0"/>
              </a:rPr>
              <a:t> (negative)</a:t>
            </a:r>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50B83F13-6F17-8A43-BD41-887A44E8DA8F}"/>
                  </a:ext>
                </a:extLst>
              </p:cNvPr>
              <p:cNvSpPr/>
              <p:nvPr/>
            </p:nvSpPr>
            <p:spPr>
              <a:xfrm>
                <a:off x="6602505" y="2608605"/>
                <a:ext cx="186538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2800">
                          <a:solidFill>
                            <a:srgbClr val="7030A0"/>
                          </a:solidFill>
                          <a:latin typeface="Cambria Math" panose="02040503050406030204" pitchFamily="18" charset="0"/>
                        </a:rPr>
                        <m:t>T</m:t>
                      </m:r>
                      <m:r>
                        <a:rPr lang="en-US" sz="2800">
                          <a:solidFill>
                            <a:srgbClr val="7030A0"/>
                          </a:solidFill>
                          <a:latin typeface="Cambria Math" panose="02040503050406030204" pitchFamily="18" charset="0"/>
                        </a:rPr>
                        <m:t>=</m:t>
                      </m:r>
                      <m:r>
                        <m:rPr>
                          <m:sty m:val="p"/>
                        </m:rPr>
                        <a:rPr lang="en-US" sz="2800">
                          <a:solidFill>
                            <a:srgbClr val="7030A0"/>
                          </a:solidFill>
                          <a:latin typeface="Cambria Math" panose="02040503050406030204" pitchFamily="18" charset="0"/>
                        </a:rPr>
                        <m:t>t</m:t>
                      </m:r>
                      <m:r>
                        <a:rPr lang="en-US" sz="2800">
                          <a:solidFill>
                            <a:srgbClr val="7030A0"/>
                          </a:solidFill>
                          <a:latin typeface="Cambria Math" panose="02040503050406030204" pitchFamily="18" charset="0"/>
                        </a:rPr>
                        <m:t> </m:t>
                      </m:r>
                      <m:r>
                        <m:rPr>
                          <m:nor/>
                        </m:rPr>
                        <a:rPr lang="en-US" sz="2800">
                          <a:solidFill>
                            <a:srgbClr val="7030A0"/>
                          </a:solidFill>
                          <a:latin typeface="Cambria Math" panose="02040503050406030204" pitchFamily="18" charset="0"/>
                        </a:rPr>
                        <m:t>or</m:t>
                      </m:r>
                      <m:r>
                        <m:rPr>
                          <m:nor/>
                        </m:rPr>
                        <a:rPr lang="en-US" sz="2800">
                          <a:solidFill>
                            <a:srgbClr val="7030A0"/>
                          </a:solidFill>
                          <a:latin typeface="Cambria Math" panose="02040503050406030204" pitchFamily="18" charset="0"/>
                        </a:rPr>
                        <m:t> </m:t>
                      </m:r>
                      <m:r>
                        <m:rPr>
                          <m:nor/>
                        </m:rPr>
                        <a:rPr lang="en-US" sz="2800" dirty="0">
                          <a:solidFill>
                            <a:srgbClr val="7030A0"/>
                          </a:solidFill>
                          <a:latin typeface="Candara" panose="020E0502030303020204" pitchFamily="34" charset="0"/>
                          <a:cs typeface="Calibri" panose="020F0502020204030204" pitchFamily="34" charset="0"/>
                        </a:rPr>
                        <m:t>¬</m:t>
                      </m:r>
                      <m:r>
                        <m:rPr>
                          <m:sty m:val="p"/>
                        </m:rPr>
                        <a:rPr lang="en-US" sz="2800">
                          <a:solidFill>
                            <a:srgbClr val="7030A0"/>
                          </a:solidFill>
                          <a:latin typeface="Cambria Math" panose="02040503050406030204" pitchFamily="18" charset="0"/>
                        </a:rPr>
                        <m:t>t</m:t>
                      </m:r>
                    </m:oMath>
                  </m:oMathPara>
                </a14:m>
                <a:endParaRPr lang="en-US" sz="2800" dirty="0">
                  <a:solidFill>
                    <a:srgbClr val="7030A0"/>
                  </a:solidFill>
                  <a:latin typeface="Candara" panose="020E0502030303020204" pitchFamily="34" charset="0"/>
                </a:endParaRPr>
              </a:p>
            </p:txBody>
          </p:sp>
        </mc:Choice>
        <mc:Fallback xmlns="">
          <p:sp>
            <p:nvSpPr>
              <p:cNvPr id="20" name="Rectangle 19">
                <a:extLst>
                  <a:ext uri="{FF2B5EF4-FFF2-40B4-BE49-F238E27FC236}">
                    <a16:creationId xmlns:a16="http://schemas.microsoft.com/office/drawing/2014/main" id="{50B83F13-6F17-8A43-BD41-887A44E8DA8F}"/>
                  </a:ext>
                </a:extLst>
              </p:cNvPr>
              <p:cNvSpPr>
                <a:spLocks noRot="1" noChangeAspect="1" noMove="1" noResize="1" noEditPoints="1" noAdjustHandles="1" noChangeArrowheads="1" noChangeShapeType="1" noTextEdit="1"/>
              </p:cNvSpPr>
              <p:nvPr/>
            </p:nvSpPr>
            <p:spPr>
              <a:xfrm>
                <a:off x="6602505" y="2608605"/>
                <a:ext cx="1865382" cy="523220"/>
              </a:xfrm>
              <a:prstGeom prst="rect">
                <a:avLst/>
              </a:prstGeom>
              <a:blipFill>
                <a:blip r:embed="rId3"/>
                <a:stretch>
                  <a:fillRect b="-21429"/>
                </a:stretch>
              </a:blipFill>
            </p:spPr>
            <p:txBody>
              <a:bodyPr/>
              <a:lstStyle/>
              <a:p>
                <a:r>
                  <a:rPr lang="en-US">
                    <a:noFill/>
                  </a:rPr>
                  <a:t> </a:t>
                </a:r>
              </a:p>
            </p:txBody>
          </p:sp>
        </mc:Fallback>
      </mc:AlternateContent>
      <p:sp>
        <p:nvSpPr>
          <p:cNvPr id="14" name="Up Arrow 13">
            <a:extLst>
              <a:ext uri="{FF2B5EF4-FFF2-40B4-BE49-F238E27FC236}">
                <a16:creationId xmlns:a16="http://schemas.microsoft.com/office/drawing/2014/main" id="{6142F39C-C1AA-5548-88B9-EE772A3E425E}"/>
              </a:ext>
            </a:extLst>
          </p:cNvPr>
          <p:cNvSpPr/>
          <p:nvPr/>
        </p:nvSpPr>
        <p:spPr>
          <a:xfrm>
            <a:off x="7409553" y="2436637"/>
            <a:ext cx="336052" cy="306563"/>
          </a:xfrm>
          <a:prstGeom prst="upArrow">
            <a:avLst/>
          </a:prstGeom>
          <a:solidFill>
            <a:schemeClr val="bg2"/>
          </a:solidFill>
          <a:ln w="38100">
            <a:no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Candara" panose="020E0502030303020204" pitchFamily="34" charset="0"/>
            </a:endParaRPr>
          </a:p>
        </p:txBody>
      </p:sp>
      <p:sp>
        <p:nvSpPr>
          <p:cNvPr id="22" name="Rectangle 21">
            <a:extLst>
              <a:ext uri="{FF2B5EF4-FFF2-40B4-BE49-F238E27FC236}">
                <a16:creationId xmlns:a16="http://schemas.microsoft.com/office/drawing/2014/main" id="{EBA8195E-0AEB-6744-8529-B173E60DFFC3}"/>
              </a:ext>
            </a:extLst>
          </p:cNvPr>
          <p:cNvSpPr/>
          <p:nvPr/>
        </p:nvSpPr>
        <p:spPr>
          <a:xfrm>
            <a:off x="5365138" y="1328413"/>
            <a:ext cx="4728721" cy="615553"/>
          </a:xfrm>
          <a:prstGeom prst="rect">
            <a:avLst/>
          </a:prstGeom>
          <a:solidFill>
            <a:schemeClr val="bg1"/>
          </a:solidFill>
          <a:ln>
            <a:solidFill>
              <a:schemeClr val="bg2"/>
            </a:solidFill>
          </a:ln>
          <a:effectLst>
            <a:outerShdw blurRad="50800" dist="38100" dir="2700000" algn="tl" rotWithShape="0">
              <a:prstClr val="black">
                <a:alpha val="40000"/>
              </a:prstClr>
            </a:outerShdw>
          </a:effectLst>
        </p:spPr>
        <p:txBody>
          <a:bodyPr wrap="square" tIns="91440" bIns="91440">
            <a:spAutoFit/>
          </a:bodyPr>
          <a:lstStyle/>
          <a:p>
            <a:pPr algn="ctr"/>
            <a:r>
              <a:rPr lang="en-US" sz="2800" dirty="0">
                <a:latin typeface="Candara" panose="020E0502030303020204" pitchFamily="34" charset="0"/>
                <a:cs typeface="Calibri" panose="020F0502020204030204" pitchFamily="34" charset="0"/>
              </a:rPr>
              <a:t>Cancer: </a:t>
            </a:r>
            <a:r>
              <a:rPr lang="en-US" sz="2800" dirty="0">
                <a:solidFill>
                  <a:srgbClr val="7030A0"/>
                </a:solidFill>
                <a:latin typeface="Candara" panose="020E0502030303020204" pitchFamily="34" charset="0"/>
                <a:cs typeface="Calibri" panose="020F0502020204030204" pitchFamily="34" charset="0"/>
              </a:rPr>
              <a:t>c</a:t>
            </a:r>
            <a:r>
              <a:rPr lang="en-US" sz="2800" dirty="0">
                <a:latin typeface="Candara" panose="020E0502030303020204" pitchFamily="34" charset="0"/>
                <a:cs typeface="Calibri" panose="020F0502020204030204" pitchFamily="34" charset="0"/>
              </a:rPr>
              <a:t> (yes); </a:t>
            </a:r>
            <a:r>
              <a:rPr lang="en-US" sz="2800" dirty="0">
                <a:solidFill>
                  <a:srgbClr val="7030A0"/>
                </a:solidFill>
                <a:latin typeface="Candara" panose="020E0502030303020204" pitchFamily="34" charset="0"/>
                <a:cs typeface="Calibri" panose="020F0502020204030204" pitchFamily="34" charset="0"/>
              </a:rPr>
              <a:t>¬c</a:t>
            </a:r>
            <a:r>
              <a:rPr lang="en-US" sz="2800" dirty="0">
                <a:latin typeface="Candara" panose="020E0502030303020204" pitchFamily="34" charset="0"/>
                <a:cs typeface="Calibri" panose="020F0502020204030204" pitchFamily="34" charset="0"/>
              </a:rPr>
              <a:t> (no)</a:t>
            </a:r>
          </a:p>
        </p:txBody>
      </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0E92CB35-78AF-4BB1-A85C-3152AFC32762}"/>
                  </a:ext>
                </a:extLst>
              </p:cNvPr>
              <p:cNvSpPr/>
              <p:nvPr/>
            </p:nvSpPr>
            <p:spPr>
              <a:xfrm>
                <a:off x="3408517" y="4578460"/>
                <a:ext cx="8173884" cy="1135375"/>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m:rPr>
                          <m:sty m:val="p"/>
                        </m:rPr>
                        <a:rPr lang="en-US" sz="3200" smtClean="0">
                          <a:solidFill>
                            <a:srgbClr val="7030A0"/>
                          </a:solidFill>
                          <a:latin typeface="Cambria Math" panose="02040503050406030204" pitchFamily="18" charset="0"/>
                        </a:rPr>
                        <m:t>P</m:t>
                      </m:r>
                      <m:d>
                        <m:dPr>
                          <m:ctrlPr>
                            <a:rPr lang="en-US" sz="3200" i="1">
                              <a:solidFill>
                                <a:srgbClr val="7030A0"/>
                              </a:solidFill>
                              <a:latin typeface="Cambria Math" panose="02040503050406030204" pitchFamily="18" charset="0"/>
                            </a:rPr>
                          </m:ctrlPr>
                        </m:dPr>
                        <m:e>
                          <m:r>
                            <m:rPr>
                              <m:sty m:val="p"/>
                            </m:rPr>
                            <a:rPr lang="en-US" sz="3200">
                              <a:solidFill>
                                <a:srgbClr val="7030A0"/>
                              </a:solidFill>
                              <a:latin typeface="Cambria Math" panose="02040503050406030204" pitchFamily="18" charset="0"/>
                            </a:rPr>
                            <m:t>C</m:t>
                          </m:r>
                        </m:e>
                        <m:e>
                          <m:r>
                            <m:rPr>
                              <m:sty m:val="p"/>
                            </m:rPr>
                            <a:rPr lang="en-US" sz="3200">
                              <a:solidFill>
                                <a:srgbClr val="7030A0"/>
                              </a:solidFill>
                              <a:latin typeface="Cambria Math" panose="02040503050406030204" pitchFamily="18" charset="0"/>
                            </a:rPr>
                            <m:t>T</m:t>
                          </m:r>
                        </m:e>
                      </m:d>
                      <m:r>
                        <a:rPr lang="en-US" sz="3200">
                          <a:solidFill>
                            <a:srgbClr val="7030A0"/>
                          </a:solidFill>
                          <a:latin typeface="Cambria Math" panose="02040503050406030204" pitchFamily="18" charset="0"/>
                        </a:rPr>
                        <m:t>= </m:t>
                      </m:r>
                      <m:f>
                        <m:fPr>
                          <m:ctrlPr>
                            <a:rPr lang="en-US" sz="3200" i="1">
                              <a:solidFill>
                                <a:srgbClr val="7030A0"/>
                              </a:solidFill>
                              <a:latin typeface="Cambria Math" panose="02040503050406030204" pitchFamily="18" charset="0"/>
                            </a:rPr>
                          </m:ctrlPr>
                        </m:fPr>
                        <m:num>
                          <m:r>
                            <m:rPr>
                              <m:sty m:val="p"/>
                            </m:rPr>
                            <a:rPr lang="en-US" sz="3200">
                              <a:solidFill>
                                <a:srgbClr val="7030A0"/>
                              </a:solidFill>
                              <a:latin typeface="Cambria Math" panose="02040503050406030204" pitchFamily="18" charset="0"/>
                            </a:rPr>
                            <m:t>P</m:t>
                          </m:r>
                          <m:r>
                            <a:rPr lang="en-US" sz="3200">
                              <a:solidFill>
                                <a:srgbClr val="7030A0"/>
                              </a:solidFill>
                              <a:latin typeface="Cambria Math" panose="02040503050406030204" pitchFamily="18" charset="0"/>
                            </a:rPr>
                            <m:t>(</m:t>
                          </m:r>
                          <m:r>
                            <m:rPr>
                              <m:sty m:val="p"/>
                            </m:rPr>
                            <a:rPr lang="en-US" sz="3200">
                              <a:solidFill>
                                <a:srgbClr val="7030A0"/>
                              </a:solidFill>
                              <a:latin typeface="Cambria Math" panose="02040503050406030204" pitchFamily="18" charset="0"/>
                            </a:rPr>
                            <m:t>C</m:t>
                          </m:r>
                          <m:r>
                            <a:rPr lang="en-US" sz="3200" b="0" i="0" smtClean="0">
                              <a:solidFill>
                                <a:srgbClr val="7030A0"/>
                              </a:solidFill>
                              <a:latin typeface="Cambria Math" panose="02040503050406030204" pitchFamily="18" charset="0"/>
                            </a:rPr>
                            <m:t>,</m:t>
                          </m:r>
                          <m:r>
                            <m:rPr>
                              <m:sty m:val="p"/>
                            </m:rPr>
                            <a:rPr lang="en-US" sz="3200" b="0" i="0" smtClean="0">
                              <a:solidFill>
                                <a:srgbClr val="7030A0"/>
                              </a:solidFill>
                              <a:latin typeface="Cambria Math" panose="02040503050406030204" pitchFamily="18" charset="0"/>
                            </a:rPr>
                            <m:t>T</m:t>
                          </m:r>
                          <m:r>
                            <a:rPr lang="en-US" sz="3200">
                              <a:solidFill>
                                <a:srgbClr val="7030A0"/>
                              </a:solidFill>
                              <a:latin typeface="Cambria Math" panose="02040503050406030204" pitchFamily="18" charset="0"/>
                            </a:rPr>
                            <m:t>)</m:t>
                          </m:r>
                        </m:num>
                        <m:den>
                          <m:r>
                            <m:rPr>
                              <m:sty m:val="p"/>
                            </m:rPr>
                            <a:rPr lang="en-US" sz="3200">
                              <a:solidFill>
                                <a:srgbClr val="7030A0"/>
                              </a:solidFill>
                              <a:latin typeface="Cambria Math" panose="02040503050406030204" pitchFamily="18" charset="0"/>
                            </a:rPr>
                            <m:t>P</m:t>
                          </m:r>
                          <m:r>
                            <a:rPr lang="en-US" sz="3200">
                              <a:solidFill>
                                <a:srgbClr val="7030A0"/>
                              </a:solidFill>
                              <a:latin typeface="Cambria Math" panose="02040503050406030204" pitchFamily="18" charset="0"/>
                            </a:rPr>
                            <m:t>(</m:t>
                          </m:r>
                          <m:r>
                            <m:rPr>
                              <m:sty m:val="p"/>
                            </m:rPr>
                            <a:rPr lang="en-US" sz="3200">
                              <a:solidFill>
                                <a:srgbClr val="7030A0"/>
                              </a:solidFill>
                              <a:latin typeface="Cambria Math" panose="02040503050406030204" pitchFamily="18" charset="0"/>
                            </a:rPr>
                            <m:t>T</m:t>
                          </m:r>
                          <m:r>
                            <a:rPr lang="en-US" sz="3200">
                              <a:solidFill>
                                <a:srgbClr val="7030A0"/>
                              </a:solidFill>
                              <a:latin typeface="Cambria Math" panose="02040503050406030204" pitchFamily="18" charset="0"/>
                            </a:rPr>
                            <m:t>)</m:t>
                          </m:r>
                        </m:den>
                      </m:f>
                      <m:r>
                        <a:rPr lang="en-US" sz="3200">
                          <a:solidFill>
                            <a:srgbClr val="7030A0"/>
                          </a:solidFill>
                          <a:latin typeface="Cambria Math" panose="02040503050406030204" pitchFamily="18" charset="0"/>
                        </a:rPr>
                        <m:t>= </m:t>
                      </m:r>
                      <m:f>
                        <m:fPr>
                          <m:ctrlPr>
                            <a:rPr lang="en-US" sz="3200" i="1">
                              <a:solidFill>
                                <a:srgbClr val="7030A0"/>
                              </a:solidFill>
                              <a:latin typeface="Cambria Math" panose="02040503050406030204" pitchFamily="18" charset="0"/>
                            </a:rPr>
                          </m:ctrlPr>
                        </m:fPr>
                        <m:num>
                          <m:r>
                            <m:rPr>
                              <m:sty m:val="p"/>
                            </m:rPr>
                            <a:rPr lang="en-US" sz="3200">
                              <a:solidFill>
                                <a:srgbClr val="7030A0"/>
                              </a:solidFill>
                              <a:latin typeface="Cambria Math" panose="02040503050406030204" pitchFamily="18" charset="0"/>
                            </a:rPr>
                            <m:t>P</m:t>
                          </m:r>
                          <m:d>
                            <m:dPr>
                              <m:ctrlPr>
                                <a:rPr lang="en-US" sz="3200" i="1">
                                  <a:solidFill>
                                    <a:srgbClr val="7030A0"/>
                                  </a:solidFill>
                                  <a:latin typeface="Cambria Math" panose="02040503050406030204" pitchFamily="18" charset="0"/>
                                </a:rPr>
                              </m:ctrlPr>
                            </m:dPr>
                            <m:e>
                              <m:r>
                                <m:rPr>
                                  <m:sty m:val="p"/>
                                </m:rPr>
                                <a:rPr lang="en-US" sz="3200">
                                  <a:solidFill>
                                    <a:srgbClr val="7030A0"/>
                                  </a:solidFill>
                                  <a:latin typeface="Cambria Math" panose="02040503050406030204" pitchFamily="18" charset="0"/>
                                </a:rPr>
                                <m:t>T</m:t>
                              </m:r>
                            </m:e>
                            <m:e>
                              <m:r>
                                <m:rPr>
                                  <m:sty m:val="p"/>
                                </m:rPr>
                                <a:rPr lang="en-US" sz="3200">
                                  <a:solidFill>
                                    <a:srgbClr val="7030A0"/>
                                  </a:solidFill>
                                  <a:latin typeface="Cambria Math" panose="02040503050406030204" pitchFamily="18" charset="0"/>
                                </a:rPr>
                                <m:t>C</m:t>
                              </m:r>
                            </m:e>
                          </m:d>
                          <m:r>
                            <a:rPr lang="en-US" sz="3200">
                              <a:solidFill>
                                <a:srgbClr val="7030A0"/>
                              </a:solidFill>
                              <a:latin typeface="Cambria Math" panose="02040503050406030204" pitchFamily="18" charset="0"/>
                            </a:rPr>
                            <m:t> </m:t>
                          </m:r>
                          <m:r>
                            <m:rPr>
                              <m:sty m:val="p"/>
                            </m:rPr>
                            <a:rPr lang="en-US" sz="3200">
                              <a:solidFill>
                                <a:srgbClr val="7030A0"/>
                              </a:solidFill>
                              <a:latin typeface="Cambria Math" panose="02040503050406030204" pitchFamily="18" charset="0"/>
                            </a:rPr>
                            <m:t>P</m:t>
                          </m:r>
                          <m:r>
                            <a:rPr lang="en-US" sz="3200">
                              <a:solidFill>
                                <a:srgbClr val="7030A0"/>
                              </a:solidFill>
                              <a:latin typeface="Cambria Math" panose="02040503050406030204" pitchFamily="18" charset="0"/>
                            </a:rPr>
                            <m:t>(</m:t>
                          </m:r>
                          <m:r>
                            <m:rPr>
                              <m:sty m:val="p"/>
                            </m:rPr>
                            <a:rPr lang="en-US" sz="3200">
                              <a:solidFill>
                                <a:srgbClr val="7030A0"/>
                              </a:solidFill>
                              <a:latin typeface="Cambria Math" panose="02040503050406030204" pitchFamily="18" charset="0"/>
                            </a:rPr>
                            <m:t>C</m:t>
                          </m:r>
                          <m:r>
                            <a:rPr lang="en-US" sz="3200">
                              <a:solidFill>
                                <a:srgbClr val="7030A0"/>
                              </a:solidFill>
                              <a:latin typeface="Cambria Math" panose="02040503050406030204" pitchFamily="18" charset="0"/>
                            </a:rPr>
                            <m:t>)</m:t>
                          </m:r>
                        </m:num>
                        <m:den>
                          <m:r>
                            <m:rPr>
                              <m:sty m:val="p"/>
                            </m:rPr>
                            <a:rPr lang="en-US" sz="3200">
                              <a:solidFill>
                                <a:srgbClr val="7030A0"/>
                              </a:solidFill>
                              <a:latin typeface="Cambria Math" panose="02040503050406030204" pitchFamily="18" charset="0"/>
                            </a:rPr>
                            <m:t>P</m:t>
                          </m:r>
                          <m:r>
                            <a:rPr lang="en-US" sz="3200">
                              <a:solidFill>
                                <a:srgbClr val="7030A0"/>
                              </a:solidFill>
                              <a:latin typeface="Cambria Math" panose="02040503050406030204" pitchFamily="18" charset="0"/>
                            </a:rPr>
                            <m:t>(</m:t>
                          </m:r>
                          <m:r>
                            <m:rPr>
                              <m:sty m:val="p"/>
                            </m:rPr>
                            <a:rPr lang="en-US" sz="3200">
                              <a:solidFill>
                                <a:srgbClr val="7030A0"/>
                              </a:solidFill>
                              <a:latin typeface="Cambria Math" panose="02040503050406030204" pitchFamily="18" charset="0"/>
                            </a:rPr>
                            <m:t>T</m:t>
                          </m:r>
                          <m:r>
                            <a:rPr lang="en-US" sz="3200">
                              <a:solidFill>
                                <a:srgbClr val="7030A0"/>
                              </a:solidFill>
                              <a:latin typeface="Cambria Math" panose="02040503050406030204" pitchFamily="18" charset="0"/>
                            </a:rPr>
                            <m:t>)</m:t>
                          </m:r>
                        </m:den>
                      </m:f>
                    </m:oMath>
                  </m:oMathPara>
                </a14:m>
                <a:endParaRPr lang="en-US" sz="3200" dirty="0">
                  <a:solidFill>
                    <a:srgbClr val="7030A0"/>
                  </a:solidFill>
                  <a:latin typeface="Candara" panose="020E0502030303020204" pitchFamily="34" charset="0"/>
                  <a:cs typeface="Calibri" panose="020F0502020204030204" pitchFamily="34" charset="0"/>
                </a:endParaRPr>
              </a:p>
            </p:txBody>
          </p:sp>
        </mc:Choice>
        <mc:Fallback xmlns="">
          <p:sp>
            <p:nvSpPr>
              <p:cNvPr id="21" name="Rectangle 20">
                <a:extLst>
                  <a:ext uri="{FF2B5EF4-FFF2-40B4-BE49-F238E27FC236}">
                    <a16:creationId xmlns:a16="http://schemas.microsoft.com/office/drawing/2014/main" id="{0E92CB35-78AF-4BB1-A85C-3152AFC32762}"/>
                  </a:ext>
                </a:extLst>
              </p:cNvPr>
              <p:cNvSpPr>
                <a:spLocks noRot="1" noChangeAspect="1" noMove="1" noResize="1" noEditPoints="1" noAdjustHandles="1" noChangeArrowheads="1" noChangeShapeType="1" noTextEdit="1"/>
              </p:cNvSpPr>
              <p:nvPr/>
            </p:nvSpPr>
            <p:spPr>
              <a:xfrm>
                <a:off x="3408517" y="4578460"/>
                <a:ext cx="8173884" cy="1135375"/>
              </a:xfrm>
              <a:prstGeom prst="rect">
                <a:avLst/>
              </a:prstGeom>
              <a:blipFill>
                <a:blip r:embed="rId4"/>
                <a:stretch>
                  <a:fillRect l="-620" t="-1111" b="-12222"/>
                </a:stretch>
              </a:blipFill>
            </p:spPr>
            <p:txBody>
              <a:bodyPr/>
              <a:lstStyle/>
              <a:p>
                <a:r>
                  <a:rPr lang="en-US">
                    <a:noFill/>
                  </a:rPr>
                  <a:t> </a:t>
                </a:r>
              </a:p>
            </p:txBody>
          </p:sp>
        </mc:Fallback>
      </mc:AlternateContent>
    </p:spTree>
    <p:extLst>
      <p:ext uri="{BB962C8B-B14F-4D97-AF65-F5344CB8AC3E}">
        <p14:creationId xmlns:p14="http://schemas.microsoft.com/office/powerpoint/2010/main" val="342168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mph" presetSubtype="2" fill="hold" nodeType="withEffect">
                                  <p:stCondLst>
                                    <p:cond delay="0"/>
                                  </p:stCondLst>
                                  <p:childTnLst>
                                    <p:animClr clrSpc="rgb" dir="cw">
                                      <p:cBhvr>
                                        <p:cTn id="8" dur="500" fill="hold"/>
                                        <p:tgtEl>
                                          <p:spTgt spid="5"/>
                                        </p:tgtEl>
                                        <p:attrNameLst>
                                          <p:attrName>fillcolor</p:attrName>
                                        </p:attrNameLst>
                                      </p:cBhvr>
                                      <p:to>
                                        <a:schemeClr val="accent1"/>
                                      </p:to>
                                    </p:animClr>
                                    <p:set>
                                      <p:cBhvr>
                                        <p:cTn id="9" dur="500" fill="hold"/>
                                        <p:tgtEl>
                                          <p:spTgt spid="5"/>
                                        </p:tgtEl>
                                        <p:attrNameLst>
                                          <p:attrName>fill.type</p:attrName>
                                        </p:attrNameLst>
                                      </p:cBhvr>
                                      <p:to>
                                        <p:strVal val="solid"/>
                                      </p:to>
                                    </p:set>
                                    <p:set>
                                      <p:cBhvr>
                                        <p:cTn id="10" dur="500" fill="hold"/>
                                        <p:tgtEl>
                                          <p:spTgt spid="5"/>
                                        </p:tgtEl>
                                        <p:attrNameLst>
                                          <p:attrName>fill.on</p:attrName>
                                        </p:attrNameLst>
                                      </p:cBhvr>
                                      <p:to>
                                        <p:strVal val="tru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mph" presetSubtype="2" fill="hold" nodeType="withEffect">
                                  <p:stCondLst>
                                    <p:cond delay="0"/>
                                  </p:stCondLst>
                                  <p:childTnLst>
                                    <p:animClr clrSpc="rgb" dir="cw">
                                      <p:cBhvr>
                                        <p:cTn id="22" dur="500" fill="hold"/>
                                        <p:tgtEl>
                                          <p:spTgt spid="6"/>
                                        </p:tgtEl>
                                        <p:attrNameLst>
                                          <p:attrName>fillcolor</p:attrName>
                                        </p:attrNameLst>
                                      </p:cBhvr>
                                      <p:to>
                                        <a:srgbClr val="00FA00"/>
                                      </p:to>
                                    </p:animClr>
                                    <p:set>
                                      <p:cBhvr>
                                        <p:cTn id="23" dur="500" fill="hold"/>
                                        <p:tgtEl>
                                          <p:spTgt spid="6"/>
                                        </p:tgtEl>
                                        <p:attrNameLst>
                                          <p:attrName>fill.type</p:attrName>
                                        </p:attrNameLst>
                                      </p:cBhvr>
                                      <p:to>
                                        <p:strVal val="solid"/>
                                      </p:to>
                                    </p:set>
                                    <p:set>
                                      <p:cBhvr>
                                        <p:cTn id="24" dur="500" fill="hold"/>
                                        <p:tgtEl>
                                          <p:spTgt spid="6"/>
                                        </p:tgtEl>
                                        <p:attrNameLst>
                                          <p:attrName>fill.on</p:attrName>
                                        </p:attrNameLst>
                                      </p:cBhvr>
                                      <p:to>
                                        <p:strVal val="tru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20" grpId="0"/>
      <p:bldP spid="14" grpId="0" animBg="1"/>
      <p:bldP spid="22" grpId="0" animBg="1"/>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6DFB3-6E21-1E4B-A194-85DB0EE3BC9A}"/>
              </a:ext>
            </a:extLst>
          </p:cNvPr>
          <p:cNvSpPr>
            <a:spLocks noGrp="1"/>
          </p:cNvSpPr>
          <p:nvPr>
            <p:ph type="title"/>
          </p:nvPr>
        </p:nvSpPr>
        <p:spPr/>
        <p:txBody>
          <a:bodyPr/>
          <a:lstStyle/>
          <a:p>
            <a:r>
              <a:rPr lang="en-US" dirty="0"/>
              <a:t>Bayes’ Rule: Normalizer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7C5127-75D2-C34B-A3B7-E4883474537B}"/>
                  </a:ext>
                </a:extLst>
              </p:cNvPr>
              <p:cNvSpPr>
                <a:spLocks noGrp="1"/>
              </p:cNvSpPr>
              <p:nvPr>
                <p:ph idx="1"/>
              </p:nvPr>
            </p:nvSpPr>
            <p:spPr>
              <a:xfrm>
                <a:off x="609600" y="2895600"/>
                <a:ext cx="10972800" cy="3657602"/>
              </a:xfrm>
            </p:spPr>
            <p:txBody>
              <a:bodyPr/>
              <a:lstStyle/>
              <a:p>
                <a:r>
                  <a:rPr lang="en-US" dirty="0"/>
                  <a:t>The normalizer is Marginal likelihood </a:t>
                </a:r>
                <a:br>
                  <a:rPr lang="en-US" dirty="0">
                    <a:solidFill>
                      <a:srgbClr val="7030A0"/>
                    </a:solidFill>
                    <a:latin typeface="Cambria Math" panose="02040503050406030204" pitchFamily="18" charset="0"/>
                  </a:rPr>
                </a:br>
                <a14:m>
                  <m:oMath xmlns:m="http://schemas.openxmlformats.org/officeDocument/2006/math">
                    <m:r>
                      <m:rPr>
                        <m:sty m:val="p"/>
                      </m:rPr>
                      <a:rPr lang="en-US" i="0" dirty="0" smtClean="0">
                        <a:solidFill>
                          <a:srgbClr val="7030A0"/>
                        </a:solidFill>
                        <a:latin typeface="Cambria Math" panose="02040503050406030204" pitchFamily="18" charset="0"/>
                      </a:rPr>
                      <m:t>P</m:t>
                    </m:r>
                    <m:d>
                      <m:dPr>
                        <m:ctrlPr>
                          <a:rPr lang="en-US" i="1" dirty="0">
                            <a:solidFill>
                              <a:srgbClr val="7030A0"/>
                            </a:solidFill>
                            <a:latin typeface="Cambria Math" panose="02040503050406030204" pitchFamily="18" charset="0"/>
                          </a:rPr>
                        </m:ctrlPr>
                      </m:dPr>
                      <m:e>
                        <m:r>
                          <m:rPr>
                            <m:sty m:val="p"/>
                          </m:rPr>
                          <a:rPr lang="en-US" b="0" i="0" dirty="0" smtClean="0">
                            <a:solidFill>
                              <a:srgbClr val="7030A0"/>
                            </a:solidFill>
                            <a:latin typeface="Cambria Math" panose="02040503050406030204" pitchFamily="18" charset="0"/>
                          </a:rPr>
                          <m:t>Y</m:t>
                        </m:r>
                      </m:e>
                    </m:d>
                    <m:r>
                      <a:rPr lang="en-US" dirty="0">
                        <a:solidFill>
                          <a:srgbClr val="7030A0"/>
                        </a:solidFill>
                        <a:latin typeface="Cambria Math" panose="02040503050406030204" pitchFamily="18" charset="0"/>
                      </a:rPr>
                      <m:t>=</m:t>
                    </m:r>
                    <m:nary>
                      <m:naryPr>
                        <m:chr m:val="∑"/>
                        <m:limLoc m:val="subSup"/>
                        <m:supHide m:val="on"/>
                        <m:ctrlPr>
                          <a:rPr lang="en-US" i="1" dirty="0">
                            <a:solidFill>
                              <a:srgbClr val="7030A0"/>
                            </a:solidFill>
                            <a:latin typeface="Cambria Math" panose="02040503050406030204" pitchFamily="18" charset="0"/>
                          </a:rPr>
                        </m:ctrlPr>
                      </m:naryPr>
                      <m:sub>
                        <m:r>
                          <m:rPr>
                            <m:sty m:val="p"/>
                          </m:rPr>
                          <a:rPr lang="en-US" dirty="0">
                            <a:solidFill>
                              <a:srgbClr val="7030A0"/>
                            </a:solidFill>
                            <a:latin typeface="Cambria Math" panose="02040503050406030204" pitchFamily="18" charset="0"/>
                          </a:rPr>
                          <m:t>x</m:t>
                        </m:r>
                      </m:sub>
                      <m:sup/>
                      <m:e>
                        <m:r>
                          <m:rPr>
                            <m:sty m:val="p"/>
                          </m:rPr>
                          <a:rPr lang="en-US" dirty="0">
                            <a:solidFill>
                              <a:srgbClr val="7030A0"/>
                            </a:solidFill>
                            <a:latin typeface="Cambria Math" panose="02040503050406030204" pitchFamily="18" charset="0"/>
                          </a:rPr>
                          <m:t>P</m:t>
                        </m:r>
                        <m:r>
                          <a:rPr lang="en-US" dirty="0">
                            <a:solidFill>
                              <a:srgbClr val="7030A0"/>
                            </a:solidFill>
                            <a:latin typeface="Cambria Math" panose="02040503050406030204" pitchFamily="18" charset="0"/>
                          </a:rPr>
                          <m:t>(</m:t>
                        </m:r>
                        <m:r>
                          <m:rPr>
                            <m:sty m:val="p"/>
                          </m:rPr>
                          <a:rPr lang="en-US" dirty="0">
                            <a:solidFill>
                              <a:srgbClr val="7030A0"/>
                            </a:solidFill>
                            <a:latin typeface="Cambria Math" panose="02040503050406030204" pitchFamily="18" charset="0"/>
                          </a:rPr>
                          <m:t>X</m:t>
                        </m:r>
                        <m:r>
                          <a:rPr lang="en-US" dirty="0">
                            <a:solidFill>
                              <a:srgbClr val="7030A0"/>
                            </a:solidFill>
                            <a:latin typeface="Cambria Math" panose="02040503050406030204" pitchFamily="18" charset="0"/>
                          </a:rPr>
                          <m:t>=</m:t>
                        </m:r>
                        <m:r>
                          <m:rPr>
                            <m:sty m:val="p"/>
                          </m:rPr>
                          <a:rPr lang="en-US" dirty="0">
                            <a:solidFill>
                              <a:srgbClr val="7030A0"/>
                            </a:solidFill>
                            <a:latin typeface="Cambria Math" panose="02040503050406030204" pitchFamily="18" charset="0"/>
                          </a:rPr>
                          <m:t>x</m:t>
                        </m:r>
                        <m:r>
                          <a:rPr lang="en-US" b="0" i="0" dirty="0" smtClean="0">
                            <a:solidFill>
                              <a:srgbClr val="7030A0"/>
                            </a:solidFill>
                            <a:latin typeface="Cambria Math" panose="02040503050406030204" pitchFamily="18" charset="0"/>
                          </a:rPr>
                          <m:t>,</m:t>
                        </m:r>
                        <m:r>
                          <m:rPr>
                            <m:sty m:val="p"/>
                          </m:rPr>
                          <a:rPr lang="en-US" b="0" i="0" dirty="0" smtClean="0">
                            <a:solidFill>
                              <a:srgbClr val="7030A0"/>
                            </a:solidFill>
                            <a:latin typeface="Cambria Math" panose="02040503050406030204" pitchFamily="18" charset="0"/>
                          </a:rPr>
                          <m:t>Y</m:t>
                        </m:r>
                        <m:r>
                          <a:rPr lang="en-US" dirty="0">
                            <a:solidFill>
                              <a:srgbClr val="7030A0"/>
                            </a:solidFill>
                            <a:latin typeface="Cambria Math" panose="02040503050406030204" pitchFamily="18" charset="0"/>
                          </a:rPr>
                          <m:t>)</m:t>
                        </m:r>
                      </m:e>
                    </m:nary>
                    <m:r>
                      <a:rPr lang="en-US" i="0" dirty="0" smtClean="0">
                        <a:solidFill>
                          <a:srgbClr val="7030A0"/>
                        </a:solidFill>
                        <a:latin typeface="Cambria Math" panose="02040503050406030204" pitchFamily="18" charset="0"/>
                      </a:rPr>
                      <m:t>=</m:t>
                    </m:r>
                    <m:nary>
                      <m:naryPr>
                        <m:chr m:val="∑"/>
                        <m:limLoc m:val="subSup"/>
                        <m:supHide m:val="on"/>
                        <m:ctrlPr>
                          <a:rPr lang="en-US" i="1" dirty="0">
                            <a:solidFill>
                              <a:srgbClr val="7030A0"/>
                            </a:solidFill>
                            <a:latin typeface="Cambria Math" panose="02040503050406030204" pitchFamily="18" charset="0"/>
                          </a:rPr>
                        </m:ctrlPr>
                      </m:naryPr>
                      <m:sub>
                        <m:r>
                          <m:rPr>
                            <m:sty m:val="p"/>
                          </m:rPr>
                          <a:rPr lang="en-US" b="0" i="0" dirty="0" smtClean="0">
                            <a:solidFill>
                              <a:srgbClr val="7030A0"/>
                            </a:solidFill>
                            <a:latin typeface="Cambria Math" panose="02040503050406030204" pitchFamily="18" charset="0"/>
                          </a:rPr>
                          <m:t>x</m:t>
                        </m:r>
                      </m:sub>
                      <m:sup/>
                      <m:e>
                        <m:r>
                          <m:rPr>
                            <m:sty m:val="p"/>
                          </m:rPr>
                          <a:rPr lang="en-US" i="0" dirty="0">
                            <a:solidFill>
                              <a:srgbClr val="7030A0"/>
                            </a:solidFill>
                            <a:latin typeface="Cambria Math" panose="02040503050406030204" pitchFamily="18" charset="0"/>
                          </a:rPr>
                          <m:t>P</m:t>
                        </m:r>
                        <m:d>
                          <m:dPr>
                            <m:ctrlPr>
                              <a:rPr lang="en-US" i="1" dirty="0" smtClean="0">
                                <a:solidFill>
                                  <a:srgbClr val="7030A0"/>
                                </a:solidFill>
                                <a:latin typeface="Cambria Math" panose="02040503050406030204" pitchFamily="18" charset="0"/>
                              </a:rPr>
                            </m:ctrlPr>
                          </m:dPr>
                          <m:e>
                            <m:r>
                              <m:rPr>
                                <m:sty m:val="p"/>
                              </m:rPr>
                              <a:rPr lang="en-US" b="0" i="0" dirty="0" smtClean="0">
                                <a:solidFill>
                                  <a:srgbClr val="7030A0"/>
                                </a:solidFill>
                                <a:latin typeface="Cambria Math" panose="02040503050406030204" pitchFamily="18" charset="0"/>
                              </a:rPr>
                              <m:t>Y</m:t>
                            </m:r>
                          </m:e>
                          <m:e>
                            <m:r>
                              <m:rPr>
                                <m:sty m:val="p"/>
                              </m:rPr>
                              <a:rPr lang="en-US" b="0" i="0" dirty="0" smtClean="0">
                                <a:solidFill>
                                  <a:srgbClr val="7030A0"/>
                                </a:solidFill>
                                <a:latin typeface="Cambria Math" panose="02040503050406030204" pitchFamily="18" charset="0"/>
                              </a:rPr>
                              <m:t>X</m:t>
                            </m:r>
                            <m:r>
                              <a:rPr lang="en-US" i="0" dirty="0">
                                <a:solidFill>
                                  <a:srgbClr val="7030A0"/>
                                </a:solidFill>
                                <a:latin typeface="Cambria Math" panose="02040503050406030204" pitchFamily="18" charset="0"/>
                              </a:rPr>
                              <m:t>=</m:t>
                            </m:r>
                            <m:r>
                              <m:rPr>
                                <m:sty m:val="p"/>
                              </m:rPr>
                              <a:rPr lang="en-US" b="0" i="0" dirty="0" smtClean="0">
                                <a:solidFill>
                                  <a:srgbClr val="7030A0"/>
                                </a:solidFill>
                                <a:latin typeface="Cambria Math" panose="02040503050406030204" pitchFamily="18" charset="0"/>
                              </a:rPr>
                              <m:t>x</m:t>
                            </m:r>
                          </m:e>
                        </m:d>
                        <m:r>
                          <m:rPr>
                            <m:sty m:val="p"/>
                          </m:rPr>
                          <a:rPr lang="en-US" i="0" dirty="0">
                            <a:solidFill>
                              <a:srgbClr val="7030A0"/>
                            </a:solidFill>
                            <a:latin typeface="Cambria Math" panose="02040503050406030204" pitchFamily="18" charset="0"/>
                          </a:rPr>
                          <m:t>P</m:t>
                        </m:r>
                        <m:r>
                          <a:rPr lang="en-US" b="0" i="0" dirty="0" smtClean="0">
                            <a:solidFill>
                              <a:srgbClr val="7030A0"/>
                            </a:solidFill>
                            <a:latin typeface="Cambria Math" panose="02040503050406030204" pitchFamily="18" charset="0"/>
                          </a:rPr>
                          <m:t>(</m:t>
                        </m:r>
                        <m:r>
                          <m:rPr>
                            <m:sty m:val="p"/>
                          </m:rPr>
                          <a:rPr lang="en-US" b="0" i="0" dirty="0" smtClean="0">
                            <a:solidFill>
                              <a:srgbClr val="7030A0"/>
                            </a:solidFill>
                            <a:latin typeface="Cambria Math" panose="02040503050406030204" pitchFamily="18" charset="0"/>
                          </a:rPr>
                          <m:t>X</m:t>
                        </m:r>
                        <m:r>
                          <a:rPr lang="en-US" i="0" dirty="0">
                            <a:solidFill>
                              <a:srgbClr val="7030A0"/>
                            </a:solidFill>
                            <a:latin typeface="Cambria Math" panose="02040503050406030204" pitchFamily="18" charset="0"/>
                          </a:rPr>
                          <m:t>=</m:t>
                        </m:r>
                        <m:r>
                          <m:rPr>
                            <m:sty m:val="p"/>
                          </m:rPr>
                          <a:rPr lang="en-US" b="0" i="0" dirty="0" smtClean="0">
                            <a:solidFill>
                              <a:srgbClr val="7030A0"/>
                            </a:solidFill>
                            <a:latin typeface="Cambria Math" panose="02040503050406030204" pitchFamily="18" charset="0"/>
                          </a:rPr>
                          <m:t>x</m:t>
                        </m:r>
                        <m:r>
                          <a:rPr lang="en-US" b="0" i="0" dirty="0" smtClean="0">
                            <a:solidFill>
                              <a:srgbClr val="7030A0"/>
                            </a:solidFill>
                            <a:latin typeface="Cambria Math" panose="02040503050406030204" pitchFamily="18" charset="0"/>
                          </a:rPr>
                          <m:t>)</m:t>
                        </m:r>
                      </m:e>
                    </m:nary>
                  </m:oMath>
                </a14:m>
                <a:r>
                  <a:rPr lang="en-US" dirty="0"/>
                  <a:t>  </a:t>
                </a:r>
              </a:p>
              <a:p>
                <a:r>
                  <a:rPr lang="en-US" dirty="0"/>
                  <a:t>It is hard to calculate for many choice of </a:t>
                </a:r>
                <a14:m>
                  <m:oMath xmlns:m="http://schemas.openxmlformats.org/officeDocument/2006/math">
                    <m:r>
                      <m:rPr>
                        <m:sty m:val="p"/>
                      </m:rPr>
                      <a:rPr lang="en-US" b="0" i="0" dirty="0" smtClean="0">
                        <a:solidFill>
                          <a:srgbClr val="7030A0"/>
                        </a:solidFill>
                        <a:latin typeface="Cambria Math" panose="02040503050406030204" pitchFamily="18" charset="0"/>
                      </a:rPr>
                      <m:t>x</m:t>
                    </m:r>
                  </m:oMath>
                </a14:m>
                <a:endParaRPr lang="en-US" dirty="0">
                  <a:solidFill>
                    <a:srgbClr val="7030A0"/>
                  </a:solidFill>
                </a:endParaRPr>
              </a:p>
              <a:p>
                <a:pPr>
                  <a:buClr>
                    <a:schemeClr val="bg1"/>
                  </a:buClr>
                </a:pPr>
                <a14:m>
                  <m:oMath xmlns:m="http://schemas.openxmlformats.org/officeDocument/2006/math">
                    <m:r>
                      <m:rPr>
                        <m:sty m:val="p"/>
                      </m:rPr>
                      <a:rPr lang="en-US" i="0" smtClean="0">
                        <a:solidFill>
                          <a:srgbClr val="7030A0"/>
                        </a:solidFill>
                        <a:latin typeface="Cambria Math" panose="02040503050406030204" pitchFamily="18" charset="0"/>
                      </a:rPr>
                      <m:t>P</m:t>
                    </m:r>
                    <m:d>
                      <m:dPr>
                        <m:ctrlPr>
                          <a:rPr lang="en-US" i="1">
                            <a:solidFill>
                              <a:srgbClr val="7030A0"/>
                            </a:solidFill>
                            <a:latin typeface="Cambria Math" panose="02040503050406030204" pitchFamily="18" charset="0"/>
                          </a:rPr>
                        </m:ctrlPr>
                      </m:dPr>
                      <m:e>
                        <m:r>
                          <m:rPr>
                            <m:sty m:val="p"/>
                          </m:rPr>
                          <a:rPr lang="en-US" b="0" i="0" smtClean="0">
                            <a:solidFill>
                              <a:srgbClr val="7030A0"/>
                            </a:solidFill>
                            <a:latin typeface="Cambria Math" panose="02040503050406030204" pitchFamily="18" charset="0"/>
                          </a:rPr>
                          <m:t>X</m:t>
                        </m:r>
                      </m:e>
                      <m:e>
                        <m:r>
                          <m:rPr>
                            <m:sty m:val="p"/>
                          </m:rPr>
                          <a:rPr lang="en-US" b="0" i="0" smtClean="0">
                            <a:solidFill>
                              <a:srgbClr val="7030A0"/>
                            </a:solidFill>
                            <a:latin typeface="Cambria Math" panose="02040503050406030204" pitchFamily="18" charset="0"/>
                          </a:rPr>
                          <m:t>Y</m:t>
                        </m:r>
                      </m:e>
                    </m:d>
                    <m:r>
                      <a:rPr lang="en-US" b="0" i="0" smtClean="0">
                        <a:solidFill>
                          <a:srgbClr val="7030A0"/>
                        </a:solidFill>
                        <a:latin typeface="Cambria Math" panose="02040503050406030204" pitchFamily="18" charset="0"/>
                        <a:ea typeface="Cambria Math" panose="02040503050406030204" pitchFamily="18" charset="0"/>
                      </a:rPr>
                      <m:t>∝</m:t>
                    </m:r>
                    <m:r>
                      <m:rPr>
                        <m:sty m:val="p"/>
                      </m:rPr>
                      <a:rPr lang="en-US">
                        <a:solidFill>
                          <a:srgbClr val="7030A0"/>
                        </a:solidFill>
                        <a:latin typeface="Cambria Math" panose="02040503050406030204" pitchFamily="18" charset="0"/>
                      </a:rPr>
                      <m:t>P</m:t>
                    </m:r>
                    <m:d>
                      <m:dPr>
                        <m:ctrlPr>
                          <a:rPr lang="en-US" i="1">
                            <a:solidFill>
                              <a:srgbClr val="7030A0"/>
                            </a:solidFill>
                            <a:latin typeface="Cambria Math" panose="02040503050406030204" pitchFamily="18" charset="0"/>
                          </a:rPr>
                        </m:ctrlPr>
                      </m:dPr>
                      <m:e>
                        <m:r>
                          <m:rPr>
                            <m:sty m:val="p"/>
                          </m:rPr>
                          <a:rPr lang="en-US">
                            <a:solidFill>
                              <a:srgbClr val="7030A0"/>
                            </a:solidFill>
                            <a:latin typeface="Cambria Math" panose="02040503050406030204" pitchFamily="18" charset="0"/>
                          </a:rPr>
                          <m:t>X</m:t>
                        </m:r>
                        <m:r>
                          <a:rPr lang="en-US">
                            <a:solidFill>
                              <a:srgbClr val="7030A0"/>
                            </a:solidFill>
                            <a:latin typeface="Cambria Math" panose="02040503050406030204" pitchFamily="18" charset="0"/>
                          </a:rPr>
                          <m:t>,</m:t>
                        </m:r>
                        <m:r>
                          <m:rPr>
                            <m:sty m:val="p"/>
                          </m:rPr>
                          <a:rPr lang="en-US">
                            <a:solidFill>
                              <a:srgbClr val="7030A0"/>
                            </a:solidFill>
                            <a:latin typeface="Cambria Math" panose="02040503050406030204" pitchFamily="18" charset="0"/>
                          </a:rPr>
                          <m:t>Y</m:t>
                        </m:r>
                      </m:e>
                    </m:d>
                    <m:r>
                      <a:rPr lang="en-US" b="0" i="0" smtClean="0">
                        <a:solidFill>
                          <a:srgbClr val="7030A0"/>
                        </a:solidFill>
                        <a:latin typeface="Cambria Math" panose="02040503050406030204" pitchFamily="18" charset="0"/>
                      </a:rPr>
                      <m:t>= </m:t>
                    </m:r>
                    <m:r>
                      <m:rPr>
                        <m:sty m:val="p"/>
                      </m:rPr>
                      <a:rPr lang="en-US" i="0">
                        <a:solidFill>
                          <a:srgbClr val="7030A0"/>
                        </a:solidFill>
                        <a:latin typeface="Cambria Math" panose="02040503050406030204" pitchFamily="18" charset="0"/>
                      </a:rPr>
                      <m:t>P</m:t>
                    </m:r>
                    <m:d>
                      <m:dPr>
                        <m:ctrlPr>
                          <a:rPr lang="en-US" i="1">
                            <a:solidFill>
                              <a:srgbClr val="7030A0"/>
                            </a:solidFill>
                            <a:latin typeface="Cambria Math" panose="02040503050406030204" pitchFamily="18" charset="0"/>
                          </a:rPr>
                        </m:ctrlPr>
                      </m:dPr>
                      <m:e>
                        <m:r>
                          <m:rPr>
                            <m:sty m:val="p"/>
                          </m:rPr>
                          <a:rPr lang="en-US" b="0" i="0" smtClean="0">
                            <a:solidFill>
                              <a:srgbClr val="7030A0"/>
                            </a:solidFill>
                            <a:latin typeface="Cambria Math" panose="02040503050406030204" pitchFamily="18" charset="0"/>
                          </a:rPr>
                          <m:t>Y</m:t>
                        </m:r>
                      </m:e>
                      <m:e>
                        <m:r>
                          <m:rPr>
                            <m:sty m:val="p"/>
                          </m:rPr>
                          <a:rPr lang="en-US" b="0" i="0" smtClean="0">
                            <a:solidFill>
                              <a:srgbClr val="7030A0"/>
                            </a:solidFill>
                            <a:latin typeface="Cambria Math" panose="02040503050406030204" pitchFamily="18" charset="0"/>
                          </a:rPr>
                          <m:t>X</m:t>
                        </m:r>
                      </m:e>
                    </m:d>
                    <m:r>
                      <a:rPr lang="en-US" i="0">
                        <a:solidFill>
                          <a:srgbClr val="7030A0"/>
                        </a:solidFill>
                        <a:latin typeface="Cambria Math" panose="02040503050406030204" pitchFamily="18" charset="0"/>
                      </a:rPr>
                      <m:t> </m:t>
                    </m:r>
                    <m:r>
                      <m:rPr>
                        <m:sty m:val="p"/>
                      </m:rPr>
                      <a:rPr lang="en-US" i="0">
                        <a:solidFill>
                          <a:srgbClr val="7030A0"/>
                        </a:solidFill>
                        <a:latin typeface="Cambria Math" panose="02040503050406030204" pitchFamily="18" charset="0"/>
                      </a:rPr>
                      <m:t>P</m:t>
                    </m:r>
                    <m:d>
                      <m:dPr>
                        <m:ctrlPr>
                          <a:rPr lang="en-US" i="1">
                            <a:solidFill>
                              <a:srgbClr val="7030A0"/>
                            </a:solidFill>
                            <a:latin typeface="Cambria Math" panose="02040503050406030204" pitchFamily="18" charset="0"/>
                          </a:rPr>
                        </m:ctrlPr>
                      </m:dPr>
                      <m:e>
                        <m:r>
                          <m:rPr>
                            <m:sty m:val="p"/>
                          </m:rPr>
                          <a:rPr lang="en-US" b="0" i="0" smtClean="0">
                            <a:solidFill>
                              <a:srgbClr val="7030A0"/>
                            </a:solidFill>
                            <a:latin typeface="Cambria Math" panose="02040503050406030204" pitchFamily="18" charset="0"/>
                          </a:rPr>
                          <m:t>X</m:t>
                        </m:r>
                      </m:e>
                    </m:d>
                  </m:oMath>
                </a14:m>
                <a:endParaRPr lang="en-US" dirty="0">
                  <a:solidFill>
                    <a:srgbClr val="7030A0"/>
                  </a:solidFill>
                </a:endParaRPr>
              </a:p>
            </p:txBody>
          </p:sp>
        </mc:Choice>
        <mc:Fallback xmlns="">
          <p:sp>
            <p:nvSpPr>
              <p:cNvPr id="3" name="Content Placeholder 2">
                <a:extLst>
                  <a:ext uri="{FF2B5EF4-FFF2-40B4-BE49-F238E27FC236}">
                    <a16:creationId xmlns:a16="http://schemas.microsoft.com/office/drawing/2014/main" id="{227C5127-75D2-C34B-A3B7-E4883474537B}"/>
                  </a:ext>
                </a:extLst>
              </p:cNvPr>
              <p:cNvSpPr>
                <a:spLocks noGrp="1" noRot="1" noChangeAspect="1" noMove="1" noResize="1" noEditPoints="1" noAdjustHandles="1" noChangeArrowheads="1" noChangeShapeType="1" noTextEdit="1"/>
              </p:cNvSpPr>
              <p:nvPr>
                <p:ph idx="1"/>
              </p:nvPr>
            </p:nvSpPr>
            <p:spPr>
              <a:xfrm>
                <a:off x="609600" y="2895600"/>
                <a:ext cx="10972800" cy="3657602"/>
              </a:xfrm>
              <a:blipFill>
                <a:blip r:embed="rId2"/>
                <a:stretch>
                  <a:fillRect l="-1503" t="-729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45898EA-CDAE-BF44-A0FD-46B077D9A289}"/>
              </a:ext>
            </a:extLst>
          </p:cNvPr>
          <p:cNvSpPr>
            <a:spLocks noGrp="1"/>
          </p:cNvSpPr>
          <p:nvPr>
            <p:ph type="sldNum" sz="quarter" idx="12"/>
          </p:nvPr>
        </p:nvSpPr>
        <p:spPr/>
        <p:txBody>
          <a:bodyPr/>
          <a:lstStyle/>
          <a:p>
            <a:pPr>
              <a:defRPr/>
            </a:pPr>
            <a:fld id="{CCF77436-EC8C-4AA7-8F7E-35D67B363DD7}" type="slidenum">
              <a:rPr lang="en-US" smtClean="0"/>
              <a:pPr>
                <a:defRPr/>
              </a:pPr>
              <a:t>21</a:t>
            </a:fld>
            <a:endParaRPr lang="en-US"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0F038F76-77A8-C24F-849E-3C57491BBCB7}"/>
                  </a:ext>
                </a:extLst>
              </p:cNvPr>
              <p:cNvSpPr/>
              <p:nvPr/>
            </p:nvSpPr>
            <p:spPr>
              <a:xfrm>
                <a:off x="76200" y="1295400"/>
                <a:ext cx="6705600" cy="1135375"/>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m:rPr>
                          <m:sty m:val="p"/>
                        </m:rPr>
                        <a:rPr lang="en-US" sz="3200">
                          <a:solidFill>
                            <a:srgbClr val="7030A0"/>
                          </a:solidFill>
                          <a:latin typeface="Cambria Math" panose="02040503050406030204" pitchFamily="18" charset="0"/>
                        </a:rPr>
                        <m:t>P</m:t>
                      </m:r>
                      <m:d>
                        <m:dPr>
                          <m:ctrlPr>
                            <a:rPr lang="en-US" sz="3200" i="1">
                              <a:solidFill>
                                <a:srgbClr val="7030A0"/>
                              </a:solidFill>
                              <a:latin typeface="Cambria Math" panose="02040503050406030204" pitchFamily="18" charset="0"/>
                            </a:rPr>
                          </m:ctrlPr>
                        </m:dPr>
                        <m:e>
                          <m:r>
                            <m:rPr>
                              <m:sty m:val="p"/>
                            </m:rPr>
                            <a:rPr lang="en-US" sz="3200">
                              <a:solidFill>
                                <a:srgbClr val="7030A0"/>
                              </a:solidFill>
                              <a:latin typeface="Cambria Math" panose="02040503050406030204" pitchFamily="18" charset="0"/>
                            </a:rPr>
                            <m:t>X</m:t>
                          </m:r>
                        </m:e>
                        <m:e>
                          <m:r>
                            <m:rPr>
                              <m:sty m:val="p"/>
                            </m:rPr>
                            <a:rPr lang="en-US" sz="3200">
                              <a:solidFill>
                                <a:srgbClr val="7030A0"/>
                              </a:solidFill>
                              <a:latin typeface="Cambria Math" panose="02040503050406030204" pitchFamily="18" charset="0"/>
                            </a:rPr>
                            <m:t>Y</m:t>
                          </m:r>
                        </m:e>
                      </m:d>
                      <m:r>
                        <a:rPr lang="en-US" sz="3200">
                          <a:solidFill>
                            <a:srgbClr val="7030A0"/>
                          </a:solidFill>
                          <a:latin typeface="Cambria Math" panose="02040503050406030204" pitchFamily="18" charset="0"/>
                        </a:rPr>
                        <m:t>=</m:t>
                      </m:r>
                      <m:f>
                        <m:fPr>
                          <m:ctrlPr>
                            <a:rPr lang="en-US" sz="3200" i="1">
                              <a:solidFill>
                                <a:srgbClr val="7030A0"/>
                              </a:solidFill>
                              <a:latin typeface="Cambria Math" panose="02040503050406030204" pitchFamily="18" charset="0"/>
                            </a:rPr>
                          </m:ctrlPr>
                        </m:fPr>
                        <m:num>
                          <m:r>
                            <m:rPr>
                              <m:sty m:val="p"/>
                            </m:rPr>
                            <a:rPr lang="en-US" sz="3200">
                              <a:solidFill>
                                <a:srgbClr val="7030A0"/>
                              </a:solidFill>
                              <a:latin typeface="Cambria Math" panose="02040503050406030204" pitchFamily="18" charset="0"/>
                            </a:rPr>
                            <m:t>P</m:t>
                          </m:r>
                          <m:r>
                            <a:rPr lang="en-US" sz="3200">
                              <a:solidFill>
                                <a:srgbClr val="7030A0"/>
                              </a:solidFill>
                              <a:latin typeface="Cambria Math" panose="02040503050406030204" pitchFamily="18" charset="0"/>
                            </a:rPr>
                            <m:t>(</m:t>
                          </m:r>
                          <m:r>
                            <m:rPr>
                              <m:sty m:val="p"/>
                            </m:rPr>
                            <a:rPr lang="en-US" sz="3200">
                              <a:solidFill>
                                <a:srgbClr val="7030A0"/>
                              </a:solidFill>
                              <a:latin typeface="Cambria Math" panose="02040503050406030204" pitchFamily="18" charset="0"/>
                            </a:rPr>
                            <m:t>X</m:t>
                          </m:r>
                          <m:r>
                            <a:rPr lang="en-US" sz="3200">
                              <a:solidFill>
                                <a:srgbClr val="7030A0"/>
                              </a:solidFill>
                              <a:latin typeface="Cambria Math" panose="02040503050406030204" pitchFamily="18" charset="0"/>
                            </a:rPr>
                            <m:t>,</m:t>
                          </m:r>
                          <m:r>
                            <m:rPr>
                              <m:sty m:val="p"/>
                            </m:rPr>
                            <a:rPr lang="en-US" sz="3200">
                              <a:solidFill>
                                <a:srgbClr val="7030A0"/>
                              </a:solidFill>
                              <a:latin typeface="Cambria Math" panose="02040503050406030204" pitchFamily="18" charset="0"/>
                            </a:rPr>
                            <m:t>Y</m:t>
                          </m:r>
                          <m:r>
                            <a:rPr lang="en-US" sz="3200">
                              <a:solidFill>
                                <a:srgbClr val="7030A0"/>
                              </a:solidFill>
                              <a:latin typeface="Cambria Math" panose="02040503050406030204" pitchFamily="18" charset="0"/>
                            </a:rPr>
                            <m:t>)</m:t>
                          </m:r>
                        </m:num>
                        <m:den>
                          <m:r>
                            <m:rPr>
                              <m:sty m:val="p"/>
                            </m:rPr>
                            <a:rPr lang="en-US" sz="3200">
                              <a:solidFill>
                                <a:srgbClr val="7030A0"/>
                              </a:solidFill>
                              <a:latin typeface="Cambria Math" panose="02040503050406030204" pitchFamily="18" charset="0"/>
                            </a:rPr>
                            <m:t>P</m:t>
                          </m:r>
                          <m:r>
                            <a:rPr lang="en-US" sz="3200">
                              <a:solidFill>
                                <a:srgbClr val="7030A0"/>
                              </a:solidFill>
                              <a:latin typeface="Cambria Math" panose="02040503050406030204" pitchFamily="18" charset="0"/>
                            </a:rPr>
                            <m:t>(</m:t>
                          </m:r>
                          <m:r>
                            <m:rPr>
                              <m:sty m:val="p"/>
                            </m:rPr>
                            <a:rPr lang="en-US" sz="3200">
                              <a:solidFill>
                                <a:srgbClr val="7030A0"/>
                              </a:solidFill>
                              <a:latin typeface="Cambria Math" panose="02040503050406030204" pitchFamily="18" charset="0"/>
                            </a:rPr>
                            <m:t>Y</m:t>
                          </m:r>
                          <m:r>
                            <a:rPr lang="en-US" sz="3200">
                              <a:solidFill>
                                <a:srgbClr val="7030A0"/>
                              </a:solidFill>
                              <a:latin typeface="Cambria Math" panose="02040503050406030204" pitchFamily="18" charset="0"/>
                            </a:rPr>
                            <m:t>)</m:t>
                          </m:r>
                        </m:den>
                      </m:f>
                      <m:r>
                        <a:rPr lang="en-US" sz="3200" i="1">
                          <a:solidFill>
                            <a:srgbClr val="7030A0"/>
                          </a:solidFill>
                          <a:latin typeface="Cambria Math" panose="02040503050406030204" pitchFamily="18" charset="0"/>
                        </a:rPr>
                        <m:t>=</m:t>
                      </m:r>
                      <m:f>
                        <m:fPr>
                          <m:ctrlPr>
                            <a:rPr lang="en-US" sz="3200" i="1">
                              <a:solidFill>
                                <a:srgbClr val="7030A0"/>
                              </a:solidFill>
                              <a:latin typeface="Cambria Math" panose="02040503050406030204" pitchFamily="18" charset="0"/>
                            </a:rPr>
                          </m:ctrlPr>
                        </m:fPr>
                        <m:num>
                          <m:r>
                            <m:rPr>
                              <m:sty m:val="p"/>
                            </m:rPr>
                            <a:rPr lang="en-US" sz="3200">
                              <a:solidFill>
                                <a:srgbClr val="7030A0"/>
                              </a:solidFill>
                              <a:latin typeface="Cambria Math" panose="02040503050406030204" pitchFamily="18" charset="0"/>
                            </a:rPr>
                            <m:t>P</m:t>
                          </m:r>
                          <m:d>
                            <m:dPr>
                              <m:ctrlPr>
                                <a:rPr lang="en-US" sz="3200" i="1">
                                  <a:solidFill>
                                    <a:srgbClr val="7030A0"/>
                                  </a:solidFill>
                                  <a:latin typeface="Cambria Math" panose="02040503050406030204" pitchFamily="18" charset="0"/>
                                </a:rPr>
                              </m:ctrlPr>
                            </m:dPr>
                            <m:e>
                              <m:r>
                                <m:rPr>
                                  <m:sty m:val="p"/>
                                </m:rPr>
                                <a:rPr lang="en-US" sz="3200">
                                  <a:solidFill>
                                    <a:srgbClr val="7030A0"/>
                                  </a:solidFill>
                                  <a:latin typeface="Cambria Math" panose="02040503050406030204" pitchFamily="18" charset="0"/>
                                </a:rPr>
                                <m:t>Y</m:t>
                              </m:r>
                            </m:e>
                            <m:e>
                              <m:r>
                                <m:rPr>
                                  <m:sty m:val="p"/>
                                </m:rPr>
                                <a:rPr lang="en-US" sz="3200">
                                  <a:solidFill>
                                    <a:srgbClr val="7030A0"/>
                                  </a:solidFill>
                                  <a:latin typeface="Cambria Math" panose="02040503050406030204" pitchFamily="18" charset="0"/>
                                </a:rPr>
                                <m:t>X</m:t>
                              </m:r>
                            </m:e>
                          </m:d>
                          <m:r>
                            <m:rPr>
                              <m:sty m:val="p"/>
                            </m:rPr>
                            <a:rPr lang="en-US" sz="3200">
                              <a:solidFill>
                                <a:srgbClr val="7030A0"/>
                              </a:solidFill>
                              <a:latin typeface="Cambria Math" panose="02040503050406030204" pitchFamily="18" charset="0"/>
                            </a:rPr>
                            <m:t>P</m:t>
                          </m:r>
                          <m:r>
                            <a:rPr lang="en-US" sz="3200">
                              <a:solidFill>
                                <a:srgbClr val="7030A0"/>
                              </a:solidFill>
                              <a:latin typeface="Cambria Math" panose="02040503050406030204" pitchFamily="18" charset="0"/>
                            </a:rPr>
                            <m:t>(</m:t>
                          </m:r>
                          <m:r>
                            <m:rPr>
                              <m:sty m:val="p"/>
                            </m:rPr>
                            <a:rPr lang="en-US" sz="3200">
                              <a:solidFill>
                                <a:srgbClr val="7030A0"/>
                              </a:solidFill>
                              <a:latin typeface="Cambria Math" panose="02040503050406030204" pitchFamily="18" charset="0"/>
                            </a:rPr>
                            <m:t>X</m:t>
                          </m:r>
                          <m:r>
                            <a:rPr lang="en-US" sz="3200">
                              <a:solidFill>
                                <a:srgbClr val="7030A0"/>
                              </a:solidFill>
                              <a:latin typeface="Cambria Math" panose="02040503050406030204" pitchFamily="18" charset="0"/>
                            </a:rPr>
                            <m:t>)</m:t>
                          </m:r>
                        </m:num>
                        <m:den>
                          <m:r>
                            <m:rPr>
                              <m:sty m:val="p"/>
                            </m:rPr>
                            <a:rPr lang="en-US" sz="3200">
                              <a:solidFill>
                                <a:srgbClr val="7030A0"/>
                              </a:solidFill>
                              <a:latin typeface="Cambria Math" panose="02040503050406030204" pitchFamily="18" charset="0"/>
                            </a:rPr>
                            <m:t>P</m:t>
                          </m:r>
                          <m:r>
                            <a:rPr lang="en-US" sz="3200">
                              <a:solidFill>
                                <a:srgbClr val="7030A0"/>
                              </a:solidFill>
                              <a:latin typeface="Cambria Math" panose="02040503050406030204" pitchFamily="18" charset="0"/>
                            </a:rPr>
                            <m:t>(</m:t>
                          </m:r>
                          <m:r>
                            <m:rPr>
                              <m:sty m:val="p"/>
                            </m:rPr>
                            <a:rPr lang="en-US" sz="3200">
                              <a:solidFill>
                                <a:srgbClr val="7030A0"/>
                              </a:solidFill>
                              <a:latin typeface="Cambria Math" panose="02040503050406030204" pitchFamily="18" charset="0"/>
                            </a:rPr>
                            <m:t>Y</m:t>
                          </m:r>
                          <m:r>
                            <a:rPr lang="en-US" sz="3200">
                              <a:solidFill>
                                <a:srgbClr val="7030A0"/>
                              </a:solidFill>
                              <a:latin typeface="Cambria Math" panose="02040503050406030204" pitchFamily="18" charset="0"/>
                            </a:rPr>
                            <m:t>)</m:t>
                          </m:r>
                        </m:den>
                      </m:f>
                    </m:oMath>
                  </m:oMathPara>
                </a14:m>
                <a:endParaRPr lang="en-US" sz="3200" dirty="0">
                  <a:solidFill>
                    <a:srgbClr val="7030A0"/>
                  </a:solidFill>
                  <a:latin typeface="Cambria Math" panose="02040503050406030204" pitchFamily="18" charset="0"/>
                </a:endParaRPr>
              </a:p>
            </p:txBody>
          </p:sp>
        </mc:Choice>
        <mc:Fallback xmlns="">
          <p:sp>
            <p:nvSpPr>
              <p:cNvPr id="5" name="Rectangle 4">
                <a:extLst>
                  <a:ext uri="{FF2B5EF4-FFF2-40B4-BE49-F238E27FC236}">
                    <a16:creationId xmlns:a16="http://schemas.microsoft.com/office/drawing/2014/main" id="{0F038F76-77A8-C24F-849E-3C57491BBCB7}"/>
                  </a:ext>
                </a:extLst>
              </p:cNvPr>
              <p:cNvSpPr>
                <a:spLocks noRot="1" noChangeAspect="1" noMove="1" noResize="1" noEditPoints="1" noAdjustHandles="1" noChangeArrowheads="1" noChangeShapeType="1" noTextEdit="1"/>
              </p:cNvSpPr>
              <p:nvPr/>
            </p:nvSpPr>
            <p:spPr>
              <a:xfrm>
                <a:off x="76200" y="1295400"/>
                <a:ext cx="6705600" cy="1135375"/>
              </a:xfrm>
              <a:prstGeom prst="rect">
                <a:avLst/>
              </a:prstGeom>
              <a:blipFill>
                <a:blip r:embed="rId3"/>
                <a:stretch>
                  <a:fillRect b="-12222"/>
                </a:stretch>
              </a:blipFill>
            </p:spPr>
            <p:txBody>
              <a:bodyPr/>
              <a:lstStyle/>
              <a:p>
                <a:r>
                  <a:rPr lang="en-US">
                    <a:noFill/>
                  </a:rPr>
                  <a:t> </a:t>
                </a:r>
              </a:p>
            </p:txBody>
          </p:sp>
        </mc:Fallback>
      </mc:AlternateContent>
    </p:spTree>
    <p:extLst>
      <p:ext uri="{BB962C8B-B14F-4D97-AF65-F5344CB8AC3E}">
        <p14:creationId xmlns:p14="http://schemas.microsoft.com/office/powerpoint/2010/main" val="1244391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B9A479E-EEE2-4D2E-386B-CA623CBC5508}"/>
                  </a:ext>
                </a:extLst>
              </p:cNvPr>
              <p:cNvSpPr>
                <a:spLocks noGrp="1"/>
              </p:cNvSpPr>
              <p:nvPr>
                <p:ph type="title"/>
              </p:nvPr>
            </p:nvSpPr>
            <p:spPr/>
            <p:txBody>
              <a:bodyPr/>
              <a:lstStyle/>
              <a:p>
                <a:r>
                  <a:rPr lang="en-US" dirty="0"/>
                  <a:t>Special note on </a:t>
                </a: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a14:m>
                <a:r>
                  <a:rPr lang="en-US" dirty="0"/>
                  <a:t> (proportional symbol)</a:t>
                </a:r>
              </a:p>
            </p:txBody>
          </p:sp>
        </mc:Choice>
        <mc:Fallback xmlns="">
          <p:sp>
            <p:nvSpPr>
              <p:cNvPr id="2" name="Title 1">
                <a:extLst>
                  <a:ext uri="{FF2B5EF4-FFF2-40B4-BE49-F238E27FC236}">
                    <a16:creationId xmlns:a16="http://schemas.microsoft.com/office/drawing/2014/main" id="{5B9A479E-EEE2-4D2E-386B-CA623CBC5508}"/>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4CB4A35-EC0E-BE70-2A72-BDC9C102D6EA}"/>
                  </a:ext>
                </a:extLst>
              </p:cNvPr>
              <p:cNvSpPr>
                <a:spLocks noGrp="1"/>
              </p:cNvSpPr>
              <p:nvPr>
                <p:ph idx="1"/>
              </p:nvPr>
            </p:nvSpPr>
            <p:spPr/>
            <p:txBody>
              <a:bodyPr/>
              <a:lstStyle/>
              <a:p>
                <a:r>
                  <a:rPr lang="en-US" dirty="0"/>
                  <a:t>It is not the same as =.</a:t>
                </a:r>
              </a:p>
              <a:p>
                <a:r>
                  <a:rPr lang="en-US" dirty="0"/>
                  <a:t>It means that the left side share the denominator with some other value</a:t>
                </a:r>
              </a:p>
              <a:p>
                <a:r>
                  <a:rPr lang="en-US" dirty="0"/>
                  <a:t>If you were to add the denominator that the left-side value belongs to, then you will correctly say left-side = right side.</a:t>
                </a:r>
              </a:p>
              <a:p>
                <a:r>
                  <a:rPr lang="en-US" dirty="0"/>
                  <a:t>For example:</a:t>
                </a:r>
              </a:p>
              <a:p>
                <a:pPr lvl="1"/>
                <a:r>
                  <a:rPr lang="en-US" dirty="0"/>
                  <a:t>2 </a:t>
                </a: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a14:m>
                <a:r>
                  <a:rPr lang="en-US" dirty="0"/>
                  <a:t> 2/3 </a:t>
                </a:r>
                <a:r>
                  <a:rPr lang="en-US" dirty="0">
                    <a:sym typeface="Wingdings" panose="05000000000000000000" pitchFamily="2" charset="2"/>
                  </a:rPr>
                  <a:t> 2 != 2/3.</a:t>
                </a:r>
              </a:p>
              <a:p>
                <a:pPr lvl="1"/>
                <a:r>
                  <a:rPr lang="en-US" dirty="0">
                    <a:sym typeface="Wingdings" panose="05000000000000000000" pitchFamily="2" charset="2"/>
                  </a:rPr>
                  <a:t>1</a:t>
                </a:r>
                <a:r>
                  <a:rPr lang="en-US" dirty="0">
                    <a:solidFill>
                      <a:schemeClr val="tx1"/>
                    </a:solidFill>
                    <a:ea typeface="Cambria Math" panose="02040503050406030204" pitchFamily="18" charset="0"/>
                  </a:rPr>
                  <a:t> </a:t>
                </a: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a14:m>
                <a:r>
                  <a:rPr lang="en-US" dirty="0">
                    <a:sym typeface="Wingdings" panose="05000000000000000000" pitchFamily="2" charset="2"/>
                  </a:rPr>
                  <a:t>1/3 --? 1 != 1/3.</a:t>
                </a:r>
                <a:endParaRPr lang="en-US" dirty="0"/>
              </a:p>
              <a:p>
                <a:endParaRPr lang="en-US" dirty="0"/>
              </a:p>
            </p:txBody>
          </p:sp>
        </mc:Choice>
        <mc:Fallback xmlns="">
          <p:sp>
            <p:nvSpPr>
              <p:cNvPr id="3" name="Content Placeholder 2">
                <a:extLst>
                  <a:ext uri="{FF2B5EF4-FFF2-40B4-BE49-F238E27FC236}">
                    <a16:creationId xmlns:a16="http://schemas.microsoft.com/office/drawing/2014/main" id="{C4CB4A35-EC0E-BE70-2A72-BDC9C102D6EA}"/>
                  </a:ext>
                </a:extLst>
              </p:cNvPr>
              <p:cNvSpPr>
                <a:spLocks noGrp="1" noRot="1" noChangeAspect="1" noMove="1" noResize="1" noEditPoints="1" noAdjustHandles="1" noChangeArrowheads="1" noChangeShapeType="1" noTextEdit="1"/>
              </p:cNvSpPr>
              <p:nvPr>
                <p:ph idx="1"/>
              </p:nvPr>
            </p:nvSpPr>
            <p:spPr>
              <a:blipFill>
                <a:blip r:embed="rId3"/>
                <a:stretch>
                  <a:fillRect l="-1500" t="-571" r="-66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CC9BEFA-19A1-C66D-1E5D-2A8C5B3E6231}"/>
              </a:ext>
            </a:extLst>
          </p:cNvPr>
          <p:cNvSpPr>
            <a:spLocks noGrp="1"/>
          </p:cNvSpPr>
          <p:nvPr>
            <p:ph type="sldNum" sz="quarter" idx="12"/>
          </p:nvPr>
        </p:nvSpPr>
        <p:spPr/>
        <p:txBody>
          <a:bodyPr/>
          <a:lstStyle/>
          <a:p>
            <a:pPr>
              <a:defRPr/>
            </a:pPr>
            <a:fld id="{CCF77436-EC8C-4AA7-8F7E-35D67B363DD7}" type="slidenum">
              <a:rPr lang="en-US" smtClean="0"/>
              <a:pPr>
                <a:defRPr/>
              </a:pPr>
              <a:t>22</a:t>
            </a:fld>
            <a:endParaRPr lang="en-US" dirty="0"/>
          </a:p>
        </p:txBody>
      </p:sp>
    </p:spTree>
    <p:extLst>
      <p:ext uri="{BB962C8B-B14F-4D97-AF65-F5344CB8AC3E}">
        <p14:creationId xmlns:p14="http://schemas.microsoft.com/office/powerpoint/2010/main" val="925732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432F5-EC85-2547-A5FC-ECF9FE344D1B}"/>
              </a:ext>
            </a:extLst>
          </p:cNvPr>
          <p:cNvSpPr>
            <a:spLocks noGrp="1"/>
          </p:cNvSpPr>
          <p:nvPr>
            <p:ph type="title"/>
          </p:nvPr>
        </p:nvSpPr>
        <p:spPr/>
        <p:txBody>
          <a:bodyPr/>
          <a:lstStyle/>
          <a:p>
            <a:r>
              <a:rPr lang="en-US" dirty="0"/>
              <a:t>Example: 1-Test Cancer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2052B2-40F8-634F-96BA-803AE46E2933}"/>
                  </a:ext>
                </a:extLst>
              </p:cNvPr>
              <p:cNvSpPr>
                <a:spLocks noGrp="1"/>
              </p:cNvSpPr>
              <p:nvPr>
                <p:ph idx="1"/>
              </p:nvPr>
            </p:nvSpPr>
            <p:spPr>
              <a:xfrm>
                <a:off x="609600" y="2717481"/>
                <a:ext cx="11430000" cy="3835721"/>
              </a:xfrm>
            </p:spPr>
            <p:txBody>
              <a:bodyPr>
                <a:normAutofit fontScale="70000" lnSpcReduction="20000"/>
              </a:bodyPr>
              <a:lstStyle/>
              <a:p>
                <a:pPr marL="12700" indent="0">
                  <a:buNone/>
                </a:pPr>
                <a:r>
                  <a:rPr lang="en-US" dirty="0">
                    <a:solidFill>
                      <a:srgbClr val="FF0000"/>
                    </a:solidFill>
                  </a:rPr>
                  <a:t>P(</a:t>
                </a:r>
                <a:r>
                  <a:rPr lang="en-US" dirty="0" err="1">
                    <a:solidFill>
                      <a:srgbClr val="FF0000"/>
                    </a:solidFill>
                  </a:rPr>
                  <a:t>c|t</a:t>
                </a:r>
                <a:r>
                  <a:rPr lang="en-US" dirty="0">
                    <a:solidFill>
                      <a:srgbClr val="FF0000"/>
                    </a:solidFill>
                  </a:rPr>
                  <a:t>): Is it high?</a:t>
                </a:r>
              </a:p>
              <a:p>
                <a:pPr marL="12700" indent="0">
                  <a:buNone/>
                </a:pPr>
                <a:r>
                  <a:rPr lang="en-US" dirty="0"/>
                  <a:t>(get all proportions for given t cases):</a:t>
                </a:r>
                <a:endParaRPr lang="en-US" dirty="0">
                  <a:solidFill>
                    <a:srgbClr val="FF0000"/>
                  </a:solidFill>
                </a:endParaRPr>
              </a:p>
              <a:p>
                <a:pPr marL="12700" indent="0">
                  <a:buNone/>
                </a:pPr>
                <a:r>
                  <a:rPr lang="en-US" dirty="0"/>
                  <a:t>P(</a:t>
                </a:r>
                <a:r>
                  <a:rPr lang="en-US" dirty="0" err="1"/>
                  <a:t>c|t</a:t>
                </a:r>
                <a:r>
                  <a:rPr lang="en-US" dirty="0"/>
                  <a:t>) </a:t>
                </a: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a14:m>
                <a:r>
                  <a:rPr lang="en-US" dirty="0"/>
                  <a:t> P(</a:t>
                </a:r>
                <a:r>
                  <a:rPr lang="en-US" dirty="0" err="1"/>
                  <a:t>c,t</a:t>
                </a:r>
                <a:r>
                  <a:rPr lang="en-US" dirty="0"/>
                  <a:t>) = P(</a:t>
                </a:r>
                <a:r>
                  <a:rPr lang="en-US" dirty="0" err="1"/>
                  <a:t>t|c</a:t>
                </a:r>
                <a:r>
                  <a:rPr lang="en-US" dirty="0"/>
                  <a:t>)P(c) = 0.9*0.01 = 0.009 P(¬</a:t>
                </a:r>
                <a:r>
                  <a:rPr lang="en-US" dirty="0" err="1"/>
                  <a:t>c|t</a:t>
                </a:r>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P(¬</a:t>
                </a:r>
                <a:r>
                  <a:rPr lang="en-US" dirty="0" err="1"/>
                  <a:t>c,t</a:t>
                </a:r>
                <a:r>
                  <a:rPr lang="en-US" dirty="0"/>
                  <a:t>) = P(t|¬c)P(¬c) = 0.2*(1-0.01) =0.198</a:t>
                </a:r>
              </a:p>
              <a:p>
                <a:pPr marL="12700" indent="0">
                  <a:buNone/>
                </a:pPr>
                <a:r>
                  <a:rPr lang="en-US" dirty="0"/>
                  <a:t>(normalize):</a:t>
                </a:r>
              </a:p>
              <a:p>
                <a:pPr marL="11113" indent="0">
                  <a:buNone/>
                  <a:tabLst>
                    <a:tab pos="685800" algn="l"/>
                  </a:tabLst>
                </a:pPr>
                <a:r>
                  <a:rPr lang="en-US" dirty="0"/>
                  <a:t>P(</a:t>
                </a:r>
                <a:r>
                  <a:rPr lang="en-US" dirty="0" err="1"/>
                  <a:t>c|t</a:t>
                </a:r>
                <a:r>
                  <a:rPr lang="en-US" dirty="0"/>
                  <a:t>) = 0.009/(0.009+0.198) = 0.043</a:t>
                </a:r>
              </a:p>
              <a:p>
                <a:pPr marL="11113" indent="0">
                  <a:buNone/>
                  <a:tabLst>
                    <a:tab pos="685800" algn="l"/>
                  </a:tabLst>
                </a:pPr>
                <a:endParaRPr lang="en-US" sz="100" dirty="0"/>
              </a:p>
              <a:p>
                <a:pPr marL="11113" indent="0">
                  <a:buNone/>
                  <a:tabLst>
                    <a:tab pos="685800" algn="l"/>
                  </a:tabLst>
                </a:pPr>
                <a:r>
                  <a:rPr lang="en-US" dirty="0"/>
                  <a:t>Explanation (essentially, apply Bayes’ rule):</a:t>
                </a:r>
              </a:p>
              <a:p>
                <a:pPr marL="11113" indent="0">
                  <a:buNone/>
                  <a:tabLst>
                    <a:tab pos="685800" algn="l"/>
                  </a:tabLst>
                </a:pPr>
                <a:r>
                  <a:rPr lang="en-US" dirty="0"/>
                  <a:t>P(</a:t>
                </a:r>
                <a:r>
                  <a:rPr lang="en-US" dirty="0" err="1"/>
                  <a:t>c|t</a:t>
                </a:r>
                <a:r>
                  <a:rPr lang="en-US" dirty="0"/>
                  <a:t>) = P(</a:t>
                </a:r>
                <a:r>
                  <a:rPr lang="en-US" dirty="0" err="1"/>
                  <a:t>c,t</a:t>
                </a:r>
                <a:r>
                  <a:rPr lang="en-US" dirty="0"/>
                  <a:t>) / P(t) = P(</a:t>
                </a:r>
                <a:r>
                  <a:rPr lang="en-US" dirty="0" err="1"/>
                  <a:t>t|c</a:t>
                </a:r>
                <a:r>
                  <a:rPr lang="en-US" dirty="0"/>
                  <a:t>)P(c) / P(t)</a:t>
                </a:r>
              </a:p>
              <a:p>
                <a:pPr marL="11113" indent="0">
                  <a:buNone/>
                  <a:tabLst>
                    <a:tab pos="685800" algn="l"/>
                  </a:tabLst>
                </a:pPr>
                <a:r>
                  <a:rPr lang="en-US" dirty="0"/>
                  <a:t>P(t) = P(</a:t>
                </a:r>
                <a:r>
                  <a:rPr lang="en-US" dirty="0" err="1"/>
                  <a:t>c,t</a:t>
                </a:r>
                <a:r>
                  <a:rPr lang="en-US" dirty="0"/>
                  <a:t>) + P(¬</a:t>
                </a:r>
                <a:r>
                  <a:rPr lang="en-US" dirty="0" err="1"/>
                  <a:t>c,t</a:t>
                </a:r>
                <a:r>
                  <a:rPr lang="en-US" dirty="0"/>
                  <a:t>) = P(</a:t>
                </a:r>
                <a:r>
                  <a:rPr lang="en-US" dirty="0" err="1"/>
                  <a:t>t|c</a:t>
                </a:r>
                <a:r>
                  <a:rPr lang="en-US" dirty="0"/>
                  <a:t>)*P(c) + P(t|¬c)*P(¬c)</a:t>
                </a:r>
              </a:p>
            </p:txBody>
          </p:sp>
        </mc:Choice>
        <mc:Fallback xmlns="">
          <p:sp>
            <p:nvSpPr>
              <p:cNvPr id="3" name="Content Placeholder 2">
                <a:extLst>
                  <a:ext uri="{FF2B5EF4-FFF2-40B4-BE49-F238E27FC236}">
                    <a16:creationId xmlns:a16="http://schemas.microsoft.com/office/drawing/2014/main" id="{CF2052B2-40F8-634F-96BA-803AE46E2933}"/>
                  </a:ext>
                </a:extLst>
              </p:cNvPr>
              <p:cNvSpPr>
                <a:spLocks noGrp="1" noRot="1" noChangeAspect="1" noMove="1" noResize="1" noEditPoints="1" noAdjustHandles="1" noChangeArrowheads="1" noChangeShapeType="1" noTextEdit="1"/>
              </p:cNvSpPr>
              <p:nvPr>
                <p:ph idx="1"/>
              </p:nvPr>
            </p:nvSpPr>
            <p:spPr>
              <a:xfrm>
                <a:off x="609600" y="2717481"/>
                <a:ext cx="11430000" cy="3835721"/>
              </a:xfrm>
              <a:blipFill>
                <a:blip r:embed="rId3"/>
                <a:stretch>
                  <a:fillRect l="-907" t="-1431" r="-42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8D1DF1A-2121-6842-83F7-A3F3CEFFBB98}"/>
              </a:ext>
            </a:extLst>
          </p:cNvPr>
          <p:cNvSpPr>
            <a:spLocks noGrp="1"/>
          </p:cNvSpPr>
          <p:nvPr>
            <p:ph type="sldNum" sz="quarter" idx="12"/>
          </p:nvPr>
        </p:nvSpPr>
        <p:spPr/>
        <p:txBody>
          <a:bodyPr/>
          <a:lstStyle/>
          <a:p>
            <a:pPr>
              <a:defRPr/>
            </a:pPr>
            <a:fld id="{CCF77436-EC8C-4AA7-8F7E-35D67B363DD7}" type="slidenum">
              <a:rPr lang="en-US" smtClean="0"/>
              <a:pPr>
                <a:defRPr/>
              </a:pPr>
              <a:t>23</a:t>
            </a:fld>
            <a:endParaRPr lang="en-US" dirty="0"/>
          </a:p>
        </p:txBody>
      </p:sp>
      <p:sp>
        <p:nvSpPr>
          <p:cNvPr id="14" name="Rectangle 13">
            <a:extLst>
              <a:ext uri="{FF2B5EF4-FFF2-40B4-BE49-F238E27FC236}">
                <a16:creationId xmlns:a16="http://schemas.microsoft.com/office/drawing/2014/main" id="{163BCA90-506E-7F46-A29D-F0B4C575BB69}"/>
              </a:ext>
            </a:extLst>
          </p:cNvPr>
          <p:cNvSpPr/>
          <p:nvPr/>
        </p:nvSpPr>
        <p:spPr>
          <a:xfrm>
            <a:off x="4812618" y="990600"/>
            <a:ext cx="6464981" cy="1477328"/>
          </a:xfrm>
          <a:prstGeom prst="rect">
            <a:avLst/>
          </a:prstGeom>
        </p:spPr>
        <p:txBody>
          <a:bodyPr wrap="square">
            <a:spAutoFit/>
          </a:bodyPr>
          <a:lstStyle/>
          <a:p>
            <a:r>
              <a:rPr lang="en-US" sz="3000" dirty="0">
                <a:latin typeface="Candara" panose="020E0502030303020204" pitchFamily="34" charset="0"/>
                <a:cs typeface="Calibri" panose="020F0502020204030204" pitchFamily="34" charset="0"/>
              </a:rPr>
              <a:t>P(c) = 0.01</a:t>
            </a:r>
            <a:r>
              <a:rPr lang="en-US" sz="3000" dirty="0">
                <a:latin typeface="Candara" panose="020E0502030303020204" pitchFamily="34" charset="0"/>
                <a:cs typeface="Calibri" panose="020F0502020204030204" pitchFamily="34" charset="0"/>
                <a:sym typeface="Wingdings" panose="05000000000000000000" pitchFamily="2" charset="2"/>
              </a:rPr>
              <a:t>P(</a:t>
            </a:r>
            <a:r>
              <a:rPr lang="en-US" sz="3000" dirty="0">
                <a:latin typeface="Candara" panose="020E0502030303020204" pitchFamily="34" charset="0"/>
                <a:cs typeface="Calibri" panose="020F0502020204030204" pitchFamily="34" charset="0"/>
              </a:rPr>
              <a:t>¬c) = 0.1</a:t>
            </a:r>
          </a:p>
          <a:p>
            <a:r>
              <a:rPr lang="en-US" sz="3000" dirty="0">
                <a:latin typeface="Candara" panose="020E0502030303020204" pitchFamily="34" charset="0"/>
                <a:cs typeface="Calibri" panose="020F0502020204030204" pitchFamily="34" charset="0"/>
              </a:rPr>
              <a:t>P(</a:t>
            </a:r>
            <a:r>
              <a:rPr lang="en-US" sz="3000" dirty="0" err="1">
                <a:latin typeface="Candara" panose="020E0502030303020204" pitchFamily="34" charset="0"/>
                <a:cs typeface="Calibri" panose="020F0502020204030204" pitchFamily="34" charset="0"/>
              </a:rPr>
              <a:t>t|c</a:t>
            </a:r>
            <a:r>
              <a:rPr lang="en-US" sz="3000" dirty="0">
                <a:latin typeface="Candara" panose="020E0502030303020204" pitchFamily="34" charset="0"/>
                <a:cs typeface="Calibri" panose="020F0502020204030204" pitchFamily="34" charset="0"/>
              </a:rPr>
              <a:t>) = 0.9 </a:t>
            </a:r>
            <a:r>
              <a:rPr lang="en-US" sz="3000" dirty="0">
                <a:latin typeface="Candara" panose="020E0502030303020204" pitchFamily="34" charset="0"/>
                <a:cs typeface="Calibri" panose="020F0502020204030204" pitchFamily="34" charset="0"/>
                <a:sym typeface="Wingdings" panose="05000000000000000000" pitchFamily="2" charset="2"/>
              </a:rPr>
              <a:t>P(</a:t>
            </a:r>
            <a:r>
              <a:rPr lang="en-US" sz="3000" dirty="0">
                <a:latin typeface="Candara" panose="020E0502030303020204" pitchFamily="34" charset="0"/>
                <a:cs typeface="Calibri" panose="020F0502020204030204" pitchFamily="34" charset="0"/>
              </a:rPr>
              <a:t>¬</a:t>
            </a:r>
            <a:r>
              <a:rPr lang="en-US" sz="3000" dirty="0" err="1">
                <a:latin typeface="Candara" panose="020E0502030303020204" pitchFamily="34" charset="0"/>
                <a:cs typeface="Calibri" panose="020F0502020204030204" pitchFamily="34" charset="0"/>
                <a:sym typeface="Wingdings" panose="05000000000000000000" pitchFamily="2" charset="2"/>
              </a:rPr>
              <a:t>t|c</a:t>
            </a:r>
            <a:r>
              <a:rPr lang="en-US" sz="3000" dirty="0">
                <a:latin typeface="Candara" panose="020E0502030303020204" pitchFamily="34" charset="0"/>
                <a:cs typeface="Calibri" panose="020F0502020204030204" pitchFamily="34" charset="0"/>
                <a:sym typeface="Wingdings" panose="05000000000000000000" pitchFamily="2" charset="2"/>
              </a:rPr>
              <a:t>) = 0.1</a:t>
            </a:r>
            <a:r>
              <a:rPr lang="en-US" sz="3000" dirty="0">
                <a:latin typeface="Candara" panose="020E0502030303020204" pitchFamily="34" charset="0"/>
                <a:cs typeface="Calibri" panose="020F0502020204030204" pitchFamily="34" charset="0"/>
              </a:rPr>
              <a:t> </a:t>
            </a:r>
          </a:p>
          <a:p>
            <a:r>
              <a:rPr lang="en-US" sz="3000" dirty="0">
                <a:latin typeface="Candara" panose="020E0502030303020204" pitchFamily="34" charset="0"/>
                <a:cs typeface="Calibri" panose="020F0502020204030204" pitchFamily="34" charset="0"/>
              </a:rPr>
              <a:t>P(t|¬c) = 0.2 </a:t>
            </a:r>
            <a:r>
              <a:rPr lang="en-US" sz="3000" dirty="0">
                <a:latin typeface="Candara" panose="020E0502030303020204" pitchFamily="34" charset="0"/>
                <a:cs typeface="Calibri" panose="020F0502020204030204" pitchFamily="34" charset="0"/>
                <a:sym typeface="Wingdings" panose="05000000000000000000" pitchFamily="2" charset="2"/>
              </a:rPr>
              <a:t>P(</a:t>
            </a:r>
            <a:r>
              <a:rPr lang="en-US" sz="3000" dirty="0">
                <a:latin typeface="Candara" panose="020E0502030303020204" pitchFamily="34" charset="0"/>
                <a:cs typeface="Calibri" panose="020F0502020204030204" pitchFamily="34" charset="0"/>
              </a:rPr>
              <a:t>¬t|¬c</a:t>
            </a:r>
            <a:r>
              <a:rPr lang="en-US" sz="3000" dirty="0">
                <a:latin typeface="Candara" panose="020E0502030303020204" pitchFamily="34" charset="0"/>
                <a:cs typeface="Calibri" panose="020F0502020204030204" pitchFamily="34" charset="0"/>
                <a:sym typeface="Wingdings" panose="05000000000000000000" pitchFamily="2" charset="2"/>
              </a:rPr>
              <a:t>) = 0.7</a:t>
            </a:r>
            <a:endParaRPr lang="en-US" sz="3000" dirty="0">
              <a:latin typeface="Candara" panose="020E0502030303020204" pitchFamily="34" charset="0"/>
              <a:cs typeface="Calibri" panose="020F0502020204030204" pitchFamily="34" charset="0"/>
            </a:endParaRPr>
          </a:p>
        </p:txBody>
      </p:sp>
      <p:sp>
        <p:nvSpPr>
          <p:cNvPr id="10" name="Rounded Rectangle 9">
            <a:extLst>
              <a:ext uri="{FF2B5EF4-FFF2-40B4-BE49-F238E27FC236}">
                <a16:creationId xmlns:a16="http://schemas.microsoft.com/office/drawing/2014/main" id="{2004D700-D7B6-C445-BCA4-F466D794FD77}"/>
              </a:ext>
            </a:extLst>
          </p:cNvPr>
          <p:cNvSpPr/>
          <p:nvPr/>
        </p:nvSpPr>
        <p:spPr>
          <a:xfrm>
            <a:off x="2074768" y="1873799"/>
            <a:ext cx="516032" cy="473589"/>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T</a:t>
            </a:r>
          </a:p>
        </p:txBody>
      </p:sp>
      <p:sp>
        <p:nvSpPr>
          <p:cNvPr id="11" name="Rounded Rectangle 10">
            <a:extLst>
              <a:ext uri="{FF2B5EF4-FFF2-40B4-BE49-F238E27FC236}">
                <a16:creationId xmlns:a16="http://schemas.microsoft.com/office/drawing/2014/main" id="{0C9A9E3B-7F69-2846-93A2-9AA5DD75F1C1}"/>
              </a:ext>
            </a:extLst>
          </p:cNvPr>
          <p:cNvSpPr/>
          <p:nvPr/>
        </p:nvSpPr>
        <p:spPr>
          <a:xfrm>
            <a:off x="2057400" y="1150657"/>
            <a:ext cx="531238" cy="473589"/>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C</a:t>
            </a:r>
          </a:p>
        </p:txBody>
      </p:sp>
      <p:cxnSp>
        <p:nvCxnSpPr>
          <p:cNvPr id="12" name="Straight Arrow Connector 11">
            <a:extLst>
              <a:ext uri="{FF2B5EF4-FFF2-40B4-BE49-F238E27FC236}">
                <a16:creationId xmlns:a16="http://schemas.microsoft.com/office/drawing/2014/main" id="{C7E03C5D-21C1-E94A-BFFC-097789EB5561}"/>
              </a:ext>
            </a:extLst>
          </p:cNvPr>
          <p:cNvCxnSpPr>
            <a:cxnSpLocks/>
            <a:stCxn id="11" idx="2"/>
            <a:endCxn id="10" idx="0"/>
          </p:cNvCxnSpPr>
          <p:nvPr/>
        </p:nvCxnSpPr>
        <p:spPr>
          <a:xfrm>
            <a:off x="2323020" y="1624246"/>
            <a:ext cx="9765" cy="249553"/>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29325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96ECF-659B-4688-A02B-5753B1509EC4}"/>
              </a:ext>
            </a:extLst>
          </p:cNvPr>
          <p:cNvSpPr>
            <a:spLocks noGrp="1"/>
          </p:cNvSpPr>
          <p:nvPr>
            <p:ph type="title"/>
          </p:nvPr>
        </p:nvSpPr>
        <p:spPr/>
        <p:txBody>
          <a:bodyPr>
            <a:normAutofit/>
          </a:bodyPr>
          <a:lstStyle/>
          <a:p>
            <a:r>
              <a:rPr lang="en-US" dirty="0"/>
              <a:t>Applying Bayes’ Rule in Librarian vs Farmer</a:t>
            </a:r>
          </a:p>
        </p:txBody>
      </p:sp>
      <p:sp>
        <p:nvSpPr>
          <p:cNvPr id="3" name="Content Placeholder 2">
            <a:extLst>
              <a:ext uri="{FF2B5EF4-FFF2-40B4-BE49-F238E27FC236}">
                <a16:creationId xmlns:a16="http://schemas.microsoft.com/office/drawing/2014/main" id="{04694798-CB65-40B3-8B12-3B660E970E26}"/>
              </a:ext>
            </a:extLst>
          </p:cNvPr>
          <p:cNvSpPr>
            <a:spLocks noGrp="1"/>
          </p:cNvSpPr>
          <p:nvPr>
            <p:ph idx="1"/>
          </p:nvPr>
        </p:nvSpPr>
        <p:spPr/>
        <p:txBody>
          <a:bodyPr>
            <a:normAutofit/>
          </a:bodyPr>
          <a:lstStyle/>
          <a:p>
            <a:pPr marL="395288" indent="-384175">
              <a:buNone/>
            </a:pPr>
            <a:r>
              <a:rPr lang="en-US" dirty="0"/>
              <a:t>X: l - librarian; </a:t>
            </a:r>
            <a:br>
              <a:rPr lang="en-US" dirty="0"/>
            </a:br>
            <a:r>
              <a:rPr lang="en-US" dirty="0"/>
              <a:t>f - farmer</a:t>
            </a:r>
          </a:p>
          <a:p>
            <a:pPr marL="395288" indent="-384175">
              <a:buNone/>
            </a:pPr>
            <a:r>
              <a:rPr lang="en-US" dirty="0"/>
              <a:t>P: s - very shy and withdrawn; </a:t>
            </a:r>
            <a:br>
              <a:rPr lang="en-US" dirty="0"/>
            </a:br>
            <a:r>
              <a:rPr lang="en-US" dirty="0"/>
              <a:t>o - outgoing</a:t>
            </a:r>
          </a:p>
        </p:txBody>
      </p:sp>
      <p:sp>
        <p:nvSpPr>
          <p:cNvPr id="4" name="Slide Number Placeholder 3">
            <a:extLst>
              <a:ext uri="{FF2B5EF4-FFF2-40B4-BE49-F238E27FC236}">
                <a16:creationId xmlns:a16="http://schemas.microsoft.com/office/drawing/2014/main" id="{6B57B7A5-CA48-4DE1-847B-D20F252C6E38}"/>
              </a:ext>
            </a:extLst>
          </p:cNvPr>
          <p:cNvSpPr>
            <a:spLocks noGrp="1"/>
          </p:cNvSpPr>
          <p:nvPr>
            <p:ph type="sldNum" sz="quarter" idx="12"/>
          </p:nvPr>
        </p:nvSpPr>
        <p:spPr/>
        <p:txBody>
          <a:bodyPr/>
          <a:lstStyle/>
          <a:p>
            <a:pPr>
              <a:defRPr/>
            </a:pPr>
            <a:fld id="{CCF77436-EC8C-4AA7-8F7E-35D67B363DD7}" type="slidenum">
              <a:rPr lang="en-US" smtClean="0"/>
              <a:pPr>
                <a:defRPr/>
              </a:pPr>
              <a:t>24</a:t>
            </a:fld>
            <a:endParaRPr lang="en-US" dirty="0"/>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F88AE902-6F09-344F-8472-B9618065E839}"/>
                  </a:ext>
                </a:extLst>
              </p:cNvPr>
              <p:cNvSpPr/>
              <p:nvPr/>
            </p:nvSpPr>
            <p:spPr>
              <a:xfrm>
                <a:off x="609600" y="3810000"/>
                <a:ext cx="9067800" cy="2534668"/>
              </a:xfrm>
              <a:prstGeom prst="rect">
                <a:avLst/>
              </a:prstGeom>
            </p:spPr>
            <p:txBody>
              <a:bodyPr wrap="square">
                <a:spAutoFit/>
              </a:bodyPr>
              <a:lstStyle/>
              <a:p>
                <a:pPr>
                  <a:buClr>
                    <a:schemeClr val="bg1"/>
                  </a:buClr>
                </a:pPr>
                <a:r>
                  <a:rPr lang="en-US" sz="2600" dirty="0">
                    <a:latin typeface="Cambria Math" panose="02040503050406030204" pitchFamily="18" charset="0"/>
                  </a:rPr>
                  <a:t>P(X=</a:t>
                </a:r>
                <a:r>
                  <a:rPr lang="en-US" sz="2600" dirty="0" err="1">
                    <a:latin typeface="Cambria Math" panose="02040503050406030204" pitchFamily="18" charset="0"/>
                  </a:rPr>
                  <a:t>l|P</a:t>
                </a:r>
                <a:r>
                  <a:rPr lang="en-US" sz="2600" dirty="0">
                    <a:latin typeface="Cambria Math" panose="02040503050406030204" pitchFamily="18" charset="0"/>
                  </a:rPr>
                  <a:t>=s) </a:t>
                </a:r>
                <a14:m>
                  <m:oMath xmlns:m="http://schemas.openxmlformats.org/officeDocument/2006/math">
                    <m:r>
                      <a:rPr lang="en-US" sz="2800" i="1">
                        <a:latin typeface="Cambria Math" panose="02040503050406030204" pitchFamily="18" charset="0"/>
                        <a:ea typeface="Cambria Math" panose="02040503050406030204" pitchFamily="18" charset="0"/>
                      </a:rPr>
                      <m:t>∝</m:t>
                    </m:r>
                  </m:oMath>
                </a14:m>
                <a:r>
                  <a:rPr lang="en-US" sz="2600" dirty="0">
                    <a:latin typeface="Cambria Math" panose="02040503050406030204" pitchFamily="18" charset="0"/>
                  </a:rPr>
                  <a:t> P(X=l, P=s) = P(P=</a:t>
                </a:r>
                <a:r>
                  <a:rPr lang="en-US" sz="2600" dirty="0" err="1">
                    <a:latin typeface="Cambria Math" panose="02040503050406030204" pitchFamily="18" charset="0"/>
                  </a:rPr>
                  <a:t>s|X</a:t>
                </a:r>
                <a:r>
                  <a:rPr lang="en-US" sz="2600" dirty="0">
                    <a:latin typeface="Cambria Math" panose="02040503050406030204" pitchFamily="18" charset="0"/>
                  </a:rPr>
                  <a:t>=l) P(X=l) </a:t>
                </a:r>
              </a:p>
              <a:p>
                <a:pPr>
                  <a:buClr>
                    <a:schemeClr val="bg1"/>
                  </a:buClr>
                </a:pPr>
                <a:r>
                  <a:rPr lang="en-US" sz="2600" dirty="0">
                    <a:latin typeface="Cambria Math" panose="02040503050406030204" pitchFamily="18" charset="0"/>
                  </a:rPr>
                  <a:t>                                                     = 0.4 * 10/(10+200) = 4/210</a:t>
                </a:r>
              </a:p>
              <a:p>
                <a:pPr>
                  <a:buClr>
                    <a:schemeClr val="bg1"/>
                  </a:buClr>
                </a:pPr>
                <a:r>
                  <a:rPr lang="en-US" sz="2600" dirty="0">
                    <a:latin typeface="Cambria Math" panose="02040503050406030204" pitchFamily="18" charset="0"/>
                  </a:rPr>
                  <a:t>P(X=</a:t>
                </a:r>
                <a:r>
                  <a:rPr lang="en-US" sz="2600" dirty="0" err="1">
                    <a:latin typeface="Cambria Math" panose="02040503050406030204" pitchFamily="18" charset="0"/>
                  </a:rPr>
                  <a:t>f|P</a:t>
                </a:r>
                <a:r>
                  <a:rPr lang="en-US" sz="2600" dirty="0">
                    <a:latin typeface="Cambria Math" panose="02040503050406030204" pitchFamily="18" charset="0"/>
                  </a:rPr>
                  <a:t>=s) </a:t>
                </a:r>
                <a14:m>
                  <m:oMath xmlns:m="http://schemas.openxmlformats.org/officeDocument/2006/math">
                    <m:r>
                      <a:rPr lang="en-US" sz="2800" i="1">
                        <a:latin typeface="Cambria Math" panose="02040503050406030204" pitchFamily="18" charset="0"/>
                        <a:ea typeface="Cambria Math" panose="02040503050406030204" pitchFamily="18" charset="0"/>
                      </a:rPr>
                      <m:t>∝</m:t>
                    </m:r>
                  </m:oMath>
                </a14:m>
                <a:r>
                  <a:rPr lang="en-US" sz="2600" dirty="0">
                    <a:latin typeface="Cambria Math" panose="02040503050406030204" pitchFamily="18" charset="0"/>
                  </a:rPr>
                  <a:t> P(X=f, P=s) = P(P=</a:t>
                </a:r>
                <a:r>
                  <a:rPr lang="en-US" sz="2600" dirty="0" err="1">
                    <a:latin typeface="Cambria Math" panose="02040503050406030204" pitchFamily="18" charset="0"/>
                  </a:rPr>
                  <a:t>s|X</a:t>
                </a:r>
                <a:r>
                  <a:rPr lang="en-US" sz="2600" dirty="0">
                    <a:latin typeface="Cambria Math" panose="02040503050406030204" pitchFamily="18" charset="0"/>
                  </a:rPr>
                  <a:t>=f) P(X=f) </a:t>
                </a:r>
              </a:p>
              <a:p>
                <a:pPr>
                  <a:buClr>
                    <a:schemeClr val="bg1"/>
                  </a:buClr>
                </a:pPr>
                <a:r>
                  <a:rPr lang="en-US" sz="2600" dirty="0">
                    <a:latin typeface="Cambria Math" panose="02040503050406030204" pitchFamily="18" charset="0"/>
                  </a:rPr>
                  <a:t>                          		   = 0.1 * 200/(10+200) = 20/210</a:t>
                </a:r>
              </a:p>
              <a:p>
                <a:pPr>
                  <a:buClr>
                    <a:schemeClr val="bg1"/>
                  </a:buClr>
                </a:pPr>
                <a:endParaRPr lang="en-US" sz="2600" dirty="0">
                  <a:latin typeface="Cambria Math" panose="02040503050406030204" pitchFamily="18" charset="0"/>
                </a:endParaRPr>
              </a:p>
              <a:p>
                <a:pPr>
                  <a:buClr>
                    <a:schemeClr val="bg1"/>
                  </a:buClr>
                </a:pPr>
                <a:r>
                  <a:rPr lang="en-US" sz="2600" dirty="0">
                    <a:latin typeface="Cambria Math" panose="02040503050406030204" pitchFamily="18" charset="0"/>
                  </a:rPr>
                  <a:t>P(X=</a:t>
                </a:r>
                <a:r>
                  <a:rPr lang="en-US" sz="2600" dirty="0" err="1">
                    <a:latin typeface="Cambria Math" panose="02040503050406030204" pitchFamily="18" charset="0"/>
                  </a:rPr>
                  <a:t>l|P</a:t>
                </a:r>
                <a:r>
                  <a:rPr lang="en-US" sz="2600" dirty="0">
                    <a:latin typeface="Cambria Math" panose="02040503050406030204" pitchFamily="18" charset="0"/>
                  </a:rPr>
                  <a:t>=s) = (4/210)/(4/210+20/210) = 16.7%</a:t>
                </a:r>
                <a:endParaRPr lang="en-US" sz="2600" dirty="0">
                  <a:latin typeface="Candara" panose="020E0502030303020204" pitchFamily="34" charset="0"/>
                </a:endParaRPr>
              </a:p>
            </p:txBody>
          </p:sp>
        </mc:Choice>
        <mc:Fallback xmlns="">
          <p:sp>
            <p:nvSpPr>
              <p:cNvPr id="7" name="Rectangle 6">
                <a:extLst>
                  <a:ext uri="{FF2B5EF4-FFF2-40B4-BE49-F238E27FC236}">
                    <a16:creationId xmlns:a16="http://schemas.microsoft.com/office/drawing/2014/main" id="{F88AE902-6F09-344F-8472-B9618065E839}"/>
                  </a:ext>
                </a:extLst>
              </p:cNvPr>
              <p:cNvSpPr>
                <a:spLocks noRot="1" noChangeAspect="1" noMove="1" noResize="1" noEditPoints="1" noAdjustHandles="1" noChangeArrowheads="1" noChangeShapeType="1" noTextEdit="1"/>
              </p:cNvSpPr>
              <p:nvPr/>
            </p:nvSpPr>
            <p:spPr>
              <a:xfrm>
                <a:off x="609600" y="3810000"/>
                <a:ext cx="9067800" cy="2534668"/>
              </a:xfrm>
              <a:prstGeom prst="rect">
                <a:avLst/>
              </a:prstGeom>
              <a:blipFill>
                <a:blip r:embed="rId2"/>
                <a:stretch>
                  <a:fillRect l="-1259" t="-1500" b="-5500"/>
                </a:stretch>
              </a:blipFill>
            </p:spPr>
            <p:txBody>
              <a:bodyPr/>
              <a:lstStyle/>
              <a:p>
                <a:r>
                  <a:rPr lang="en-US">
                    <a:noFill/>
                  </a:rPr>
                  <a:t> </a:t>
                </a:r>
              </a:p>
            </p:txBody>
          </p:sp>
        </mc:Fallback>
      </mc:AlternateContent>
      <p:pic>
        <p:nvPicPr>
          <p:cNvPr id="8" name="Picture 7" descr="A picture containing text, shape&#10;&#10;Description automatically generated">
            <a:extLst>
              <a:ext uri="{FF2B5EF4-FFF2-40B4-BE49-F238E27FC236}">
                <a16:creationId xmlns:a16="http://schemas.microsoft.com/office/drawing/2014/main" id="{E31AE824-5DF3-AF48-AEA7-4761229ACD4D}"/>
              </a:ext>
            </a:extLst>
          </p:cNvPr>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6553200" y="889108"/>
            <a:ext cx="5257800" cy="2890414"/>
          </a:xfrm>
          <a:prstGeom prst="rect">
            <a:avLst/>
          </a:prstGeom>
        </p:spPr>
      </p:pic>
    </p:spTree>
    <p:extLst>
      <p:ext uri="{BB962C8B-B14F-4D97-AF65-F5344CB8AC3E}">
        <p14:creationId xmlns:p14="http://schemas.microsoft.com/office/powerpoint/2010/main" val="2841457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96ECF-659B-4688-A02B-5753B1509EC4}"/>
              </a:ext>
            </a:extLst>
          </p:cNvPr>
          <p:cNvSpPr>
            <a:spLocks noGrp="1"/>
          </p:cNvSpPr>
          <p:nvPr>
            <p:ph type="title"/>
          </p:nvPr>
        </p:nvSpPr>
        <p:spPr/>
        <p:txBody>
          <a:bodyPr>
            <a:normAutofit/>
          </a:bodyPr>
          <a:lstStyle/>
          <a:p>
            <a:r>
              <a:rPr lang="en-US" dirty="0"/>
              <a:t>Applying Bayes’ Rule in Monty Hall Problem</a:t>
            </a:r>
          </a:p>
        </p:txBody>
      </p:sp>
      <p:sp>
        <p:nvSpPr>
          <p:cNvPr id="3" name="Content Placeholder 2">
            <a:extLst>
              <a:ext uri="{FF2B5EF4-FFF2-40B4-BE49-F238E27FC236}">
                <a16:creationId xmlns:a16="http://schemas.microsoft.com/office/drawing/2014/main" id="{04694798-CB65-40B3-8B12-3B660E970E26}"/>
              </a:ext>
            </a:extLst>
          </p:cNvPr>
          <p:cNvSpPr>
            <a:spLocks noGrp="1"/>
          </p:cNvSpPr>
          <p:nvPr>
            <p:ph idx="1"/>
          </p:nvPr>
        </p:nvSpPr>
        <p:spPr/>
        <p:txBody>
          <a:bodyPr>
            <a:normAutofit/>
          </a:bodyPr>
          <a:lstStyle/>
          <a:p>
            <a:pPr marL="395288" indent="-384175">
              <a:buNone/>
            </a:pPr>
            <a:r>
              <a:rPr lang="en-US" dirty="0"/>
              <a:t>C: the door that the car is behind</a:t>
            </a:r>
          </a:p>
          <a:p>
            <a:pPr marL="11113" indent="0">
              <a:buNone/>
            </a:pPr>
            <a:r>
              <a:rPr lang="en-US" dirty="0"/>
              <a:t>O: the door that is opened</a:t>
            </a:r>
          </a:p>
        </p:txBody>
      </p:sp>
      <p:sp>
        <p:nvSpPr>
          <p:cNvPr id="4" name="Slide Number Placeholder 3">
            <a:extLst>
              <a:ext uri="{FF2B5EF4-FFF2-40B4-BE49-F238E27FC236}">
                <a16:creationId xmlns:a16="http://schemas.microsoft.com/office/drawing/2014/main" id="{6B57B7A5-CA48-4DE1-847B-D20F252C6E38}"/>
              </a:ext>
            </a:extLst>
          </p:cNvPr>
          <p:cNvSpPr>
            <a:spLocks noGrp="1"/>
          </p:cNvSpPr>
          <p:nvPr>
            <p:ph type="sldNum" sz="quarter" idx="12"/>
          </p:nvPr>
        </p:nvSpPr>
        <p:spPr/>
        <p:txBody>
          <a:bodyPr/>
          <a:lstStyle/>
          <a:p>
            <a:pPr>
              <a:defRPr/>
            </a:pPr>
            <a:fld id="{CCF77436-EC8C-4AA7-8F7E-35D67B363DD7}" type="slidenum">
              <a:rPr lang="en-US" smtClean="0"/>
              <a:pPr>
                <a:defRPr/>
              </a:pPr>
              <a:t>25</a:t>
            </a:fld>
            <a:endParaRPr lang="en-US" dirty="0"/>
          </a:p>
        </p:txBody>
      </p:sp>
      <p:pic>
        <p:nvPicPr>
          <p:cNvPr id="1026" name="Picture 2" descr="https://upload.wikimedia.org/wikipedia/commons/thumb/3/3f/Monty_open_door.svg/220px-Monty_open_door.svg.png">
            <a:extLst>
              <a:ext uri="{FF2B5EF4-FFF2-40B4-BE49-F238E27FC236}">
                <a16:creationId xmlns:a16="http://schemas.microsoft.com/office/drawing/2014/main" id="{423FA80D-FA78-40A1-BA47-659E52A02E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1371600"/>
            <a:ext cx="3160426" cy="17526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53C98BEA-49EE-4042-83B7-E69E28C9A452}"/>
              </a:ext>
            </a:extLst>
          </p:cNvPr>
          <p:cNvSpPr/>
          <p:nvPr/>
        </p:nvSpPr>
        <p:spPr>
          <a:xfrm>
            <a:off x="6553200" y="1424670"/>
            <a:ext cx="722026" cy="1358154"/>
          </a:xfrm>
          <a:prstGeom prst="rect">
            <a:avLst/>
          </a:prstGeom>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F88AE902-6F09-344F-8472-B9618065E839}"/>
                  </a:ext>
                </a:extLst>
              </p:cNvPr>
              <p:cNvSpPr/>
              <p:nvPr/>
            </p:nvSpPr>
            <p:spPr>
              <a:xfrm>
                <a:off x="609600" y="2760728"/>
                <a:ext cx="9296400" cy="4155946"/>
              </a:xfrm>
              <a:prstGeom prst="rect">
                <a:avLst/>
              </a:prstGeom>
            </p:spPr>
            <p:txBody>
              <a:bodyPr wrap="square">
                <a:spAutoFit/>
              </a:bodyPr>
              <a:lstStyle/>
              <a:p>
                <a:pPr>
                  <a:buClr>
                    <a:schemeClr val="bg1"/>
                  </a:buClr>
                </a:pPr>
                <a:r>
                  <a:rPr lang="en-US" sz="2600" dirty="0">
                    <a:latin typeface="Cambria Math" panose="02040503050406030204" pitchFamily="18" charset="0"/>
                  </a:rPr>
                  <a:t>Notice you need to calculate all proportions for P(C) scenarios given O=3, then normalize:</a:t>
                </a:r>
              </a:p>
              <a:p>
                <a:pPr>
                  <a:buClr>
                    <a:schemeClr val="bg1"/>
                  </a:buClr>
                </a:pPr>
                <a:r>
                  <a:rPr lang="en-US" sz="2600" dirty="0">
                    <a:latin typeface="Cambria Math" panose="02040503050406030204" pitchFamily="18" charset="0"/>
                  </a:rPr>
                  <a:t>P(C=1|O=3) </a:t>
                </a:r>
                <a14:m>
                  <m:oMath xmlns:m="http://schemas.openxmlformats.org/officeDocument/2006/math">
                    <m:r>
                      <a:rPr lang="en-US" sz="2800" i="1">
                        <a:latin typeface="Cambria Math" panose="02040503050406030204" pitchFamily="18" charset="0"/>
                        <a:ea typeface="Cambria Math" panose="02040503050406030204" pitchFamily="18" charset="0"/>
                      </a:rPr>
                      <m:t>∝</m:t>
                    </m:r>
                  </m:oMath>
                </a14:m>
                <a:r>
                  <a:rPr lang="en-US" sz="2600" dirty="0">
                    <a:latin typeface="Cambria Math" panose="02040503050406030204" pitchFamily="18" charset="0"/>
                  </a:rPr>
                  <a:t> P(C=1, O=3) = P(O=3|C=1)P(C=1) </a:t>
                </a:r>
              </a:p>
              <a:p>
                <a:pPr>
                  <a:buClr>
                    <a:schemeClr val="bg1"/>
                  </a:buClr>
                </a:pPr>
                <a:r>
                  <a:rPr lang="en-US" sz="2600" dirty="0">
                    <a:latin typeface="Cambria Math" panose="02040503050406030204" pitchFamily="18" charset="0"/>
                  </a:rPr>
                  <a:t>                          		       = 1/2 * 1/3 = 1/6</a:t>
                </a:r>
              </a:p>
              <a:p>
                <a:pPr>
                  <a:buClr>
                    <a:schemeClr val="bg1"/>
                  </a:buClr>
                </a:pPr>
                <a:r>
                  <a:rPr lang="en-US" sz="2600" dirty="0">
                    <a:latin typeface="Cambria Math" panose="02040503050406030204" pitchFamily="18" charset="0"/>
                  </a:rPr>
                  <a:t>P(C=2|O=3) </a:t>
                </a:r>
                <a14:m>
                  <m:oMath xmlns:m="http://schemas.openxmlformats.org/officeDocument/2006/math">
                    <m:r>
                      <a:rPr lang="en-US" sz="2800" i="1">
                        <a:latin typeface="Cambria Math" panose="02040503050406030204" pitchFamily="18" charset="0"/>
                        <a:ea typeface="Cambria Math" panose="02040503050406030204" pitchFamily="18" charset="0"/>
                      </a:rPr>
                      <m:t>∝</m:t>
                    </m:r>
                  </m:oMath>
                </a14:m>
                <a:r>
                  <a:rPr lang="en-US" sz="2600" dirty="0">
                    <a:latin typeface="Cambria Math" panose="02040503050406030204" pitchFamily="18" charset="0"/>
                  </a:rPr>
                  <a:t> P(C=2, O=3) = P(O=3|C=2)P(C=2) </a:t>
                </a:r>
              </a:p>
              <a:p>
                <a:pPr>
                  <a:buClr>
                    <a:schemeClr val="bg1"/>
                  </a:buClr>
                </a:pPr>
                <a:r>
                  <a:rPr lang="en-US" sz="2600" dirty="0">
                    <a:latin typeface="Cambria Math" panose="02040503050406030204" pitchFamily="18" charset="0"/>
                  </a:rPr>
                  <a:t> 		 		       = 1 * 1/3 = 1/3</a:t>
                </a:r>
              </a:p>
              <a:p>
                <a:pPr>
                  <a:buClr>
                    <a:schemeClr val="bg1"/>
                  </a:buClr>
                </a:pPr>
                <a:r>
                  <a:rPr lang="en-US" sz="2600" dirty="0">
                    <a:latin typeface="Cambria Math" panose="02040503050406030204" pitchFamily="18" charset="0"/>
                  </a:rPr>
                  <a:t>P(C=3|O=3) </a:t>
                </a:r>
                <a14:m>
                  <m:oMath xmlns:m="http://schemas.openxmlformats.org/officeDocument/2006/math">
                    <m:r>
                      <a:rPr lang="en-US" sz="2800" i="1">
                        <a:latin typeface="Cambria Math" panose="02040503050406030204" pitchFamily="18" charset="0"/>
                        <a:ea typeface="Cambria Math" panose="02040503050406030204" pitchFamily="18" charset="0"/>
                      </a:rPr>
                      <m:t>∝</m:t>
                    </m:r>
                  </m:oMath>
                </a14:m>
                <a:r>
                  <a:rPr lang="en-US" sz="2600" dirty="0">
                    <a:latin typeface="Cambria Math" panose="02040503050406030204" pitchFamily="18" charset="0"/>
                  </a:rPr>
                  <a:t> P(C=3, O=3) = P(O=3|C=3)P(C=3) </a:t>
                </a:r>
              </a:p>
              <a:p>
                <a:pPr>
                  <a:buClr>
                    <a:schemeClr val="bg1"/>
                  </a:buClr>
                </a:pPr>
                <a:r>
                  <a:rPr lang="en-US" sz="2600" dirty="0">
                    <a:latin typeface="Cambria Math" panose="02040503050406030204" pitchFamily="18" charset="0"/>
                  </a:rPr>
                  <a:t>                          		       = 0 * 1/3 = 0 </a:t>
                </a:r>
                <a:r>
                  <a:rPr lang="en-US" sz="1200" dirty="0">
                    <a:latin typeface="Cambria Math" panose="02040503050406030204" pitchFamily="18" charset="0"/>
                  </a:rPr>
                  <a:t>(host will never open door with car behind it)</a:t>
                </a:r>
              </a:p>
              <a:p>
                <a:pPr>
                  <a:buClr>
                    <a:schemeClr val="bg1"/>
                  </a:buClr>
                </a:pPr>
                <a:r>
                  <a:rPr lang="en-US" sz="2600" dirty="0">
                    <a:latin typeface="Cambria Math" panose="02040503050406030204" pitchFamily="18" charset="0"/>
                  </a:rPr>
                  <a:t>Normalize:</a:t>
                </a:r>
              </a:p>
              <a:p>
                <a:pPr>
                  <a:buClr>
                    <a:schemeClr val="bg1"/>
                  </a:buClr>
                </a:pPr>
                <a:r>
                  <a:rPr lang="en-US" sz="2600" dirty="0">
                    <a:latin typeface="Cambria Math" panose="02040503050406030204" pitchFamily="18" charset="0"/>
                  </a:rPr>
                  <a:t>P(C=2|O=3) = (1/3)/(1/6+1/3+0) = 2/3</a:t>
                </a:r>
                <a:endParaRPr lang="en-US" sz="2600" dirty="0">
                  <a:latin typeface="Candara" panose="020E0502030303020204" pitchFamily="34" charset="0"/>
                </a:endParaRPr>
              </a:p>
            </p:txBody>
          </p:sp>
        </mc:Choice>
        <mc:Fallback xmlns="">
          <p:sp>
            <p:nvSpPr>
              <p:cNvPr id="7" name="Rectangle 6">
                <a:extLst>
                  <a:ext uri="{FF2B5EF4-FFF2-40B4-BE49-F238E27FC236}">
                    <a16:creationId xmlns:a16="http://schemas.microsoft.com/office/drawing/2014/main" id="{F88AE902-6F09-344F-8472-B9618065E839}"/>
                  </a:ext>
                </a:extLst>
              </p:cNvPr>
              <p:cNvSpPr>
                <a:spLocks noRot="1" noChangeAspect="1" noMove="1" noResize="1" noEditPoints="1" noAdjustHandles="1" noChangeArrowheads="1" noChangeShapeType="1" noTextEdit="1"/>
              </p:cNvSpPr>
              <p:nvPr/>
            </p:nvSpPr>
            <p:spPr>
              <a:xfrm>
                <a:off x="609600" y="2760728"/>
                <a:ext cx="9296400" cy="4155946"/>
              </a:xfrm>
              <a:prstGeom prst="rect">
                <a:avLst/>
              </a:prstGeom>
              <a:blipFill>
                <a:blip r:embed="rId4"/>
                <a:stretch>
                  <a:fillRect l="-1180" t="-1320" b="-2346"/>
                </a:stretch>
              </a:blipFill>
            </p:spPr>
            <p:txBody>
              <a:bodyPr/>
              <a:lstStyle/>
              <a:p>
                <a:r>
                  <a:rPr lang="en-US">
                    <a:noFill/>
                  </a:rPr>
                  <a:t> </a:t>
                </a:r>
              </a:p>
            </p:txBody>
          </p:sp>
        </mc:Fallback>
      </mc:AlternateContent>
    </p:spTree>
    <p:extLst>
      <p:ext uri="{BB962C8B-B14F-4D97-AF65-F5344CB8AC3E}">
        <p14:creationId xmlns:p14="http://schemas.microsoft.com/office/powerpoint/2010/main" val="493446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6DFB3-6E21-1E4B-A194-85DB0EE3BC9A}"/>
              </a:ext>
            </a:extLst>
          </p:cNvPr>
          <p:cNvSpPr>
            <a:spLocks noGrp="1"/>
          </p:cNvSpPr>
          <p:nvPr>
            <p:ph type="title"/>
          </p:nvPr>
        </p:nvSpPr>
        <p:spPr/>
        <p:txBody>
          <a:bodyPr/>
          <a:lstStyle/>
          <a:p>
            <a:r>
              <a:rPr lang="en-US" dirty="0"/>
              <a:t>Bayes’ Rule: More Conditional Variables</a:t>
            </a:r>
          </a:p>
        </p:txBody>
      </p:sp>
      <p:sp>
        <p:nvSpPr>
          <p:cNvPr id="4" name="Slide Number Placeholder 3">
            <a:extLst>
              <a:ext uri="{FF2B5EF4-FFF2-40B4-BE49-F238E27FC236}">
                <a16:creationId xmlns:a16="http://schemas.microsoft.com/office/drawing/2014/main" id="{045898EA-CDAE-BF44-A0FD-46B077D9A289}"/>
              </a:ext>
            </a:extLst>
          </p:cNvPr>
          <p:cNvSpPr>
            <a:spLocks noGrp="1"/>
          </p:cNvSpPr>
          <p:nvPr>
            <p:ph type="sldNum" sz="quarter" idx="12"/>
          </p:nvPr>
        </p:nvSpPr>
        <p:spPr/>
        <p:txBody>
          <a:bodyPr/>
          <a:lstStyle/>
          <a:p>
            <a:pPr>
              <a:defRPr/>
            </a:pPr>
            <a:fld id="{CCF77436-EC8C-4AA7-8F7E-35D67B363DD7}" type="slidenum">
              <a:rPr lang="en-US" smtClean="0"/>
              <a:pPr>
                <a:defRPr/>
              </a:pPr>
              <a:t>26</a:t>
            </a:fld>
            <a:endParaRPr lang="en-US" dirty="0"/>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C0E4B21B-CB4C-4A1F-BA4E-340ADE1E593D}"/>
                  </a:ext>
                </a:extLst>
              </p:cNvPr>
              <p:cNvSpPr/>
              <p:nvPr/>
            </p:nvSpPr>
            <p:spPr>
              <a:xfrm>
                <a:off x="2971800" y="2590801"/>
                <a:ext cx="5791200" cy="1135375"/>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m:rPr>
                          <m:sty m:val="p"/>
                        </m:rPr>
                        <a:rPr lang="en-US" sz="3200">
                          <a:solidFill>
                            <a:srgbClr val="7030A0"/>
                          </a:solidFill>
                          <a:latin typeface="Cambria Math" panose="02040503050406030204" pitchFamily="18" charset="0"/>
                        </a:rPr>
                        <m:t>P</m:t>
                      </m:r>
                      <m:d>
                        <m:dPr>
                          <m:ctrlPr>
                            <a:rPr lang="en-US" sz="3200" i="1">
                              <a:solidFill>
                                <a:srgbClr val="7030A0"/>
                              </a:solidFill>
                              <a:latin typeface="Cambria Math" panose="02040503050406030204" pitchFamily="18" charset="0"/>
                            </a:rPr>
                          </m:ctrlPr>
                        </m:dPr>
                        <m:e>
                          <m:r>
                            <m:rPr>
                              <m:sty m:val="p"/>
                            </m:rPr>
                            <a:rPr lang="en-US" sz="3200">
                              <a:solidFill>
                                <a:srgbClr val="7030A0"/>
                              </a:solidFill>
                              <a:latin typeface="Cambria Math" panose="02040503050406030204" pitchFamily="18" charset="0"/>
                            </a:rPr>
                            <m:t>X</m:t>
                          </m:r>
                        </m:e>
                        <m:e>
                          <m:r>
                            <m:rPr>
                              <m:sty m:val="p"/>
                            </m:rPr>
                            <a:rPr lang="en-US" sz="3200">
                              <a:solidFill>
                                <a:srgbClr val="7030A0"/>
                              </a:solidFill>
                              <a:latin typeface="Cambria Math" panose="02040503050406030204" pitchFamily="18" charset="0"/>
                            </a:rPr>
                            <m:t>Y</m:t>
                          </m:r>
                          <m:r>
                            <a:rPr lang="en-US" sz="3200">
                              <a:solidFill>
                                <a:srgbClr val="7030A0"/>
                              </a:solidFill>
                              <a:latin typeface="Cambria Math" panose="02040503050406030204" pitchFamily="18" charset="0"/>
                            </a:rPr>
                            <m:t>,</m:t>
                          </m:r>
                          <m:r>
                            <m:rPr>
                              <m:sty m:val="p"/>
                            </m:rPr>
                            <a:rPr lang="en-US" sz="3200">
                              <a:solidFill>
                                <a:srgbClr val="7030A0"/>
                              </a:solidFill>
                              <a:latin typeface="Cambria Math" panose="02040503050406030204" pitchFamily="18" charset="0"/>
                            </a:rPr>
                            <m:t>Z</m:t>
                          </m:r>
                        </m:e>
                      </m:d>
                      <m:r>
                        <a:rPr lang="en-US" sz="3200">
                          <a:solidFill>
                            <a:srgbClr val="7030A0"/>
                          </a:solidFill>
                          <a:latin typeface="Cambria Math" panose="02040503050406030204" pitchFamily="18" charset="0"/>
                        </a:rPr>
                        <m:t>= </m:t>
                      </m:r>
                      <m:f>
                        <m:fPr>
                          <m:ctrlPr>
                            <a:rPr lang="en-US" sz="3200" i="1">
                              <a:solidFill>
                                <a:srgbClr val="7030A0"/>
                              </a:solidFill>
                              <a:latin typeface="Cambria Math" panose="02040503050406030204" pitchFamily="18" charset="0"/>
                            </a:rPr>
                          </m:ctrlPr>
                        </m:fPr>
                        <m:num>
                          <m:r>
                            <m:rPr>
                              <m:sty m:val="p"/>
                            </m:rPr>
                            <a:rPr lang="en-US" sz="3200">
                              <a:solidFill>
                                <a:srgbClr val="7030A0"/>
                              </a:solidFill>
                              <a:latin typeface="Cambria Math" panose="02040503050406030204" pitchFamily="18" charset="0"/>
                            </a:rPr>
                            <m:t>P</m:t>
                          </m:r>
                          <m:d>
                            <m:dPr>
                              <m:ctrlPr>
                                <a:rPr lang="en-US" sz="3200" i="1">
                                  <a:solidFill>
                                    <a:srgbClr val="7030A0"/>
                                  </a:solidFill>
                                  <a:latin typeface="Cambria Math" panose="02040503050406030204" pitchFamily="18" charset="0"/>
                                </a:rPr>
                              </m:ctrlPr>
                            </m:dPr>
                            <m:e>
                              <m:r>
                                <m:rPr>
                                  <m:sty m:val="p"/>
                                </m:rPr>
                                <a:rPr lang="en-US" sz="3200">
                                  <a:solidFill>
                                    <a:srgbClr val="7030A0"/>
                                  </a:solidFill>
                                  <a:latin typeface="Cambria Math" panose="02040503050406030204" pitchFamily="18" charset="0"/>
                                </a:rPr>
                                <m:t>Y</m:t>
                              </m:r>
                            </m:e>
                            <m:e>
                              <m:r>
                                <m:rPr>
                                  <m:sty m:val="p"/>
                                </m:rPr>
                                <a:rPr lang="en-US" sz="3200">
                                  <a:solidFill>
                                    <a:srgbClr val="7030A0"/>
                                  </a:solidFill>
                                  <a:latin typeface="Cambria Math" panose="02040503050406030204" pitchFamily="18" charset="0"/>
                                </a:rPr>
                                <m:t>X</m:t>
                              </m:r>
                              <m:r>
                                <a:rPr lang="en-US" sz="3200">
                                  <a:solidFill>
                                    <a:srgbClr val="7030A0"/>
                                  </a:solidFill>
                                  <a:latin typeface="Cambria Math" panose="02040503050406030204" pitchFamily="18" charset="0"/>
                                </a:rPr>
                                <m:t>,</m:t>
                              </m:r>
                              <m:r>
                                <m:rPr>
                                  <m:sty m:val="p"/>
                                </m:rPr>
                                <a:rPr lang="en-US" sz="3200">
                                  <a:solidFill>
                                    <a:srgbClr val="7030A0"/>
                                  </a:solidFill>
                                  <a:latin typeface="Cambria Math" panose="02040503050406030204" pitchFamily="18" charset="0"/>
                                </a:rPr>
                                <m:t>Z</m:t>
                              </m:r>
                            </m:e>
                          </m:d>
                          <m:r>
                            <a:rPr lang="en-US" sz="3200">
                              <a:solidFill>
                                <a:srgbClr val="7030A0"/>
                              </a:solidFill>
                              <a:latin typeface="Cambria Math" panose="02040503050406030204" pitchFamily="18" charset="0"/>
                            </a:rPr>
                            <m:t> </m:t>
                          </m:r>
                          <m:r>
                            <m:rPr>
                              <m:sty m:val="p"/>
                            </m:rPr>
                            <a:rPr lang="en-US" sz="3200">
                              <a:solidFill>
                                <a:srgbClr val="7030A0"/>
                              </a:solidFill>
                              <a:latin typeface="Cambria Math" panose="02040503050406030204" pitchFamily="18" charset="0"/>
                            </a:rPr>
                            <m:t>P</m:t>
                          </m:r>
                          <m:r>
                            <a:rPr lang="en-US" sz="3200">
                              <a:solidFill>
                                <a:srgbClr val="7030A0"/>
                              </a:solidFill>
                              <a:latin typeface="Cambria Math" panose="02040503050406030204" pitchFamily="18" charset="0"/>
                            </a:rPr>
                            <m:t>(</m:t>
                          </m:r>
                          <m:r>
                            <m:rPr>
                              <m:sty m:val="p"/>
                            </m:rPr>
                            <a:rPr lang="en-US" sz="3200">
                              <a:solidFill>
                                <a:srgbClr val="7030A0"/>
                              </a:solidFill>
                              <a:latin typeface="Cambria Math" panose="02040503050406030204" pitchFamily="18" charset="0"/>
                            </a:rPr>
                            <m:t>X</m:t>
                          </m:r>
                          <m:r>
                            <a:rPr lang="en-US" sz="3200">
                              <a:solidFill>
                                <a:srgbClr val="7030A0"/>
                              </a:solidFill>
                              <a:latin typeface="Cambria Math" panose="02040503050406030204" pitchFamily="18" charset="0"/>
                            </a:rPr>
                            <m:t>|</m:t>
                          </m:r>
                          <m:r>
                            <m:rPr>
                              <m:sty m:val="p"/>
                            </m:rPr>
                            <a:rPr lang="en-US" sz="3200">
                              <a:solidFill>
                                <a:srgbClr val="7030A0"/>
                              </a:solidFill>
                              <a:latin typeface="Cambria Math" panose="02040503050406030204" pitchFamily="18" charset="0"/>
                            </a:rPr>
                            <m:t>Z</m:t>
                          </m:r>
                          <m:r>
                            <a:rPr lang="en-US" sz="3200">
                              <a:solidFill>
                                <a:srgbClr val="7030A0"/>
                              </a:solidFill>
                              <a:latin typeface="Cambria Math" panose="02040503050406030204" pitchFamily="18" charset="0"/>
                            </a:rPr>
                            <m:t>)</m:t>
                          </m:r>
                        </m:num>
                        <m:den>
                          <m:r>
                            <m:rPr>
                              <m:sty m:val="p"/>
                            </m:rPr>
                            <a:rPr lang="en-US" sz="3200">
                              <a:solidFill>
                                <a:srgbClr val="7030A0"/>
                              </a:solidFill>
                              <a:latin typeface="Cambria Math" panose="02040503050406030204" pitchFamily="18" charset="0"/>
                            </a:rPr>
                            <m:t>P</m:t>
                          </m:r>
                          <m:r>
                            <a:rPr lang="en-US" sz="3200">
                              <a:solidFill>
                                <a:srgbClr val="7030A0"/>
                              </a:solidFill>
                              <a:latin typeface="Cambria Math" panose="02040503050406030204" pitchFamily="18" charset="0"/>
                            </a:rPr>
                            <m:t>(</m:t>
                          </m:r>
                          <m:r>
                            <m:rPr>
                              <m:sty m:val="p"/>
                            </m:rPr>
                            <a:rPr lang="en-US" sz="3200">
                              <a:solidFill>
                                <a:srgbClr val="7030A0"/>
                              </a:solidFill>
                              <a:latin typeface="Cambria Math" panose="02040503050406030204" pitchFamily="18" charset="0"/>
                            </a:rPr>
                            <m:t>Y</m:t>
                          </m:r>
                          <m:r>
                            <a:rPr lang="en-US" sz="3200">
                              <a:solidFill>
                                <a:srgbClr val="7030A0"/>
                              </a:solidFill>
                              <a:latin typeface="Cambria Math" panose="02040503050406030204" pitchFamily="18" charset="0"/>
                            </a:rPr>
                            <m:t>|</m:t>
                          </m:r>
                          <m:r>
                            <m:rPr>
                              <m:sty m:val="p"/>
                            </m:rPr>
                            <a:rPr lang="en-US" sz="3200">
                              <a:solidFill>
                                <a:srgbClr val="7030A0"/>
                              </a:solidFill>
                              <a:latin typeface="Cambria Math" panose="02040503050406030204" pitchFamily="18" charset="0"/>
                            </a:rPr>
                            <m:t>Z</m:t>
                          </m:r>
                          <m:r>
                            <a:rPr lang="en-US" sz="3200">
                              <a:solidFill>
                                <a:srgbClr val="7030A0"/>
                              </a:solidFill>
                              <a:latin typeface="Cambria Math" panose="02040503050406030204" pitchFamily="18" charset="0"/>
                            </a:rPr>
                            <m:t>)</m:t>
                          </m:r>
                        </m:den>
                      </m:f>
                    </m:oMath>
                  </m:oMathPara>
                </a14:m>
                <a:endParaRPr lang="en-US" sz="3200" dirty="0">
                  <a:solidFill>
                    <a:srgbClr val="7030A0"/>
                  </a:solidFill>
                  <a:latin typeface="Candara" panose="020E0502030303020204" pitchFamily="34" charset="0"/>
                  <a:cs typeface="Calibri" panose="020F0502020204030204" pitchFamily="34" charset="0"/>
                </a:endParaRPr>
              </a:p>
            </p:txBody>
          </p:sp>
        </mc:Choice>
        <mc:Fallback xmlns="">
          <p:sp>
            <p:nvSpPr>
              <p:cNvPr id="8" name="Rectangle 7">
                <a:extLst>
                  <a:ext uri="{FF2B5EF4-FFF2-40B4-BE49-F238E27FC236}">
                    <a16:creationId xmlns:a16="http://schemas.microsoft.com/office/drawing/2014/main" id="{C0E4B21B-CB4C-4A1F-BA4E-340ADE1E593D}"/>
                  </a:ext>
                </a:extLst>
              </p:cNvPr>
              <p:cNvSpPr>
                <a:spLocks noRot="1" noChangeAspect="1" noMove="1" noResize="1" noEditPoints="1" noAdjustHandles="1" noChangeArrowheads="1" noChangeShapeType="1" noTextEdit="1"/>
              </p:cNvSpPr>
              <p:nvPr/>
            </p:nvSpPr>
            <p:spPr>
              <a:xfrm>
                <a:off x="2971800" y="2590801"/>
                <a:ext cx="5791200" cy="1135375"/>
              </a:xfrm>
              <a:prstGeom prst="rect">
                <a:avLst/>
              </a:prstGeom>
              <a:blipFill>
                <a:blip r:embed="rId2"/>
                <a:stretch>
                  <a:fillRect t="-1111" b="-12222"/>
                </a:stretch>
              </a:blipFill>
            </p:spPr>
            <p:txBody>
              <a:bodyPr/>
              <a:lstStyle/>
              <a:p>
                <a:r>
                  <a:rPr lang="en-US">
                    <a:noFill/>
                  </a:rPr>
                  <a:t> </a:t>
                </a:r>
              </a:p>
            </p:txBody>
          </p:sp>
        </mc:Fallback>
      </mc:AlternateContent>
    </p:spTree>
    <p:extLst>
      <p:ext uri="{BB962C8B-B14F-4D97-AF65-F5344CB8AC3E}">
        <p14:creationId xmlns:p14="http://schemas.microsoft.com/office/powerpoint/2010/main" val="2471769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CB44D-FFBE-4FD4-8E8A-DE2C03432B3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71B1ECAA-DA4F-459A-ACC6-91BD68861CAD}"/>
              </a:ext>
            </a:extLst>
          </p:cNvPr>
          <p:cNvSpPr>
            <a:spLocks noGrp="1"/>
          </p:cNvSpPr>
          <p:nvPr>
            <p:ph idx="1"/>
          </p:nvPr>
        </p:nvSpPr>
        <p:spPr/>
        <p:txBody>
          <a:bodyPr/>
          <a:lstStyle/>
          <a:p>
            <a:r>
              <a:rPr lang="en-US" dirty="0"/>
              <a:t>Uncertainty</a:t>
            </a:r>
          </a:p>
          <a:p>
            <a:r>
              <a:rPr lang="en-US" dirty="0"/>
              <a:t>Bayes’ Rule</a:t>
            </a:r>
          </a:p>
          <a:p>
            <a:r>
              <a:rPr lang="en-US" dirty="0"/>
              <a:t>Bayesian Networks</a:t>
            </a:r>
          </a:p>
        </p:txBody>
      </p:sp>
      <p:sp>
        <p:nvSpPr>
          <p:cNvPr id="4" name="Slide Number Placeholder 3">
            <a:extLst>
              <a:ext uri="{FF2B5EF4-FFF2-40B4-BE49-F238E27FC236}">
                <a16:creationId xmlns:a16="http://schemas.microsoft.com/office/drawing/2014/main" id="{3ACD25EB-491A-45A0-937D-B76D9C098DBA}"/>
              </a:ext>
            </a:extLst>
          </p:cNvPr>
          <p:cNvSpPr>
            <a:spLocks noGrp="1"/>
          </p:cNvSpPr>
          <p:nvPr>
            <p:ph type="sldNum" sz="quarter" idx="12"/>
          </p:nvPr>
        </p:nvSpPr>
        <p:spPr/>
        <p:txBody>
          <a:bodyPr/>
          <a:lstStyle/>
          <a:p>
            <a:pPr>
              <a:defRPr/>
            </a:pPr>
            <a:fld id="{CCF77436-EC8C-4AA7-8F7E-35D67B363DD7}" type="slidenum">
              <a:rPr lang="en-US" smtClean="0"/>
              <a:pPr>
                <a:defRPr/>
              </a:pPr>
              <a:t>27</a:t>
            </a:fld>
            <a:endParaRPr lang="en-US" dirty="0"/>
          </a:p>
        </p:txBody>
      </p:sp>
    </p:spTree>
    <p:extLst>
      <p:ext uri="{BB962C8B-B14F-4D97-AF65-F5344CB8AC3E}">
        <p14:creationId xmlns:p14="http://schemas.microsoft.com/office/powerpoint/2010/main" val="40007266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10156-C337-3449-9649-E30A0F0E9034}"/>
              </a:ext>
            </a:extLst>
          </p:cNvPr>
          <p:cNvSpPr>
            <a:spLocks noGrp="1"/>
          </p:cNvSpPr>
          <p:nvPr>
            <p:ph type="title"/>
          </p:nvPr>
        </p:nvSpPr>
        <p:spPr/>
        <p:txBody>
          <a:bodyPr/>
          <a:lstStyle/>
          <a:p>
            <a:r>
              <a:rPr lang="en-US" dirty="0"/>
              <a:t>Judea Pearl: Turing Award (2011)</a:t>
            </a:r>
          </a:p>
        </p:txBody>
      </p:sp>
      <p:sp>
        <p:nvSpPr>
          <p:cNvPr id="4" name="Slide Number Placeholder 3">
            <a:extLst>
              <a:ext uri="{FF2B5EF4-FFF2-40B4-BE49-F238E27FC236}">
                <a16:creationId xmlns:a16="http://schemas.microsoft.com/office/drawing/2014/main" id="{855CBDE2-673F-EF48-A74A-5F410331E760}"/>
              </a:ext>
            </a:extLst>
          </p:cNvPr>
          <p:cNvSpPr>
            <a:spLocks noGrp="1"/>
          </p:cNvSpPr>
          <p:nvPr>
            <p:ph type="sldNum" sz="quarter" idx="12"/>
          </p:nvPr>
        </p:nvSpPr>
        <p:spPr/>
        <p:txBody>
          <a:bodyPr/>
          <a:lstStyle/>
          <a:p>
            <a:pPr>
              <a:defRPr/>
            </a:pPr>
            <a:fld id="{CCF77436-EC8C-4AA7-8F7E-35D67B363DD7}" type="slidenum">
              <a:rPr lang="en-US" smtClean="0"/>
              <a:pPr>
                <a:defRPr/>
              </a:pPr>
              <a:t>28</a:t>
            </a:fld>
            <a:endParaRPr lang="en-US" dirty="0"/>
          </a:p>
        </p:txBody>
      </p:sp>
      <p:pic>
        <p:nvPicPr>
          <p:cNvPr id="1026" name="Picture 2">
            <a:extLst>
              <a:ext uri="{FF2B5EF4-FFF2-40B4-BE49-F238E27FC236}">
                <a16:creationId xmlns:a16="http://schemas.microsoft.com/office/drawing/2014/main" id="{C7C5018E-F387-CB45-99E7-5C64F71485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044843"/>
            <a:ext cx="5505450" cy="520378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0FE0CA29-35CD-0543-BF65-9F6191CEE75C}"/>
              </a:ext>
            </a:extLst>
          </p:cNvPr>
          <p:cNvSpPr/>
          <p:nvPr/>
        </p:nvSpPr>
        <p:spPr>
          <a:xfrm>
            <a:off x="2133600" y="6353811"/>
            <a:ext cx="7086600" cy="338554"/>
          </a:xfrm>
          <a:prstGeom prst="rect">
            <a:avLst/>
          </a:prstGeom>
        </p:spPr>
        <p:txBody>
          <a:bodyPr wrap="square">
            <a:spAutoFit/>
          </a:bodyPr>
          <a:lstStyle/>
          <a:p>
            <a:pPr algn="ctr"/>
            <a:r>
              <a:rPr lang="en-US" sz="1600" dirty="0">
                <a:solidFill>
                  <a:schemeClr val="bg1">
                    <a:lumMod val="65000"/>
                  </a:schemeClr>
                </a:solidFill>
                <a:latin typeface="+mn-lt"/>
              </a:rPr>
              <a:t>https://</a:t>
            </a:r>
            <a:r>
              <a:rPr lang="en-US" sz="1600" dirty="0" err="1">
                <a:solidFill>
                  <a:schemeClr val="bg1">
                    <a:lumMod val="65000"/>
                  </a:schemeClr>
                </a:solidFill>
                <a:latin typeface="+mn-lt"/>
              </a:rPr>
              <a:t>amturing.acm.org</a:t>
            </a:r>
            <a:r>
              <a:rPr lang="en-US" sz="1600" dirty="0">
                <a:solidFill>
                  <a:schemeClr val="bg1">
                    <a:lumMod val="65000"/>
                  </a:schemeClr>
                </a:solidFill>
                <a:latin typeface="+mn-lt"/>
              </a:rPr>
              <a:t>/</a:t>
            </a:r>
            <a:r>
              <a:rPr lang="en-US" sz="1600" dirty="0" err="1">
                <a:solidFill>
                  <a:schemeClr val="bg1">
                    <a:lumMod val="65000"/>
                  </a:schemeClr>
                </a:solidFill>
                <a:latin typeface="+mn-lt"/>
              </a:rPr>
              <a:t>award_winners</a:t>
            </a:r>
            <a:r>
              <a:rPr lang="en-US" sz="1600" dirty="0">
                <a:solidFill>
                  <a:schemeClr val="bg1">
                    <a:lumMod val="65000"/>
                  </a:schemeClr>
                </a:solidFill>
                <a:latin typeface="+mn-lt"/>
              </a:rPr>
              <a:t>/pearl_2658896.cfm</a:t>
            </a:r>
          </a:p>
        </p:txBody>
      </p:sp>
    </p:spTree>
    <p:extLst>
      <p:ext uri="{BB962C8B-B14F-4D97-AF65-F5344CB8AC3E}">
        <p14:creationId xmlns:p14="http://schemas.microsoft.com/office/powerpoint/2010/main" val="3378009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9947F-52E6-4626-AC64-044BD556A342}"/>
              </a:ext>
            </a:extLst>
          </p:cNvPr>
          <p:cNvSpPr>
            <a:spLocks noGrp="1"/>
          </p:cNvSpPr>
          <p:nvPr>
            <p:ph type="title"/>
          </p:nvPr>
        </p:nvSpPr>
        <p:spPr/>
        <p:txBody>
          <a:bodyPr>
            <a:normAutofit/>
          </a:bodyPr>
          <a:lstStyle/>
          <a:p>
            <a:r>
              <a:rPr lang="en-US" dirty="0"/>
              <a:t>Intractability of Joint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B4396A-3738-4A88-8ED5-329E54262BCB}"/>
                  </a:ext>
                </a:extLst>
              </p:cNvPr>
              <p:cNvSpPr>
                <a:spLocks noGrp="1"/>
              </p:cNvSpPr>
              <p:nvPr>
                <p:ph idx="1"/>
              </p:nvPr>
            </p:nvSpPr>
            <p:spPr/>
            <p:txBody>
              <a:bodyPr>
                <a:normAutofit fontScale="77500" lnSpcReduction="20000"/>
              </a:bodyPr>
              <a:lstStyle/>
              <a:p>
                <a:r>
                  <a:rPr lang="en-US" dirty="0"/>
                  <a:t>If we know joint distribution, we can answer any question about the domain.</a:t>
                </a:r>
              </a:p>
              <a:p>
                <a:r>
                  <a:rPr lang="en-US" dirty="0"/>
                  <a:t>But it might become intractably large as the number of variables grows (thus not enough memory and/or time to gather all possibly scenarios to build the probability distribution of a random variable).</a:t>
                </a:r>
              </a:p>
              <a:p>
                <a:r>
                  <a:rPr lang="en-US" dirty="0"/>
                  <a:t>Example: for binary random variables </a:t>
                </a:r>
                <a:r>
                  <a:rPr lang="en-US" dirty="0">
                    <a:solidFill>
                      <a:srgbClr val="7030A0"/>
                    </a:solidFill>
                  </a:rPr>
                  <a:t>X</a:t>
                </a:r>
                <a:r>
                  <a:rPr lang="en-US" baseline="-25000" dirty="0">
                    <a:solidFill>
                      <a:srgbClr val="7030A0"/>
                    </a:solidFill>
                  </a:rPr>
                  <a:t>i</a:t>
                </a:r>
                <a:r>
                  <a:rPr lang="en-US" dirty="0">
                    <a:solidFill>
                      <a:srgbClr val="7030A0"/>
                    </a:solidFill>
                  </a:rPr>
                  <a:t>, </a:t>
                </a:r>
                <a:r>
                  <a:rPr lang="en-US" dirty="0" err="1">
                    <a:solidFill>
                      <a:srgbClr val="7030A0"/>
                    </a:solidFill>
                  </a:rPr>
                  <a:t>i</a:t>
                </a:r>
                <a:r>
                  <a:rPr lang="en-US" dirty="0">
                    <a:solidFill>
                      <a:srgbClr val="7030A0"/>
                    </a:solidFill>
                  </a:rPr>
                  <a:t>=1,2,..n, P(X</a:t>
                </a:r>
                <a:r>
                  <a:rPr lang="en-US" baseline="-25000" dirty="0">
                    <a:solidFill>
                      <a:srgbClr val="7030A0"/>
                    </a:solidFill>
                  </a:rPr>
                  <a:t>1</a:t>
                </a:r>
                <a:r>
                  <a:rPr lang="en-US" dirty="0">
                    <a:solidFill>
                      <a:srgbClr val="7030A0"/>
                    </a:solidFill>
                  </a:rPr>
                  <a:t>,X</a:t>
                </a:r>
                <a:r>
                  <a:rPr lang="en-US" baseline="-25000" dirty="0">
                    <a:solidFill>
                      <a:srgbClr val="7030A0"/>
                    </a:solidFill>
                  </a:rPr>
                  <a:t>2</a:t>
                </a:r>
                <a:r>
                  <a:rPr lang="en-US" dirty="0">
                    <a:solidFill>
                      <a:srgbClr val="7030A0"/>
                    </a:solidFill>
                  </a:rPr>
                  <a:t>,…,</a:t>
                </a:r>
                <a:r>
                  <a:rPr lang="en-US" dirty="0" err="1">
                    <a:solidFill>
                      <a:srgbClr val="7030A0"/>
                    </a:solidFill>
                  </a:rPr>
                  <a:t>X</a:t>
                </a:r>
                <a:r>
                  <a:rPr lang="en-US" baseline="-25000" dirty="0" err="1">
                    <a:solidFill>
                      <a:srgbClr val="7030A0"/>
                    </a:solidFill>
                  </a:rPr>
                  <a:t>n</a:t>
                </a:r>
                <a:r>
                  <a:rPr lang="en-US" dirty="0">
                    <a:solidFill>
                      <a:srgbClr val="7030A0"/>
                    </a:solidFill>
                  </a:rPr>
                  <a:t>) </a:t>
                </a:r>
                <a:r>
                  <a:rPr lang="en-US" dirty="0"/>
                  <a:t>requires </a:t>
                </a:r>
                <a:r>
                  <a:rPr lang="en-US" dirty="0">
                    <a:solidFill>
                      <a:srgbClr val="7030A0"/>
                    </a:solidFill>
                  </a:rPr>
                  <a:t>2</a:t>
                </a:r>
                <a:r>
                  <a:rPr lang="en-US" baseline="30000" dirty="0">
                    <a:solidFill>
                      <a:srgbClr val="7030A0"/>
                    </a:solidFill>
                  </a:rPr>
                  <a:t>n</a:t>
                </a:r>
                <a:r>
                  <a:rPr lang="en-US" dirty="0">
                    <a:solidFill>
                      <a:srgbClr val="7030A0"/>
                    </a:solidFill>
                  </a:rPr>
                  <a:t>-1</a:t>
                </a:r>
                <a:r>
                  <a:rPr lang="en-US" dirty="0"/>
                  <a:t> parameters (-1 because we can use complimentary for the final parameter, i.e., if we know all but 1 parameter, we use complimentary to calculate its value; no extra parameter needed, just use complimentary calculation):</a:t>
                </a:r>
              </a:p>
              <a:p>
                <a:pPr lvl="1"/>
                <a14:m>
                  <m:oMath xmlns:m="http://schemas.openxmlformats.org/officeDocument/2006/math">
                    <m:sSub>
                      <m:sSubPr>
                        <m:ctrlPr>
                          <a:rPr lang="en-US" i="1">
                            <a:solidFill>
                              <a:srgbClr val="7030A0"/>
                            </a:solidFill>
                            <a:latin typeface="Cambria Math" panose="02040503050406030204" pitchFamily="18" charset="0"/>
                          </a:rPr>
                        </m:ctrlPr>
                      </m:sSubPr>
                      <m:e>
                        <m:r>
                          <m:rPr>
                            <m:sty m:val="p"/>
                          </m:rPr>
                          <a:rPr lang="en-US" b="0" i="0" smtClean="0">
                            <a:solidFill>
                              <a:srgbClr val="7030A0"/>
                            </a:solidFill>
                            <a:latin typeface="Cambria Math" panose="02040503050406030204" pitchFamily="18" charset="0"/>
                          </a:rPr>
                          <m:t>p</m:t>
                        </m:r>
                      </m:e>
                      <m:sub>
                        <m:r>
                          <a:rPr lang="en-US" i="1">
                            <a:solidFill>
                              <a:srgbClr val="7030A0"/>
                            </a:solidFill>
                            <a:latin typeface="Cambria Math" panose="02040503050406030204" pitchFamily="18" charset="0"/>
                          </a:rPr>
                          <m:t>1</m:t>
                        </m:r>
                      </m:sub>
                    </m:sSub>
                  </m:oMath>
                </a14:m>
                <a:r>
                  <a:rPr lang="en-US" dirty="0">
                    <a:solidFill>
                      <a:srgbClr val="7030A0"/>
                    </a:solidFill>
                  </a:rPr>
                  <a:t> = P(x</a:t>
                </a:r>
                <a:r>
                  <a:rPr lang="en-US" baseline="-25000" dirty="0">
                    <a:solidFill>
                      <a:srgbClr val="7030A0"/>
                    </a:solidFill>
                  </a:rPr>
                  <a:t>1</a:t>
                </a:r>
                <a:r>
                  <a:rPr lang="en-US" dirty="0">
                    <a:solidFill>
                      <a:srgbClr val="7030A0"/>
                    </a:solidFill>
                  </a:rPr>
                  <a:t>,x</a:t>
                </a:r>
                <a:r>
                  <a:rPr lang="en-US" baseline="-25000" dirty="0">
                    <a:solidFill>
                      <a:srgbClr val="7030A0"/>
                    </a:solidFill>
                  </a:rPr>
                  <a:t>2</a:t>
                </a:r>
                <a:r>
                  <a:rPr lang="en-US" dirty="0">
                    <a:solidFill>
                      <a:srgbClr val="7030A0"/>
                    </a:solidFill>
                  </a:rPr>
                  <a:t>,…,</a:t>
                </a:r>
                <a:r>
                  <a:rPr lang="en-US" dirty="0" err="1">
                    <a:solidFill>
                      <a:srgbClr val="7030A0"/>
                    </a:solidFill>
                  </a:rPr>
                  <a:t>x</a:t>
                </a:r>
                <a:r>
                  <a:rPr lang="en-US" baseline="-25000" dirty="0" err="1">
                    <a:solidFill>
                      <a:srgbClr val="7030A0"/>
                    </a:solidFill>
                  </a:rPr>
                  <a:t>n</a:t>
                </a:r>
                <a:r>
                  <a:rPr lang="en-US" dirty="0">
                    <a:solidFill>
                      <a:srgbClr val="7030A0"/>
                    </a:solidFill>
                  </a:rPr>
                  <a:t>)</a:t>
                </a:r>
              </a:p>
              <a:p>
                <a:pPr lvl="1"/>
                <a14:m>
                  <m:oMath xmlns:m="http://schemas.openxmlformats.org/officeDocument/2006/math">
                    <m:sSub>
                      <m:sSubPr>
                        <m:ctrlPr>
                          <a:rPr lang="en-US" i="1">
                            <a:solidFill>
                              <a:srgbClr val="7030A0"/>
                            </a:solidFill>
                            <a:latin typeface="Cambria Math" panose="02040503050406030204" pitchFamily="18" charset="0"/>
                          </a:rPr>
                        </m:ctrlPr>
                      </m:sSubPr>
                      <m:e>
                        <m:r>
                          <m:rPr>
                            <m:sty m:val="p"/>
                          </m:rPr>
                          <a:rPr lang="en-US" b="0" i="0" smtClean="0">
                            <a:solidFill>
                              <a:srgbClr val="7030A0"/>
                            </a:solidFill>
                            <a:latin typeface="Cambria Math" panose="02040503050406030204" pitchFamily="18" charset="0"/>
                          </a:rPr>
                          <m:t>p</m:t>
                        </m:r>
                      </m:e>
                      <m:sub>
                        <m:r>
                          <a:rPr lang="en-US" i="1">
                            <a:solidFill>
                              <a:srgbClr val="7030A0"/>
                            </a:solidFill>
                            <a:latin typeface="Cambria Math" panose="02040503050406030204" pitchFamily="18" charset="0"/>
                          </a:rPr>
                          <m:t>2</m:t>
                        </m:r>
                      </m:sub>
                    </m:sSub>
                  </m:oMath>
                </a14:m>
                <a:r>
                  <a:rPr lang="en-US" dirty="0">
                    <a:solidFill>
                      <a:srgbClr val="7030A0"/>
                    </a:solidFill>
                  </a:rPr>
                  <a:t>= P(¬x</a:t>
                </a:r>
                <a:r>
                  <a:rPr lang="en-US" baseline="-25000" dirty="0">
                    <a:solidFill>
                      <a:srgbClr val="7030A0"/>
                    </a:solidFill>
                  </a:rPr>
                  <a:t>1</a:t>
                </a:r>
                <a:r>
                  <a:rPr lang="en-US" dirty="0">
                    <a:solidFill>
                      <a:srgbClr val="7030A0"/>
                    </a:solidFill>
                  </a:rPr>
                  <a:t>,x</a:t>
                </a:r>
                <a:r>
                  <a:rPr lang="en-US" baseline="-25000" dirty="0">
                    <a:solidFill>
                      <a:srgbClr val="7030A0"/>
                    </a:solidFill>
                  </a:rPr>
                  <a:t>2</a:t>
                </a:r>
                <a:r>
                  <a:rPr lang="en-US" dirty="0">
                    <a:solidFill>
                      <a:srgbClr val="7030A0"/>
                    </a:solidFill>
                  </a:rPr>
                  <a:t>,…,</a:t>
                </a:r>
                <a:r>
                  <a:rPr lang="en-US" dirty="0" err="1">
                    <a:solidFill>
                      <a:srgbClr val="7030A0"/>
                    </a:solidFill>
                  </a:rPr>
                  <a:t>x</a:t>
                </a:r>
                <a:r>
                  <a:rPr lang="en-US" baseline="-25000" dirty="0" err="1">
                    <a:solidFill>
                      <a:srgbClr val="7030A0"/>
                    </a:solidFill>
                  </a:rPr>
                  <a:t>n</a:t>
                </a:r>
                <a:r>
                  <a:rPr lang="en-US" dirty="0">
                    <a:solidFill>
                      <a:srgbClr val="7030A0"/>
                    </a:solidFill>
                  </a:rPr>
                  <a:t>)</a:t>
                </a:r>
              </a:p>
              <a:p>
                <a:pPr lvl="1"/>
                <a:r>
                  <a:rPr lang="en-US" dirty="0">
                    <a:solidFill>
                      <a:srgbClr val="7030A0"/>
                    </a:solidFill>
                  </a:rPr>
                  <a:t>…</a:t>
                </a:r>
              </a:p>
              <a:p>
                <a:pPr lvl="1"/>
                <a14:m>
                  <m:oMath xmlns:m="http://schemas.openxmlformats.org/officeDocument/2006/math">
                    <m:sSub>
                      <m:sSubPr>
                        <m:ctrlPr>
                          <a:rPr lang="en-US" i="1" smtClean="0">
                            <a:solidFill>
                              <a:srgbClr val="7030A0"/>
                            </a:solidFill>
                            <a:latin typeface="Cambria Math" panose="02040503050406030204" pitchFamily="18" charset="0"/>
                          </a:rPr>
                        </m:ctrlPr>
                      </m:sSubPr>
                      <m:e>
                        <m:r>
                          <m:rPr>
                            <m:sty m:val="p"/>
                          </m:rPr>
                          <a:rPr lang="en-US" b="0" i="0" smtClean="0">
                            <a:solidFill>
                              <a:srgbClr val="7030A0"/>
                            </a:solidFill>
                            <a:latin typeface="Cambria Math" panose="02040503050406030204" pitchFamily="18" charset="0"/>
                          </a:rPr>
                          <m:t>p</m:t>
                        </m:r>
                      </m:e>
                      <m:sub>
                        <m:sSup>
                          <m:sSupPr>
                            <m:ctrlPr>
                              <a:rPr lang="en-US" i="1" smtClean="0">
                                <a:solidFill>
                                  <a:srgbClr val="7030A0"/>
                                </a:solidFill>
                                <a:latin typeface="Cambria Math" panose="02040503050406030204" pitchFamily="18" charset="0"/>
                              </a:rPr>
                            </m:ctrlPr>
                          </m:sSupPr>
                          <m:e>
                            <m:r>
                              <a:rPr lang="en-US" b="0" i="1" smtClean="0">
                                <a:solidFill>
                                  <a:srgbClr val="7030A0"/>
                                </a:solidFill>
                                <a:latin typeface="Cambria Math" panose="02040503050406030204" pitchFamily="18" charset="0"/>
                              </a:rPr>
                              <m:t>2</m:t>
                            </m:r>
                          </m:e>
                          <m:sup>
                            <m:r>
                              <a:rPr lang="en-US" b="0" i="1" smtClean="0">
                                <a:solidFill>
                                  <a:srgbClr val="7030A0"/>
                                </a:solidFill>
                                <a:latin typeface="Cambria Math" panose="02040503050406030204" pitchFamily="18" charset="0"/>
                              </a:rPr>
                              <m:t>𝑛</m:t>
                            </m:r>
                          </m:sup>
                        </m:sSup>
                      </m:sub>
                    </m:sSub>
                  </m:oMath>
                </a14:m>
                <a:r>
                  <a:rPr lang="en-US" dirty="0">
                    <a:solidFill>
                      <a:srgbClr val="7030A0"/>
                    </a:solidFill>
                  </a:rPr>
                  <a:t>= P(¬x</a:t>
                </a:r>
                <a:r>
                  <a:rPr lang="en-US" baseline="-25000" dirty="0">
                    <a:solidFill>
                      <a:srgbClr val="7030A0"/>
                    </a:solidFill>
                  </a:rPr>
                  <a:t>1</a:t>
                </a:r>
                <a:r>
                  <a:rPr lang="en-US" dirty="0">
                    <a:solidFill>
                      <a:srgbClr val="7030A0"/>
                    </a:solidFill>
                  </a:rPr>
                  <a:t>,¬x</a:t>
                </a:r>
                <a:r>
                  <a:rPr lang="en-US" baseline="-25000" dirty="0">
                    <a:solidFill>
                      <a:srgbClr val="7030A0"/>
                    </a:solidFill>
                  </a:rPr>
                  <a:t>2</a:t>
                </a:r>
                <a:r>
                  <a:rPr lang="en-US" dirty="0">
                    <a:solidFill>
                      <a:srgbClr val="7030A0"/>
                    </a:solidFill>
                  </a:rPr>
                  <a:t>,…, ¬</a:t>
                </a:r>
                <a:r>
                  <a:rPr lang="en-US" dirty="0" err="1">
                    <a:solidFill>
                      <a:srgbClr val="7030A0"/>
                    </a:solidFill>
                  </a:rPr>
                  <a:t>x</a:t>
                </a:r>
                <a:r>
                  <a:rPr lang="en-US" baseline="-25000" dirty="0" err="1">
                    <a:solidFill>
                      <a:srgbClr val="7030A0"/>
                    </a:solidFill>
                  </a:rPr>
                  <a:t>n</a:t>
                </a:r>
                <a:r>
                  <a:rPr lang="en-US" dirty="0">
                    <a:solidFill>
                      <a:srgbClr val="7030A0"/>
                    </a:solidFill>
                  </a:rPr>
                  <a:t>)</a:t>
                </a:r>
              </a:p>
              <a:p>
                <a:pPr lvl="1"/>
                <a14:m>
                  <m:oMath xmlns:m="http://schemas.openxmlformats.org/officeDocument/2006/math">
                    <m:sSub>
                      <m:sSubPr>
                        <m:ctrlPr>
                          <a:rPr lang="en-US" i="1">
                            <a:solidFill>
                              <a:srgbClr val="7030A0"/>
                            </a:solidFill>
                            <a:latin typeface="Cambria Math" panose="02040503050406030204" pitchFamily="18" charset="0"/>
                          </a:rPr>
                        </m:ctrlPr>
                      </m:sSubPr>
                      <m:e>
                        <m:r>
                          <m:rPr>
                            <m:sty m:val="p"/>
                          </m:rPr>
                          <a:rPr lang="en-US" b="0" i="0" smtClean="0">
                            <a:solidFill>
                              <a:srgbClr val="7030A0"/>
                            </a:solidFill>
                            <a:latin typeface="Cambria Math" panose="02040503050406030204" pitchFamily="18" charset="0"/>
                          </a:rPr>
                          <m:t>p</m:t>
                        </m:r>
                      </m:e>
                      <m:sub>
                        <m:r>
                          <a:rPr lang="en-US" b="0" i="1" smtClean="0">
                            <a:solidFill>
                              <a:srgbClr val="7030A0"/>
                            </a:solidFill>
                            <a:latin typeface="Cambria Math" panose="02040503050406030204" pitchFamily="18" charset="0"/>
                          </a:rPr>
                          <m:t>1</m:t>
                        </m:r>
                      </m:sub>
                    </m:sSub>
                  </m:oMath>
                </a14:m>
                <a:r>
                  <a:rPr lang="en-US" dirty="0">
                    <a:solidFill>
                      <a:srgbClr val="7030A0"/>
                    </a:solidFill>
                  </a:rPr>
                  <a:t> + </a:t>
                </a:r>
                <a14:m>
                  <m:oMath xmlns:m="http://schemas.openxmlformats.org/officeDocument/2006/math">
                    <m:sSub>
                      <m:sSubPr>
                        <m:ctrlPr>
                          <a:rPr lang="en-US" i="1">
                            <a:solidFill>
                              <a:srgbClr val="7030A0"/>
                            </a:solidFill>
                            <a:latin typeface="Cambria Math" panose="02040503050406030204" pitchFamily="18" charset="0"/>
                          </a:rPr>
                        </m:ctrlPr>
                      </m:sSubPr>
                      <m:e>
                        <m:r>
                          <m:rPr>
                            <m:sty m:val="p"/>
                          </m:rPr>
                          <a:rPr lang="en-US" b="0" i="0" smtClean="0">
                            <a:solidFill>
                              <a:srgbClr val="7030A0"/>
                            </a:solidFill>
                            <a:latin typeface="Cambria Math" panose="02040503050406030204" pitchFamily="18" charset="0"/>
                          </a:rPr>
                          <m:t>p</m:t>
                        </m:r>
                      </m:e>
                      <m:sub>
                        <m:r>
                          <a:rPr lang="en-US" b="0" i="1" smtClean="0">
                            <a:solidFill>
                              <a:srgbClr val="7030A0"/>
                            </a:solidFill>
                            <a:latin typeface="Cambria Math" panose="02040503050406030204" pitchFamily="18" charset="0"/>
                          </a:rPr>
                          <m:t>2</m:t>
                        </m:r>
                      </m:sub>
                    </m:sSub>
                    <m:r>
                      <a:rPr lang="en-US" b="0" i="1" smtClean="0">
                        <a:solidFill>
                          <a:srgbClr val="7030A0"/>
                        </a:solidFill>
                        <a:latin typeface="Cambria Math" panose="02040503050406030204" pitchFamily="18" charset="0"/>
                      </a:rPr>
                      <m:t>+…+</m:t>
                    </m:r>
                    <m:sSub>
                      <m:sSubPr>
                        <m:ctrlPr>
                          <a:rPr lang="en-US" i="1">
                            <a:solidFill>
                              <a:srgbClr val="7030A0"/>
                            </a:solidFill>
                            <a:latin typeface="Cambria Math" panose="02040503050406030204" pitchFamily="18" charset="0"/>
                          </a:rPr>
                        </m:ctrlPr>
                      </m:sSubPr>
                      <m:e>
                        <m:r>
                          <m:rPr>
                            <m:sty m:val="p"/>
                          </m:rPr>
                          <a:rPr lang="en-US" b="0" i="0" smtClean="0">
                            <a:solidFill>
                              <a:srgbClr val="7030A0"/>
                            </a:solidFill>
                            <a:latin typeface="Cambria Math" panose="02040503050406030204" pitchFamily="18" charset="0"/>
                          </a:rPr>
                          <m:t>p</m:t>
                        </m:r>
                      </m:e>
                      <m:sub>
                        <m:sSup>
                          <m:sSupPr>
                            <m:ctrlPr>
                              <a:rPr lang="en-US" i="1">
                                <a:solidFill>
                                  <a:srgbClr val="7030A0"/>
                                </a:solidFill>
                                <a:latin typeface="Cambria Math" panose="02040503050406030204" pitchFamily="18" charset="0"/>
                              </a:rPr>
                            </m:ctrlPr>
                          </m:sSupPr>
                          <m:e>
                            <m:r>
                              <a:rPr lang="en-US" i="1">
                                <a:solidFill>
                                  <a:srgbClr val="7030A0"/>
                                </a:solidFill>
                                <a:latin typeface="Cambria Math" panose="02040503050406030204" pitchFamily="18" charset="0"/>
                              </a:rPr>
                              <m:t>2</m:t>
                            </m:r>
                          </m:e>
                          <m:sup>
                            <m:r>
                              <a:rPr lang="en-US" i="1">
                                <a:solidFill>
                                  <a:srgbClr val="7030A0"/>
                                </a:solidFill>
                                <a:latin typeface="Cambria Math" panose="02040503050406030204" pitchFamily="18" charset="0"/>
                              </a:rPr>
                              <m:t>𝑛</m:t>
                            </m:r>
                          </m:sup>
                        </m:sSup>
                      </m:sub>
                    </m:sSub>
                    <m:r>
                      <a:rPr lang="en-US" b="0" i="1" smtClean="0">
                        <a:solidFill>
                          <a:srgbClr val="7030A0"/>
                        </a:solidFill>
                        <a:latin typeface="Cambria Math" panose="02040503050406030204" pitchFamily="18" charset="0"/>
                      </a:rPr>
                      <m:t>=1</m:t>
                    </m:r>
                  </m:oMath>
                </a14:m>
                <a:endParaRPr lang="en-US" dirty="0"/>
              </a:p>
            </p:txBody>
          </p:sp>
        </mc:Choice>
        <mc:Fallback xmlns="">
          <p:sp>
            <p:nvSpPr>
              <p:cNvPr id="3" name="Content Placeholder 2">
                <a:extLst>
                  <a:ext uri="{FF2B5EF4-FFF2-40B4-BE49-F238E27FC236}">
                    <a16:creationId xmlns:a16="http://schemas.microsoft.com/office/drawing/2014/main" id="{70B4396A-3738-4A88-8ED5-329E54262BCB}"/>
                  </a:ext>
                </a:extLst>
              </p:cNvPr>
              <p:cNvSpPr>
                <a:spLocks noGrp="1" noRot="1" noChangeAspect="1" noMove="1" noResize="1" noEditPoints="1" noAdjustHandles="1" noChangeArrowheads="1" noChangeShapeType="1" noTextEdit="1"/>
              </p:cNvSpPr>
              <p:nvPr>
                <p:ph idx="1"/>
              </p:nvPr>
            </p:nvSpPr>
            <p:spPr>
              <a:blipFill>
                <a:blip r:embed="rId3"/>
                <a:stretch>
                  <a:fillRect l="-1000" t="-1257" r="-144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DD307DB-5A75-472E-BBF6-DF4206082F59}"/>
              </a:ext>
            </a:extLst>
          </p:cNvPr>
          <p:cNvSpPr>
            <a:spLocks noGrp="1"/>
          </p:cNvSpPr>
          <p:nvPr>
            <p:ph type="sldNum" sz="quarter" idx="12"/>
          </p:nvPr>
        </p:nvSpPr>
        <p:spPr/>
        <p:txBody>
          <a:bodyPr/>
          <a:lstStyle/>
          <a:p>
            <a:pPr>
              <a:defRPr/>
            </a:pPr>
            <a:fld id="{CCF77436-EC8C-4AA7-8F7E-35D67B363DD7}" type="slidenum">
              <a:rPr lang="en-US" smtClean="0"/>
              <a:pPr>
                <a:defRPr/>
              </a:pPr>
              <a:t>29</a:t>
            </a:fld>
            <a:endParaRPr lang="en-US" dirty="0"/>
          </a:p>
        </p:txBody>
      </p:sp>
    </p:spTree>
    <p:extLst>
      <p:ext uri="{BB962C8B-B14F-4D97-AF65-F5344CB8AC3E}">
        <p14:creationId xmlns:p14="http://schemas.microsoft.com/office/powerpoint/2010/main" val="2714770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19ACD-C2A6-4757-8DC2-2B306BAEE34B}"/>
              </a:ext>
            </a:extLst>
          </p:cNvPr>
          <p:cNvSpPr>
            <a:spLocks noGrp="1"/>
          </p:cNvSpPr>
          <p:nvPr>
            <p:ph type="title"/>
          </p:nvPr>
        </p:nvSpPr>
        <p:spPr/>
        <p:txBody>
          <a:bodyPr/>
          <a:lstStyle/>
          <a:p>
            <a:r>
              <a:rPr lang="en-US" dirty="0"/>
              <a:t>Example: Car Diagnosis</a:t>
            </a:r>
          </a:p>
        </p:txBody>
      </p:sp>
      <p:sp>
        <p:nvSpPr>
          <p:cNvPr id="4" name="Slide Number Placeholder 3">
            <a:extLst>
              <a:ext uri="{FF2B5EF4-FFF2-40B4-BE49-F238E27FC236}">
                <a16:creationId xmlns:a16="http://schemas.microsoft.com/office/drawing/2014/main" id="{4C616F34-A906-499C-8CB3-C1F0771B2BA5}"/>
              </a:ext>
            </a:extLst>
          </p:cNvPr>
          <p:cNvSpPr>
            <a:spLocks noGrp="1"/>
          </p:cNvSpPr>
          <p:nvPr>
            <p:ph type="sldNum" sz="quarter" idx="12"/>
          </p:nvPr>
        </p:nvSpPr>
        <p:spPr/>
        <p:txBody>
          <a:bodyPr/>
          <a:lstStyle/>
          <a:p>
            <a:fld id="{CCF77436-EC8C-4AA7-8F7E-35D67B363DD7}" type="slidenum">
              <a:rPr lang="en-US" smtClean="0"/>
              <a:pPr/>
              <a:t>3</a:t>
            </a:fld>
            <a:endParaRPr lang="en-US" dirty="0"/>
          </a:p>
        </p:txBody>
      </p:sp>
      <p:sp>
        <p:nvSpPr>
          <p:cNvPr id="3" name="Rounded Rectangle 2">
            <a:extLst>
              <a:ext uri="{FF2B5EF4-FFF2-40B4-BE49-F238E27FC236}">
                <a16:creationId xmlns:a16="http://schemas.microsoft.com/office/drawing/2014/main" id="{9EBE03C7-7E0D-4D4F-93CA-FA81726BAE29}"/>
              </a:ext>
            </a:extLst>
          </p:cNvPr>
          <p:cNvSpPr/>
          <p:nvPr/>
        </p:nvSpPr>
        <p:spPr>
          <a:xfrm>
            <a:off x="6849130" y="5047989"/>
            <a:ext cx="970243" cy="533400"/>
          </a:xfrm>
          <a:prstGeom prst="roundRect">
            <a:avLst>
              <a:gd name="adj" fmla="val 50000"/>
            </a:avLst>
          </a:prstGeom>
          <a:solidFill>
            <a:srgbClr val="FF0000"/>
          </a:solidFill>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1600" dirty="0">
                <a:solidFill>
                  <a:schemeClr val="bg1"/>
                </a:solidFill>
                <a:latin typeface="Candara" panose="020E0502030303020204" pitchFamily="34" charset="0"/>
              </a:rPr>
              <a:t>car won’t start</a:t>
            </a:r>
          </a:p>
        </p:txBody>
      </p:sp>
      <p:sp>
        <p:nvSpPr>
          <p:cNvPr id="10" name="Rounded Rectangle 9">
            <a:extLst>
              <a:ext uri="{FF2B5EF4-FFF2-40B4-BE49-F238E27FC236}">
                <a16:creationId xmlns:a16="http://schemas.microsoft.com/office/drawing/2014/main" id="{666D90F5-2F76-4E44-84FD-26DD9D0D4EAA}"/>
              </a:ext>
            </a:extLst>
          </p:cNvPr>
          <p:cNvSpPr/>
          <p:nvPr/>
        </p:nvSpPr>
        <p:spPr>
          <a:xfrm>
            <a:off x="8077200" y="5047989"/>
            <a:ext cx="838200" cy="53340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1600" dirty="0">
                <a:latin typeface="Candara" panose="020E0502030303020204" pitchFamily="34" charset="0"/>
              </a:rPr>
              <a:t>dipstick</a:t>
            </a:r>
          </a:p>
        </p:txBody>
      </p:sp>
      <p:sp>
        <p:nvSpPr>
          <p:cNvPr id="11" name="Rounded Rectangle 10">
            <a:extLst>
              <a:ext uri="{FF2B5EF4-FFF2-40B4-BE49-F238E27FC236}">
                <a16:creationId xmlns:a16="http://schemas.microsoft.com/office/drawing/2014/main" id="{925D45D3-AC2F-4F47-995C-FEF9533B2B66}"/>
              </a:ext>
            </a:extLst>
          </p:cNvPr>
          <p:cNvSpPr/>
          <p:nvPr/>
        </p:nvSpPr>
        <p:spPr>
          <a:xfrm>
            <a:off x="6096000" y="3904989"/>
            <a:ext cx="533400" cy="53340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1600" dirty="0">
                <a:latin typeface="Candara" panose="020E0502030303020204" pitchFamily="34" charset="0"/>
              </a:rPr>
              <a:t>no oil</a:t>
            </a:r>
          </a:p>
        </p:txBody>
      </p:sp>
      <p:sp>
        <p:nvSpPr>
          <p:cNvPr id="12" name="Rounded Rectangle 11">
            <a:extLst>
              <a:ext uri="{FF2B5EF4-FFF2-40B4-BE49-F238E27FC236}">
                <a16:creationId xmlns:a16="http://schemas.microsoft.com/office/drawing/2014/main" id="{BD56C2E0-6C9D-6F4D-B7EB-D90DCD554645}"/>
              </a:ext>
            </a:extLst>
          </p:cNvPr>
          <p:cNvSpPr/>
          <p:nvPr/>
        </p:nvSpPr>
        <p:spPr>
          <a:xfrm>
            <a:off x="6858000" y="3904989"/>
            <a:ext cx="533400" cy="53340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1600" dirty="0">
                <a:latin typeface="Candara" panose="020E0502030303020204" pitchFamily="34" charset="0"/>
              </a:rPr>
              <a:t>no gas</a:t>
            </a:r>
          </a:p>
        </p:txBody>
      </p:sp>
      <p:sp>
        <p:nvSpPr>
          <p:cNvPr id="13" name="Rounded Rectangle 12">
            <a:extLst>
              <a:ext uri="{FF2B5EF4-FFF2-40B4-BE49-F238E27FC236}">
                <a16:creationId xmlns:a16="http://schemas.microsoft.com/office/drawing/2014/main" id="{578A00FE-54B4-CE44-9314-24B99A649395}"/>
              </a:ext>
            </a:extLst>
          </p:cNvPr>
          <p:cNvSpPr/>
          <p:nvPr/>
        </p:nvSpPr>
        <p:spPr>
          <a:xfrm>
            <a:off x="7620000" y="3904989"/>
            <a:ext cx="914400" cy="53340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1600" dirty="0">
                <a:latin typeface="Candara" panose="020E0502030303020204" pitchFamily="34" charset="0"/>
              </a:rPr>
              <a:t>fuel line blocked</a:t>
            </a:r>
          </a:p>
        </p:txBody>
      </p:sp>
      <p:sp>
        <p:nvSpPr>
          <p:cNvPr id="14" name="Rounded Rectangle 13">
            <a:extLst>
              <a:ext uri="{FF2B5EF4-FFF2-40B4-BE49-F238E27FC236}">
                <a16:creationId xmlns:a16="http://schemas.microsoft.com/office/drawing/2014/main" id="{62D9238D-A493-474F-84D4-D622E73B3B1B}"/>
              </a:ext>
            </a:extLst>
          </p:cNvPr>
          <p:cNvSpPr/>
          <p:nvPr/>
        </p:nvSpPr>
        <p:spPr>
          <a:xfrm>
            <a:off x="8763000" y="3904989"/>
            <a:ext cx="838200" cy="53340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1600" dirty="0">
                <a:latin typeface="Candara" panose="020E0502030303020204" pitchFamily="34" charset="0"/>
              </a:rPr>
              <a:t>starter broken</a:t>
            </a:r>
          </a:p>
        </p:txBody>
      </p:sp>
      <p:sp>
        <p:nvSpPr>
          <p:cNvPr id="15" name="Rounded Rectangle 14">
            <a:extLst>
              <a:ext uri="{FF2B5EF4-FFF2-40B4-BE49-F238E27FC236}">
                <a16:creationId xmlns:a16="http://schemas.microsoft.com/office/drawing/2014/main" id="{7D97F76F-1153-384C-88D0-51E36C83BC37}"/>
              </a:ext>
            </a:extLst>
          </p:cNvPr>
          <p:cNvSpPr/>
          <p:nvPr/>
        </p:nvSpPr>
        <p:spPr>
          <a:xfrm>
            <a:off x="4548514" y="3904989"/>
            <a:ext cx="820976" cy="53340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1600" dirty="0">
                <a:latin typeface="Candara" panose="020E0502030303020204" pitchFamily="34" charset="0"/>
              </a:rPr>
              <a:t>battery flat</a:t>
            </a:r>
          </a:p>
        </p:txBody>
      </p:sp>
      <p:sp>
        <p:nvSpPr>
          <p:cNvPr id="16" name="Rounded Rectangle 15">
            <a:extLst>
              <a:ext uri="{FF2B5EF4-FFF2-40B4-BE49-F238E27FC236}">
                <a16:creationId xmlns:a16="http://schemas.microsoft.com/office/drawing/2014/main" id="{DD8DC9F5-4D45-B34C-A65C-FC3AD0193861}"/>
              </a:ext>
            </a:extLst>
          </p:cNvPr>
          <p:cNvSpPr/>
          <p:nvPr/>
        </p:nvSpPr>
        <p:spPr>
          <a:xfrm>
            <a:off x="3581400" y="2838189"/>
            <a:ext cx="805841" cy="53340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1600" dirty="0">
                <a:latin typeface="Candara" panose="020E0502030303020204" pitchFamily="34" charset="0"/>
              </a:rPr>
              <a:t>battery dead</a:t>
            </a:r>
          </a:p>
        </p:txBody>
      </p:sp>
      <p:sp>
        <p:nvSpPr>
          <p:cNvPr id="17" name="Rounded Rectangle 16">
            <a:extLst>
              <a:ext uri="{FF2B5EF4-FFF2-40B4-BE49-F238E27FC236}">
                <a16:creationId xmlns:a16="http://schemas.microsoft.com/office/drawing/2014/main" id="{94FEE6C3-7C01-6B4D-8B5B-297B0306E682}"/>
              </a:ext>
            </a:extLst>
          </p:cNvPr>
          <p:cNvSpPr/>
          <p:nvPr/>
        </p:nvSpPr>
        <p:spPr>
          <a:xfrm>
            <a:off x="3027385" y="1828800"/>
            <a:ext cx="829587" cy="53340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1600" dirty="0">
                <a:latin typeface="Candara" panose="020E0502030303020204" pitchFamily="34" charset="0"/>
              </a:rPr>
              <a:t>battery age</a:t>
            </a:r>
          </a:p>
        </p:txBody>
      </p:sp>
      <p:sp>
        <p:nvSpPr>
          <p:cNvPr id="18" name="Rounded Rectangle 17">
            <a:extLst>
              <a:ext uri="{FF2B5EF4-FFF2-40B4-BE49-F238E27FC236}">
                <a16:creationId xmlns:a16="http://schemas.microsoft.com/office/drawing/2014/main" id="{695945B0-1E0D-834A-A60F-3A24A663E8A6}"/>
              </a:ext>
            </a:extLst>
          </p:cNvPr>
          <p:cNvSpPr/>
          <p:nvPr/>
        </p:nvSpPr>
        <p:spPr>
          <a:xfrm>
            <a:off x="5029201" y="1828800"/>
            <a:ext cx="1101767" cy="53340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1600" dirty="0">
                <a:latin typeface="Candara" panose="020E0502030303020204" pitchFamily="34" charset="0"/>
              </a:rPr>
              <a:t>alternator broken</a:t>
            </a:r>
          </a:p>
        </p:txBody>
      </p:sp>
      <p:sp>
        <p:nvSpPr>
          <p:cNvPr id="19" name="Rounded Rectangle 18">
            <a:extLst>
              <a:ext uri="{FF2B5EF4-FFF2-40B4-BE49-F238E27FC236}">
                <a16:creationId xmlns:a16="http://schemas.microsoft.com/office/drawing/2014/main" id="{B155244B-AFB7-6644-A1B9-95BA2DD889CA}"/>
              </a:ext>
            </a:extLst>
          </p:cNvPr>
          <p:cNvSpPr/>
          <p:nvPr/>
        </p:nvSpPr>
        <p:spPr>
          <a:xfrm>
            <a:off x="6553200" y="1828800"/>
            <a:ext cx="876300" cy="53340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1600" dirty="0" err="1">
                <a:latin typeface="Candara" panose="020E0502030303020204" pitchFamily="34" charset="0"/>
              </a:rPr>
              <a:t>fanbelt</a:t>
            </a:r>
            <a:r>
              <a:rPr lang="en-US" sz="1600" dirty="0">
                <a:latin typeface="Candara" panose="020E0502030303020204" pitchFamily="34" charset="0"/>
              </a:rPr>
              <a:t> broken</a:t>
            </a:r>
          </a:p>
        </p:txBody>
      </p:sp>
      <p:sp>
        <p:nvSpPr>
          <p:cNvPr id="20" name="Rounded Rectangle 19">
            <a:extLst>
              <a:ext uri="{FF2B5EF4-FFF2-40B4-BE49-F238E27FC236}">
                <a16:creationId xmlns:a16="http://schemas.microsoft.com/office/drawing/2014/main" id="{420B55B0-8A24-0D45-AD75-274DF7318B3A}"/>
              </a:ext>
            </a:extLst>
          </p:cNvPr>
          <p:cNvSpPr/>
          <p:nvPr/>
        </p:nvSpPr>
        <p:spPr>
          <a:xfrm>
            <a:off x="3124200" y="5047989"/>
            <a:ext cx="685800" cy="53340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1600" dirty="0">
                <a:latin typeface="Candara" panose="020E0502030303020204" pitchFamily="34" charset="0"/>
              </a:rPr>
              <a:t>lights</a:t>
            </a:r>
          </a:p>
        </p:txBody>
      </p:sp>
      <p:sp>
        <p:nvSpPr>
          <p:cNvPr id="21" name="Rounded Rectangle 20">
            <a:extLst>
              <a:ext uri="{FF2B5EF4-FFF2-40B4-BE49-F238E27FC236}">
                <a16:creationId xmlns:a16="http://schemas.microsoft.com/office/drawing/2014/main" id="{A506E8A2-D3F9-5948-8BB5-D4D0A2DF856F}"/>
              </a:ext>
            </a:extLst>
          </p:cNvPr>
          <p:cNvSpPr/>
          <p:nvPr/>
        </p:nvSpPr>
        <p:spPr>
          <a:xfrm>
            <a:off x="5638800" y="5047989"/>
            <a:ext cx="723900" cy="53340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1600" dirty="0">
                <a:latin typeface="Candara" panose="020E0502030303020204" pitchFamily="34" charset="0"/>
              </a:rPr>
              <a:t>gas gauge</a:t>
            </a:r>
          </a:p>
        </p:txBody>
      </p:sp>
      <p:sp>
        <p:nvSpPr>
          <p:cNvPr id="28" name="Rounded Rectangle 27">
            <a:extLst>
              <a:ext uri="{FF2B5EF4-FFF2-40B4-BE49-F238E27FC236}">
                <a16:creationId xmlns:a16="http://schemas.microsoft.com/office/drawing/2014/main" id="{58C260A9-D500-E142-AAB7-7F062E44163F}"/>
              </a:ext>
            </a:extLst>
          </p:cNvPr>
          <p:cNvSpPr/>
          <p:nvPr/>
        </p:nvSpPr>
        <p:spPr>
          <a:xfrm>
            <a:off x="5509887" y="2838189"/>
            <a:ext cx="961371" cy="53340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1600" dirty="0">
                <a:latin typeface="Candara" panose="020E0502030303020204" pitchFamily="34" charset="0"/>
              </a:rPr>
              <a:t>not charging</a:t>
            </a:r>
          </a:p>
        </p:txBody>
      </p:sp>
      <p:sp>
        <p:nvSpPr>
          <p:cNvPr id="29" name="Rounded Rectangle 28">
            <a:extLst>
              <a:ext uri="{FF2B5EF4-FFF2-40B4-BE49-F238E27FC236}">
                <a16:creationId xmlns:a16="http://schemas.microsoft.com/office/drawing/2014/main" id="{29E7DF7D-35F3-C847-9A6D-D6A2A7133DDD}"/>
              </a:ext>
            </a:extLst>
          </p:cNvPr>
          <p:cNvSpPr/>
          <p:nvPr/>
        </p:nvSpPr>
        <p:spPr>
          <a:xfrm>
            <a:off x="3027385" y="3904989"/>
            <a:ext cx="961372" cy="53340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1600" dirty="0">
                <a:latin typeface="Candara" panose="020E0502030303020204" pitchFamily="34" charset="0"/>
              </a:rPr>
              <a:t>battery meter</a:t>
            </a:r>
          </a:p>
        </p:txBody>
      </p:sp>
      <p:sp>
        <p:nvSpPr>
          <p:cNvPr id="30" name="Rounded Rectangle 29">
            <a:extLst>
              <a:ext uri="{FF2B5EF4-FFF2-40B4-BE49-F238E27FC236}">
                <a16:creationId xmlns:a16="http://schemas.microsoft.com/office/drawing/2014/main" id="{2B9F10A2-4D49-8B40-902B-9782BC4B0471}"/>
              </a:ext>
            </a:extLst>
          </p:cNvPr>
          <p:cNvSpPr/>
          <p:nvPr/>
        </p:nvSpPr>
        <p:spPr>
          <a:xfrm>
            <a:off x="4548515" y="5047989"/>
            <a:ext cx="603857" cy="53340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1600" dirty="0">
                <a:latin typeface="Candara" panose="020E0502030303020204" pitchFamily="34" charset="0"/>
              </a:rPr>
              <a:t>oil light</a:t>
            </a:r>
          </a:p>
        </p:txBody>
      </p:sp>
      <p:cxnSp>
        <p:nvCxnSpPr>
          <p:cNvPr id="32" name="Straight Arrow Connector 31">
            <a:extLst>
              <a:ext uri="{FF2B5EF4-FFF2-40B4-BE49-F238E27FC236}">
                <a16:creationId xmlns:a16="http://schemas.microsoft.com/office/drawing/2014/main" id="{9A336C5D-50D9-4341-9993-C15DBEC2FD1B}"/>
              </a:ext>
            </a:extLst>
          </p:cNvPr>
          <p:cNvCxnSpPr>
            <a:cxnSpLocks/>
            <a:stCxn id="17" idx="2"/>
            <a:endCxn id="16" idx="0"/>
          </p:cNvCxnSpPr>
          <p:nvPr/>
        </p:nvCxnSpPr>
        <p:spPr>
          <a:xfrm>
            <a:off x="3442178" y="2362201"/>
            <a:ext cx="542142" cy="475989"/>
          </a:xfrm>
          <a:prstGeom prst="straightConnector1">
            <a:avLst/>
          </a:prstGeom>
          <a:ln w="28575">
            <a:solidFill>
              <a:srgbClr val="0000CC"/>
            </a:solidFill>
            <a:headEnd w="lg" len="lg"/>
            <a:tailEnd type="triangle" w="lg" len="lg"/>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488829F4-E53B-C244-AC19-91A945F570D0}"/>
              </a:ext>
            </a:extLst>
          </p:cNvPr>
          <p:cNvCxnSpPr>
            <a:cxnSpLocks/>
            <a:stCxn id="15" idx="2"/>
            <a:endCxn id="3" idx="0"/>
          </p:cNvCxnSpPr>
          <p:nvPr/>
        </p:nvCxnSpPr>
        <p:spPr>
          <a:xfrm>
            <a:off x="4959003" y="4438389"/>
            <a:ext cx="2375249" cy="609600"/>
          </a:xfrm>
          <a:prstGeom prst="straightConnector1">
            <a:avLst/>
          </a:prstGeom>
          <a:ln w="28575">
            <a:solidFill>
              <a:srgbClr val="0000CC"/>
            </a:solidFill>
            <a:tailEnd type="triangle" w="lg" len="lg"/>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C06F8DF3-086B-1648-9AA7-8AE3186663D4}"/>
              </a:ext>
            </a:extLst>
          </p:cNvPr>
          <p:cNvCxnSpPr>
            <a:cxnSpLocks/>
            <a:stCxn id="15" idx="2"/>
            <a:endCxn id="21" idx="0"/>
          </p:cNvCxnSpPr>
          <p:nvPr/>
        </p:nvCxnSpPr>
        <p:spPr>
          <a:xfrm>
            <a:off x="4959002" y="4438389"/>
            <a:ext cx="1041748" cy="609600"/>
          </a:xfrm>
          <a:prstGeom prst="straightConnector1">
            <a:avLst/>
          </a:prstGeom>
          <a:ln w="28575">
            <a:solidFill>
              <a:srgbClr val="0000CC"/>
            </a:solidFill>
            <a:tailEnd type="triangle" w="lg" len="lg"/>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01AF455D-863C-FD45-8C23-5419203031F4}"/>
              </a:ext>
            </a:extLst>
          </p:cNvPr>
          <p:cNvCxnSpPr>
            <a:cxnSpLocks/>
            <a:stCxn id="15" idx="2"/>
            <a:endCxn id="30" idx="0"/>
          </p:cNvCxnSpPr>
          <p:nvPr/>
        </p:nvCxnSpPr>
        <p:spPr>
          <a:xfrm flipH="1">
            <a:off x="4850444" y="4438389"/>
            <a:ext cx="108559" cy="609600"/>
          </a:xfrm>
          <a:prstGeom prst="straightConnector1">
            <a:avLst/>
          </a:prstGeom>
          <a:ln w="28575">
            <a:solidFill>
              <a:srgbClr val="0000CC"/>
            </a:solidFill>
            <a:tailEnd type="triangle" w="lg" len="lg"/>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383DA468-6278-0743-8D8B-5576D7822512}"/>
              </a:ext>
            </a:extLst>
          </p:cNvPr>
          <p:cNvCxnSpPr>
            <a:cxnSpLocks/>
            <a:stCxn id="15" idx="2"/>
            <a:endCxn id="20" idx="0"/>
          </p:cNvCxnSpPr>
          <p:nvPr/>
        </p:nvCxnSpPr>
        <p:spPr>
          <a:xfrm flipH="1">
            <a:off x="3467100" y="4438389"/>
            <a:ext cx="1491902" cy="609600"/>
          </a:xfrm>
          <a:prstGeom prst="straightConnector1">
            <a:avLst/>
          </a:prstGeom>
          <a:ln w="28575">
            <a:solidFill>
              <a:srgbClr val="0000CC"/>
            </a:solidFill>
            <a:tailEnd type="triangle" w="lg" len="lg"/>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D1B5B1D1-6417-D341-BC94-35A903409284}"/>
              </a:ext>
            </a:extLst>
          </p:cNvPr>
          <p:cNvCxnSpPr>
            <a:cxnSpLocks/>
            <a:stCxn id="16" idx="2"/>
            <a:endCxn id="15" idx="0"/>
          </p:cNvCxnSpPr>
          <p:nvPr/>
        </p:nvCxnSpPr>
        <p:spPr>
          <a:xfrm>
            <a:off x="3984320" y="3371589"/>
            <a:ext cx="974682" cy="533400"/>
          </a:xfrm>
          <a:prstGeom prst="straightConnector1">
            <a:avLst/>
          </a:prstGeom>
          <a:ln w="28575">
            <a:solidFill>
              <a:srgbClr val="0000CC"/>
            </a:solidFill>
            <a:tailEnd type="triangle" w="lg" len="lg"/>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4C7B3935-BD6C-1B45-B0D1-8C728E73C319}"/>
              </a:ext>
            </a:extLst>
          </p:cNvPr>
          <p:cNvCxnSpPr>
            <a:cxnSpLocks/>
            <a:stCxn id="16" idx="2"/>
            <a:endCxn id="29" idx="0"/>
          </p:cNvCxnSpPr>
          <p:nvPr/>
        </p:nvCxnSpPr>
        <p:spPr>
          <a:xfrm flipH="1">
            <a:off x="3508072" y="3371589"/>
            <a:ext cx="476249" cy="533400"/>
          </a:xfrm>
          <a:prstGeom prst="straightConnector1">
            <a:avLst/>
          </a:prstGeom>
          <a:ln w="28575">
            <a:solidFill>
              <a:srgbClr val="0000CC"/>
            </a:solidFill>
            <a:tailEnd type="triangle" w="lg" len="lg"/>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A454ED21-6ED1-A54B-8AAF-6A2A0D895EEE}"/>
              </a:ext>
            </a:extLst>
          </p:cNvPr>
          <p:cNvCxnSpPr>
            <a:cxnSpLocks/>
            <a:stCxn id="19" idx="2"/>
            <a:endCxn id="28" idx="0"/>
          </p:cNvCxnSpPr>
          <p:nvPr/>
        </p:nvCxnSpPr>
        <p:spPr>
          <a:xfrm flipH="1">
            <a:off x="5990572" y="2362201"/>
            <a:ext cx="1000778" cy="475989"/>
          </a:xfrm>
          <a:prstGeom prst="straightConnector1">
            <a:avLst/>
          </a:prstGeom>
          <a:ln w="28575">
            <a:solidFill>
              <a:srgbClr val="0000CC"/>
            </a:solidFill>
            <a:tailEnd type="triangle" w="lg" len="lg"/>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0510EB4B-9CB7-8E4F-9B92-F6A6D35FD608}"/>
              </a:ext>
            </a:extLst>
          </p:cNvPr>
          <p:cNvCxnSpPr>
            <a:cxnSpLocks/>
            <a:stCxn id="28" idx="2"/>
            <a:endCxn id="15" idx="0"/>
          </p:cNvCxnSpPr>
          <p:nvPr/>
        </p:nvCxnSpPr>
        <p:spPr>
          <a:xfrm flipH="1">
            <a:off x="4959002" y="3371589"/>
            <a:ext cx="1031570" cy="533400"/>
          </a:xfrm>
          <a:prstGeom prst="straightConnector1">
            <a:avLst/>
          </a:prstGeom>
          <a:ln w="28575">
            <a:solidFill>
              <a:srgbClr val="0000CC"/>
            </a:solidFill>
            <a:tailEnd type="triangle" w="lg" len="lg"/>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6769347A-958F-B24F-A0E5-C14B6FE9E9B1}"/>
              </a:ext>
            </a:extLst>
          </p:cNvPr>
          <p:cNvCxnSpPr>
            <a:cxnSpLocks/>
            <a:stCxn id="18" idx="2"/>
            <a:endCxn id="28" idx="0"/>
          </p:cNvCxnSpPr>
          <p:nvPr/>
        </p:nvCxnSpPr>
        <p:spPr>
          <a:xfrm>
            <a:off x="5580084" y="2362201"/>
            <a:ext cx="410488" cy="475989"/>
          </a:xfrm>
          <a:prstGeom prst="straightConnector1">
            <a:avLst/>
          </a:prstGeom>
          <a:ln w="28575">
            <a:solidFill>
              <a:srgbClr val="0000CC"/>
            </a:solidFill>
            <a:tailEnd type="triangle" w="lg" len="lg"/>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F46E4DB5-8AA8-9D42-9846-7D095FF33522}"/>
              </a:ext>
            </a:extLst>
          </p:cNvPr>
          <p:cNvCxnSpPr>
            <a:cxnSpLocks/>
            <a:stCxn id="11" idx="2"/>
            <a:endCxn id="30" idx="0"/>
          </p:cNvCxnSpPr>
          <p:nvPr/>
        </p:nvCxnSpPr>
        <p:spPr>
          <a:xfrm flipH="1">
            <a:off x="4850444" y="4438389"/>
            <a:ext cx="1512257" cy="609600"/>
          </a:xfrm>
          <a:prstGeom prst="straightConnector1">
            <a:avLst/>
          </a:prstGeom>
          <a:ln w="28575">
            <a:solidFill>
              <a:srgbClr val="0000CC"/>
            </a:solidFill>
            <a:tailEnd type="triangle" w="lg" len="lg"/>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E830CD22-C7F5-3D42-84D6-CAB92A43A941}"/>
              </a:ext>
            </a:extLst>
          </p:cNvPr>
          <p:cNvCxnSpPr>
            <a:cxnSpLocks/>
            <a:stCxn id="11" idx="2"/>
            <a:endCxn id="3" idx="0"/>
          </p:cNvCxnSpPr>
          <p:nvPr/>
        </p:nvCxnSpPr>
        <p:spPr>
          <a:xfrm>
            <a:off x="6362701" y="4438389"/>
            <a:ext cx="971551" cy="609600"/>
          </a:xfrm>
          <a:prstGeom prst="straightConnector1">
            <a:avLst/>
          </a:prstGeom>
          <a:ln w="28575">
            <a:solidFill>
              <a:srgbClr val="0000CC"/>
            </a:solidFill>
            <a:tailEnd type="triangle" w="lg" len="lg"/>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EC4A7D0C-110E-1A45-AF85-B66F99BC8A00}"/>
              </a:ext>
            </a:extLst>
          </p:cNvPr>
          <p:cNvCxnSpPr>
            <a:cxnSpLocks/>
            <a:stCxn id="12" idx="2"/>
            <a:endCxn id="3" idx="0"/>
          </p:cNvCxnSpPr>
          <p:nvPr/>
        </p:nvCxnSpPr>
        <p:spPr>
          <a:xfrm>
            <a:off x="7124701" y="4438389"/>
            <a:ext cx="209551" cy="609600"/>
          </a:xfrm>
          <a:prstGeom prst="straightConnector1">
            <a:avLst/>
          </a:prstGeom>
          <a:ln w="28575">
            <a:solidFill>
              <a:srgbClr val="0000CC"/>
            </a:solidFill>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76FB6168-F499-1942-BE7E-F6B005CBCA22}"/>
              </a:ext>
            </a:extLst>
          </p:cNvPr>
          <p:cNvCxnSpPr>
            <a:cxnSpLocks/>
            <a:stCxn id="13" idx="2"/>
            <a:endCxn id="3" idx="0"/>
          </p:cNvCxnSpPr>
          <p:nvPr/>
        </p:nvCxnSpPr>
        <p:spPr>
          <a:xfrm flipH="1">
            <a:off x="7334252" y="4438389"/>
            <a:ext cx="742949" cy="609600"/>
          </a:xfrm>
          <a:prstGeom prst="straightConnector1">
            <a:avLst/>
          </a:prstGeom>
          <a:ln w="28575">
            <a:solidFill>
              <a:srgbClr val="0000CC"/>
            </a:solidFill>
            <a:tailEnd type="triangle" w="lg" len="lg"/>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DBD5F4D2-8505-4448-9DC5-5CA052ACB734}"/>
              </a:ext>
            </a:extLst>
          </p:cNvPr>
          <p:cNvCxnSpPr>
            <a:cxnSpLocks/>
            <a:stCxn id="14" idx="2"/>
            <a:endCxn id="3" idx="0"/>
          </p:cNvCxnSpPr>
          <p:nvPr/>
        </p:nvCxnSpPr>
        <p:spPr>
          <a:xfrm flipH="1">
            <a:off x="7334252" y="4438389"/>
            <a:ext cx="1847849" cy="609600"/>
          </a:xfrm>
          <a:prstGeom prst="straightConnector1">
            <a:avLst/>
          </a:prstGeom>
          <a:ln w="28575">
            <a:solidFill>
              <a:srgbClr val="0000CC"/>
            </a:solidFill>
            <a:tailEnd type="triangle" w="lg" len="lg"/>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98AD3B50-C3CC-6549-92BD-11C25A6EEC15}"/>
              </a:ext>
            </a:extLst>
          </p:cNvPr>
          <p:cNvCxnSpPr>
            <a:cxnSpLocks/>
            <a:stCxn id="12" idx="2"/>
            <a:endCxn id="21" idx="0"/>
          </p:cNvCxnSpPr>
          <p:nvPr/>
        </p:nvCxnSpPr>
        <p:spPr>
          <a:xfrm flipH="1">
            <a:off x="6000750" y="4438389"/>
            <a:ext cx="1123950" cy="609600"/>
          </a:xfrm>
          <a:prstGeom prst="straightConnector1">
            <a:avLst/>
          </a:prstGeom>
          <a:ln w="28575">
            <a:solidFill>
              <a:srgbClr val="0000CC"/>
            </a:solidFill>
            <a:tailEnd type="triangle" w="lg" len="lg"/>
          </a:ln>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6CB6A303-523E-C34E-B04A-1567FD942DB1}"/>
              </a:ext>
            </a:extLst>
          </p:cNvPr>
          <p:cNvCxnSpPr>
            <a:cxnSpLocks/>
            <a:stCxn id="11" idx="2"/>
            <a:endCxn id="10" idx="0"/>
          </p:cNvCxnSpPr>
          <p:nvPr/>
        </p:nvCxnSpPr>
        <p:spPr>
          <a:xfrm>
            <a:off x="6362700" y="4438389"/>
            <a:ext cx="2133600" cy="609600"/>
          </a:xfrm>
          <a:prstGeom prst="straightConnector1">
            <a:avLst/>
          </a:prstGeom>
          <a:ln w="28575">
            <a:solidFill>
              <a:srgbClr val="0000CC"/>
            </a:solidFill>
            <a:tailEnd type="triangle" w="lg" len="lg"/>
          </a:ln>
        </p:spPr>
        <p:style>
          <a:lnRef idx="1">
            <a:schemeClr val="dk1"/>
          </a:lnRef>
          <a:fillRef idx="0">
            <a:schemeClr val="dk1"/>
          </a:fillRef>
          <a:effectRef idx="0">
            <a:schemeClr val="dk1"/>
          </a:effectRef>
          <a:fontRef idx="minor">
            <a:schemeClr val="tx1"/>
          </a:fontRef>
        </p:style>
      </p:cxnSp>
      <p:sp>
        <p:nvSpPr>
          <p:cNvPr id="111" name="Rectangle 110">
            <a:extLst>
              <a:ext uri="{FF2B5EF4-FFF2-40B4-BE49-F238E27FC236}">
                <a16:creationId xmlns:a16="http://schemas.microsoft.com/office/drawing/2014/main" id="{5EFAB5E8-C217-E64D-A348-168CC6846CDF}"/>
              </a:ext>
            </a:extLst>
          </p:cNvPr>
          <p:cNvSpPr/>
          <p:nvPr/>
        </p:nvSpPr>
        <p:spPr>
          <a:xfrm>
            <a:off x="4144064" y="5853179"/>
            <a:ext cx="4272323" cy="523220"/>
          </a:xfrm>
          <a:prstGeom prst="rect">
            <a:avLst/>
          </a:prstGeom>
        </p:spPr>
        <p:txBody>
          <a:bodyPr wrap="none">
            <a:spAutoFit/>
          </a:bodyPr>
          <a:lstStyle/>
          <a:p>
            <a:r>
              <a:rPr lang="en-US" sz="2800" dirty="0">
                <a:solidFill>
                  <a:srgbClr val="0000CC"/>
                </a:solidFill>
                <a:latin typeface="Candara" panose="020E0502030303020204" pitchFamily="34" charset="0"/>
                <a:cs typeface="Calibri" panose="020F0502020204030204" pitchFamily="34" charset="0"/>
              </a:rPr>
              <a:t>link: uncertain/probabilistic</a:t>
            </a:r>
          </a:p>
        </p:txBody>
      </p:sp>
    </p:spTree>
    <p:extLst>
      <p:ext uri="{BB962C8B-B14F-4D97-AF65-F5344CB8AC3E}">
        <p14:creationId xmlns:p14="http://schemas.microsoft.com/office/powerpoint/2010/main" val="46578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75"/>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3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1" nodeType="clickEffect">
                                  <p:stCondLst>
                                    <p:cond delay="0"/>
                                  </p:stCondLst>
                                  <p:childTnLst>
                                    <p:set>
                                      <p:cBhvr>
                                        <p:cTn id="94" dur="1" fill="hold">
                                          <p:stCondLst>
                                            <p:cond delay="0"/>
                                          </p:stCondLst>
                                        </p:cTn>
                                        <p:tgtEl>
                                          <p:spTgt spid="11"/>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0"/>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8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1" grpId="1"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8" grpId="0" animBg="1"/>
      <p:bldP spid="29" grpId="0" animBg="1"/>
      <p:bldP spid="30" grpId="0" animBg="1"/>
      <p:bldP spid="1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C641D-4D24-4ED7-ABF2-48BD1B88AA33}"/>
              </a:ext>
            </a:extLst>
          </p:cNvPr>
          <p:cNvSpPr>
            <a:spLocks noGrp="1"/>
          </p:cNvSpPr>
          <p:nvPr>
            <p:ph type="title"/>
          </p:nvPr>
        </p:nvSpPr>
        <p:spPr/>
        <p:txBody>
          <a:bodyPr>
            <a:normAutofit fontScale="90000"/>
          </a:bodyPr>
          <a:lstStyle/>
          <a:p>
            <a:r>
              <a:rPr lang="en-US" dirty="0"/>
              <a:t>Bayesian Networks (reduce amount of time and space required to calculate joint probability distributions)</a:t>
            </a:r>
          </a:p>
        </p:txBody>
      </p:sp>
      <p:sp>
        <p:nvSpPr>
          <p:cNvPr id="3" name="Content Placeholder 2">
            <a:extLst>
              <a:ext uri="{FF2B5EF4-FFF2-40B4-BE49-F238E27FC236}">
                <a16:creationId xmlns:a16="http://schemas.microsoft.com/office/drawing/2014/main" id="{D2EB8A76-B33D-4201-9D7A-7DAC49C21EA2}"/>
              </a:ext>
            </a:extLst>
          </p:cNvPr>
          <p:cNvSpPr>
            <a:spLocks noGrp="1"/>
          </p:cNvSpPr>
          <p:nvPr>
            <p:ph idx="1"/>
          </p:nvPr>
        </p:nvSpPr>
        <p:spPr/>
        <p:txBody>
          <a:bodyPr/>
          <a:lstStyle/>
          <a:p>
            <a:r>
              <a:rPr lang="en-US" dirty="0"/>
              <a:t>A Bayesian network is a data structure to represent the dependencies/independencies among variables.</a:t>
            </a:r>
          </a:p>
          <a:p>
            <a:r>
              <a:rPr lang="en-US" dirty="0"/>
              <a:t>Using independence can reduce the number of parameters for joint distribution.</a:t>
            </a:r>
          </a:p>
        </p:txBody>
      </p:sp>
      <p:sp>
        <p:nvSpPr>
          <p:cNvPr id="4" name="Slide Number Placeholder 3">
            <a:extLst>
              <a:ext uri="{FF2B5EF4-FFF2-40B4-BE49-F238E27FC236}">
                <a16:creationId xmlns:a16="http://schemas.microsoft.com/office/drawing/2014/main" id="{EE310957-32D6-4159-BE5E-3581EAE6F9A0}"/>
              </a:ext>
            </a:extLst>
          </p:cNvPr>
          <p:cNvSpPr>
            <a:spLocks noGrp="1"/>
          </p:cNvSpPr>
          <p:nvPr>
            <p:ph type="sldNum" sz="quarter" idx="12"/>
          </p:nvPr>
        </p:nvSpPr>
        <p:spPr/>
        <p:txBody>
          <a:bodyPr/>
          <a:lstStyle/>
          <a:p>
            <a:fld id="{CCF77436-EC8C-4AA7-8F7E-35D67B363DD7}" type="slidenum">
              <a:rPr lang="en-US" smtClean="0"/>
              <a:pPr/>
              <a:t>30</a:t>
            </a:fld>
            <a:endParaRPr lang="en-US" dirty="0"/>
          </a:p>
        </p:txBody>
      </p:sp>
      <p:grpSp>
        <p:nvGrpSpPr>
          <p:cNvPr id="21" name="Group 20">
            <a:extLst>
              <a:ext uri="{FF2B5EF4-FFF2-40B4-BE49-F238E27FC236}">
                <a16:creationId xmlns:a16="http://schemas.microsoft.com/office/drawing/2014/main" id="{DAA5C6FD-1834-47C7-903B-730691F3400F}"/>
              </a:ext>
            </a:extLst>
          </p:cNvPr>
          <p:cNvGrpSpPr/>
          <p:nvPr/>
        </p:nvGrpSpPr>
        <p:grpSpPr>
          <a:xfrm>
            <a:off x="3348398" y="4114800"/>
            <a:ext cx="2099037" cy="1344386"/>
            <a:chOff x="1128712" y="4440116"/>
            <a:chExt cx="2099037" cy="1344386"/>
          </a:xfrm>
        </p:grpSpPr>
        <p:sp>
          <p:nvSpPr>
            <p:cNvPr id="5" name="Rounded Rectangle 4">
              <a:extLst>
                <a:ext uri="{FF2B5EF4-FFF2-40B4-BE49-F238E27FC236}">
                  <a16:creationId xmlns:a16="http://schemas.microsoft.com/office/drawing/2014/main" id="{9169DE1A-AEEC-4A29-952D-2F21AFDD9DF2}"/>
                </a:ext>
              </a:extLst>
            </p:cNvPr>
            <p:cNvSpPr/>
            <p:nvPr/>
          </p:nvSpPr>
          <p:spPr>
            <a:xfrm>
              <a:off x="1128712" y="5251101"/>
              <a:ext cx="554852" cy="53340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Y</a:t>
              </a:r>
            </a:p>
          </p:txBody>
        </p:sp>
        <p:sp>
          <p:nvSpPr>
            <p:cNvPr id="6" name="Rounded Rectangle 5">
              <a:extLst>
                <a:ext uri="{FF2B5EF4-FFF2-40B4-BE49-F238E27FC236}">
                  <a16:creationId xmlns:a16="http://schemas.microsoft.com/office/drawing/2014/main" id="{BE951269-17F9-486A-BB48-033FBDE8A2E2}"/>
                </a:ext>
              </a:extLst>
            </p:cNvPr>
            <p:cNvSpPr/>
            <p:nvPr/>
          </p:nvSpPr>
          <p:spPr>
            <a:xfrm>
              <a:off x="1929110" y="4440116"/>
              <a:ext cx="571202" cy="53340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X</a:t>
              </a:r>
            </a:p>
          </p:txBody>
        </p:sp>
        <p:cxnSp>
          <p:nvCxnSpPr>
            <p:cNvPr id="7" name="Straight Arrow Connector 6">
              <a:extLst>
                <a:ext uri="{FF2B5EF4-FFF2-40B4-BE49-F238E27FC236}">
                  <a16:creationId xmlns:a16="http://schemas.microsoft.com/office/drawing/2014/main" id="{B3E12105-1E01-4565-86EA-4A7BDC62F7F5}"/>
                </a:ext>
              </a:extLst>
            </p:cNvPr>
            <p:cNvCxnSpPr>
              <a:cxnSpLocks/>
              <a:stCxn id="6" idx="2"/>
              <a:endCxn id="5" idx="0"/>
            </p:cNvCxnSpPr>
            <p:nvPr/>
          </p:nvCxnSpPr>
          <p:spPr>
            <a:xfrm flipH="1">
              <a:off x="1406138" y="4973516"/>
              <a:ext cx="808573" cy="277585"/>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8" name="Rounded Rectangle 7">
              <a:extLst>
                <a:ext uri="{FF2B5EF4-FFF2-40B4-BE49-F238E27FC236}">
                  <a16:creationId xmlns:a16="http://schemas.microsoft.com/office/drawing/2014/main" id="{7D6DA91D-A67D-47AB-91AE-407CFF0E210F}"/>
                </a:ext>
              </a:extLst>
            </p:cNvPr>
            <p:cNvSpPr/>
            <p:nvPr/>
          </p:nvSpPr>
          <p:spPr>
            <a:xfrm>
              <a:off x="2672897" y="5251102"/>
              <a:ext cx="554852" cy="53340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Z</a:t>
              </a:r>
            </a:p>
          </p:txBody>
        </p:sp>
        <p:cxnSp>
          <p:nvCxnSpPr>
            <p:cNvPr id="9" name="Straight Arrow Connector 8">
              <a:extLst>
                <a:ext uri="{FF2B5EF4-FFF2-40B4-BE49-F238E27FC236}">
                  <a16:creationId xmlns:a16="http://schemas.microsoft.com/office/drawing/2014/main" id="{6A793E5F-6BB2-4BB4-AD8B-ADFDAD406446}"/>
                </a:ext>
              </a:extLst>
            </p:cNvPr>
            <p:cNvCxnSpPr>
              <a:cxnSpLocks/>
              <a:stCxn id="6" idx="2"/>
              <a:endCxn id="8" idx="0"/>
            </p:cNvCxnSpPr>
            <p:nvPr/>
          </p:nvCxnSpPr>
          <p:spPr>
            <a:xfrm>
              <a:off x="2214711" y="4973516"/>
              <a:ext cx="735612" cy="277586"/>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grpSp>
      <p:grpSp>
        <p:nvGrpSpPr>
          <p:cNvPr id="10" name="Group 9">
            <a:extLst>
              <a:ext uri="{FF2B5EF4-FFF2-40B4-BE49-F238E27FC236}">
                <a16:creationId xmlns:a16="http://schemas.microsoft.com/office/drawing/2014/main" id="{4A323924-1619-4C27-B01D-24C4E9C67F0A}"/>
              </a:ext>
            </a:extLst>
          </p:cNvPr>
          <p:cNvGrpSpPr/>
          <p:nvPr/>
        </p:nvGrpSpPr>
        <p:grpSpPr>
          <a:xfrm>
            <a:off x="7119156" y="4117919"/>
            <a:ext cx="2099037" cy="1341266"/>
            <a:chOff x="4987563" y="2362200"/>
            <a:chExt cx="2099037" cy="1341266"/>
          </a:xfrm>
        </p:grpSpPr>
        <p:sp>
          <p:nvSpPr>
            <p:cNvPr id="11" name="Rounded Rectangle 9">
              <a:extLst>
                <a:ext uri="{FF2B5EF4-FFF2-40B4-BE49-F238E27FC236}">
                  <a16:creationId xmlns:a16="http://schemas.microsoft.com/office/drawing/2014/main" id="{F78F60FD-BACC-453B-B5F3-9C5D07396E5D}"/>
                </a:ext>
              </a:extLst>
            </p:cNvPr>
            <p:cNvSpPr/>
            <p:nvPr/>
          </p:nvSpPr>
          <p:spPr>
            <a:xfrm>
              <a:off x="4987563" y="2362200"/>
              <a:ext cx="554852" cy="53340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Y</a:t>
              </a:r>
            </a:p>
          </p:txBody>
        </p:sp>
        <p:sp>
          <p:nvSpPr>
            <p:cNvPr id="12" name="Rounded Rectangle 10">
              <a:extLst>
                <a:ext uri="{FF2B5EF4-FFF2-40B4-BE49-F238E27FC236}">
                  <a16:creationId xmlns:a16="http://schemas.microsoft.com/office/drawing/2014/main" id="{71963CB3-8EA6-4B76-9E9D-B01D7603728B}"/>
                </a:ext>
              </a:extLst>
            </p:cNvPr>
            <p:cNvSpPr/>
            <p:nvPr/>
          </p:nvSpPr>
          <p:spPr>
            <a:xfrm>
              <a:off x="5745769" y="3170066"/>
              <a:ext cx="571202" cy="53340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X</a:t>
              </a:r>
            </a:p>
          </p:txBody>
        </p:sp>
        <p:cxnSp>
          <p:nvCxnSpPr>
            <p:cNvPr id="13" name="Straight Arrow Connector 12">
              <a:extLst>
                <a:ext uri="{FF2B5EF4-FFF2-40B4-BE49-F238E27FC236}">
                  <a16:creationId xmlns:a16="http://schemas.microsoft.com/office/drawing/2014/main" id="{0F4C6C89-B5E1-4AA3-A5F4-1C314670A232}"/>
                </a:ext>
              </a:extLst>
            </p:cNvPr>
            <p:cNvCxnSpPr>
              <a:cxnSpLocks/>
              <a:stCxn id="11" idx="2"/>
              <a:endCxn id="12" idx="0"/>
            </p:cNvCxnSpPr>
            <p:nvPr/>
          </p:nvCxnSpPr>
          <p:spPr>
            <a:xfrm>
              <a:off x="5264989" y="2895600"/>
              <a:ext cx="766381" cy="274466"/>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14" name="Rounded Rectangle 12">
              <a:extLst>
                <a:ext uri="{FF2B5EF4-FFF2-40B4-BE49-F238E27FC236}">
                  <a16:creationId xmlns:a16="http://schemas.microsoft.com/office/drawing/2014/main" id="{838562C2-3488-4850-BCA7-56F7B1BCE1A5}"/>
                </a:ext>
              </a:extLst>
            </p:cNvPr>
            <p:cNvSpPr/>
            <p:nvPr/>
          </p:nvSpPr>
          <p:spPr>
            <a:xfrm>
              <a:off x="6531748" y="2362200"/>
              <a:ext cx="554852" cy="53340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Z</a:t>
              </a:r>
            </a:p>
          </p:txBody>
        </p:sp>
        <p:cxnSp>
          <p:nvCxnSpPr>
            <p:cNvPr id="15" name="Straight Arrow Connector 14">
              <a:extLst>
                <a:ext uri="{FF2B5EF4-FFF2-40B4-BE49-F238E27FC236}">
                  <a16:creationId xmlns:a16="http://schemas.microsoft.com/office/drawing/2014/main" id="{10FD5BF3-8058-4DF0-82B2-FF1CE3128CBA}"/>
                </a:ext>
              </a:extLst>
            </p:cNvPr>
            <p:cNvCxnSpPr>
              <a:cxnSpLocks/>
              <a:stCxn id="14" idx="2"/>
              <a:endCxn id="12" idx="0"/>
            </p:cNvCxnSpPr>
            <p:nvPr/>
          </p:nvCxnSpPr>
          <p:spPr>
            <a:xfrm flipH="1">
              <a:off x="6031370" y="2895600"/>
              <a:ext cx="777804" cy="274466"/>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grpSp>
      <p:sp>
        <p:nvSpPr>
          <p:cNvPr id="16" name="Rectangle 15">
            <a:extLst>
              <a:ext uri="{FF2B5EF4-FFF2-40B4-BE49-F238E27FC236}">
                <a16:creationId xmlns:a16="http://schemas.microsoft.com/office/drawing/2014/main" id="{4DF0CF36-2699-1A4D-AD49-6B5DDC189962}"/>
              </a:ext>
            </a:extLst>
          </p:cNvPr>
          <p:cNvSpPr/>
          <p:nvPr/>
        </p:nvSpPr>
        <p:spPr>
          <a:xfrm>
            <a:off x="3157030" y="5613820"/>
            <a:ext cx="2481770" cy="830997"/>
          </a:xfrm>
          <a:prstGeom prst="rect">
            <a:avLst/>
          </a:prstGeom>
        </p:spPr>
        <p:txBody>
          <a:bodyPr wrap="none">
            <a:spAutoFit/>
          </a:bodyPr>
          <a:lstStyle/>
          <a:p>
            <a:pPr algn="ctr"/>
            <a:r>
              <a:rPr lang="en-US" sz="2400" dirty="0">
                <a:solidFill>
                  <a:srgbClr val="7030A0"/>
                </a:solidFill>
                <a:latin typeface="Candara" panose="020E0502030303020204" pitchFamily="34" charset="0"/>
                <a:cs typeface="Calibri" panose="020F0502020204030204" pitchFamily="34" charset="0"/>
              </a:rPr>
              <a:t>P(X,Y,Z) = </a:t>
            </a:r>
          </a:p>
          <a:p>
            <a:pPr algn="ctr"/>
            <a:r>
              <a:rPr lang="en-US" sz="2400" dirty="0">
                <a:solidFill>
                  <a:srgbClr val="7030A0"/>
                </a:solidFill>
                <a:latin typeface="Candara" panose="020E0502030303020204" pitchFamily="34" charset="0"/>
                <a:cs typeface="Calibri" panose="020F0502020204030204" pitchFamily="34" charset="0"/>
              </a:rPr>
              <a:t>P(X) P(Y|X) P(Z|X)</a:t>
            </a:r>
          </a:p>
        </p:txBody>
      </p:sp>
      <p:sp>
        <p:nvSpPr>
          <p:cNvPr id="17" name="Rectangle 16">
            <a:extLst>
              <a:ext uri="{FF2B5EF4-FFF2-40B4-BE49-F238E27FC236}">
                <a16:creationId xmlns:a16="http://schemas.microsoft.com/office/drawing/2014/main" id="{7B6C6A56-CF80-E84F-8307-22FD048124DF}"/>
              </a:ext>
            </a:extLst>
          </p:cNvPr>
          <p:cNvSpPr/>
          <p:nvPr/>
        </p:nvSpPr>
        <p:spPr>
          <a:xfrm>
            <a:off x="6934200" y="5613819"/>
            <a:ext cx="2468946" cy="830997"/>
          </a:xfrm>
          <a:prstGeom prst="rect">
            <a:avLst/>
          </a:prstGeom>
        </p:spPr>
        <p:txBody>
          <a:bodyPr wrap="none">
            <a:spAutoFit/>
          </a:bodyPr>
          <a:lstStyle/>
          <a:p>
            <a:pPr algn="ctr"/>
            <a:r>
              <a:rPr lang="en-US" sz="2400" dirty="0">
                <a:solidFill>
                  <a:srgbClr val="7030A0"/>
                </a:solidFill>
                <a:latin typeface="Candara" panose="020E0502030303020204" pitchFamily="34" charset="0"/>
                <a:cs typeface="Calibri" panose="020F0502020204030204" pitchFamily="34" charset="0"/>
              </a:rPr>
              <a:t>P(X,Y,Z) = </a:t>
            </a:r>
          </a:p>
          <a:p>
            <a:pPr algn="ctr"/>
            <a:r>
              <a:rPr lang="en-US" sz="2400" dirty="0">
                <a:solidFill>
                  <a:srgbClr val="7030A0"/>
                </a:solidFill>
                <a:latin typeface="Candara" panose="020E0502030303020204" pitchFamily="34" charset="0"/>
                <a:cs typeface="Calibri" panose="020F0502020204030204" pitchFamily="34" charset="0"/>
              </a:rPr>
              <a:t>P(Y) P(Z) P(X|Y,Z)</a:t>
            </a:r>
          </a:p>
        </p:txBody>
      </p:sp>
    </p:spTree>
    <p:extLst>
      <p:ext uri="{BB962C8B-B14F-4D97-AF65-F5344CB8AC3E}">
        <p14:creationId xmlns:p14="http://schemas.microsoft.com/office/powerpoint/2010/main" val="3640759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F1B74-0D57-1F4B-83A9-867EFD7A4D0E}"/>
              </a:ext>
            </a:extLst>
          </p:cNvPr>
          <p:cNvSpPr>
            <a:spLocks noGrp="1"/>
          </p:cNvSpPr>
          <p:nvPr>
            <p:ph type="title"/>
          </p:nvPr>
        </p:nvSpPr>
        <p:spPr/>
        <p:txBody>
          <a:bodyPr/>
          <a:lstStyle/>
          <a:p>
            <a:r>
              <a:rPr lang="en-US" dirty="0"/>
              <a:t>Complex Bayesian Networks</a:t>
            </a:r>
          </a:p>
        </p:txBody>
      </p:sp>
      <p:sp>
        <p:nvSpPr>
          <p:cNvPr id="4" name="Slide Number Placeholder 3">
            <a:extLst>
              <a:ext uri="{FF2B5EF4-FFF2-40B4-BE49-F238E27FC236}">
                <a16:creationId xmlns:a16="http://schemas.microsoft.com/office/drawing/2014/main" id="{5E5AFC52-D2D2-6C44-AC4F-80099FA0EE1B}"/>
              </a:ext>
            </a:extLst>
          </p:cNvPr>
          <p:cNvSpPr>
            <a:spLocks noGrp="1"/>
          </p:cNvSpPr>
          <p:nvPr>
            <p:ph type="sldNum" sz="quarter" idx="12"/>
          </p:nvPr>
        </p:nvSpPr>
        <p:spPr/>
        <p:txBody>
          <a:bodyPr/>
          <a:lstStyle/>
          <a:p>
            <a:pPr>
              <a:defRPr/>
            </a:pPr>
            <a:fld id="{CCF77436-EC8C-4AA7-8F7E-35D67B363DD7}" type="slidenum">
              <a:rPr lang="en-US" smtClean="0"/>
              <a:pPr>
                <a:defRPr/>
              </a:pPr>
              <a:t>31</a:t>
            </a:fld>
            <a:endParaRPr lang="en-US" dirty="0"/>
          </a:p>
        </p:txBody>
      </p:sp>
      <p:sp>
        <p:nvSpPr>
          <p:cNvPr id="17" name="Rectangle 16">
            <a:extLst>
              <a:ext uri="{FF2B5EF4-FFF2-40B4-BE49-F238E27FC236}">
                <a16:creationId xmlns:a16="http://schemas.microsoft.com/office/drawing/2014/main" id="{7F8932AF-9DBA-0449-9B80-171710E101AA}"/>
              </a:ext>
            </a:extLst>
          </p:cNvPr>
          <p:cNvSpPr/>
          <p:nvPr/>
        </p:nvSpPr>
        <p:spPr>
          <a:xfrm>
            <a:off x="3313158" y="1243766"/>
            <a:ext cx="8269242" cy="1815882"/>
          </a:xfrm>
          <a:prstGeom prst="rect">
            <a:avLst/>
          </a:prstGeom>
        </p:spPr>
        <p:txBody>
          <a:bodyPr wrap="square">
            <a:spAutoFit/>
          </a:bodyPr>
          <a:lstStyle/>
          <a:p>
            <a:r>
              <a:rPr lang="en-US" sz="2800" dirty="0">
                <a:latin typeface="Candara" panose="020E0502030303020204" pitchFamily="34" charset="0"/>
                <a:cs typeface="Calibri" panose="020F0502020204030204" pitchFamily="34" charset="0"/>
              </a:rPr>
              <a:t>B,E,A,M,J: </a:t>
            </a:r>
            <a:r>
              <a:rPr lang="en-US" sz="2800" b="1" dirty="0">
                <a:latin typeface="Candara" panose="020E0502030303020204" pitchFamily="34" charset="0"/>
                <a:cs typeface="Calibri" panose="020F0502020204030204" pitchFamily="34" charset="0"/>
              </a:rPr>
              <a:t>binary</a:t>
            </a:r>
            <a:r>
              <a:rPr lang="en-US" sz="2800" dirty="0">
                <a:latin typeface="Candara" panose="020E0502030303020204" pitchFamily="34" charset="0"/>
                <a:cs typeface="Calibri" panose="020F0502020204030204" pitchFamily="34" charset="0"/>
              </a:rPr>
              <a:t> discrete variables</a:t>
            </a:r>
          </a:p>
          <a:p>
            <a:endParaRPr lang="en-US" sz="2800" dirty="0">
              <a:latin typeface="Candara" panose="020E0502030303020204" pitchFamily="34" charset="0"/>
              <a:cs typeface="Calibri" panose="020F0502020204030204" pitchFamily="34" charset="0"/>
            </a:endParaRPr>
          </a:p>
          <a:p>
            <a:r>
              <a:rPr lang="en-US" sz="2800" dirty="0">
                <a:latin typeface="Candara" panose="020E0502030303020204" pitchFamily="34" charset="0"/>
                <a:cs typeface="Calibri" panose="020F0502020204030204" pitchFamily="34" charset="0"/>
              </a:rPr>
              <a:t>Node probability depends on the arcs (notice the arc direction): P(B), P(E), P(A|B,E), P(M|A), P(J|A)</a:t>
            </a:r>
          </a:p>
        </p:txBody>
      </p:sp>
      <p:sp>
        <p:nvSpPr>
          <p:cNvPr id="44" name="Oval 43">
            <a:extLst>
              <a:ext uri="{FF2B5EF4-FFF2-40B4-BE49-F238E27FC236}">
                <a16:creationId xmlns:a16="http://schemas.microsoft.com/office/drawing/2014/main" id="{63605E8F-B3D7-461B-A152-CAC26A17C0EF}"/>
              </a:ext>
            </a:extLst>
          </p:cNvPr>
          <p:cNvSpPr/>
          <p:nvPr/>
        </p:nvSpPr>
        <p:spPr>
          <a:xfrm>
            <a:off x="853853" y="1295400"/>
            <a:ext cx="646238" cy="652272"/>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wrap="none" lIns="0" tIns="0" rIns="0" bIns="0" rtlCol="0" anchor="ctr"/>
          <a:lstStyle/>
          <a:p>
            <a:pPr algn="ctr"/>
            <a:r>
              <a:rPr lang="en-US" b="1" dirty="0">
                <a:latin typeface="Candara" panose="020E0502030303020204" pitchFamily="34" charset="0"/>
              </a:rPr>
              <a:t>B</a:t>
            </a:r>
            <a:r>
              <a:rPr lang="en-US" sz="1200" dirty="0">
                <a:latin typeface="Candara" panose="020E0502030303020204" pitchFamily="34" charset="0"/>
              </a:rPr>
              <a:t>urglary</a:t>
            </a:r>
            <a:endParaRPr lang="en-US" dirty="0">
              <a:latin typeface="Candara" panose="020E0502030303020204" pitchFamily="34" charset="0"/>
            </a:endParaRPr>
          </a:p>
        </p:txBody>
      </p:sp>
      <p:sp>
        <p:nvSpPr>
          <p:cNvPr id="45" name="Oval 44">
            <a:extLst>
              <a:ext uri="{FF2B5EF4-FFF2-40B4-BE49-F238E27FC236}">
                <a16:creationId xmlns:a16="http://schemas.microsoft.com/office/drawing/2014/main" id="{63C8FE52-6C5C-4CD4-A0E0-FE5B19709D5B}"/>
              </a:ext>
            </a:extLst>
          </p:cNvPr>
          <p:cNvSpPr/>
          <p:nvPr/>
        </p:nvSpPr>
        <p:spPr>
          <a:xfrm>
            <a:off x="2323548" y="1295400"/>
            <a:ext cx="783191" cy="652272"/>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wrap="none" lIns="0" tIns="0" rIns="0" bIns="0" rtlCol="0" anchor="ctr"/>
          <a:lstStyle/>
          <a:p>
            <a:pPr algn="ctr"/>
            <a:r>
              <a:rPr lang="en-US" b="1" dirty="0">
                <a:latin typeface="Candara" panose="020E0502030303020204" pitchFamily="34" charset="0"/>
              </a:rPr>
              <a:t>E</a:t>
            </a:r>
            <a:r>
              <a:rPr lang="en-US" sz="1200" dirty="0">
                <a:latin typeface="Candara" panose="020E0502030303020204" pitchFamily="34" charset="0"/>
              </a:rPr>
              <a:t>arthquake</a:t>
            </a:r>
          </a:p>
        </p:txBody>
      </p:sp>
      <p:cxnSp>
        <p:nvCxnSpPr>
          <p:cNvPr id="46" name="Straight Arrow Connector 45">
            <a:extLst>
              <a:ext uri="{FF2B5EF4-FFF2-40B4-BE49-F238E27FC236}">
                <a16:creationId xmlns:a16="http://schemas.microsoft.com/office/drawing/2014/main" id="{428264AE-B87C-483B-8E6C-FA739E67FDB5}"/>
              </a:ext>
            </a:extLst>
          </p:cNvPr>
          <p:cNvCxnSpPr>
            <a:cxnSpLocks/>
            <a:stCxn id="44" idx="4"/>
            <a:endCxn id="47" idx="1"/>
          </p:cNvCxnSpPr>
          <p:nvPr/>
        </p:nvCxnSpPr>
        <p:spPr>
          <a:xfrm>
            <a:off x="1176972" y="1947673"/>
            <a:ext cx="548560" cy="334447"/>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47" name="Oval 46">
            <a:extLst>
              <a:ext uri="{FF2B5EF4-FFF2-40B4-BE49-F238E27FC236}">
                <a16:creationId xmlns:a16="http://schemas.microsoft.com/office/drawing/2014/main" id="{28BA3F82-DA5E-4F59-A99D-7DA333F32DDF}"/>
              </a:ext>
            </a:extLst>
          </p:cNvPr>
          <p:cNvSpPr/>
          <p:nvPr/>
        </p:nvSpPr>
        <p:spPr>
          <a:xfrm>
            <a:off x="1654482" y="2214083"/>
            <a:ext cx="485165" cy="464585"/>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wrap="none" lIns="0" tIns="0" rIns="0" bIns="0" rtlCol="0" anchor="ctr"/>
          <a:lstStyle/>
          <a:p>
            <a:pPr algn="ctr"/>
            <a:r>
              <a:rPr lang="en-US" b="1" dirty="0">
                <a:latin typeface="Candara" panose="020E0502030303020204" pitchFamily="34" charset="0"/>
              </a:rPr>
              <a:t>A</a:t>
            </a:r>
            <a:r>
              <a:rPr lang="en-US" sz="1200" dirty="0">
                <a:latin typeface="Candara" panose="020E0502030303020204" pitchFamily="34" charset="0"/>
              </a:rPr>
              <a:t>larm</a:t>
            </a:r>
            <a:endParaRPr lang="en-US" dirty="0">
              <a:latin typeface="Candara" panose="020E0502030303020204" pitchFamily="34" charset="0"/>
            </a:endParaRPr>
          </a:p>
        </p:txBody>
      </p:sp>
      <p:sp>
        <p:nvSpPr>
          <p:cNvPr id="48" name="Oval 47">
            <a:extLst>
              <a:ext uri="{FF2B5EF4-FFF2-40B4-BE49-F238E27FC236}">
                <a16:creationId xmlns:a16="http://schemas.microsoft.com/office/drawing/2014/main" id="{40C9D933-EA8D-4AA8-9DE7-2074CDF8E36E}"/>
              </a:ext>
            </a:extLst>
          </p:cNvPr>
          <p:cNvSpPr/>
          <p:nvPr/>
        </p:nvSpPr>
        <p:spPr>
          <a:xfrm>
            <a:off x="838200" y="2939420"/>
            <a:ext cx="712257" cy="565781"/>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wrap="none" lIns="0" tIns="0" rIns="0" bIns="0" rtlCol="0" anchor="ctr"/>
          <a:lstStyle/>
          <a:p>
            <a:pPr algn="ctr"/>
            <a:r>
              <a:rPr lang="en-US" b="1" dirty="0" err="1">
                <a:latin typeface="Candara" panose="020E0502030303020204" pitchFamily="34" charset="0"/>
              </a:rPr>
              <a:t>M</a:t>
            </a:r>
            <a:r>
              <a:rPr lang="en-US" sz="1200" dirty="0" err="1">
                <a:latin typeface="Candara" panose="020E0502030303020204" pitchFamily="34" charset="0"/>
              </a:rPr>
              <a:t>aryCalls</a:t>
            </a:r>
            <a:endParaRPr lang="en-US" dirty="0">
              <a:latin typeface="Candara" panose="020E0502030303020204" pitchFamily="34" charset="0"/>
            </a:endParaRPr>
          </a:p>
        </p:txBody>
      </p:sp>
      <p:sp>
        <p:nvSpPr>
          <p:cNvPr id="49" name="Oval 48">
            <a:extLst>
              <a:ext uri="{FF2B5EF4-FFF2-40B4-BE49-F238E27FC236}">
                <a16:creationId xmlns:a16="http://schemas.microsoft.com/office/drawing/2014/main" id="{26E88234-19ED-431B-835F-7889DF870C7A}"/>
              </a:ext>
            </a:extLst>
          </p:cNvPr>
          <p:cNvSpPr/>
          <p:nvPr/>
        </p:nvSpPr>
        <p:spPr>
          <a:xfrm>
            <a:off x="2312021" y="2939420"/>
            <a:ext cx="690693" cy="56578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wrap="none" lIns="0" tIns="0" rIns="0" bIns="0" rtlCol="0" anchor="ctr"/>
          <a:lstStyle/>
          <a:p>
            <a:pPr algn="ctr"/>
            <a:r>
              <a:rPr lang="en-US" b="1" dirty="0" err="1">
                <a:latin typeface="Candara" panose="020E0502030303020204" pitchFamily="34" charset="0"/>
              </a:rPr>
              <a:t>J</a:t>
            </a:r>
            <a:r>
              <a:rPr lang="en-US" sz="1200" dirty="0" err="1">
                <a:latin typeface="Candara" panose="020E0502030303020204" pitchFamily="34" charset="0"/>
              </a:rPr>
              <a:t>ohnCalls</a:t>
            </a:r>
            <a:endParaRPr lang="en-US" dirty="0">
              <a:latin typeface="Candara" panose="020E0502030303020204" pitchFamily="34" charset="0"/>
            </a:endParaRPr>
          </a:p>
        </p:txBody>
      </p:sp>
      <p:cxnSp>
        <p:nvCxnSpPr>
          <p:cNvPr id="50" name="Straight Arrow Connector 49">
            <a:extLst>
              <a:ext uri="{FF2B5EF4-FFF2-40B4-BE49-F238E27FC236}">
                <a16:creationId xmlns:a16="http://schemas.microsoft.com/office/drawing/2014/main" id="{10EF27AD-33DA-40B8-99B6-8DE949149B65}"/>
              </a:ext>
            </a:extLst>
          </p:cNvPr>
          <p:cNvCxnSpPr>
            <a:cxnSpLocks/>
            <a:stCxn id="45" idx="4"/>
            <a:endCxn id="47" idx="7"/>
          </p:cNvCxnSpPr>
          <p:nvPr/>
        </p:nvCxnSpPr>
        <p:spPr>
          <a:xfrm flipH="1">
            <a:off x="2068595" y="1947673"/>
            <a:ext cx="646548" cy="334447"/>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FCC90FED-004A-4A80-AC7D-CE5A223F95B9}"/>
              </a:ext>
            </a:extLst>
          </p:cNvPr>
          <p:cNvCxnSpPr>
            <a:cxnSpLocks/>
            <a:stCxn id="47" idx="3"/>
            <a:endCxn id="48" idx="0"/>
          </p:cNvCxnSpPr>
          <p:nvPr/>
        </p:nvCxnSpPr>
        <p:spPr>
          <a:xfrm flipH="1">
            <a:off x="1194328" y="2610631"/>
            <a:ext cx="531204" cy="328789"/>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60C59556-94AF-4C84-82EA-3DA5D4977CF3}"/>
              </a:ext>
            </a:extLst>
          </p:cNvPr>
          <p:cNvCxnSpPr>
            <a:cxnSpLocks/>
            <a:stCxn id="47" idx="5"/>
            <a:endCxn id="49" idx="0"/>
          </p:cNvCxnSpPr>
          <p:nvPr/>
        </p:nvCxnSpPr>
        <p:spPr>
          <a:xfrm>
            <a:off x="2068595" y="2610630"/>
            <a:ext cx="588772" cy="328790"/>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3" name="Rectangle 2">
            <a:extLst>
              <a:ext uri="{FF2B5EF4-FFF2-40B4-BE49-F238E27FC236}">
                <a16:creationId xmlns:a16="http://schemas.microsoft.com/office/drawing/2014/main" id="{8350F3E6-140E-F740-9DE7-9D9813D094D2}"/>
              </a:ext>
            </a:extLst>
          </p:cNvPr>
          <p:cNvSpPr/>
          <p:nvPr/>
        </p:nvSpPr>
        <p:spPr>
          <a:xfrm>
            <a:off x="5486400" y="3842732"/>
            <a:ext cx="2372765" cy="646331"/>
          </a:xfrm>
          <a:prstGeom prst="rect">
            <a:avLst/>
          </a:prstGeom>
        </p:spPr>
        <p:txBody>
          <a:bodyPr wrap="square">
            <a:spAutoFit/>
          </a:bodyPr>
          <a:lstStyle/>
          <a:p>
            <a:r>
              <a:rPr lang="en-US" dirty="0">
                <a:latin typeface="Candara" panose="020E0502030303020204" pitchFamily="34" charset="0"/>
                <a:cs typeface="Calibri" panose="020F0502020204030204" pitchFamily="34" charset="0"/>
              </a:rPr>
              <a:t>P(B): </a:t>
            </a:r>
          </a:p>
          <a:p>
            <a:r>
              <a:rPr lang="en-US" dirty="0">
                <a:latin typeface="Candara" panose="020E0502030303020204" pitchFamily="34" charset="0"/>
                <a:cs typeface="Calibri" panose="020F0502020204030204" pitchFamily="34" charset="0"/>
              </a:rPr>
              <a:t>P(b); P(¬b)=1-P(b)        </a:t>
            </a:r>
          </a:p>
        </p:txBody>
      </p:sp>
      <p:sp>
        <p:nvSpPr>
          <p:cNvPr id="5" name="Rectangle 4">
            <a:extLst>
              <a:ext uri="{FF2B5EF4-FFF2-40B4-BE49-F238E27FC236}">
                <a16:creationId xmlns:a16="http://schemas.microsoft.com/office/drawing/2014/main" id="{6EF23AD8-08F3-1E48-B83F-69A9E635A98C}"/>
              </a:ext>
            </a:extLst>
          </p:cNvPr>
          <p:cNvSpPr/>
          <p:nvPr/>
        </p:nvSpPr>
        <p:spPr>
          <a:xfrm>
            <a:off x="6934200" y="4789676"/>
            <a:ext cx="3812443" cy="1477328"/>
          </a:xfrm>
          <a:prstGeom prst="rect">
            <a:avLst/>
          </a:prstGeom>
        </p:spPr>
        <p:txBody>
          <a:bodyPr wrap="square">
            <a:spAutoFit/>
          </a:bodyPr>
          <a:lstStyle/>
          <a:p>
            <a:r>
              <a:rPr lang="en-US" dirty="0">
                <a:latin typeface="Candara" panose="020E0502030303020204" pitchFamily="34" charset="0"/>
                <a:cs typeface="Calibri" panose="020F0502020204030204" pitchFamily="34" charset="0"/>
              </a:rPr>
              <a:t>P(A|B,E): </a:t>
            </a:r>
          </a:p>
          <a:p>
            <a:r>
              <a:rPr lang="en-US" dirty="0">
                <a:latin typeface="Candara" panose="020E0502030303020204" pitchFamily="34" charset="0"/>
                <a:cs typeface="Calibri" panose="020F0502020204030204" pitchFamily="34" charset="0"/>
              </a:rPr>
              <a:t>P(</a:t>
            </a:r>
            <a:r>
              <a:rPr lang="en-US" dirty="0" err="1">
                <a:latin typeface="Candara" panose="020E0502030303020204" pitchFamily="34" charset="0"/>
                <a:cs typeface="Calibri" panose="020F0502020204030204" pitchFamily="34" charset="0"/>
              </a:rPr>
              <a:t>a|b,e</a:t>
            </a:r>
            <a:r>
              <a:rPr lang="en-US" dirty="0">
                <a:latin typeface="Candara" panose="020E0502030303020204" pitchFamily="34" charset="0"/>
                <a:cs typeface="Calibri" panose="020F0502020204030204" pitchFamily="34" charset="0"/>
              </a:rPr>
              <a:t>); P(</a:t>
            </a:r>
            <a:r>
              <a:rPr lang="en-US" dirty="0">
                <a:latin typeface="Candara" panose="020E0502030303020204" pitchFamily="34" charset="0"/>
              </a:rPr>
              <a:t>¬</a:t>
            </a:r>
            <a:r>
              <a:rPr lang="en-US" dirty="0" err="1">
                <a:latin typeface="Candara" panose="020E0502030303020204" pitchFamily="34" charset="0"/>
                <a:cs typeface="Calibri" panose="020F0502020204030204" pitchFamily="34" charset="0"/>
              </a:rPr>
              <a:t>a|b,e</a:t>
            </a:r>
            <a:r>
              <a:rPr lang="en-US" dirty="0">
                <a:latin typeface="Candara" panose="020E0502030303020204" pitchFamily="34" charset="0"/>
                <a:cs typeface="Calibri" panose="020F0502020204030204" pitchFamily="34" charset="0"/>
              </a:rPr>
              <a:t>)=1-P(</a:t>
            </a:r>
            <a:r>
              <a:rPr lang="en-US" dirty="0" err="1">
                <a:latin typeface="Candara" panose="020E0502030303020204" pitchFamily="34" charset="0"/>
                <a:cs typeface="Calibri" panose="020F0502020204030204" pitchFamily="34" charset="0"/>
              </a:rPr>
              <a:t>a|b,e</a:t>
            </a:r>
            <a:r>
              <a:rPr lang="en-US" dirty="0">
                <a:latin typeface="Candara" panose="020E0502030303020204" pitchFamily="34" charset="0"/>
                <a:cs typeface="Calibri" panose="020F0502020204030204" pitchFamily="34" charset="0"/>
              </a:rPr>
              <a:t>)</a:t>
            </a:r>
          </a:p>
          <a:p>
            <a:r>
              <a:rPr lang="en-US" dirty="0">
                <a:latin typeface="Candara" panose="020E0502030303020204" pitchFamily="34" charset="0"/>
                <a:cs typeface="Calibri" panose="020F0502020204030204" pitchFamily="34" charset="0"/>
              </a:rPr>
              <a:t>P(a|</a:t>
            </a:r>
            <a:r>
              <a:rPr lang="en-US" dirty="0">
                <a:latin typeface="Candara" panose="020E0502030303020204" pitchFamily="34" charset="0"/>
              </a:rPr>
              <a:t>¬</a:t>
            </a:r>
            <a:r>
              <a:rPr lang="en-US" dirty="0" err="1">
                <a:latin typeface="Candara" panose="020E0502030303020204" pitchFamily="34" charset="0"/>
                <a:cs typeface="Calibri" panose="020F0502020204030204" pitchFamily="34" charset="0"/>
              </a:rPr>
              <a:t>b,e</a:t>
            </a:r>
            <a:r>
              <a:rPr lang="en-US" dirty="0">
                <a:latin typeface="Candara" panose="020E0502030303020204" pitchFamily="34" charset="0"/>
                <a:cs typeface="Calibri" panose="020F0502020204030204" pitchFamily="34" charset="0"/>
              </a:rPr>
              <a:t>); P(</a:t>
            </a:r>
            <a:r>
              <a:rPr lang="en-US" dirty="0">
                <a:latin typeface="Candara" panose="020E0502030303020204" pitchFamily="34" charset="0"/>
              </a:rPr>
              <a:t>¬</a:t>
            </a:r>
            <a:r>
              <a:rPr lang="en-US" dirty="0">
                <a:latin typeface="Candara" panose="020E0502030303020204" pitchFamily="34" charset="0"/>
                <a:cs typeface="Calibri" panose="020F0502020204030204" pitchFamily="34" charset="0"/>
              </a:rPr>
              <a:t>a|</a:t>
            </a:r>
            <a:r>
              <a:rPr lang="en-US" dirty="0">
                <a:latin typeface="Candara" panose="020E0502030303020204" pitchFamily="34" charset="0"/>
              </a:rPr>
              <a:t>¬</a:t>
            </a:r>
            <a:r>
              <a:rPr lang="en-US" dirty="0" err="1">
                <a:latin typeface="Candara" panose="020E0502030303020204" pitchFamily="34" charset="0"/>
                <a:cs typeface="Calibri" panose="020F0502020204030204" pitchFamily="34" charset="0"/>
              </a:rPr>
              <a:t>b,e</a:t>
            </a:r>
            <a:r>
              <a:rPr lang="en-US" dirty="0">
                <a:latin typeface="Candara" panose="020E0502030303020204" pitchFamily="34" charset="0"/>
                <a:cs typeface="Calibri" panose="020F0502020204030204" pitchFamily="34" charset="0"/>
              </a:rPr>
              <a:t>)=1-P(a|</a:t>
            </a:r>
            <a:r>
              <a:rPr lang="en-US" dirty="0">
                <a:latin typeface="Candara" panose="020E0502030303020204" pitchFamily="34" charset="0"/>
              </a:rPr>
              <a:t>¬</a:t>
            </a:r>
            <a:r>
              <a:rPr lang="en-US" dirty="0" err="1">
                <a:latin typeface="Candara" panose="020E0502030303020204" pitchFamily="34" charset="0"/>
                <a:cs typeface="Calibri" panose="020F0502020204030204" pitchFamily="34" charset="0"/>
              </a:rPr>
              <a:t>b,e</a:t>
            </a:r>
            <a:r>
              <a:rPr lang="en-US" dirty="0">
                <a:latin typeface="Candara" panose="020E0502030303020204" pitchFamily="34" charset="0"/>
                <a:cs typeface="Calibri" panose="020F0502020204030204" pitchFamily="34" charset="0"/>
              </a:rPr>
              <a:t>)</a:t>
            </a:r>
          </a:p>
          <a:p>
            <a:r>
              <a:rPr lang="en-US" dirty="0">
                <a:latin typeface="Candara" panose="020E0502030303020204" pitchFamily="34" charset="0"/>
                <a:cs typeface="Calibri" panose="020F0502020204030204" pitchFamily="34" charset="0"/>
              </a:rPr>
              <a:t>P(</a:t>
            </a:r>
            <a:r>
              <a:rPr lang="en-US" dirty="0" err="1">
                <a:latin typeface="Candara" panose="020E0502030303020204" pitchFamily="34" charset="0"/>
                <a:cs typeface="Calibri" panose="020F0502020204030204" pitchFamily="34" charset="0"/>
              </a:rPr>
              <a:t>a|b</a:t>
            </a:r>
            <a:r>
              <a:rPr lang="en-US" dirty="0">
                <a:latin typeface="Candara" panose="020E0502030303020204" pitchFamily="34" charset="0"/>
                <a:cs typeface="Calibri" panose="020F0502020204030204" pitchFamily="34" charset="0"/>
              </a:rPr>
              <a:t>,</a:t>
            </a:r>
            <a:r>
              <a:rPr lang="en-US" dirty="0">
                <a:latin typeface="Candara" panose="020E0502030303020204" pitchFamily="34" charset="0"/>
              </a:rPr>
              <a:t>¬</a:t>
            </a:r>
            <a:r>
              <a:rPr lang="en-US" dirty="0">
                <a:latin typeface="Candara" panose="020E0502030303020204" pitchFamily="34" charset="0"/>
                <a:cs typeface="Calibri" panose="020F0502020204030204" pitchFamily="34" charset="0"/>
              </a:rPr>
              <a:t>e); P(</a:t>
            </a:r>
            <a:r>
              <a:rPr lang="en-US" dirty="0">
                <a:latin typeface="Candara" panose="020E0502030303020204" pitchFamily="34" charset="0"/>
              </a:rPr>
              <a:t>¬</a:t>
            </a:r>
            <a:r>
              <a:rPr lang="en-US" dirty="0" err="1">
                <a:latin typeface="Candara" panose="020E0502030303020204" pitchFamily="34" charset="0"/>
                <a:cs typeface="Calibri" panose="020F0502020204030204" pitchFamily="34" charset="0"/>
              </a:rPr>
              <a:t>a|b</a:t>
            </a:r>
            <a:r>
              <a:rPr lang="en-US" dirty="0">
                <a:latin typeface="Candara" panose="020E0502030303020204" pitchFamily="34" charset="0"/>
                <a:cs typeface="Calibri" panose="020F0502020204030204" pitchFamily="34" charset="0"/>
              </a:rPr>
              <a:t>,</a:t>
            </a:r>
            <a:r>
              <a:rPr lang="en-US" dirty="0">
                <a:latin typeface="Candara" panose="020E0502030303020204" pitchFamily="34" charset="0"/>
              </a:rPr>
              <a:t>¬</a:t>
            </a:r>
            <a:r>
              <a:rPr lang="en-US" dirty="0">
                <a:latin typeface="Candara" panose="020E0502030303020204" pitchFamily="34" charset="0"/>
                <a:cs typeface="Calibri" panose="020F0502020204030204" pitchFamily="34" charset="0"/>
              </a:rPr>
              <a:t>e)=1-P(</a:t>
            </a:r>
            <a:r>
              <a:rPr lang="en-US" dirty="0" err="1">
                <a:latin typeface="Candara" panose="020E0502030303020204" pitchFamily="34" charset="0"/>
                <a:cs typeface="Calibri" panose="020F0502020204030204" pitchFamily="34" charset="0"/>
              </a:rPr>
              <a:t>a|b</a:t>
            </a:r>
            <a:r>
              <a:rPr lang="en-US" dirty="0">
                <a:latin typeface="Candara" panose="020E0502030303020204" pitchFamily="34" charset="0"/>
                <a:cs typeface="Calibri" panose="020F0502020204030204" pitchFamily="34" charset="0"/>
              </a:rPr>
              <a:t>,</a:t>
            </a:r>
            <a:r>
              <a:rPr lang="en-US" dirty="0">
                <a:latin typeface="Candara" panose="020E0502030303020204" pitchFamily="34" charset="0"/>
              </a:rPr>
              <a:t>¬</a:t>
            </a:r>
            <a:r>
              <a:rPr lang="en-US" dirty="0">
                <a:latin typeface="Candara" panose="020E0502030303020204" pitchFamily="34" charset="0"/>
                <a:cs typeface="Calibri" panose="020F0502020204030204" pitchFamily="34" charset="0"/>
              </a:rPr>
              <a:t>e)</a:t>
            </a:r>
          </a:p>
          <a:p>
            <a:r>
              <a:rPr lang="en-US" dirty="0">
                <a:latin typeface="Candara" panose="020E0502030303020204" pitchFamily="34" charset="0"/>
                <a:cs typeface="Calibri" panose="020F0502020204030204" pitchFamily="34" charset="0"/>
              </a:rPr>
              <a:t>P(a|</a:t>
            </a:r>
            <a:r>
              <a:rPr lang="en-US" dirty="0">
                <a:latin typeface="Candara" panose="020E0502030303020204" pitchFamily="34" charset="0"/>
              </a:rPr>
              <a:t>¬</a:t>
            </a:r>
            <a:r>
              <a:rPr lang="en-US" dirty="0" err="1">
                <a:latin typeface="Candara" panose="020E0502030303020204" pitchFamily="34" charset="0"/>
                <a:cs typeface="Calibri" panose="020F0502020204030204" pitchFamily="34" charset="0"/>
              </a:rPr>
              <a:t>b,</a:t>
            </a:r>
            <a:r>
              <a:rPr lang="en-US" dirty="0" err="1">
                <a:latin typeface="Candara" panose="020E0502030303020204" pitchFamily="34" charset="0"/>
              </a:rPr>
              <a:t>¬</a:t>
            </a:r>
            <a:r>
              <a:rPr lang="en-US" dirty="0" err="1">
                <a:latin typeface="Candara" panose="020E0502030303020204" pitchFamily="34" charset="0"/>
                <a:cs typeface="Calibri" panose="020F0502020204030204" pitchFamily="34" charset="0"/>
              </a:rPr>
              <a:t>e</a:t>
            </a:r>
            <a:r>
              <a:rPr lang="en-US" dirty="0">
                <a:latin typeface="Candara" panose="020E0502030303020204" pitchFamily="34" charset="0"/>
                <a:cs typeface="Calibri" panose="020F0502020204030204" pitchFamily="34" charset="0"/>
              </a:rPr>
              <a:t>); P(</a:t>
            </a:r>
            <a:r>
              <a:rPr lang="en-US" dirty="0">
                <a:latin typeface="Candara" panose="020E0502030303020204" pitchFamily="34" charset="0"/>
              </a:rPr>
              <a:t>¬</a:t>
            </a:r>
            <a:r>
              <a:rPr lang="en-US" dirty="0">
                <a:latin typeface="Candara" panose="020E0502030303020204" pitchFamily="34" charset="0"/>
                <a:cs typeface="Calibri" panose="020F0502020204030204" pitchFamily="34" charset="0"/>
              </a:rPr>
              <a:t>a|</a:t>
            </a:r>
            <a:r>
              <a:rPr lang="en-US" dirty="0">
                <a:latin typeface="Candara" panose="020E0502030303020204" pitchFamily="34" charset="0"/>
              </a:rPr>
              <a:t>¬</a:t>
            </a:r>
            <a:r>
              <a:rPr lang="en-US" dirty="0" err="1">
                <a:latin typeface="Candara" panose="020E0502030303020204" pitchFamily="34" charset="0"/>
                <a:cs typeface="Calibri" panose="020F0502020204030204" pitchFamily="34" charset="0"/>
              </a:rPr>
              <a:t>b,</a:t>
            </a:r>
            <a:r>
              <a:rPr lang="en-US" dirty="0" err="1">
                <a:latin typeface="Candara" panose="020E0502030303020204" pitchFamily="34" charset="0"/>
              </a:rPr>
              <a:t>¬</a:t>
            </a:r>
            <a:r>
              <a:rPr lang="en-US" dirty="0" err="1">
                <a:latin typeface="Candara" panose="020E0502030303020204" pitchFamily="34" charset="0"/>
                <a:cs typeface="Calibri" panose="020F0502020204030204" pitchFamily="34" charset="0"/>
              </a:rPr>
              <a:t>e</a:t>
            </a:r>
            <a:r>
              <a:rPr lang="en-US" dirty="0">
                <a:latin typeface="Candara" panose="020E0502030303020204" pitchFamily="34" charset="0"/>
                <a:cs typeface="Calibri" panose="020F0502020204030204" pitchFamily="34" charset="0"/>
              </a:rPr>
              <a:t>)=1-P(a|</a:t>
            </a:r>
            <a:r>
              <a:rPr lang="en-US" dirty="0">
                <a:latin typeface="Candara" panose="020E0502030303020204" pitchFamily="34" charset="0"/>
              </a:rPr>
              <a:t>¬</a:t>
            </a:r>
            <a:r>
              <a:rPr lang="en-US" dirty="0" err="1">
                <a:latin typeface="Candara" panose="020E0502030303020204" pitchFamily="34" charset="0"/>
                <a:cs typeface="Calibri" panose="020F0502020204030204" pitchFamily="34" charset="0"/>
              </a:rPr>
              <a:t>b,</a:t>
            </a:r>
            <a:r>
              <a:rPr lang="en-US" dirty="0" err="1">
                <a:latin typeface="Candara" panose="020E0502030303020204" pitchFamily="34" charset="0"/>
              </a:rPr>
              <a:t>¬</a:t>
            </a:r>
            <a:r>
              <a:rPr lang="en-US" dirty="0" err="1">
                <a:latin typeface="Candara" panose="020E0502030303020204" pitchFamily="34" charset="0"/>
                <a:cs typeface="Calibri" panose="020F0502020204030204" pitchFamily="34" charset="0"/>
              </a:rPr>
              <a:t>e</a:t>
            </a:r>
            <a:r>
              <a:rPr lang="en-US" dirty="0">
                <a:latin typeface="Candara" panose="020E0502030303020204" pitchFamily="34" charset="0"/>
                <a:cs typeface="Calibri" panose="020F0502020204030204" pitchFamily="34" charset="0"/>
              </a:rPr>
              <a:t>)</a:t>
            </a:r>
          </a:p>
        </p:txBody>
      </p:sp>
      <p:sp>
        <p:nvSpPr>
          <p:cNvPr id="32" name="Rectangle 31">
            <a:extLst>
              <a:ext uri="{FF2B5EF4-FFF2-40B4-BE49-F238E27FC236}">
                <a16:creationId xmlns:a16="http://schemas.microsoft.com/office/drawing/2014/main" id="{C457CDE7-CED3-CE41-B3D2-F03B629E1462}"/>
              </a:ext>
            </a:extLst>
          </p:cNvPr>
          <p:cNvSpPr/>
          <p:nvPr/>
        </p:nvSpPr>
        <p:spPr>
          <a:xfrm>
            <a:off x="8250809" y="3823991"/>
            <a:ext cx="3026791" cy="923330"/>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P(M|A): </a:t>
            </a:r>
          </a:p>
          <a:p>
            <a:r>
              <a:rPr lang="en-US" dirty="0">
                <a:latin typeface="Candara" panose="020E0502030303020204" pitchFamily="34" charset="0"/>
                <a:cs typeface="Calibri" panose="020F0502020204030204" pitchFamily="34" charset="0"/>
              </a:rPr>
              <a:t>P(</a:t>
            </a:r>
            <a:r>
              <a:rPr lang="en-US" dirty="0" err="1">
                <a:latin typeface="Candara" panose="020E0502030303020204" pitchFamily="34" charset="0"/>
                <a:cs typeface="Calibri" panose="020F0502020204030204" pitchFamily="34" charset="0"/>
              </a:rPr>
              <a:t>m|a</a:t>
            </a:r>
            <a:r>
              <a:rPr lang="en-US" dirty="0">
                <a:latin typeface="Candara" panose="020E0502030303020204" pitchFamily="34" charset="0"/>
                <a:cs typeface="Calibri" panose="020F0502020204030204" pitchFamily="34" charset="0"/>
              </a:rPr>
              <a:t>); P(</a:t>
            </a:r>
            <a:r>
              <a:rPr lang="en-US" dirty="0">
                <a:latin typeface="Candara" panose="020E0502030303020204" pitchFamily="34" charset="0"/>
              </a:rPr>
              <a:t>¬</a:t>
            </a:r>
            <a:r>
              <a:rPr lang="en-US" dirty="0" err="1">
                <a:latin typeface="Candara" panose="020E0502030303020204" pitchFamily="34" charset="0"/>
                <a:cs typeface="Calibri" panose="020F0502020204030204" pitchFamily="34" charset="0"/>
              </a:rPr>
              <a:t>m|a</a:t>
            </a:r>
            <a:r>
              <a:rPr lang="en-US" dirty="0">
                <a:latin typeface="Candara" panose="020E0502030303020204" pitchFamily="34" charset="0"/>
                <a:cs typeface="Calibri" panose="020F0502020204030204" pitchFamily="34" charset="0"/>
              </a:rPr>
              <a:t>)=1-P(</a:t>
            </a:r>
            <a:r>
              <a:rPr lang="en-US" dirty="0" err="1">
                <a:latin typeface="Candara" panose="020E0502030303020204" pitchFamily="34" charset="0"/>
                <a:cs typeface="Calibri" panose="020F0502020204030204" pitchFamily="34" charset="0"/>
              </a:rPr>
              <a:t>m|a</a:t>
            </a:r>
            <a:r>
              <a:rPr lang="en-US" dirty="0">
                <a:latin typeface="Candara" panose="020E0502030303020204" pitchFamily="34" charset="0"/>
                <a:cs typeface="Calibri" panose="020F0502020204030204" pitchFamily="34" charset="0"/>
              </a:rPr>
              <a:t>)</a:t>
            </a:r>
          </a:p>
          <a:p>
            <a:r>
              <a:rPr lang="en-US" dirty="0">
                <a:latin typeface="Candara" panose="020E0502030303020204" pitchFamily="34" charset="0"/>
                <a:cs typeface="Calibri" panose="020F0502020204030204" pitchFamily="34" charset="0"/>
              </a:rPr>
              <a:t>P(m|</a:t>
            </a:r>
            <a:r>
              <a:rPr lang="en-US" dirty="0">
                <a:latin typeface="Candara" panose="020E0502030303020204" pitchFamily="34" charset="0"/>
              </a:rPr>
              <a:t>¬</a:t>
            </a:r>
            <a:r>
              <a:rPr lang="en-US" dirty="0">
                <a:latin typeface="Candara" panose="020E0502030303020204" pitchFamily="34" charset="0"/>
                <a:cs typeface="Calibri" panose="020F0502020204030204" pitchFamily="34" charset="0"/>
              </a:rPr>
              <a:t>a); P(</a:t>
            </a:r>
            <a:r>
              <a:rPr lang="en-US" dirty="0">
                <a:latin typeface="Candara" panose="020E0502030303020204" pitchFamily="34" charset="0"/>
              </a:rPr>
              <a:t>¬</a:t>
            </a:r>
            <a:r>
              <a:rPr lang="en-US" dirty="0">
                <a:latin typeface="Candara" panose="020E0502030303020204" pitchFamily="34" charset="0"/>
                <a:cs typeface="Calibri" panose="020F0502020204030204" pitchFamily="34" charset="0"/>
              </a:rPr>
              <a:t>m|</a:t>
            </a:r>
            <a:r>
              <a:rPr lang="en-US" dirty="0">
                <a:latin typeface="Candara" panose="020E0502030303020204" pitchFamily="34" charset="0"/>
              </a:rPr>
              <a:t>¬</a:t>
            </a:r>
            <a:r>
              <a:rPr lang="en-US" dirty="0">
                <a:latin typeface="Candara" panose="020E0502030303020204" pitchFamily="34" charset="0"/>
                <a:cs typeface="Calibri" panose="020F0502020204030204" pitchFamily="34" charset="0"/>
              </a:rPr>
              <a:t>a)=1-P(m|</a:t>
            </a:r>
            <a:r>
              <a:rPr lang="en-US" dirty="0">
                <a:latin typeface="Candara" panose="020E0502030303020204" pitchFamily="34" charset="0"/>
              </a:rPr>
              <a:t>¬</a:t>
            </a:r>
            <a:r>
              <a:rPr lang="en-US" dirty="0">
                <a:latin typeface="Candara" panose="020E0502030303020204" pitchFamily="34" charset="0"/>
                <a:cs typeface="Calibri" panose="020F0502020204030204" pitchFamily="34" charset="0"/>
              </a:rPr>
              <a:t>a)</a:t>
            </a:r>
          </a:p>
        </p:txBody>
      </p:sp>
      <p:sp>
        <p:nvSpPr>
          <p:cNvPr id="35" name="Rectangle 34">
            <a:extLst>
              <a:ext uri="{FF2B5EF4-FFF2-40B4-BE49-F238E27FC236}">
                <a16:creationId xmlns:a16="http://schemas.microsoft.com/office/drawing/2014/main" id="{3175CCF3-A2B7-4340-938B-63DDBBC47EDA}"/>
              </a:ext>
            </a:extLst>
          </p:cNvPr>
          <p:cNvSpPr/>
          <p:nvPr/>
        </p:nvSpPr>
        <p:spPr>
          <a:xfrm>
            <a:off x="3276600" y="3352800"/>
            <a:ext cx="7563301" cy="523220"/>
          </a:xfrm>
          <a:prstGeom prst="rect">
            <a:avLst/>
          </a:prstGeom>
        </p:spPr>
        <p:txBody>
          <a:bodyPr wrap="square">
            <a:spAutoFit/>
          </a:bodyPr>
          <a:lstStyle/>
          <a:p>
            <a:r>
              <a:rPr lang="en-US" sz="2800" dirty="0">
                <a:solidFill>
                  <a:srgbClr val="7030A0"/>
                </a:solidFill>
                <a:latin typeface="Candara" panose="020E0502030303020204" pitchFamily="34" charset="0"/>
                <a:cs typeface="Calibri" panose="020F0502020204030204" pitchFamily="34" charset="0"/>
              </a:rPr>
              <a:t>P(B,E,A,M,J) = P(B) P(E) P(A|B,E) P(M|A) P(J|A)</a:t>
            </a:r>
          </a:p>
        </p:txBody>
      </p: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BD49C562-1F4F-D841-AE92-9234973D2325}"/>
                  </a:ext>
                </a:extLst>
              </p:cNvPr>
              <p:cNvSpPr/>
              <p:nvPr/>
            </p:nvSpPr>
            <p:spPr>
              <a:xfrm>
                <a:off x="3304326" y="3886200"/>
                <a:ext cx="2075104" cy="1754326"/>
              </a:xfrm>
              <a:prstGeom prst="rect">
                <a:avLst/>
              </a:prstGeom>
            </p:spPr>
            <p:txBody>
              <a:bodyPr wrap="square">
                <a:spAutoFit/>
              </a:bodyPr>
              <a:lstStyle/>
              <a:p>
                <a:r>
                  <a:rPr lang="en-US" dirty="0">
                    <a:solidFill>
                      <a:schemeClr val="tx1"/>
                    </a:solidFill>
                    <a:latin typeface="Candara" panose="020E0502030303020204" pitchFamily="34" charset="0"/>
                    <a:cs typeface="Calibri" panose="020F0502020204030204" pitchFamily="34" charset="0"/>
                  </a:rPr>
                  <a:t>P(B,E,A,M,J): </a:t>
                </a:r>
              </a:p>
              <a:p>
                <a:r>
                  <a:rPr lang="en-US" dirty="0">
                    <a:solidFill>
                      <a:schemeClr val="tx1"/>
                    </a:solidFill>
                    <a:latin typeface="Candara" panose="020E0502030303020204" pitchFamily="34" charset="0"/>
                    <a:cs typeface="Calibri" panose="020F0502020204030204" pitchFamily="34" charset="0"/>
                  </a:rPr>
                  <a:t>P(</a:t>
                </a:r>
                <a:r>
                  <a:rPr lang="en-US" dirty="0" err="1">
                    <a:solidFill>
                      <a:schemeClr val="tx1"/>
                    </a:solidFill>
                    <a:latin typeface="Candara" panose="020E0502030303020204" pitchFamily="34" charset="0"/>
                    <a:cs typeface="Calibri" panose="020F0502020204030204" pitchFamily="34" charset="0"/>
                  </a:rPr>
                  <a:t>b,e,a,m,j</a:t>
                </a:r>
                <a:r>
                  <a:rPr lang="en-US" dirty="0">
                    <a:solidFill>
                      <a:schemeClr val="tx1"/>
                    </a:solidFill>
                    <a:latin typeface="Candara" panose="020E0502030303020204" pitchFamily="34" charset="0"/>
                    <a:cs typeface="Calibri" panose="020F0502020204030204" pitchFamily="34" charset="0"/>
                  </a:rPr>
                  <a:t>)</a:t>
                </a:r>
              </a:p>
              <a:p>
                <a:r>
                  <a:rPr lang="en-US" dirty="0">
                    <a:solidFill>
                      <a:schemeClr val="tx1"/>
                    </a:solidFill>
                    <a:latin typeface="Candara" panose="020E0502030303020204" pitchFamily="34" charset="0"/>
                    <a:cs typeface="Calibri" panose="020F0502020204030204" pitchFamily="34" charset="0"/>
                  </a:rPr>
                  <a:t>P(</a:t>
                </a:r>
                <a:r>
                  <a:rPr lang="en-US" dirty="0">
                    <a:solidFill>
                      <a:schemeClr val="tx1"/>
                    </a:solidFill>
                    <a:latin typeface="Candara" panose="020E0502030303020204" pitchFamily="34" charset="0"/>
                  </a:rPr>
                  <a:t>¬</a:t>
                </a:r>
                <a:r>
                  <a:rPr lang="en-US" dirty="0" err="1">
                    <a:solidFill>
                      <a:schemeClr val="tx1"/>
                    </a:solidFill>
                    <a:latin typeface="Candara" panose="020E0502030303020204" pitchFamily="34" charset="0"/>
                    <a:cs typeface="Calibri" panose="020F0502020204030204" pitchFamily="34" charset="0"/>
                  </a:rPr>
                  <a:t>b,e,a,m,j</a:t>
                </a:r>
                <a:r>
                  <a:rPr lang="en-US" dirty="0">
                    <a:solidFill>
                      <a:schemeClr val="tx1"/>
                    </a:solidFill>
                    <a:latin typeface="Candara" panose="020E0502030303020204" pitchFamily="34" charset="0"/>
                    <a:cs typeface="Calibri" panose="020F0502020204030204" pitchFamily="34" charset="0"/>
                  </a:rPr>
                  <a:t>)</a:t>
                </a:r>
              </a:p>
              <a:p>
                <a:r>
                  <a:rPr lang="en-US" dirty="0">
                    <a:solidFill>
                      <a:schemeClr val="tx1"/>
                    </a:solidFill>
                    <a:latin typeface="Candara" panose="020E0502030303020204" pitchFamily="34" charset="0"/>
                    <a:cs typeface="Calibri" panose="020F0502020204030204" pitchFamily="34" charset="0"/>
                  </a:rPr>
                  <a:t>…</a:t>
                </a:r>
              </a:p>
              <a:p>
                <a:r>
                  <a:rPr lang="en-US" dirty="0">
                    <a:solidFill>
                      <a:schemeClr val="tx1"/>
                    </a:solidFill>
                    <a:latin typeface="Candara" panose="020E0502030303020204" pitchFamily="34" charset="0"/>
                    <a:cs typeface="Calibri" panose="020F0502020204030204" pitchFamily="34" charset="0"/>
                  </a:rPr>
                  <a:t>P(</a:t>
                </a:r>
                <a:r>
                  <a:rPr lang="en-US" dirty="0">
                    <a:solidFill>
                      <a:schemeClr val="tx1"/>
                    </a:solidFill>
                    <a:latin typeface="Candara" panose="020E0502030303020204" pitchFamily="34" charset="0"/>
                  </a:rPr>
                  <a:t>¬</a:t>
                </a:r>
                <a:r>
                  <a:rPr lang="en-US" dirty="0" err="1">
                    <a:solidFill>
                      <a:schemeClr val="tx1"/>
                    </a:solidFill>
                    <a:latin typeface="Candara" panose="020E0502030303020204" pitchFamily="34" charset="0"/>
                    <a:cs typeface="Calibri" panose="020F0502020204030204" pitchFamily="34" charset="0"/>
                  </a:rPr>
                  <a:t>b,</a:t>
                </a:r>
                <a:r>
                  <a:rPr lang="en-US" dirty="0" err="1">
                    <a:solidFill>
                      <a:schemeClr val="tx1"/>
                    </a:solidFill>
                    <a:latin typeface="Candara" panose="020E0502030303020204" pitchFamily="34" charset="0"/>
                  </a:rPr>
                  <a:t>¬</a:t>
                </a:r>
                <a:r>
                  <a:rPr lang="en-US" dirty="0" err="1">
                    <a:solidFill>
                      <a:schemeClr val="tx1"/>
                    </a:solidFill>
                    <a:latin typeface="Candara" panose="020E0502030303020204" pitchFamily="34" charset="0"/>
                    <a:cs typeface="Calibri" panose="020F0502020204030204" pitchFamily="34" charset="0"/>
                  </a:rPr>
                  <a:t>e,</a:t>
                </a:r>
                <a:r>
                  <a:rPr lang="en-US" dirty="0" err="1">
                    <a:solidFill>
                      <a:schemeClr val="tx1"/>
                    </a:solidFill>
                    <a:latin typeface="Candara" panose="020E0502030303020204" pitchFamily="34" charset="0"/>
                  </a:rPr>
                  <a:t>¬</a:t>
                </a:r>
                <a:r>
                  <a:rPr lang="en-US" dirty="0" err="1">
                    <a:solidFill>
                      <a:schemeClr val="tx1"/>
                    </a:solidFill>
                    <a:latin typeface="Candara" panose="020E0502030303020204" pitchFamily="34" charset="0"/>
                    <a:cs typeface="Calibri" panose="020F0502020204030204" pitchFamily="34" charset="0"/>
                  </a:rPr>
                  <a:t>a,</a:t>
                </a:r>
                <a:r>
                  <a:rPr lang="en-US" dirty="0" err="1">
                    <a:solidFill>
                      <a:schemeClr val="tx1"/>
                    </a:solidFill>
                    <a:latin typeface="Candara" panose="020E0502030303020204" pitchFamily="34" charset="0"/>
                  </a:rPr>
                  <a:t>¬</a:t>
                </a:r>
                <a:r>
                  <a:rPr lang="en-US" dirty="0" err="1">
                    <a:solidFill>
                      <a:schemeClr val="tx1"/>
                    </a:solidFill>
                    <a:latin typeface="Candara" panose="020E0502030303020204" pitchFamily="34" charset="0"/>
                    <a:cs typeface="Calibri" panose="020F0502020204030204" pitchFamily="34" charset="0"/>
                  </a:rPr>
                  <a:t>m,</a:t>
                </a:r>
                <a:r>
                  <a:rPr lang="en-US" dirty="0" err="1">
                    <a:solidFill>
                      <a:schemeClr val="tx1"/>
                    </a:solidFill>
                    <a:latin typeface="Candara" panose="020E0502030303020204" pitchFamily="34" charset="0"/>
                  </a:rPr>
                  <a:t>¬</a:t>
                </a:r>
                <a:r>
                  <a:rPr lang="en-US" dirty="0" err="1">
                    <a:solidFill>
                      <a:schemeClr val="tx1"/>
                    </a:solidFill>
                    <a:latin typeface="Candara" panose="020E0502030303020204" pitchFamily="34" charset="0"/>
                    <a:cs typeface="Calibri" panose="020F0502020204030204" pitchFamily="34" charset="0"/>
                  </a:rPr>
                  <a:t>j</a:t>
                </a:r>
                <a:r>
                  <a:rPr lang="en-US" dirty="0">
                    <a:solidFill>
                      <a:schemeClr val="tx1"/>
                    </a:solidFill>
                    <a:latin typeface="Candara" panose="020E0502030303020204" pitchFamily="34" charset="0"/>
                    <a:cs typeface="Calibri" panose="020F0502020204030204" pitchFamily="34" charset="0"/>
                  </a:rPr>
                  <a:t>)</a:t>
                </a:r>
              </a:p>
              <a:p>
                <a14:m>
                  <m:oMath xmlns:m="http://schemas.openxmlformats.org/officeDocument/2006/math">
                    <m:nary>
                      <m:naryPr>
                        <m:chr m:val="∑"/>
                        <m:subHide m:val="on"/>
                        <m:supHide m:val="on"/>
                        <m:ctrlPr>
                          <a:rPr lang="en-US" i="1" smtClean="0">
                            <a:solidFill>
                              <a:schemeClr val="tx1"/>
                            </a:solidFill>
                            <a:latin typeface="Cambria Math" panose="02040503050406030204" pitchFamily="18" charset="0"/>
                          </a:rPr>
                        </m:ctrlPr>
                      </m:naryPr>
                      <m:sub/>
                      <m:sup/>
                      <m:e>
                        <m:r>
                          <m:rPr>
                            <m:sty m:val="p"/>
                          </m:rPr>
                          <a:rPr lang="en-US" b="0" i="0" smtClean="0">
                            <a:solidFill>
                              <a:schemeClr val="tx1"/>
                            </a:solidFill>
                            <a:latin typeface="Cambria Math" panose="02040503050406030204" pitchFamily="18" charset="0"/>
                          </a:rPr>
                          <m:t>P</m:t>
                        </m:r>
                        <m:r>
                          <a:rPr lang="en-US" b="0" i="0" smtClean="0">
                            <a:solidFill>
                              <a:schemeClr val="tx1"/>
                            </a:solidFill>
                            <a:latin typeface="Cambria Math" panose="02040503050406030204" pitchFamily="18" charset="0"/>
                          </a:rPr>
                          <m:t>(…)</m:t>
                        </m:r>
                      </m:e>
                    </m:nary>
                  </m:oMath>
                </a14:m>
                <a:r>
                  <a:rPr lang="en-US" dirty="0">
                    <a:solidFill>
                      <a:schemeClr val="tx1"/>
                    </a:solidFill>
                    <a:latin typeface="Candara" panose="020E0502030303020204" pitchFamily="34" charset="0"/>
                    <a:cs typeface="Calibri" panose="020F0502020204030204" pitchFamily="34" charset="0"/>
                  </a:rPr>
                  <a:t> = 1</a:t>
                </a:r>
              </a:p>
            </p:txBody>
          </p:sp>
        </mc:Choice>
        <mc:Fallback xmlns="">
          <p:sp>
            <p:nvSpPr>
              <p:cNvPr id="18" name="Rectangle 17">
                <a:extLst>
                  <a:ext uri="{FF2B5EF4-FFF2-40B4-BE49-F238E27FC236}">
                    <a16:creationId xmlns:a16="http://schemas.microsoft.com/office/drawing/2014/main" id="{BD49C562-1F4F-D841-AE92-9234973D2325}"/>
                  </a:ext>
                </a:extLst>
              </p:cNvPr>
              <p:cNvSpPr>
                <a:spLocks noRot="1" noChangeAspect="1" noMove="1" noResize="1" noEditPoints="1" noAdjustHandles="1" noChangeArrowheads="1" noChangeShapeType="1" noTextEdit="1"/>
              </p:cNvSpPr>
              <p:nvPr/>
            </p:nvSpPr>
            <p:spPr>
              <a:xfrm>
                <a:off x="3304326" y="3886200"/>
                <a:ext cx="2075104" cy="1754326"/>
              </a:xfrm>
              <a:prstGeom prst="rect">
                <a:avLst/>
              </a:prstGeom>
              <a:blipFill>
                <a:blip r:embed="rId3"/>
                <a:stretch>
                  <a:fillRect l="-15244" t="-2158" b="-34532"/>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CC9D373E-42B0-8447-91A8-7B029FF10FA4}"/>
              </a:ext>
            </a:extLst>
          </p:cNvPr>
          <p:cNvSpPr/>
          <p:nvPr/>
        </p:nvSpPr>
        <p:spPr>
          <a:xfrm>
            <a:off x="3276600" y="5638800"/>
            <a:ext cx="2089033" cy="369332"/>
          </a:xfrm>
          <a:prstGeom prst="rect">
            <a:avLst/>
          </a:prstGeom>
        </p:spPr>
        <p:txBody>
          <a:bodyPr wrap="none">
            <a:spAutoFit/>
          </a:bodyPr>
          <a:lstStyle/>
          <a:p>
            <a:r>
              <a:rPr lang="en-US" dirty="0">
                <a:solidFill>
                  <a:srgbClr val="FF0000"/>
                </a:solidFill>
                <a:latin typeface="Candara" panose="020E0502030303020204" pitchFamily="34" charset="0"/>
                <a:cs typeface="Calibri" panose="020F0502020204030204" pitchFamily="34" charset="0"/>
              </a:rPr>
              <a:t>2</a:t>
            </a:r>
            <a:r>
              <a:rPr lang="en-US" baseline="30000" dirty="0">
                <a:solidFill>
                  <a:srgbClr val="FF0000"/>
                </a:solidFill>
                <a:latin typeface="Candara" panose="020E0502030303020204" pitchFamily="34" charset="0"/>
                <a:cs typeface="Calibri" panose="020F0502020204030204" pitchFamily="34" charset="0"/>
              </a:rPr>
              <a:t>5</a:t>
            </a:r>
            <a:r>
              <a:rPr lang="en-US" dirty="0">
                <a:solidFill>
                  <a:srgbClr val="FF0000"/>
                </a:solidFill>
                <a:latin typeface="Candara" panose="020E0502030303020204" pitchFamily="34" charset="0"/>
                <a:cs typeface="Calibri" panose="020F0502020204030204" pitchFamily="34" charset="0"/>
              </a:rPr>
              <a:t>-1 = 31 parameters</a:t>
            </a:r>
            <a:endParaRPr lang="en-US" dirty="0">
              <a:solidFill>
                <a:srgbClr val="FF0000"/>
              </a:solidFill>
              <a:latin typeface="Candara" panose="020E0502030303020204" pitchFamily="34" charset="0"/>
            </a:endParaRPr>
          </a:p>
        </p:txBody>
      </p:sp>
      <p:sp>
        <p:nvSpPr>
          <p:cNvPr id="20" name="Rectangle 19">
            <a:extLst>
              <a:ext uri="{FF2B5EF4-FFF2-40B4-BE49-F238E27FC236}">
                <a16:creationId xmlns:a16="http://schemas.microsoft.com/office/drawing/2014/main" id="{794EDC24-3D5E-4A4D-B7B1-DFEB296C1DB7}"/>
              </a:ext>
            </a:extLst>
          </p:cNvPr>
          <p:cNvSpPr/>
          <p:nvPr/>
        </p:nvSpPr>
        <p:spPr>
          <a:xfrm>
            <a:off x="5093060" y="4355362"/>
            <a:ext cx="3174267" cy="338554"/>
          </a:xfrm>
          <a:prstGeom prst="rect">
            <a:avLst/>
          </a:prstGeom>
        </p:spPr>
        <p:txBody>
          <a:bodyPr wrap="none">
            <a:spAutoFit/>
          </a:bodyPr>
          <a:lstStyle/>
          <a:p>
            <a:r>
              <a:rPr lang="en-US" sz="1600" dirty="0">
                <a:solidFill>
                  <a:srgbClr val="FF0000"/>
                </a:solidFill>
                <a:latin typeface="Candara" panose="020E0502030303020204" pitchFamily="34" charset="0"/>
                <a:cs typeface="Calibri" panose="020F0502020204030204" pitchFamily="34" charset="0"/>
              </a:rPr>
              <a:t>1 parameter for each P(B) and P(E)</a:t>
            </a:r>
            <a:endParaRPr lang="en-US" sz="1600" dirty="0">
              <a:solidFill>
                <a:srgbClr val="FF0000"/>
              </a:solidFill>
              <a:latin typeface="Candara" panose="020E0502030303020204" pitchFamily="34" charset="0"/>
            </a:endParaRPr>
          </a:p>
        </p:txBody>
      </p:sp>
      <p:sp>
        <p:nvSpPr>
          <p:cNvPr id="21" name="Rectangle 20">
            <a:extLst>
              <a:ext uri="{FF2B5EF4-FFF2-40B4-BE49-F238E27FC236}">
                <a16:creationId xmlns:a16="http://schemas.microsoft.com/office/drawing/2014/main" id="{D97FF8D5-DB52-FC44-A4CC-723D67FB2E46}"/>
              </a:ext>
            </a:extLst>
          </p:cNvPr>
          <p:cNvSpPr/>
          <p:nvPr/>
        </p:nvSpPr>
        <p:spPr>
          <a:xfrm>
            <a:off x="8234964" y="4610031"/>
            <a:ext cx="4108817" cy="369332"/>
          </a:xfrm>
          <a:prstGeom prst="rect">
            <a:avLst/>
          </a:prstGeom>
        </p:spPr>
        <p:txBody>
          <a:bodyPr wrap="none">
            <a:spAutoFit/>
          </a:bodyPr>
          <a:lstStyle/>
          <a:p>
            <a:r>
              <a:rPr lang="en-US" dirty="0">
                <a:solidFill>
                  <a:srgbClr val="FF0000"/>
                </a:solidFill>
                <a:latin typeface="Candara" panose="020E0502030303020204" pitchFamily="34" charset="0"/>
                <a:cs typeface="Calibri" panose="020F0502020204030204" pitchFamily="34" charset="0"/>
              </a:rPr>
              <a:t>2 parameters each for P(M|A) and P(J|A)</a:t>
            </a:r>
            <a:endParaRPr lang="en-US" dirty="0">
              <a:solidFill>
                <a:srgbClr val="FF0000"/>
              </a:solidFill>
              <a:latin typeface="Candara" panose="020E0502030303020204" pitchFamily="34" charset="0"/>
            </a:endParaRPr>
          </a:p>
        </p:txBody>
      </p:sp>
      <p:sp>
        <p:nvSpPr>
          <p:cNvPr id="22" name="Rectangle 21">
            <a:extLst>
              <a:ext uri="{FF2B5EF4-FFF2-40B4-BE49-F238E27FC236}">
                <a16:creationId xmlns:a16="http://schemas.microsoft.com/office/drawing/2014/main" id="{1851775C-5CE4-3747-8F1C-44C1BE3FB355}"/>
              </a:ext>
            </a:extLst>
          </p:cNvPr>
          <p:cNvSpPr/>
          <p:nvPr/>
        </p:nvSpPr>
        <p:spPr>
          <a:xfrm>
            <a:off x="6934199" y="6183868"/>
            <a:ext cx="1483098" cy="369332"/>
          </a:xfrm>
          <a:prstGeom prst="rect">
            <a:avLst/>
          </a:prstGeom>
        </p:spPr>
        <p:txBody>
          <a:bodyPr wrap="none">
            <a:spAutoFit/>
          </a:bodyPr>
          <a:lstStyle/>
          <a:p>
            <a:r>
              <a:rPr lang="en-US" dirty="0">
                <a:solidFill>
                  <a:srgbClr val="FF0000"/>
                </a:solidFill>
                <a:latin typeface="Candara" panose="020E0502030303020204" pitchFamily="34" charset="0"/>
                <a:cs typeface="Calibri" panose="020F0502020204030204" pitchFamily="34" charset="0"/>
              </a:rPr>
              <a:t>4 parameters</a:t>
            </a:r>
            <a:endParaRPr lang="en-US" dirty="0">
              <a:solidFill>
                <a:srgbClr val="FF0000"/>
              </a:solidFill>
              <a:latin typeface="Candara" panose="020E0502030303020204" pitchFamily="34" charset="0"/>
            </a:endParaRPr>
          </a:p>
        </p:txBody>
      </p:sp>
      <p:cxnSp>
        <p:nvCxnSpPr>
          <p:cNvPr id="8" name="Straight Arrow Connector 7">
            <a:extLst>
              <a:ext uri="{FF2B5EF4-FFF2-40B4-BE49-F238E27FC236}">
                <a16:creationId xmlns:a16="http://schemas.microsoft.com/office/drawing/2014/main" id="{B4EA8370-857E-4589-BEE7-811155706382}"/>
              </a:ext>
            </a:extLst>
          </p:cNvPr>
          <p:cNvCxnSpPr/>
          <p:nvPr/>
        </p:nvCxnSpPr>
        <p:spPr>
          <a:xfrm>
            <a:off x="7543799" y="3886201"/>
            <a:ext cx="0" cy="861121"/>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74670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32" grpId="0"/>
      <p:bldP spid="18" grpId="0"/>
      <p:bldP spid="6" grpId="0"/>
      <p:bldP spid="20" grpId="0"/>
      <p:bldP spid="21" grpId="0"/>
      <p:bldP spid="2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F1B74-0D57-1F4B-83A9-867EFD7A4D0E}"/>
              </a:ext>
            </a:extLst>
          </p:cNvPr>
          <p:cNvSpPr>
            <a:spLocks noGrp="1"/>
          </p:cNvSpPr>
          <p:nvPr>
            <p:ph type="title"/>
          </p:nvPr>
        </p:nvSpPr>
        <p:spPr/>
        <p:txBody>
          <a:bodyPr/>
          <a:lstStyle/>
          <a:p>
            <a:r>
              <a:rPr lang="en-US" dirty="0"/>
              <a:t>Complex Bayesian Networks</a:t>
            </a:r>
          </a:p>
        </p:txBody>
      </p:sp>
      <p:sp>
        <p:nvSpPr>
          <p:cNvPr id="4" name="Slide Number Placeholder 3">
            <a:extLst>
              <a:ext uri="{FF2B5EF4-FFF2-40B4-BE49-F238E27FC236}">
                <a16:creationId xmlns:a16="http://schemas.microsoft.com/office/drawing/2014/main" id="{5E5AFC52-D2D2-6C44-AC4F-80099FA0EE1B}"/>
              </a:ext>
            </a:extLst>
          </p:cNvPr>
          <p:cNvSpPr>
            <a:spLocks noGrp="1"/>
          </p:cNvSpPr>
          <p:nvPr>
            <p:ph type="sldNum" sz="quarter" idx="12"/>
          </p:nvPr>
        </p:nvSpPr>
        <p:spPr/>
        <p:txBody>
          <a:bodyPr/>
          <a:lstStyle/>
          <a:p>
            <a:pPr>
              <a:defRPr/>
            </a:pPr>
            <a:fld id="{CCF77436-EC8C-4AA7-8F7E-35D67B363DD7}" type="slidenum">
              <a:rPr lang="en-US" smtClean="0"/>
              <a:pPr>
                <a:defRPr/>
              </a:pPr>
              <a:t>32</a:t>
            </a:fld>
            <a:endParaRPr lang="en-US" dirty="0"/>
          </a:p>
        </p:txBody>
      </p:sp>
      <p:sp>
        <p:nvSpPr>
          <p:cNvPr id="16" name="Rectangle 15">
            <a:extLst>
              <a:ext uri="{FF2B5EF4-FFF2-40B4-BE49-F238E27FC236}">
                <a16:creationId xmlns:a16="http://schemas.microsoft.com/office/drawing/2014/main" id="{468A262E-F0FC-9540-BAFE-4338F9583FCB}"/>
              </a:ext>
            </a:extLst>
          </p:cNvPr>
          <p:cNvSpPr/>
          <p:nvPr/>
        </p:nvSpPr>
        <p:spPr>
          <a:xfrm>
            <a:off x="3304142" y="3896380"/>
            <a:ext cx="7239000" cy="523220"/>
          </a:xfrm>
          <a:prstGeom prst="rect">
            <a:avLst/>
          </a:prstGeom>
        </p:spPr>
        <p:txBody>
          <a:bodyPr wrap="square">
            <a:spAutoFit/>
          </a:bodyPr>
          <a:lstStyle/>
          <a:p>
            <a:r>
              <a:rPr lang="en-US" sz="2800" dirty="0">
                <a:solidFill>
                  <a:srgbClr val="7030A0"/>
                </a:solidFill>
                <a:latin typeface="Candara" panose="020E0502030303020204" pitchFamily="34" charset="0"/>
                <a:cs typeface="Calibri" panose="020F0502020204030204" pitchFamily="34" charset="0"/>
              </a:rPr>
              <a:t>P(B,E,A,M,J) = P(B) P(E) P(A|B,E) P(M|A) P(J|A)</a:t>
            </a:r>
          </a:p>
        </p:txBody>
      </p:sp>
      <p:sp>
        <p:nvSpPr>
          <p:cNvPr id="18" name="Rectangle 17">
            <a:extLst>
              <a:ext uri="{FF2B5EF4-FFF2-40B4-BE49-F238E27FC236}">
                <a16:creationId xmlns:a16="http://schemas.microsoft.com/office/drawing/2014/main" id="{6970D9DC-53D3-284E-8E54-1D93E211C798}"/>
              </a:ext>
            </a:extLst>
          </p:cNvPr>
          <p:cNvSpPr/>
          <p:nvPr/>
        </p:nvSpPr>
        <p:spPr>
          <a:xfrm>
            <a:off x="4447142" y="4572000"/>
            <a:ext cx="838691" cy="523220"/>
          </a:xfrm>
          <a:prstGeom prst="rect">
            <a:avLst/>
          </a:prstGeom>
        </p:spPr>
        <p:txBody>
          <a:bodyPr wrap="none">
            <a:spAutoFit/>
          </a:bodyPr>
          <a:lstStyle/>
          <a:p>
            <a:r>
              <a:rPr lang="en-US" sz="2800" dirty="0">
                <a:latin typeface="Candara" panose="020E0502030303020204" pitchFamily="34" charset="0"/>
                <a:cs typeface="Calibri" panose="020F0502020204030204" pitchFamily="34" charset="0"/>
              </a:rPr>
              <a:t>2</a:t>
            </a:r>
            <a:r>
              <a:rPr lang="en-US" sz="2800" baseline="30000" dirty="0">
                <a:latin typeface="Candara" panose="020E0502030303020204" pitchFamily="34" charset="0"/>
                <a:cs typeface="Calibri" panose="020F0502020204030204" pitchFamily="34" charset="0"/>
              </a:rPr>
              <a:t>5</a:t>
            </a:r>
            <a:r>
              <a:rPr lang="en-US" sz="2800" dirty="0">
                <a:latin typeface="Candara" panose="020E0502030303020204" pitchFamily="34" charset="0"/>
                <a:cs typeface="Calibri" panose="020F0502020204030204" pitchFamily="34" charset="0"/>
              </a:rPr>
              <a:t> - 1</a:t>
            </a:r>
            <a:endParaRPr lang="en-US" sz="2800" dirty="0">
              <a:latin typeface="Candara" panose="020E0502030303020204" pitchFamily="34" charset="0"/>
            </a:endParaRPr>
          </a:p>
        </p:txBody>
      </p:sp>
      <p:sp>
        <p:nvSpPr>
          <p:cNvPr id="19" name="Rectangle 18">
            <a:extLst>
              <a:ext uri="{FF2B5EF4-FFF2-40B4-BE49-F238E27FC236}">
                <a16:creationId xmlns:a16="http://schemas.microsoft.com/office/drawing/2014/main" id="{46A47EAE-713F-864C-AEB3-730424F120A9}"/>
              </a:ext>
            </a:extLst>
          </p:cNvPr>
          <p:cNvSpPr/>
          <p:nvPr/>
        </p:nvSpPr>
        <p:spPr>
          <a:xfrm>
            <a:off x="5818741" y="4572000"/>
            <a:ext cx="309700" cy="523220"/>
          </a:xfrm>
          <a:prstGeom prst="rect">
            <a:avLst/>
          </a:prstGeom>
        </p:spPr>
        <p:txBody>
          <a:bodyPr wrap="none">
            <a:spAutoFit/>
          </a:bodyPr>
          <a:lstStyle/>
          <a:p>
            <a:r>
              <a:rPr lang="en-US" sz="2800" dirty="0">
                <a:solidFill>
                  <a:srgbClr val="FF0000"/>
                </a:solidFill>
                <a:latin typeface="Candara" panose="020E0502030303020204" pitchFamily="34" charset="0"/>
                <a:cs typeface="Calibri" panose="020F0502020204030204" pitchFamily="34" charset="0"/>
              </a:rPr>
              <a:t>1</a:t>
            </a:r>
            <a:endParaRPr lang="en-US" sz="2800" dirty="0">
              <a:solidFill>
                <a:srgbClr val="FF0000"/>
              </a:solidFill>
              <a:latin typeface="Candara" panose="020E0502030303020204" pitchFamily="34" charset="0"/>
            </a:endParaRPr>
          </a:p>
        </p:txBody>
      </p:sp>
      <p:sp>
        <p:nvSpPr>
          <p:cNvPr id="20" name="Rectangle 19">
            <a:extLst>
              <a:ext uri="{FF2B5EF4-FFF2-40B4-BE49-F238E27FC236}">
                <a16:creationId xmlns:a16="http://schemas.microsoft.com/office/drawing/2014/main" id="{EC6380EA-6C85-B947-95EB-4E6573A8008C}"/>
              </a:ext>
            </a:extLst>
          </p:cNvPr>
          <p:cNvSpPr/>
          <p:nvPr/>
        </p:nvSpPr>
        <p:spPr>
          <a:xfrm>
            <a:off x="6441933" y="4572000"/>
            <a:ext cx="309700" cy="523220"/>
          </a:xfrm>
          <a:prstGeom prst="rect">
            <a:avLst/>
          </a:prstGeom>
        </p:spPr>
        <p:txBody>
          <a:bodyPr wrap="none">
            <a:spAutoFit/>
          </a:bodyPr>
          <a:lstStyle/>
          <a:p>
            <a:r>
              <a:rPr lang="en-US" sz="2800" dirty="0">
                <a:solidFill>
                  <a:srgbClr val="FF0000"/>
                </a:solidFill>
                <a:latin typeface="Candara" panose="020E0502030303020204" pitchFamily="34" charset="0"/>
                <a:cs typeface="Calibri" panose="020F0502020204030204" pitchFamily="34" charset="0"/>
              </a:rPr>
              <a:t>1</a:t>
            </a:r>
            <a:endParaRPr lang="en-US" sz="2800" dirty="0">
              <a:solidFill>
                <a:srgbClr val="FF0000"/>
              </a:solidFill>
              <a:latin typeface="Candara" panose="020E0502030303020204" pitchFamily="34" charset="0"/>
            </a:endParaRPr>
          </a:p>
        </p:txBody>
      </p:sp>
      <p:sp>
        <p:nvSpPr>
          <p:cNvPr id="21" name="Rectangle 20">
            <a:extLst>
              <a:ext uri="{FF2B5EF4-FFF2-40B4-BE49-F238E27FC236}">
                <a16:creationId xmlns:a16="http://schemas.microsoft.com/office/drawing/2014/main" id="{86C261AE-BC03-764E-9A78-53B818905B4C}"/>
              </a:ext>
            </a:extLst>
          </p:cNvPr>
          <p:cNvSpPr/>
          <p:nvPr/>
        </p:nvSpPr>
        <p:spPr>
          <a:xfrm>
            <a:off x="7418941" y="4572000"/>
            <a:ext cx="375424" cy="523220"/>
          </a:xfrm>
          <a:prstGeom prst="rect">
            <a:avLst/>
          </a:prstGeom>
        </p:spPr>
        <p:txBody>
          <a:bodyPr wrap="none">
            <a:spAutoFit/>
          </a:bodyPr>
          <a:lstStyle/>
          <a:p>
            <a:r>
              <a:rPr lang="en-US" sz="2800" dirty="0">
                <a:solidFill>
                  <a:srgbClr val="FF0000"/>
                </a:solidFill>
                <a:latin typeface="Candara" panose="020E0502030303020204" pitchFamily="34" charset="0"/>
                <a:cs typeface="Calibri" panose="020F0502020204030204" pitchFamily="34" charset="0"/>
              </a:rPr>
              <a:t>4</a:t>
            </a:r>
            <a:endParaRPr lang="en-US" sz="2800" dirty="0">
              <a:solidFill>
                <a:srgbClr val="FF0000"/>
              </a:solidFill>
              <a:latin typeface="Candara" panose="020E0502030303020204" pitchFamily="34" charset="0"/>
            </a:endParaRPr>
          </a:p>
        </p:txBody>
      </p:sp>
      <p:sp>
        <p:nvSpPr>
          <p:cNvPr id="22" name="Rectangle 21">
            <a:extLst>
              <a:ext uri="{FF2B5EF4-FFF2-40B4-BE49-F238E27FC236}">
                <a16:creationId xmlns:a16="http://schemas.microsoft.com/office/drawing/2014/main" id="{B411B968-1121-2141-86DE-000C8076355E}"/>
              </a:ext>
            </a:extLst>
          </p:cNvPr>
          <p:cNvSpPr/>
          <p:nvPr/>
        </p:nvSpPr>
        <p:spPr>
          <a:xfrm>
            <a:off x="8714341" y="4572000"/>
            <a:ext cx="349776" cy="523220"/>
          </a:xfrm>
          <a:prstGeom prst="rect">
            <a:avLst/>
          </a:prstGeom>
        </p:spPr>
        <p:txBody>
          <a:bodyPr wrap="none">
            <a:spAutoFit/>
          </a:bodyPr>
          <a:lstStyle/>
          <a:p>
            <a:r>
              <a:rPr lang="en-US" sz="2800" dirty="0">
                <a:solidFill>
                  <a:srgbClr val="FF0000"/>
                </a:solidFill>
                <a:latin typeface="Candara" panose="020E0502030303020204" pitchFamily="34" charset="0"/>
                <a:cs typeface="Calibri" panose="020F0502020204030204" pitchFamily="34" charset="0"/>
              </a:rPr>
              <a:t>2</a:t>
            </a:r>
            <a:endParaRPr lang="en-US" sz="2800" dirty="0">
              <a:solidFill>
                <a:srgbClr val="FF0000"/>
              </a:solidFill>
              <a:latin typeface="Candara" panose="020E0502030303020204" pitchFamily="34" charset="0"/>
            </a:endParaRPr>
          </a:p>
        </p:txBody>
      </p:sp>
      <p:sp>
        <p:nvSpPr>
          <p:cNvPr id="23" name="Rectangle 22">
            <a:extLst>
              <a:ext uri="{FF2B5EF4-FFF2-40B4-BE49-F238E27FC236}">
                <a16:creationId xmlns:a16="http://schemas.microsoft.com/office/drawing/2014/main" id="{FBE4D994-846A-974D-842B-C2AD15C4FEB2}"/>
              </a:ext>
            </a:extLst>
          </p:cNvPr>
          <p:cNvSpPr/>
          <p:nvPr/>
        </p:nvSpPr>
        <p:spPr>
          <a:xfrm>
            <a:off x="9718533" y="4572000"/>
            <a:ext cx="349776" cy="523220"/>
          </a:xfrm>
          <a:prstGeom prst="rect">
            <a:avLst/>
          </a:prstGeom>
        </p:spPr>
        <p:txBody>
          <a:bodyPr wrap="none">
            <a:spAutoFit/>
          </a:bodyPr>
          <a:lstStyle/>
          <a:p>
            <a:r>
              <a:rPr lang="en-US" sz="2800" dirty="0">
                <a:solidFill>
                  <a:srgbClr val="FF0000"/>
                </a:solidFill>
                <a:latin typeface="Candara" panose="020E0502030303020204" pitchFamily="34" charset="0"/>
                <a:cs typeface="Calibri" panose="020F0502020204030204" pitchFamily="34" charset="0"/>
              </a:rPr>
              <a:t>2</a:t>
            </a:r>
            <a:endParaRPr lang="en-US" sz="2800" dirty="0">
              <a:solidFill>
                <a:srgbClr val="FF0000"/>
              </a:solidFill>
              <a:latin typeface="Candara" panose="020E0502030303020204" pitchFamily="34" charset="0"/>
            </a:endParaRPr>
          </a:p>
        </p:txBody>
      </p:sp>
      <p:sp>
        <p:nvSpPr>
          <p:cNvPr id="24" name="Rectangle 23">
            <a:extLst>
              <a:ext uri="{FF2B5EF4-FFF2-40B4-BE49-F238E27FC236}">
                <a16:creationId xmlns:a16="http://schemas.microsoft.com/office/drawing/2014/main" id="{30DC2774-44E6-B74C-B835-AD8406E649FB}"/>
              </a:ext>
            </a:extLst>
          </p:cNvPr>
          <p:cNvSpPr/>
          <p:nvPr/>
        </p:nvSpPr>
        <p:spPr>
          <a:xfrm>
            <a:off x="6123541" y="4572000"/>
            <a:ext cx="364202" cy="523220"/>
          </a:xfrm>
          <a:prstGeom prst="rect">
            <a:avLst/>
          </a:prstGeom>
        </p:spPr>
        <p:txBody>
          <a:bodyPr wrap="none">
            <a:spAutoFit/>
          </a:bodyPr>
          <a:lstStyle/>
          <a:p>
            <a:r>
              <a:rPr lang="en-US" sz="2800" dirty="0">
                <a:solidFill>
                  <a:srgbClr val="FF0000"/>
                </a:solidFill>
                <a:latin typeface="Candara" panose="020E0502030303020204" pitchFamily="34" charset="0"/>
                <a:cs typeface="Calibri" panose="020F0502020204030204" pitchFamily="34" charset="0"/>
              </a:rPr>
              <a:t>+</a:t>
            </a:r>
            <a:endParaRPr lang="en-US" sz="2800" dirty="0">
              <a:solidFill>
                <a:srgbClr val="FF0000"/>
              </a:solidFill>
              <a:latin typeface="Candara" panose="020E0502030303020204" pitchFamily="34" charset="0"/>
            </a:endParaRPr>
          </a:p>
        </p:txBody>
      </p:sp>
      <p:sp>
        <p:nvSpPr>
          <p:cNvPr id="25" name="Rectangle 24">
            <a:extLst>
              <a:ext uri="{FF2B5EF4-FFF2-40B4-BE49-F238E27FC236}">
                <a16:creationId xmlns:a16="http://schemas.microsoft.com/office/drawing/2014/main" id="{3C2D8B9A-1851-BC4E-B010-FC626438DDAB}"/>
              </a:ext>
            </a:extLst>
          </p:cNvPr>
          <p:cNvSpPr/>
          <p:nvPr/>
        </p:nvSpPr>
        <p:spPr>
          <a:xfrm>
            <a:off x="6975478" y="4572000"/>
            <a:ext cx="364202" cy="523220"/>
          </a:xfrm>
          <a:prstGeom prst="rect">
            <a:avLst/>
          </a:prstGeom>
        </p:spPr>
        <p:txBody>
          <a:bodyPr wrap="none">
            <a:spAutoFit/>
          </a:bodyPr>
          <a:lstStyle/>
          <a:p>
            <a:r>
              <a:rPr lang="en-US" sz="2800" dirty="0">
                <a:solidFill>
                  <a:srgbClr val="FF0000"/>
                </a:solidFill>
                <a:latin typeface="Candara" panose="020E0502030303020204" pitchFamily="34" charset="0"/>
                <a:cs typeface="Calibri" panose="020F0502020204030204" pitchFamily="34" charset="0"/>
              </a:rPr>
              <a:t>+</a:t>
            </a:r>
            <a:endParaRPr lang="en-US" sz="2800" dirty="0">
              <a:solidFill>
                <a:srgbClr val="FF0000"/>
              </a:solidFill>
              <a:latin typeface="Candara" panose="020E0502030303020204" pitchFamily="34" charset="0"/>
            </a:endParaRPr>
          </a:p>
        </p:txBody>
      </p:sp>
      <p:sp>
        <p:nvSpPr>
          <p:cNvPr id="26" name="Rectangle 25">
            <a:extLst>
              <a:ext uri="{FF2B5EF4-FFF2-40B4-BE49-F238E27FC236}">
                <a16:creationId xmlns:a16="http://schemas.microsoft.com/office/drawing/2014/main" id="{7C2ECD69-C222-7B40-9379-73F8A8FB15F2}"/>
              </a:ext>
            </a:extLst>
          </p:cNvPr>
          <p:cNvSpPr/>
          <p:nvPr/>
        </p:nvSpPr>
        <p:spPr>
          <a:xfrm>
            <a:off x="8104741" y="4572000"/>
            <a:ext cx="364202" cy="523220"/>
          </a:xfrm>
          <a:prstGeom prst="rect">
            <a:avLst/>
          </a:prstGeom>
        </p:spPr>
        <p:txBody>
          <a:bodyPr wrap="none">
            <a:spAutoFit/>
          </a:bodyPr>
          <a:lstStyle/>
          <a:p>
            <a:r>
              <a:rPr lang="en-US" sz="2800" dirty="0">
                <a:solidFill>
                  <a:srgbClr val="FF0000"/>
                </a:solidFill>
                <a:latin typeface="Candara" panose="020E0502030303020204" pitchFamily="34" charset="0"/>
                <a:cs typeface="Calibri" panose="020F0502020204030204" pitchFamily="34" charset="0"/>
              </a:rPr>
              <a:t>+</a:t>
            </a:r>
            <a:endParaRPr lang="en-US" sz="2800" dirty="0">
              <a:solidFill>
                <a:srgbClr val="FF0000"/>
              </a:solidFill>
              <a:latin typeface="Candara" panose="020E0502030303020204" pitchFamily="34" charset="0"/>
            </a:endParaRPr>
          </a:p>
        </p:txBody>
      </p:sp>
      <p:sp>
        <p:nvSpPr>
          <p:cNvPr id="27" name="Rectangle 26">
            <a:extLst>
              <a:ext uri="{FF2B5EF4-FFF2-40B4-BE49-F238E27FC236}">
                <a16:creationId xmlns:a16="http://schemas.microsoft.com/office/drawing/2014/main" id="{437273D7-70DF-954B-8954-921AC1BA473B}"/>
              </a:ext>
            </a:extLst>
          </p:cNvPr>
          <p:cNvSpPr/>
          <p:nvPr/>
        </p:nvSpPr>
        <p:spPr>
          <a:xfrm>
            <a:off x="9244680" y="4572000"/>
            <a:ext cx="364202" cy="523220"/>
          </a:xfrm>
          <a:prstGeom prst="rect">
            <a:avLst/>
          </a:prstGeom>
        </p:spPr>
        <p:txBody>
          <a:bodyPr wrap="none">
            <a:spAutoFit/>
          </a:bodyPr>
          <a:lstStyle/>
          <a:p>
            <a:r>
              <a:rPr lang="en-US" sz="2800" dirty="0">
                <a:solidFill>
                  <a:srgbClr val="FF0000"/>
                </a:solidFill>
                <a:latin typeface="Candara" panose="020E0502030303020204" pitchFamily="34" charset="0"/>
                <a:cs typeface="Calibri" panose="020F0502020204030204" pitchFamily="34" charset="0"/>
              </a:rPr>
              <a:t>+</a:t>
            </a:r>
            <a:endParaRPr lang="en-US" sz="2800" dirty="0">
              <a:solidFill>
                <a:srgbClr val="FF0000"/>
              </a:solidFill>
              <a:latin typeface="Candara" panose="020E0502030303020204" pitchFamily="34" charset="0"/>
            </a:endParaRPr>
          </a:p>
        </p:txBody>
      </p:sp>
      <p:sp>
        <p:nvSpPr>
          <p:cNvPr id="28" name="Rectangle 27">
            <a:extLst>
              <a:ext uri="{FF2B5EF4-FFF2-40B4-BE49-F238E27FC236}">
                <a16:creationId xmlns:a16="http://schemas.microsoft.com/office/drawing/2014/main" id="{BD635AF9-5BD0-D148-B1A0-4AD4654EEC04}"/>
              </a:ext>
            </a:extLst>
          </p:cNvPr>
          <p:cNvSpPr/>
          <p:nvPr/>
        </p:nvSpPr>
        <p:spPr>
          <a:xfrm>
            <a:off x="4475318" y="5090940"/>
            <a:ext cx="744114" cy="523220"/>
          </a:xfrm>
          <a:prstGeom prst="rect">
            <a:avLst/>
          </a:prstGeom>
        </p:spPr>
        <p:txBody>
          <a:bodyPr wrap="none">
            <a:spAutoFit/>
          </a:bodyPr>
          <a:lstStyle/>
          <a:p>
            <a:r>
              <a:rPr lang="en-US" sz="2800" dirty="0">
                <a:latin typeface="Candara" panose="020E0502030303020204" pitchFamily="34" charset="0"/>
                <a:cs typeface="Calibri" panose="020F0502020204030204" pitchFamily="34" charset="0"/>
              </a:rPr>
              <a:t>= 31</a:t>
            </a:r>
            <a:endParaRPr lang="en-US" sz="2800" dirty="0">
              <a:latin typeface="Candara" panose="020E0502030303020204" pitchFamily="34" charset="0"/>
            </a:endParaRPr>
          </a:p>
        </p:txBody>
      </p:sp>
      <p:sp>
        <p:nvSpPr>
          <p:cNvPr id="29" name="Rectangle 28">
            <a:extLst>
              <a:ext uri="{FF2B5EF4-FFF2-40B4-BE49-F238E27FC236}">
                <a16:creationId xmlns:a16="http://schemas.microsoft.com/office/drawing/2014/main" id="{C222217E-E663-3C44-90B6-AF270D65BB68}"/>
              </a:ext>
            </a:extLst>
          </p:cNvPr>
          <p:cNvSpPr/>
          <p:nvPr/>
        </p:nvSpPr>
        <p:spPr>
          <a:xfrm>
            <a:off x="5956741" y="5090940"/>
            <a:ext cx="766557" cy="523220"/>
          </a:xfrm>
          <a:prstGeom prst="rect">
            <a:avLst/>
          </a:prstGeom>
        </p:spPr>
        <p:txBody>
          <a:bodyPr wrap="none">
            <a:spAutoFit/>
          </a:bodyPr>
          <a:lstStyle/>
          <a:p>
            <a:r>
              <a:rPr lang="en-US" sz="2800" dirty="0">
                <a:solidFill>
                  <a:srgbClr val="FF0000"/>
                </a:solidFill>
                <a:latin typeface="Candara" panose="020E0502030303020204" pitchFamily="34" charset="0"/>
                <a:cs typeface="Calibri" panose="020F0502020204030204" pitchFamily="34" charset="0"/>
              </a:rPr>
              <a:t>= 10</a:t>
            </a:r>
            <a:endParaRPr lang="en-US" sz="2800" dirty="0">
              <a:solidFill>
                <a:srgbClr val="FF0000"/>
              </a:solidFill>
              <a:latin typeface="Candara" panose="020E0502030303020204" pitchFamily="34" charset="0"/>
            </a:endParaRPr>
          </a:p>
        </p:txBody>
      </p:sp>
      <p:sp>
        <p:nvSpPr>
          <p:cNvPr id="30" name="Rectangle 29">
            <a:extLst>
              <a:ext uri="{FF2B5EF4-FFF2-40B4-BE49-F238E27FC236}">
                <a16:creationId xmlns:a16="http://schemas.microsoft.com/office/drawing/2014/main" id="{28DF6553-BDB8-8C4C-A4E5-00490D0D3E2E}"/>
              </a:ext>
            </a:extLst>
          </p:cNvPr>
          <p:cNvSpPr/>
          <p:nvPr/>
        </p:nvSpPr>
        <p:spPr>
          <a:xfrm>
            <a:off x="7230152" y="5072834"/>
            <a:ext cx="1630575" cy="523220"/>
          </a:xfrm>
          <a:prstGeom prst="rect">
            <a:avLst/>
          </a:prstGeom>
        </p:spPr>
        <p:txBody>
          <a:bodyPr wrap="none">
            <a:spAutoFit/>
          </a:bodyPr>
          <a:lstStyle/>
          <a:p>
            <a:r>
              <a:rPr lang="en-US" sz="2800" dirty="0">
                <a:solidFill>
                  <a:srgbClr val="FF0000"/>
                </a:solidFill>
                <a:latin typeface="Candara" panose="020E0502030303020204" pitchFamily="34" charset="0"/>
                <a:cs typeface="Calibri" panose="020F0502020204030204" pitchFamily="34" charset="0"/>
              </a:rPr>
              <a:t>Compact!</a:t>
            </a:r>
            <a:endParaRPr lang="en-US" sz="2800" dirty="0">
              <a:solidFill>
                <a:srgbClr val="FF0000"/>
              </a:solidFill>
              <a:latin typeface="Candara" panose="020E0502030303020204" pitchFamily="34" charset="0"/>
            </a:endParaRPr>
          </a:p>
        </p:txBody>
      </p:sp>
      <p:sp>
        <p:nvSpPr>
          <p:cNvPr id="31" name="Rectangle 30">
            <a:extLst>
              <a:ext uri="{FF2B5EF4-FFF2-40B4-BE49-F238E27FC236}">
                <a16:creationId xmlns:a16="http://schemas.microsoft.com/office/drawing/2014/main" id="{754319C3-82CA-1147-9843-EF1C203D4A7B}"/>
              </a:ext>
            </a:extLst>
          </p:cNvPr>
          <p:cNvSpPr/>
          <p:nvPr/>
        </p:nvSpPr>
        <p:spPr>
          <a:xfrm>
            <a:off x="2971800" y="4599833"/>
            <a:ext cx="1482547" cy="1015663"/>
          </a:xfrm>
          <a:prstGeom prst="rect">
            <a:avLst/>
          </a:prstGeom>
        </p:spPr>
        <p:txBody>
          <a:bodyPr wrap="square">
            <a:spAutoFit/>
          </a:bodyPr>
          <a:lstStyle/>
          <a:p>
            <a:r>
              <a:rPr lang="en-US" sz="2000" dirty="0">
                <a:latin typeface="Candara" panose="020E0502030303020204" pitchFamily="34" charset="0"/>
                <a:cs typeface="Calibri" panose="020F0502020204030204" pitchFamily="34" charset="0"/>
              </a:rPr>
              <a:t># of probability parameters</a:t>
            </a:r>
            <a:endParaRPr lang="en-US" sz="2000" dirty="0">
              <a:latin typeface="Candara" panose="020E0502030303020204" pitchFamily="34" charset="0"/>
            </a:endParaRPr>
          </a:p>
        </p:txBody>
      </p:sp>
      <p:sp>
        <p:nvSpPr>
          <p:cNvPr id="32" name="Rectangle 31">
            <a:extLst>
              <a:ext uri="{FF2B5EF4-FFF2-40B4-BE49-F238E27FC236}">
                <a16:creationId xmlns:a16="http://schemas.microsoft.com/office/drawing/2014/main" id="{6FEF2F68-5B3A-0848-9242-F1D6BBEA11C8}"/>
              </a:ext>
            </a:extLst>
          </p:cNvPr>
          <p:cNvSpPr/>
          <p:nvPr/>
        </p:nvSpPr>
        <p:spPr>
          <a:xfrm>
            <a:off x="3313158" y="1243766"/>
            <a:ext cx="6519086" cy="1815882"/>
          </a:xfrm>
          <a:prstGeom prst="rect">
            <a:avLst/>
          </a:prstGeom>
        </p:spPr>
        <p:txBody>
          <a:bodyPr wrap="square">
            <a:spAutoFit/>
          </a:bodyPr>
          <a:lstStyle/>
          <a:p>
            <a:r>
              <a:rPr lang="en-US" sz="2800" dirty="0">
                <a:latin typeface="Candara" panose="020E0502030303020204" pitchFamily="34" charset="0"/>
                <a:cs typeface="Calibri" panose="020F0502020204030204" pitchFamily="34" charset="0"/>
              </a:rPr>
              <a:t>B,E,A,M,J: binary discrete variables</a:t>
            </a:r>
          </a:p>
          <a:p>
            <a:endParaRPr lang="en-US" sz="2800" dirty="0">
              <a:latin typeface="Candara" panose="020E0502030303020204" pitchFamily="34" charset="0"/>
              <a:cs typeface="Calibri" panose="020F0502020204030204" pitchFamily="34" charset="0"/>
            </a:endParaRPr>
          </a:p>
          <a:p>
            <a:r>
              <a:rPr lang="en-US" sz="2800" dirty="0">
                <a:latin typeface="Candara" panose="020E0502030303020204" pitchFamily="34" charset="0"/>
                <a:cs typeface="Calibri" panose="020F0502020204030204" pitchFamily="34" charset="0"/>
              </a:rPr>
              <a:t>Node probability depends on the arcs: P(B), P(E), P(A|B,E), P(M|A), P(J|A)</a:t>
            </a:r>
          </a:p>
        </p:txBody>
      </p:sp>
      <p:sp>
        <p:nvSpPr>
          <p:cNvPr id="33" name="Oval 32">
            <a:extLst>
              <a:ext uri="{FF2B5EF4-FFF2-40B4-BE49-F238E27FC236}">
                <a16:creationId xmlns:a16="http://schemas.microsoft.com/office/drawing/2014/main" id="{0CE54B5C-45B1-4E44-B1BB-A0C22E73E4F8}"/>
              </a:ext>
            </a:extLst>
          </p:cNvPr>
          <p:cNvSpPr/>
          <p:nvPr/>
        </p:nvSpPr>
        <p:spPr>
          <a:xfrm>
            <a:off x="853853" y="1295400"/>
            <a:ext cx="646238" cy="652272"/>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wrap="none" lIns="0" tIns="0" rIns="0" bIns="0" rtlCol="0" anchor="ctr"/>
          <a:lstStyle/>
          <a:p>
            <a:pPr algn="ctr"/>
            <a:r>
              <a:rPr lang="en-US" b="1" dirty="0">
                <a:latin typeface="Candara" panose="020E0502030303020204" pitchFamily="34" charset="0"/>
              </a:rPr>
              <a:t>B</a:t>
            </a:r>
            <a:r>
              <a:rPr lang="en-US" sz="1200" dirty="0">
                <a:latin typeface="Candara" panose="020E0502030303020204" pitchFamily="34" charset="0"/>
              </a:rPr>
              <a:t>urglary</a:t>
            </a:r>
            <a:endParaRPr lang="en-US" dirty="0">
              <a:latin typeface="Candara" panose="020E0502030303020204" pitchFamily="34" charset="0"/>
            </a:endParaRPr>
          </a:p>
        </p:txBody>
      </p:sp>
      <p:sp>
        <p:nvSpPr>
          <p:cNvPr id="34" name="Oval 33">
            <a:extLst>
              <a:ext uri="{FF2B5EF4-FFF2-40B4-BE49-F238E27FC236}">
                <a16:creationId xmlns:a16="http://schemas.microsoft.com/office/drawing/2014/main" id="{5AA2D213-6300-FC4F-B0BC-DB64245B0D6C}"/>
              </a:ext>
            </a:extLst>
          </p:cNvPr>
          <p:cNvSpPr/>
          <p:nvPr/>
        </p:nvSpPr>
        <p:spPr>
          <a:xfrm>
            <a:off x="2323548" y="1295400"/>
            <a:ext cx="783191" cy="652272"/>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wrap="none" lIns="0" tIns="0" rIns="0" bIns="0" rtlCol="0" anchor="ctr"/>
          <a:lstStyle/>
          <a:p>
            <a:pPr algn="ctr"/>
            <a:r>
              <a:rPr lang="en-US" b="1" dirty="0">
                <a:latin typeface="Candara" panose="020E0502030303020204" pitchFamily="34" charset="0"/>
              </a:rPr>
              <a:t>E</a:t>
            </a:r>
            <a:r>
              <a:rPr lang="en-US" sz="1200" dirty="0">
                <a:latin typeface="Candara" panose="020E0502030303020204" pitchFamily="34" charset="0"/>
              </a:rPr>
              <a:t>arthquake</a:t>
            </a:r>
          </a:p>
        </p:txBody>
      </p:sp>
      <p:cxnSp>
        <p:nvCxnSpPr>
          <p:cNvPr id="35" name="Straight Arrow Connector 34">
            <a:extLst>
              <a:ext uri="{FF2B5EF4-FFF2-40B4-BE49-F238E27FC236}">
                <a16:creationId xmlns:a16="http://schemas.microsoft.com/office/drawing/2014/main" id="{1C3CF12F-B5D0-284F-96F1-81A0EF6E0E23}"/>
              </a:ext>
            </a:extLst>
          </p:cNvPr>
          <p:cNvCxnSpPr>
            <a:cxnSpLocks/>
            <a:stCxn id="33" idx="4"/>
            <a:endCxn id="36" idx="1"/>
          </p:cNvCxnSpPr>
          <p:nvPr/>
        </p:nvCxnSpPr>
        <p:spPr>
          <a:xfrm>
            <a:off x="1176972" y="1947673"/>
            <a:ext cx="548560" cy="334447"/>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36" name="Oval 35">
            <a:extLst>
              <a:ext uri="{FF2B5EF4-FFF2-40B4-BE49-F238E27FC236}">
                <a16:creationId xmlns:a16="http://schemas.microsoft.com/office/drawing/2014/main" id="{ABC558E8-C73E-5B40-9DEC-68F5A702A2FC}"/>
              </a:ext>
            </a:extLst>
          </p:cNvPr>
          <p:cNvSpPr/>
          <p:nvPr/>
        </p:nvSpPr>
        <p:spPr>
          <a:xfrm>
            <a:off x="1654482" y="2214083"/>
            <a:ext cx="485165" cy="464585"/>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wrap="none" lIns="0" tIns="0" rIns="0" bIns="0" rtlCol="0" anchor="ctr"/>
          <a:lstStyle/>
          <a:p>
            <a:pPr algn="ctr"/>
            <a:r>
              <a:rPr lang="en-US" b="1" dirty="0">
                <a:latin typeface="Candara" panose="020E0502030303020204" pitchFamily="34" charset="0"/>
              </a:rPr>
              <a:t>A</a:t>
            </a:r>
            <a:r>
              <a:rPr lang="en-US" sz="1200" dirty="0">
                <a:latin typeface="Candara" panose="020E0502030303020204" pitchFamily="34" charset="0"/>
              </a:rPr>
              <a:t>larm</a:t>
            </a:r>
            <a:endParaRPr lang="en-US" dirty="0">
              <a:latin typeface="Candara" panose="020E0502030303020204" pitchFamily="34" charset="0"/>
            </a:endParaRPr>
          </a:p>
        </p:txBody>
      </p:sp>
      <p:sp>
        <p:nvSpPr>
          <p:cNvPr id="37" name="Oval 36">
            <a:extLst>
              <a:ext uri="{FF2B5EF4-FFF2-40B4-BE49-F238E27FC236}">
                <a16:creationId xmlns:a16="http://schemas.microsoft.com/office/drawing/2014/main" id="{F96CC9F0-BE1F-B142-A41C-15E58BB46A3A}"/>
              </a:ext>
            </a:extLst>
          </p:cNvPr>
          <p:cNvSpPr/>
          <p:nvPr/>
        </p:nvSpPr>
        <p:spPr>
          <a:xfrm>
            <a:off x="838200" y="2939420"/>
            <a:ext cx="712257" cy="565781"/>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wrap="none" lIns="0" tIns="0" rIns="0" bIns="0" rtlCol="0" anchor="ctr"/>
          <a:lstStyle/>
          <a:p>
            <a:pPr algn="ctr"/>
            <a:r>
              <a:rPr lang="en-US" b="1" dirty="0" err="1">
                <a:latin typeface="Candara" panose="020E0502030303020204" pitchFamily="34" charset="0"/>
              </a:rPr>
              <a:t>M</a:t>
            </a:r>
            <a:r>
              <a:rPr lang="en-US" sz="1200" dirty="0" err="1">
                <a:latin typeface="Candara" panose="020E0502030303020204" pitchFamily="34" charset="0"/>
              </a:rPr>
              <a:t>aryCalls</a:t>
            </a:r>
            <a:endParaRPr lang="en-US" dirty="0">
              <a:latin typeface="Candara" panose="020E0502030303020204" pitchFamily="34" charset="0"/>
            </a:endParaRPr>
          </a:p>
        </p:txBody>
      </p:sp>
      <p:sp>
        <p:nvSpPr>
          <p:cNvPr id="38" name="Oval 37">
            <a:extLst>
              <a:ext uri="{FF2B5EF4-FFF2-40B4-BE49-F238E27FC236}">
                <a16:creationId xmlns:a16="http://schemas.microsoft.com/office/drawing/2014/main" id="{01D1FB9D-0E1E-A640-B498-624CA6884695}"/>
              </a:ext>
            </a:extLst>
          </p:cNvPr>
          <p:cNvSpPr/>
          <p:nvPr/>
        </p:nvSpPr>
        <p:spPr>
          <a:xfrm>
            <a:off x="2312021" y="2939420"/>
            <a:ext cx="690693" cy="56578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wrap="none" lIns="0" tIns="0" rIns="0" bIns="0" rtlCol="0" anchor="ctr"/>
          <a:lstStyle/>
          <a:p>
            <a:pPr algn="ctr"/>
            <a:r>
              <a:rPr lang="en-US" b="1" dirty="0" err="1">
                <a:latin typeface="Candara" panose="020E0502030303020204" pitchFamily="34" charset="0"/>
              </a:rPr>
              <a:t>J</a:t>
            </a:r>
            <a:r>
              <a:rPr lang="en-US" sz="1200" dirty="0" err="1">
                <a:latin typeface="Candara" panose="020E0502030303020204" pitchFamily="34" charset="0"/>
              </a:rPr>
              <a:t>ohnCalls</a:t>
            </a:r>
            <a:endParaRPr lang="en-US" dirty="0">
              <a:latin typeface="Candara" panose="020E0502030303020204" pitchFamily="34" charset="0"/>
            </a:endParaRPr>
          </a:p>
        </p:txBody>
      </p:sp>
      <p:cxnSp>
        <p:nvCxnSpPr>
          <p:cNvPr id="39" name="Straight Arrow Connector 38">
            <a:extLst>
              <a:ext uri="{FF2B5EF4-FFF2-40B4-BE49-F238E27FC236}">
                <a16:creationId xmlns:a16="http://schemas.microsoft.com/office/drawing/2014/main" id="{B8731F01-7D4F-6C44-A5C7-7FCF597846CD}"/>
              </a:ext>
            </a:extLst>
          </p:cNvPr>
          <p:cNvCxnSpPr>
            <a:cxnSpLocks/>
            <a:stCxn id="34" idx="4"/>
            <a:endCxn id="36" idx="7"/>
          </p:cNvCxnSpPr>
          <p:nvPr/>
        </p:nvCxnSpPr>
        <p:spPr>
          <a:xfrm flipH="1">
            <a:off x="2068595" y="1947673"/>
            <a:ext cx="646548" cy="334447"/>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89FE3287-F2B5-E445-B1A6-FA3E10BAD750}"/>
              </a:ext>
            </a:extLst>
          </p:cNvPr>
          <p:cNvCxnSpPr>
            <a:cxnSpLocks/>
            <a:stCxn id="36" idx="3"/>
            <a:endCxn id="37" idx="0"/>
          </p:cNvCxnSpPr>
          <p:nvPr/>
        </p:nvCxnSpPr>
        <p:spPr>
          <a:xfrm flipH="1">
            <a:off x="1194328" y="2610631"/>
            <a:ext cx="531204" cy="328789"/>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79660803-6026-C443-8B15-1E0BE7921143}"/>
              </a:ext>
            </a:extLst>
          </p:cNvPr>
          <p:cNvCxnSpPr>
            <a:cxnSpLocks/>
            <a:stCxn id="36" idx="5"/>
            <a:endCxn id="38" idx="0"/>
          </p:cNvCxnSpPr>
          <p:nvPr/>
        </p:nvCxnSpPr>
        <p:spPr>
          <a:xfrm>
            <a:off x="2068595" y="2610630"/>
            <a:ext cx="588772" cy="328790"/>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57585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0" nodeType="afterEffect">
                                  <p:stCondLst>
                                    <p:cond delay="500"/>
                                  </p:stCondLst>
                                  <p:childTnLst>
                                    <p:set>
                                      <p:cBhvr>
                                        <p:cTn id="47" dur="1" fill="hold">
                                          <p:stCondLst>
                                            <p:cond delay="0"/>
                                          </p:stCondLst>
                                        </p:cTn>
                                        <p:tgtEl>
                                          <p:spTgt spid="29"/>
                                        </p:tgtEl>
                                        <p:attrNameLst>
                                          <p:attrName>style.visibility</p:attrName>
                                        </p:attrNameLst>
                                      </p:cBhvr>
                                      <p:to>
                                        <p:strVal val="visible"/>
                                      </p:to>
                                    </p:set>
                                  </p:childTnLst>
                                </p:cTn>
                              </p:par>
                            </p:childTnLst>
                          </p:cTn>
                        </p:par>
                        <p:par>
                          <p:cTn id="48" fill="hold">
                            <p:stCondLst>
                              <p:cond delay="500"/>
                            </p:stCondLst>
                            <p:childTnLst>
                              <p:par>
                                <p:cTn id="49" presetID="1" presetClass="entr" presetSubtype="0" fill="hold" grpId="0" nodeType="afterEffect">
                                  <p:stCondLst>
                                    <p:cond delay="50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9285D-6CE1-F543-9148-83AEF741DA5E}"/>
              </a:ext>
            </a:extLst>
          </p:cNvPr>
          <p:cNvSpPr>
            <a:spLocks noGrp="1"/>
          </p:cNvSpPr>
          <p:nvPr>
            <p:ph type="title"/>
          </p:nvPr>
        </p:nvSpPr>
        <p:spPr/>
        <p:txBody>
          <a:bodyPr/>
          <a:lstStyle/>
          <a:p>
            <a:r>
              <a:rPr lang="en-US" dirty="0"/>
              <a:t>Quiz</a:t>
            </a:r>
          </a:p>
        </p:txBody>
      </p:sp>
      <p:sp>
        <p:nvSpPr>
          <p:cNvPr id="4" name="Slide Number Placeholder 3">
            <a:extLst>
              <a:ext uri="{FF2B5EF4-FFF2-40B4-BE49-F238E27FC236}">
                <a16:creationId xmlns:a16="http://schemas.microsoft.com/office/drawing/2014/main" id="{0FF059D8-B74D-0D48-9CA2-6ACB09048A3E}"/>
              </a:ext>
            </a:extLst>
          </p:cNvPr>
          <p:cNvSpPr>
            <a:spLocks noGrp="1"/>
          </p:cNvSpPr>
          <p:nvPr>
            <p:ph type="sldNum" sz="quarter" idx="12"/>
          </p:nvPr>
        </p:nvSpPr>
        <p:spPr/>
        <p:txBody>
          <a:bodyPr/>
          <a:lstStyle/>
          <a:p>
            <a:pPr>
              <a:defRPr/>
            </a:pPr>
            <a:fld id="{CCF77436-EC8C-4AA7-8F7E-35D67B363DD7}" type="slidenum">
              <a:rPr lang="en-US" smtClean="0"/>
              <a:pPr>
                <a:defRPr/>
              </a:pPr>
              <a:t>33</a:t>
            </a:fld>
            <a:endParaRPr lang="en-US" dirty="0"/>
          </a:p>
        </p:txBody>
      </p:sp>
      <p:sp>
        <p:nvSpPr>
          <p:cNvPr id="6" name="Rounded Rectangle 5">
            <a:extLst>
              <a:ext uri="{FF2B5EF4-FFF2-40B4-BE49-F238E27FC236}">
                <a16:creationId xmlns:a16="http://schemas.microsoft.com/office/drawing/2014/main" id="{F069B2EE-3D79-6548-AE79-FDB38F3FDBA8}"/>
              </a:ext>
            </a:extLst>
          </p:cNvPr>
          <p:cNvSpPr/>
          <p:nvPr/>
        </p:nvSpPr>
        <p:spPr>
          <a:xfrm>
            <a:off x="2796754" y="2086409"/>
            <a:ext cx="502920" cy="50292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D</a:t>
            </a:r>
          </a:p>
        </p:txBody>
      </p:sp>
      <p:sp>
        <p:nvSpPr>
          <p:cNvPr id="7" name="Rounded Rectangle 6">
            <a:extLst>
              <a:ext uri="{FF2B5EF4-FFF2-40B4-BE49-F238E27FC236}">
                <a16:creationId xmlns:a16="http://schemas.microsoft.com/office/drawing/2014/main" id="{529E9D76-B5A0-8A42-9E78-AE57B6AE1288}"/>
              </a:ext>
            </a:extLst>
          </p:cNvPr>
          <p:cNvSpPr/>
          <p:nvPr/>
        </p:nvSpPr>
        <p:spPr>
          <a:xfrm>
            <a:off x="3711154" y="1238636"/>
            <a:ext cx="502920" cy="50292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C</a:t>
            </a:r>
          </a:p>
        </p:txBody>
      </p:sp>
      <p:cxnSp>
        <p:nvCxnSpPr>
          <p:cNvPr id="8" name="Straight Arrow Connector 7">
            <a:extLst>
              <a:ext uri="{FF2B5EF4-FFF2-40B4-BE49-F238E27FC236}">
                <a16:creationId xmlns:a16="http://schemas.microsoft.com/office/drawing/2014/main" id="{2BDF7ED1-FC4D-9845-8633-8FBA1A47545B}"/>
              </a:ext>
            </a:extLst>
          </p:cNvPr>
          <p:cNvCxnSpPr>
            <a:cxnSpLocks/>
            <a:stCxn id="6" idx="2"/>
            <a:endCxn id="9" idx="0"/>
          </p:cNvCxnSpPr>
          <p:nvPr/>
        </p:nvCxnSpPr>
        <p:spPr>
          <a:xfrm>
            <a:off x="3048214" y="2589329"/>
            <a:ext cx="76200" cy="363626"/>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9" name="Rounded Rectangle 8">
            <a:extLst>
              <a:ext uri="{FF2B5EF4-FFF2-40B4-BE49-F238E27FC236}">
                <a16:creationId xmlns:a16="http://schemas.microsoft.com/office/drawing/2014/main" id="{712AF655-D8B5-604D-896C-ABE317FB8B9E}"/>
              </a:ext>
            </a:extLst>
          </p:cNvPr>
          <p:cNvSpPr/>
          <p:nvPr/>
        </p:nvSpPr>
        <p:spPr>
          <a:xfrm>
            <a:off x="2872954" y="2952955"/>
            <a:ext cx="502920" cy="50292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F</a:t>
            </a:r>
          </a:p>
        </p:txBody>
      </p:sp>
      <p:cxnSp>
        <p:nvCxnSpPr>
          <p:cNvPr id="10" name="Straight Arrow Connector 9">
            <a:extLst>
              <a:ext uri="{FF2B5EF4-FFF2-40B4-BE49-F238E27FC236}">
                <a16:creationId xmlns:a16="http://schemas.microsoft.com/office/drawing/2014/main" id="{4631F7C7-A728-034D-A241-CC629F808FD9}"/>
              </a:ext>
            </a:extLst>
          </p:cNvPr>
          <p:cNvCxnSpPr>
            <a:cxnSpLocks/>
            <a:stCxn id="7" idx="2"/>
            <a:endCxn id="6" idx="0"/>
          </p:cNvCxnSpPr>
          <p:nvPr/>
        </p:nvCxnSpPr>
        <p:spPr>
          <a:xfrm flipH="1">
            <a:off x="3048214" y="1741557"/>
            <a:ext cx="914400" cy="344853"/>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11" name="Rounded Rectangle 10">
            <a:extLst>
              <a:ext uri="{FF2B5EF4-FFF2-40B4-BE49-F238E27FC236}">
                <a16:creationId xmlns:a16="http://schemas.microsoft.com/office/drawing/2014/main" id="{38035792-5F3A-ED47-946D-CC96AE8AB5B9}"/>
              </a:ext>
            </a:extLst>
          </p:cNvPr>
          <p:cNvSpPr/>
          <p:nvPr/>
        </p:nvSpPr>
        <p:spPr>
          <a:xfrm>
            <a:off x="2872954" y="1228859"/>
            <a:ext cx="502920" cy="50292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B</a:t>
            </a:r>
          </a:p>
        </p:txBody>
      </p:sp>
      <p:sp>
        <p:nvSpPr>
          <p:cNvPr id="12" name="Rounded Rectangle 11">
            <a:extLst>
              <a:ext uri="{FF2B5EF4-FFF2-40B4-BE49-F238E27FC236}">
                <a16:creationId xmlns:a16="http://schemas.microsoft.com/office/drawing/2014/main" id="{9629011D-8BDF-F345-84AD-11CD4A2DC738}"/>
              </a:ext>
            </a:extLst>
          </p:cNvPr>
          <p:cNvSpPr/>
          <p:nvPr/>
        </p:nvSpPr>
        <p:spPr>
          <a:xfrm>
            <a:off x="2057400" y="1233075"/>
            <a:ext cx="502920" cy="50292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A</a:t>
            </a:r>
          </a:p>
        </p:txBody>
      </p:sp>
      <p:cxnSp>
        <p:nvCxnSpPr>
          <p:cNvPr id="13" name="Straight Arrow Connector 12">
            <a:extLst>
              <a:ext uri="{FF2B5EF4-FFF2-40B4-BE49-F238E27FC236}">
                <a16:creationId xmlns:a16="http://schemas.microsoft.com/office/drawing/2014/main" id="{9E0F71B3-2D34-D64E-AB29-7BF7B39F44A4}"/>
              </a:ext>
            </a:extLst>
          </p:cNvPr>
          <p:cNvCxnSpPr>
            <a:cxnSpLocks/>
            <a:stCxn id="11" idx="2"/>
            <a:endCxn id="6" idx="0"/>
          </p:cNvCxnSpPr>
          <p:nvPr/>
        </p:nvCxnSpPr>
        <p:spPr>
          <a:xfrm flipH="1">
            <a:off x="3048214" y="1731779"/>
            <a:ext cx="76200" cy="354630"/>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2C32745F-3FB4-BF42-AE52-5E8D7B2D56A3}"/>
              </a:ext>
            </a:extLst>
          </p:cNvPr>
          <p:cNvCxnSpPr>
            <a:cxnSpLocks/>
            <a:stCxn id="6" idx="2"/>
            <a:endCxn id="34" idx="0"/>
          </p:cNvCxnSpPr>
          <p:nvPr/>
        </p:nvCxnSpPr>
        <p:spPr>
          <a:xfrm>
            <a:off x="3048214" y="2589329"/>
            <a:ext cx="914400" cy="363626"/>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19" name="Rounded Rectangle 18">
            <a:extLst>
              <a:ext uri="{FF2B5EF4-FFF2-40B4-BE49-F238E27FC236}">
                <a16:creationId xmlns:a16="http://schemas.microsoft.com/office/drawing/2014/main" id="{533D5642-3118-CA44-A148-477F5D4DA7D3}"/>
              </a:ext>
            </a:extLst>
          </p:cNvPr>
          <p:cNvSpPr/>
          <p:nvPr/>
        </p:nvSpPr>
        <p:spPr>
          <a:xfrm>
            <a:off x="2064562" y="2971800"/>
            <a:ext cx="502920" cy="50292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E</a:t>
            </a:r>
          </a:p>
        </p:txBody>
      </p:sp>
      <p:cxnSp>
        <p:nvCxnSpPr>
          <p:cNvPr id="20" name="Straight Arrow Connector 19">
            <a:extLst>
              <a:ext uri="{FF2B5EF4-FFF2-40B4-BE49-F238E27FC236}">
                <a16:creationId xmlns:a16="http://schemas.microsoft.com/office/drawing/2014/main" id="{ADB040D8-71F1-024E-B806-1D8B76F3583D}"/>
              </a:ext>
            </a:extLst>
          </p:cNvPr>
          <p:cNvCxnSpPr>
            <a:cxnSpLocks/>
            <a:stCxn id="6" idx="2"/>
            <a:endCxn id="19" idx="0"/>
          </p:cNvCxnSpPr>
          <p:nvPr/>
        </p:nvCxnSpPr>
        <p:spPr>
          <a:xfrm flipH="1">
            <a:off x="2316022" y="2589330"/>
            <a:ext cx="732192" cy="382471"/>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B916FD4F-4DBD-F445-B235-B67E9E9F4F0C}"/>
              </a:ext>
            </a:extLst>
          </p:cNvPr>
          <p:cNvCxnSpPr>
            <a:cxnSpLocks/>
            <a:stCxn id="12" idx="2"/>
            <a:endCxn id="6" idx="0"/>
          </p:cNvCxnSpPr>
          <p:nvPr/>
        </p:nvCxnSpPr>
        <p:spPr>
          <a:xfrm>
            <a:off x="2308860" y="1735995"/>
            <a:ext cx="739354" cy="350414"/>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A1999BE9-CBBA-A043-A3CD-76D2E247AEAB}"/>
              </a:ext>
            </a:extLst>
          </p:cNvPr>
          <p:cNvSpPr/>
          <p:nvPr/>
        </p:nvSpPr>
        <p:spPr>
          <a:xfrm>
            <a:off x="4699475" y="1211075"/>
            <a:ext cx="5538377" cy="2246769"/>
          </a:xfrm>
          <a:prstGeom prst="rect">
            <a:avLst/>
          </a:prstGeom>
        </p:spPr>
        <p:txBody>
          <a:bodyPr wrap="square">
            <a:spAutoFit/>
          </a:bodyPr>
          <a:lstStyle/>
          <a:p>
            <a:r>
              <a:rPr lang="en-US" sz="2800" dirty="0">
                <a:latin typeface="Candara" panose="020E0502030303020204" pitchFamily="34" charset="0"/>
                <a:cs typeface="Calibri" panose="020F0502020204030204" pitchFamily="34" charset="0"/>
              </a:rPr>
              <a:t>A,B,C,D,E,F,G: binary discrete variables</a:t>
            </a:r>
          </a:p>
          <a:p>
            <a:endParaRPr lang="en-US" sz="2800" dirty="0">
              <a:latin typeface="Candara" panose="020E0502030303020204" pitchFamily="34" charset="0"/>
              <a:cs typeface="Calibri" panose="020F0502020204030204" pitchFamily="34" charset="0"/>
            </a:endParaRPr>
          </a:p>
          <a:p>
            <a:r>
              <a:rPr lang="en-US" sz="2800" dirty="0">
                <a:solidFill>
                  <a:srgbClr val="FF0000"/>
                </a:solidFill>
                <a:latin typeface="Candara" panose="020E0502030303020204" pitchFamily="34" charset="0"/>
                <a:cs typeface="Calibri" panose="020F0502020204030204" pitchFamily="34" charset="0"/>
              </a:rPr>
              <a:t>P(A,B,C,D,E,F,G) = ?</a:t>
            </a:r>
          </a:p>
          <a:p>
            <a:r>
              <a:rPr lang="en-US" sz="2800" dirty="0">
                <a:solidFill>
                  <a:srgbClr val="FF0000"/>
                </a:solidFill>
                <a:latin typeface="Candara" panose="020E0502030303020204" pitchFamily="34" charset="0"/>
                <a:cs typeface="Calibri" panose="020F0502020204030204" pitchFamily="34" charset="0"/>
              </a:rPr>
              <a:t># of probability parameters = ?</a:t>
            </a:r>
          </a:p>
        </p:txBody>
      </p:sp>
      <p:sp>
        <p:nvSpPr>
          <p:cNvPr id="48" name="Rectangle 47">
            <a:extLst>
              <a:ext uri="{FF2B5EF4-FFF2-40B4-BE49-F238E27FC236}">
                <a16:creationId xmlns:a16="http://schemas.microsoft.com/office/drawing/2014/main" id="{729ED688-A5F5-BA45-B75A-913D585C1228}"/>
              </a:ext>
            </a:extLst>
          </p:cNvPr>
          <p:cNvSpPr/>
          <p:nvPr/>
        </p:nvSpPr>
        <p:spPr>
          <a:xfrm>
            <a:off x="1828800" y="4044075"/>
            <a:ext cx="8686800" cy="461665"/>
          </a:xfrm>
          <a:prstGeom prst="rect">
            <a:avLst/>
          </a:prstGeom>
        </p:spPr>
        <p:txBody>
          <a:bodyPr wrap="square">
            <a:spAutoFit/>
          </a:bodyPr>
          <a:lstStyle/>
          <a:p>
            <a:r>
              <a:rPr lang="en-US" sz="2400" dirty="0">
                <a:solidFill>
                  <a:srgbClr val="7030A0"/>
                </a:solidFill>
                <a:latin typeface="Candara" panose="020E0502030303020204" pitchFamily="34" charset="0"/>
                <a:cs typeface="Calibri" panose="020F0502020204030204" pitchFamily="34" charset="0"/>
              </a:rPr>
              <a:t>P(A,B,C,D,E,F,G) = P(A) P(B) P(C) P(D|A,B,C) P(E|D) P(F|D) P(G|C,D)</a:t>
            </a:r>
          </a:p>
        </p:txBody>
      </p:sp>
      <p:sp>
        <p:nvSpPr>
          <p:cNvPr id="49" name="Rectangle 48">
            <a:extLst>
              <a:ext uri="{FF2B5EF4-FFF2-40B4-BE49-F238E27FC236}">
                <a16:creationId xmlns:a16="http://schemas.microsoft.com/office/drawing/2014/main" id="{8B67C7B0-6D1D-1F46-BBBB-6444E84DC12D}"/>
              </a:ext>
            </a:extLst>
          </p:cNvPr>
          <p:cNvSpPr/>
          <p:nvPr/>
        </p:nvSpPr>
        <p:spPr>
          <a:xfrm>
            <a:off x="2628900" y="4726946"/>
            <a:ext cx="721672" cy="461665"/>
          </a:xfrm>
          <a:prstGeom prst="rect">
            <a:avLst/>
          </a:prstGeom>
        </p:spPr>
        <p:txBody>
          <a:bodyPr wrap="none">
            <a:spAutoFit/>
          </a:bodyPr>
          <a:lstStyle/>
          <a:p>
            <a:r>
              <a:rPr lang="en-US" sz="2400" dirty="0">
                <a:latin typeface="Candara" panose="020E0502030303020204" pitchFamily="34" charset="0"/>
                <a:cs typeface="Calibri" panose="020F0502020204030204" pitchFamily="34" charset="0"/>
              </a:rPr>
              <a:t>2</a:t>
            </a:r>
            <a:r>
              <a:rPr lang="en-US" sz="2400" baseline="30000" dirty="0">
                <a:latin typeface="Candara" panose="020E0502030303020204" pitchFamily="34" charset="0"/>
                <a:cs typeface="Calibri" panose="020F0502020204030204" pitchFamily="34" charset="0"/>
              </a:rPr>
              <a:t>7 </a:t>
            </a:r>
            <a:r>
              <a:rPr lang="en-US" sz="2400" dirty="0">
                <a:latin typeface="Candara" panose="020E0502030303020204" pitchFamily="34" charset="0"/>
                <a:cs typeface="Calibri" panose="020F0502020204030204" pitchFamily="34" charset="0"/>
              </a:rPr>
              <a:t>- 1</a:t>
            </a:r>
            <a:endParaRPr lang="en-US" sz="2400" dirty="0">
              <a:latin typeface="Candara" panose="020E0502030303020204" pitchFamily="34" charset="0"/>
            </a:endParaRPr>
          </a:p>
        </p:txBody>
      </p:sp>
      <p:sp>
        <p:nvSpPr>
          <p:cNvPr id="50" name="Rectangle 49">
            <a:extLst>
              <a:ext uri="{FF2B5EF4-FFF2-40B4-BE49-F238E27FC236}">
                <a16:creationId xmlns:a16="http://schemas.microsoft.com/office/drawing/2014/main" id="{1A0E481E-4E61-CF46-898D-735F3F225547}"/>
              </a:ext>
            </a:extLst>
          </p:cNvPr>
          <p:cNvSpPr/>
          <p:nvPr/>
        </p:nvSpPr>
        <p:spPr>
          <a:xfrm>
            <a:off x="4381500" y="4726946"/>
            <a:ext cx="292068" cy="461665"/>
          </a:xfrm>
          <a:prstGeom prst="rect">
            <a:avLst/>
          </a:prstGeom>
        </p:spPr>
        <p:txBody>
          <a:bodyPr wrap="none">
            <a:spAutoFit/>
          </a:bodyPr>
          <a:lstStyle/>
          <a:p>
            <a:r>
              <a:rPr lang="en-US" sz="2400" dirty="0">
                <a:solidFill>
                  <a:srgbClr val="FF0000"/>
                </a:solidFill>
                <a:latin typeface="Candara" panose="020E0502030303020204" pitchFamily="34" charset="0"/>
                <a:cs typeface="Calibri" panose="020F0502020204030204" pitchFamily="34" charset="0"/>
              </a:rPr>
              <a:t>1</a:t>
            </a:r>
            <a:endParaRPr lang="en-US" sz="2400" dirty="0">
              <a:solidFill>
                <a:srgbClr val="FF0000"/>
              </a:solidFill>
              <a:latin typeface="Candara" panose="020E0502030303020204" pitchFamily="34" charset="0"/>
            </a:endParaRPr>
          </a:p>
        </p:txBody>
      </p:sp>
      <p:sp>
        <p:nvSpPr>
          <p:cNvPr id="51" name="Rectangle 50">
            <a:extLst>
              <a:ext uri="{FF2B5EF4-FFF2-40B4-BE49-F238E27FC236}">
                <a16:creationId xmlns:a16="http://schemas.microsoft.com/office/drawing/2014/main" id="{53EDAB8D-112D-3E4C-91AA-D59E2982658E}"/>
              </a:ext>
            </a:extLst>
          </p:cNvPr>
          <p:cNvSpPr/>
          <p:nvPr/>
        </p:nvSpPr>
        <p:spPr>
          <a:xfrm>
            <a:off x="5021186" y="4726946"/>
            <a:ext cx="292068" cy="461665"/>
          </a:xfrm>
          <a:prstGeom prst="rect">
            <a:avLst/>
          </a:prstGeom>
        </p:spPr>
        <p:txBody>
          <a:bodyPr wrap="none">
            <a:spAutoFit/>
          </a:bodyPr>
          <a:lstStyle/>
          <a:p>
            <a:r>
              <a:rPr lang="en-US" sz="2400" dirty="0">
                <a:solidFill>
                  <a:srgbClr val="FF0000"/>
                </a:solidFill>
                <a:latin typeface="Candara" panose="020E0502030303020204" pitchFamily="34" charset="0"/>
                <a:cs typeface="Calibri" panose="020F0502020204030204" pitchFamily="34" charset="0"/>
              </a:rPr>
              <a:t>1</a:t>
            </a:r>
            <a:endParaRPr lang="en-US" sz="2400" dirty="0">
              <a:solidFill>
                <a:srgbClr val="FF0000"/>
              </a:solidFill>
              <a:latin typeface="Candara" panose="020E0502030303020204" pitchFamily="34" charset="0"/>
            </a:endParaRPr>
          </a:p>
        </p:txBody>
      </p:sp>
      <p:sp>
        <p:nvSpPr>
          <p:cNvPr id="52" name="Rectangle 51">
            <a:extLst>
              <a:ext uri="{FF2B5EF4-FFF2-40B4-BE49-F238E27FC236}">
                <a16:creationId xmlns:a16="http://schemas.microsoft.com/office/drawing/2014/main" id="{7AA84E7F-7DF6-8142-9A24-BA0DD5595BB2}"/>
              </a:ext>
            </a:extLst>
          </p:cNvPr>
          <p:cNvSpPr/>
          <p:nvPr/>
        </p:nvSpPr>
        <p:spPr>
          <a:xfrm>
            <a:off x="5630786" y="4726946"/>
            <a:ext cx="292068" cy="461665"/>
          </a:xfrm>
          <a:prstGeom prst="rect">
            <a:avLst/>
          </a:prstGeom>
        </p:spPr>
        <p:txBody>
          <a:bodyPr wrap="none">
            <a:spAutoFit/>
          </a:bodyPr>
          <a:lstStyle/>
          <a:p>
            <a:r>
              <a:rPr lang="en-US" sz="2400" dirty="0">
                <a:solidFill>
                  <a:srgbClr val="FF0000"/>
                </a:solidFill>
                <a:latin typeface="Candara" panose="020E0502030303020204" pitchFamily="34" charset="0"/>
                <a:cs typeface="Calibri" panose="020F0502020204030204" pitchFamily="34" charset="0"/>
              </a:rPr>
              <a:t>1</a:t>
            </a:r>
            <a:endParaRPr lang="en-US" sz="2400" dirty="0">
              <a:solidFill>
                <a:srgbClr val="FF0000"/>
              </a:solidFill>
              <a:latin typeface="Candara" panose="020E0502030303020204" pitchFamily="34" charset="0"/>
            </a:endParaRPr>
          </a:p>
        </p:txBody>
      </p:sp>
      <p:sp>
        <p:nvSpPr>
          <p:cNvPr id="53" name="Rectangle 52">
            <a:extLst>
              <a:ext uri="{FF2B5EF4-FFF2-40B4-BE49-F238E27FC236}">
                <a16:creationId xmlns:a16="http://schemas.microsoft.com/office/drawing/2014/main" id="{CD559161-1226-B84C-9509-024888E35F2B}"/>
              </a:ext>
            </a:extLst>
          </p:cNvPr>
          <p:cNvSpPr/>
          <p:nvPr/>
        </p:nvSpPr>
        <p:spPr>
          <a:xfrm>
            <a:off x="6586028" y="4726946"/>
            <a:ext cx="354584" cy="461665"/>
          </a:xfrm>
          <a:prstGeom prst="rect">
            <a:avLst/>
          </a:prstGeom>
        </p:spPr>
        <p:txBody>
          <a:bodyPr wrap="none">
            <a:spAutoFit/>
          </a:bodyPr>
          <a:lstStyle/>
          <a:p>
            <a:r>
              <a:rPr lang="en-US" sz="2400" dirty="0">
                <a:solidFill>
                  <a:srgbClr val="FF0000"/>
                </a:solidFill>
                <a:latin typeface="Candara" panose="020E0502030303020204" pitchFamily="34" charset="0"/>
                <a:cs typeface="Calibri" panose="020F0502020204030204" pitchFamily="34" charset="0"/>
              </a:rPr>
              <a:t>8</a:t>
            </a:r>
            <a:endParaRPr lang="en-US" sz="2400" dirty="0">
              <a:solidFill>
                <a:srgbClr val="FF0000"/>
              </a:solidFill>
              <a:latin typeface="Candara" panose="020E0502030303020204" pitchFamily="34" charset="0"/>
            </a:endParaRPr>
          </a:p>
        </p:txBody>
      </p:sp>
      <p:sp>
        <p:nvSpPr>
          <p:cNvPr id="54" name="Rectangle 53">
            <a:extLst>
              <a:ext uri="{FF2B5EF4-FFF2-40B4-BE49-F238E27FC236}">
                <a16:creationId xmlns:a16="http://schemas.microsoft.com/office/drawing/2014/main" id="{F373ABBE-340A-9844-B199-8A16D0D42057}"/>
              </a:ext>
            </a:extLst>
          </p:cNvPr>
          <p:cNvSpPr/>
          <p:nvPr/>
        </p:nvSpPr>
        <p:spPr>
          <a:xfrm>
            <a:off x="7761180" y="4726946"/>
            <a:ext cx="340158" cy="461665"/>
          </a:xfrm>
          <a:prstGeom prst="rect">
            <a:avLst/>
          </a:prstGeom>
        </p:spPr>
        <p:txBody>
          <a:bodyPr wrap="none">
            <a:spAutoFit/>
          </a:bodyPr>
          <a:lstStyle/>
          <a:p>
            <a:r>
              <a:rPr lang="en-US" sz="2400" dirty="0">
                <a:solidFill>
                  <a:srgbClr val="FF0000"/>
                </a:solidFill>
                <a:latin typeface="Candara" panose="020E0502030303020204" pitchFamily="34" charset="0"/>
                <a:cs typeface="Calibri" panose="020F0502020204030204" pitchFamily="34" charset="0"/>
              </a:rPr>
              <a:t>2</a:t>
            </a:r>
            <a:endParaRPr lang="en-US" sz="2400" dirty="0">
              <a:solidFill>
                <a:srgbClr val="FF0000"/>
              </a:solidFill>
              <a:latin typeface="Candara" panose="020E0502030303020204" pitchFamily="34" charset="0"/>
            </a:endParaRPr>
          </a:p>
        </p:txBody>
      </p:sp>
      <p:sp>
        <p:nvSpPr>
          <p:cNvPr id="55" name="Rectangle 54">
            <a:extLst>
              <a:ext uri="{FF2B5EF4-FFF2-40B4-BE49-F238E27FC236}">
                <a16:creationId xmlns:a16="http://schemas.microsoft.com/office/drawing/2014/main" id="{151B9D5A-B5D4-6046-B2D6-4F60DA272C02}"/>
              </a:ext>
            </a:extLst>
          </p:cNvPr>
          <p:cNvSpPr/>
          <p:nvPr/>
        </p:nvSpPr>
        <p:spPr>
          <a:xfrm>
            <a:off x="4690646" y="4726946"/>
            <a:ext cx="338554" cy="461665"/>
          </a:xfrm>
          <a:prstGeom prst="rect">
            <a:avLst/>
          </a:prstGeom>
        </p:spPr>
        <p:txBody>
          <a:bodyPr wrap="none">
            <a:spAutoFit/>
          </a:bodyPr>
          <a:lstStyle/>
          <a:p>
            <a:r>
              <a:rPr lang="en-US" sz="2400" dirty="0">
                <a:solidFill>
                  <a:srgbClr val="FF0000"/>
                </a:solidFill>
                <a:latin typeface="Candara" panose="020E0502030303020204" pitchFamily="34" charset="0"/>
                <a:cs typeface="Calibri" panose="020F0502020204030204" pitchFamily="34" charset="0"/>
              </a:rPr>
              <a:t>+</a:t>
            </a:r>
            <a:endParaRPr lang="en-US" sz="2400" dirty="0">
              <a:solidFill>
                <a:srgbClr val="FF0000"/>
              </a:solidFill>
              <a:latin typeface="Candara" panose="020E0502030303020204" pitchFamily="34" charset="0"/>
            </a:endParaRPr>
          </a:p>
        </p:txBody>
      </p:sp>
      <p:sp>
        <p:nvSpPr>
          <p:cNvPr id="56" name="Rectangle 55">
            <a:extLst>
              <a:ext uri="{FF2B5EF4-FFF2-40B4-BE49-F238E27FC236}">
                <a16:creationId xmlns:a16="http://schemas.microsoft.com/office/drawing/2014/main" id="{1CE4FF5A-CC10-C242-9F64-99473C5499B2}"/>
              </a:ext>
            </a:extLst>
          </p:cNvPr>
          <p:cNvSpPr/>
          <p:nvPr/>
        </p:nvSpPr>
        <p:spPr>
          <a:xfrm>
            <a:off x="5325986" y="4726946"/>
            <a:ext cx="338554" cy="461665"/>
          </a:xfrm>
          <a:prstGeom prst="rect">
            <a:avLst/>
          </a:prstGeom>
        </p:spPr>
        <p:txBody>
          <a:bodyPr wrap="none">
            <a:spAutoFit/>
          </a:bodyPr>
          <a:lstStyle/>
          <a:p>
            <a:r>
              <a:rPr lang="en-US" sz="2400" dirty="0">
                <a:solidFill>
                  <a:srgbClr val="FF0000"/>
                </a:solidFill>
                <a:latin typeface="Candara" panose="020E0502030303020204" pitchFamily="34" charset="0"/>
                <a:cs typeface="Calibri" panose="020F0502020204030204" pitchFamily="34" charset="0"/>
              </a:rPr>
              <a:t>+</a:t>
            </a:r>
            <a:endParaRPr lang="en-US" sz="2400" dirty="0">
              <a:solidFill>
                <a:srgbClr val="FF0000"/>
              </a:solidFill>
              <a:latin typeface="Candara" panose="020E0502030303020204" pitchFamily="34" charset="0"/>
            </a:endParaRPr>
          </a:p>
        </p:txBody>
      </p:sp>
      <p:sp>
        <p:nvSpPr>
          <p:cNvPr id="57" name="Rectangle 56">
            <a:extLst>
              <a:ext uri="{FF2B5EF4-FFF2-40B4-BE49-F238E27FC236}">
                <a16:creationId xmlns:a16="http://schemas.microsoft.com/office/drawing/2014/main" id="{DC11332C-2994-B145-BA9B-BD89E40E06ED}"/>
              </a:ext>
            </a:extLst>
          </p:cNvPr>
          <p:cNvSpPr/>
          <p:nvPr/>
        </p:nvSpPr>
        <p:spPr>
          <a:xfrm>
            <a:off x="6126086" y="4726946"/>
            <a:ext cx="338554" cy="461665"/>
          </a:xfrm>
          <a:prstGeom prst="rect">
            <a:avLst/>
          </a:prstGeom>
        </p:spPr>
        <p:txBody>
          <a:bodyPr wrap="none">
            <a:spAutoFit/>
          </a:bodyPr>
          <a:lstStyle/>
          <a:p>
            <a:r>
              <a:rPr lang="en-US" sz="2400" dirty="0">
                <a:solidFill>
                  <a:srgbClr val="FF0000"/>
                </a:solidFill>
                <a:latin typeface="Candara" panose="020E0502030303020204" pitchFamily="34" charset="0"/>
                <a:cs typeface="Calibri" panose="020F0502020204030204" pitchFamily="34" charset="0"/>
              </a:rPr>
              <a:t>+</a:t>
            </a:r>
            <a:endParaRPr lang="en-US" sz="2400" dirty="0">
              <a:solidFill>
                <a:srgbClr val="FF0000"/>
              </a:solidFill>
              <a:latin typeface="Candara" panose="020E0502030303020204" pitchFamily="34" charset="0"/>
            </a:endParaRPr>
          </a:p>
        </p:txBody>
      </p:sp>
      <p:sp>
        <p:nvSpPr>
          <p:cNvPr id="58" name="Rectangle 57">
            <a:extLst>
              <a:ext uri="{FF2B5EF4-FFF2-40B4-BE49-F238E27FC236}">
                <a16:creationId xmlns:a16="http://schemas.microsoft.com/office/drawing/2014/main" id="{CBF768C9-82E1-1946-84A7-EE45E93EFAC6}"/>
              </a:ext>
            </a:extLst>
          </p:cNvPr>
          <p:cNvSpPr/>
          <p:nvPr/>
        </p:nvSpPr>
        <p:spPr>
          <a:xfrm>
            <a:off x="7230986" y="4726946"/>
            <a:ext cx="338554" cy="461665"/>
          </a:xfrm>
          <a:prstGeom prst="rect">
            <a:avLst/>
          </a:prstGeom>
        </p:spPr>
        <p:txBody>
          <a:bodyPr wrap="none">
            <a:spAutoFit/>
          </a:bodyPr>
          <a:lstStyle/>
          <a:p>
            <a:r>
              <a:rPr lang="en-US" sz="2400" dirty="0">
                <a:solidFill>
                  <a:srgbClr val="FF0000"/>
                </a:solidFill>
                <a:latin typeface="Candara" panose="020E0502030303020204" pitchFamily="34" charset="0"/>
                <a:cs typeface="Calibri" panose="020F0502020204030204" pitchFamily="34" charset="0"/>
              </a:rPr>
              <a:t>+</a:t>
            </a:r>
            <a:endParaRPr lang="en-US" sz="2400" dirty="0">
              <a:solidFill>
                <a:srgbClr val="FF0000"/>
              </a:solidFill>
              <a:latin typeface="Candara" panose="020E0502030303020204" pitchFamily="34" charset="0"/>
            </a:endParaRPr>
          </a:p>
        </p:txBody>
      </p:sp>
      <p:sp>
        <p:nvSpPr>
          <p:cNvPr id="59" name="Rectangle 58">
            <a:extLst>
              <a:ext uri="{FF2B5EF4-FFF2-40B4-BE49-F238E27FC236}">
                <a16:creationId xmlns:a16="http://schemas.microsoft.com/office/drawing/2014/main" id="{DE76F1ED-ABB5-6044-8B5A-9B94D89B33E2}"/>
              </a:ext>
            </a:extLst>
          </p:cNvPr>
          <p:cNvSpPr/>
          <p:nvPr/>
        </p:nvSpPr>
        <p:spPr>
          <a:xfrm>
            <a:off x="2657078" y="5243341"/>
            <a:ext cx="803425" cy="461665"/>
          </a:xfrm>
          <a:prstGeom prst="rect">
            <a:avLst/>
          </a:prstGeom>
        </p:spPr>
        <p:txBody>
          <a:bodyPr wrap="none">
            <a:spAutoFit/>
          </a:bodyPr>
          <a:lstStyle/>
          <a:p>
            <a:r>
              <a:rPr lang="en-US" sz="2400" dirty="0">
                <a:latin typeface="Candara" panose="020E0502030303020204" pitchFamily="34" charset="0"/>
                <a:cs typeface="Calibri" panose="020F0502020204030204" pitchFamily="34" charset="0"/>
              </a:rPr>
              <a:t>= 127</a:t>
            </a:r>
            <a:endParaRPr lang="en-US" sz="2400" dirty="0">
              <a:latin typeface="Candara" panose="020E0502030303020204" pitchFamily="34" charset="0"/>
            </a:endParaRPr>
          </a:p>
        </p:txBody>
      </p:sp>
      <p:sp>
        <p:nvSpPr>
          <p:cNvPr id="60" name="Rectangle 59">
            <a:extLst>
              <a:ext uri="{FF2B5EF4-FFF2-40B4-BE49-F238E27FC236}">
                <a16:creationId xmlns:a16="http://schemas.microsoft.com/office/drawing/2014/main" id="{3A6F283B-8600-234D-B380-1D0A8E44A12C}"/>
              </a:ext>
            </a:extLst>
          </p:cNvPr>
          <p:cNvSpPr/>
          <p:nvPr/>
        </p:nvSpPr>
        <p:spPr>
          <a:xfrm>
            <a:off x="4376955" y="5243341"/>
            <a:ext cx="683200" cy="461665"/>
          </a:xfrm>
          <a:prstGeom prst="rect">
            <a:avLst/>
          </a:prstGeom>
        </p:spPr>
        <p:txBody>
          <a:bodyPr wrap="none">
            <a:spAutoFit/>
          </a:bodyPr>
          <a:lstStyle/>
          <a:p>
            <a:r>
              <a:rPr lang="en-US" sz="2400" dirty="0">
                <a:solidFill>
                  <a:srgbClr val="FF0000"/>
                </a:solidFill>
                <a:latin typeface="Candara" panose="020E0502030303020204" pitchFamily="34" charset="0"/>
                <a:cs typeface="Calibri" panose="020F0502020204030204" pitchFamily="34" charset="0"/>
              </a:rPr>
              <a:t>= 19</a:t>
            </a:r>
            <a:endParaRPr lang="en-US" sz="2400" dirty="0">
              <a:solidFill>
                <a:srgbClr val="FF0000"/>
              </a:solidFill>
              <a:latin typeface="Candara" panose="020E0502030303020204" pitchFamily="34" charset="0"/>
            </a:endParaRPr>
          </a:p>
        </p:txBody>
      </p:sp>
      <p:sp>
        <p:nvSpPr>
          <p:cNvPr id="65" name="Rectangle 64">
            <a:extLst>
              <a:ext uri="{FF2B5EF4-FFF2-40B4-BE49-F238E27FC236}">
                <a16:creationId xmlns:a16="http://schemas.microsoft.com/office/drawing/2014/main" id="{398E8814-7517-CF48-BB42-A740047CADF1}"/>
              </a:ext>
            </a:extLst>
          </p:cNvPr>
          <p:cNvSpPr/>
          <p:nvPr/>
        </p:nvSpPr>
        <p:spPr>
          <a:xfrm>
            <a:off x="8719628" y="4726946"/>
            <a:ext cx="340158" cy="461665"/>
          </a:xfrm>
          <a:prstGeom prst="rect">
            <a:avLst/>
          </a:prstGeom>
        </p:spPr>
        <p:txBody>
          <a:bodyPr wrap="none">
            <a:spAutoFit/>
          </a:bodyPr>
          <a:lstStyle/>
          <a:p>
            <a:r>
              <a:rPr lang="en-US" sz="2400" dirty="0">
                <a:solidFill>
                  <a:srgbClr val="FF0000"/>
                </a:solidFill>
                <a:latin typeface="Candara" panose="020E0502030303020204" pitchFamily="34" charset="0"/>
                <a:cs typeface="Calibri" panose="020F0502020204030204" pitchFamily="34" charset="0"/>
              </a:rPr>
              <a:t>2</a:t>
            </a:r>
            <a:endParaRPr lang="en-US" sz="2400" dirty="0">
              <a:solidFill>
                <a:srgbClr val="FF0000"/>
              </a:solidFill>
              <a:latin typeface="Candara" panose="020E0502030303020204" pitchFamily="34" charset="0"/>
            </a:endParaRPr>
          </a:p>
        </p:txBody>
      </p:sp>
      <p:sp>
        <p:nvSpPr>
          <p:cNvPr id="66" name="Rectangle 65">
            <a:extLst>
              <a:ext uri="{FF2B5EF4-FFF2-40B4-BE49-F238E27FC236}">
                <a16:creationId xmlns:a16="http://schemas.microsoft.com/office/drawing/2014/main" id="{61B6B2E8-57A9-5542-BA3D-385D69D5C71B}"/>
              </a:ext>
            </a:extLst>
          </p:cNvPr>
          <p:cNvSpPr/>
          <p:nvPr/>
        </p:nvSpPr>
        <p:spPr>
          <a:xfrm>
            <a:off x="8302132" y="4726946"/>
            <a:ext cx="338554" cy="461665"/>
          </a:xfrm>
          <a:prstGeom prst="rect">
            <a:avLst/>
          </a:prstGeom>
        </p:spPr>
        <p:txBody>
          <a:bodyPr wrap="none">
            <a:spAutoFit/>
          </a:bodyPr>
          <a:lstStyle/>
          <a:p>
            <a:r>
              <a:rPr lang="en-US" sz="2400" dirty="0">
                <a:solidFill>
                  <a:srgbClr val="FF0000"/>
                </a:solidFill>
                <a:latin typeface="Candara" panose="020E0502030303020204" pitchFamily="34" charset="0"/>
                <a:cs typeface="Calibri" panose="020F0502020204030204" pitchFamily="34" charset="0"/>
              </a:rPr>
              <a:t>+</a:t>
            </a:r>
            <a:endParaRPr lang="en-US" sz="2400" dirty="0">
              <a:solidFill>
                <a:srgbClr val="FF0000"/>
              </a:solidFill>
              <a:latin typeface="Candara" panose="020E0502030303020204" pitchFamily="34" charset="0"/>
            </a:endParaRPr>
          </a:p>
        </p:txBody>
      </p:sp>
      <p:cxnSp>
        <p:nvCxnSpPr>
          <p:cNvPr id="33" name="Straight Arrow Connector 32">
            <a:extLst>
              <a:ext uri="{FF2B5EF4-FFF2-40B4-BE49-F238E27FC236}">
                <a16:creationId xmlns:a16="http://schemas.microsoft.com/office/drawing/2014/main" id="{F18B2F43-EE8B-5D45-A577-3D0E3F80C673}"/>
              </a:ext>
            </a:extLst>
          </p:cNvPr>
          <p:cNvCxnSpPr>
            <a:cxnSpLocks/>
            <a:stCxn id="7" idx="2"/>
            <a:endCxn id="34" idx="0"/>
          </p:cNvCxnSpPr>
          <p:nvPr/>
        </p:nvCxnSpPr>
        <p:spPr>
          <a:xfrm>
            <a:off x="3962614" y="1741557"/>
            <a:ext cx="0" cy="1211399"/>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34" name="Rounded Rectangle 33">
            <a:extLst>
              <a:ext uri="{FF2B5EF4-FFF2-40B4-BE49-F238E27FC236}">
                <a16:creationId xmlns:a16="http://schemas.microsoft.com/office/drawing/2014/main" id="{ED43BBDA-5C00-E24C-A122-025DB2D0F245}"/>
              </a:ext>
            </a:extLst>
          </p:cNvPr>
          <p:cNvSpPr/>
          <p:nvPr/>
        </p:nvSpPr>
        <p:spPr>
          <a:xfrm>
            <a:off x="3711154" y="2952955"/>
            <a:ext cx="502920" cy="50292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G</a:t>
            </a:r>
          </a:p>
        </p:txBody>
      </p:sp>
      <p:sp>
        <p:nvSpPr>
          <p:cNvPr id="61" name="Rectangle 60">
            <a:extLst>
              <a:ext uri="{FF2B5EF4-FFF2-40B4-BE49-F238E27FC236}">
                <a16:creationId xmlns:a16="http://schemas.microsoft.com/office/drawing/2014/main" id="{BFE2F319-954F-FA4B-AD2B-14EB820C416E}"/>
              </a:ext>
            </a:extLst>
          </p:cNvPr>
          <p:cNvSpPr/>
          <p:nvPr/>
        </p:nvSpPr>
        <p:spPr>
          <a:xfrm>
            <a:off x="9557828" y="4726946"/>
            <a:ext cx="348172" cy="461665"/>
          </a:xfrm>
          <a:prstGeom prst="rect">
            <a:avLst/>
          </a:prstGeom>
        </p:spPr>
        <p:txBody>
          <a:bodyPr wrap="none">
            <a:spAutoFit/>
          </a:bodyPr>
          <a:lstStyle/>
          <a:p>
            <a:r>
              <a:rPr lang="en-US" sz="2400" dirty="0">
                <a:solidFill>
                  <a:srgbClr val="FF0000"/>
                </a:solidFill>
                <a:latin typeface="Candara" panose="020E0502030303020204" pitchFamily="34" charset="0"/>
                <a:cs typeface="Calibri" panose="020F0502020204030204" pitchFamily="34" charset="0"/>
              </a:rPr>
              <a:t>4</a:t>
            </a:r>
            <a:endParaRPr lang="en-US" sz="2400" dirty="0">
              <a:solidFill>
                <a:srgbClr val="FF0000"/>
              </a:solidFill>
              <a:latin typeface="Candara" panose="020E0502030303020204" pitchFamily="34" charset="0"/>
            </a:endParaRPr>
          </a:p>
        </p:txBody>
      </p:sp>
      <p:sp>
        <p:nvSpPr>
          <p:cNvPr id="62" name="Rectangle 61">
            <a:extLst>
              <a:ext uri="{FF2B5EF4-FFF2-40B4-BE49-F238E27FC236}">
                <a16:creationId xmlns:a16="http://schemas.microsoft.com/office/drawing/2014/main" id="{F7304D6D-DACC-E446-836A-00D3CDBBC6B9}"/>
              </a:ext>
            </a:extLst>
          </p:cNvPr>
          <p:cNvSpPr/>
          <p:nvPr/>
        </p:nvSpPr>
        <p:spPr>
          <a:xfrm>
            <a:off x="9174086" y="4726946"/>
            <a:ext cx="338554" cy="461665"/>
          </a:xfrm>
          <a:prstGeom prst="rect">
            <a:avLst/>
          </a:prstGeom>
        </p:spPr>
        <p:txBody>
          <a:bodyPr wrap="none">
            <a:spAutoFit/>
          </a:bodyPr>
          <a:lstStyle/>
          <a:p>
            <a:r>
              <a:rPr lang="en-US" sz="2400" dirty="0">
                <a:solidFill>
                  <a:srgbClr val="FF0000"/>
                </a:solidFill>
                <a:latin typeface="Candara" panose="020E0502030303020204" pitchFamily="34" charset="0"/>
                <a:cs typeface="Calibri" panose="020F0502020204030204" pitchFamily="34" charset="0"/>
              </a:rPr>
              <a:t>+</a:t>
            </a:r>
            <a:endParaRPr lang="en-US" sz="2400" dirty="0">
              <a:solidFill>
                <a:srgbClr val="FF0000"/>
              </a:solidFill>
              <a:latin typeface="Candara" panose="020E0502030303020204" pitchFamily="34" charset="0"/>
            </a:endParaRPr>
          </a:p>
        </p:txBody>
      </p:sp>
      <p:pic>
        <p:nvPicPr>
          <p:cNvPr id="38" name="Graphic 37" descr="Head with Gears">
            <a:extLst>
              <a:ext uri="{FF2B5EF4-FFF2-40B4-BE49-F238E27FC236}">
                <a16:creationId xmlns:a16="http://schemas.microsoft.com/office/drawing/2014/main" id="{2D6ADA63-F4C6-5A45-83A5-4AC9EB7A9425}"/>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9267"/>
          <a:stretch/>
        </p:blipFill>
        <p:spPr>
          <a:xfrm>
            <a:off x="0" y="178234"/>
            <a:ext cx="746045" cy="822245"/>
          </a:xfrm>
          <a:prstGeom prst="rect">
            <a:avLst/>
          </a:prstGeom>
        </p:spPr>
      </p:pic>
    </p:spTree>
    <p:extLst>
      <p:ext uri="{BB962C8B-B14F-4D97-AF65-F5344CB8AC3E}">
        <p14:creationId xmlns:p14="http://schemas.microsoft.com/office/powerpoint/2010/main" val="25685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2"/>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grpId="0" nodeType="afterEffect">
                                  <p:stCondLst>
                                    <p:cond delay="500"/>
                                  </p:stCondLst>
                                  <p:childTnLst>
                                    <p:set>
                                      <p:cBhvr>
                                        <p:cTn id="59"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0" grpId="0"/>
      <p:bldP spid="51" grpId="0"/>
      <p:bldP spid="52" grpId="0"/>
      <p:bldP spid="53" grpId="0"/>
      <p:bldP spid="54" grpId="0"/>
      <p:bldP spid="55" grpId="0"/>
      <p:bldP spid="56" grpId="0"/>
      <p:bldP spid="57" grpId="0"/>
      <p:bldP spid="58" grpId="0"/>
      <p:bldP spid="59" grpId="0"/>
      <p:bldP spid="60" grpId="0"/>
      <p:bldP spid="65" grpId="0"/>
      <p:bldP spid="66" grpId="0"/>
      <p:bldP spid="61" grpId="0"/>
      <p:bldP spid="6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19ACD-C2A6-4757-8DC2-2B306BAEE34B}"/>
              </a:ext>
            </a:extLst>
          </p:cNvPr>
          <p:cNvSpPr>
            <a:spLocks noGrp="1"/>
          </p:cNvSpPr>
          <p:nvPr>
            <p:ph type="title"/>
          </p:nvPr>
        </p:nvSpPr>
        <p:spPr/>
        <p:txBody>
          <a:bodyPr/>
          <a:lstStyle/>
          <a:p>
            <a:r>
              <a:rPr lang="en-US" dirty="0"/>
              <a:t>Quiz: Car Diagnosis</a:t>
            </a:r>
          </a:p>
        </p:txBody>
      </p:sp>
      <p:sp>
        <p:nvSpPr>
          <p:cNvPr id="4" name="Slide Number Placeholder 3">
            <a:extLst>
              <a:ext uri="{FF2B5EF4-FFF2-40B4-BE49-F238E27FC236}">
                <a16:creationId xmlns:a16="http://schemas.microsoft.com/office/drawing/2014/main" id="{4C616F34-A906-499C-8CB3-C1F0771B2BA5}"/>
              </a:ext>
            </a:extLst>
          </p:cNvPr>
          <p:cNvSpPr>
            <a:spLocks noGrp="1"/>
          </p:cNvSpPr>
          <p:nvPr>
            <p:ph type="sldNum" sz="quarter" idx="12"/>
          </p:nvPr>
        </p:nvSpPr>
        <p:spPr/>
        <p:txBody>
          <a:bodyPr/>
          <a:lstStyle/>
          <a:p>
            <a:fld id="{CCF77436-EC8C-4AA7-8F7E-35D67B363DD7}" type="slidenum">
              <a:rPr lang="en-US" smtClean="0"/>
              <a:pPr/>
              <a:t>34</a:t>
            </a:fld>
            <a:endParaRPr lang="en-US" dirty="0"/>
          </a:p>
        </p:txBody>
      </p:sp>
      <p:sp>
        <p:nvSpPr>
          <p:cNvPr id="3" name="Rounded Rectangle 2">
            <a:extLst>
              <a:ext uri="{FF2B5EF4-FFF2-40B4-BE49-F238E27FC236}">
                <a16:creationId xmlns:a16="http://schemas.microsoft.com/office/drawing/2014/main" id="{9EBE03C7-7E0D-4D4F-93CA-FA81726BAE29}"/>
              </a:ext>
            </a:extLst>
          </p:cNvPr>
          <p:cNvSpPr/>
          <p:nvPr/>
        </p:nvSpPr>
        <p:spPr>
          <a:xfrm>
            <a:off x="6295647" y="4953000"/>
            <a:ext cx="975029" cy="533400"/>
          </a:xfrm>
          <a:prstGeom prst="roundRect">
            <a:avLst>
              <a:gd name="adj" fmla="val 50000"/>
            </a:avLst>
          </a:prstGeom>
          <a:solidFill>
            <a:srgbClr val="FF0000"/>
          </a:solidFill>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1600" dirty="0">
                <a:solidFill>
                  <a:schemeClr val="bg1"/>
                </a:solidFill>
                <a:latin typeface="Candara" panose="020E0502030303020204" pitchFamily="34" charset="0"/>
              </a:rPr>
              <a:t>car won’t start</a:t>
            </a:r>
          </a:p>
        </p:txBody>
      </p:sp>
      <p:sp>
        <p:nvSpPr>
          <p:cNvPr id="10" name="Rounded Rectangle 9">
            <a:extLst>
              <a:ext uri="{FF2B5EF4-FFF2-40B4-BE49-F238E27FC236}">
                <a16:creationId xmlns:a16="http://schemas.microsoft.com/office/drawing/2014/main" id="{666D90F5-2F76-4E44-84FD-26DD9D0D4EAA}"/>
              </a:ext>
            </a:extLst>
          </p:cNvPr>
          <p:cNvSpPr/>
          <p:nvPr/>
        </p:nvSpPr>
        <p:spPr>
          <a:xfrm>
            <a:off x="7514847" y="4953000"/>
            <a:ext cx="838200" cy="53340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1600" dirty="0">
                <a:latin typeface="Candara" panose="020E0502030303020204" pitchFamily="34" charset="0"/>
              </a:rPr>
              <a:t>dipstick</a:t>
            </a:r>
          </a:p>
        </p:txBody>
      </p:sp>
      <p:sp>
        <p:nvSpPr>
          <p:cNvPr id="11" name="Rounded Rectangle 10">
            <a:extLst>
              <a:ext uri="{FF2B5EF4-FFF2-40B4-BE49-F238E27FC236}">
                <a16:creationId xmlns:a16="http://schemas.microsoft.com/office/drawing/2014/main" id="{925D45D3-AC2F-4F47-995C-FEF9533B2B66}"/>
              </a:ext>
            </a:extLst>
          </p:cNvPr>
          <p:cNvSpPr/>
          <p:nvPr/>
        </p:nvSpPr>
        <p:spPr>
          <a:xfrm>
            <a:off x="5533647" y="3810000"/>
            <a:ext cx="533400" cy="53340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1600" dirty="0">
                <a:latin typeface="Candara" panose="020E0502030303020204" pitchFamily="34" charset="0"/>
              </a:rPr>
              <a:t>no oil</a:t>
            </a:r>
          </a:p>
        </p:txBody>
      </p:sp>
      <p:sp>
        <p:nvSpPr>
          <p:cNvPr id="12" name="Rounded Rectangle 11">
            <a:extLst>
              <a:ext uri="{FF2B5EF4-FFF2-40B4-BE49-F238E27FC236}">
                <a16:creationId xmlns:a16="http://schemas.microsoft.com/office/drawing/2014/main" id="{BD56C2E0-6C9D-6F4D-B7EB-D90DCD554645}"/>
              </a:ext>
            </a:extLst>
          </p:cNvPr>
          <p:cNvSpPr/>
          <p:nvPr/>
        </p:nvSpPr>
        <p:spPr>
          <a:xfrm>
            <a:off x="6295647" y="3810000"/>
            <a:ext cx="533400" cy="53340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1600" dirty="0">
                <a:latin typeface="Candara" panose="020E0502030303020204" pitchFamily="34" charset="0"/>
              </a:rPr>
              <a:t>no gas</a:t>
            </a:r>
          </a:p>
        </p:txBody>
      </p:sp>
      <p:sp>
        <p:nvSpPr>
          <p:cNvPr id="13" name="Rounded Rectangle 12">
            <a:extLst>
              <a:ext uri="{FF2B5EF4-FFF2-40B4-BE49-F238E27FC236}">
                <a16:creationId xmlns:a16="http://schemas.microsoft.com/office/drawing/2014/main" id="{578A00FE-54B4-CE44-9314-24B99A649395}"/>
              </a:ext>
            </a:extLst>
          </p:cNvPr>
          <p:cNvSpPr/>
          <p:nvPr/>
        </p:nvSpPr>
        <p:spPr>
          <a:xfrm>
            <a:off x="7057647" y="3810000"/>
            <a:ext cx="914400" cy="53340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1600" dirty="0">
                <a:latin typeface="Candara" panose="020E0502030303020204" pitchFamily="34" charset="0"/>
              </a:rPr>
              <a:t>fuel line blocked</a:t>
            </a:r>
          </a:p>
        </p:txBody>
      </p:sp>
      <p:sp>
        <p:nvSpPr>
          <p:cNvPr id="14" name="Rounded Rectangle 13">
            <a:extLst>
              <a:ext uri="{FF2B5EF4-FFF2-40B4-BE49-F238E27FC236}">
                <a16:creationId xmlns:a16="http://schemas.microsoft.com/office/drawing/2014/main" id="{62D9238D-A493-474F-84D4-D622E73B3B1B}"/>
              </a:ext>
            </a:extLst>
          </p:cNvPr>
          <p:cNvSpPr/>
          <p:nvPr/>
        </p:nvSpPr>
        <p:spPr>
          <a:xfrm>
            <a:off x="8200647" y="3810000"/>
            <a:ext cx="790953" cy="53340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1600" dirty="0">
                <a:latin typeface="Candara" panose="020E0502030303020204" pitchFamily="34" charset="0"/>
              </a:rPr>
              <a:t>starter broken</a:t>
            </a:r>
          </a:p>
        </p:txBody>
      </p:sp>
      <p:sp>
        <p:nvSpPr>
          <p:cNvPr id="15" name="Rounded Rectangle 14">
            <a:extLst>
              <a:ext uri="{FF2B5EF4-FFF2-40B4-BE49-F238E27FC236}">
                <a16:creationId xmlns:a16="http://schemas.microsoft.com/office/drawing/2014/main" id="{7D97F76F-1153-384C-88D0-51E36C83BC37}"/>
              </a:ext>
            </a:extLst>
          </p:cNvPr>
          <p:cNvSpPr/>
          <p:nvPr/>
        </p:nvSpPr>
        <p:spPr>
          <a:xfrm>
            <a:off x="3986161" y="3810000"/>
            <a:ext cx="820976" cy="53340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1600" dirty="0">
                <a:latin typeface="Candara" panose="020E0502030303020204" pitchFamily="34" charset="0"/>
              </a:rPr>
              <a:t>battery flat</a:t>
            </a:r>
          </a:p>
        </p:txBody>
      </p:sp>
      <p:sp>
        <p:nvSpPr>
          <p:cNvPr id="16" name="Rounded Rectangle 15">
            <a:extLst>
              <a:ext uri="{FF2B5EF4-FFF2-40B4-BE49-F238E27FC236}">
                <a16:creationId xmlns:a16="http://schemas.microsoft.com/office/drawing/2014/main" id="{DD8DC9F5-4D45-B34C-A65C-FC3AD0193861}"/>
              </a:ext>
            </a:extLst>
          </p:cNvPr>
          <p:cNvSpPr/>
          <p:nvPr/>
        </p:nvSpPr>
        <p:spPr>
          <a:xfrm>
            <a:off x="3019047" y="2743200"/>
            <a:ext cx="805841" cy="53340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1600" dirty="0">
                <a:latin typeface="Candara" panose="020E0502030303020204" pitchFamily="34" charset="0"/>
              </a:rPr>
              <a:t>battery dead</a:t>
            </a:r>
          </a:p>
        </p:txBody>
      </p:sp>
      <p:sp>
        <p:nvSpPr>
          <p:cNvPr id="17" name="Rounded Rectangle 16">
            <a:extLst>
              <a:ext uri="{FF2B5EF4-FFF2-40B4-BE49-F238E27FC236}">
                <a16:creationId xmlns:a16="http://schemas.microsoft.com/office/drawing/2014/main" id="{94FEE6C3-7C01-6B4D-8B5B-297B0306E682}"/>
              </a:ext>
            </a:extLst>
          </p:cNvPr>
          <p:cNvSpPr/>
          <p:nvPr/>
        </p:nvSpPr>
        <p:spPr>
          <a:xfrm>
            <a:off x="2465032" y="1733811"/>
            <a:ext cx="829587" cy="53340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1600" dirty="0">
                <a:latin typeface="Candara" panose="020E0502030303020204" pitchFamily="34" charset="0"/>
              </a:rPr>
              <a:t>battery age</a:t>
            </a:r>
          </a:p>
        </p:txBody>
      </p:sp>
      <p:sp>
        <p:nvSpPr>
          <p:cNvPr id="18" name="Rounded Rectangle 17">
            <a:extLst>
              <a:ext uri="{FF2B5EF4-FFF2-40B4-BE49-F238E27FC236}">
                <a16:creationId xmlns:a16="http://schemas.microsoft.com/office/drawing/2014/main" id="{695945B0-1E0D-834A-A60F-3A24A663E8A6}"/>
              </a:ext>
            </a:extLst>
          </p:cNvPr>
          <p:cNvSpPr/>
          <p:nvPr/>
        </p:nvSpPr>
        <p:spPr>
          <a:xfrm>
            <a:off x="4466848" y="1733811"/>
            <a:ext cx="1101767" cy="53340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1600" dirty="0">
                <a:latin typeface="Candara" panose="020E0502030303020204" pitchFamily="34" charset="0"/>
              </a:rPr>
              <a:t>alternator broken</a:t>
            </a:r>
          </a:p>
        </p:txBody>
      </p:sp>
      <p:sp>
        <p:nvSpPr>
          <p:cNvPr id="19" name="Rounded Rectangle 18">
            <a:extLst>
              <a:ext uri="{FF2B5EF4-FFF2-40B4-BE49-F238E27FC236}">
                <a16:creationId xmlns:a16="http://schemas.microsoft.com/office/drawing/2014/main" id="{B155244B-AFB7-6644-A1B9-95BA2DD889CA}"/>
              </a:ext>
            </a:extLst>
          </p:cNvPr>
          <p:cNvSpPr/>
          <p:nvPr/>
        </p:nvSpPr>
        <p:spPr>
          <a:xfrm>
            <a:off x="5990847" y="1733811"/>
            <a:ext cx="876300" cy="53340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1600" dirty="0" err="1">
                <a:latin typeface="Candara" panose="020E0502030303020204" pitchFamily="34" charset="0"/>
              </a:rPr>
              <a:t>fanbelt</a:t>
            </a:r>
            <a:r>
              <a:rPr lang="en-US" sz="1600" dirty="0">
                <a:latin typeface="Candara" panose="020E0502030303020204" pitchFamily="34" charset="0"/>
              </a:rPr>
              <a:t> broken</a:t>
            </a:r>
          </a:p>
        </p:txBody>
      </p:sp>
      <p:sp>
        <p:nvSpPr>
          <p:cNvPr id="20" name="Rounded Rectangle 19">
            <a:extLst>
              <a:ext uri="{FF2B5EF4-FFF2-40B4-BE49-F238E27FC236}">
                <a16:creationId xmlns:a16="http://schemas.microsoft.com/office/drawing/2014/main" id="{420B55B0-8A24-0D45-AD75-274DF7318B3A}"/>
              </a:ext>
            </a:extLst>
          </p:cNvPr>
          <p:cNvSpPr/>
          <p:nvPr/>
        </p:nvSpPr>
        <p:spPr>
          <a:xfrm>
            <a:off x="2561847" y="4953000"/>
            <a:ext cx="685800" cy="53340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1600" dirty="0">
                <a:latin typeface="Candara" panose="020E0502030303020204" pitchFamily="34" charset="0"/>
              </a:rPr>
              <a:t>lights</a:t>
            </a:r>
          </a:p>
        </p:txBody>
      </p:sp>
      <p:sp>
        <p:nvSpPr>
          <p:cNvPr id="21" name="Rounded Rectangle 20">
            <a:extLst>
              <a:ext uri="{FF2B5EF4-FFF2-40B4-BE49-F238E27FC236}">
                <a16:creationId xmlns:a16="http://schemas.microsoft.com/office/drawing/2014/main" id="{A506E8A2-D3F9-5948-8BB5-D4D0A2DF856F}"/>
              </a:ext>
            </a:extLst>
          </p:cNvPr>
          <p:cNvSpPr/>
          <p:nvPr/>
        </p:nvSpPr>
        <p:spPr>
          <a:xfrm>
            <a:off x="5076447" y="4953000"/>
            <a:ext cx="723900" cy="53340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1600" dirty="0">
                <a:latin typeface="Candara" panose="020E0502030303020204" pitchFamily="34" charset="0"/>
              </a:rPr>
              <a:t>gas gauge</a:t>
            </a:r>
          </a:p>
        </p:txBody>
      </p:sp>
      <p:sp>
        <p:nvSpPr>
          <p:cNvPr id="28" name="Rounded Rectangle 27">
            <a:extLst>
              <a:ext uri="{FF2B5EF4-FFF2-40B4-BE49-F238E27FC236}">
                <a16:creationId xmlns:a16="http://schemas.microsoft.com/office/drawing/2014/main" id="{58C260A9-D500-E142-AAB7-7F062E44163F}"/>
              </a:ext>
            </a:extLst>
          </p:cNvPr>
          <p:cNvSpPr/>
          <p:nvPr/>
        </p:nvSpPr>
        <p:spPr>
          <a:xfrm>
            <a:off x="4947534" y="2743200"/>
            <a:ext cx="961371" cy="53340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1600" dirty="0">
                <a:latin typeface="Candara" panose="020E0502030303020204" pitchFamily="34" charset="0"/>
              </a:rPr>
              <a:t>not charging</a:t>
            </a:r>
          </a:p>
        </p:txBody>
      </p:sp>
      <p:sp>
        <p:nvSpPr>
          <p:cNvPr id="29" name="Rounded Rectangle 28">
            <a:extLst>
              <a:ext uri="{FF2B5EF4-FFF2-40B4-BE49-F238E27FC236}">
                <a16:creationId xmlns:a16="http://schemas.microsoft.com/office/drawing/2014/main" id="{29E7DF7D-35F3-C847-9A6D-D6A2A7133DDD}"/>
              </a:ext>
            </a:extLst>
          </p:cNvPr>
          <p:cNvSpPr/>
          <p:nvPr/>
        </p:nvSpPr>
        <p:spPr>
          <a:xfrm>
            <a:off x="2465032" y="3810000"/>
            <a:ext cx="961372" cy="53340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1600" dirty="0">
                <a:latin typeface="Candara" panose="020E0502030303020204" pitchFamily="34" charset="0"/>
              </a:rPr>
              <a:t>battery meter</a:t>
            </a:r>
          </a:p>
        </p:txBody>
      </p:sp>
      <p:sp>
        <p:nvSpPr>
          <p:cNvPr id="30" name="Rounded Rectangle 29">
            <a:extLst>
              <a:ext uri="{FF2B5EF4-FFF2-40B4-BE49-F238E27FC236}">
                <a16:creationId xmlns:a16="http://schemas.microsoft.com/office/drawing/2014/main" id="{2B9F10A2-4D49-8B40-902B-9782BC4B0471}"/>
              </a:ext>
            </a:extLst>
          </p:cNvPr>
          <p:cNvSpPr/>
          <p:nvPr/>
        </p:nvSpPr>
        <p:spPr>
          <a:xfrm>
            <a:off x="3986162" y="4953000"/>
            <a:ext cx="603857" cy="53340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1600" dirty="0">
                <a:latin typeface="Candara" panose="020E0502030303020204" pitchFamily="34" charset="0"/>
              </a:rPr>
              <a:t>oil light</a:t>
            </a:r>
          </a:p>
        </p:txBody>
      </p:sp>
      <p:cxnSp>
        <p:nvCxnSpPr>
          <p:cNvPr id="32" name="Straight Arrow Connector 31">
            <a:extLst>
              <a:ext uri="{FF2B5EF4-FFF2-40B4-BE49-F238E27FC236}">
                <a16:creationId xmlns:a16="http://schemas.microsoft.com/office/drawing/2014/main" id="{9A336C5D-50D9-4341-9993-C15DBEC2FD1B}"/>
              </a:ext>
            </a:extLst>
          </p:cNvPr>
          <p:cNvCxnSpPr>
            <a:cxnSpLocks/>
            <a:stCxn id="17" idx="2"/>
            <a:endCxn id="16" idx="0"/>
          </p:cNvCxnSpPr>
          <p:nvPr/>
        </p:nvCxnSpPr>
        <p:spPr>
          <a:xfrm>
            <a:off x="2879825" y="2267212"/>
            <a:ext cx="542142" cy="475989"/>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488829F4-E53B-C244-AC19-91A945F570D0}"/>
              </a:ext>
            </a:extLst>
          </p:cNvPr>
          <p:cNvCxnSpPr>
            <a:cxnSpLocks/>
            <a:stCxn id="15" idx="2"/>
            <a:endCxn id="3" idx="0"/>
          </p:cNvCxnSpPr>
          <p:nvPr/>
        </p:nvCxnSpPr>
        <p:spPr>
          <a:xfrm>
            <a:off x="4396649" y="4343400"/>
            <a:ext cx="2386512" cy="609600"/>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C06F8DF3-086B-1648-9AA7-8AE3186663D4}"/>
              </a:ext>
            </a:extLst>
          </p:cNvPr>
          <p:cNvCxnSpPr>
            <a:cxnSpLocks/>
            <a:stCxn id="15" idx="2"/>
            <a:endCxn id="21" idx="0"/>
          </p:cNvCxnSpPr>
          <p:nvPr/>
        </p:nvCxnSpPr>
        <p:spPr>
          <a:xfrm>
            <a:off x="4396649" y="4343400"/>
            <a:ext cx="1041748" cy="609600"/>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01AF455D-863C-FD45-8C23-5419203031F4}"/>
              </a:ext>
            </a:extLst>
          </p:cNvPr>
          <p:cNvCxnSpPr>
            <a:cxnSpLocks/>
            <a:stCxn id="15" idx="2"/>
            <a:endCxn id="30" idx="0"/>
          </p:cNvCxnSpPr>
          <p:nvPr/>
        </p:nvCxnSpPr>
        <p:spPr>
          <a:xfrm flipH="1">
            <a:off x="4288091" y="4343400"/>
            <a:ext cx="108559" cy="609600"/>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383DA468-6278-0743-8D8B-5576D7822512}"/>
              </a:ext>
            </a:extLst>
          </p:cNvPr>
          <p:cNvCxnSpPr>
            <a:cxnSpLocks/>
            <a:stCxn id="15" idx="2"/>
            <a:endCxn id="20" idx="0"/>
          </p:cNvCxnSpPr>
          <p:nvPr/>
        </p:nvCxnSpPr>
        <p:spPr>
          <a:xfrm flipH="1">
            <a:off x="2904747" y="4343400"/>
            <a:ext cx="1491902" cy="609600"/>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D1B5B1D1-6417-D341-BC94-35A903409284}"/>
              </a:ext>
            </a:extLst>
          </p:cNvPr>
          <p:cNvCxnSpPr>
            <a:cxnSpLocks/>
            <a:stCxn id="16" idx="2"/>
            <a:endCxn id="15" idx="0"/>
          </p:cNvCxnSpPr>
          <p:nvPr/>
        </p:nvCxnSpPr>
        <p:spPr>
          <a:xfrm>
            <a:off x="3421967" y="3276600"/>
            <a:ext cx="974682" cy="533400"/>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4C7B3935-BD6C-1B45-B0D1-8C728E73C319}"/>
              </a:ext>
            </a:extLst>
          </p:cNvPr>
          <p:cNvCxnSpPr>
            <a:cxnSpLocks/>
            <a:stCxn id="16" idx="2"/>
            <a:endCxn id="29" idx="0"/>
          </p:cNvCxnSpPr>
          <p:nvPr/>
        </p:nvCxnSpPr>
        <p:spPr>
          <a:xfrm flipH="1">
            <a:off x="2945719" y="3276600"/>
            <a:ext cx="476249" cy="533400"/>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A454ED21-6ED1-A54B-8AAF-6A2A0D895EEE}"/>
              </a:ext>
            </a:extLst>
          </p:cNvPr>
          <p:cNvCxnSpPr>
            <a:cxnSpLocks/>
            <a:stCxn id="19" idx="2"/>
            <a:endCxn id="28" idx="0"/>
          </p:cNvCxnSpPr>
          <p:nvPr/>
        </p:nvCxnSpPr>
        <p:spPr>
          <a:xfrm flipH="1">
            <a:off x="5428219" y="2267212"/>
            <a:ext cx="1000778" cy="475989"/>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0510EB4B-9CB7-8E4F-9B92-F6A6D35FD608}"/>
              </a:ext>
            </a:extLst>
          </p:cNvPr>
          <p:cNvCxnSpPr>
            <a:cxnSpLocks/>
            <a:stCxn id="28" idx="2"/>
            <a:endCxn id="15" idx="0"/>
          </p:cNvCxnSpPr>
          <p:nvPr/>
        </p:nvCxnSpPr>
        <p:spPr>
          <a:xfrm flipH="1">
            <a:off x="4396649" y="3276600"/>
            <a:ext cx="1031570" cy="533400"/>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6769347A-958F-B24F-A0E5-C14B6FE9E9B1}"/>
              </a:ext>
            </a:extLst>
          </p:cNvPr>
          <p:cNvCxnSpPr>
            <a:cxnSpLocks/>
            <a:stCxn id="18" idx="2"/>
            <a:endCxn id="28" idx="0"/>
          </p:cNvCxnSpPr>
          <p:nvPr/>
        </p:nvCxnSpPr>
        <p:spPr>
          <a:xfrm>
            <a:off x="5017731" y="2267212"/>
            <a:ext cx="410488" cy="475989"/>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F46E4DB5-8AA8-9D42-9846-7D095FF33522}"/>
              </a:ext>
            </a:extLst>
          </p:cNvPr>
          <p:cNvCxnSpPr>
            <a:cxnSpLocks/>
            <a:stCxn id="11" idx="2"/>
            <a:endCxn id="30" idx="0"/>
          </p:cNvCxnSpPr>
          <p:nvPr/>
        </p:nvCxnSpPr>
        <p:spPr>
          <a:xfrm flipH="1">
            <a:off x="4288091" y="4343400"/>
            <a:ext cx="1512257" cy="609600"/>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E830CD22-C7F5-3D42-84D6-CAB92A43A941}"/>
              </a:ext>
            </a:extLst>
          </p:cNvPr>
          <p:cNvCxnSpPr>
            <a:cxnSpLocks/>
            <a:stCxn id="11" idx="2"/>
            <a:endCxn id="3" idx="0"/>
          </p:cNvCxnSpPr>
          <p:nvPr/>
        </p:nvCxnSpPr>
        <p:spPr>
          <a:xfrm>
            <a:off x="5800347" y="4343400"/>
            <a:ext cx="982814" cy="609600"/>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EC4A7D0C-110E-1A45-AF85-B66F99BC8A00}"/>
              </a:ext>
            </a:extLst>
          </p:cNvPr>
          <p:cNvCxnSpPr>
            <a:cxnSpLocks/>
            <a:stCxn id="12" idx="2"/>
            <a:endCxn id="3" idx="0"/>
          </p:cNvCxnSpPr>
          <p:nvPr/>
        </p:nvCxnSpPr>
        <p:spPr>
          <a:xfrm>
            <a:off x="6562347" y="4343400"/>
            <a:ext cx="220814" cy="609600"/>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76FB6168-F499-1942-BE7E-F6B005CBCA22}"/>
              </a:ext>
            </a:extLst>
          </p:cNvPr>
          <p:cNvCxnSpPr>
            <a:cxnSpLocks/>
            <a:stCxn id="13" idx="2"/>
            <a:endCxn id="3" idx="0"/>
          </p:cNvCxnSpPr>
          <p:nvPr/>
        </p:nvCxnSpPr>
        <p:spPr>
          <a:xfrm flipH="1">
            <a:off x="6783161" y="4343400"/>
            <a:ext cx="731686" cy="609600"/>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DBD5F4D2-8505-4448-9DC5-5CA052ACB734}"/>
              </a:ext>
            </a:extLst>
          </p:cNvPr>
          <p:cNvCxnSpPr>
            <a:cxnSpLocks/>
            <a:stCxn id="14" idx="2"/>
            <a:endCxn id="3" idx="0"/>
          </p:cNvCxnSpPr>
          <p:nvPr/>
        </p:nvCxnSpPr>
        <p:spPr>
          <a:xfrm flipH="1">
            <a:off x="6783161" y="4343400"/>
            <a:ext cx="1812962" cy="609600"/>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98AD3B50-C3CC-6549-92BD-11C25A6EEC15}"/>
              </a:ext>
            </a:extLst>
          </p:cNvPr>
          <p:cNvCxnSpPr>
            <a:cxnSpLocks/>
            <a:stCxn id="12" idx="2"/>
            <a:endCxn id="21" idx="0"/>
          </p:cNvCxnSpPr>
          <p:nvPr/>
        </p:nvCxnSpPr>
        <p:spPr>
          <a:xfrm flipH="1">
            <a:off x="5438397" y="4343400"/>
            <a:ext cx="1123950" cy="609600"/>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6CB6A303-523E-C34E-B04A-1567FD942DB1}"/>
              </a:ext>
            </a:extLst>
          </p:cNvPr>
          <p:cNvCxnSpPr>
            <a:cxnSpLocks/>
            <a:stCxn id="11" idx="2"/>
            <a:endCxn id="10" idx="0"/>
          </p:cNvCxnSpPr>
          <p:nvPr/>
        </p:nvCxnSpPr>
        <p:spPr>
          <a:xfrm>
            <a:off x="5800347" y="4343400"/>
            <a:ext cx="2133600" cy="609600"/>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5" name="Rectangle 4">
            <a:extLst>
              <a:ext uri="{FF2B5EF4-FFF2-40B4-BE49-F238E27FC236}">
                <a16:creationId xmlns:a16="http://schemas.microsoft.com/office/drawing/2014/main" id="{A9695F27-6F63-4F4A-95D5-BE1D95F280DC}"/>
              </a:ext>
            </a:extLst>
          </p:cNvPr>
          <p:cNvSpPr/>
          <p:nvPr/>
        </p:nvSpPr>
        <p:spPr>
          <a:xfrm>
            <a:off x="7138215" y="1104275"/>
            <a:ext cx="3263636" cy="2308324"/>
          </a:xfrm>
          <a:prstGeom prst="rect">
            <a:avLst/>
          </a:prstGeom>
        </p:spPr>
        <p:txBody>
          <a:bodyPr wrap="square">
            <a:spAutoFit/>
          </a:bodyPr>
          <a:lstStyle/>
          <a:p>
            <a:r>
              <a:rPr lang="en-US" sz="2400" dirty="0">
                <a:latin typeface="Candara" panose="020E0502030303020204" pitchFamily="34" charset="0"/>
                <a:cs typeface="Calibri" panose="020F0502020204030204" pitchFamily="34" charset="0"/>
              </a:rPr>
              <a:t>All: binary variables</a:t>
            </a:r>
          </a:p>
          <a:p>
            <a:endParaRPr lang="en-US" sz="2400" dirty="0">
              <a:latin typeface="Candara" panose="020E0502030303020204" pitchFamily="34" charset="0"/>
              <a:cs typeface="Calibri" panose="020F0502020204030204" pitchFamily="34" charset="0"/>
            </a:endParaRPr>
          </a:p>
          <a:p>
            <a:r>
              <a:rPr lang="en-US" sz="2400" dirty="0">
                <a:latin typeface="Candara" panose="020E0502030303020204" pitchFamily="34" charset="0"/>
                <a:cs typeface="Calibri" panose="020F0502020204030204" pitchFamily="34" charset="0"/>
              </a:rPr>
              <a:t>Without Bayesian Network model: 2</a:t>
            </a:r>
            <a:r>
              <a:rPr lang="en-US" sz="2400" baseline="30000" dirty="0">
                <a:latin typeface="Candara" panose="020E0502030303020204" pitchFamily="34" charset="0"/>
                <a:cs typeface="Calibri" panose="020F0502020204030204" pitchFamily="34" charset="0"/>
              </a:rPr>
              <a:t>16</a:t>
            </a:r>
            <a:r>
              <a:rPr lang="en-US" sz="2400" dirty="0">
                <a:latin typeface="Candara" panose="020E0502030303020204" pitchFamily="34" charset="0"/>
                <a:cs typeface="Calibri" panose="020F0502020204030204" pitchFamily="34" charset="0"/>
              </a:rPr>
              <a:t>-1 = 65535 probability parameters</a:t>
            </a:r>
          </a:p>
        </p:txBody>
      </p:sp>
      <p:sp>
        <p:nvSpPr>
          <p:cNvPr id="6" name="Rectangle 5">
            <a:extLst>
              <a:ext uri="{FF2B5EF4-FFF2-40B4-BE49-F238E27FC236}">
                <a16:creationId xmlns:a16="http://schemas.microsoft.com/office/drawing/2014/main" id="{66D6F1DB-C657-0541-898B-362A64F35DAB}"/>
              </a:ext>
            </a:extLst>
          </p:cNvPr>
          <p:cNvSpPr/>
          <p:nvPr/>
        </p:nvSpPr>
        <p:spPr>
          <a:xfrm>
            <a:off x="2666161" y="1352490"/>
            <a:ext cx="274434" cy="400110"/>
          </a:xfrm>
          <a:prstGeom prst="rect">
            <a:avLst/>
          </a:prstGeom>
        </p:spPr>
        <p:txBody>
          <a:bodyPr wrap="none">
            <a:spAutoFit/>
          </a:bodyPr>
          <a:lstStyle/>
          <a:p>
            <a:r>
              <a:rPr lang="en-US" sz="2000" dirty="0">
                <a:solidFill>
                  <a:srgbClr val="7030A0"/>
                </a:solidFill>
                <a:latin typeface="Candara" panose="020E0502030303020204" pitchFamily="34" charset="0"/>
                <a:cs typeface="Calibri" panose="020F0502020204030204" pitchFamily="34" charset="0"/>
              </a:rPr>
              <a:t>1</a:t>
            </a:r>
            <a:endParaRPr lang="en-US" sz="2000" dirty="0">
              <a:solidFill>
                <a:srgbClr val="7030A0"/>
              </a:solidFill>
              <a:latin typeface="Candara" panose="020E0502030303020204" pitchFamily="34" charset="0"/>
            </a:endParaRPr>
          </a:p>
        </p:txBody>
      </p:sp>
      <p:sp>
        <p:nvSpPr>
          <p:cNvPr id="43" name="Rectangle 42">
            <a:extLst>
              <a:ext uri="{FF2B5EF4-FFF2-40B4-BE49-F238E27FC236}">
                <a16:creationId xmlns:a16="http://schemas.microsoft.com/office/drawing/2014/main" id="{B6496D4A-415E-F445-878D-E4E0CCFA523F}"/>
              </a:ext>
            </a:extLst>
          </p:cNvPr>
          <p:cNvSpPr/>
          <p:nvPr/>
        </p:nvSpPr>
        <p:spPr>
          <a:xfrm>
            <a:off x="3810000" y="2809845"/>
            <a:ext cx="314510" cy="400110"/>
          </a:xfrm>
          <a:prstGeom prst="rect">
            <a:avLst/>
          </a:prstGeom>
        </p:spPr>
        <p:txBody>
          <a:bodyPr wrap="none">
            <a:spAutoFit/>
          </a:bodyPr>
          <a:lstStyle/>
          <a:p>
            <a:r>
              <a:rPr lang="en-US" sz="2000" dirty="0">
                <a:solidFill>
                  <a:srgbClr val="7030A0"/>
                </a:solidFill>
                <a:latin typeface="Candara" panose="020E0502030303020204" pitchFamily="34" charset="0"/>
                <a:cs typeface="Calibri" panose="020F0502020204030204" pitchFamily="34" charset="0"/>
              </a:rPr>
              <a:t>2</a:t>
            </a:r>
            <a:endParaRPr lang="en-US" sz="2000" dirty="0">
              <a:solidFill>
                <a:srgbClr val="7030A0"/>
              </a:solidFill>
              <a:latin typeface="Candara" panose="020E0502030303020204" pitchFamily="34" charset="0"/>
            </a:endParaRPr>
          </a:p>
        </p:txBody>
      </p:sp>
      <p:sp>
        <p:nvSpPr>
          <p:cNvPr id="44" name="Rectangle 43">
            <a:extLst>
              <a:ext uri="{FF2B5EF4-FFF2-40B4-BE49-F238E27FC236}">
                <a16:creationId xmlns:a16="http://schemas.microsoft.com/office/drawing/2014/main" id="{4738AEE8-B5F2-A740-9500-6A3FFA190579}"/>
              </a:ext>
            </a:extLst>
          </p:cNvPr>
          <p:cNvSpPr/>
          <p:nvPr/>
        </p:nvSpPr>
        <p:spPr>
          <a:xfrm>
            <a:off x="4905190" y="1342060"/>
            <a:ext cx="274434" cy="400110"/>
          </a:xfrm>
          <a:prstGeom prst="rect">
            <a:avLst/>
          </a:prstGeom>
        </p:spPr>
        <p:txBody>
          <a:bodyPr wrap="none">
            <a:spAutoFit/>
          </a:bodyPr>
          <a:lstStyle/>
          <a:p>
            <a:r>
              <a:rPr lang="en-US" sz="2000" dirty="0">
                <a:solidFill>
                  <a:srgbClr val="7030A0"/>
                </a:solidFill>
                <a:latin typeface="Candara" panose="020E0502030303020204" pitchFamily="34" charset="0"/>
                <a:cs typeface="Calibri" panose="020F0502020204030204" pitchFamily="34" charset="0"/>
              </a:rPr>
              <a:t>1</a:t>
            </a:r>
            <a:endParaRPr lang="en-US" sz="2000" dirty="0">
              <a:solidFill>
                <a:srgbClr val="7030A0"/>
              </a:solidFill>
              <a:latin typeface="Candara" panose="020E0502030303020204" pitchFamily="34" charset="0"/>
            </a:endParaRPr>
          </a:p>
        </p:txBody>
      </p:sp>
      <p:sp>
        <p:nvSpPr>
          <p:cNvPr id="45" name="Rectangle 44">
            <a:extLst>
              <a:ext uri="{FF2B5EF4-FFF2-40B4-BE49-F238E27FC236}">
                <a16:creationId xmlns:a16="http://schemas.microsoft.com/office/drawing/2014/main" id="{7A80B659-D0C7-F14C-A0C1-4814DE17120C}"/>
              </a:ext>
            </a:extLst>
          </p:cNvPr>
          <p:cNvSpPr/>
          <p:nvPr/>
        </p:nvSpPr>
        <p:spPr>
          <a:xfrm>
            <a:off x="6238690" y="1352490"/>
            <a:ext cx="274434" cy="400110"/>
          </a:xfrm>
          <a:prstGeom prst="rect">
            <a:avLst/>
          </a:prstGeom>
        </p:spPr>
        <p:txBody>
          <a:bodyPr wrap="none">
            <a:spAutoFit/>
          </a:bodyPr>
          <a:lstStyle/>
          <a:p>
            <a:r>
              <a:rPr lang="en-US" sz="2000" dirty="0">
                <a:solidFill>
                  <a:srgbClr val="7030A0"/>
                </a:solidFill>
                <a:latin typeface="Candara" panose="020E0502030303020204" pitchFamily="34" charset="0"/>
                <a:cs typeface="Calibri" panose="020F0502020204030204" pitchFamily="34" charset="0"/>
              </a:rPr>
              <a:t>1</a:t>
            </a:r>
            <a:endParaRPr lang="en-US" sz="2000" dirty="0">
              <a:solidFill>
                <a:srgbClr val="7030A0"/>
              </a:solidFill>
              <a:latin typeface="Candara" panose="020E0502030303020204" pitchFamily="34" charset="0"/>
            </a:endParaRPr>
          </a:p>
        </p:txBody>
      </p:sp>
      <p:sp>
        <p:nvSpPr>
          <p:cNvPr id="46" name="Rectangle 45">
            <a:extLst>
              <a:ext uri="{FF2B5EF4-FFF2-40B4-BE49-F238E27FC236}">
                <a16:creationId xmlns:a16="http://schemas.microsoft.com/office/drawing/2014/main" id="{E9D3404E-E813-0842-B3A9-E10AEA58DF44}"/>
              </a:ext>
            </a:extLst>
          </p:cNvPr>
          <p:cNvSpPr/>
          <p:nvPr/>
        </p:nvSpPr>
        <p:spPr>
          <a:xfrm>
            <a:off x="5909010" y="2809845"/>
            <a:ext cx="320922" cy="400110"/>
          </a:xfrm>
          <a:prstGeom prst="rect">
            <a:avLst/>
          </a:prstGeom>
        </p:spPr>
        <p:txBody>
          <a:bodyPr wrap="none">
            <a:spAutoFit/>
          </a:bodyPr>
          <a:lstStyle/>
          <a:p>
            <a:r>
              <a:rPr lang="en-US" sz="2000" dirty="0">
                <a:solidFill>
                  <a:srgbClr val="7030A0"/>
                </a:solidFill>
                <a:latin typeface="Candara" panose="020E0502030303020204" pitchFamily="34" charset="0"/>
                <a:cs typeface="Calibri" panose="020F0502020204030204" pitchFamily="34" charset="0"/>
              </a:rPr>
              <a:t>4</a:t>
            </a:r>
            <a:endParaRPr lang="en-US" sz="2000" dirty="0">
              <a:solidFill>
                <a:srgbClr val="7030A0"/>
              </a:solidFill>
              <a:latin typeface="Candara" panose="020E0502030303020204" pitchFamily="34" charset="0"/>
            </a:endParaRPr>
          </a:p>
        </p:txBody>
      </p:sp>
      <p:sp>
        <p:nvSpPr>
          <p:cNvPr id="47" name="Rectangle 46">
            <a:extLst>
              <a:ext uri="{FF2B5EF4-FFF2-40B4-BE49-F238E27FC236}">
                <a16:creationId xmlns:a16="http://schemas.microsoft.com/office/drawing/2014/main" id="{D7FCF961-B391-5342-BAEE-DBCBB6C5A48B}"/>
              </a:ext>
            </a:extLst>
          </p:cNvPr>
          <p:cNvSpPr/>
          <p:nvPr/>
        </p:nvSpPr>
        <p:spPr>
          <a:xfrm>
            <a:off x="5643092" y="3453123"/>
            <a:ext cx="274434" cy="400110"/>
          </a:xfrm>
          <a:prstGeom prst="rect">
            <a:avLst/>
          </a:prstGeom>
        </p:spPr>
        <p:txBody>
          <a:bodyPr wrap="none">
            <a:spAutoFit/>
          </a:bodyPr>
          <a:lstStyle/>
          <a:p>
            <a:r>
              <a:rPr lang="en-US" sz="2000" dirty="0">
                <a:solidFill>
                  <a:srgbClr val="7030A0"/>
                </a:solidFill>
                <a:latin typeface="Candara" panose="020E0502030303020204" pitchFamily="34" charset="0"/>
                <a:cs typeface="Calibri" panose="020F0502020204030204" pitchFamily="34" charset="0"/>
              </a:rPr>
              <a:t>1</a:t>
            </a:r>
            <a:endParaRPr lang="en-US" sz="2000" dirty="0">
              <a:solidFill>
                <a:srgbClr val="7030A0"/>
              </a:solidFill>
              <a:latin typeface="Candara" panose="020E0502030303020204" pitchFamily="34" charset="0"/>
            </a:endParaRPr>
          </a:p>
        </p:txBody>
      </p:sp>
      <p:sp>
        <p:nvSpPr>
          <p:cNvPr id="48" name="Rectangle 47">
            <a:extLst>
              <a:ext uri="{FF2B5EF4-FFF2-40B4-BE49-F238E27FC236}">
                <a16:creationId xmlns:a16="http://schemas.microsoft.com/office/drawing/2014/main" id="{D3BF9B30-5BB6-8243-9457-C21C42C0BFF9}"/>
              </a:ext>
            </a:extLst>
          </p:cNvPr>
          <p:cNvSpPr/>
          <p:nvPr/>
        </p:nvSpPr>
        <p:spPr>
          <a:xfrm>
            <a:off x="6392486" y="3453123"/>
            <a:ext cx="274434" cy="400110"/>
          </a:xfrm>
          <a:prstGeom prst="rect">
            <a:avLst/>
          </a:prstGeom>
        </p:spPr>
        <p:txBody>
          <a:bodyPr wrap="none">
            <a:spAutoFit/>
          </a:bodyPr>
          <a:lstStyle/>
          <a:p>
            <a:r>
              <a:rPr lang="en-US" sz="2000" dirty="0">
                <a:solidFill>
                  <a:srgbClr val="7030A0"/>
                </a:solidFill>
                <a:latin typeface="Candara" panose="020E0502030303020204" pitchFamily="34" charset="0"/>
                <a:cs typeface="Calibri" panose="020F0502020204030204" pitchFamily="34" charset="0"/>
              </a:rPr>
              <a:t>1</a:t>
            </a:r>
            <a:endParaRPr lang="en-US" sz="2000" dirty="0">
              <a:solidFill>
                <a:srgbClr val="7030A0"/>
              </a:solidFill>
              <a:latin typeface="Candara" panose="020E0502030303020204" pitchFamily="34" charset="0"/>
            </a:endParaRPr>
          </a:p>
        </p:txBody>
      </p:sp>
      <p:sp>
        <p:nvSpPr>
          <p:cNvPr id="49" name="Rectangle 48">
            <a:extLst>
              <a:ext uri="{FF2B5EF4-FFF2-40B4-BE49-F238E27FC236}">
                <a16:creationId xmlns:a16="http://schemas.microsoft.com/office/drawing/2014/main" id="{72B82E0A-57AF-8E4C-BFCC-2CCE5973C66B}"/>
              </a:ext>
            </a:extLst>
          </p:cNvPr>
          <p:cNvSpPr/>
          <p:nvPr/>
        </p:nvSpPr>
        <p:spPr>
          <a:xfrm>
            <a:off x="7364896" y="3453123"/>
            <a:ext cx="274434" cy="400110"/>
          </a:xfrm>
          <a:prstGeom prst="rect">
            <a:avLst/>
          </a:prstGeom>
        </p:spPr>
        <p:txBody>
          <a:bodyPr wrap="none">
            <a:spAutoFit/>
          </a:bodyPr>
          <a:lstStyle/>
          <a:p>
            <a:r>
              <a:rPr lang="en-US" sz="2000" dirty="0">
                <a:solidFill>
                  <a:srgbClr val="7030A0"/>
                </a:solidFill>
                <a:latin typeface="Candara" panose="020E0502030303020204" pitchFamily="34" charset="0"/>
                <a:cs typeface="Calibri" panose="020F0502020204030204" pitchFamily="34" charset="0"/>
              </a:rPr>
              <a:t>1</a:t>
            </a:r>
            <a:endParaRPr lang="en-US" sz="2000" dirty="0">
              <a:solidFill>
                <a:srgbClr val="7030A0"/>
              </a:solidFill>
              <a:latin typeface="Candara" panose="020E0502030303020204" pitchFamily="34" charset="0"/>
            </a:endParaRPr>
          </a:p>
        </p:txBody>
      </p:sp>
      <p:sp>
        <p:nvSpPr>
          <p:cNvPr id="50" name="Rectangle 49">
            <a:extLst>
              <a:ext uri="{FF2B5EF4-FFF2-40B4-BE49-F238E27FC236}">
                <a16:creationId xmlns:a16="http://schemas.microsoft.com/office/drawing/2014/main" id="{E90A70E8-1C8E-324D-A38D-1EBB1B756BD4}"/>
              </a:ext>
            </a:extLst>
          </p:cNvPr>
          <p:cNvSpPr/>
          <p:nvPr/>
        </p:nvSpPr>
        <p:spPr>
          <a:xfrm>
            <a:off x="8472692" y="3453123"/>
            <a:ext cx="274434" cy="400110"/>
          </a:xfrm>
          <a:prstGeom prst="rect">
            <a:avLst/>
          </a:prstGeom>
        </p:spPr>
        <p:txBody>
          <a:bodyPr wrap="none">
            <a:spAutoFit/>
          </a:bodyPr>
          <a:lstStyle/>
          <a:p>
            <a:r>
              <a:rPr lang="en-US" sz="2000" dirty="0">
                <a:solidFill>
                  <a:srgbClr val="7030A0"/>
                </a:solidFill>
                <a:latin typeface="Candara" panose="020E0502030303020204" pitchFamily="34" charset="0"/>
                <a:cs typeface="Calibri" panose="020F0502020204030204" pitchFamily="34" charset="0"/>
              </a:rPr>
              <a:t>1</a:t>
            </a:r>
            <a:endParaRPr lang="en-US" sz="2000" dirty="0">
              <a:solidFill>
                <a:srgbClr val="7030A0"/>
              </a:solidFill>
              <a:latin typeface="Candara" panose="020E0502030303020204" pitchFamily="34" charset="0"/>
            </a:endParaRPr>
          </a:p>
        </p:txBody>
      </p:sp>
      <p:sp>
        <p:nvSpPr>
          <p:cNvPr id="51" name="Rectangle 50">
            <a:extLst>
              <a:ext uri="{FF2B5EF4-FFF2-40B4-BE49-F238E27FC236}">
                <a16:creationId xmlns:a16="http://schemas.microsoft.com/office/drawing/2014/main" id="{ACF8B064-0749-0348-B3F0-500A82142C0C}"/>
              </a:ext>
            </a:extLst>
          </p:cNvPr>
          <p:cNvSpPr/>
          <p:nvPr/>
        </p:nvSpPr>
        <p:spPr>
          <a:xfrm>
            <a:off x="2135941" y="3865957"/>
            <a:ext cx="314510" cy="400110"/>
          </a:xfrm>
          <a:prstGeom prst="rect">
            <a:avLst/>
          </a:prstGeom>
        </p:spPr>
        <p:txBody>
          <a:bodyPr wrap="none">
            <a:spAutoFit/>
          </a:bodyPr>
          <a:lstStyle/>
          <a:p>
            <a:r>
              <a:rPr lang="en-US" sz="2000" dirty="0">
                <a:solidFill>
                  <a:srgbClr val="7030A0"/>
                </a:solidFill>
                <a:latin typeface="Candara" panose="020E0502030303020204" pitchFamily="34" charset="0"/>
                <a:cs typeface="Calibri" panose="020F0502020204030204" pitchFamily="34" charset="0"/>
              </a:rPr>
              <a:t>2</a:t>
            </a:r>
            <a:endParaRPr lang="en-US" sz="2000" dirty="0">
              <a:solidFill>
                <a:srgbClr val="7030A0"/>
              </a:solidFill>
              <a:latin typeface="Candara" panose="020E0502030303020204" pitchFamily="34" charset="0"/>
            </a:endParaRPr>
          </a:p>
        </p:txBody>
      </p:sp>
      <p:sp>
        <p:nvSpPr>
          <p:cNvPr id="52" name="Rectangle 51">
            <a:extLst>
              <a:ext uri="{FF2B5EF4-FFF2-40B4-BE49-F238E27FC236}">
                <a16:creationId xmlns:a16="http://schemas.microsoft.com/office/drawing/2014/main" id="{2C88054E-1F41-144F-B513-7A49C12F5234}"/>
              </a:ext>
            </a:extLst>
          </p:cNvPr>
          <p:cNvSpPr/>
          <p:nvPr/>
        </p:nvSpPr>
        <p:spPr>
          <a:xfrm>
            <a:off x="4807137" y="3865957"/>
            <a:ext cx="320922" cy="400110"/>
          </a:xfrm>
          <a:prstGeom prst="rect">
            <a:avLst/>
          </a:prstGeom>
        </p:spPr>
        <p:txBody>
          <a:bodyPr wrap="none">
            <a:spAutoFit/>
          </a:bodyPr>
          <a:lstStyle/>
          <a:p>
            <a:r>
              <a:rPr lang="en-US" sz="2000" dirty="0">
                <a:solidFill>
                  <a:srgbClr val="7030A0"/>
                </a:solidFill>
                <a:latin typeface="Candara" panose="020E0502030303020204" pitchFamily="34" charset="0"/>
                <a:cs typeface="Calibri" panose="020F0502020204030204" pitchFamily="34" charset="0"/>
              </a:rPr>
              <a:t>4</a:t>
            </a:r>
            <a:endParaRPr lang="en-US" sz="2000" dirty="0">
              <a:solidFill>
                <a:srgbClr val="7030A0"/>
              </a:solidFill>
              <a:latin typeface="Candara" panose="020E0502030303020204" pitchFamily="34" charset="0"/>
            </a:endParaRPr>
          </a:p>
        </p:txBody>
      </p:sp>
      <p:sp>
        <p:nvSpPr>
          <p:cNvPr id="53" name="Rectangle 52">
            <a:extLst>
              <a:ext uri="{FF2B5EF4-FFF2-40B4-BE49-F238E27FC236}">
                <a16:creationId xmlns:a16="http://schemas.microsoft.com/office/drawing/2014/main" id="{5D2C3D04-AC91-7843-B60F-F7DB0FF4BA4A}"/>
              </a:ext>
            </a:extLst>
          </p:cNvPr>
          <p:cNvSpPr/>
          <p:nvPr/>
        </p:nvSpPr>
        <p:spPr>
          <a:xfrm>
            <a:off x="2290867" y="5010090"/>
            <a:ext cx="314510" cy="400110"/>
          </a:xfrm>
          <a:prstGeom prst="rect">
            <a:avLst/>
          </a:prstGeom>
        </p:spPr>
        <p:txBody>
          <a:bodyPr wrap="none">
            <a:spAutoFit/>
          </a:bodyPr>
          <a:lstStyle/>
          <a:p>
            <a:r>
              <a:rPr lang="en-US" sz="2000" dirty="0">
                <a:solidFill>
                  <a:srgbClr val="7030A0"/>
                </a:solidFill>
                <a:latin typeface="Candara" panose="020E0502030303020204" pitchFamily="34" charset="0"/>
                <a:cs typeface="Calibri" panose="020F0502020204030204" pitchFamily="34" charset="0"/>
              </a:rPr>
              <a:t>2</a:t>
            </a:r>
            <a:endParaRPr lang="en-US" sz="2000" dirty="0">
              <a:solidFill>
                <a:srgbClr val="7030A0"/>
              </a:solidFill>
              <a:latin typeface="Candara" panose="020E0502030303020204" pitchFamily="34" charset="0"/>
            </a:endParaRPr>
          </a:p>
        </p:txBody>
      </p:sp>
      <p:sp>
        <p:nvSpPr>
          <p:cNvPr id="54" name="Rectangle 53">
            <a:extLst>
              <a:ext uri="{FF2B5EF4-FFF2-40B4-BE49-F238E27FC236}">
                <a16:creationId xmlns:a16="http://schemas.microsoft.com/office/drawing/2014/main" id="{5558DF73-0AF5-BD44-BA43-CE36FB2C9468}"/>
              </a:ext>
            </a:extLst>
          </p:cNvPr>
          <p:cNvSpPr/>
          <p:nvPr/>
        </p:nvSpPr>
        <p:spPr>
          <a:xfrm>
            <a:off x="3697096" y="5019645"/>
            <a:ext cx="320922" cy="400110"/>
          </a:xfrm>
          <a:prstGeom prst="rect">
            <a:avLst/>
          </a:prstGeom>
        </p:spPr>
        <p:txBody>
          <a:bodyPr wrap="none">
            <a:spAutoFit/>
          </a:bodyPr>
          <a:lstStyle/>
          <a:p>
            <a:r>
              <a:rPr lang="en-US" sz="2000" dirty="0">
                <a:solidFill>
                  <a:srgbClr val="7030A0"/>
                </a:solidFill>
                <a:latin typeface="Candara" panose="020E0502030303020204" pitchFamily="34" charset="0"/>
                <a:cs typeface="Calibri" panose="020F0502020204030204" pitchFamily="34" charset="0"/>
              </a:rPr>
              <a:t>4</a:t>
            </a:r>
            <a:endParaRPr lang="en-US" sz="2000" dirty="0">
              <a:solidFill>
                <a:srgbClr val="7030A0"/>
              </a:solidFill>
              <a:latin typeface="Candara" panose="020E0502030303020204" pitchFamily="34" charset="0"/>
            </a:endParaRPr>
          </a:p>
        </p:txBody>
      </p:sp>
      <p:sp>
        <p:nvSpPr>
          <p:cNvPr id="55" name="Rectangle 54">
            <a:extLst>
              <a:ext uri="{FF2B5EF4-FFF2-40B4-BE49-F238E27FC236}">
                <a16:creationId xmlns:a16="http://schemas.microsoft.com/office/drawing/2014/main" id="{D6E91E5C-60EB-2E43-8684-C72658165183}"/>
              </a:ext>
            </a:extLst>
          </p:cNvPr>
          <p:cNvSpPr/>
          <p:nvPr/>
        </p:nvSpPr>
        <p:spPr>
          <a:xfrm>
            <a:off x="4820200" y="5019645"/>
            <a:ext cx="320922" cy="400110"/>
          </a:xfrm>
          <a:prstGeom prst="rect">
            <a:avLst/>
          </a:prstGeom>
        </p:spPr>
        <p:txBody>
          <a:bodyPr wrap="none">
            <a:spAutoFit/>
          </a:bodyPr>
          <a:lstStyle/>
          <a:p>
            <a:r>
              <a:rPr lang="en-US" sz="2000" dirty="0">
                <a:solidFill>
                  <a:srgbClr val="7030A0"/>
                </a:solidFill>
                <a:latin typeface="Candara" panose="020E0502030303020204" pitchFamily="34" charset="0"/>
                <a:cs typeface="Calibri" panose="020F0502020204030204" pitchFamily="34" charset="0"/>
              </a:rPr>
              <a:t>4</a:t>
            </a:r>
            <a:endParaRPr lang="en-US" sz="2000" dirty="0">
              <a:solidFill>
                <a:srgbClr val="7030A0"/>
              </a:solidFill>
              <a:latin typeface="Candara" panose="020E0502030303020204" pitchFamily="34" charset="0"/>
            </a:endParaRPr>
          </a:p>
        </p:txBody>
      </p:sp>
      <p:sp>
        <p:nvSpPr>
          <p:cNvPr id="56" name="Rectangle 55">
            <a:extLst>
              <a:ext uri="{FF2B5EF4-FFF2-40B4-BE49-F238E27FC236}">
                <a16:creationId xmlns:a16="http://schemas.microsoft.com/office/drawing/2014/main" id="{AAA5F483-F840-CD48-9645-6F9F5835CDED}"/>
              </a:ext>
            </a:extLst>
          </p:cNvPr>
          <p:cNvSpPr/>
          <p:nvPr/>
        </p:nvSpPr>
        <p:spPr>
          <a:xfrm>
            <a:off x="5873824" y="5010090"/>
            <a:ext cx="444352" cy="400110"/>
          </a:xfrm>
          <a:prstGeom prst="rect">
            <a:avLst/>
          </a:prstGeom>
        </p:spPr>
        <p:txBody>
          <a:bodyPr wrap="none">
            <a:spAutoFit/>
          </a:bodyPr>
          <a:lstStyle/>
          <a:p>
            <a:r>
              <a:rPr lang="en-US" sz="2000" dirty="0">
                <a:solidFill>
                  <a:srgbClr val="7030A0"/>
                </a:solidFill>
                <a:latin typeface="Candara" panose="020E0502030303020204" pitchFamily="34" charset="0"/>
                <a:cs typeface="Calibri" panose="020F0502020204030204" pitchFamily="34" charset="0"/>
              </a:rPr>
              <a:t>32</a:t>
            </a:r>
            <a:endParaRPr lang="en-US" sz="2000" dirty="0">
              <a:solidFill>
                <a:srgbClr val="7030A0"/>
              </a:solidFill>
              <a:latin typeface="Candara" panose="020E0502030303020204" pitchFamily="34" charset="0"/>
            </a:endParaRPr>
          </a:p>
        </p:txBody>
      </p:sp>
      <p:sp>
        <p:nvSpPr>
          <p:cNvPr id="57" name="Rectangle 56">
            <a:extLst>
              <a:ext uri="{FF2B5EF4-FFF2-40B4-BE49-F238E27FC236}">
                <a16:creationId xmlns:a16="http://schemas.microsoft.com/office/drawing/2014/main" id="{73F426F1-6E82-2A44-97B8-85CB6F4F1C59}"/>
              </a:ext>
            </a:extLst>
          </p:cNvPr>
          <p:cNvSpPr/>
          <p:nvPr/>
        </p:nvSpPr>
        <p:spPr>
          <a:xfrm>
            <a:off x="8324469" y="5005327"/>
            <a:ext cx="314510" cy="400110"/>
          </a:xfrm>
          <a:prstGeom prst="rect">
            <a:avLst/>
          </a:prstGeom>
        </p:spPr>
        <p:txBody>
          <a:bodyPr wrap="none">
            <a:spAutoFit/>
          </a:bodyPr>
          <a:lstStyle/>
          <a:p>
            <a:r>
              <a:rPr lang="en-US" sz="2000" dirty="0">
                <a:solidFill>
                  <a:srgbClr val="7030A0"/>
                </a:solidFill>
                <a:latin typeface="Candara" panose="020E0502030303020204" pitchFamily="34" charset="0"/>
                <a:cs typeface="Calibri" panose="020F0502020204030204" pitchFamily="34" charset="0"/>
              </a:rPr>
              <a:t>2</a:t>
            </a:r>
            <a:endParaRPr lang="en-US" sz="2000" dirty="0">
              <a:solidFill>
                <a:srgbClr val="7030A0"/>
              </a:solidFill>
              <a:latin typeface="Candara" panose="020E0502030303020204" pitchFamily="34" charset="0"/>
            </a:endParaRPr>
          </a:p>
        </p:txBody>
      </p:sp>
      <p:sp>
        <p:nvSpPr>
          <p:cNvPr id="22" name="Rectangle 21">
            <a:extLst>
              <a:ext uri="{FF2B5EF4-FFF2-40B4-BE49-F238E27FC236}">
                <a16:creationId xmlns:a16="http://schemas.microsoft.com/office/drawing/2014/main" id="{D85E2E43-768E-B645-A653-E0AE6134EB4B}"/>
              </a:ext>
            </a:extLst>
          </p:cNvPr>
          <p:cNvSpPr/>
          <p:nvPr/>
        </p:nvSpPr>
        <p:spPr>
          <a:xfrm>
            <a:off x="3527635" y="5894183"/>
            <a:ext cx="4652620" cy="461665"/>
          </a:xfrm>
          <a:prstGeom prst="rect">
            <a:avLst/>
          </a:prstGeom>
        </p:spPr>
        <p:txBody>
          <a:bodyPr wrap="none">
            <a:spAutoFit/>
          </a:bodyPr>
          <a:lstStyle/>
          <a:p>
            <a:r>
              <a:rPr lang="en-US" sz="2400" dirty="0">
                <a:solidFill>
                  <a:srgbClr val="FF0000"/>
                </a:solidFill>
                <a:latin typeface="Candara" panose="020E0502030303020204" pitchFamily="34" charset="0"/>
                <a:cs typeface="Calibri" panose="020F0502020204030204" pitchFamily="34" charset="0"/>
              </a:rPr>
              <a:t>With Bayesian Network model: 63 </a:t>
            </a:r>
            <a:endParaRPr lang="en-US" sz="2400" dirty="0">
              <a:solidFill>
                <a:srgbClr val="FF0000"/>
              </a:solidFill>
              <a:latin typeface="Candara" panose="020E0502030303020204" pitchFamily="34" charset="0"/>
            </a:endParaRPr>
          </a:p>
        </p:txBody>
      </p:sp>
      <p:pic>
        <p:nvPicPr>
          <p:cNvPr id="59" name="Graphic 58" descr="Head with Gears">
            <a:extLst>
              <a:ext uri="{FF2B5EF4-FFF2-40B4-BE49-F238E27FC236}">
                <a16:creationId xmlns:a16="http://schemas.microsoft.com/office/drawing/2014/main" id="{E82CA2BB-EE96-F247-9B0F-33FD46964CFF}"/>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9267"/>
          <a:stretch/>
        </p:blipFill>
        <p:spPr>
          <a:xfrm>
            <a:off x="0" y="178234"/>
            <a:ext cx="746045" cy="822245"/>
          </a:xfrm>
          <a:prstGeom prst="rect">
            <a:avLst/>
          </a:prstGeom>
        </p:spPr>
      </p:pic>
    </p:spTree>
    <p:extLst>
      <p:ext uri="{BB962C8B-B14F-4D97-AF65-F5344CB8AC3E}">
        <p14:creationId xmlns:p14="http://schemas.microsoft.com/office/powerpoint/2010/main" val="372985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3" grpId="0"/>
      <p:bldP spid="44" grpId="0"/>
      <p:bldP spid="45" grpId="0"/>
      <p:bldP spid="46" grpId="0"/>
      <p:bldP spid="47" grpId="0"/>
      <p:bldP spid="48" grpId="0"/>
      <p:bldP spid="49" grpId="0"/>
      <p:bldP spid="50" grpId="0"/>
      <p:bldP spid="51" grpId="0"/>
      <p:bldP spid="52" grpId="0"/>
      <p:bldP spid="53" grpId="0"/>
      <p:bldP spid="54" grpId="0"/>
      <p:bldP spid="55" grpId="0"/>
      <p:bldP spid="56" grpId="0"/>
      <p:bldP spid="57" grpId="0"/>
      <p:bldP spid="2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75E34-B0FD-4617-B2CB-202FF5E6131D}"/>
              </a:ext>
            </a:extLst>
          </p:cNvPr>
          <p:cNvSpPr>
            <a:spLocks noGrp="1"/>
          </p:cNvSpPr>
          <p:nvPr>
            <p:ph type="title"/>
          </p:nvPr>
        </p:nvSpPr>
        <p:spPr/>
        <p:txBody>
          <a:bodyPr>
            <a:normAutofit/>
          </a:bodyPr>
          <a:lstStyle/>
          <a:p>
            <a:r>
              <a:rPr lang="en-US" dirty="0"/>
              <a:t>Constructing a General Bayesian Network</a:t>
            </a:r>
          </a:p>
        </p:txBody>
      </p:sp>
      <p:sp>
        <p:nvSpPr>
          <p:cNvPr id="4" name="Slide Number Placeholder 3">
            <a:extLst>
              <a:ext uri="{FF2B5EF4-FFF2-40B4-BE49-F238E27FC236}">
                <a16:creationId xmlns:a16="http://schemas.microsoft.com/office/drawing/2014/main" id="{C465ABCD-04EA-4DCB-98C9-9CE8AB2E1863}"/>
              </a:ext>
            </a:extLst>
          </p:cNvPr>
          <p:cNvSpPr>
            <a:spLocks noGrp="1"/>
          </p:cNvSpPr>
          <p:nvPr>
            <p:ph type="sldNum" sz="quarter" idx="12"/>
          </p:nvPr>
        </p:nvSpPr>
        <p:spPr/>
        <p:txBody>
          <a:bodyPr/>
          <a:lstStyle/>
          <a:p>
            <a:pPr>
              <a:defRPr/>
            </a:pPr>
            <a:fld id="{CCF77436-EC8C-4AA7-8F7E-35D67B363DD7}" type="slidenum">
              <a:rPr lang="en-US" smtClean="0"/>
              <a:pPr>
                <a:defRPr/>
              </a:pPr>
              <a:t>35</a:t>
            </a:fld>
            <a:endParaRPr lang="en-US"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22424767-2480-4257-8FC3-0CBE7F49F896}"/>
                  </a:ext>
                </a:extLst>
              </p:cNvPr>
              <p:cNvSpPr/>
              <p:nvPr/>
            </p:nvSpPr>
            <p:spPr>
              <a:xfrm>
                <a:off x="609600" y="1220558"/>
                <a:ext cx="8077200" cy="1815882"/>
              </a:xfrm>
              <a:prstGeom prst="rect">
                <a:avLst/>
              </a:prstGeom>
            </p:spPr>
            <p:txBody>
              <a:bodyPr wrap="square">
                <a:spAutoFit/>
              </a:bodyPr>
              <a:lstStyle/>
              <a:p>
                <a:pPr marL="11113"/>
                <a:r>
                  <a:rPr lang="en-US" sz="2800" dirty="0">
                    <a:latin typeface="Candara" panose="020E0502030303020204" pitchFamily="34" charset="0"/>
                  </a:rPr>
                  <a:t>By product rule:</a:t>
                </a:r>
              </a:p>
              <a:p>
                <a:pPr marL="11113"/>
                <a14:m>
                  <m:oMathPara xmlns:m="http://schemas.openxmlformats.org/officeDocument/2006/math">
                    <m:oMathParaPr>
                      <m:jc m:val="left"/>
                    </m:oMathParaPr>
                    <m:oMath xmlns:m="http://schemas.openxmlformats.org/officeDocument/2006/math">
                      <m:r>
                        <m:rPr>
                          <m:sty m:val="p"/>
                        </m:rPr>
                        <a:rPr lang="en-US" sz="2800">
                          <a:solidFill>
                            <a:srgbClr val="7030A0"/>
                          </a:solidFill>
                          <a:latin typeface="Cambria Math" panose="02040503050406030204" pitchFamily="18" charset="0"/>
                        </a:rPr>
                        <m:t>P</m:t>
                      </m:r>
                      <m:d>
                        <m:dPr>
                          <m:ctrlPr>
                            <a:rPr lang="en-US" sz="2800" i="1">
                              <a:solidFill>
                                <a:srgbClr val="7030A0"/>
                              </a:solidFill>
                              <a:latin typeface="Cambria Math" panose="02040503050406030204" pitchFamily="18" charset="0"/>
                            </a:rPr>
                          </m:ctrlPr>
                        </m:dPr>
                        <m:e>
                          <m:sSub>
                            <m:sSubPr>
                              <m:ctrlPr>
                                <a:rPr lang="en-US" sz="2800" i="1">
                                  <a:solidFill>
                                    <a:srgbClr val="7030A0"/>
                                  </a:solidFill>
                                  <a:latin typeface="Cambria Math" panose="02040503050406030204" pitchFamily="18" charset="0"/>
                                </a:rPr>
                              </m:ctrlPr>
                            </m:sSubPr>
                            <m:e>
                              <m:r>
                                <m:rPr>
                                  <m:sty m:val="p"/>
                                </m:rPr>
                                <a:rPr lang="en-US" sz="2800">
                                  <a:solidFill>
                                    <a:srgbClr val="7030A0"/>
                                  </a:solidFill>
                                  <a:latin typeface="Cambria Math" panose="02040503050406030204" pitchFamily="18" charset="0"/>
                                </a:rPr>
                                <m:t>X</m:t>
                              </m:r>
                            </m:e>
                            <m:sub>
                              <m:r>
                                <a:rPr lang="en-US" sz="2800">
                                  <a:solidFill>
                                    <a:srgbClr val="7030A0"/>
                                  </a:solidFill>
                                  <a:latin typeface="Cambria Math" panose="02040503050406030204" pitchFamily="18" charset="0"/>
                                </a:rPr>
                                <m:t>1</m:t>
                              </m:r>
                            </m:sub>
                          </m:sSub>
                          <m:r>
                            <a:rPr lang="en-US" sz="2800">
                              <a:solidFill>
                                <a:srgbClr val="7030A0"/>
                              </a:solidFill>
                              <a:latin typeface="Cambria Math" panose="02040503050406030204" pitchFamily="18" charset="0"/>
                            </a:rPr>
                            <m:t>,</m:t>
                          </m:r>
                          <m:sSub>
                            <m:sSubPr>
                              <m:ctrlPr>
                                <a:rPr lang="en-US" sz="2800" i="1">
                                  <a:solidFill>
                                    <a:srgbClr val="7030A0"/>
                                  </a:solidFill>
                                  <a:latin typeface="Cambria Math" panose="02040503050406030204" pitchFamily="18" charset="0"/>
                                </a:rPr>
                              </m:ctrlPr>
                            </m:sSubPr>
                            <m:e>
                              <m:r>
                                <m:rPr>
                                  <m:sty m:val="p"/>
                                </m:rPr>
                                <a:rPr lang="en-US" sz="2800">
                                  <a:solidFill>
                                    <a:srgbClr val="7030A0"/>
                                  </a:solidFill>
                                  <a:latin typeface="Cambria Math" panose="02040503050406030204" pitchFamily="18" charset="0"/>
                                </a:rPr>
                                <m:t>X</m:t>
                              </m:r>
                            </m:e>
                            <m:sub>
                              <m:r>
                                <a:rPr lang="en-US" sz="2800">
                                  <a:solidFill>
                                    <a:srgbClr val="7030A0"/>
                                  </a:solidFill>
                                  <a:latin typeface="Cambria Math" panose="02040503050406030204" pitchFamily="18" charset="0"/>
                                </a:rPr>
                                <m:t>2</m:t>
                              </m:r>
                            </m:sub>
                          </m:sSub>
                          <m:r>
                            <a:rPr lang="en-US" sz="2800">
                              <a:solidFill>
                                <a:srgbClr val="7030A0"/>
                              </a:solidFill>
                              <a:latin typeface="Cambria Math" panose="02040503050406030204" pitchFamily="18" charset="0"/>
                            </a:rPr>
                            <m:t>,…</m:t>
                          </m:r>
                          <m:sSub>
                            <m:sSubPr>
                              <m:ctrlPr>
                                <a:rPr lang="en-US" sz="2800" i="1">
                                  <a:solidFill>
                                    <a:srgbClr val="7030A0"/>
                                  </a:solidFill>
                                  <a:latin typeface="Cambria Math" panose="02040503050406030204" pitchFamily="18" charset="0"/>
                                </a:rPr>
                              </m:ctrlPr>
                            </m:sSubPr>
                            <m:e>
                              <m:r>
                                <m:rPr>
                                  <m:sty m:val="p"/>
                                </m:rPr>
                                <a:rPr lang="en-US" sz="2800">
                                  <a:solidFill>
                                    <a:srgbClr val="7030A0"/>
                                  </a:solidFill>
                                  <a:latin typeface="Cambria Math" panose="02040503050406030204" pitchFamily="18" charset="0"/>
                                </a:rPr>
                                <m:t>X</m:t>
                              </m:r>
                            </m:e>
                            <m:sub>
                              <m:r>
                                <m:rPr>
                                  <m:sty m:val="p"/>
                                </m:rPr>
                                <a:rPr lang="en-US" sz="2800">
                                  <a:solidFill>
                                    <a:srgbClr val="7030A0"/>
                                  </a:solidFill>
                                  <a:latin typeface="Cambria Math" panose="02040503050406030204" pitchFamily="18" charset="0"/>
                                </a:rPr>
                                <m:t>n</m:t>
                              </m:r>
                            </m:sub>
                          </m:sSub>
                        </m:e>
                      </m:d>
                    </m:oMath>
                  </m:oMathPara>
                </a14:m>
                <a:endParaRPr lang="en-US" sz="2800" i="1" dirty="0">
                  <a:solidFill>
                    <a:srgbClr val="7030A0"/>
                  </a:solidFill>
                  <a:latin typeface="Cambria Math" panose="02040503050406030204" pitchFamily="18" charset="0"/>
                </a:endParaRPr>
              </a:p>
              <a:p>
                <a:pPr marL="11113"/>
                <a14:m>
                  <m:oMath xmlns:m="http://schemas.openxmlformats.org/officeDocument/2006/math">
                    <m:r>
                      <a:rPr lang="en-US" sz="2800" b="0" i="1" smtClean="0">
                        <a:solidFill>
                          <a:srgbClr val="7030A0"/>
                        </a:solidFill>
                        <a:latin typeface="Cambria Math" panose="02040503050406030204" pitchFamily="18" charset="0"/>
                      </a:rPr>
                      <m:t> </m:t>
                    </m:r>
                  </m:oMath>
                </a14:m>
                <a:r>
                  <a:rPr lang="en-US" sz="2800" dirty="0">
                    <a:solidFill>
                      <a:srgbClr val="7030A0"/>
                    </a:solidFill>
                    <a:latin typeface="Candara" panose="020E0502030303020204" pitchFamily="34" charset="0"/>
                  </a:rPr>
                  <a:t> </a:t>
                </a:r>
                <a14:m>
                  <m:oMath xmlns:m="http://schemas.openxmlformats.org/officeDocument/2006/math">
                    <m:r>
                      <a:rPr lang="en-US" sz="2800">
                        <a:solidFill>
                          <a:srgbClr val="7030A0"/>
                        </a:solidFill>
                        <a:latin typeface="Cambria Math" panose="02040503050406030204" pitchFamily="18" charset="0"/>
                      </a:rPr>
                      <m:t>=</m:t>
                    </m:r>
                    <m:nary>
                      <m:naryPr>
                        <m:chr m:val="∏"/>
                        <m:limLoc m:val="subSup"/>
                        <m:ctrlPr>
                          <a:rPr lang="en-US" sz="2800" i="1">
                            <a:solidFill>
                              <a:srgbClr val="7030A0"/>
                            </a:solidFill>
                            <a:latin typeface="Cambria Math" panose="02040503050406030204" pitchFamily="18" charset="0"/>
                          </a:rPr>
                        </m:ctrlPr>
                      </m:naryPr>
                      <m:sub>
                        <m:r>
                          <m:rPr>
                            <m:sty m:val="p"/>
                            <m:brk m:alnAt="25"/>
                          </m:rPr>
                          <a:rPr lang="en-US" sz="2800">
                            <a:solidFill>
                              <a:srgbClr val="7030A0"/>
                            </a:solidFill>
                            <a:latin typeface="Cambria Math" panose="02040503050406030204" pitchFamily="18" charset="0"/>
                          </a:rPr>
                          <m:t>i</m:t>
                        </m:r>
                        <m:r>
                          <a:rPr lang="en-US" sz="2800">
                            <a:solidFill>
                              <a:srgbClr val="7030A0"/>
                            </a:solidFill>
                            <a:latin typeface="Cambria Math" panose="02040503050406030204" pitchFamily="18" charset="0"/>
                          </a:rPr>
                          <m:t>=1</m:t>
                        </m:r>
                      </m:sub>
                      <m:sup>
                        <m:r>
                          <m:rPr>
                            <m:sty m:val="p"/>
                          </m:rPr>
                          <a:rPr lang="en-US" sz="2800">
                            <a:solidFill>
                              <a:srgbClr val="7030A0"/>
                            </a:solidFill>
                            <a:latin typeface="Cambria Math" panose="02040503050406030204" pitchFamily="18" charset="0"/>
                          </a:rPr>
                          <m:t>n</m:t>
                        </m:r>
                      </m:sup>
                      <m:e>
                        <m:r>
                          <m:rPr>
                            <m:sty m:val="p"/>
                          </m:rPr>
                          <a:rPr lang="en-US" sz="2800">
                            <a:solidFill>
                              <a:srgbClr val="7030A0"/>
                            </a:solidFill>
                            <a:latin typeface="Cambria Math" panose="02040503050406030204" pitchFamily="18" charset="0"/>
                          </a:rPr>
                          <m:t>P</m:t>
                        </m:r>
                        <m:r>
                          <a:rPr lang="en-US" sz="2800">
                            <a:solidFill>
                              <a:srgbClr val="7030A0"/>
                            </a:solidFill>
                            <a:latin typeface="Cambria Math" panose="02040503050406030204" pitchFamily="18" charset="0"/>
                          </a:rPr>
                          <m:t>(</m:t>
                        </m:r>
                        <m:sSub>
                          <m:sSubPr>
                            <m:ctrlPr>
                              <a:rPr lang="en-US" sz="2800" i="1">
                                <a:solidFill>
                                  <a:srgbClr val="7030A0"/>
                                </a:solidFill>
                                <a:latin typeface="Cambria Math" panose="02040503050406030204" pitchFamily="18" charset="0"/>
                              </a:rPr>
                            </m:ctrlPr>
                          </m:sSubPr>
                          <m:e>
                            <m:r>
                              <m:rPr>
                                <m:sty m:val="p"/>
                              </m:rPr>
                              <a:rPr lang="en-US" sz="2800">
                                <a:solidFill>
                                  <a:srgbClr val="7030A0"/>
                                </a:solidFill>
                                <a:latin typeface="Cambria Math" panose="02040503050406030204" pitchFamily="18" charset="0"/>
                              </a:rPr>
                              <m:t>X</m:t>
                            </m:r>
                          </m:e>
                          <m:sub>
                            <m:r>
                              <m:rPr>
                                <m:sty m:val="p"/>
                              </m:rPr>
                              <a:rPr lang="en-US" sz="2800">
                                <a:solidFill>
                                  <a:srgbClr val="7030A0"/>
                                </a:solidFill>
                                <a:latin typeface="Cambria Math" panose="02040503050406030204" pitchFamily="18" charset="0"/>
                              </a:rPr>
                              <m:t>i</m:t>
                            </m:r>
                          </m:sub>
                        </m:sSub>
                        <m:r>
                          <a:rPr lang="en-US" sz="2800">
                            <a:solidFill>
                              <a:srgbClr val="7030A0"/>
                            </a:solidFill>
                            <a:latin typeface="Cambria Math" panose="02040503050406030204" pitchFamily="18" charset="0"/>
                          </a:rPr>
                          <m:t>|</m:t>
                        </m:r>
                        <m:sSub>
                          <m:sSubPr>
                            <m:ctrlPr>
                              <a:rPr lang="en-US" sz="2800" i="1">
                                <a:solidFill>
                                  <a:srgbClr val="7030A0"/>
                                </a:solidFill>
                                <a:latin typeface="Cambria Math" panose="02040503050406030204" pitchFamily="18" charset="0"/>
                              </a:rPr>
                            </m:ctrlPr>
                          </m:sSubPr>
                          <m:e>
                            <m:r>
                              <m:rPr>
                                <m:sty m:val="p"/>
                              </m:rPr>
                              <a:rPr lang="en-US" sz="2800">
                                <a:solidFill>
                                  <a:srgbClr val="7030A0"/>
                                </a:solidFill>
                                <a:latin typeface="Cambria Math" panose="02040503050406030204" pitchFamily="18" charset="0"/>
                              </a:rPr>
                              <m:t>X</m:t>
                            </m:r>
                          </m:e>
                          <m:sub>
                            <m:r>
                              <m:rPr>
                                <m:sty m:val="p"/>
                              </m:rPr>
                              <a:rPr lang="en-US" sz="2800">
                                <a:solidFill>
                                  <a:srgbClr val="7030A0"/>
                                </a:solidFill>
                                <a:latin typeface="Cambria Math" panose="02040503050406030204" pitchFamily="18" charset="0"/>
                              </a:rPr>
                              <m:t>i</m:t>
                            </m:r>
                            <m:r>
                              <a:rPr lang="en-US" sz="2800">
                                <a:solidFill>
                                  <a:srgbClr val="7030A0"/>
                                </a:solidFill>
                                <a:latin typeface="Cambria Math" panose="02040503050406030204" pitchFamily="18" charset="0"/>
                              </a:rPr>
                              <m:t>−1</m:t>
                            </m:r>
                          </m:sub>
                        </m:sSub>
                        <m:r>
                          <a:rPr lang="en-US" sz="2800">
                            <a:solidFill>
                              <a:srgbClr val="7030A0"/>
                            </a:solidFill>
                            <a:latin typeface="Cambria Math" panose="02040503050406030204" pitchFamily="18" charset="0"/>
                          </a:rPr>
                          <m:t>,…,</m:t>
                        </m:r>
                        <m:sSub>
                          <m:sSubPr>
                            <m:ctrlPr>
                              <a:rPr lang="en-US" sz="2800" i="1">
                                <a:solidFill>
                                  <a:srgbClr val="7030A0"/>
                                </a:solidFill>
                                <a:latin typeface="Cambria Math" panose="02040503050406030204" pitchFamily="18" charset="0"/>
                              </a:rPr>
                            </m:ctrlPr>
                          </m:sSubPr>
                          <m:e>
                            <m:r>
                              <m:rPr>
                                <m:sty m:val="p"/>
                              </m:rPr>
                              <a:rPr lang="en-US" sz="2800">
                                <a:solidFill>
                                  <a:srgbClr val="7030A0"/>
                                </a:solidFill>
                                <a:latin typeface="Cambria Math" panose="02040503050406030204" pitchFamily="18" charset="0"/>
                              </a:rPr>
                              <m:t>X</m:t>
                            </m:r>
                          </m:e>
                          <m:sub>
                            <m:r>
                              <a:rPr lang="en-US" sz="2800">
                                <a:solidFill>
                                  <a:srgbClr val="7030A0"/>
                                </a:solidFill>
                                <a:latin typeface="Cambria Math" panose="02040503050406030204" pitchFamily="18" charset="0"/>
                              </a:rPr>
                              <m:t>1</m:t>
                            </m:r>
                          </m:sub>
                        </m:sSub>
                        <m:r>
                          <a:rPr lang="en-US" sz="2800">
                            <a:solidFill>
                              <a:srgbClr val="7030A0"/>
                            </a:solidFill>
                            <a:latin typeface="Cambria Math" panose="02040503050406030204" pitchFamily="18" charset="0"/>
                          </a:rPr>
                          <m:t>)</m:t>
                        </m:r>
                      </m:e>
                    </m:nary>
                  </m:oMath>
                </a14:m>
                <a:br>
                  <a:rPr lang="en-US" sz="2800" i="1" dirty="0">
                    <a:solidFill>
                      <a:srgbClr val="7030A0"/>
                    </a:solidFill>
                    <a:latin typeface="Cambria Math" panose="02040503050406030204" pitchFamily="18" charset="0"/>
                  </a:rPr>
                </a:br>
                <a:r>
                  <a:rPr lang="en-US" sz="2800" i="1" dirty="0">
                    <a:solidFill>
                      <a:srgbClr val="7030A0"/>
                    </a:solidFill>
                    <a:latin typeface="Cambria Math" panose="02040503050406030204" pitchFamily="18" charset="0"/>
                  </a:rPr>
                  <a:t>  </a:t>
                </a:r>
                <a14:m>
                  <m:oMath xmlns:m="http://schemas.openxmlformats.org/officeDocument/2006/math">
                    <m:r>
                      <a:rPr lang="en-US" sz="2800">
                        <a:solidFill>
                          <a:srgbClr val="7030A0"/>
                        </a:solidFill>
                        <a:latin typeface="Cambria Math" panose="02040503050406030204" pitchFamily="18" charset="0"/>
                      </a:rPr>
                      <m:t>=</m:t>
                    </m:r>
                    <m:r>
                      <m:rPr>
                        <m:sty m:val="p"/>
                      </m:rPr>
                      <a:rPr lang="en-US" sz="2800">
                        <a:solidFill>
                          <a:srgbClr val="7030A0"/>
                        </a:solidFill>
                        <a:latin typeface="Cambria Math" panose="02040503050406030204" pitchFamily="18" charset="0"/>
                      </a:rPr>
                      <m:t>P</m:t>
                    </m:r>
                    <m:d>
                      <m:dPr>
                        <m:ctrlPr>
                          <a:rPr lang="en-US" sz="2800" i="1">
                            <a:solidFill>
                              <a:srgbClr val="7030A0"/>
                            </a:solidFill>
                            <a:latin typeface="Cambria Math" panose="02040503050406030204" pitchFamily="18" charset="0"/>
                          </a:rPr>
                        </m:ctrlPr>
                      </m:dPr>
                      <m:e>
                        <m:sSub>
                          <m:sSubPr>
                            <m:ctrlPr>
                              <a:rPr lang="en-US" sz="2800" i="1">
                                <a:solidFill>
                                  <a:srgbClr val="7030A0"/>
                                </a:solidFill>
                                <a:latin typeface="Cambria Math" panose="02040503050406030204" pitchFamily="18" charset="0"/>
                              </a:rPr>
                            </m:ctrlPr>
                          </m:sSubPr>
                          <m:e>
                            <m:r>
                              <m:rPr>
                                <m:sty m:val="p"/>
                              </m:rPr>
                              <a:rPr lang="en-US" sz="2800">
                                <a:solidFill>
                                  <a:srgbClr val="7030A0"/>
                                </a:solidFill>
                                <a:latin typeface="Cambria Math" panose="02040503050406030204" pitchFamily="18" charset="0"/>
                              </a:rPr>
                              <m:t>X</m:t>
                            </m:r>
                          </m:e>
                          <m:sub>
                            <m:r>
                              <m:rPr>
                                <m:sty m:val="p"/>
                              </m:rPr>
                              <a:rPr lang="en-US" sz="2800">
                                <a:solidFill>
                                  <a:srgbClr val="7030A0"/>
                                </a:solidFill>
                                <a:latin typeface="Cambria Math" panose="02040503050406030204" pitchFamily="18" charset="0"/>
                              </a:rPr>
                              <m:t>n</m:t>
                            </m:r>
                          </m:sub>
                        </m:sSub>
                        <m:r>
                          <a:rPr lang="en-US" sz="2800">
                            <a:solidFill>
                              <a:srgbClr val="7030A0"/>
                            </a:solidFill>
                            <a:latin typeface="Cambria Math" panose="02040503050406030204" pitchFamily="18" charset="0"/>
                          </a:rPr>
                          <m:t>|</m:t>
                        </m:r>
                        <m:sSub>
                          <m:sSubPr>
                            <m:ctrlPr>
                              <a:rPr lang="en-US" sz="2800" i="1">
                                <a:solidFill>
                                  <a:srgbClr val="7030A0"/>
                                </a:solidFill>
                                <a:latin typeface="Cambria Math" panose="02040503050406030204" pitchFamily="18" charset="0"/>
                              </a:rPr>
                            </m:ctrlPr>
                          </m:sSubPr>
                          <m:e>
                            <m:r>
                              <m:rPr>
                                <m:sty m:val="p"/>
                              </m:rPr>
                              <a:rPr lang="en-US" sz="2800">
                                <a:solidFill>
                                  <a:srgbClr val="7030A0"/>
                                </a:solidFill>
                                <a:latin typeface="Cambria Math" panose="02040503050406030204" pitchFamily="18" charset="0"/>
                              </a:rPr>
                              <m:t>X</m:t>
                            </m:r>
                          </m:e>
                          <m:sub>
                            <m:r>
                              <m:rPr>
                                <m:sty m:val="p"/>
                              </m:rPr>
                              <a:rPr lang="en-US" sz="2800">
                                <a:solidFill>
                                  <a:srgbClr val="7030A0"/>
                                </a:solidFill>
                                <a:latin typeface="Cambria Math" panose="02040503050406030204" pitchFamily="18" charset="0"/>
                              </a:rPr>
                              <m:t>n</m:t>
                            </m:r>
                            <m:r>
                              <a:rPr lang="en-US" sz="2800">
                                <a:solidFill>
                                  <a:srgbClr val="7030A0"/>
                                </a:solidFill>
                                <a:latin typeface="Cambria Math" panose="02040503050406030204" pitchFamily="18" charset="0"/>
                              </a:rPr>
                              <m:t>−1</m:t>
                            </m:r>
                          </m:sub>
                        </m:sSub>
                        <m:r>
                          <a:rPr lang="en-US" sz="2800">
                            <a:solidFill>
                              <a:srgbClr val="7030A0"/>
                            </a:solidFill>
                            <a:latin typeface="Cambria Math" panose="02040503050406030204" pitchFamily="18" charset="0"/>
                          </a:rPr>
                          <m:t>,…</m:t>
                        </m:r>
                        <m:sSub>
                          <m:sSubPr>
                            <m:ctrlPr>
                              <a:rPr lang="en-US" sz="2800" i="1">
                                <a:solidFill>
                                  <a:srgbClr val="7030A0"/>
                                </a:solidFill>
                                <a:latin typeface="Cambria Math" panose="02040503050406030204" pitchFamily="18" charset="0"/>
                              </a:rPr>
                            </m:ctrlPr>
                          </m:sSubPr>
                          <m:e>
                            <m:r>
                              <m:rPr>
                                <m:sty m:val="p"/>
                              </m:rPr>
                              <a:rPr lang="en-US" sz="2800">
                                <a:solidFill>
                                  <a:srgbClr val="7030A0"/>
                                </a:solidFill>
                                <a:latin typeface="Cambria Math" panose="02040503050406030204" pitchFamily="18" charset="0"/>
                              </a:rPr>
                              <m:t>X</m:t>
                            </m:r>
                          </m:e>
                          <m:sub>
                            <m:r>
                              <a:rPr lang="en-US" sz="2800">
                                <a:solidFill>
                                  <a:srgbClr val="7030A0"/>
                                </a:solidFill>
                                <a:latin typeface="Cambria Math" panose="02040503050406030204" pitchFamily="18" charset="0"/>
                              </a:rPr>
                              <m:t>1</m:t>
                            </m:r>
                          </m:sub>
                        </m:sSub>
                      </m:e>
                    </m:d>
                    <m:r>
                      <a:rPr lang="en-US" sz="2800" b="0" i="0" smtClean="0">
                        <a:solidFill>
                          <a:srgbClr val="7030A0"/>
                        </a:solidFill>
                        <a:latin typeface="Cambria Math" panose="02040503050406030204" pitchFamily="18" charset="0"/>
                      </a:rPr>
                      <m:t> </m:t>
                    </m:r>
                    <m:r>
                      <m:rPr>
                        <m:sty m:val="p"/>
                      </m:rPr>
                      <a:rPr lang="en-US" sz="2800">
                        <a:solidFill>
                          <a:srgbClr val="7030A0"/>
                        </a:solidFill>
                        <a:latin typeface="Cambria Math" panose="02040503050406030204" pitchFamily="18" charset="0"/>
                      </a:rPr>
                      <m:t>P</m:t>
                    </m:r>
                    <m:d>
                      <m:dPr>
                        <m:ctrlPr>
                          <a:rPr lang="en-US" sz="2800" i="1">
                            <a:solidFill>
                              <a:srgbClr val="7030A0"/>
                            </a:solidFill>
                            <a:latin typeface="Cambria Math" panose="02040503050406030204" pitchFamily="18" charset="0"/>
                          </a:rPr>
                        </m:ctrlPr>
                      </m:dPr>
                      <m:e>
                        <m:sSub>
                          <m:sSubPr>
                            <m:ctrlPr>
                              <a:rPr lang="en-US" sz="2800" i="1">
                                <a:solidFill>
                                  <a:srgbClr val="7030A0"/>
                                </a:solidFill>
                                <a:latin typeface="Cambria Math" panose="02040503050406030204" pitchFamily="18" charset="0"/>
                              </a:rPr>
                            </m:ctrlPr>
                          </m:sSubPr>
                          <m:e>
                            <m:r>
                              <m:rPr>
                                <m:sty m:val="p"/>
                              </m:rPr>
                              <a:rPr lang="en-US" sz="2800">
                                <a:solidFill>
                                  <a:srgbClr val="7030A0"/>
                                </a:solidFill>
                                <a:latin typeface="Cambria Math" panose="02040503050406030204" pitchFamily="18" charset="0"/>
                              </a:rPr>
                              <m:t>X</m:t>
                            </m:r>
                          </m:e>
                          <m:sub>
                            <m:r>
                              <m:rPr>
                                <m:sty m:val="p"/>
                              </m:rPr>
                              <a:rPr lang="en-US" sz="2800">
                                <a:solidFill>
                                  <a:srgbClr val="7030A0"/>
                                </a:solidFill>
                                <a:latin typeface="Cambria Math" panose="02040503050406030204" pitchFamily="18" charset="0"/>
                              </a:rPr>
                              <m:t>n</m:t>
                            </m:r>
                            <m:r>
                              <a:rPr lang="en-US" sz="2800">
                                <a:solidFill>
                                  <a:srgbClr val="7030A0"/>
                                </a:solidFill>
                                <a:latin typeface="Cambria Math" panose="02040503050406030204" pitchFamily="18" charset="0"/>
                              </a:rPr>
                              <m:t>−1</m:t>
                            </m:r>
                          </m:sub>
                        </m:sSub>
                        <m:r>
                          <a:rPr lang="en-US" sz="2800">
                            <a:solidFill>
                              <a:srgbClr val="7030A0"/>
                            </a:solidFill>
                            <a:latin typeface="Cambria Math" panose="02040503050406030204" pitchFamily="18" charset="0"/>
                          </a:rPr>
                          <m:t>|</m:t>
                        </m:r>
                        <m:sSub>
                          <m:sSubPr>
                            <m:ctrlPr>
                              <a:rPr lang="en-US" sz="2800" i="1">
                                <a:solidFill>
                                  <a:srgbClr val="7030A0"/>
                                </a:solidFill>
                                <a:latin typeface="Cambria Math" panose="02040503050406030204" pitchFamily="18" charset="0"/>
                              </a:rPr>
                            </m:ctrlPr>
                          </m:sSubPr>
                          <m:e>
                            <m:r>
                              <m:rPr>
                                <m:sty m:val="p"/>
                              </m:rPr>
                              <a:rPr lang="en-US" sz="2800">
                                <a:solidFill>
                                  <a:srgbClr val="7030A0"/>
                                </a:solidFill>
                                <a:latin typeface="Cambria Math" panose="02040503050406030204" pitchFamily="18" charset="0"/>
                              </a:rPr>
                              <m:t>X</m:t>
                            </m:r>
                          </m:e>
                          <m:sub>
                            <m:r>
                              <m:rPr>
                                <m:sty m:val="p"/>
                              </m:rPr>
                              <a:rPr lang="en-US" sz="2800">
                                <a:solidFill>
                                  <a:srgbClr val="7030A0"/>
                                </a:solidFill>
                                <a:latin typeface="Cambria Math" panose="02040503050406030204" pitchFamily="18" charset="0"/>
                              </a:rPr>
                              <m:t>n</m:t>
                            </m:r>
                            <m:r>
                              <a:rPr lang="en-US" sz="2800">
                                <a:solidFill>
                                  <a:srgbClr val="7030A0"/>
                                </a:solidFill>
                                <a:latin typeface="Cambria Math" panose="02040503050406030204" pitchFamily="18" charset="0"/>
                              </a:rPr>
                              <m:t>−2</m:t>
                            </m:r>
                          </m:sub>
                        </m:sSub>
                        <m:r>
                          <a:rPr lang="en-US" sz="2800">
                            <a:solidFill>
                              <a:srgbClr val="7030A0"/>
                            </a:solidFill>
                            <a:latin typeface="Cambria Math" panose="02040503050406030204" pitchFamily="18" charset="0"/>
                          </a:rPr>
                          <m:t>,…</m:t>
                        </m:r>
                        <m:sSub>
                          <m:sSubPr>
                            <m:ctrlPr>
                              <a:rPr lang="en-US" sz="2800" i="1">
                                <a:solidFill>
                                  <a:srgbClr val="7030A0"/>
                                </a:solidFill>
                                <a:latin typeface="Cambria Math" panose="02040503050406030204" pitchFamily="18" charset="0"/>
                              </a:rPr>
                            </m:ctrlPr>
                          </m:sSubPr>
                          <m:e>
                            <m:r>
                              <m:rPr>
                                <m:sty m:val="p"/>
                              </m:rPr>
                              <a:rPr lang="en-US" sz="2800">
                                <a:solidFill>
                                  <a:srgbClr val="7030A0"/>
                                </a:solidFill>
                                <a:latin typeface="Cambria Math" panose="02040503050406030204" pitchFamily="18" charset="0"/>
                              </a:rPr>
                              <m:t>X</m:t>
                            </m:r>
                          </m:e>
                          <m:sub>
                            <m:r>
                              <a:rPr lang="en-US" sz="2800">
                                <a:solidFill>
                                  <a:srgbClr val="7030A0"/>
                                </a:solidFill>
                                <a:latin typeface="Cambria Math" panose="02040503050406030204" pitchFamily="18" charset="0"/>
                              </a:rPr>
                              <m:t>1</m:t>
                            </m:r>
                          </m:sub>
                        </m:sSub>
                      </m:e>
                    </m:d>
                    <m:r>
                      <a:rPr lang="en-US" sz="2800">
                        <a:solidFill>
                          <a:srgbClr val="7030A0"/>
                        </a:solidFill>
                        <a:latin typeface="Cambria Math" panose="02040503050406030204" pitchFamily="18" charset="0"/>
                        <a:ea typeface="Cambria Math" panose="02040503050406030204" pitchFamily="18" charset="0"/>
                      </a:rPr>
                      <m:t>⋯</m:t>
                    </m:r>
                    <m:r>
                      <m:rPr>
                        <m:sty m:val="p"/>
                      </m:rPr>
                      <a:rPr lang="en-US" sz="2800">
                        <a:solidFill>
                          <a:srgbClr val="7030A0"/>
                        </a:solidFill>
                        <a:latin typeface="Cambria Math" panose="02040503050406030204" pitchFamily="18" charset="0"/>
                      </a:rPr>
                      <m:t>P</m:t>
                    </m:r>
                    <m:d>
                      <m:dPr>
                        <m:ctrlPr>
                          <a:rPr lang="en-US" sz="2800" i="1">
                            <a:solidFill>
                              <a:srgbClr val="7030A0"/>
                            </a:solidFill>
                            <a:latin typeface="Cambria Math" panose="02040503050406030204" pitchFamily="18" charset="0"/>
                          </a:rPr>
                        </m:ctrlPr>
                      </m:dPr>
                      <m:e>
                        <m:sSub>
                          <m:sSubPr>
                            <m:ctrlPr>
                              <a:rPr lang="en-US" sz="2800" i="1">
                                <a:solidFill>
                                  <a:srgbClr val="7030A0"/>
                                </a:solidFill>
                                <a:latin typeface="Cambria Math" panose="02040503050406030204" pitchFamily="18" charset="0"/>
                              </a:rPr>
                            </m:ctrlPr>
                          </m:sSubPr>
                          <m:e>
                            <m:r>
                              <m:rPr>
                                <m:sty m:val="p"/>
                              </m:rPr>
                              <a:rPr lang="en-US" sz="2800">
                                <a:solidFill>
                                  <a:srgbClr val="7030A0"/>
                                </a:solidFill>
                                <a:latin typeface="Cambria Math" panose="02040503050406030204" pitchFamily="18" charset="0"/>
                              </a:rPr>
                              <m:t>X</m:t>
                            </m:r>
                          </m:e>
                          <m:sub>
                            <m:r>
                              <a:rPr lang="en-US" sz="2800">
                                <a:solidFill>
                                  <a:srgbClr val="7030A0"/>
                                </a:solidFill>
                                <a:latin typeface="Cambria Math" panose="02040503050406030204" pitchFamily="18" charset="0"/>
                              </a:rPr>
                              <m:t>2</m:t>
                            </m:r>
                          </m:sub>
                        </m:sSub>
                        <m:r>
                          <a:rPr lang="en-US" sz="2800">
                            <a:solidFill>
                              <a:srgbClr val="7030A0"/>
                            </a:solidFill>
                            <a:latin typeface="Cambria Math" panose="02040503050406030204" pitchFamily="18" charset="0"/>
                          </a:rPr>
                          <m:t>|</m:t>
                        </m:r>
                        <m:sSub>
                          <m:sSubPr>
                            <m:ctrlPr>
                              <a:rPr lang="en-US" sz="2800" i="1">
                                <a:solidFill>
                                  <a:srgbClr val="7030A0"/>
                                </a:solidFill>
                                <a:latin typeface="Cambria Math" panose="02040503050406030204" pitchFamily="18" charset="0"/>
                              </a:rPr>
                            </m:ctrlPr>
                          </m:sSubPr>
                          <m:e>
                            <m:r>
                              <m:rPr>
                                <m:sty m:val="p"/>
                              </m:rPr>
                              <a:rPr lang="en-US" sz="2800">
                                <a:solidFill>
                                  <a:srgbClr val="7030A0"/>
                                </a:solidFill>
                                <a:latin typeface="Cambria Math" panose="02040503050406030204" pitchFamily="18" charset="0"/>
                              </a:rPr>
                              <m:t>X</m:t>
                            </m:r>
                          </m:e>
                          <m:sub>
                            <m:r>
                              <a:rPr lang="en-US" sz="2800">
                                <a:solidFill>
                                  <a:srgbClr val="7030A0"/>
                                </a:solidFill>
                                <a:latin typeface="Cambria Math" panose="02040503050406030204" pitchFamily="18" charset="0"/>
                              </a:rPr>
                              <m:t>1</m:t>
                            </m:r>
                          </m:sub>
                        </m:sSub>
                      </m:e>
                    </m:d>
                  </m:oMath>
                </a14:m>
                <a:endParaRPr lang="en-US" sz="2800" dirty="0">
                  <a:solidFill>
                    <a:srgbClr val="7030A0"/>
                  </a:solidFill>
                  <a:latin typeface="Candara" panose="020E0502030303020204" pitchFamily="34" charset="0"/>
                </a:endParaRPr>
              </a:p>
            </p:txBody>
          </p:sp>
        </mc:Choice>
        <mc:Fallback xmlns="">
          <p:sp>
            <p:nvSpPr>
              <p:cNvPr id="5" name="Rectangle 4">
                <a:extLst>
                  <a:ext uri="{FF2B5EF4-FFF2-40B4-BE49-F238E27FC236}">
                    <a16:creationId xmlns:a16="http://schemas.microsoft.com/office/drawing/2014/main" id="{22424767-2480-4257-8FC3-0CBE7F49F896}"/>
                  </a:ext>
                </a:extLst>
              </p:cNvPr>
              <p:cNvSpPr>
                <a:spLocks noRot="1" noChangeAspect="1" noMove="1" noResize="1" noEditPoints="1" noAdjustHandles="1" noChangeArrowheads="1" noChangeShapeType="1" noTextEdit="1"/>
              </p:cNvSpPr>
              <p:nvPr/>
            </p:nvSpPr>
            <p:spPr>
              <a:xfrm>
                <a:off x="609600" y="1220558"/>
                <a:ext cx="8077200" cy="1815882"/>
              </a:xfrm>
              <a:prstGeom prst="rect">
                <a:avLst/>
              </a:prstGeom>
              <a:blipFill>
                <a:blip r:embed="rId2"/>
                <a:stretch>
                  <a:fillRect l="-1572" t="-3472" b="-31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ounded Rectangle 10">
                <a:extLst>
                  <a:ext uri="{FF2B5EF4-FFF2-40B4-BE49-F238E27FC236}">
                    <a16:creationId xmlns:a16="http://schemas.microsoft.com/office/drawing/2014/main" id="{9AC1203F-5EA0-4643-9376-26B118D465F1}"/>
                  </a:ext>
                </a:extLst>
              </p:cNvPr>
              <p:cNvSpPr/>
              <p:nvPr/>
            </p:nvSpPr>
            <p:spPr>
              <a:xfrm>
                <a:off x="3962400" y="4611716"/>
                <a:ext cx="502920" cy="50292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14:m>
                  <m:oMathPara xmlns:m="http://schemas.openxmlformats.org/officeDocument/2006/math">
                    <m:oMathParaPr>
                      <m:jc m:val="right"/>
                    </m:oMathParaPr>
                    <m:oMath xmlns:m="http://schemas.openxmlformats.org/officeDocument/2006/math">
                      <m:sSub>
                        <m:sSubPr>
                          <m:ctrlPr>
                            <a:rPr lang="en-US" sz="2800" i="1">
                              <a:solidFill>
                                <a:srgbClr val="7030A0"/>
                              </a:solidFill>
                              <a:latin typeface="Cambria Math" panose="02040503050406030204" pitchFamily="18" charset="0"/>
                            </a:rPr>
                          </m:ctrlPr>
                        </m:sSubPr>
                        <m:e>
                          <m:r>
                            <m:rPr>
                              <m:sty m:val="p"/>
                            </m:rPr>
                            <a:rPr lang="en-US" sz="2800">
                              <a:solidFill>
                                <a:srgbClr val="7030A0"/>
                              </a:solidFill>
                              <a:latin typeface="Cambria Math" panose="02040503050406030204" pitchFamily="18" charset="0"/>
                            </a:rPr>
                            <m:t>X</m:t>
                          </m:r>
                        </m:e>
                        <m:sub>
                          <m:r>
                            <a:rPr lang="en-US" sz="2800">
                              <a:solidFill>
                                <a:srgbClr val="7030A0"/>
                              </a:solidFill>
                              <a:latin typeface="Cambria Math" panose="02040503050406030204" pitchFamily="18" charset="0"/>
                            </a:rPr>
                            <m:t>2</m:t>
                          </m:r>
                        </m:sub>
                      </m:sSub>
                    </m:oMath>
                  </m:oMathPara>
                </a14:m>
                <a:endParaRPr lang="en-US" sz="2800" dirty="0">
                  <a:latin typeface="Candara" panose="020E0502030303020204" pitchFamily="34" charset="0"/>
                </a:endParaRPr>
              </a:p>
            </p:txBody>
          </p:sp>
        </mc:Choice>
        <mc:Fallback xmlns="">
          <p:sp>
            <p:nvSpPr>
              <p:cNvPr id="11" name="Rounded Rectangle 10">
                <a:extLst>
                  <a:ext uri="{FF2B5EF4-FFF2-40B4-BE49-F238E27FC236}">
                    <a16:creationId xmlns:a16="http://schemas.microsoft.com/office/drawing/2014/main" id="{9AC1203F-5EA0-4643-9376-26B118D465F1}"/>
                  </a:ext>
                </a:extLst>
              </p:cNvPr>
              <p:cNvSpPr>
                <a:spLocks noRot="1" noChangeAspect="1" noMove="1" noResize="1" noEditPoints="1" noAdjustHandles="1" noChangeArrowheads="1" noChangeShapeType="1" noTextEdit="1"/>
              </p:cNvSpPr>
              <p:nvPr/>
            </p:nvSpPr>
            <p:spPr>
              <a:xfrm>
                <a:off x="3962400" y="4611716"/>
                <a:ext cx="502920" cy="502920"/>
              </a:xfrm>
              <a:prstGeom prst="roundRect">
                <a:avLst>
                  <a:gd name="adj" fmla="val 50000"/>
                </a:avLst>
              </a:prstGeom>
              <a:blipFill>
                <a:blip r:embed="rId3"/>
                <a:stretch>
                  <a:fillRect l="-7143" r="-2381" b="-2381"/>
                </a:stretch>
              </a:blipFill>
              <a:ln w="254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ounded Rectangle 11">
                <a:extLst>
                  <a:ext uri="{FF2B5EF4-FFF2-40B4-BE49-F238E27FC236}">
                    <a16:creationId xmlns:a16="http://schemas.microsoft.com/office/drawing/2014/main" id="{8D03F68F-BB24-4985-87DC-BDCEF31E7372}"/>
                  </a:ext>
                </a:extLst>
              </p:cNvPr>
              <p:cNvSpPr/>
              <p:nvPr/>
            </p:nvSpPr>
            <p:spPr>
              <a:xfrm>
                <a:off x="3962400" y="3764280"/>
                <a:ext cx="502920" cy="50292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14:m>
                  <m:oMathPara xmlns:m="http://schemas.openxmlformats.org/officeDocument/2006/math">
                    <m:oMathParaPr>
                      <m:jc m:val="right"/>
                    </m:oMathParaPr>
                    <m:oMath xmlns:m="http://schemas.openxmlformats.org/officeDocument/2006/math">
                      <m:sSub>
                        <m:sSubPr>
                          <m:ctrlPr>
                            <a:rPr lang="en-US" sz="2800" i="1">
                              <a:solidFill>
                                <a:srgbClr val="7030A0"/>
                              </a:solidFill>
                              <a:latin typeface="Cambria Math" panose="02040503050406030204" pitchFamily="18" charset="0"/>
                            </a:rPr>
                          </m:ctrlPr>
                        </m:sSubPr>
                        <m:e>
                          <m:r>
                            <m:rPr>
                              <m:sty m:val="p"/>
                            </m:rPr>
                            <a:rPr lang="en-US" sz="2800">
                              <a:solidFill>
                                <a:srgbClr val="7030A0"/>
                              </a:solidFill>
                              <a:latin typeface="Cambria Math" panose="02040503050406030204" pitchFamily="18" charset="0"/>
                            </a:rPr>
                            <m:t>X</m:t>
                          </m:r>
                        </m:e>
                        <m:sub>
                          <m:r>
                            <a:rPr lang="en-US" sz="2800">
                              <a:solidFill>
                                <a:srgbClr val="7030A0"/>
                              </a:solidFill>
                              <a:latin typeface="Cambria Math" panose="02040503050406030204" pitchFamily="18" charset="0"/>
                            </a:rPr>
                            <m:t>1</m:t>
                          </m:r>
                        </m:sub>
                      </m:sSub>
                    </m:oMath>
                  </m:oMathPara>
                </a14:m>
                <a:endParaRPr lang="en-US" sz="2800" dirty="0">
                  <a:latin typeface="Candara" panose="020E0502030303020204" pitchFamily="34" charset="0"/>
                </a:endParaRPr>
              </a:p>
            </p:txBody>
          </p:sp>
        </mc:Choice>
        <mc:Fallback xmlns="">
          <p:sp>
            <p:nvSpPr>
              <p:cNvPr id="12" name="Rounded Rectangle 11">
                <a:extLst>
                  <a:ext uri="{FF2B5EF4-FFF2-40B4-BE49-F238E27FC236}">
                    <a16:creationId xmlns:a16="http://schemas.microsoft.com/office/drawing/2014/main" id="{8D03F68F-BB24-4985-87DC-BDCEF31E7372}"/>
                  </a:ext>
                </a:extLst>
              </p:cNvPr>
              <p:cNvSpPr>
                <a:spLocks noRot="1" noChangeAspect="1" noMove="1" noResize="1" noEditPoints="1" noAdjustHandles="1" noChangeArrowheads="1" noChangeShapeType="1" noTextEdit="1"/>
              </p:cNvSpPr>
              <p:nvPr/>
            </p:nvSpPr>
            <p:spPr>
              <a:xfrm>
                <a:off x="3962400" y="3764280"/>
                <a:ext cx="502920" cy="502920"/>
              </a:xfrm>
              <a:prstGeom prst="roundRect">
                <a:avLst>
                  <a:gd name="adj" fmla="val 50000"/>
                </a:avLst>
              </a:prstGeom>
              <a:blipFill>
                <a:blip r:embed="rId4"/>
                <a:stretch>
                  <a:fillRect l="-7143" b="-2381"/>
                </a:stretch>
              </a:blipFill>
              <a:ln w="25400">
                <a:solidFill>
                  <a:schemeClr val="tx1"/>
                </a:solidFill>
              </a:ln>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80193531-AEE2-456C-B442-A4844C38BAE9}"/>
              </a:ext>
            </a:extLst>
          </p:cNvPr>
          <p:cNvCxnSpPr>
            <a:cxnSpLocks/>
            <a:stCxn id="12" idx="2"/>
            <a:endCxn id="11" idx="0"/>
          </p:cNvCxnSpPr>
          <p:nvPr/>
        </p:nvCxnSpPr>
        <p:spPr>
          <a:xfrm>
            <a:off x="4213860" y="4267200"/>
            <a:ext cx="0" cy="344516"/>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9" name="Rounded Rectangle 10">
                <a:extLst>
                  <a:ext uri="{FF2B5EF4-FFF2-40B4-BE49-F238E27FC236}">
                    <a16:creationId xmlns:a16="http://schemas.microsoft.com/office/drawing/2014/main" id="{5BD35335-8469-46F2-923E-1B5ACEFF7AA5}"/>
                  </a:ext>
                </a:extLst>
              </p:cNvPr>
              <p:cNvSpPr/>
              <p:nvPr/>
            </p:nvSpPr>
            <p:spPr>
              <a:xfrm>
                <a:off x="4800600" y="5325064"/>
                <a:ext cx="502920" cy="50292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14:m>
                  <m:oMathPara xmlns:m="http://schemas.openxmlformats.org/officeDocument/2006/math">
                    <m:oMathParaPr>
                      <m:jc m:val="right"/>
                    </m:oMathParaPr>
                    <m:oMath xmlns:m="http://schemas.openxmlformats.org/officeDocument/2006/math">
                      <m:sSub>
                        <m:sSubPr>
                          <m:ctrlPr>
                            <a:rPr lang="en-US" sz="2800" i="1">
                              <a:solidFill>
                                <a:srgbClr val="7030A0"/>
                              </a:solidFill>
                              <a:latin typeface="Cambria Math" panose="02040503050406030204" pitchFamily="18" charset="0"/>
                            </a:rPr>
                          </m:ctrlPr>
                        </m:sSubPr>
                        <m:e>
                          <m:r>
                            <m:rPr>
                              <m:sty m:val="p"/>
                            </m:rPr>
                            <a:rPr lang="en-US" sz="2800">
                              <a:solidFill>
                                <a:srgbClr val="7030A0"/>
                              </a:solidFill>
                              <a:latin typeface="Cambria Math" panose="02040503050406030204" pitchFamily="18" charset="0"/>
                            </a:rPr>
                            <m:t>X</m:t>
                          </m:r>
                        </m:e>
                        <m:sub>
                          <m:r>
                            <a:rPr lang="en-US" sz="2800">
                              <a:solidFill>
                                <a:srgbClr val="7030A0"/>
                              </a:solidFill>
                              <a:latin typeface="Cambria Math" panose="02040503050406030204" pitchFamily="18" charset="0"/>
                            </a:rPr>
                            <m:t>3</m:t>
                          </m:r>
                        </m:sub>
                      </m:sSub>
                    </m:oMath>
                  </m:oMathPara>
                </a14:m>
                <a:endParaRPr lang="en-US" sz="2800" dirty="0">
                  <a:latin typeface="Candara" panose="020E0502030303020204" pitchFamily="34" charset="0"/>
                </a:endParaRPr>
              </a:p>
            </p:txBody>
          </p:sp>
        </mc:Choice>
        <mc:Fallback xmlns="">
          <p:sp>
            <p:nvSpPr>
              <p:cNvPr id="19" name="Rounded Rectangle 10">
                <a:extLst>
                  <a:ext uri="{FF2B5EF4-FFF2-40B4-BE49-F238E27FC236}">
                    <a16:creationId xmlns:a16="http://schemas.microsoft.com/office/drawing/2014/main" id="{5BD35335-8469-46F2-923E-1B5ACEFF7AA5}"/>
                  </a:ext>
                </a:extLst>
              </p:cNvPr>
              <p:cNvSpPr>
                <a:spLocks noRot="1" noChangeAspect="1" noMove="1" noResize="1" noEditPoints="1" noAdjustHandles="1" noChangeArrowheads="1" noChangeShapeType="1" noTextEdit="1"/>
              </p:cNvSpPr>
              <p:nvPr/>
            </p:nvSpPr>
            <p:spPr>
              <a:xfrm>
                <a:off x="4800600" y="5325064"/>
                <a:ext cx="502920" cy="502920"/>
              </a:xfrm>
              <a:prstGeom prst="roundRect">
                <a:avLst>
                  <a:gd name="adj" fmla="val 50000"/>
                </a:avLst>
              </a:prstGeom>
              <a:blipFill>
                <a:blip r:embed="rId5"/>
                <a:stretch>
                  <a:fillRect l="-9524" r="-2381" b="-2381"/>
                </a:stretch>
              </a:blipFill>
              <a:ln w="25400">
                <a:solidFill>
                  <a:schemeClr val="tx1"/>
                </a:solidFill>
              </a:ln>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B4D20D5D-E118-4AD6-9578-4F08777BAB27}"/>
              </a:ext>
            </a:extLst>
          </p:cNvPr>
          <p:cNvCxnSpPr>
            <a:cxnSpLocks/>
            <a:stCxn id="11" idx="2"/>
            <a:endCxn id="19" idx="1"/>
          </p:cNvCxnSpPr>
          <p:nvPr/>
        </p:nvCxnSpPr>
        <p:spPr>
          <a:xfrm>
            <a:off x="4213860" y="5114636"/>
            <a:ext cx="586740" cy="461888"/>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1F75C045-B064-40A2-9A48-3F4A2DBA78C1}"/>
              </a:ext>
            </a:extLst>
          </p:cNvPr>
          <p:cNvCxnSpPr>
            <a:cxnSpLocks/>
            <a:endCxn id="19" idx="0"/>
          </p:cNvCxnSpPr>
          <p:nvPr/>
        </p:nvCxnSpPr>
        <p:spPr>
          <a:xfrm>
            <a:off x="4373880" y="4242724"/>
            <a:ext cx="678180" cy="1082340"/>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7" name="Rounded Rectangle 10">
                <a:extLst>
                  <a:ext uri="{FF2B5EF4-FFF2-40B4-BE49-F238E27FC236}">
                    <a16:creationId xmlns:a16="http://schemas.microsoft.com/office/drawing/2014/main" id="{C16A2A39-8029-426E-88A2-EC28255C3CCC}"/>
                  </a:ext>
                </a:extLst>
              </p:cNvPr>
              <p:cNvSpPr/>
              <p:nvPr/>
            </p:nvSpPr>
            <p:spPr>
              <a:xfrm>
                <a:off x="6096000" y="5364480"/>
                <a:ext cx="502920" cy="50292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14:m>
                  <m:oMathPara xmlns:m="http://schemas.openxmlformats.org/officeDocument/2006/math">
                    <m:oMathParaPr>
                      <m:jc m:val="right"/>
                    </m:oMathParaPr>
                    <m:oMath xmlns:m="http://schemas.openxmlformats.org/officeDocument/2006/math">
                      <m:sSub>
                        <m:sSubPr>
                          <m:ctrlPr>
                            <a:rPr lang="en-US" sz="2800" i="1">
                              <a:solidFill>
                                <a:srgbClr val="7030A0"/>
                              </a:solidFill>
                              <a:latin typeface="Cambria Math" panose="02040503050406030204" pitchFamily="18" charset="0"/>
                            </a:rPr>
                          </m:ctrlPr>
                        </m:sSubPr>
                        <m:e>
                          <m:r>
                            <m:rPr>
                              <m:sty m:val="p"/>
                            </m:rPr>
                            <a:rPr lang="en-US" sz="2800">
                              <a:solidFill>
                                <a:srgbClr val="7030A0"/>
                              </a:solidFill>
                              <a:latin typeface="Cambria Math" panose="02040503050406030204" pitchFamily="18" charset="0"/>
                            </a:rPr>
                            <m:t>X</m:t>
                          </m:r>
                        </m:e>
                        <m:sub>
                          <m:r>
                            <a:rPr lang="en-US" sz="2800">
                              <a:solidFill>
                                <a:srgbClr val="7030A0"/>
                              </a:solidFill>
                              <a:latin typeface="Cambria Math" panose="02040503050406030204" pitchFamily="18" charset="0"/>
                            </a:rPr>
                            <m:t>4</m:t>
                          </m:r>
                        </m:sub>
                      </m:sSub>
                    </m:oMath>
                  </m:oMathPara>
                </a14:m>
                <a:endParaRPr lang="en-US" sz="2800" dirty="0">
                  <a:latin typeface="Candara" panose="020E0502030303020204" pitchFamily="34" charset="0"/>
                </a:endParaRPr>
              </a:p>
            </p:txBody>
          </p:sp>
        </mc:Choice>
        <mc:Fallback xmlns="">
          <p:sp>
            <p:nvSpPr>
              <p:cNvPr id="27" name="Rounded Rectangle 10">
                <a:extLst>
                  <a:ext uri="{FF2B5EF4-FFF2-40B4-BE49-F238E27FC236}">
                    <a16:creationId xmlns:a16="http://schemas.microsoft.com/office/drawing/2014/main" id="{C16A2A39-8029-426E-88A2-EC28255C3CCC}"/>
                  </a:ext>
                </a:extLst>
              </p:cNvPr>
              <p:cNvSpPr>
                <a:spLocks noRot="1" noChangeAspect="1" noMove="1" noResize="1" noEditPoints="1" noAdjustHandles="1" noChangeArrowheads="1" noChangeShapeType="1" noTextEdit="1"/>
              </p:cNvSpPr>
              <p:nvPr/>
            </p:nvSpPr>
            <p:spPr>
              <a:xfrm>
                <a:off x="6096000" y="5364480"/>
                <a:ext cx="502920" cy="502920"/>
              </a:xfrm>
              <a:prstGeom prst="roundRect">
                <a:avLst>
                  <a:gd name="adj" fmla="val 50000"/>
                </a:avLst>
              </a:prstGeom>
              <a:blipFill>
                <a:blip r:embed="rId6"/>
                <a:stretch>
                  <a:fillRect l="-7143" r="-2381"/>
                </a:stretch>
              </a:blipFill>
              <a:ln w="25400">
                <a:solidFill>
                  <a:schemeClr val="tx1"/>
                </a:solidFill>
              </a:ln>
            </p:spPr>
            <p:txBody>
              <a:bodyPr/>
              <a:lstStyle/>
              <a:p>
                <a:r>
                  <a:rPr lang="en-US">
                    <a:noFill/>
                  </a:rPr>
                  <a:t> </a:t>
                </a:r>
              </a:p>
            </p:txBody>
          </p:sp>
        </mc:Fallback>
      </mc:AlternateContent>
      <p:cxnSp>
        <p:nvCxnSpPr>
          <p:cNvPr id="28" name="Straight Arrow Connector 27">
            <a:extLst>
              <a:ext uri="{FF2B5EF4-FFF2-40B4-BE49-F238E27FC236}">
                <a16:creationId xmlns:a16="http://schemas.microsoft.com/office/drawing/2014/main" id="{658CAACC-1A3F-4F77-BAF4-62BB9B37327F}"/>
              </a:ext>
            </a:extLst>
          </p:cNvPr>
          <p:cNvCxnSpPr>
            <a:cxnSpLocks/>
            <a:stCxn id="19" idx="3"/>
            <a:endCxn id="27" idx="1"/>
          </p:cNvCxnSpPr>
          <p:nvPr/>
        </p:nvCxnSpPr>
        <p:spPr>
          <a:xfrm>
            <a:off x="5303520" y="5576524"/>
            <a:ext cx="792480" cy="39416"/>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FDD7B40F-F18F-4F7A-90AE-3DB99487373F}"/>
              </a:ext>
            </a:extLst>
          </p:cNvPr>
          <p:cNvCxnSpPr>
            <a:cxnSpLocks/>
            <a:stCxn id="11" idx="3"/>
          </p:cNvCxnSpPr>
          <p:nvPr/>
        </p:nvCxnSpPr>
        <p:spPr>
          <a:xfrm>
            <a:off x="4465320" y="4863176"/>
            <a:ext cx="1706880" cy="588426"/>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8147AA3E-4386-4CED-94AA-E324DF52E76A}"/>
              </a:ext>
            </a:extLst>
          </p:cNvPr>
          <p:cNvCxnSpPr>
            <a:cxnSpLocks/>
            <a:endCxn id="27" idx="0"/>
          </p:cNvCxnSpPr>
          <p:nvPr/>
        </p:nvCxnSpPr>
        <p:spPr>
          <a:xfrm>
            <a:off x="4465320" y="4155656"/>
            <a:ext cx="1882140" cy="1208824"/>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0" name="Rounded Rectangle 10">
                <a:extLst>
                  <a:ext uri="{FF2B5EF4-FFF2-40B4-BE49-F238E27FC236}">
                    <a16:creationId xmlns:a16="http://schemas.microsoft.com/office/drawing/2014/main" id="{878702E3-FB5E-4555-8C3C-1A262BBAF5B9}"/>
                  </a:ext>
                </a:extLst>
              </p:cNvPr>
              <p:cNvSpPr/>
              <p:nvPr/>
            </p:nvSpPr>
            <p:spPr>
              <a:xfrm>
                <a:off x="7010400" y="4654469"/>
                <a:ext cx="502920" cy="50292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14:m>
                  <m:oMathPara xmlns:m="http://schemas.openxmlformats.org/officeDocument/2006/math">
                    <m:oMathParaPr>
                      <m:jc m:val="right"/>
                    </m:oMathParaPr>
                    <m:oMath xmlns:m="http://schemas.openxmlformats.org/officeDocument/2006/math">
                      <m:sSub>
                        <m:sSubPr>
                          <m:ctrlPr>
                            <a:rPr lang="en-US" sz="2800" i="1">
                              <a:solidFill>
                                <a:srgbClr val="7030A0"/>
                              </a:solidFill>
                              <a:latin typeface="Cambria Math" panose="02040503050406030204" pitchFamily="18" charset="0"/>
                            </a:rPr>
                          </m:ctrlPr>
                        </m:sSubPr>
                        <m:e>
                          <m:r>
                            <m:rPr>
                              <m:sty m:val="p"/>
                            </m:rPr>
                            <a:rPr lang="en-US" sz="2800">
                              <a:solidFill>
                                <a:srgbClr val="7030A0"/>
                              </a:solidFill>
                              <a:latin typeface="Cambria Math" panose="02040503050406030204" pitchFamily="18" charset="0"/>
                            </a:rPr>
                            <m:t>X</m:t>
                          </m:r>
                        </m:e>
                        <m:sub>
                          <m:r>
                            <a:rPr lang="en-US" sz="2800">
                              <a:solidFill>
                                <a:srgbClr val="7030A0"/>
                              </a:solidFill>
                              <a:latin typeface="Cambria Math" panose="02040503050406030204" pitchFamily="18" charset="0"/>
                            </a:rPr>
                            <m:t>5</m:t>
                          </m:r>
                        </m:sub>
                      </m:sSub>
                    </m:oMath>
                  </m:oMathPara>
                </a14:m>
                <a:endParaRPr lang="en-US" sz="2800" dirty="0">
                  <a:latin typeface="Candara" panose="020E0502030303020204" pitchFamily="34" charset="0"/>
                </a:endParaRPr>
              </a:p>
            </p:txBody>
          </p:sp>
        </mc:Choice>
        <mc:Fallback xmlns="">
          <p:sp>
            <p:nvSpPr>
              <p:cNvPr id="50" name="Rounded Rectangle 10">
                <a:extLst>
                  <a:ext uri="{FF2B5EF4-FFF2-40B4-BE49-F238E27FC236}">
                    <a16:creationId xmlns:a16="http://schemas.microsoft.com/office/drawing/2014/main" id="{878702E3-FB5E-4555-8C3C-1A262BBAF5B9}"/>
                  </a:ext>
                </a:extLst>
              </p:cNvPr>
              <p:cNvSpPr>
                <a:spLocks noRot="1" noChangeAspect="1" noMove="1" noResize="1" noEditPoints="1" noAdjustHandles="1" noChangeArrowheads="1" noChangeShapeType="1" noTextEdit="1"/>
              </p:cNvSpPr>
              <p:nvPr/>
            </p:nvSpPr>
            <p:spPr>
              <a:xfrm>
                <a:off x="7010400" y="4654469"/>
                <a:ext cx="502920" cy="502920"/>
              </a:xfrm>
              <a:prstGeom prst="roundRect">
                <a:avLst>
                  <a:gd name="adj" fmla="val 50000"/>
                </a:avLst>
              </a:prstGeom>
              <a:blipFill>
                <a:blip r:embed="rId7"/>
                <a:stretch>
                  <a:fillRect l="-7143" r="-2381" b="-2326"/>
                </a:stretch>
              </a:blipFill>
              <a:ln w="25400">
                <a:solidFill>
                  <a:schemeClr val="tx1"/>
                </a:solidFill>
              </a:ln>
            </p:spPr>
            <p:txBody>
              <a:bodyPr/>
              <a:lstStyle/>
              <a:p>
                <a:r>
                  <a:rPr lang="en-US">
                    <a:noFill/>
                  </a:rPr>
                  <a:t> </a:t>
                </a:r>
              </a:p>
            </p:txBody>
          </p:sp>
        </mc:Fallback>
      </mc:AlternateContent>
      <p:cxnSp>
        <p:nvCxnSpPr>
          <p:cNvPr id="51" name="Straight Arrow Connector 50">
            <a:extLst>
              <a:ext uri="{FF2B5EF4-FFF2-40B4-BE49-F238E27FC236}">
                <a16:creationId xmlns:a16="http://schemas.microsoft.com/office/drawing/2014/main" id="{88FABFD9-25FE-4724-8843-3D11B60105E2}"/>
              </a:ext>
            </a:extLst>
          </p:cNvPr>
          <p:cNvCxnSpPr>
            <a:cxnSpLocks/>
            <a:stCxn id="12" idx="3"/>
            <a:endCxn id="50" idx="0"/>
          </p:cNvCxnSpPr>
          <p:nvPr/>
        </p:nvCxnSpPr>
        <p:spPr>
          <a:xfrm>
            <a:off x="4465320" y="4015741"/>
            <a:ext cx="2796540" cy="638729"/>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D44D6F34-887C-4FCD-B7C1-4A0F25A365A7}"/>
              </a:ext>
            </a:extLst>
          </p:cNvPr>
          <p:cNvCxnSpPr>
            <a:cxnSpLocks/>
          </p:cNvCxnSpPr>
          <p:nvPr/>
        </p:nvCxnSpPr>
        <p:spPr>
          <a:xfrm>
            <a:off x="4465320" y="4736639"/>
            <a:ext cx="2621280" cy="19463"/>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5B33BED8-2719-4F6A-BB37-24B855FC7790}"/>
              </a:ext>
            </a:extLst>
          </p:cNvPr>
          <p:cNvCxnSpPr>
            <a:cxnSpLocks/>
            <a:endCxn id="50" idx="1"/>
          </p:cNvCxnSpPr>
          <p:nvPr/>
        </p:nvCxnSpPr>
        <p:spPr>
          <a:xfrm flipV="1">
            <a:off x="5257800" y="4905929"/>
            <a:ext cx="1752600" cy="480450"/>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92150818-5961-4B14-B6C0-2095491E906C}"/>
              </a:ext>
            </a:extLst>
          </p:cNvPr>
          <p:cNvCxnSpPr>
            <a:cxnSpLocks/>
          </p:cNvCxnSpPr>
          <p:nvPr/>
        </p:nvCxnSpPr>
        <p:spPr>
          <a:xfrm flipV="1">
            <a:off x="6553200" y="5113020"/>
            <a:ext cx="533400" cy="316112"/>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02377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9" grpId="0" animBg="1"/>
      <p:bldP spid="27" grpId="0" animBg="1"/>
      <p:bldP spid="5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75E34-B0FD-4617-B2CB-202FF5E6131D}"/>
              </a:ext>
            </a:extLst>
          </p:cNvPr>
          <p:cNvSpPr>
            <a:spLocks noGrp="1"/>
          </p:cNvSpPr>
          <p:nvPr>
            <p:ph type="title"/>
          </p:nvPr>
        </p:nvSpPr>
        <p:spPr/>
        <p:txBody>
          <a:bodyPr>
            <a:normAutofit/>
          </a:bodyPr>
          <a:lstStyle/>
          <a:p>
            <a:r>
              <a:rPr lang="en-US" dirty="0"/>
              <a:t>Quiz: a General Bayesian Network</a:t>
            </a:r>
          </a:p>
        </p:txBody>
      </p:sp>
      <p:sp>
        <p:nvSpPr>
          <p:cNvPr id="4" name="Slide Number Placeholder 3">
            <a:extLst>
              <a:ext uri="{FF2B5EF4-FFF2-40B4-BE49-F238E27FC236}">
                <a16:creationId xmlns:a16="http://schemas.microsoft.com/office/drawing/2014/main" id="{C465ABCD-04EA-4DCB-98C9-9CE8AB2E1863}"/>
              </a:ext>
            </a:extLst>
          </p:cNvPr>
          <p:cNvSpPr>
            <a:spLocks noGrp="1"/>
          </p:cNvSpPr>
          <p:nvPr>
            <p:ph type="sldNum" sz="quarter" idx="12"/>
          </p:nvPr>
        </p:nvSpPr>
        <p:spPr/>
        <p:txBody>
          <a:bodyPr/>
          <a:lstStyle/>
          <a:p>
            <a:pPr>
              <a:defRPr/>
            </a:pPr>
            <a:fld id="{CCF77436-EC8C-4AA7-8F7E-35D67B363DD7}" type="slidenum">
              <a:rPr lang="en-US" smtClean="0"/>
              <a:pPr>
                <a:defRPr/>
              </a:pPr>
              <a:t>36</a:t>
            </a:fld>
            <a:endParaRPr lang="en-US" dirty="0"/>
          </a:p>
        </p:txBody>
      </p:sp>
      <mc:AlternateContent xmlns:mc="http://schemas.openxmlformats.org/markup-compatibility/2006" xmlns:a14="http://schemas.microsoft.com/office/drawing/2010/main">
        <mc:Choice Requires="a14">
          <p:sp>
            <p:nvSpPr>
              <p:cNvPr id="11" name="Rounded Rectangle 10">
                <a:extLst>
                  <a:ext uri="{FF2B5EF4-FFF2-40B4-BE49-F238E27FC236}">
                    <a16:creationId xmlns:a16="http://schemas.microsoft.com/office/drawing/2014/main" id="{9AC1203F-5EA0-4643-9376-26B118D465F1}"/>
                  </a:ext>
                </a:extLst>
              </p:cNvPr>
              <p:cNvSpPr/>
              <p:nvPr/>
            </p:nvSpPr>
            <p:spPr>
              <a:xfrm>
                <a:off x="4191000" y="4124036"/>
                <a:ext cx="502920" cy="50292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14:m>
                  <m:oMathPara xmlns:m="http://schemas.openxmlformats.org/officeDocument/2006/math">
                    <m:oMathParaPr>
                      <m:jc m:val="right"/>
                    </m:oMathParaPr>
                    <m:oMath xmlns:m="http://schemas.openxmlformats.org/officeDocument/2006/math">
                      <m:sSub>
                        <m:sSubPr>
                          <m:ctrlPr>
                            <a:rPr lang="en-US" sz="2800" i="1">
                              <a:solidFill>
                                <a:srgbClr val="7030A0"/>
                              </a:solidFill>
                              <a:latin typeface="Cambria Math" panose="02040503050406030204" pitchFamily="18" charset="0"/>
                            </a:rPr>
                          </m:ctrlPr>
                        </m:sSubPr>
                        <m:e>
                          <m:r>
                            <m:rPr>
                              <m:sty m:val="p"/>
                            </m:rPr>
                            <a:rPr lang="en-US" sz="2800">
                              <a:solidFill>
                                <a:srgbClr val="7030A0"/>
                              </a:solidFill>
                              <a:latin typeface="Cambria Math" panose="02040503050406030204" pitchFamily="18" charset="0"/>
                            </a:rPr>
                            <m:t>X</m:t>
                          </m:r>
                        </m:e>
                        <m:sub>
                          <m:r>
                            <a:rPr lang="en-US" sz="2800">
                              <a:solidFill>
                                <a:srgbClr val="7030A0"/>
                              </a:solidFill>
                              <a:latin typeface="Cambria Math" panose="02040503050406030204" pitchFamily="18" charset="0"/>
                            </a:rPr>
                            <m:t>2</m:t>
                          </m:r>
                        </m:sub>
                      </m:sSub>
                    </m:oMath>
                  </m:oMathPara>
                </a14:m>
                <a:endParaRPr lang="en-US" sz="2800" dirty="0">
                  <a:latin typeface="Candara" panose="020E0502030303020204" pitchFamily="34" charset="0"/>
                </a:endParaRPr>
              </a:p>
            </p:txBody>
          </p:sp>
        </mc:Choice>
        <mc:Fallback xmlns="">
          <p:sp>
            <p:nvSpPr>
              <p:cNvPr id="11" name="Rounded Rectangle 10">
                <a:extLst>
                  <a:ext uri="{FF2B5EF4-FFF2-40B4-BE49-F238E27FC236}">
                    <a16:creationId xmlns:a16="http://schemas.microsoft.com/office/drawing/2014/main" id="{9AC1203F-5EA0-4643-9376-26B118D465F1}"/>
                  </a:ext>
                </a:extLst>
              </p:cNvPr>
              <p:cNvSpPr>
                <a:spLocks noRot="1" noChangeAspect="1" noMove="1" noResize="1" noEditPoints="1" noAdjustHandles="1" noChangeArrowheads="1" noChangeShapeType="1" noTextEdit="1"/>
              </p:cNvSpPr>
              <p:nvPr/>
            </p:nvSpPr>
            <p:spPr>
              <a:xfrm>
                <a:off x="4191000" y="4124036"/>
                <a:ext cx="502920" cy="502920"/>
              </a:xfrm>
              <a:prstGeom prst="roundRect">
                <a:avLst>
                  <a:gd name="adj" fmla="val 50000"/>
                </a:avLst>
              </a:prstGeom>
              <a:blipFill>
                <a:blip r:embed="rId3"/>
                <a:stretch>
                  <a:fillRect l="-9524" r="-2381" b="-2381"/>
                </a:stretch>
              </a:blipFill>
              <a:ln w="254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ounded Rectangle 11">
                <a:extLst>
                  <a:ext uri="{FF2B5EF4-FFF2-40B4-BE49-F238E27FC236}">
                    <a16:creationId xmlns:a16="http://schemas.microsoft.com/office/drawing/2014/main" id="{8D03F68F-BB24-4985-87DC-BDCEF31E7372}"/>
                  </a:ext>
                </a:extLst>
              </p:cNvPr>
              <p:cNvSpPr/>
              <p:nvPr/>
            </p:nvSpPr>
            <p:spPr>
              <a:xfrm>
                <a:off x="4191000" y="3276600"/>
                <a:ext cx="502920" cy="50292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14:m>
                  <m:oMathPara xmlns:m="http://schemas.openxmlformats.org/officeDocument/2006/math">
                    <m:oMathParaPr>
                      <m:jc m:val="right"/>
                    </m:oMathParaPr>
                    <m:oMath xmlns:m="http://schemas.openxmlformats.org/officeDocument/2006/math">
                      <m:sSub>
                        <m:sSubPr>
                          <m:ctrlPr>
                            <a:rPr lang="en-US" sz="2800" i="1">
                              <a:solidFill>
                                <a:srgbClr val="7030A0"/>
                              </a:solidFill>
                              <a:latin typeface="Cambria Math" panose="02040503050406030204" pitchFamily="18" charset="0"/>
                            </a:rPr>
                          </m:ctrlPr>
                        </m:sSubPr>
                        <m:e>
                          <m:r>
                            <m:rPr>
                              <m:sty m:val="p"/>
                            </m:rPr>
                            <a:rPr lang="en-US" sz="2800">
                              <a:solidFill>
                                <a:srgbClr val="7030A0"/>
                              </a:solidFill>
                              <a:latin typeface="Cambria Math" panose="02040503050406030204" pitchFamily="18" charset="0"/>
                            </a:rPr>
                            <m:t>X</m:t>
                          </m:r>
                        </m:e>
                        <m:sub>
                          <m:r>
                            <a:rPr lang="en-US" sz="2800">
                              <a:solidFill>
                                <a:srgbClr val="7030A0"/>
                              </a:solidFill>
                              <a:latin typeface="Cambria Math" panose="02040503050406030204" pitchFamily="18" charset="0"/>
                            </a:rPr>
                            <m:t>1</m:t>
                          </m:r>
                        </m:sub>
                      </m:sSub>
                    </m:oMath>
                  </m:oMathPara>
                </a14:m>
                <a:endParaRPr lang="en-US" sz="2800" dirty="0">
                  <a:latin typeface="Candara" panose="020E0502030303020204" pitchFamily="34" charset="0"/>
                </a:endParaRPr>
              </a:p>
            </p:txBody>
          </p:sp>
        </mc:Choice>
        <mc:Fallback xmlns="">
          <p:sp>
            <p:nvSpPr>
              <p:cNvPr id="12" name="Rounded Rectangle 11">
                <a:extLst>
                  <a:ext uri="{FF2B5EF4-FFF2-40B4-BE49-F238E27FC236}">
                    <a16:creationId xmlns:a16="http://schemas.microsoft.com/office/drawing/2014/main" id="{8D03F68F-BB24-4985-87DC-BDCEF31E7372}"/>
                  </a:ext>
                </a:extLst>
              </p:cNvPr>
              <p:cNvSpPr>
                <a:spLocks noRot="1" noChangeAspect="1" noMove="1" noResize="1" noEditPoints="1" noAdjustHandles="1" noChangeArrowheads="1" noChangeShapeType="1" noTextEdit="1"/>
              </p:cNvSpPr>
              <p:nvPr/>
            </p:nvSpPr>
            <p:spPr>
              <a:xfrm>
                <a:off x="4191000" y="3276600"/>
                <a:ext cx="502920" cy="502920"/>
              </a:xfrm>
              <a:prstGeom prst="roundRect">
                <a:avLst>
                  <a:gd name="adj" fmla="val 50000"/>
                </a:avLst>
              </a:prstGeom>
              <a:blipFill>
                <a:blip r:embed="rId4"/>
                <a:stretch>
                  <a:fillRect l="-9524" b="-2381"/>
                </a:stretch>
              </a:blipFill>
              <a:ln w="25400">
                <a:solidFill>
                  <a:schemeClr val="tx1"/>
                </a:solidFill>
              </a:ln>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80193531-AEE2-456C-B442-A4844C38BAE9}"/>
              </a:ext>
            </a:extLst>
          </p:cNvPr>
          <p:cNvCxnSpPr>
            <a:cxnSpLocks/>
            <a:stCxn id="12" idx="2"/>
            <a:endCxn id="11" idx="0"/>
          </p:cNvCxnSpPr>
          <p:nvPr/>
        </p:nvCxnSpPr>
        <p:spPr>
          <a:xfrm>
            <a:off x="4442460" y="3779520"/>
            <a:ext cx="0" cy="344516"/>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9" name="Rounded Rectangle 10">
                <a:extLst>
                  <a:ext uri="{FF2B5EF4-FFF2-40B4-BE49-F238E27FC236}">
                    <a16:creationId xmlns:a16="http://schemas.microsoft.com/office/drawing/2014/main" id="{5BD35335-8469-46F2-923E-1B5ACEFF7AA5}"/>
                  </a:ext>
                </a:extLst>
              </p:cNvPr>
              <p:cNvSpPr/>
              <p:nvPr/>
            </p:nvSpPr>
            <p:spPr>
              <a:xfrm>
                <a:off x="5029200" y="4837384"/>
                <a:ext cx="502920" cy="50292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14:m>
                  <m:oMathPara xmlns:m="http://schemas.openxmlformats.org/officeDocument/2006/math">
                    <m:oMathParaPr>
                      <m:jc m:val="right"/>
                    </m:oMathParaPr>
                    <m:oMath xmlns:m="http://schemas.openxmlformats.org/officeDocument/2006/math">
                      <m:sSub>
                        <m:sSubPr>
                          <m:ctrlPr>
                            <a:rPr lang="en-US" sz="2800" i="1">
                              <a:solidFill>
                                <a:srgbClr val="7030A0"/>
                              </a:solidFill>
                              <a:latin typeface="Cambria Math" panose="02040503050406030204" pitchFamily="18" charset="0"/>
                            </a:rPr>
                          </m:ctrlPr>
                        </m:sSubPr>
                        <m:e>
                          <m:r>
                            <m:rPr>
                              <m:sty m:val="p"/>
                            </m:rPr>
                            <a:rPr lang="en-US" sz="2800">
                              <a:solidFill>
                                <a:srgbClr val="7030A0"/>
                              </a:solidFill>
                              <a:latin typeface="Cambria Math" panose="02040503050406030204" pitchFamily="18" charset="0"/>
                            </a:rPr>
                            <m:t>X</m:t>
                          </m:r>
                        </m:e>
                        <m:sub>
                          <m:r>
                            <a:rPr lang="en-US" sz="2800">
                              <a:solidFill>
                                <a:srgbClr val="7030A0"/>
                              </a:solidFill>
                              <a:latin typeface="Cambria Math" panose="02040503050406030204" pitchFamily="18" charset="0"/>
                            </a:rPr>
                            <m:t>3</m:t>
                          </m:r>
                        </m:sub>
                      </m:sSub>
                    </m:oMath>
                  </m:oMathPara>
                </a14:m>
                <a:endParaRPr lang="en-US" sz="2800" dirty="0">
                  <a:latin typeface="Candara" panose="020E0502030303020204" pitchFamily="34" charset="0"/>
                </a:endParaRPr>
              </a:p>
            </p:txBody>
          </p:sp>
        </mc:Choice>
        <mc:Fallback xmlns="">
          <p:sp>
            <p:nvSpPr>
              <p:cNvPr id="19" name="Rounded Rectangle 10">
                <a:extLst>
                  <a:ext uri="{FF2B5EF4-FFF2-40B4-BE49-F238E27FC236}">
                    <a16:creationId xmlns:a16="http://schemas.microsoft.com/office/drawing/2014/main" id="{5BD35335-8469-46F2-923E-1B5ACEFF7AA5}"/>
                  </a:ext>
                </a:extLst>
              </p:cNvPr>
              <p:cNvSpPr>
                <a:spLocks noRot="1" noChangeAspect="1" noMove="1" noResize="1" noEditPoints="1" noAdjustHandles="1" noChangeArrowheads="1" noChangeShapeType="1" noTextEdit="1"/>
              </p:cNvSpPr>
              <p:nvPr/>
            </p:nvSpPr>
            <p:spPr>
              <a:xfrm>
                <a:off x="5029200" y="4837384"/>
                <a:ext cx="502920" cy="502920"/>
              </a:xfrm>
              <a:prstGeom prst="roundRect">
                <a:avLst>
                  <a:gd name="adj" fmla="val 50000"/>
                </a:avLst>
              </a:prstGeom>
              <a:blipFill>
                <a:blip r:embed="rId5"/>
                <a:stretch>
                  <a:fillRect l="-7143" r="-2381" b="-2381"/>
                </a:stretch>
              </a:blipFill>
              <a:ln w="25400">
                <a:solidFill>
                  <a:schemeClr val="tx1"/>
                </a:solidFill>
              </a:ln>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B4D20D5D-E118-4AD6-9578-4F08777BAB27}"/>
              </a:ext>
            </a:extLst>
          </p:cNvPr>
          <p:cNvCxnSpPr>
            <a:cxnSpLocks/>
            <a:stCxn id="11" idx="2"/>
            <a:endCxn id="19" idx="1"/>
          </p:cNvCxnSpPr>
          <p:nvPr/>
        </p:nvCxnSpPr>
        <p:spPr>
          <a:xfrm>
            <a:off x="4442460" y="4626956"/>
            <a:ext cx="586740" cy="461888"/>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1F75C045-B064-40A2-9A48-3F4A2DBA78C1}"/>
              </a:ext>
            </a:extLst>
          </p:cNvPr>
          <p:cNvCxnSpPr>
            <a:cxnSpLocks/>
            <a:endCxn id="19" idx="0"/>
          </p:cNvCxnSpPr>
          <p:nvPr/>
        </p:nvCxnSpPr>
        <p:spPr>
          <a:xfrm>
            <a:off x="4602480" y="3755044"/>
            <a:ext cx="678180" cy="1082340"/>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7" name="Rounded Rectangle 10">
                <a:extLst>
                  <a:ext uri="{FF2B5EF4-FFF2-40B4-BE49-F238E27FC236}">
                    <a16:creationId xmlns:a16="http://schemas.microsoft.com/office/drawing/2014/main" id="{C16A2A39-8029-426E-88A2-EC28255C3CCC}"/>
                  </a:ext>
                </a:extLst>
              </p:cNvPr>
              <p:cNvSpPr/>
              <p:nvPr/>
            </p:nvSpPr>
            <p:spPr>
              <a:xfrm>
                <a:off x="6324600" y="4876800"/>
                <a:ext cx="502920" cy="50292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14:m>
                  <m:oMathPara xmlns:m="http://schemas.openxmlformats.org/officeDocument/2006/math">
                    <m:oMathParaPr>
                      <m:jc m:val="right"/>
                    </m:oMathParaPr>
                    <m:oMath xmlns:m="http://schemas.openxmlformats.org/officeDocument/2006/math">
                      <m:sSub>
                        <m:sSubPr>
                          <m:ctrlPr>
                            <a:rPr lang="en-US" sz="2800" i="1">
                              <a:solidFill>
                                <a:srgbClr val="7030A0"/>
                              </a:solidFill>
                              <a:latin typeface="Cambria Math" panose="02040503050406030204" pitchFamily="18" charset="0"/>
                            </a:rPr>
                          </m:ctrlPr>
                        </m:sSubPr>
                        <m:e>
                          <m:r>
                            <m:rPr>
                              <m:sty m:val="p"/>
                            </m:rPr>
                            <a:rPr lang="en-US" sz="2800">
                              <a:solidFill>
                                <a:srgbClr val="7030A0"/>
                              </a:solidFill>
                              <a:latin typeface="Cambria Math" panose="02040503050406030204" pitchFamily="18" charset="0"/>
                            </a:rPr>
                            <m:t>X</m:t>
                          </m:r>
                        </m:e>
                        <m:sub>
                          <m:r>
                            <a:rPr lang="en-US" sz="2800">
                              <a:solidFill>
                                <a:srgbClr val="7030A0"/>
                              </a:solidFill>
                              <a:latin typeface="Cambria Math" panose="02040503050406030204" pitchFamily="18" charset="0"/>
                            </a:rPr>
                            <m:t>4</m:t>
                          </m:r>
                        </m:sub>
                      </m:sSub>
                    </m:oMath>
                  </m:oMathPara>
                </a14:m>
                <a:endParaRPr lang="en-US" sz="2800" dirty="0">
                  <a:latin typeface="Candara" panose="020E0502030303020204" pitchFamily="34" charset="0"/>
                </a:endParaRPr>
              </a:p>
            </p:txBody>
          </p:sp>
        </mc:Choice>
        <mc:Fallback xmlns="">
          <p:sp>
            <p:nvSpPr>
              <p:cNvPr id="27" name="Rounded Rectangle 10">
                <a:extLst>
                  <a:ext uri="{FF2B5EF4-FFF2-40B4-BE49-F238E27FC236}">
                    <a16:creationId xmlns:a16="http://schemas.microsoft.com/office/drawing/2014/main" id="{C16A2A39-8029-426E-88A2-EC28255C3CCC}"/>
                  </a:ext>
                </a:extLst>
              </p:cNvPr>
              <p:cNvSpPr>
                <a:spLocks noRot="1" noChangeAspect="1" noMove="1" noResize="1" noEditPoints="1" noAdjustHandles="1" noChangeArrowheads="1" noChangeShapeType="1" noTextEdit="1"/>
              </p:cNvSpPr>
              <p:nvPr/>
            </p:nvSpPr>
            <p:spPr>
              <a:xfrm>
                <a:off x="6324600" y="4876800"/>
                <a:ext cx="502920" cy="502920"/>
              </a:xfrm>
              <a:prstGeom prst="roundRect">
                <a:avLst>
                  <a:gd name="adj" fmla="val 50000"/>
                </a:avLst>
              </a:prstGeom>
              <a:blipFill>
                <a:blip r:embed="rId6"/>
                <a:stretch>
                  <a:fillRect l="-9524" r="-2381" b="-2381"/>
                </a:stretch>
              </a:blipFill>
              <a:ln w="25400">
                <a:solidFill>
                  <a:schemeClr val="tx1"/>
                </a:solidFill>
              </a:ln>
            </p:spPr>
            <p:txBody>
              <a:bodyPr/>
              <a:lstStyle/>
              <a:p>
                <a:r>
                  <a:rPr lang="en-US">
                    <a:noFill/>
                  </a:rPr>
                  <a:t> </a:t>
                </a:r>
              </a:p>
            </p:txBody>
          </p:sp>
        </mc:Fallback>
      </mc:AlternateContent>
      <p:cxnSp>
        <p:nvCxnSpPr>
          <p:cNvPr id="28" name="Straight Arrow Connector 27">
            <a:extLst>
              <a:ext uri="{FF2B5EF4-FFF2-40B4-BE49-F238E27FC236}">
                <a16:creationId xmlns:a16="http://schemas.microsoft.com/office/drawing/2014/main" id="{658CAACC-1A3F-4F77-BAF4-62BB9B37327F}"/>
              </a:ext>
            </a:extLst>
          </p:cNvPr>
          <p:cNvCxnSpPr>
            <a:cxnSpLocks/>
            <a:stCxn id="19" idx="3"/>
            <a:endCxn id="27" idx="1"/>
          </p:cNvCxnSpPr>
          <p:nvPr/>
        </p:nvCxnSpPr>
        <p:spPr>
          <a:xfrm>
            <a:off x="5532120" y="5088844"/>
            <a:ext cx="792480" cy="39416"/>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FDD7B40F-F18F-4F7A-90AE-3DB99487373F}"/>
              </a:ext>
            </a:extLst>
          </p:cNvPr>
          <p:cNvCxnSpPr>
            <a:cxnSpLocks/>
            <a:stCxn id="11" idx="3"/>
          </p:cNvCxnSpPr>
          <p:nvPr/>
        </p:nvCxnSpPr>
        <p:spPr>
          <a:xfrm>
            <a:off x="4693920" y="4375496"/>
            <a:ext cx="1706880" cy="588426"/>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8147AA3E-4386-4CED-94AA-E324DF52E76A}"/>
              </a:ext>
            </a:extLst>
          </p:cNvPr>
          <p:cNvCxnSpPr>
            <a:cxnSpLocks/>
            <a:endCxn id="27" idx="0"/>
          </p:cNvCxnSpPr>
          <p:nvPr/>
        </p:nvCxnSpPr>
        <p:spPr>
          <a:xfrm>
            <a:off x="4693920" y="3667976"/>
            <a:ext cx="1882140" cy="1208824"/>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0" name="Rounded Rectangle 10">
                <a:extLst>
                  <a:ext uri="{FF2B5EF4-FFF2-40B4-BE49-F238E27FC236}">
                    <a16:creationId xmlns:a16="http://schemas.microsoft.com/office/drawing/2014/main" id="{878702E3-FB5E-4555-8C3C-1A262BBAF5B9}"/>
                  </a:ext>
                </a:extLst>
              </p:cNvPr>
              <p:cNvSpPr/>
              <p:nvPr/>
            </p:nvSpPr>
            <p:spPr>
              <a:xfrm>
                <a:off x="7239000" y="4166789"/>
                <a:ext cx="502920" cy="50292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14:m>
                  <m:oMathPara xmlns:m="http://schemas.openxmlformats.org/officeDocument/2006/math">
                    <m:oMathParaPr>
                      <m:jc m:val="right"/>
                    </m:oMathParaPr>
                    <m:oMath xmlns:m="http://schemas.openxmlformats.org/officeDocument/2006/math">
                      <m:sSub>
                        <m:sSubPr>
                          <m:ctrlPr>
                            <a:rPr lang="en-US" sz="2800" i="1">
                              <a:solidFill>
                                <a:srgbClr val="7030A0"/>
                              </a:solidFill>
                              <a:latin typeface="Cambria Math" panose="02040503050406030204" pitchFamily="18" charset="0"/>
                            </a:rPr>
                          </m:ctrlPr>
                        </m:sSubPr>
                        <m:e>
                          <m:r>
                            <m:rPr>
                              <m:sty m:val="p"/>
                            </m:rPr>
                            <a:rPr lang="en-US" sz="2800">
                              <a:solidFill>
                                <a:srgbClr val="7030A0"/>
                              </a:solidFill>
                              <a:latin typeface="Cambria Math" panose="02040503050406030204" pitchFamily="18" charset="0"/>
                            </a:rPr>
                            <m:t>X</m:t>
                          </m:r>
                        </m:e>
                        <m:sub>
                          <m:r>
                            <a:rPr lang="en-US" sz="2800">
                              <a:solidFill>
                                <a:srgbClr val="7030A0"/>
                              </a:solidFill>
                              <a:latin typeface="Cambria Math" panose="02040503050406030204" pitchFamily="18" charset="0"/>
                            </a:rPr>
                            <m:t>5</m:t>
                          </m:r>
                        </m:sub>
                      </m:sSub>
                    </m:oMath>
                  </m:oMathPara>
                </a14:m>
                <a:endParaRPr lang="en-US" sz="2800" dirty="0">
                  <a:latin typeface="Candara" panose="020E0502030303020204" pitchFamily="34" charset="0"/>
                </a:endParaRPr>
              </a:p>
            </p:txBody>
          </p:sp>
        </mc:Choice>
        <mc:Fallback xmlns="">
          <p:sp>
            <p:nvSpPr>
              <p:cNvPr id="50" name="Rounded Rectangle 10">
                <a:extLst>
                  <a:ext uri="{FF2B5EF4-FFF2-40B4-BE49-F238E27FC236}">
                    <a16:creationId xmlns:a16="http://schemas.microsoft.com/office/drawing/2014/main" id="{878702E3-FB5E-4555-8C3C-1A262BBAF5B9}"/>
                  </a:ext>
                </a:extLst>
              </p:cNvPr>
              <p:cNvSpPr>
                <a:spLocks noRot="1" noChangeAspect="1" noMove="1" noResize="1" noEditPoints="1" noAdjustHandles="1" noChangeArrowheads="1" noChangeShapeType="1" noTextEdit="1"/>
              </p:cNvSpPr>
              <p:nvPr/>
            </p:nvSpPr>
            <p:spPr>
              <a:xfrm>
                <a:off x="7239000" y="4166789"/>
                <a:ext cx="502920" cy="502920"/>
              </a:xfrm>
              <a:prstGeom prst="roundRect">
                <a:avLst>
                  <a:gd name="adj" fmla="val 50000"/>
                </a:avLst>
              </a:prstGeom>
              <a:blipFill>
                <a:blip r:embed="rId7"/>
                <a:stretch>
                  <a:fillRect l="-9524" r="-2381" b="-2381"/>
                </a:stretch>
              </a:blipFill>
              <a:ln w="25400">
                <a:solidFill>
                  <a:schemeClr val="tx1"/>
                </a:solidFill>
              </a:ln>
            </p:spPr>
            <p:txBody>
              <a:bodyPr/>
              <a:lstStyle/>
              <a:p>
                <a:r>
                  <a:rPr lang="en-US">
                    <a:noFill/>
                  </a:rPr>
                  <a:t> </a:t>
                </a:r>
              </a:p>
            </p:txBody>
          </p:sp>
        </mc:Fallback>
      </mc:AlternateContent>
      <p:cxnSp>
        <p:nvCxnSpPr>
          <p:cNvPr id="51" name="Straight Arrow Connector 50">
            <a:extLst>
              <a:ext uri="{FF2B5EF4-FFF2-40B4-BE49-F238E27FC236}">
                <a16:creationId xmlns:a16="http://schemas.microsoft.com/office/drawing/2014/main" id="{88FABFD9-25FE-4724-8843-3D11B60105E2}"/>
              </a:ext>
            </a:extLst>
          </p:cNvPr>
          <p:cNvCxnSpPr>
            <a:cxnSpLocks/>
            <a:stCxn id="12" idx="3"/>
            <a:endCxn id="50" idx="0"/>
          </p:cNvCxnSpPr>
          <p:nvPr/>
        </p:nvCxnSpPr>
        <p:spPr>
          <a:xfrm>
            <a:off x="4693920" y="3528061"/>
            <a:ext cx="2796540" cy="638729"/>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D44D6F34-887C-4FCD-B7C1-4A0F25A365A7}"/>
              </a:ext>
            </a:extLst>
          </p:cNvPr>
          <p:cNvCxnSpPr>
            <a:cxnSpLocks/>
          </p:cNvCxnSpPr>
          <p:nvPr/>
        </p:nvCxnSpPr>
        <p:spPr>
          <a:xfrm>
            <a:off x="4693920" y="4248959"/>
            <a:ext cx="2621280" cy="19463"/>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5B33BED8-2719-4F6A-BB37-24B855FC7790}"/>
              </a:ext>
            </a:extLst>
          </p:cNvPr>
          <p:cNvCxnSpPr>
            <a:cxnSpLocks/>
            <a:endCxn id="50" idx="1"/>
          </p:cNvCxnSpPr>
          <p:nvPr/>
        </p:nvCxnSpPr>
        <p:spPr>
          <a:xfrm flipV="1">
            <a:off x="5486400" y="4418249"/>
            <a:ext cx="1752600" cy="480450"/>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92150818-5961-4B14-B6C0-2095491E906C}"/>
              </a:ext>
            </a:extLst>
          </p:cNvPr>
          <p:cNvCxnSpPr>
            <a:cxnSpLocks/>
          </p:cNvCxnSpPr>
          <p:nvPr/>
        </p:nvCxnSpPr>
        <p:spPr>
          <a:xfrm flipV="1">
            <a:off x="6781800" y="4625340"/>
            <a:ext cx="533400" cy="316112"/>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8E16BBA5-6AE1-4638-AFCF-2C5517F45DC0}"/>
              </a:ext>
            </a:extLst>
          </p:cNvPr>
          <p:cNvSpPr/>
          <p:nvPr/>
        </p:nvSpPr>
        <p:spPr>
          <a:xfrm>
            <a:off x="7896347" y="5278458"/>
            <a:ext cx="2489396" cy="830997"/>
          </a:xfrm>
          <a:prstGeom prst="rect">
            <a:avLst/>
          </a:prstGeom>
        </p:spPr>
        <p:txBody>
          <a:bodyPr wrap="square">
            <a:spAutoFit/>
          </a:bodyPr>
          <a:lstStyle/>
          <a:p>
            <a:r>
              <a:rPr lang="en-US" sz="2400" dirty="0">
                <a:solidFill>
                  <a:srgbClr val="7030A0"/>
                </a:solidFill>
                <a:latin typeface="Candara" panose="020E0502030303020204" pitchFamily="34" charset="0"/>
                <a:cs typeface="Calibri" panose="020F0502020204030204" pitchFamily="34" charset="0"/>
              </a:rPr>
              <a:t>1+2+4+8+16=2</a:t>
            </a:r>
            <a:r>
              <a:rPr lang="en-US" sz="2400" baseline="30000" dirty="0">
                <a:solidFill>
                  <a:srgbClr val="7030A0"/>
                </a:solidFill>
                <a:latin typeface="Candara" panose="020E0502030303020204" pitchFamily="34" charset="0"/>
                <a:cs typeface="Calibri" panose="020F0502020204030204" pitchFamily="34" charset="0"/>
              </a:rPr>
              <a:t>5</a:t>
            </a:r>
            <a:r>
              <a:rPr lang="en-US" sz="2400" dirty="0">
                <a:solidFill>
                  <a:srgbClr val="7030A0"/>
                </a:solidFill>
                <a:latin typeface="Candara" panose="020E0502030303020204" pitchFamily="34" charset="0"/>
                <a:cs typeface="Calibri" panose="020F0502020204030204" pitchFamily="34" charset="0"/>
              </a:rPr>
              <a:t>-1</a:t>
            </a:r>
            <a:r>
              <a:rPr lang="en-US" sz="2400" dirty="0">
                <a:latin typeface="Candara" panose="020E0502030303020204" pitchFamily="34" charset="0"/>
                <a:cs typeface="Calibri" panose="020F0502020204030204" pitchFamily="34" charset="0"/>
              </a:rPr>
              <a:t> parameters</a:t>
            </a:r>
          </a:p>
        </p:txBody>
      </p:sp>
      <p:sp>
        <p:nvSpPr>
          <p:cNvPr id="23" name="Rectangle 22">
            <a:extLst>
              <a:ext uri="{FF2B5EF4-FFF2-40B4-BE49-F238E27FC236}">
                <a16:creationId xmlns:a16="http://schemas.microsoft.com/office/drawing/2014/main" id="{45E69C19-E7DB-41B4-A4CA-D2EA9FEE64DA}"/>
              </a:ext>
            </a:extLst>
          </p:cNvPr>
          <p:cNvSpPr/>
          <p:nvPr/>
        </p:nvSpPr>
        <p:spPr>
          <a:xfrm>
            <a:off x="4515525" y="2955692"/>
            <a:ext cx="274434" cy="400110"/>
          </a:xfrm>
          <a:prstGeom prst="rect">
            <a:avLst/>
          </a:prstGeom>
        </p:spPr>
        <p:txBody>
          <a:bodyPr wrap="none">
            <a:spAutoFit/>
          </a:bodyPr>
          <a:lstStyle/>
          <a:p>
            <a:r>
              <a:rPr lang="en-US" sz="2000" dirty="0">
                <a:solidFill>
                  <a:srgbClr val="7030A0"/>
                </a:solidFill>
                <a:latin typeface="Candara" panose="020E0502030303020204" pitchFamily="34" charset="0"/>
                <a:cs typeface="Calibri" panose="020F0502020204030204" pitchFamily="34" charset="0"/>
              </a:rPr>
              <a:t>1</a:t>
            </a:r>
            <a:endParaRPr lang="en-US" sz="2000" dirty="0">
              <a:solidFill>
                <a:srgbClr val="7030A0"/>
              </a:solidFill>
              <a:latin typeface="Candara" panose="020E0502030303020204" pitchFamily="34" charset="0"/>
            </a:endParaRPr>
          </a:p>
        </p:txBody>
      </p:sp>
      <p:sp>
        <p:nvSpPr>
          <p:cNvPr id="25" name="Rectangle 24">
            <a:extLst>
              <a:ext uri="{FF2B5EF4-FFF2-40B4-BE49-F238E27FC236}">
                <a16:creationId xmlns:a16="http://schemas.microsoft.com/office/drawing/2014/main" id="{A7F8EEF6-54EE-4634-9537-7107A23FA8BD}"/>
              </a:ext>
            </a:extLst>
          </p:cNvPr>
          <p:cNvSpPr/>
          <p:nvPr/>
        </p:nvSpPr>
        <p:spPr>
          <a:xfrm>
            <a:off x="3899126" y="4105936"/>
            <a:ext cx="314510" cy="400110"/>
          </a:xfrm>
          <a:prstGeom prst="rect">
            <a:avLst/>
          </a:prstGeom>
        </p:spPr>
        <p:txBody>
          <a:bodyPr wrap="none">
            <a:spAutoFit/>
          </a:bodyPr>
          <a:lstStyle/>
          <a:p>
            <a:r>
              <a:rPr lang="en-US" sz="2000" dirty="0">
                <a:solidFill>
                  <a:srgbClr val="7030A0"/>
                </a:solidFill>
                <a:latin typeface="Candara" panose="020E0502030303020204" pitchFamily="34" charset="0"/>
                <a:cs typeface="Calibri" panose="020F0502020204030204" pitchFamily="34" charset="0"/>
              </a:rPr>
              <a:t>2</a:t>
            </a:r>
            <a:endParaRPr lang="en-US" sz="2000" dirty="0">
              <a:solidFill>
                <a:srgbClr val="7030A0"/>
              </a:solidFill>
              <a:latin typeface="Candara" panose="020E0502030303020204" pitchFamily="34" charset="0"/>
            </a:endParaRPr>
          </a:p>
        </p:txBody>
      </p:sp>
      <p:sp>
        <p:nvSpPr>
          <p:cNvPr id="26" name="Rectangle 25">
            <a:extLst>
              <a:ext uri="{FF2B5EF4-FFF2-40B4-BE49-F238E27FC236}">
                <a16:creationId xmlns:a16="http://schemas.microsoft.com/office/drawing/2014/main" id="{E00F56D7-F361-4EB1-96AA-D3D5FE0D995D}"/>
              </a:ext>
            </a:extLst>
          </p:cNvPr>
          <p:cNvSpPr/>
          <p:nvPr/>
        </p:nvSpPr>
        <p:spPr>
          <a:xfrm>
            <a:off x="5141595" y="5278458"/>
            <a:ext cx="278130" cy="400211"/>
          </a:xfrm>
          <a:prstGeom prst="rect">
            <a:avLst/>
          </a:prstGeom>
        </p:spPr>
        <p:txBody>
          <a:bodyPr wrap="square">
            <a:spAutoFit/>
          </a:bodyPr>
          <a:lstStyle/>
          <a:p>
            <a:r>
              <a:rPr lang="en-US" sz="2000" dirty="0">
                <a:solidFill>
                  <a:srgbClr val="7030A0"/>
                </a:solidFill>
                <a:latin typeface="Candara" panose="020E0502030303020204" pitchFamily="34" charset="0"/>
                <a:cs typeface="Calibri" panose="020F0502020204030204" pitchFamily="34" charset="0"/>
              </a:rPr>
              <a:t>4</a:t>
            </a:r>
            <a:endParaRPr lang="en-US" sz="2000" dirty="0">
              <a:solidFill>
                <a:srgbClr val="7030A0"/>
              </a:solidFill>
              <a:latin typeface="Candara" panose="020E0502030303020204" pitchFamily="34" charset="0"/>
            </a:endParaRPr>
          </a:p>
        </p:txBody>
      </p:sp>
      <p:sp>
        <p:nvSpPr>
          <p:cNvPr id="30" name="Rectangle 29">
            <a:extLst>
              <a:ext uri="{FF2B5EF4-FFF2-40B4-BE49-F238E27FC236}">
                <a16:creationId xmlns:a16="http://schemas.microsoft.com/office/drawing/2014/main" id="{CCA2C81D-529E-4B51-9D7B-6DFE404FEF7D}"/>
              </a:ext>
            </a:extLst>
          </p:cNvPr>
          <p:cNvSpPr/>
          <p:nvPr/>
        </p:nvSpPr>
        <p:spPr>
          <a:xfrm>
            <a:off x="6460192" y="5350449"/>
            <a:ext cx="278130" cy="400211"/>
          </a:xfrm>
          <a:prstGeom prst="rect">
            <a:avLst/>
          </a:prstGeom>
        </p:spPr>
        <p:txBody>
          <a:bodyPr wrap="square">
            <a:spAutoFit/>
          </a:bodyPr>
          <a:lstStyle/>
          <a:p>
            <a:r>
              <a:rPr lang="en-US" sz="2000" dirty="0">
                <a:solidFill>
                  <a:srgbClr val="7030A0"/>
                </a:solidFill>
                <a:latin typeface="Candara" panose="020E0502030303020204" pitchFamily="34" charset="0"/>
                <a:cs typeface="Calibri" panose="020F0502020204030204" pitchFamily="34" charset="0"/>
              </a:rPr>
              <a:t>8</a:t>
            </a:r>
            <a:endParaRPr lang="en-US" sz="2000" dirty="0">
              <a:solidFill>
                <a:srgbClr val="7030A0"/>
              </a:solidFill>
              <a:latin typeface="Candara" panose="020E0502030303020204" pitchFamily="34" charset="0"/>
            </a:endParaRPr>
          </a:p>
        </p:txBody>
      </p:sp>
      <p:sp>
        <p:nvSpPr>
          <p:cNvPr id="31" name="Rectangle 30">
            <a:extLst>
              <a:ext uri="{FF2B5EF4-FFF2-40B4-BE49-F238E27FC236}">
                <a16:creationId xmlns:a16="http://schemas.microsoft.com/office/drawing/2014/main" id="{60BC482E-D07D-4302-A078-E58D67592C04}"/>
              </a:ext>
            </a:extLst>
          </p:cNvPr>
          <p:cNvSpPr/>
          <p:nvPr/>
        </p:nvSpPr>
        <p:spPr>
          <a:xfrm>
            <a:off x="7520940" y="4555873"/>
            <a:ext cx="502920" cy="400110"/>
          </a:xfrm>
          <a:prstGeom prst="rect">
            <a:avLst/>
          </a:prstGeom>
        </p:spPr>
        <p:txBody>
          <a:bodyPr wrap="square">
            <a:spAutoFit/>
          </a:bodyPr>
          <a:lstStyle/>
          <a:p>
            <a:r>
              <a:rPr lang="en-US" sz="2000" dirty="0">
                <a:solidFill>
                  <a:srgbClr val="7030A0"/>
                </a:solidFill>
                <a:latin typeface="Candara" panose="020E0502030303020204" pitchFamily="34" charset="0"/>
                <a:cs typeface="Calibri" panose="020F0502020204030204" pitchFamily="34" charset="0"/>
              </a:rPr>
              <a:t>16</a:t>
            </a:r>
            <a:endParaRPr lang="en-US" sz="2000" dirty="0">
              <a:solidFill>
                <a:srgbClr val="7030A0"/>
              </a:solidFill>
              <a:latin typeface="Candara" panose="020E0502030303020204" pitchFamily="34" charset="0"/>
            </a:endParaRPr>
          </a:p>
        </p:txBody>
      </p:sp>
      <p:sp>
        <p:nvSpPr>
          <p:cNvPr id="3" name="Rectangle 2">
            <a:extLst>
              <a:ext uri="{FF2B5EF4-FFF2-40B4-BE49-F238E27FC236}">
                <a16:creationId xmlns:a16="http://schemas.microsoft.com/office/drawing/2014/main" id="{B75197A3-7665-4255-A131-19EEB71DA3C6}"/>
              </a:ext>
            </a:extLst>
          </p:cNvPr>
          <p:cNvSpPr/>
          <p:nvPr/>
        </p:nvSpPr>
        <p:spPr>
          <a:xfrm>
            <a:off x="7984806" y="3328005"/>
            <a:ext cx="2278188" cy="400110"/>
          </a:xfrm>
          <a:prstGeom prst="rect">
            <a:avLst/>
          </a:prstGeom>
        </p:spPr>
        <p:txBody>
          <a:bodyPr wrap="none">
            <a:spAutoFit/>
          </a:bodyPr>
          <a:lstStyle/>
          <a:p>
            <a:r>
              <a:rPr lang="en-US" sz="2000" dirty="0">
                <a:latin typeface="Candara" panose="020E0502030303020204" pitchFamily="34" charset="0"/>
                <a:cs typeface="Calibri" panose="020F0502020204030204" pitchFamily="34" charset="0"/>
              </a:rPr>
              <a:t>All: binary variables</a:t>
            </a:r>
          </a:p>
        </p:txBody>
      </p:sp>
      <p:pic>
        <p:nvPicPr>
          <p:cNvPr id="32" name="Graphic 31" descr="Head with Gears">
            <a:extLst>
              <a:ext uri="{FF2B5EF4-FFF2-40B4-BE49-F238E27FC236}">
                <a16:creationId xmlns:a16="http://schemas.microsoft.com/office/drawing/2014/main" id="{9C8C2C85-5BD5-D147-A46B-C5AA311EA1F9}"/>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9267"/>
          <a:stretch/>
        </p:blipFill>
        <p:spPr>
          <a:xfrm>
            <a:off x="0" y="178234"/>
            <a:ext cx="746045" cy="822245"/>
          </a:xfrm>
          <a:prstGeom prst="rect">
            <a:avLst/>
          </a:prstGeom>
        </p:spPr>
      </p:pic>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E94D25AD-57ED-254E-874C-306B3F3BAA36}"/>
                  </a:ext>
                </a:extLst>
              </p:cNvPr>
              <p:cNvSpPr/>
              <p:nvPr/>
            </p:nvSpPr>
            <p:spPr>
              <a:xfrm>
                <a:off x="609600" y="1220558"/>
                <a:ext cx="8077200" cy="1815882"/>
              </a:xfrm>
              <a:prstGeom prst="rect">
                <a:avLst/>
              </a:prstGeom>
            </p:spPr>
            <p:txBody>
              <a:bodyPr wrap="square">
                <a:spAutoFit/>
              </a:bodyPr>
              <a:lstStyle/>
              <a:p>
                <a:pPr marL="11113"/>
                <a:r>
                  <a:rPr lang="en-US" sz="2800" dirty="0">
                    <a:latin typeface="Candara" panose="020E0502030303020204" pitchFamily="34" charset="0"/>
                  </a:rPr>
                  <a:t>By product rule:</a:t>
                </a:r>
              </a:p>
              <a:p>
                <a:pPr marL="11113"/>
                <a14:m>
                  <m:oMathPara xmlns:m="http://schemas.openxmlformats.org/officeDocument/2006/math">
                    <m:oMathParaPr>
                      <m:jc m:val="left"/>
                    </m:oMathParaPr>
                    <m:oMath xmlns:m="http://schemas.openxmlformats.org/officeDocument/2006/math">
                      <m:r>
                        <m:rPr>
                          <m:sty m:val="p"/>
                        </m:rPr>
                        <a:rPr lang="en-US" sz="2800">
                          <a:solidFill>
                            <a:srgbClr val="7030A0"/>
                          </a:solidFill>
                          <a:latin typeface="Cambria Math" panose="02040503050406030204" pitchFamily="18" charset="0"/>
                        </a:rPr>
                        <m:t>P</m:t>
                      </m:r>
                      <m:d>
                        <m:dPr>
                          <m:ctrlPr>
                            <a:rPr lang="en-US" sz="2800" i="1">
                              <a:solidFill>
                                <a:srgbClr val="7030A0"/>
                              </a:solidFill>
                              <a:latin typeface="Cambria Math" panose="02040503050406030204" pitchFamily="18" charset="0"/>
                            </a:rPr>
                          </m:ctrlPr>
                        </m:dPr>
                        <m:e>
                          <m:sSub>
                            <m:sSubPr>
                              <m:ctrlPr>
                                <a:rPr lang="en-US" sz="2800" i="1">
                                  <a:solidFill>
                                    <a:srgbClr val="7030A0"/>
                                  </a:solidFill>
                                  <a:latin typeface="Cambria Math" panose="02040503050406030204" pitchFamily="18" charset="0"/>
                                </a:rPr>
                              </m:ctrlPr>
                            </m:sSubPr>
                            <m:e>
                              <m:r>
                                <m:rPr>
                                  <m:sty m:val="p"/>
                                </m:rPr>
                                <a:rPr lang="en-US" sz="2800">
                                  <a:solidFill>
                                    <a:srgbClr val="7030A0"/>
                                  </a:solidFill>
                                  <a:latin typeface="Cambria Math" panose="02040503050406030204" pitchFamily="18" charset="0"/>
                                </a:rPr>
                                <m:t>X</m:t>
                              </m:r>
                            </m:e>
                            <m:sub>
                              <m:r>
                                <a:rPr lang="en-US" sz="2800">
                                  <a:solidFill>
                                    <a:srgbClr val="7030A0"/>
                                  </a:solidFill>
                                  <a:latin typeface="Cambria Math" panose="02040503050406030204" pitchFamily="18" charset="0"/>
                                </a:rPr>
                                <m:t>1</m:t>
                              </m:r>
                            </m:sub>
                          </m:sSub>
                          <m:r>
                            <a:rPr lang="en-US" sz="2800">
                              <a:solidFill>
                                <a:srgbClr val="7030A0"/>
                              </a:solidFill>
                              <a:latin typeface="Cambria Math" panose="02040503050406030204" pitchFamily="18" charset="0"/>
                            </a:rPr>
                            <m:t>,</m:t>
                          </m:r>
                          <m:sSub>
                            <m:sSubPr>
                              <m:ctrlPr>
                                <a:rPr lang="en-US" sz="2800" i="1">
                                  <a:solidFill>
                                    <a:srgbClr val="7030A0"/>
                                  </a:solidFill>
                                  <a:latin typeface="Cambria Math" panose="02040503050406030204" pitchFamily="18" charset="0"/>
                                </a:rPr>
                              </m:ctrlPr>
                            </m:sSubPr>
                            <m:e>
                              <m:r>
                                <m:rPr>
                                  <m:sty m:val="p"/>
                                </m:rPr>
                                <a:rPr lang="en-US" sz="2800">
                                  <a:solidFill>
                                    <a:srgbClr val="7030A0"/>
                                  </a:solidFill>
                                  <a:latin typeface="Cambria Math" panose="02040503050406030204" pitchFamily="18" charset="0"/>
                                </a:rPr>
                                <m:t>X</m:t>
                              </m:r>
                            </m:e>
                            <m:sub>
                              <m:r>
                                <a:rPr lang="en-US" sz="2800">
                                  <a:solidFill>
                                    <a:srgbClr val="7030A0"/>
                                  </a:solidFill>
                                  <a:latin typeface="Cambria Math" panose="02040503050406030204" pitchFamily="18" charset="0"/>
                                </a:rPr>
                                <m:t>2</m:t>
                              </m:r>
                            </m:sub>
                          </m:sSub>
                          <m:r>
                            <a:rPr lang="en-US" sz="2800">
                              <a:solidFill>
                                <a:srgbClr val="7030A0"/>
                              </a:solidFill>
                              <a:latin typeface="Cambria Math" panose="02040503050406030204" pitchFamily="18" charset="0"/>
                            </a:rPr>
                            <m:t>,…</m:t>
                          </m:r>
                          <m:sSub>
                            <m:sSubPr>
                              <m:ctrlPr>
                                <a:rPr lang="en-US" sz="2800" i="1">
                                  <a:solidFill>
                                    <a:srgbClr val="7030A0"/>
                                  </a:solidFill>
                                  <a:latin typeface="Cambria Math" panose="02040503050406030204" pitchFamily="18" charset="0"/>
                                </a:rPr>
                              </m:ctrlPr>
                            </m:sSubPr>
                            <m:e>
                              <m:r>
                                <m:rPr>
                                  <m:sty m:val="p"/>
                                </m:rPr>
                                <a:rPr lang="en-US" sz="2800">
                                  <a:solidFill>
                                    <a:srgbClr val="7030A0"/>
                                  </a:solidFill>
                                  <a:latin typeface="Cambria Math" panose="02040503050406030204" pitchFamily="18" charset="0"/>
                                </a:rPr>
                                <m:t>X</m:t>
                              </m:r>
                            </m:e>
                            <m:sub>
                              <m:r>
                                <m:rPr>
                                  <m:sty m:val="p"/>
                                </m:rPr>
                                <a:rPr lang="en-US" sz="2800">
                                  <a:solidFill>
                                    <a:srgbClr val="7030A0"/>
                                  </a:solidFill>
                                  <a:latin typeface="Cambria Math" panose="02040503050406030204" pitchFamily="18" charset="0"/>
                                </a:rPr>
                                <m:t>n</m:t>
                              </m:r>
                            </m:sub>
                          </m:sSub>
                        </m:e>
                      </m:d>
                    </m:oMath>
                  </m:oMathPara>
                </a14:m>
                <a:endParaRPr lang="en-US" sz="2800" i="1" dirty="0">
                  <a:solidFill>
                    <a:srgbClr val="7030A0"/>
                  </a:solidFill>
                  <a:latin typeface="Cambria Math" panose="02040503050406030204" pitchFamily="18" charset="0"/>
                </a:endParaRPr>
              </a:p>
              <a:p>
                <a:pPr marL="11113"/>
                <a14:m>
                  <m:oMath xmlns:m="http://schemas.openxmlformats.org/officeDocument/2006/math">
                    <m:r>
                      <a:rPr lang="en-US" sz="2800" b="0" i="1" smtClean="0">
                        <a:solidFill>
                          <a:srgbClr val="7030A0"/>
                        </a:solidFill>
                        <a:latin typeface="Cambria Math" panose="02040503050406030204" pitchFamily="18" charset="0"/>
                      </a:rPr>
                      <m:t> </m:t>
                    </m:r>
                  </m:oMath>
                </a14:m>
                <a:r>
                  <a:rPr lang="en-US" sz="2800" dirty="0">
                    <a:solidFill>
                      <a:srgbClr val="7030A0"/>
                    </a:solidFill>
                    <a:latin typeface="Candara" panose="020E0502030303020204" pitchFamily="34" charset="0"/>
                  </a:rPr>
                  <a:t> </a:t>
                </a:r>
                <a14:m>
                  <m:oMath xmlns:m="http://schemas.openxmlformats.org/officeDocument/2006/math">
                    <m:r>
                      <a:rPr lang="en-US" sz="2800">
                        <a:solidFill>
                          <a:srgbClr val="7030A0"/>
                        </a:solidFill>
                        <a:latin typeface="Cambria Math" panose="02040503050406030204" pitchFamily="18" charset="0"/>
                      </a:rPr>
                      <m:t>=</m:t>
                    </m:r>
                    <m:nary>
                      <m:naryPr>
                        <m:chr m:val="∏"/>
                        <m:limLoc m:val="subSup"/>
                        <m:ctrlPr>
                          <a:rPr lang="en-US" sz="2800" i="1">
                            <a:solidFill>
                              <a:srgbClr val="7030A0"/>
                            </a:solidFill>
                            <a:latin typeface="Cambria Math" panose="02040503050406030204" pitchFamily="18" charset="0"/>
                          </a:rPr>
                        </m:ctrlPr>
                      </m:naryPr>
                      <m:sub>
                        <m:r>
                          <m:rPr>
                            <m:sty m:val="p"/>
                            <m:brk m:alnAt="25"/>
                          </m:rPr>
                          <a:rPr lang="en-US" sz="2800">
                            <a:solidFill>
                              <a:srgbClr val="7030A0"/>
                            </a:solidFill>
                            <a:latin typeface="Cambria Math" panose="02040503050406030204" pitchFamily="18" charset="0"/>
                          </a:rPr>
                          <m:t>i</m:t>
                        </m:r>
                        <m:r>
                          <a:rPr lang="en-US" sz="2800">
                            <a:solidFill>
                              <a:srgbClr val="7030A0"/>
                            </a:solidFill>
                            <a:latin typeface="Cambria Math" panose="02040503050406030204" pitchFamily="18" charset="0"/>
                          </a:rPr>
                          <m:t>=1</m:t>
                        </m:r>
                      </m:sub>
                      <m:sup>
                        <m:r>
                          <m:rPr>
                            <m:sty m:val="p"/>
                          </m:rPr>
                          <a:rPr lang="en-US" sz="2800">
                            <a:solidFill>
                              <a:srgbClr val="7030A0"/>
                            </a:solidFill>
                            <a:latin typeface="Cambria Math" panose="02040503050406030204" pitchFamily="18" charset="0"/>
                          </a:rPr>
                          <m:t>n</m:t>
                        </m:r>
                      </m:sup>
                      <m:e>
                        <m:r>
                          <m:rPr>
                            <m:sty m:val="p"/>
                          </m:rPr>
                          <a:rPr lang="en-US" sz="2800">
                            <a:solidFill>
                              <a:srgbClr val="7030A0"/>
                            </a:solidFill>
                            <a:latin typeface="Cambria Math" panose="02040503050406030204" pitchFamily="18" charset="0"/>
                          </a:rPr>
                          <m:t>P</m:t>
                        </m:r>
                        <m:r>
                          <a:rPr lang="en-US" sz="2800">
                            <a:solidFill>
                              <a:srgbClr val="7030A0"/>
                            </a:solidFill>
                            <a:latin typeface="Cambria Math" panose="02040503050406030204" pitchFamily="18" charset="0"/>
                          </a:rPr>
                          <m:t>(</m:t>
                        </m:r>
                        <m:sSub>
                          <m:sSubPr>
                            <m:ctrlPr>
                              <a:rPr lang="en-US" sz="2800" i="1">
                                <a:solidFill>
                                  <a:srgbClr val="7030A0"/>
                                </a:solidFill>
                                <a:latin typeface="Cambria Math" panose="02040503050406030204" pitchFamily="18" charset="0"/>
                              </a:rPr>
                            </m:ctrlPr>
                          </m:sSubPr>
                          <m:e>
                            <m:r>
                              <m:rPr>
                                <m:sty m:val="p"/>
                              </m:rPr>
                              <a:rPr lang="en-US" sz="2800">
                                <a:solidFill>
                                  <a:srgbClr val="7030A0"/>
                                </a:solidFill>
                                <a:latin typeface="Cambria Math" panose="02040503050406030204" pitchFamily="18" charset="0"/>
                              </a:rPr>
                              <m:t>X</m:t>
                            </m:r>
                          </m:e>
                          <m:sub>
                            <m:r>
                              <m:rPr>
                                <m:sty m:val="p"/>
                              </m:rPr>
                              <a:rPr lang="en-US" sz="2800">
                                <a:solidFill>
                                  <a:srgbClr val="7030A0"/>
                                </a:solidFill>
                                <a:latin typeface="Cambria Math" panose="02040503050406030204" pitchFamily="18" charset="0"/>
                              </a:rPr>
                              <m:t>i</m:t>
                            </m:r>
                          </m:sub>
                        </m:sSub>
                        <m:r>
                          <a:rPr lang="en-US" sz="2800">
                            <a:solidFill>
                              <a:srgbClr val="7030A0"/>
                            </a:solidFill>
                            <a:latin typeface="Cambria Math" panose="02040503050406030204" pitchFamily="18" charset="0"/>
                          </a:rPr>
                          <m:t>|</m:t>
                        </m:r>
                        <m:sSub>
                          <m:sSubPr>
                            <m:ctrlPr>
                              <a:rPr lang="en-US" sz="2800" i="1">
                                <a:solidFill>
                                  <a:srgbClr val="7030A0"/>
                                </a:solidFill>
                                <a:latin typeface="Cambria Math" panose="02040503050406030204" pitchFamily="18" charset="0"/>
                              </a:rPr>
                            </m:ctrlPr>
                          </m:sSubPr>
                          <m:e>
                            <m:r>
                              <m:rPr>
                                <m:sty m:val="p"/>
                              </m:rPr>
                              <a:rPr lang="en-US" sz="2800">
                                <a:solidFill>
                                  <a:srgbClr val="7030A0"/>
                                </a:solidFill>
                                <a:latin typeface="Cambria Math" panose="02040503050406030204" pitchFamily="18" charset="0"/>
                              </a:rPr>
                              <m:t>X</m:t>
                            </m:r>
                          </m:e>
                          <m:sub>
                            <m:r>
                              <m:rPr>
                                <m:sty m:val="p"/>
                              </m:rPr>
                              <a:rPr lang="en-US" sz="2800">
                                <a:solidFill>
                                  <a:srgbClr val="7030A0"/>
                                </a:solidFill>
                                <a:latin typeface="Cambria Math" panose="02040503050406030204" pitchFamily="18" charset="0"/>
                              </a:rPr>
                              <m:t>i</m:t>
                            </m:r>
                            <m:r>
                              <a:rPr lang="en-US" sz="2800">
                                <a:solidFill>
                                  <a:srgbClr val="7030A0"/>
                                </a:solidFill>
                                <a:latin typeface="Cambria Math" panose="02040503050406030204" pitchFamily="18" charset="0"/>
                              </a:rPr>
                              <m:t>−1</m:t>
                            </m:r>
                          </m:sub>
                        </m:sSub>
                        <m:r>
                          <a:rPr lang="en-US" sz="2800">
                            <a:solidFill>
                              <a:srgbClr val="7030A0"/>
                            </a:solidFill>
                            <a:latin typeface="Cambria Math" panose="02040503050406030204" pitchFamily="18" charset="0"/>
                          </a:rPr>
                          <m:t>,…,</m:t>
                        </m:r>
                        <m:sSub>
                          <m:sSubPr>
                            <m:ctrlPr>
                              <a:rPr lang="en-US" sz="2800" i="1">
                                <a:solidFill>
                                  <a:srgbClr val="7030A0"/>
                                </a:solidFill>
                                <a:latin typeface="Cambria Math" panose="02040503050406030204" pitchFamily="18" charset="0"/>
                              </a:rPr>
                            </m:ctrlPr>
                          </m:sSubPr>
                          <m:e>
                            <m:r>
                              <m:rPr>
                                <m:sty m:val="p"/>
                              </m:rPr>
                              <a:rPr lang="en-US" sz="2800">
                                <a:solidFill>
                                  <a:srgbClr val="7030A0"/>
                                </a:solidFill>
                                <a:latin typeface="Cambria Math" panose="02040503050406030204" pitchFamily="18" charset="0"/>
                              </a:rPr>
                              <m:t>X</m:t>
                            </m:r>
                          </m:e>
                          <m:sub>
                            <m:r>
                              <a:rPr lang="en-US" sz="2800">
                                <a:solidFill>
                                  <a:srgbClr val="7030A0"/>
                                </a:solidFill>
                                <a:latin typeface="Cambria Math" panose="02040503050406030204" pitchFamily="18" charset="0"/>
                              </a:rPr>
                              <m:t>1</m:t>
                            </m:r>
                          </m:sub>
                        </m:sSub>
                        <m:r>
                          <a:rPr lang="en-US" sz="2800">
                            <a:solidFill>
                              <a:srgbClr val="7030A0"/>
                            </a:solidFill>
                            <a:latin typeface="Cambria Math" panose="02040503050406030204" pitchFamily="18" charset="0"/>
                          </a:rPr>
                          <m:t>)</m:t>
                        </m:r>
                      </m:e>
                    </m:nary>
                  </m:oMath>
                </a14:m>
                <a:br>
                  <a:rPr lang="en-US" sz="2800" i="1" dirty="0">
                    <a:solidFill>
                      <a:srgbClr val="7030A0"/>
                    </a:solidFill>
                    <a:latin typeface="Cambria Math" panose="02040503050406030204" pitchFamily="18" charset="0"/>
                  </a:rPr>
                </a:br>
                <a:r>
                  <a:rPr lang="en-US" sz="2800" i="1" dirty="0">
                    <a:solidFill>
                      <a:srgbClr val="7030A0"/>
                    </a:solidFill>
                    <a:latin typeface="Cambria Math" panose="02040503050406030204" pitchFamily="18" charset="0"/>
                  </a:rPr>
                  <a:t>  </a:t>
                </a:r>
                <a14:m>
                  <m:oMath xmlns:m="http://schemas.openxmlformats.org/officeDocument/2006/math">
                    <m:r>
                      <a:rPr lang="en-US" sz="2800">
                        <a:solidFill>
                          <a:srgbClr val="7030A0"/>
                        </a:solidFill>
                        <a:latin typeface="Cambria Math" panose="02040503050406030204" pitchFamily="18" charset="0"/>
                      </a:rPr>
                      <m:t>=</m:t>
                    </m:r>
                    <m:r>
                      <m:rPr>
                        <m:sty m:val="p"/>
                      </m:rPr>
                      <a:rPr lang="en-US" sz="2800">
                        <a:solidFill>
                          <a:srgbClr val="7030A0"/>
                        </a:solidFill>
                        <a:latin typeface="Cambria Math" panose="02040503050406030204" pitchFamily="18" charset="0"/>
                      </a:rPr>
                      <m:t>P</m:t>
                    </m:r>
                    <m:d>
                      <m:dPr>
                        <m:ctrlPr>
                          <a:rPr lang="en-US" sz="2800" i="1">
                            <a:solidFill>
                              <a:srgbClr val="7030A0"/>
                            </a:solidFill>
                            <a:latin typeface="Cambria Math" panose="02040503050406030204" pitchFamily="18" charset="0"/>
                          </a:rPr>
                        </m:ctrlPr>
                      </m:dPr>
                      <m:e>
                        <m:sSub>
                          <m:sSubPr>
                            <m:ctrlPr>
                              <a:rPr lang="en-US" sz="2800" i="1">
                                <a:solidFill>
                                  <a:srgbClr val="7030A0"/>
                                </a:solidFill>
                                <a:latin typeface="Cambria Math" panose="02040503050406030204" pitchFamily="18" charset="0"/>
                              </a:rPr>
                            </m:ctrlPr>
                          </m:sSubPr>
                          <m:e>
                            <m:r>
                              <m:rPr>
                                <m:sty m:val="p"/>
                              </m:rPr>
                              <a:rPr lang="en-US" sz="2800">
                                <a:solidFill>
                                  <a:srgbClr val="7030A0"/>
                                </a:solidFill>
                                <a:latin typeface="Cambria Math" panose="02040503050406030204" pitchFamily="18" charset="0"/>
                              </a:rPr>
                              <m:t>X</m:t>
                            </m:r>
                          </m:e>
                          <m:sub>
                            <m:r>
                              <m:rPr>
                                <m:sty m:val="p"/>
                              </m:rPr>
                              <a:rPr lang="en-US" sz="2800">
                                <a:solidFill>
                                  <a:srgbClr val="7030A0"/>
                                </a:solidFill>
                                <a:latin typeface="Cambria Math" panose="02040503050406030204" pitchFamily="18" charset="0"/>
                              </a:rPr>
                              <m:t>n</m:t>
                            </m:r>
                          </m:sub>
                        </m:sSub>
                        <m:r>
                          <a:rPr lang="en-US" sz="2800">
                            <a:solidFill>
                              <a:srgbClr val="7030A0"/>
                            </a:solidFill>
                            <a:latin typeface="Cambria Math" panose="02040503050406030204" pitchFamily="18" charset="0"/>
                          </a:rPr>
                          <m:t>|</m:t>
                        </m:r>
                        <m:sSub>
                          <m:sSubPr>
                            <m:ctrlPr>
                              <a:rPr lang="en-US" sz="2800" i="1">
                                <a:solidFill>
                                  <a:srgbClr val="7030A0"/>
                                </a:solidFill>
                                <a:latin typeface="Cambria Math" panose="02040503050406030204" pitchFamily="18" charset="0"/>
                              </a:rPr>
                            </m:ctrlPr>
                          </m:sSubPr>
                          <m:e>
                            <m:r>
                              <m:rPr>
                                <m:sty m:val="p"/>
                              </m:rPr>
                              <a:rPr lang="en-US" sz="2800">
                                <a:solidFill>
                                  <a:srgbClr val="7030A0"/>
                                </a:solidFill>
                                <a:latin typeface="Cambria Math" panose="02040503050406030204" pitchFamily="18" charset="0"/>
                              </a:rPr>
                              <m:t>X</m:t>
                            </m:r>
                          </m:e>
                          <m:sub>
                            <m:r>
                              <m:rPr>
                                <m:sty m:val="p"/>
                              </m:rPr>
                              <a:rPr lang="en-US" sz="2800">
                                <a:solidFill>
                                  <a:srgbClr val="7030A0"/>
                                </a:solidFill>
                                <a:latin typeface="Cambria Math" panose="02040503050406030204" pitchFamily="18" charset="0"/>
                              </a:rPr>
                              <m:t>n</m:t>
                            </m:r>
                            <m:r>
                              <a:rPr lang="en-US" sz="2800">
                                <a:solidFill>
                                  <a:srgbClr val="7030A0"/>
                                </a:solidFill>
                                <a:latin typeface="Cambria Math" panose="02040503050406030204" pitchFamily="18" charset="0"/>
                              </a:rPr>
                              <m:t>−1</m:t>
                            </m:r>
                          </m:sub>
                        </m:sSub>
                        <m:r>
                          <a:rPr lang="en-US" sz="2800">
                            <a:solidFill>
                              <a:srgbClr val="7030A0"/>
                            </a:solidFill>
                            <a:latin typeface="Cambria Math" panose="02040503050406030204" pitchFamily="18" charset="0"/>
                          </a:rPr>
                          <m:t>,…</m:t>
                        </m:r>
                        <m:sSub>
                          <m:sSubPr>
                            <m:ctrlPr>
                              <a:rPr lang="en-US" sz="2800" i="1">
                                <a:solidFill>
                                  <a:srgbClr val="7030A0"/>
                                </a:solidFill>
                                <a:latin typeface="Cambria Math" panose="02040503050406030204" pitchFamily="18" charset="0"/>
                              </a:rPr>
                            </m:ctrlPr>
                          </m:sSubPr>
                          <m:e>
                            <m:r>
                              <m:rPr>
                                <m:sty m:val="p"/>
                              </m:rPr>
                              <a:rPr lang="en-US" sz="2800">
                                <a:solidFill>
                                  <a:srgbClr val="7030A0"/>
                                </a:solidFill>
                                <a:latin typeface="Cambria Math" panose="02040503050406030204" pitchFamily="18" charset="0"/>
                              </a:rPr>
                              <m:t>X</m:t>
                            </m:r>
                          </m:e>
                          <m:sub>
                            <m:r>
                              <a:rPr lang="en-US" sz="2800">
                                <a:solidFill>
                                  <a:srgbClr val="7030A0"/>
                                </a:solidFill>
                                <a:latin typeface="Cambria Math" panose="02040503050406030204" pitchFamily="18" charset="0"/>
                              </a:rPr>
                              <m:t>1</m:t>
                            </m:r>
                          </m:sub>
                        </m:sSub>
                      </m:e>
                    </m:d>
                    <m:r>
                      <a:rPr lang="en-US" sz="2800" b="0" i="0" smtClean="0">
                        <a:solidFill>
                          <a:srgbClr val="7030A0"/>
                        </a:solidFill>
                        <a:latin typeface="Cambria Math" panose="02040503050406030204" pitchFamily="18" charset="0"/>
                      </a:rPr>
                      <m:t> </m:t>
                    </m:r>
                    <m:r>
                      <m:rPr>
                        <m:sty m:val="p"/>
                      </m:rPr>
                      <a:rPr lang="en-US" sz="2800">
                        <a:solidFill>
                          <a:srgbClr val="7030A0"/>
                        </a:solidFill>
                        <a:latin typeface="Cambria Math" panose="02040503050406030204" pitchFamily="18" charset="0"/>
                      </a:rPr>
                      <m:t>P</m:t>
                    </m:r>
                    <m:d>
                      <m:dPr>
                        <m:ctrlPr>
                          <a:rPr lang="en-US" sz="2800" i="1">
                            <a:solidFill>
                              <a:srgbClr val="7030A0"/>
                            </a:solidFill>
                            <a:latin typeface="Cambria Math" panose="02040503050406030204" pitchFamily="18" charset="0"/>
                          </a:rPr>
                        </m:ctrlPr>
                      </m:dPr>
                      <m:e>
                        <m:sSub>
                          <m:sSubPr>
                            <m:ctrlPr>
                              <a:rPr lang="en-US" sz="2800" i="1">
                                <a:solidFill>
                                  <a:srgbClr val="7030A0"/>
                                </a:solidFill>
                                <a:latin typeface="Cambria Math" panose="02040503050406030204" pitchFamily="18" charset="0"/>
                              </a:rPr>
                            </m:ctrlPr>
                          </m:sSubPr>
                          <m:e>
                            <m:r>
                              <m:rPr>
                                <m:sty m:val="p"/>
                              </m:rPr>
                              <a:rPr lang="en-US" sz="2800">
                                <a:solidFill>
                                  <a:srgbClr val="7030A0"/>
                                </a:solidFill>
                                <a:latin typeface="Cambria Math" panose="02040503050406030204" pitchFamily="18" charset="0"/>
                              </a:rPr>
                              <m:t>X</m:t>
                            </m:r>
                          </m:e>
                          <m:sub>
                            <m:r>
                              <m:rPr>
                                <m:sty m:val="p"/>
                              </m:rPr>
                              <a:rPr lang="en-US" sz="2800">
                                <a:solidFill>
                                  <a:srgbClr val="7030A0"/>
                                </a:solidFill>
                                <a:latin typeface="Cambria Math" panose="02040503050406030204" pitchFamily="18" charset="0"/>
                              </a:rPr>
                              <m:t>n</m:t>
                            </m:r>
                            <m:r>
                              <a:rPr lang="en-US" sz="2800">
                                <a:solidFill>
                                  <a:srgbClr val="7030A0"/>
                                </a:solidFill>
                                <a:latin typeface="Cambria Math" panose="02040503050406030204" pitchFamily="18" charset="0"/>
                              </a:rPr>
                              <m:t>−1</m:t>
                            </m:r>
                          </m:sub>
                        </m:sSub>
                        <m:r>
                          <a:rPr lang="en-US" sz="2800">
                            <a:solidFill>
                              <a:srgbClr val="7030A0"/>
                            </a:solidFill>
                            <a:latin typeface="Cambria Math" panose="02040503050406030204" pitchFamily="18" charset="0"/>
                          </a:rPr>
                          <m:t>|</m:t>
                        </m:r>
                        <m:sSub>
                          <m:sSubPr>
                            <m:ctrlPr>
                              <a:rPr lang="en-US" sz="2800" i="1">
                                <a:solidFill>
                                  <a:srgbClr val="7030A0"/>
                                </a:solidFill>
                                <a:latin typeface="Cambria Math" panose="02040503050406030204" pitchFamily="18" charset="0"/>
                              </a:rPr>
                            </m:ctrlPr>
                          </m:sSubPr>
                          <m:e>
                            <m:r>
                              <m:rPr>
                                <m:sty m:val="p"/>
                              </m:rPr>
                              <a:rPr lang="en-US" sz="2800">
                                <a:solidFill>
                                  <a:srgbClr val="7030A0"/>
                                </a:solidFill>
                                <a:latin typeface="Cambria Math" panose="02040503050406030204" pitchFamily="18" charset="0"/>
                              </a:rPr>
                              <m:t>X</m:t>
                            </m:r>
                          </m:e>
                          <m:sub>
                            <m:r>
                              <m:rPr>
                                <m:sty m:val="p"/>
                              </m:rPr>
                              <a:rPr lang="en-US" sz="2800">
                                <a:solidFill>
                                  <a:srgbClr val="7030A0"/>
                                </a:solidFill>
                                <a:latin typeface="Cambria Math" panose="02040503050406030204" pitchFamily="18" charset="0"/>
                              </a:rPr>
                              <m:t>n</m:t>
                            </m:r>
                            <m:r>
                              <a:rPr lang="en-US" sz="2800">
                                <a:solidFill>
                                  <a:srgbClr val="7030A0"/>
                                </a:solidFill>
                                <a:latin typeface="Cambria Math" panose="02040503050406030204" pitchFamily="18" charset="0"/>
                              </a:rPr>
                              <m:t>−2</m:t>
                            </m:r>
                          </m:sub>
                        </m:sSub>
                        <m:r>
                          <a:rPr lang="en-US" sz="2800">
                            <a:solidFill>
                              <a:srgbClr val="7030A0"/>
                            </a:solidFill>
                            <a:latin typeface="Cambria Math" panose="02040503050406030204" pitchFamily="18" charset="0"/>
                          </a:rPr>
                          <m:t>,…</m:t>
                        </m:r>
                        <m:sSub>
                          <m:sSubPr>
                            <m:ctrlPr>
                              <a:rPr lang="en-US" sz="2800" i="1">
                                <a:solidFill>
                                  <a:srgbClr val="7030A0"/>
                                </a:solidFill>
                                <a:latin typeface="Cambria Math" panose="02040503050406030204" pitchFamily="18" charset="0"/>
                              </a:rPr>
                            </m:ctrlPr>
                          </m:sSubPr>
                          <m:e>
                            <m:r>
                              <m:rPr>
                                <m:sty m:val="p"/>
                              </m:rPr>
                              <a:rPr lang="en-US" sz="2800">
                                <a:solidFill>
                                  <a:srgbClr val="7030A0"/>
                                </a:solidFill>
                                <a:latin typeface="Cambria Math" panose="02040503050406030204" pitchFamily="18" charset="0"/>
                              </a:rPr>
                              <m:t>X</m:t>
                            </m:r>
                          </m:e>
                          <m:sub>
                            <m:r>
                              <a:rPr lang="en-US" sz="2800">
                                <a:solidFill>
                                  <a:srgbClr val="7030A0"/>
                                </a:solidFill>
                                <a:latin typeface="Cambria Math" panose="02040503050406030204" pitchFamily="18" charset="0"/>
                              </a:rPr>
                              <m:t>1</m:t>
                            </m:r>
                          </m:sub>
                        </m:sSub>
                      </m:e>
                    </m:d>
                    <m:r>
                      <a:rPr lang="en-US" sz="2800">
                        <a:solidFill>
                          <a:srgbClr val="7030A0"/>
                        </a:solidFill>
                        <a:latin typeface="Cambria Math" panose="02040503050406030204" pitchFamily="18" charset="0"/>
                        <a:ea typeface="Cambria Math" panose="02040503050406030204" pitchFamily="18" charset="0"/>
                      </a:rPr>
                      <m:t>⋯</m:t>
                    </m:r>
                    <m:r>
                      <m:rPr>
                        <m:sty m:val="p"/>
                      </m:rPr>
                      <a:rPr lang="en-US" sz="2800">
                        <a:solidFill>
                          <a:srgbClr val="7030A0"/>
                        </a:solidFill>
                        <a:latin typeface="Cambria Math" panose="02040503050406030204" pitchFamily="18" charset="0"/>
                      </a:rPr>
                      <m:t>P</m:t>
                    </m:r>
                    <m:d>
                      <m:dPr>
                        <m:ctrlPr>
                          <a:rPr lang="en-US" sz="2800" i="1">
                            <a:solidFill>
                              <a:srgbClr val="7030A0"/>
                            </a:solidFill>
                            <a:latin typeface="Cambria Math" panose="02040503050406030204" pitchFamily="18" charset="0"/>
                          </a:rPr>
                        </m:ctrlPr>
                      </m:dPr>
                      <m:e>
                        <m:sSub>
                          <m:sSubPr>
                            <m:ctrlPr>
                              <a:rPr lang="en-US" sz="2800" i="1">
                                <a:solidFill>
                                  <a:srgbClr val="7030A0"/>
                                </a:solidFill>
                                <a:latin typeface="Cambria Math" panose="02040503050406030204" pitchFamily="18" charset="0"/>
                              </a:rPr>
                            </m:ctrlPr>
                          </m:sSubPr>
                          <m:e>
                            <m:r>
                              <m:rPr>
                                <m:sty m:val="p"/>
                              </m:rPr>
                              <a:rPr lang="en-US" sz="2800">
                                <a:solidFill>
                                  <a:srgbClr val="7030A0"/>
                                </a:solidFill>
                                <a:latin typeface="Cambria Math" panose="02040503050406030204" pitchFamily="18" charset="0"/>
                              </a:rPr>
                              <m:t>X</m:t>
                            </m:r>
                          </m:e>
                          <m:sub>
                            <m:r>
                              <a:rPr lang="en-US" sz="2800">
                                <a:solidFill>
                                  <a:srgbClr val="7030A0"/>
                                </a:solidFill>
                                <a:latin typeface="Cambria Math" panose="02040503050406030204" pitchFamily="18" charset="0"/>
                              </a:rPr>
                              <m:t>2</m:t>
                            </m:r>
                          </m:sub>
                        </m:sSub>
                        <m:r>
                          <a:rPr lang="en-US" sz="2800">
                            <a:solidFill>
                              <a:srgbClr val="7030A0"/>
                            </a:solidFill>
                            <a:latin typeface="Cambria Math" panose="02040503050406030204" pitchFamily="18" charset="0"/>
                          </a:rPr>
                          <m:t>|</m:t>
                        </m:r>
                        <m:sSub>
                          <m:sSubPr>
                            <m:ctrlPr>
                              <a:rPr lang="en-US" sz="2800" i="1">
                                <a:solidFill>
                                  <a:srgbClr val="7030A0"/>
                                </a:solidFill>
                                <a:latin typeface="Cambria Math" panose="02040503050406030204" pitchFamily="18" charset="0"/>
                              </a:rPr>
                            </m:ctrlPr>
                          </m:sSubPr>
                          <m:e>
                            <m:r>
                              <m:rPr>
                                <m:sty m:val="p"/>
                              </m:rPr>
                              <a:rPr lang="en-US" sz="2800">
                                <a:solidFill>
                                  <a:srgbClr val="7030A0"/>
                                </a:solidFill>
                                <a:latin typeface="Cambria Math" panose="02040503050406030204" pitchFamily="18" charset="0"/>
                              </a:rPr>
                              <m:t>X</m:t>
                            </m:r>
                          </m:e>
                          <m:sub>
                            <m:r>
                              <a:rPr lang="en-US" sz="2800">
                                <a:solidFill>
                                  <a:srgbClr val="7030A0"/>
                                </a:solidFill>
                                <a:latin typeface="Cambria Math" panose="02040503050406030204" pitchFamily="18" charset="0"/>
                              </a:rPr>
                              <m:t>1</m:t>
                            </m:r>
                          </m:sub>
                        </m:sSub>
                      </m:e>
                    </m:d>
                  </m:oMath>
                </a14:m>
                <a:endParaRPr lang="en-US" sz="2800" dirty="0">
                  <a:solidFill>
                    <a:srgbClr val="7030A0"/>
                  </a:solidFill>
                  <a:latin typeface="Candara" panose="020E0502030303020204" pitchFamily="34" charset="0"/>
                </a:endParaRPr>
              </a:p>
            </p:txBody>
          </p:sp>
        </mc:Choice>
        <mc:Fallback xmlns="">
          <p:sp>
            <p:nvSpPr>
              <p:cNvPr id="33" name="Rectangle 32">
                <a:extLst>
                  <a:ext uri="{FF2B5EF4-FFF2-40B4-BE49-F238E27FC236}">
                    <a16:creationId xmlns:a16="http://schemas.microsoft.com/office/drawing/2014/main" id="{E94D25AD-57ED-254E-874C-306B3F3BAA36}"/>
                  </a:ext>
                </a:extLst>
              </p:cNvPr>
              <p:cNvSpPr>
                <a:spLocks noRot="1" noChangeAspect="1" noMove="1" noResize="1" noEditPoints="1" noAdjustHandles="1" noChangeArrowheads="1" noChangeShapeType="1" noTextEdit="1"/>
              </p:cNvSpPr>
              <p:nvPr/>
            </p:nvSpPr>
            <p:spPr>
              <a:xfrm>
                <a:off x="609600" y="1220558"/>
                <a:ext cx="8077200" cy="1815882"/>
              </a:xfrm>
              <a:prstGeom prst="rect">
                <a:avLst/>
              </a:prstGeom>
              <a:blipFill>
                <a:blip r:embed="rId10"/>
                <a:stretch>
                  <a:fillRect l="-1572" t="-3472" b="-31250"/>
                </a:stretch>
              </a:blipFill>
            </p:spPr>
            <p:txBody>
              <a:bodyPr/>
              <a:lstStyle/>
              <a:p>
                <a:r>
                  <a:rPr lang="en-US">
                    <a:noFill/>
                  </a:rPr>
                  <a:t> </a:t>
                </a:r>
              </a:p>
            </p:txBody>
          </p:sp>
        </mc:Fallback>
      </mc:AlternateContent>
    </p:spTree>
    <p:extLst>
      <p:ext uri="{BB962C8B-B14F-4D97-AF65-F5344CB8AC3E}">
        <p14:creationId xmlns:p14="http://schemas.microsoft.com/office/powerpoint/2010/main" val="3212216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5" grpId="0"/>
      <p:bldP spid="26" grpId="0"/>
      <p:bldP spid="30" grpId="0"/>
      <p:bldP spid="3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9999B-560D-4245-9FDD-AFDDC57D0349}"/>
              </a:ext>
            </a:extLst>
          </p:cNvPr>
          <p:cNvSpPr>
            <a:spLocks noGrp="1"/>
          </p:cNvSpPr>
          <p:nvPr>
            <p:ph type="title"/>
          </p:nvPr>
        </p:nvSpPr>
        <p:spPr/>
        <p:txBody>
          <a:bodyPr>
            <a:normAutofit/>
          </a:bodyPr>
          <a:lstStyle/>
          <a:p>
            <a:r>
              <a:rPr lang="en-US" dirty="0"/>
              <a:t>Bayesian Network for Independent Variables</a:t>
            </a:r>
          </a:p>
        </p:txBody>
      </p:sp>
      <p:sp>
        <p:nvSpPr>
          <p:cNvPr id="4" name="Slide Number Placeholder 3">
            <a:extLst>
              <a:ext uri="{FF2B5EF4-FFF2-40B4-BE49-F238E27FC236}">
                <a16:creationId xmlns:a16="http://schemas.microsoft.com/office/drawing/2014/main" id="{6FF30A44-BC52-48B4-96A0-59D0C4ADE960}"/>
              </a:ext>
            </a:extLst>
          </p:cNvPr>
          <p:cNvSpPr>
            <a:spLocks noGrp="1"/>
          </p:cNvSpPr>
          <p:nvPr>
            <p:ph type="sldNum" sz="quarter" idx="12"/>
          </p:nvPr>
        </p:nvSpPr>
        <p:spPr/>
        <p:txBody>
          <a:bodyPr/>
          <a:lstStyle/>
          <a:p>
            <a:pPr>
              <a:defRPr/>
            </a:pPr>
            <a:fld id="{CCF77436-EC8C-4AA7-8F7E-35D67B363DD7}" type="slidenum">
              <a:rPr lang="en-US" smtClean="0"/>
              <a:pPr>
                <a:defRPr/>
              </a:pPr>
              <a:t>37</a:t>
            </a:fld>
            <a:endParaRPr lang="en-US"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665F3432-E3F0-4957-80A6-3E9B7CCD5C4C}"/>
                  </a:ext>
                </a:extLst>
              </p:cNvPr>
              <p:cNvSpPr/>
              <p:nvPr/>
            </p:nvSpPr>
            <p:spPr>
              <a:xfrm>
                <a:off x="2106930" y="1330614"/>
                <a:ext cx="7795260" cy="523220"/>
              </a:xfrm>
              <a:prstGeom prst="rect">
                <a:avLst/>
              </a:prstGeom>
            </p:spPr>
            <p:txBody>
              <a:bodyPr wrap="square">
                <a:spAutoFit/>
              </a:bodyPr>
              <a:lstStyle/>
              <a:p>
                <a:pPr marL="11113"/>
                <a14:m>
                  <m:oMath xmlns:m="http://schemas.openxmlformats.org/officeDocument/2006/math">
                    <m:r>
                      <m:rPr>
                        <m:sty m:val="p"/>
                      </m:rPr>
                      <a:rPr lang="en-US" sz="2800">
                        <a:solidFill>
                          <a:srgbClr val="7030A0"/>
                        </a:solidFill>
                        <a:latin typeface="Cambria Math" panose="02040503050406030204" pitchFamily="18" charset="0"/>
                      </a:rPr>
                      <m:t>P</m:t>
                    </m:r>
                    <m:d>
                      <m:dPr>
                        <m:ctrlPr>
                          <a:rPr lang="en-US" sz="2800" i="1">
                            <a:solidFill>
                              <a:srgbClr val="7030A0"/>
                            </a:solidFill>
                            <a:latin typeface="Cambria Math" panose="02040503050406030204" pitchFamily="18" charset="0"/>
                          </a:rPr>
                        </m:ctrlPr>
                      </m:dPr>
                      <m:e>
                        <m:sSub>
                          <m:sSubPr>
                            <m:ctrlPr>
                              <a:rPr lang="en-US" sz="2800" i="1">
                                <a:solidFill>
                                  <a:srgbClr val="7030A0"/>
                                </a:solidFill>
                                <a:latin typeface="Cambria Math" panose="02040503050406030204" pitchFamily="18" charset="0"/>
                              </a:rPr>
                            </m:ctrlPr>
                          </m:sSubPr>
                          <m:e>
                            <m:r>
                              <m:rPr>
                                <m:sty m:val="p"/>
                              </m:rPr>
                              <a:rPr lang="en-US" sz="2800">
                                <a:solidFill>
                                  <a:srgbClr val="7030A0"/>
                                </a:solidFill>
                                <a:latin typeface="Cambria Math" panose="02040503050406030204" pitchFamily="18" charset="0"/>
                              </a:rPr>
                              <m:t>X</m:t>
                            </m:r>
                          </m:e>
                          <m:sub>
                            <m:r>
                              <a:rPr lang="en-US" sz="2800">
                                <a:solidFill>
                                  <a:srgbClr val="7030A0"/>
                                </a:solidFill>
                                <a:latin typeface="Cambria Math" panose="02040503050406030204" pitchFamily="18" charset="0"/>
                              </a:rPr>
                              <m:t>1</m:t>
                            </m:r>
                          </m:sub>
                        </m:sSub>
                        <m:r>
                          <a:rPr lang="en-US" sz="2800">
                            <a:solidFill>
                              <a:srgbClr val="7030A0"/>
                            </a:solidFill>
                            <a:latin typeface="Cambria Math" panose="02040503050406030204" pitchFamily="18" charset="0"/>
                          </a:rPr>
                          <m:t>,</m:t>
                        </m:r>
                        <m:sSub>
                          <m:sSubPr>
                            <m:ctrlPr>
                              <a:rPr lang="en-US" sz="2800" i="1">
                                <a:solidFill>
                                  <a:srgbClr val="7030A0"/>
                                </a:solidFill>
                                <a:latin typeface="Cambria Math" panose="02040503050406030204" pitchFamily="18" charset="0"/>
                              </a:rPr>
                            </m:ctrlPr>
                          </m:sSubPr>
                          <m:e>
                            <m:r>
                              <m:rPr>
                                <m:sty m:val="p"/>
                              </m:rPr>
                              <a:rPr lang="en-US" sz="2800">
                                <a:solidFill>
                                  <a:srgbClr val="7030A0"/>
                                </a:solidFill>
                                <a:latin typeface="Cambria Math" panose="02040503050406030204" pitchFamily="18" charset="0"/>
                              </a:rPr>
                              <m:t>X</m:t>
                            </m:r>
                          </m:e>
                          <m:sub>
                            <m:r>
                              <a:rPr lang="en-US" sz="2800">
                                <a:solidFill>
                                  <a:srgbClr val="7030A0"/>
                                </a:solidFill>
                                <a:latin typeface="Cambria Math" panose="02040503050406030204" pitchFamily="18" charset="0"/>
                              </a:rPr>
                              <m:t>2</m:t>
                            </m:r>
                          </m:sub>
                        </m:sSub>
                        <m:r>
                          <a:rPr lang="en-US" sz="2800">
                            <a:solidFill>
                              <a:srgbClr val="7030A0"/>
                            </a:solidFill>
                            <a:latin typeface="Cambria Math" panose="02040503050406030204" pitchFamily="18" charset="0"/>
                          </a:rPr>
                          <m:t>,…</m:t>
                        </m:r>
                        <m:sSub>
                          <m:sSubPr>
                            <m:ctrlPr>
                              <a:rPr lang="en-US" sz="2800" i="1">
                                <a:solidFill>
                                  <a:srgbClr val="7030A0"/>
                                </a:solidFill>
                                <a:latin typeface="Cambria Math" panose="02040503050406030204" pitchFamily="18" charset="0"/>
                              </a:rPr>
                            </m:ctrlPr>
                          </m:sSubPr>
                          <m:e>
                            <m:r>
                              <m:rPr>
                                <m:sty m:val="p"/>
                              </m:rPr>
                              <a:rPr lang="en-US" sz="2800">
                                <a:solidFill>
                                  <a:srgbClr val="7030A0"/>
                                </a:solidFill>
                                <a:latin typeface="Cambria Math" panose="02040503050406030204" pitchFamily="18" charset="0"/>
                              </a:rPr>
                              <m:t>X</m:t>
                            </m:r>
                          </m:e>
                          <m:sub>
                            <m:r>
                              <m:rPr>
                                <m:sty m:val="p"/>
                              </m:rPr>
                              <a:rPr lang="en-US" sz="2800">
                                <a:solidFill>
                                  <a:srgbClr val="7030A0"/>
                                </a:solidFill>
                                <a:latin typeface="Cambria Math" panose="02040503050406030204" pitchFamily="18" charset="0"/>
                              </a:rPr>
                              <m:t>n</m:t>
                            </m:r>
                          </m:sub>
                        </m:sSub>
                      </m:e>
                    </m:d>
                  </m:oMath>
                </a14:m>
                <a:r>
                  <a:rPr lang="en-US" sz="2800" dirty="0">
                    <a:solidFill>
                      <a:srgbClr val="7030A0"/>
                    </a:solidFill>
                    <a:latin typeface="Candara" panose="020E0502030303020204" pitchFamily="34" charset="0"/>
                  </a:rPr>
                  <a:t> </a:t>
                </a:r>
                <a14:m>
                  <m:oMath xmlns:m="http://schemas.openxmlformats.org/officeDocument/2006/math">
                    <m:r>
                      <a:rPr lang="en-US" sz="2800">
                        <a:solidFill>
                          <a:srgbClr val="7030A0"/>
                        </a:solidFill>
                        <a:latin typeface="Cambria Math" panose="02040503050406030204" pitchFamily="18" charset="0"/>
                      </a:rPr>
                      <m:t>=</m:t>
                    </m:r>
                    <m:r>
                      <m:rPr>
                        <m:sty m:val="p"/>
                      </m:rPr>
                      <a:rPr lang="en-US" sz="2800">
                        <a:solidFill>
                          <a:srgbClr val="7030A0"/>
                        </a:solidFill>
                        <a:latin typeface="Cambria Math" panose="02040503050406030204" pitchFamily="18" charset="0"/>
                      </a:rPr>
                      <m:t>P</m:t>
                    </m:r>
                    <m:d>
                      <m:dPr>
                        <m:ctrlPr>
                          <a:rPr lang="en-US" sz="2800" i="1">
                            <a:solidFill>
                              <a:srgbClr val="7030A0"/>
                            </a:solidFill>
                            <a:latin typeface="Cambria Math" panose="02040503050406030204" pitchFamily="18" charset="0"/>
                          </a:rPr>
                        </m:ctrlPr>
                      </m:dPr>
                      <m:e>
                        <m:sSub>
                          <m:sSubPr>
                            <m:ctrlPr>
                              <a:rPr lang="en-US" sz="2800" i="1">
                                <a:solidFill>
                                  <a:srgbClr val="7030A0"/>
                                </a:solidFill>
                                <a:latin typeface="Cambria Math" panose="02040503050406030204" pitchFamily="18" charset="0"/>
                              </a:rPr>
                            </m:ctrlPr>
                          </m:sSubPr>
                          <m:e>
                            <m:r>
                              <m:rPr>
                                <m:sty m:val="p"/>
                              </m:rPr>
                              <a:rPr lang="en-US" sz="2800">
                                <a:solidFill>
                                  <a:srgbClr val="7030A0"/>
                                </a:solidFill>
                                <a:latin typeface="Cambria Math" panose="02040503050406030204" pitchFamily="18" charset="0"/>
                              </a:rPr>
                              <m:t>X</m:t>
                            </m:r>
                          </m:e>
                          <m:sub>
                            <m:r>
                              <a:rPr lang="en-US" sz="2800">
                                <a:solidFill>
                                  <a:srgbClr val="7030A0"/>
                                </a:solidFill>
                                <a:latin typeface="Cambria Math" panose="02040503050406030204" pitchFamily="18" charset="0"/>
                              </a:rPr>
                              <m:t>1</m:t>
                            </m:r>
                          </m:sub>
                        </m:sSub>
                      </m:e>
                    </m:d>
                    <m:r>
                      <m:rPr>
                        <m:sty m:val="p"/>
                      </m:rPr>
                      <a:rPr lang="en-US" sz="2800">
                        <a:solidFill>
                          <a:srgbClr val="7030A0"/>
                        </a:solidFill>
                        <a:latin typeface="Cambria Math" panose="02040503050406030204" pitchFamily="18" charset="0"/>
                      </a:rPr>
                      <m:t>P</m:t>
                    </m:r>
                    <m:d>
                      <m:dPr>
                        <m:ctrlPr>
                          <a:rPr lang="en-US" sz="2800" i="1">
                            <a:solidFill>
                              <a:srgbClr val="7030A0"/>
                            </a:solidFill>
                            <a:latin typeface="Cambria Math" panose="02040503050406030204" pitchFamily="18" charset="0"/>
                          </a:rPr>
                        </m:ctrlPr>
                      </m:dPr>
                      <m:e>
                        <m:sSub>
                          <m:sSubPr>
                            <m:ctrlPr>
                              <a:rPr lang="en-US" sz="2800" i="1">
                                <a:solidFill>
                                  <a:srgbClr val="7030A0"/>
                                </a:solidFill>
                                <a:latin typeface="Cambria Math" panose="02040503050406030204" pitchFamily="18" charset="0"/>
                              </a:rPr>
                            </m:ctrlPr>
                          </m:sSubPr>
                          <m:e>
                            <m:r>
                              <m:rPr>
                                <m:sty m:val="p"/>
                              </m:rPr>
                              <a:rPr lang="en-US" sz="2800">
                                <a:solidFill>
                                  <a:srgbClr val="7030A0"/>
                                </a:solidFill>
                                <a:latin typeface="Cambria Math" panose="02040503050406030204" pitchFamily="18" charset="0"/>
                              </a:rPr>
                              <m:t>X</m:t>
                            </m:r>
                          </m:e>
                          <m:sub>
                            <m:r>
                              <a:rPr lang="en-US" sz="2800">
                                <a:solidFill>
                                  <a:srgbClr val="7030A0"/>
                                </a:solidFill>
                                <a:latin typeface="Cambria Math" panose="02040503050406030204" pitchFamily="18" charset="0"/>
                              </a:rPr>
                              <m:t>2</m:t>
                            </m:r>
                          </m:sub>
                        </m:sSub>
                      </m:e>
                    </m:d>
                    <m:r>
                      <a:rPr lang="en-US" sz="2800">
                        <a:solidFill>
                          <a:srgbClr val="7030A0"/>
                        </a:solidFill>
                        <a:latin typeface="Cambria Math" panose="02040503050406030204" pitchFamily="18" charset="0"/>
                        <a:ea typeface="Cambria Math" panose="02040503050406030204" pitchFamily="18" charset="0"/>
                      </a:rPr>
                      <m:t>⋯</m:t>
                    </m:r>
                    <m:r>
                      <m:rPr>
                        <m:sty m:val="p"/>
                      </m:rPr>
                      <a:rPr lang="en-US" sz="2800">
                        <a:solidFill>
                          <a:srgbClr val="7030A0"/>
                        </a:solidFill>
                        <a:latin typeface="Cambria Math" panose="02040503050406030204" pitchFamily="18" charset="0"/>
                      </a:rPr>
                      <m:t>P</m:t>
                    </m:r>
                    <m:d>
                      <m:dPr>
                        <m:ctrlPr>
                          <a:rPr lang="en-US" sz="2800" i="1">
                            <a:solidFill>
                              <a:srgbClr val="7030A0"/>
                            </a:solidFill>
                            <a:latin typeface="Cambria Math" panose="02040503050406030204" pitchFamily="18" charset="0"/>
                          </a:rPr>
                        </m:ctrlPr>
                      </m:dPr>
                      <m:e>
                        <m:sSub>
                          <m:sSubPr>
                            <m:ctrlPr>
                              <a:rPr lang="en-US" sz="2800" i="1">
                                <a:solidFill>
                                  <a:srgbClr val="7030A0"/>
                                </a:solidFill>
                                <a:latin typeface="Cambria Math" panose="02040503050406030204" pitchFamily="18" charset="0"/>
                              </a:rPr>
                            </m:ctrlPr>
                          </m:sSubPr>
                          <m:e>
                            <m:r>
                              <m:rPr>
                                <m:sty m:val="p"/>
                              </m:rPr>
                              <a:rPr lang="en-US" sz="2800">
                                <a:solidFill>
                                  <a:srgbClr val="7030A0"/>
                                </a:solidFill>
                                <a:latin typeface="Cambria Math" panose="02040503050406030204" pitchFamily="18" charset="0"/>
                              </a:rPr>
                              <m:t>X</m:t>
                            </m:r>
                          </m:e>
                          <m:sub>
                            <m:r>
                              <m:rPr>
                                <m:sty m:val="p"/>
                              </m:rPr>
                              <a:rPr lang="en-US" sz="2800">
                                <a:solidFill>
                                  <a:srgbClr val="7030A0"/>
                                </a:solidFill>
                                <a:latin typeface="Cambria Math" panose="02040503050406030204" pitchFamily="18" charset="0"/>
                              </a:rPr>
                              <m:t>n</m:t>
                            </m:r>
                          </m:sub>
                        </m:sSub>
                      </m:e>
                    </m:d>
                  </m:oMath>
                </a14:m>
                <a:endParaRPr lang="en-US" sz="2800" dirty="0">
                  <a:solidFill>
                    <a:srgbClr val="7030A0"/>
                  </a:solidFill>
                  <a:latin typeface="Candara" panose="020E0502030303020204" pitchFamily="34" charset="0"/>
                </a:endParaRPr>
              </a:p>
            </p:txBody>
          </p:sp>
        </mc:Choice>
        <mc:Fallback xmlns="">
          <p:sp>
            <p:nvSpPr>
              <p:cNvPr id="5" name="Rectangle 4">
                <a:extLst>
                  <a:ext uri="{FF2B5EF4-FFF2-40B4-BE49-F238E27FC236}">
                    <a16:creationId xmlns:a16="http://schemas.microsoft.com/office/drawing/2014/main" id="{665F3432-E3F0-4957-80A6-3E9B7CCD5C4C}"/>
                  </a:ext>
                </a:extLst>
              </p:cNvPr>
              <p:cNvSpPr>
                <a:spLocks noRot="1" noChangeAspect="1" noMove="1" noResize="1" noEditPoints="1" noAdjustHandles="1" noChangeArrowheads="1" noChangeShapeType="1" noTextEdit="1"/>
              </p:cNvSpPr>
              <p:nvPr/>
            </p:nvSpPr>
            <p:spPr>
              <a:xfrm>
                <a:off x="2106930" y="1330614"/>
                <a:ext cx="7795260" cy="523220"/>
              </a:xfrm>
              <a:prstGeom prst="rect">
                <a:avLst/>
              </a:prstGeom>
              <a:blipFill>
                <a:blip r:embed="rId2"/>
                <a:stretch>
                  <a:fillRect l="-326" b="-23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ounded Rectangle 10">
                <a:extLst>
                  <a:ext uri="{FF2B5EF4-FFF2-40B4-BE49-F238E27FC236}">
                    <a16:creationId xmlns:a16="http://schemas.microsoft.com/office/drawing/2014/main" id="{A3CDE8C1-4014-47CA-89DF-DCCDDECC26C2}"/>
                  </a:ext>
                </a:extLst>
              </p:cNvPr>
              <p:cNvSpPr/>
              <p:nvPr/>
            </p:nvSpPr>
            <p:spPr>
              <a:xfrm>
                <a:off x="4191000" y="4124036"/>
                <a:ext cx="502920" cy="50292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14:m>
                  <m:oMathPara xmlns:m="http://schemas.openxmlformats.org/officeDocument/2006/math">
                    <m:oMathParaPr>
                      <m:jc m:val="right"/>
                    </m:oMathParaPr>
                    <m:oMath xmlns:m="http://schemas.openxmlformats.org/officeDocument/2006/math">
                      <m:sSub>
                        <m:sSubPr>
                          <m:ctrlPr>
                            <a:rPr lang="en-US" sz="2800" i="1">
                              <a:solidFill>
                                <a:srgbClr val="7030A0"/>
                              </a:solidFill>
                              <a:latin typeface="Cambria Math" panose="02040503050406030204" pitchFamily="18" charset="0"/>
                            </a:rPr>
                          </m:ctrlPr>
                        </m:sSubPr>
                        <m:e>
                          <m:r>
                            <m:rPr>
                              <m:sty m:val="p"/>
                            </m:rPr>
                            <a:rPr lang="en-US" sz="2800">
                              <a:solidFill>
                                <a:srgbClr val="7030A0"/>
                              </a:solidFill>
                              <a:latin typeface="Cambria Math" panose="02040503050406030204" pitchFamily="18" charset="0"/>
                            </a:rPr>
                            <m:t>X</m:t>
                          </m:r>
                        </m:e>
                        <m:sub>
                          <m:r>
                            <a:rPr lang="en-US" sz="2800">
                              <a:solidFill>
                                <a:srgbClr val="7030A0"/>
                              </a:solidFill>
                              <a:latin typeface="Cambria Math" panose="02040503050406030204" pitchFamily="18" charset="0"/>
                            </a:rPr>
                            <m:t>2</m:t>
                          </m:r>
                        </m:sub>
                      </m:sSub>
                    </m:oMath>
                  </m:oMathPara>
                </a14:m>
                <a:endParaRPr lang="en-US" sz="2800" dirty="0">
                  <a:latin typeface="Candara" panose="020E0502030303020204" pitchFamily="34" charset="0"/>
                </a:endParaRPr>
              </a:p>
            </p:txBody>
          </p:sp>
        </mc:Choice>
        <mc:Fallback xmlns="">
          <p:sp>
            <p:nvSpPr>
              <p:cNvPr id="6" name="Rounded Rectangle 10">
                <a:extLst>
                  <a:ext uri="{FF2B5EF4-FFF2-40B4-BE49-F238E27FC236}">
                    <a16:creationId xmlns:a16="http://schemas.microsoft.com/office/drawing/2014/main" id="{A3CDE8C1-4014-47CA-89DF-DCCDDECC26C2}"/>
                  </a:ext>
                </a:extLst>
              </p:cNvPr>
              <p:cNvSpPr>
                <a:spLocks noRot="1" noChangeAspect="1" noMove="1" noResize="1" noEditPoints="1" noAdjustHandles="1" noChangeArrowheads="1" noChangeShapeType="1" noTextEdit="1"/>
              </p:cNvSpPr>
              <p:nvPr/>
            </p:nvSpPr>
            <p:spPr>
              <a:xfrm>
                <a:off x="4191000" y="4124036"/>
                <a:ext cx="502920" cy="502920"/>
              </a:xfrm>
              <a:prstGeom prst="roundRect">
                <a:avLst>
                  <a:gd name="adj" fmla="val 50000"/>
                </a:avLst>
              </a:prstGeom>
              <a:blipFill>
                <a:blip r:embed="rId3"/>
                <a:stretch>
                  <a:fillRect l="-9524" r="-2381" b="-2381"/>
                </a:stretch>
              </a:blipFill>
              <a:ln w="254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ounded Rectangle 11">
                <a:extLst>
                  <a:ext uri="{FF2B5EF4-FFF2-40B4-BE49-F238E27FC236}">
                    <a16:creationId xmlns:a16="http://schemas.microsoft.com/office/drawing/2014/main" id="{601EFCC9-30D8-41E9-B7AC-631E0A85ECA8}"/>
                  </a:ext>
                </a:extLst>
              </p:cNvPr>
              <p:cNvSpPr/>
              <p:nvPr/>
            </p:nvSpPr>
            <p:spPr>
              <a:xfrm>
                <a:off x="4191000" y="3276600"/>
                <a:ext cx="502920" cy="50292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14:m>
                  <m:oMathPara xmlns:m="http://schemas.openxmlformats.org/officeDocument/2006/math">
                    <m:oMathParaPr>
                      <m:jc m:val="right"/>
                    </m:oMathParaPr>
                    <m:oMath xmlns:m="http://schemas.openxmlformats.org/officeDocument/2006/math">
                      <m:sSub>
                        <m:sSubPr>
                          <m:ctrlPr>
                            <a:rPr lang="en-US" sz="2800" i="1">
                              <a:solidFill>
                                <a:srgbClr val="7030A0"/>
                              </a:solidFill>
                              <a:latin typeface="Cambria Math" panose="02040503050406030204" pitchFamily="18" charset="0"/>
                            </a:rPr>
                          </m:ctrlPr>
                        </m:sSubPr>
                        <m:e>
                          <m:r>
                            <m:rPr>
                              <m:sty m:val="p"/>
                            </m:rPr>
                            <a:rPr lang="en-US" sz="2800">
                              <a:solidFill>
                                <a:srgbClr val="7030A0"/>
                              </a:solidFill>
                              <a:latin typeface="Cambria Math" panose="02040503050406030204" pitchFamily="18" charset="0"/>
                            </a:rPr>
                            <m:t>X</m:t>
                          </m:r>
                        </m:e>
                        <m:sub>
                          <m:r>
                            <a:rPr lang="en-US" sz="2800">
                              <a:solidFill>
                                <a:srgbClr val="7030A0"/>
                              </a:solidFill>
                              <a:latin typeface="Cambria Math" panose="02040503050406030204" pitchFamily="18" charset="0"/>
                            </a:rPr>
                            <m:t>1</m:t>
                          </m:r>
                        </m:sub>
                      </m:sSub>
                    </m:oMath>
                  </m:oMathPara>
                </a14:m>
                <a:endParaRPr lang="en-US" sz="2800" dirty="0">
                  <a:latin typeface="Candara" panose="020E0502030303020204" pitchFamily="34" charset="0"/>
                </a:endParaRPr>
              </a:p>
            </p:txBody>
          </p:sp>
        </mc:Choice>
        <mc:Fallback xmlns="">
          <p:sp>
            <p:nvSpPr>
              <p:cNvPr id="7" name="Rounded Rectangle 11">
                <a:extLst>
                  <a:ext uri="{FF2B5EF4-FFF2-40B4-BE49-F238E27FC236}">
                    <a16:creationId xmlns:a16="http://schemas.microsoft.com/office/drawing/2014/main" id="{601EFCC9-30D8-41E9-B7AC-631E0A85ECA8}"/>
                  </a:ext>
                </a:extLst>
              </p:cNvPr>
              <p:cNvSpPr>
                <a:spLocks noRot="1" noChangeAspect="1" noMove="1" noResize="1" noEditPoints="1" noAdjustHandles="1" noChangeArrowheads="1" noChangeShapeType="1" noTextEdit="1"/>
              </p:cNvSpPr>
              <p:nvPr/>
            </p:nvSpPr>
            <p:spPr>
              <a:xfrm>
                <a:off x="4191000" y="3276600"/>
                <a:ext cx="502920" cy="502920"/>
              </a:xfrm>
              <a:prstGeom prst="roundRect">
                <a:avLst>
                  <a:gd name="adj" fmla="val 50000"/>
                </a:avLst>
              </a:prstGeom>
              <a:blipFill>
                <a:blip r:embed="rId4"/>
                <a:stretch>
                  <a:fillRect l="-9524" b="-2381"/>
                </a:stretch>
              </a:blipFill>
              <a:ln w="254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ounded Rectangle 10">
                <a:extLst>
                  <a:ext uri="{FF2B5EF4-FFF2-40B4-BE49-F238E27FC236}">
                    <a16:creationId xmlns:a16="http://schemas.microsoft.com/office/drawing/2014/main" id="{63B8AA0A-D5BC-4CF0-8548-94F8D28C2D14}"/>
                  </a:ext>
                </a:extLst>
              </p:cNvPr>
              <p:cNvSpPr/>
              <p:nvPr/>
            </p:nvSpPr>
            <p:spPr>
              <a:xfrm>
                <a:off x="5029200" y="4837384"/>
                <a:ext cx="502920" cy="50292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14:m>
                  <m:oMathPara xmlns:m="http://schemas.openxmlformats.org/officeDocument/2006/math">
                    <m:oMathParaPr>
                      <m:jc m:val="right"/>
                    </m:oMathParaPr>
                    <m:oMath xmlns:m="http://schemas.openxmlformats.org/officeDocument/2006/math">
                      <m:sSub>
                        <m:sSubPr>
                          <m:ctrlPr>
                            <a:rPr lang="en-US" sz="2800" i="1">
                              <a:solidFill>
                                <a:srgbClr val="7030A0"/>
                              </a:solidFill>
                              <a:latin typeface="Cambria Math" panose="02040503050406030204" pitchFamily="18" charset="0"/>
                            </a:rPr>
                          </m:ctrlPr>
                        </m:sSubPr>
                        <m:e>
                          <m:r>
                            <m:rPr>
                              <m:sty m:val="p"/>
                            </m:rPr>
                            <a:rPr lang="en-US" sz="2800">
                              <a:solidFill>
                                <a:srgbClr val="7030A0"/>
                              </a:solidFill>
                              <a:latin typeface="Cambria Math" panose="02040503050406030204" pitchFamily="18" charset="0"/>
                            </a:rPr>
                            <m:t>X</m:t>
                          </m:r>
                        </m:e>
                        <m:sub>
                          <m:r>
                            <a:rPr lang="en-US" sz="2800">
                              <a:solidFill>
                                <a:srgbClr val="7030A0"/>
                              </a:solidFill>
                              <a:latin typeface="Cambria Math" panose="02040503050406030204" pitchFamily="18" charset="0"/>
                            </a:rPr>
                            <m:t>3</m:t>
                          </m:r>
                        </m:sub>
                      </m:sSub>
                    </m:oMath>
                  </m:oMathPara>
                </a14:m>
                <a:endParaRPr lang="en-US" sz="2800" dirty="0">
                  <a:latin typeface="Candara" panose="020E0502030303020204" pitchFamily="34" charset="0"/>
                </a:endParaRPr>
              </a:p>
            </p:txBody>
          </p:sp>
        </mc:Choice>
        <mc:Fallback xmlns="">
          <p:sp>
            <p:nvSpPr>
              <p:cNvPr id="9" name="Rounded Rectangle 10">
                <a:extLst>
                  <a:ext uri="{FF2B5EF4-FFF2-40B4-BE49-F238E27FC236}">
                    <a16:creationId xmlns:a16="http://schemas.microsoft.com/office/drawing/2014/main" id="{63B8AA0A-D5BC-4CF0-8548-94F8D28C2D14}"/>
                  </a:ext>
                </a:extLst>
              </p:cNvPr>
              <p:cNvSpPr>
                <a:spLocks noRot="1" noChangeAspect="1" noMove="1" noResize="1" noEditPoints="1" noAdjustHandles="1" noChangeArrowheads="1" noChangeShapeType="1" noTextEdit="1"/>
              </p:cNvSpPr>
              <p:nvPr/>
            </p:nvSpPr>
            <p:spPr>
              <a:xfrm>
                <a:off x="5029200" y="4837384"/>
                <a:ext cx="502920" cy="502920"/>
              </a:xfrm>
              <a:prstGeom prst="roundRect">
                <a:avLst>
                  <a:gd name="adj" fmla="val 50000"/>
                </a:avLst>
              </a:prstGeom>
              <a:blipFill>
                <a:blip r:embed="rId5"/>
                <a:stretch>
                  <a:fillRect l="-7143" r="-2381" b="-2381"/>
                </a:stretch>
              </a:blipFill>
              <a:ln w="254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ounded Rectangle 10">
                <a:extLst>
                  <a:ext uri="{FF2B5EF4-FFF2-40B4-BE49-F238E27FC236}">
                    <a16:creationId xmlns:a16="http://schemas.microsoft.com/office/drawing/2014/main" id="{78584703-5446-4320-A9C2-0B9A97E3CD39}"/>
                  </a:ext>
                </a:extLst>
              </p:cNvPr>
              <p:cNvSpPr/>
              <p:nvPr/>
            </p:nvSpPr>
            <p:spPr>
              <a:xfrm>
                <a:off x="6324600" y="4876800"/>
                <a:ext cx="502920" cy="50292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14:m>
                  <m:oMathPara xmlns:m="http://schemas.openxmlformats.org/officeDocument/2006/math">
                    <m:oMathParaPr>
                      <m:jc m:val="right"/>
                    </m:oMathParaPr>
                    <m:oMath xmlns:m="http://schemas.openxmlformats.org/officeDocument/2006/math">
                      <m:sSub>
                        <m:sSubPr>
                          <m:ctrlPr>
                            <a:rPr lang="en-US" sz="2800" i="1">
                              <a:solidFill>
                                <a:srgbClr val="7030A0"/>
                              </a:solidFill>
                              <a:latin typeface="Cambria Math" panose="02040503050406030204" pitchFamily="18" charset="0"/>
                            </a:rPr>
                          </m:ctrlPr>
                        </m:sSubPr>
                        <m:e>
                          <m:r>
                            <m:rPr>
                              <m:sty m:val="p"/>
                            </m:rPr>
                            <a:rPr lang="en-US" sz="2800">
                              <a:solidFill>
                                <a:srgbClr val="7030A0"/>
                              </a:solidFill>
                              <a:latin typeface="Cambria Math" panose="02040503050406030204" pitchFamily="18" charset="0"/>
                            </a:rPr>
                            <m:t>X</m:t>
                          </m:r>
                        </m:e>
                        <m:sub>
                          <m:r>
                            <a:rPr lang="en-US" sz="2800">
                              <a:solidFill>
                                <a:srgbClr val="7030A0"/>
                              </a:solidFill>
                              <a:latin typeface="Cambria Math" panose="02040503050406030204" pitchFamily="18" charset="0"/>
                            </a:rPr>
                            <m:t>4</m:t>
                          </m:r>
                        </m:sub>
                      </m:sSub>
                    </m:oMath>
                  </m:oMathPara>
                </a14:m>
                <a:endParaRPr lang="en-US" sz="2800" dirty="0">
                  <a:latin typeface="Candara" panose="020E0502030303020204" pitchFamily="34" charset="0"/>
                </a:endParaRPr>
              </a:p>
            </p:txBody>
          </p:sp>
        </mc:Choice>
        <mc:Fallback xmlns="">
          <p:sp>
            <p:nvSpPr>
              <p:cNvPr id="12" name="Rounded Rectangle 10">
                <a:extLst>
                  <a:ext uri="{FF2B5EF4-FFF2-40B4-BE49-F238E27FC236}">
                    <a16:creationId xmlns:a16="http://schemas.microsoft.com/office/drawing/2014/main" id="{78584703-5446-4320-A9C2-0B9A97E3CD39}"/>
                  </a:ext>
                </a:extLst>
              </p:cNvPr>
              <p:cNvSpPr>
                <a:spLocks noRot="1" noChangeAspect="1" noMove="1" noResize="1" noEditPoints="1" noAdjustHandles="1" noChangeArrowheads="1" noChangeShapeType="1" noTextEdit="1"/>
              </p:cNvSpPr>
              <p:nvPr/>
            </p:nvSpPr>
            <p:spPr>
              <a:xfrm>
                <a:off x="6324600" y="4876800"/>
                <a:ext cx="502920" cy="502920"/>
              </a:xfrm>
              <a:prstGeom prst="roundRect">
                <a:avLst>
                  <a:gd name="adj" fmla="val 50000"/>
                </a:avLst>
              </a:prstGeom>
              <a:blipFill>
                <a:blip r:embed="rId6"/>
                <a:stretch>
                  <a:fillRect l="-9524" r="-2381" b="-2381"/>
                </a:stretch>
              </a:blipFill>
              <a:ln w="254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ounded Rectangle 10">
                <a:extLst>
                  <a:ext uri="{FF2B5EF4-FFF2-40B4-BE49-F238E27FC236}">
                    <a16:creationId xmlns:a16="http://schemas.microsoft.com/office/drawing/2014/main" id="{1E8464AF-BC63-407D-8919-7B3010F8864B}"/>
                  </a:ext>
                </a:extLst>
              </p:cNvPr>
              <p:cNvSpPr/>
              <p:nvPr/>
            </p:nvSpPr>
            <p:spPr>
              <a:xfrm>
                <a:off x="7239000" y="4166789"/>
                <a:ext cx="502920" cy="50292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14:m>
                  <m:oMathPara xmlns:m="http://schemas.openxmlformats.org/officeDocument/2006/math">
                    <m:oMathParaPr>
                      <m:jc m:val="right"/>
                    </m:oMathParaPr>
                    <m:oMath xmlns:m="http://schemas.openxmlformats.org/officeDocument/2006/math">
                      <m:sSub>
                        <m:sSubPr>
                          <m:ctrlPr>
                            <a:rPr lang="en-US" sz="2800" i="1">
                              <a:solidFill>
                                <a:srgbClr val="7030A0"/>
                              </a:solidFill>
                              <a:latin typeface="Cambria Math" panose="02040503050406030204" pitchFamily="18" charset="0"/>
                            </a:rPr>
                          </m:ctrlPr>
                        </m:sSubPr>
                        <m:e>
                          <m:r>
                            <m:rPr>
                              <m:sty m:val="p"/>
                            </m:rPr>
                            <a:rPr lang="en-US" sz="2800">
                              <a:solidFill>
                                <a:srgbClr val="7030A0"/>
                              </a:solidFill>
                              <a:latin typeface="Cambria Math" panose="02040503050406030204" pitchFamily="18" charset="0"/>
                            </a:rPr>
                            <m:t>X</m:t>
                          </m:r>
                        </m:e>
                        <m:sub>
                          <m:r>
                            <a:rPr lang="en-US" sz="2800">
                              <a:solidFill>
                                <a:srgbClr val="7030A0"/>
                              </a:solidFill>
                              <a:latin typeface="Cambria Math" panose="02040503050406030204" pitchFamily="18" charset="0"/>
                            </a:rPr>
                            <m:t>5</m:t>
                          </m:r>
                        </m:sub>
                      </m:sSub>
                    </m:oMath>
                  </m:oMathPara>
                </a14:m>
                <a:endParaRPr lang="en-US" sz="2800" dirty="0">
                  <a:latin typeface="Candara" panose="020E0502030303020204" pitchFamily="34" charset="0"/>
                </a:endParaRPr>
              </a:p>
            </p:txBody>
          </p:sp>
        </mc:Choice>
        <mc:Fallback xmlns="">
          <p:sp>
            <p:nvSpPr>
              <p:cNvPr id="16" name="Rounded Rectangle 10">
                <a:extLst>
                  <a:ext uri="{FF2B5EF4-FFF2-40B4-BE49-F238E27FC236}">
                    <a16:creationId xmlns:a16="http://schemas.microsoft.com/office/drawing/2014/main" id="{1E8464AF-BC63-407D-8919-7B3010F8864B}"/>
                  </a:ext>
                </a:extLst>
              </p:cNvPr>
              <p:cNvSpPr>
                <a:spLocks noRot="1" noChangeAspect="1" noMove="1" noResize="1" noEditPoints="1" noAdjustHandles="1" noChangeArrowheads="1" noChangeShapeType="1" noTextEdit="1"/>
              </p:cNvSpPr>
              <p:nvPr/>
            </p:nvSpPr>
            <p:spPr>
              <a:xfrm>
                <a:off x="7239000" y="4166789"/>
                <a:ext cx="502920" cy="502920"/>
              </a:xfrm>
              <a:prstGeom prst="roundRect">
                <a:avLst>
                  <a:gd name="adj" fmla="val 50000"/>
                </a:avLst>
              </a:prstGeom>
              <a:blipFill>
                <a:blip r:embed="rId7"/>
                <a:stretch>
                  <a:fillRect l="-9524" r="-2381" b="-2381"/>
                </a:stretch>
              </a:blipFill>
              <a:ln w="25400">
                <a:solidFill>
                  <a:schemeClr val="tx1"/>
                </a:solidFill>
              </a:ln>
            </p:spPr>
            <p:txBody>
              <a:bodyPr/>
              <a:lstStyle/>
              <a:p>
                <a:r>
                  <a:rPr lang="en-US">
                    <a:noFill/>
                  </a:rPr>
                  <a:t> </a:t>
                </a:r>
              </a:p>
            </p:txBody>
          </p:sp>
        </mc:Fallback>
      </mc:AlternateContent>
      <p:sp>
        <p:nvSpPr>
          <p:cNvPr id="21" name="Rectangle 20">
            <a:extLst>
              <a:ext uri="{FF2B5EF4-FFF2-40B4-BE49-F238E27FC236}">
                <a16:creationId xmlns:a16="http://schemas.microsoft.com/office/drawing/2014/main" id="{E7EB3B12-9A78-46E0-B652-987F3373A33B}"/>
              </a:ext>
            </a:extLst>
          </p:cNvPr>
          <p:cNvSpPr/>
          <p:nvPr/>
        </p:nvSpPr>
        <p:spPr>
          <a:xfrm>
            <a:off x="4851302" y="5853369"/>
            <a:ext cx="2489396" cy="461665"/>
          </a:xfrm>
          <a:prstGeom prst="rect">
            <a:avLst/>
          </a:prstGeom>
        </p:spPr>
        <p:txBody>
          <a:bodyPr wrap="square">
            <a:spAutoFit/>
          </a:bodyPr>
          <a:lstStyle/>
          <a:p>
            <a:r>
              <a:rPr lang="en-US" sz="2400" dirty="0">
                <a:solidFill>
                  <a:srgbClr val="7030A0"/>
                </a:solidFill>
                <a:latin typeface="Candara" panose="020E0502030303020204" pitchFamily="34" charset="0"/>
                <a:cs typeface="Calibri" panose="020F0502020204030204" pitchFamily="34" charset="0"/>
              </a:rPr>
              <a:t>5</a:t>
            </a:r>
            <a:r>
              <a:rPr lang="en-US" sz="2400" dirty="0">
                <a:latin typeface="Candara" panose="020E0502030303020204" pitchFamily="34" charset="0"/>
                <a:cs typeface="Calibri" panose="020F0502020204030204" pitchFamily="34" charset="0"/>
              </a:rPr>
              <a:t> parameters</a:t>
            </a:r>
          </a:p>
        </p:txBody>
      </p:sp>
      <p:sp>
        <p:nvSpPr>
          <p:cNvPr id="22" name="Rectangle 21">
            <a:extLst>
              <a:ext uri="{FF2B5EF4-FFF2-40B4-BE49-F238E27FC236}">
                <a16:creationId xmlns:a16="http://schemas.microsoft.com/office/drawing/2014/main" id="{67848522-7C16-41EB-AE8F-382CC34A0FEC}"/>
              </a:ext>
            </a:extLst>
          </p:cNvPr>
          <p:cNvSpPr/>
          <p:nvPr/>
        </p:nvSpPr>
        <p:spPr>
          <a:xfrm>
            <a:off x="4515525" y="2955692"/>
            <a:ext cx="274434" cy="400110"/>
          </a:xfrm>
          <a:prstGeom prst="rect">
            <a:avLst/>
          </a:prstGeom>
        </p:spPr>
        <p:txBody>
          <a:bodyPr wrap="none">
            <a:spAutoFit/>
          </a:bodyPr>
          <a:lstStyle/>
          <a:p>
            <a:r>
              <a:rPr lang="en-US" sz="2000" dirty="0">
                <a:solidFill>
                  <a:srgbClr val="7030A0"/>
                </a:solidFill>
                <a:latin typeface="Candara" panose="020E0502030303020204" pitchFamily="34" charset="0"/>
                <a:cs typeface="Calibri" panose="020F0502020204030204" pitchFamily="34" charset="0"/>
              </a:rPr>
              <a:t>1</a:t>
            </a:r>
            <a:endParaRPr lang="en-US" sz="2000" dirty="0">
              <a:solidFill>
                <a:srgbClr val="7030A0"/>
              </a:solidFill>
              <a:latin typeface="Candara" panose="020E0502030303020204" pitchFamily="34" charset="0"/>
            </a:endParaRPr>
          </a:p>
        </p:txBody>
      </p:sp>
      <p:sp>
        <p:nvSpPr>
          <p:cNvPr id="23" name="Rectangle 22">
            <a:extLst>
              <a:ext uri="{FF2B5EF4-FFF2-40B4-BE49-F238E27FC236}">
                <a16:creationId xmlns:a16="http://schemas.microsoft.com/office/drawing/2014/main" id="{7C5293B3-31B6-46AB-8C20-E220CC3D7292}"/>
              </a:ext>
            </a:extLst>
          </p:cNvPr>
          <p:cNvSpPr/>
          <p:nvPr/>
        </p:nvSpPr>
        <p:spPr>
          <a:xfrm>
            <a:off x="3899126" y="4105936"/>
            <a:ext cx="274434" cy="400110"/>
          </a:xfrm>
          <a:prstGeom prst="rect">
            <a:avLst/>
          </a:prstGeom>
        </p:spPr>
        <p:txBody>
          <a:bodyPr wrap="none">
            <a:spAutoFit/>
          </a:bodyPr>
          <a:lstStyle/>
          <a:p>
            <a:r>
              <a:rPr lang="en-US" sz="2000" dirty="0">
                <a:solidFill>
                  <a:srgbClr val="7030A0"/>
                </a:solidFill>
                <a:latin typeface="Candara" panose="020E0502030303020204" pitchFamily="34" charset="0"/>
                <a:cs typeface="Calibri" panose="020F0502020204030204" pitchFamily="34" charset="0"/>
              </a:rPr>
              <a:t>1</a:t>
            </a:r>
            <a:endParaRPr lang="en-US" sz="2000" dirty="0">
              <a:solidFill>
                <a:srgbClr val="7030A0"/>
              </a:solidFill>
              <a:latin typeface="Candara" panose="020E0502030303020204" pitchFamily="34" charset="0"/>
            </a:endParaRPr>
          </a:p>
        </p:txBody>
      </p:sp>
      <p:sp>
        <p:nvSpPr>
          <p:cNvPr id="24" name="Rectangle 23">
            <a:extLst>
              <a:ext uri="{FF2B5EF4-FFF2-40B4-BE49-F238E27FC236}">
                <a16:creationId xmlns:a16="http://schemas.microsoft.com/office/drawing/2014/main" id="{1F118862-636A-44A0-B19E-601FFBB1F20A}"/>
              </a:ext>
            </a:extLst>
          </p:cNvPr>
          <p:cNvSpPr/>
          <p:nvPr/>
        </p:nvSpPr>
        <p:spPr>
          <a:xfrm>
            <a:off x="5141595" y="5278458"/>
            <a:ext cx="278130" cy="400211"/>
          </a:xfrm>
          <a:prstGeom prst="rect">
            <a:avLst/>
          </a:prstGeom>
        </p:spPr>
        <p:txBody>
          <a:bodyPr wrap="square">
            <a:spAutoFit/>
          </a:bodyPr>
          <a:lstStyle/>
          <a:p>
            <a:r>
              <a:rPr lang="en-US" sz="2000" dirty="0">
                <a:solidFill>
                  <a:srgbClr val="7030A0"/>
                </a:solidFill>
                <a:latin typeface="Candara" panose="020E0502030303020204" pitchFamily="34" charset="0"/>
                <a:cs typeface="Calibri" panose="020F0502020204030204" pitchFamily="34" charset="0"/>
              </a:rPr>
              <a:t>1</a:t>
            </a:r>
            <a:endParaRPr lang="en-US" sz="2000" dirty="0">
              <a:solidFill>
                <a:srgbClr val="7030A0"/>
              </a:solidFill>
              <a:latin typeface="Candara" panose="020E0502030303020204" pitchFamily="34" charset="0"/>
            </a:endParaRPr>
          </a:p>
        </p:txBody>
      </p:sp>
      <p:sp>
        <p:nvSpPr>
          <p:cNvPr id="25" name="Rectangle 24">
            <a:extLst>
              <a:ext uri="{FF2B5EF4-FFF2-40B4-BE49-F238E27FC236}">
                <a16:creationId xmlns:a16="http://schemas.microsoft.com/office/drawing/2014/main" id="{AE70E126-4B43-4C84-B377-73C704F6BFC8}"/>
              </a:ext>
            </a:extLst>
          </p:cNvPr>
          <p:cNvSpPr/>
          <p:nvPr/>
        </p:nvSpPr>
        <p:spPr>
          <a:xfrm>
            <a:off x="6460192" y="5350449"/>
            <a:ext cx="278130" cy="400211"/>
          </a:xfrm>
          <a:prstGeom prst="rect">
            <a:avLst/>
          </a:prstGeom>
        </p:spPr>
        <p:txBody>
          <a:bodyPr wrap="square">
            <a:spAutoFit/>
          </a:bodyPr>
          <a:lstStyle/>
          <a:p>
            <a:r>
              <a:rPr lang="en-US" sz="2000" dirty="0">
                <a:solidFill>
                  <a:srgbClr val="7030A0"/>
                </a:solidFill>
                <a:latin typeface="Candara" panose="020E0502030303020204" pitchFamily="34" charset="0"/>
                <a:cs typeface="Calibri" panose="020F0502020204030204" pitchFamily="34" charset="0"/>
              </a:rPr>
              <a:t>1</a:t>
            </a:r>
            <a:endParaRPr lang="en-US" sz="2000" dirty="0">
              <a:solidFill>
                <a:srgbClr val="7030A0"/>
              </a:solidFill>
              <a:latin typeface="Candara" panose="020E0502030303020204" pitchFamily="34" charset="0"/>
            </a:endParaRPr>
          </a:p>
        </p:txBody>
      </p:sp>
      <p:sp>
        <p:nvSpPr>
          <p:cNvPr id="26" name="Rectangle 25">
            <a:extLst>
              <a:ext uri="{FF2B5EF4-FFF2-40B4-BE49-F238E27FC236}">
                <a16:creationId xmlns:a16="http://schemas.microsoft.com/office/drawing/2014/main" id="{042F5302-E885-41EB-8027-1CE06D3A0074}"/>
              </a:ext>
            </a:extLst>
          </p:cNvPr>
          <p:cNvSpPr/>
          <p:nvPr/>
        </p:nvSpPr>
        <p:spPr>
          <a:xfrm>
            <a:off x="7520940" y="4555873"/>
            <a:ext cx="502920" cy="400110"/>
          </a:xfrm>
          <a:prstGeom prst="rect">
            <a:avLst/>
          </a:prstGeom>
        </p:spPr>
        <p:txBody>
          <a:bodyPr wrap="square">
            <a:spAutoFit/>
          </a:bodyPr>
          <a:lstStyle/>
          <a:p>
            <a:r>
              <a:rPr lang="en-US" sz="2000" dirty="0">
                <a:solidFill>
                  <a:srgbClr val="7030A0"/>
                </a:solidFill>
                <a:latin typeface="Candara" panose="020E0502030303020204" pitchFamily="34" charset="0"/>
                <a:cs typeface="Calibri" panose="020F0502020204030204" pitchFamily="34" charset="0"/>
              </a:rPr>
              <a:t>1</a:t>
            </a:r>
            <a:endParaRPr lang="en-US" sz="2000" dirty="0">
              <a:solidFill>
                <a:srgbClr val="7030A0"/>
              </a:solidFill>
              <a:latin typeface="Candara" panose="020E0502030303020204" pitchFamily="34" charset="0"/>
            </a:endParaRPr>
          </a:p>
        </p:txBody>
      </p:sp>
      <p:sp>
        <p:nvSpPr>
          <p:cNvPr id="27" name="Rectangle 26">
            <a:extLst>
              <a:ext uri="{FF2B5EF4-FFF2-40B4-BE49-F238E27FC236}">
                <a16:creationId xmlns:a16="http://schemas.microsoft.com/office/drawing/2014/main" id="{2641808F-A2A0-4810-8889-D0B7F7940C19}"/>
              </a:ext>
            </a:extLst>
          </p:cNvPr>
          <p:cNvSpPr/>
          <p:nvPr/>
        </p:nvSpPr>
        <p:spPr>
          <a:xfrm>
            <a:off x="6599257" y="3127950"/>
            <a:ext cx="2278188" cy="400110"/>
          </a:xfrm>
          <a:prstGeom prst="rect">
            <a:avLst/>
          </a:prstGeom>
        </p:spPr>
        <p:txBody>
          <a:bodyPr wrap="none">
            <a:spAutoFit/>
          </a:bodyPr>
          <a:lstStyle/>
          <a:p>
            <a:r>
              <a:rPr lang="en-US" sz="2000" dirty="0">
                <a:latin typeface="Candara" panose="020E0502030303020204" pitchFamily="34" charset="0"/>
                <a:cs typeface="Calibri" panose="020F0502020204030204" pitchFamily="34" charset="0"/>
              </a:rPr>
              <a:t>All: binary variables</a:t>
            </a:r>
          </a:p>
        </p:txBody>
      </p:sp>
    </p:spTree>
    <p:extLst>
      <p:ext uri="{BB962C8B-B14F-4D97-AF65-F5344CB8AC3E}">
        <p14:creationId xmlns:p14="http://schemas.microsoft.com/office/powerpoint/2010/main" val="1176918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P spid="2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CB44D-FFBE-4FD4-8E8A-DE2C03432B3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71B1ECAA-DA4F-459A-ACC6-91BD68861CAD}"/>
              </a:ext>
            </a:extLst>
          </p:cNvPr>
          <p:cNvSpPr>
            <a:spLocks noGrp="1"/>
          </p:cNvSpPr>
          <p:nvPr>
            <p:ph idx="1"/>
          </p:nvPr>
        </p:nvSpPr>
        <p:spPr/>
        <p:txBody>
          <a:bodyPr/>
          <a:lstStyle/>
          <a:p>
            <a:r>
              <a:rPr lang="en-US" dirty="0"/>
              <a:t>Uncertainty</a:t>
            </a:r>
          </a:p>
          <a:p>
            <a:r>
              <a:rPr lang="en-US" dirty="0"/>
              <a:t>Bayes’ Rule</a:t>
            </a:r>
          </a:p>
          <a:p>
            <a:r>
              <a:rPr lang="en-US" dirty="0"/>
              <a:t>Bayesian Networks</a:t>
            </a:r>
          </a:p>
          <a:p>
            <a:r>
              <a:rPr lang="en-US" dirty="0"/>
              <a:t>D-Separation</a:t>
            </a:r>
          </a:p>
        </p:txBody>
      </p:sp>
      <p:sp>
        <p:nvSpPr>
          <p:cNvPr id="4" name="Slide Number Placeholder 3">
            <a:extLst>
              <a:ext uri="{FF2B5EF4-FFF2-40B4-BE49-F238E27FC236}">
                <a16:creationId xmlns:a16="http://schemas.microsoft.com/office/drawing/2014/main" id="{3ACD25EB-491A-45A0-937D-B76D9C098DBA}"/>
              </a:ext>
            </a:extLst>
          </p:cNvPr>
          <p:cNvSpPr>
            <a:spLocks noGrp="1"/>
          </p:cNvSpPr>
          <p:nvPr>
            <p:ph type="sldNum" sz="quarter" idx="12"/>
          </p:nvPr>
        </p:nvSpPr>
        <p:spPr/>
        <p:txBody>
          <a:bodyPr/>
          <a:lstStyle/>
          <a:p>
            <a:pPr>
              <a:defRPr/>
            </a:pPr>
            <a:fld id="{CCF77436-EC8C-4AA7-8F7E-35D67B363DD7}" type="slidenum">
              <a:rPr lang="en-US" smtClean="0"/>
              <a:pPr>
                <a:defRPr/>
              </a:pPr>
              <a:t>38</a:t>
            </a:fld>
            <a:endParaRPr lang="en-US" dirty="0"/>
          </a:p>
        </p:txBody>
      </p:sp>
    </p:spTree>
    <p:extLst>
      <p:ext uri="{BB962C8B-B14F-4D97-AF65-F5344CB8AC3E}">
        <p14:creationId xmlns:p14="http://schemas.microsoft.com/office/powerpoint/2010/main" val="16614345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BECE3-24A4-4B3F-B9C7-19C86CB22525}"/>
              </a:ext>
            </a:extLst>
          </p:cNvPr>
          <p:cNvSpPr>
            <a:spLocks noGrp="1"/>
          </p:cNvSpPr>
          <p:nvPr>
            <p:ph type="title"/>
          </p:nvPr>
        </p:nvSpPr>
        <p:spPr/>
        <p:txBody>
          <a:bodyPr/>
          <a:lstStyle/>
          <a:p>
            <a:r>
              <a:rPr lang="en-US" dirty="0"/>
              <a:t>D-Separation</a:t>
            </a:r>
          </a:p>
        </p:txBody>
      </p:sp>
      <p:sp>
        <p:nvSpPr>
          <p:cNvPr id="3" name="Content Placeholder 2">
            <a:extLst>
              <a:ext uri="{FF2B5EF4-FFF2-40B4-BE49-F238E27FC236}">
                <a16:creationId xmlns:a16="http://schemas.microsoft.com/office/drawing/2014/main" id="{C5184161-C9D4-49A6-A893-FE6216B4CADD}"/>
              </a:ext>
            </a:extLst>
          </p:cNvPr>
          <p:cNvSpPr>
            <a:spLocks noGrp="1"/>
          </p:cNvSpPr>
          <p:nvPr>
            <p:ph idx="1"/>
          </p:nvPr>
        </p:nvSpPr>
        <p:spPr>
          <a:xfrm>
            <a:off x="609600" y="1219201"/>
            <a:ext cx="5956819" cy="5334001"/>
          </a:xfrm>
        </p:spPr>
        <p:txBody>
          <a:bodyPr>
            <a:normAutofit fontScale="85000" lnSpcReduction="10000"/>
          </a:bodyPr>
          <a:lstStyle/>
          <a:p>
            <a:r>
              <a:rPr lang="en-US" dirty="0"/>
              <a:t>A and B are d-separated </a:t>
            </a:r>
            <a:r>
              <a:rPr lang="en-US" dirty="0" err="1"/>
              <a:t>iff</a:t>
            </a:r>
            <a:r>
              <a:rPr lang="en-US" dirty="0"/>
              <a:t> every undirected path from A to B is “blocked”.</a:t>
            </a:r>
          </a:p>
          <a:p>
            <a:r>
              <a:rPr lang="en-US" dirty="0"/>
              <a:t>A path is “blocked” </a:t>
            </a:r>
            <a:r>
              <a:rPr lang="en-US" dirty="0" err="1"/>
              <a:t>iff</a:t>
            </a:r>
            <a:r>
              <a:rPr lang="en-US" dirty="0"/>
              <a:t> one or more of the following conditions is true: </a:t>
            </a:r>
          </a:p>
          <a:p>
            <a:pPr lvl="1"/>
            <a:r>
              <a:rPr lang="en-US" dirty="0"/>
              <a:t>There exists an evidence variable C on the path such that </a:t>
            </a:r>
            <a:r>
              <a:rPr lang="en-US" dirty="0">
                <a:solidFill>
                  <a:srgbClr val="FF0000"/>
                </a:solidFill>
              </a:rPr>
              <a:t>-&gt;C-&gt;</a:t>
            </a:r>
            <a:r>
              <a:rPr lang="en-US" dirty="0"/>
              <a:t>.</a:t>
            </a:r>
          </a:p>
          <a:p>
            <a:pPr lvl="1"/>
            <a:r>
              <a:rPr lang="en-US" dirty="0"/>
              <a:t>There exists an evidence variable C on the path such that </a:t>
            </a:r>
            <a:r>
              <a:rPr lang="en-US" dirty="0">
                <a:solidFill>
                  <a:srgbClr val="FF0000"/>
                </a:solidFill>
              </a:rPr>
              <a:t>&lt;-C-&gt;</a:t>
            </a:r>
            <a:r>
              <a:rPr lang="en-US" dirty="0"/>
              <a:t>.</a:t>
            </a:r>
          </a:p>
          <a:p>
            <a:pPr lvl="1"/>
            <a:r>
              <a:rPr lang="en-US" dirty="0"/>
              <a:t>There exists a variable C on the path such that neither it or any of its descendants is an evidence variable and </a:t>
            </a:r>
            <a:r>
              <a:rPr lang="en-US" dirty="0">
                <a:solidFill>
                  <a:srgbClr val="FF0000"/>
                </a:solidFill>
              </a:rPr>
              <a:t>-&gt;C&lt;-</a:t>
            </a:r>
            <a:r>
              <a:rPr lang="en-US" dirty="0"/>
              <a:t>.</a:t>
            </a:r>
          </a:p>
        </p:txBody>
      </p:sp>
      <p:sp>
        <p:nvSpPr>
          <p:cNvPr id="4" name="Slide Number Placeholder 3">
            <a:extLst>
              <a:ext uri="{FF2B5EF4-FFF2-40B4-BE49-F238E27FC236}">
                <a16:creationId xmlns:a16="http://schemas.microsoft.com/office/drawing/2014/main" id="{ABDCF9A4-01DF-4488-B18D-3425D579C88E}"/>
              </a:ext>
            </a:extLst>
          </p:cNvPr>
          <p:cNvSpPr>
            <a:spLocks noGrp="1"/>
          </p:cNvSpPr>
          <p:nvPr>
            <p:ph type="sldNum" sz="quarter" idx="12"/>
          </p:nvPr>
        </p:nvSpPr>
        <p:spPr/>
        <p:txBody>
          <a:bodyPr/>
          <a:lstStyle/>
          <a:p>
            <a:fld id="{CCF77436-EC8C-4AA7-8F7E-35D67B363DD7}" type="slidenum">
              <a:rPr lang="en-US" smtClean="0"/>
              <a:pPr/>
              <a:t>39</a:t>
            </a:fld>
            <a:endParaRPr lang="en-US" dirty="0"/>
          </a:p>
        </p:txBody>
      </p:sp>
      <p:cxnSp>
        <p:nvCxnSpPr>
          <p:cNvPr id="11" name="Straight Arrow Connector 10">
            <a:extLst>
              <a:ext uri="{FF2B5EF4-FFF2-40B4-BE49-F238E27FC236}">
                <a16:creationId xmlns:a16="http://schemas.microsoft.com/office/drawing/2014/main" id="{E521BA1C-927C-46A2-BF29-4D46F5433F00}"/>
              </a:ext>
            </a:extLst>
          </p:cNvPr>
          <p:cNvCxnSpPr>
            <a:cxnSpLocks/>
          </p:cNvCxnSpPr>
          <p:nvPr/>
        </p:nvCxnSpPr>
        <p:spPr>
          <a:xfrm>
            <a:off x="8138161" y="1645920"/>
            <a:ext cx="439575" cy="0"/>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12" name="Oval 11">
            <a:extLst>
              <a:ext uri="{FF2B5EF4-FFF2-40B4-BE49-F238E27FC236}">
                <a16:creationId xmlns:a16="http://schemas.microsoft.com/office/drawing/2014/main" id="{A3B9530A-F8BC-4D80-BC4C-1FF1DC68B296}"/>
              </a:ext>
            </a:extLst>
          </p:cNvPr>
          <p:cNvSpPr/>
          <p:nvPr/>
        </p:nvSpPr>
        <p:spPr>
          <a:xfrm>
            <a:off x="7772400" y="1463040"/>
            <a:ext cx="365760" cy="365760"/>
          </a:xfrm>
          <a:prstGeom prst="ellipse">
            <a:avLst/>
          </a:prstGeom>
          <a:ln w="25400">
            <a:solidFill>
              <a:schemeClr val="tx1"/>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400" dirty="0">
              <a:latin typeface="Candara" panose="020E0502030303020204" pitchFamily="34" charset="0"/>
            </a:endParaRPr>
          </a:p>
        </p:txBody>
      </p:sp>
      <p:sp>
        <p:nvSpPr>
          <p:cNvPr id="13" name="Oval 12">
            <a:extLst>
              <a:ext uri="{FF2B5EF4-FFF2-40B4-BE49-F238E27FC236}">
                <a16:creationId xmlns:a16="http://schemas.microsoft.com/office/drawing/2014/main" id="{5AE55F0E-4C27-4654-AED2-A5DECB84D57D}"/>
              </a:ext>
            </a:extLst>
          </p:cNvPr>
          <p:cNvSpPr/>
          <p:nvPr/>
        </p:nvSpPr>
        <p:spPr>
          <a:xfrm>
            <a:off x="8577735" y="1463040"/>
            <a:ext cx="365760" cy="365760"/>
          </a:xfrm>
          <a:prstGeom prst="ellipse">
            <a:avLst/>
          </a:prstGeom>
          <a:solidFill>
            <a:srgbClr val="FFFF00"/>
          </a:solidFill>
          <a:ln w="25400">
            <a:solidFill>
              <a:schemeClr val="tx1"/>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400" dirty="0">
                <a:latin typeface="Candara" panose="020E0502030303020204" pitchFamily="34" charset="0"/>
              </a:rPr>
              <a:t>C</a:t>
            </a:r>
          </a:p>
        </p:txBody>
      </p:sp>
      <p:cxnSp>
        <p:nvCxnSpPr>
          <p:cNvPr id="14" name="Straight Arrow Connector 13">
            <a:extLst>
              <a:ext uri="{FF2B5EF4-FFF2-40B4-BE49-F238E27FC236}">
                <a16:creationId xmlns:a16="http://schemas.microsoft.com/office/drawing/2014/main" id="{CCECB917-50D2-4AA2-99CE-60C87DD20866}"/>
              </a:ext>
            </a:extLst>
          </p:cNvPr>
          <p:cNvCxnSpPr>
            <a:cxnSpLocks/>
          </p:cNvCxnSpPr>
          <p:nvPr/>
        </p:nvCxnSpPr>
        <p:spPr>
          <a:xfrm>
            <a:off x="8943496" y="1645920"/>
            <a:ext cx="454815" cy="0"/>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15" name="Oval 14">
            <a:extLst>
              <a:ext uri="{FF2B5EF4-FFF2-40B4-BE49-F238E27FC236}">
                <a16:creationId xmlns:a16="http://schemas.microsoft.com/office/drawing/2014/main" id="{B6F5B400-3A33-4CF1-BABE-AAB09DEE5FFA}"/>
              </a:ext>
            </a:extLst>
          </p:cNvPr>
          <p:cNvSpPr/>
          <p:nvPr/>
        </p:nvSpPr>
        <p:spPr>
          <a:xfrm>
            <a:off x="9398310" y="1463040"/>
            <a:ext cx="365760" cy="365760"/>
          </a:xfrm>
          <a:prstGeom prst="ellipse">
            <a:avLst/>
          </a:prstGeom>
          <a:ln w="25400">
            <a:solidFill>
              <a:schemeClr val="tx1"/>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400" dirty="0">
              <a:latin typeface="Candara" panose="020E0502030303020204" pitchFamily="34" charset="0"/>
            </a:endParaRPr>
          </a:p>
        </p:txBody>
      </p:sp>
      <p:cxnSp>
        <p:nvCxnSpPr>
          <p:cNvPr id="16" name="Straight Arrow Connector 15">
            <a:extLst>
              <a:ext uri="{FF2B5EF4-FFF2-40B4-BE49-F238E27FC236}">
                <a16:creationId xmlns:a16="http://schemas.microsoft.com/office/drawing/2014/main" id="{80E8381A-F891-4EDF-840F-540D121A37E3}"/>
              </a:ext>
            </a:extLst>
          </p:cNvPr>
          <p:cNvCxnSpPr>
            <a:cxnSpLocks/>
            <a:stCxn id="17" idx="6"/>
            <a:endCxn id="12" idx="2"/>
          </p:cNvCxnSpPr>
          <p:nvPr/>
        </p:nvCxnSpPr>
        <p:spPr>
          <a:xfrm>
            <a:off x="7297940" y="1645920"/>
            <a:ext cx="474461" cy="0"/>
          </a:xfrm>
          <a:prstGeom prst="straightConnector1">
            <a:avLst/>
          </a:prstGeom>
          <a:ln w="28575">
            <a:prstDash val="sysDash"/>
            <a:tailEnd type="none" w="lg" len="lg"/>
          </a:ln>
        </p:spPr>
        <p:style>
          <a:lnRef idx="1">
            <a:schemeClr val="dk1"/>
          </a:lnRef>
          <a:fillRef idx="0">
            <a:schemeClr val="dk1"/>
          </a:fillRef>
          <a:effectRef idx="0">
            <a:schemeClr val="dk1"/>
          </a:effectRef>
          <a:fontRef idx="minor">
            <a:schemeClr val="tx1"/>
          </a:fontRef>
        </p:style>
      </p:cxnSp>
      <p:sp>
        <p:nvSpPr>
          <p:cNvPr id="17" name="Oval 16">
            <a:extLst>
              <a:ext uri="{FF2B5EF4-FFF2-40B4-BE49-F238E27FC236}">
                <a16:creationId xmlns:a16="http://schemas.microsoft.com/office/drawing/2014/main" id="{B9BBE62D-E00C-4E9B-BB62-45E25E5180F0}"/>
              </a:ext>
            </a:extLst>
          </p:cNvPr>
          <p:cNvSpPr/>
          <p:nvPr/>
        </p:nvSpPr>
        <p:spPr>
          <a:xfrm>
            <a:off x="6932179" y="1463040"/>
            <a:ext cx="365760" cy="365760"/>
          </a:xfrm>
          <a:prstGeom prst="ellipse">
            <a:avLst/>
          </a:prstGeom>
          <a:ln w="25400">
            <a:solidFill>
              <a:schemeClr val="tx1"/>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400" dirty="0">
                <a:latin typeface="Candara" panose="020E0502030303020204" pitchFamily="34" charset="0"/>
              </a:rPr>
              <a:t>A</a:t>
            </a:r>
          </a:p>
        </p:txBody>
      </p:sp>
      <p:sp>
        <p:nvSpPr>
          <p:cNvPr id="18" name="Oval 17">
            <a:extLst>
              <a:ext uri="{FF2B5EF4-FFF2-40B4-BE49-F238E27FC236}">
                <a16:creationId xmlns:a16="http://schemas.microsoft.com/office/drawing/2014/main" id="{AB5A8CA1-E81C-4469-B285-2491CC30E83A}"/>
              </a:ext>
            </a:extLst>
          </p:cNvPr>
          <p:cNvSpPr/>
          <p:nvPr/>
        </p:nvSpPr>
        <p:spPr>
          <a:xfrm>
            <a:off x="10210800" y="1463040"/>
            <a:ext cx="365760" cy="365760"/>
          </a:xfrm>
          <a:prstGeom prst="ellipse">
            <a:avLst/>
          </a:prstGeom>
          <a:ln w="25400">
            <a:solidFill>
              <a:schemeClr val="tx1"/>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400" dirty="0">
                <a:latin typeface="Candara" panose="020E0502030303020204" pitchFamily="34" charset="0"/>
              </a:rPr>
              <a:t>B</a:t>
            </a:r>
          </a:p>
        </p:txBody>
      </p:sp>
      <p:cxnSp>
        <p:nvCxnSpPr>
          <p:cNvPr id="19" name="Straight Arrow Connector 18">
            <a:extLst>
              <a:ext uri="{FF2B5EF4-FFF2-40B4-BE49-F238E27FC236}">
                <a16:creationId xmlns:a16="http://schemas.microsoft.com/office/drawing/2014/main" id="{058FDF16-3C2C-4C51-BB00-F034C1959851}"/>
              </a:ext>
            </a:extLst>
          </p:cNvPr>
          <p:cNvCxnSpPr>
            <a:cxnSpLocks/>
            <a:stCxn id="15" idx="6"/>
            <a:endCxn id="18" idx="2"/>
          </p:cNvCxnSpPr>
          <p:nvPr/>
        </p:nvCxnSpPr>
        <p:spPr>
          <a:xfrm>
            <a:off x="9764070" y="1645920"/>
            <a:ext cx="446730" cy="0"/>
          </a:xfrm>
          <a:prstGeom prst="straightConnector1">
            <a:avLst/>
          </a:prstGeom>
          <a:ln w="28575">
            <a:prstDash val="sysDash"/>
            <a:tailEnd type="none" w="lg" len="lg"/>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9B47878B-5746-4E9E-8008-BB14267052B1}"/>
              </a:ext>
            </a:extLst>
          </p:cNvPr>
          <p:cNvCxnSpPr>
            <a:cxnSpLocks/>
            <a:stCxn id="22" idx="2"/>
            <a:endCxn id="21" idx="6"/>
          </p:cNvCxnSpPr>
          <p:nvPr/>
        </p:nvCxnSpPr>
        <p:spPr>
          <a:xfrm flipH="1">
            <a:off x="8138161" y="3070872"/>
            <a:ext cx="439575" cy="403848"/>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21" name="Oval 20">
            <a:extLst>
              <a:ext uri="{FF2B5EF4-FFF2-40B4-BE49-F238E27FC236}">
                <a16:creationId xmlns:a16="http://schemas.microsoft.com/office/drawing/2014/main" id="{BB9C9EC8-33D2-49A7-9221-33033BEBBC06}"/>
              </a:ext>
            </a:extLst>
          </p:cNvPr>
          <p:cNvSpPr/>
          <p:nvPr/>
        </p:nvSpPr>
        <p:spPr>
          <a:xfrm>
            <a:off x="7772400" y="3291840"/>
            <a:ext cx="365760" cy="365760"/>
          </a:xfrm>
          <a:prstGeom prst="ellipse">
            <a:avLst/>
          </a:prstGeom>
          <a:ln w="25400">
            <a:solidFill>
              <a:schemeClr val="tx1"/>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400" dirty="0">
              <a:latin typeface="Candara" panose="020E0502030303020204" pitchFamily="34" charset="0"/>
            </a:endParaRPr>
          </a:p>
        </p:txBody>
      </p:sp>
      <p:sp>
        <p:nvSpPr>
          <p:cNvPr id="22" name="Oval 21">
            <a:extLst>
              <a:ext uri="{FF2B5EF4-FFF2-40B4-BE49-F238E27FC236}">
                <a16:creationId xmlns:a16="http://schemas.microsoft.com/office/drawing/2014/main" id="{C0243A3D-FBCF-4D78-9CBF-8E5EDA6F3E5D}"/>
              </a:ext>
            </a:extLst>
          </p:cNvPr>
          <p:cNvSpPr/>
          <p:nvPr/>
        </p:nvSpPr>
        <p:spPr>
          <a:xfrm>
            <a:off x="8577735" y="2887992"/>
            <a:ext cx="365760" cy="365760"/>
          </a:xfrm>
          <a:prstGeom prst="ellipse">
            <a:avLst/>
          </a:prstGeom>
          <a:solidFill>
            <a:srgbClr val="FFFF00"/>
          </a:solidFill>
          <a:ln w="25400">
            <a:solidFill>
              <a:schemeClr val="tx1"/>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400" dirty="0">
                <a:latin typeface="Candara" panose="020E0502030303020204" pitchFamily="34" charset="0"/>
              </a:rPr>
              <a:t>C</a:t>
            </a:r>
          </a:p>
        </p:txBody>
      </p:sp>
      <p:cxnSp>
        <p:nvCxnSpPr>
          <p:cNvPr id="23" name="Straight Arrow Connector 22">
            <a:extLst>
              <a:ext uri="{FF2B5EF4-FFF2-40B4-BE49-F238E27FC236}">
                <a16:creationId xmlns:a16="http://schemas.microsoft.com/office/drawing/2014/main" id="{671B194F-4347-407D-AB7A-7554BF1C037D}"/>
              </a:ext>
            </a:extLst>
          </p:cNvPr>
          <p:cNvCxnSpPr>
            <a:cxnSpLocks/>
            <a:stCxn id="22" idx="6"/>
            <a:endCxn id="24" idx="2"/>
          </p:cNvCxnSpPr>
          <p:nvPr/>
        </p:nvCxnSpPr>
        <p:spPr>
          <a:xfrm>
            <a:off x="8943496" y="3070872"/>
            <a:ext cx="454815" cy="403848"/>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24" name="Oval 23">
            <a:extLst>
              <a:ext uri="{FF2B5EF4-FFF2-40B4-BE49-F238E27FC236}">
                <a16:creationId xmlns:a16="http://schemas.microsoft.com/office/drawing/2014/main" id="{DF320A3C-BE7E-4278-BA7B-FDDA948B3F39}"/>
              </a:ext>
            </a:extLst>
          </p:cNvPr>
          <p:cNvSpPr/>
          <p:nvPr/>
        </p:nvSpPr>
        <p:spPr>
          <a:xfrm>
            <a:off x="9398310" y="3291840"/>
            <a:ext cx="365760" cy="365760"/>
          </a:xfrm>
          <a:prstGeom prst="ellipse">
            <a:avLst/>
          </a:prstGeom>
          <a:ln w="25400">
            <a:solidFill>
              <a:schemeClr val="tx1"/>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400" dirty="0">
              <a:latin typeface="Candara" panose="020E0502030303020204" pitchFamily="34" charset="0"/>
            </a:endParaRPr>
          </a:p>
        </p:txBody>
      </p:sp>
      <p:cxnSp>
        <p:nvCxnSpPr>
          <p:cNvPr id="25" name="Straight Arrow Connector 24">
            <a:extLst>
              <a:ext uri="{FF2B5EF4-FFF2-40B4-BE49-F238E27FC236}">
                <a16:creationId xmlns:a16="http://schemas.microsoft.com/office/drawing/2014/main" id="{47FB17B4-71AB-4F5A-BE69-B01D713807A0}"/>
              </a:ext>
            </a:extLst>
          </p:cNvPr>
          <p:cNvCxnSpPr>
            <a:cxnSpLocks/>
            <a:stCxn id="26" idx="6"/>
            <a:endCxn id="21" idx="2"/>
          </p:cNvCxnSpPr>
          <p:nvPr/>
        </p:nvCxnSpPr>
        <p:spPr>
          <a:xfrm>
            <a:off x="7297940" y="3474720"/>
            <a:ext cx="474461" cy="0"/>
          </a:xfrm>
          <a:prstGeom prst="straightConnector1">
            <a:avLst/>
          </a:prstGeom>
          <a:ln w="28575">
            <a:prstDash val="sysDash"/>
            <a:tailEnd type="none" w="lg" len="lg"/>
          </a:ln>
        </p:spPr>
        <p:style>
          <a:lnRef idx="1">
            <a:schemeClr val="dk1"/>
          </a:lnRef>
          <a:fillRef idx="0">
            <a:schemeClr val="dk1"/>
          </a:fillRef>
          <a:effectRef idx="0">
            <a:schemeClr val="dk1"/>
          </a:effectRef>
          <a:fontRef idx="minor">
            <a:schemeClr val="tx1"/>
          </a:fontRef>
        </p:style>
      </p:cxnSp>
      <p:sp>
        <p:nvSpPr>
          <p:cNvPr id="26" name="Oval 25">
            <a:extLst>
              <a:ext uri="{FF2B5EF4-FFF2-40B4-BE49-F238E27FC236}">
                <a16:creationId xmlns:a16="http://schemas.microsoft.com/office/drawing/2014/main" id="{4DAA73F8-AB9E-4C09-A8F7-7EFB41CC738A}"/>
              </a:ext>
            </a:extLst>
          </p:cNvPr>
          <p:cNvSpPr/>
          <p:nvPr/>
        </p:nvSpPr>
        <p:spPr>
          <a:xfrm>
            <a:off x="6932179" y="3291840"/>
            <a:ext cx="365760" cy="365760"/>
          </a:xfrm>
          <a:prstGeom prst="ellipse">
            <a:avLst/>
          </a:prstGeom>
          <a:ln w="25400">
            <a:solidFill>
              <a:schemeClr val="tx1"/>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400" dirty="0">
                <a:latin typeface="Candara" panose="020E0502030303020204" pitchFamily="34" charset="0"/>
              </a:rPr>
              <a:t>A</a:t>
            </a:r>
          </a:p>
        </p:txBody>
      </p:sp>
      <p:sp>
        <p:nvSpPr>
          <p:cNvPr id="27" name="Oval 26">
            <a:extLst>
              <a:ext uri="{FF2B5EF4-FFF2-40B4-BE49-F238E27FC236}">
                <a16:creationId xmlns:a16="http://schemas.microsoft.com/office/drawing/2014/main" id="{AF768758-5347-45E7-95FC-D11DF5DAFB50}"/>
              </a:ext>
            </a:extLst>
          </p:cNvPr>
          <p:cNvSpPr/>
          <p:nvPr/>
        </p:nvSpPr>
        <p:spPr>
          <a:xfrm>
            <a:off x="10210800" y="3291840"/>
            <a:ext cx="365760" cy="365760"/>
          </a:xfrm>
          <a:prstGeom prst="ellipse">
            <a:avLst/>
          </a:prstGeom>
          <a:ln w="25400">
            <a:solidFill>
              <a:schemeClr val="tx1"/>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400" dirty="0">
                <a:latin typeface="Candara" panose="020E0502030303020204" pitchFamily="34" charset="0"/>
              </a:rPr>
              <a:t>B</a:t>
            </a:r>
          </a:p>
        </p:txBody>
      </p:sp>
      <p:cxnSp>
        <p:nvCxnSpPr>
          <p:cNvPr id="28" name="Straight Arrow Connector 27">
            <a:extLst>
              <a:ext uri="{FF2B5EF4-FFF2-40B4-BE49-F238E27FC236}">
                <a16:creationId xmlns:a16="http://schemas.microsoft.com/office/drawing/2014/main" id="{C9650CDD-3E91-44F7-8B55-EBF97182478E}"/>
              </a:ext>
            </a:extLst>
          </p:cNvPr>
          <p:cNvCxnSpPr>
            <a:cxnSpLocks/>
            <a:stCxn id="24" idx="6"/>
            <a:endCxn id="27" idx="2"/>
          </p:cNvCxnSpPr>
          <p:nvPr/>
        </p:nvCxnSpPr>
        <p:spPr>
          <a:xfrm>
            <a:off x="9764070" y="3474720"/>
            <a:ext cx="446730" cy="0"/>
          </a:xfrm>
          <a:prstGeom prst="straightConnector1">
            <a:avLst/>
          </a:prstGeom>
          <a:ln w="28575">
            <a:prstDash val="sysDash"/>
            <a:tailEnd type="none" w="lg" len="lg"/>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CEF8DBBC-5608-4CD1-A4CF-0DCF72F3DD7D}"/>
              </a:ext>
            </a:extLst>
          </p:cNvPr>
          <p:cNvCxnSpPr>
            <a:cxnSpLocks/>
            <a:stCxn id="30" idx="6"/>
            <a:endCxn id="31" idx="2"/>
          </p:cNvCxnSpPr>
          <p:nvPr/>
        </p:nvCxnSpPr>
        <p:spPr>
          <a:xfrm>
            <a:off x="8138161" y="4922056"/>
            <a:ext cx="439575" cy="291945"/>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30" name="Oval 29">
            <a:extLst>
              <a:ext uri="{FF2B5EF4-FFF2-40B4-BE49-F238E27FC236}">
                <a16:creationId xmlns:a16="http://schemas.microsoft.com/office/drawing/2014/main" id="{96D7434E-0F69-4907-A13C-3E6C50779C07}"/>
              </a:ext>
            </a:extLst>
          </p:cNvPr>
          <p:cNvSpPr/>
          <p:nvPr/>
        </p:nvSpPr>
        <p:spPr>
          <a:xfrm>
            <a:off x="7772400" y="4739175"/>
            <a:ext cx="365760" cy="365760"/>
          </a:xfrm>
          <a:prstGeom prst="ellipse">
            <a:avLst/>
          </a:prstGeom>
          <a:ln w="25400">
            <a:solidFill>
              <a:schemeClr val="tx1"/>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400" dirty="0">
              <a:latin typeface="Candara" panose="020E0502030303020204" pitchFamily="34" charset="0"/>
            </a:endParaRPr>
          </a:p>
        </p:txBody>
      </p:sp>
      <p:sp>
        <p:nvSpPr>
          <p:cNvPr id="31" name="Oval 30">
            <a:extLst>
              <a:ext uri="{FF2B5EF4-FFF2-40B4-BE49-F238E27FC236}">
                <a16:creationId xmlns:a16="http://schemas.microsoft.com/office/drawing/2014/main" id="{82F32AC3-34FC-4D8D-8AB7-7C3C6C96E56B}"/>
              </a:ext>
            </a:extLst>
          </p:cNvPr>
          <p:cNvSpPr/>
          <p:nvPr/>
        </p:nvSpPr>
        <p:spPr>
          <a:xfrm>
            <a:off x="8577735" y="5031120"/>
            <a:ext cx="365760" cy="365760"/>
          </a:xfrm>
          <a:prstGeom prst="ellipse">
            <a:avLst/>
          </a:prstGeom>
          <a:ln w="25400">
            <a:solidFill>
              <a:schemeClr val="tx1"/>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400" dirty="0">
                <a:latin typeface="Candara" panose="020E0502030303020204" pitchFamily="34" charset="0"/>
              </a:rPr>
              <a:t>C</a:t>
            </a:r>
          </a:p>
        </p:txBody>
      </p:sp>
      <p:cxnSp>
        <p:nvCxnSpPr>
          <p:cNvPr id="32" name="Straight Arrow Connector 31">
            <a:extLst>
              <a:ext uri="{FF2B5EF4-FFF2-40B4-BE49-F238E27FC236}">
                <a16:creationId xmlns:a16="http://schemas.microsoft.com/office/drawing/2014/main" id="{0C214A64-BC48-4779-912A-99CDD785784A}"/>
              </a:ext>
            </a:extLst>
          </p:cNvPr>
          <p:cNvCxnSpPr>
            <a:cxnSpLocks/>
            <a:stCxn id="33" idx="2"/>
            <a:endCxn id="31" idx="6"/>
          </p:cNvCxnSpPr>
          <p:nvPr/>
        </p:nvCxnSpPr>
        <p:spPr>
          <a:xfrm flipH="1">
            <a:off x="8943496" y="4922056"/>
            <a:ext cx="454815" cy="291945"/>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33" name="Oval 32">
            <a:extLst>
              <a:ext uri="{FF2B5EF4-FFF2-40B4-BE49-F238E27FC236}">
                <a16:creationId xmlns:a16="http://schemas.microsoft.com/office/drawing/2014/main" id="{71FB82AB-BBE8-438A-9E34-F6A14DC05FCE}"/>
              </a:ext>
            </a:extLst>
          </p:cNvPr>
          <p:cNvSpPr/>
          <p:nvPr/>
        </p:nvSpPr>
        <p:spPr>
          <a:xfrm>
            <a:off x="9398310" y="4739175"/>
            <a:ext cx="365760" cy="365760"/>
          </a:xfrm>
          <a:prstGeom prst="ellipse">
            <a:avLst/>
          </a:prstGeom>
          <a:ln w="25400">
            <a:solidFill>
              <a:schemeClr val="tx1"/>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400" dirty="0">
              <a:latin typeface="Candara" panose="020E0502030303020204" pitchFamily="34" charset="0"/>
            </a:endParaRPr>
          </a:p>
        </p:txBody>
      </p:sp>
      <p:cxnSp>
        <p:nvCxnSpPr>
          <p:cNvPr id="34" name="Straight Arrow Connector 33">
            <a:extLst>
              <a:ext uri="{FF2B5EF4-FFF2-40B4-BE49-F238E27FC236}">
                <a16:creationId xmlns:a16="http://schemas.microsoft.com/office/drawing/2014/main" id="{62284E67-D4D0-41C2-A099-E11541CEE1FC}"/>
              </a:ext>
            </a:extLst>
          </p:cNvPr>
          <p:cNvCxnSpPr>
            <a:cxnSpLocks/>
            <a:stCxn id="35" idx="6"/>
            <a:endCxn id="30" idx="2"/>
          </p:cNvCxnSpPr>
          <p:nvPr/>
        </p:nvCxnSpPr>
        <p:spPr>
          <a:xfrm>
            <a:off x="7297940" y="4922055"/>
            <a:ext cx="474461" cy="0"/>
          </a:xfrm>
          <a:prstGeom prst="straightConnector1">
            <a:avLst/>
          </a:prstGeom>
          <a:ln w="28575">
            <a:prstDash val="sysDash"/>
            <a:tailEnd type="none" w="lg" len="lg"/>
          </a:ln>
        </p:spPr>
        <p:style>
          <a:lnRef idx="1">
            <a:schemeClr val="dk1"/>
          </a:lnRef>
          <a:fillRef idx="0">
            <a:schemeClr val="dk1"/>
          </a:fillRef>
          <a:effectRef idx="0">
            <a:schemeClr val="dk1"/>
          </a:effectRef>
          <a:fontRef idx="minor">
            <a:schemeClr val="tx1"/>
          </a:fontRef>
        </p:style>
      </p:cxnSp>
      <p:sp>
        <p:nvSpPr>
          <p:cNvPr id="35" name="Oval 34">
            <a:extLst>
              <a:ext uri="{FF2B5EF4-FFF2-40B4-BE49-F238E27FC236}">
                <a16:creationId xmlns:a16="http://schemas.microsoft.com/office/drawing/2014/main" id="{E3539FA2-DDEC-4C11-A37D-CFEB91DF5733}"/>
              </a:ext>
            </a:extLst>
          </p:cNvPr>
          <p:cNvSpPr/>
          <p:nvPr/>
        </p:nvSpPr>
        <p:spPr>
          <a:xfrm>
            <a:off x="6932179" y="4739175"/>
            <a:ext cx="365760" cy="365760"/>
          </a:xfrm>
          <a:prstGeom prst="ellipse">
            <a:avLst/>
          </a:prstGeom>
          <a:ln w="25400">
            <a:solidFill>
              <a:schemeClr val="tx1"/>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400" dirty="0">
                <a:latin typeface="Candara" panose="020E0502030303020204" pitchFamily="34" charset="0"/>
              </a:rPr>
              <a:t>A</a:t>
            </a:r>
          </a:p>
        </p:txBody>
      </p:sp>
      <p:sp>
        <p:nvSpPr>
          <p:cNvPr id="36" name="Oval 35">
            <a:extLst>
              <a:ext uri="{FF2B5EF4-FFF2-40B4-BE49-F238E27FC236}">
                <a16:creationId xmlns:a16="http://schemas.microsoft.com/office/drawing/2014/main" id="{5A9A8E85-63B4-4D8B-BBFF-25FA12325BA8}"/>
              </a:ext>
            </a:extLst>
          </p:cNvPr>
          <p:cNvSpPr/>
          <p:nvPr/>
        </p:nvSpPr>
        <p:spPr>
          <a:xfrm>
            <a:off x="10210800" y="4739175"/>
            <a:ext cx="365760" cy="365760"/>
          </a:xfrm>
          <a:prstGeom prst="ellipse">
            <a:avLst/>
          </a:prstGeom>
          <a:ln w="25400">
            <a:solidFill>
              <a:schemeClr val="tx1"/>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400" dirty="0">
                <a:latin typeface="Candara" panose="020E0502030303020204" pitchFamily="34" charset="0"/>
              </a:rPr>
              <a:t>B</a:t>
            </a:r>
          </a:p>
        </p:txBody>
      </p:sp>
      <p:cxnSp>
        <p:nvCxnSpPr>
          <p:cNvPr id="37" name="Straight Arrow Connector 36">
            <a:extLst>
              <a:ext uri="{FF2B5EF4-FFF2-40B4-BE49-F238E27FC236}">
                <a16:creationId xmlns:a16="http://schemas.microsoft.com/office/drawing/2014/main" id="{4ADCBD02-4C06-4B6A-99CD-BC580E36348D}"/>
              </a:ext>
            </a:extLst>
          </p:cNvPr>
          <p:cNvCxnSpPr>
            <a:cxnSpLocks/>
            <a:stCxn id="33" idx="6"/>
            <a:endCxn id="36" idx="2"/>
          </p:cNvCxnSpPr>
          <p:nvPr/>
        </p:nvCxnSpPr>
        <p:spPr>
          <a:xfrm>
            <a:off x="9764070" y="4922055"/>
            <a:ext cx="446730" cy="0"/>
          </a:xfrm>
          <a:prstGeom prst="straightConnector1">
            <a:avLst/>
          </a:prstGeom>
          <a:ln w="28575">
            <a:prstDash val="sysDash"/>
            <a:tailEnd type="none" w="lg" len="lg"/>
          </a:ln>
        </p:spPr>
        <p:style>
          <a:lnRef idx="1">
            <a:schemeClr val="dk1"/>
          </a:lnRef>
          <a:fillRef idx="0">
            <a:schemeClr val="dk1"/>
          </a:fillRef>
          <a:effectRef idx="0">
            <a:schemeClr val="dk1"/>
          </a:effectRef>
          <a:fontRef idx="minor">
            <a:schemeClr val="tx1"/>
          </a:fontRef>
        </p:style>
      </p:cxnSp>
      <p:sp>
        <p:nvSpPr>
          <p:cNvPr id="38" name="Oval 37">
            <a:extLst>
              <a:ext uri="{FF2B5EF4-FFF2-40B4-BE49-F238E27FC236}">
                <a16:creationId xmlns:a16="http://schemas.microsoft.com/office/drawing/2014/main" id="{788A7088-4619-47FE-BDB6-1CB1A03B39B4}"/>
              </a:ext>
            </a:extLst>
          </p:cNvPr>
          <p:cNvSpPr/>
          <p:nvPr/>
        </p:nvSpPr>
        <p:spPr>
          <a:xfrm>
            <a:off x="8823661" y="5882640"/>
            <a:ext cx="365760" cy="365760"/>
          </a:xfrm>
          <a:prstGeom prst="ellipse">
            <a:avLst/>
          </a:prstGeom>
          <a:ln w="25400">
            <a:solidFill>
              <a:schemeClr val="tx1"/>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400" dirty="0">
                <a:latin typeface="Candara" panose="020E0502030303020204" pitchFamily="34" charset="0"/>
              </a:rPr>
              <a:t>E</a:t>
            </a:r>
          </a:p>
        </p:txBody>
      </p:sp>
      <p:cxnSp>
        <p:nvCxnSpPr>
          <p:cNvPr id="39" name="Straight Arrow Connector 87">
            <a:extLst>
              <a:ext uri="{FF2B5EF4-FFF2-40B4-BE49-F238E27FC236}">
                <a16:creationId xmlns:a16="http://schemas.microsoft.com/office/drawing/2014/main" id="{C8C1A1BF-BE64-44F5-BEBE-DA38A8AF882B}"/>
              </a:ext>
            </a:extLst>
          </p:cNvPr>
          <p:cNvCxnSpPr>
            <a:cxnSpLocks/>
            <a:stCxn id="31" idx="4"/>
            <a:endCxn id="38" idx="0"/>
          </p:cNvCxnSpPr>
          <p:nvPr/>
        </p:nvCxnSpPr>
        <p:spPr>
          <a:xfrm rot="16200000" flipH="1">
            <a:off x="8640698" y="5516797"/>
            <a:ext cx="485760" cy="245926"/>
          </a:xfrm>
          <a:prstGeom prst="curvedConnector3">
            <a:avLst>
              <a:gd name="adj1" fmla="val 50000"/>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40" name="Oval 39">
            <a:extLst>
              <a:ext uri="{FF2B5EF4-FFF2-40B4-BE49-F238E27FC236}">
                <a16:creationId xmlns:a16="http://schemas.microsoft.com/office/drawing/2014/main" id="{78972617-2266-4AC5-A6DD-3D959CCB4EEA}"/>
              </a:ext>
            </a:extLst>
          </p:cNvPr>
          <p:cNvSpPr/>
          <p:nvPr/>
        </p:nvSpPr>
        <p:spPr>
          <a:xfrm>
            <a:off x="8366760" y="5882640"/>
            <a:ext cx="365760" cy="365760"/>
          </a:xfrm>
          <a:prstGeom prst="ellipse">
            <a:avLst/>
          </a:prstGeom>
          <a:ln w="25400">
            <a:solidFill>
              <a:schemeClr val="tx1"/>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400" dirty="0">
                <a:latin typeface="Candara" panose="020E0502030303020204" pitchFamily="34" charset="0"/>
              </a:rPr>
              <a:t>D</a:t>
            </a:r>
          </a:p>
        </p:txBody>
      </p:sp>
      <p:cxnSp>
        <p:nvCxnSpPr>
          <p:cNvPr id="41" name="Straight Arrow Connector 87">
            <a:extLst>
              <a:ext uri="{FF2B5EF4-FFF2-40B4-BE49-F238E27FC236}">
                <a16:creationId xmlns:a16="http://schemas.microsoft.com/office/drawing/2014/main" id="{ED26C718-2D68-4DDF-AC49-2AD9C22E3727}"/>
              </a:ext>
            </a:extLst>
          </p:cNvPr>
          <p:cNvCxnSpPr>
            <a:cxnSpLocks/>
            <a:stCxn id="31" idx="4"/>
            <a:endCxn id="40" idx="0"/>
          </p:cNvCxnSpPr>
          <p:nvPr/>
        </p:nvCxnSpPr>
        <p:spPr>
          <a:xfrm rot="5400000">
            <a:off x="8412248" y="5534274"/>
            <a:ext cx="485760" cy="210975"/>
          </a:xfrm>
          <a:prstGeom prst="curvedConnector3">
            <a:avLst>
              <a:gd name="adj1" fmla="val 50000"/>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42" name="Oval 41">
            <a:extLst>
              <a:ext uri="{FF2B5EF4-FFF2-40B4-BE49-F238E27FC236}">
                <a16:creationId xmlns:a16="http://schemas.microsoft.com/office/drawing/2014/main" id="{32C737FD-27C7-496A-8CF9-339B266808FE}"/>
              </a:ext>
            </a:extLst>
          </p:cNvPr>
          <p:cNvSpPr/>
          <p:nvPr/>
        </p:nvSpPr>
        <p:spPr>
          <a:xfrm>
            <a:off x="8567154" y="397944"/>
            <a:ext cx="365760" cy="365760"/>
          </a:xfrm>
          <a:prstGeom prst="ellipse">
            <a:avLst/>
          </a:prstGeom>
          <a:solidFill>
            <a:srgbClr val="FFFF00"/>
          </a:solidFill>
          <a:ln w="25400">
            <a:solidFill>
              <a:schemeClr val="tx1"/>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400" dirty="0">
              <a:latin typeface="Candara" panose="020E0502030303020204" pitchFamily="34" charset="0"/>
            </a:endParaRPr>
          </a:p>
        </p:txBody>
      </p:sp>
      <p:sp>
        <p:nvSpPr>
          <p:cNvPr id="43" name="Rectangle 42">
            <a:extLst>
              <a:ext uri="{FF2B5EF4-FFF2-40B4-BE49-F238E27FC236}">
                <a16:creationId xmlns:a16="http://schemas.microsoft.com/office/drawing/2014/main" id="{8031B21A-3678-43A7-B858-40FB8AF55B27}"/>
              </a:ext>
            </a:extLst>
          </p:cNvPr>
          <p:cNvSpPr/>
          <p:nvPr/>
        </p:nvSpPr>
        <p:spPr>
          <a:xfrm>
            <a:off x="8229600" y="763704"/>
            <a:ext cx="1056700"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evidence</a:t>
            </a:r>
            <a:endParaRPr lang="en-US" dirty="0">
              <a:latin typeface="Candara" panose="020E0502030303020204" pitchFamily="34" charset="0"/>
            </a:endParaRPr>
          </a:p>
        </p:txBody>
      </p:sp>
    </p:spTree>
    <p:extLst>
      <p:ext uri="{BB962C8B-B14F-4D97-AF65-F5344CB8AC3E}">
        <p14:creationId xmlns:p14="http://schemas.microsoft.com/office/powerpoint/2010/main" val="2632032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4" end="4"/>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animBg="1"/>
      <p:bldP spid="17" grpId="0" animBg="1"/>
      <p:bldP spid="18" grpId="0" animBg="1"/>
      <p:bldP spid="21" grpId="0" animBg="1"/>
      <p:bldP spid="22" grpId="0" animBg="1"/>
      <p:bldP spid="24" grpId="0" animBg="1"/>
      <p:bldP spid="26" grpId="0" animBg="1"/>
      <p:bldP spid="27" grpId="0" animBg="1"/>
      <p:bldP spid="30" grpId="0" animBg="1"/>
      <p:bldP spid="31" grpId="0" animBg="1"/>
      <p:bldP spid="33" grpId="0" animBg="1"/>
      <p:bldP spid="35" grpId="0" animBg="1"/>
      <p:bldP spid="36" grpId="0" animBg="1"/>
      <p:bldP spid="38" grpId="0" animBg="1"/>
      <p:bldP spid="40" grpId="0" animBg="1"/>
      <p:bldP spid="42" grpId="0" animBg="1"/>
      <p:bldP spid="4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F1B74-0D57-1F4B-83A9-867EFD7A4D0E}"/>
              </a:ext>
            </a:extLst>
          </p:cNvPr>
          <p:cNvSpPr>
            <a:spLocks noGrp="1"/>
          </p:cNvSpPr>
          <p:nvPr>
            <p:ph type="title"/>
          </p:nvPr>
        </p:nvSpPr>
        <p:spPr/>
        <p:txBody>
          <a:bodyPr>
            <a:normAutofit/>
          </a:bodyPr>
          <a:lstStyle/>
          <a:p>
            <a:r>
              <a:rPr lang="en-US" dirty="0"/>
              <a:t>Example: Probabilistic Propositional Logic</a:t>
            </a:r>
          </a:p>
        </p:txBody>
      </p:sp>
      <p:sp>
        <p:nvSpPr>
          <p:cNvPr id="4" name="Slide Number Placeholder 3">
            <a:extLst>
              <a:ext uri="{FF2B5EF4-FFF2-40B4-BE49-F238E27FC236}">
                <a16:creationId xmlns:a16="http://schemas.microsoft.com/office/drawing/2014/main" id="{5E5AFC52-D2D2-6C44-AC4F-80099FA0EE1B}"/>
              </a:ext>
            </a:extLst>
          </p:cNvPr>
          <p:cNvSpPr>
            <a:spLocks noGrp="1"/>
          </p:cNvSpPr>
          <p:nvPr>
            <p:ph type="sldNum" sz="quarter" idx="12"/>
          </p:nvPr>
        </p:nvSpPr>
        <p:spPr/>
        <p:txBody>
          <a:bodyPr/>
          <a:lstStyle/>
          <a:p>
            <a:pPr>
              <a:defRPr/>
            </a:pPr>
            <a:fld id="{CCF77436-EC8C-4AA7-8F7E-35D67B363DD7}" type="slidenum">
              <a:rPr lang="en-US" smtClean="0"/>
              <a:pPr>
                <a:defRPr/>
              </a:pPr>
              <a:t>4</a:t>
            </a:fld>
            <a:endParaRPr lang="en-US" dirty="0"/>
          </a:p>
        </p:txBody>
      </p:sp>
      <p:sp>
        <p:nvSpPr>
          <p:cNvPr id="32" name="Oval 31">
            <a:extLst>
              <a:ext uri="{FF2B5EF4-FFF2-40B4-BE49-F238E27FC236}">
                <a16:creationId xmlns:a16="http://schemas.microsoft.com/office/drawing/2014/main" id="{85AE81EF-8829-4371-BFBE-A4776665B563}"/>
              </a:ext>
            </a:extLst>
          </p:cNvPr>
          <p:cNvSpPr/>
          <p:nvPr/>
        </p:nvSpPr>
        <p:spPr>
          <a:xfrm>
            <a:off x="4267200" y="2392299"/>
            <a:ext cx="1371600" cy="445008"/>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b="1" dirty="0">
                <a:latin typeface="Candara" panose="020E0502030303020204" pitchFamily="34" charset="0"/>
              </a:rPr>
              <a:t>B</a:t>
            </a:r>
            <a:r>
              <a:rPr lang="en-US" dirty="0">
                <a:latin typeface="Candara" panose="020E0502030303020204" pitchFamily="34" charset="0"/>
              </a:rPr>
              <a:t>urglary</a:t>
            </a:r>
          </a:p>
        </p:txBody>
      </p:sp>
      <p:sp>
        <p:nvSpPr>
          <p:cNvPr id="33" name="Oval 32">
            <a:extLst>
              <a:ext uri="{FF2B5EF4-FFF2-40B4-BE49-F238E27FC236}">
                <a16:creationId xmlns:a16="http://schemas.microsoft.com/office/drawing/2014/main" id="{BB34DCDA-7AEB-49B6-85A9-99DD3917B6D9}"/>
              </a:ext>
            </a:extLst>
          </p:cNvPr>
          <p:cNvSpPr/>
          <p:nvPr/>
        </p:nvSpPr>
        <p:spPr>
          <a:xfrm>
            <a:off x="6096000" y="2392299"/>
            <a:ext cx="1581150" cy="445008"/>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b="1" dirty="0">
                <a:latin typeface="Candara" panose="020E0502030303020204" pitchFamily="34" charset="0"/>
              </a:rPr>
              <a:t>E</a:t>
            </a:r>
            <a:r>
              <a:rPr lang="en-US" dirty="0">
                <a:latin typeface="Candara" panose="020E0502030303020204" pitchFamily="34" charset="0"/>
              </a:rPr>
              <a:t>arthquake</a:t>
            </a:r>
          </a:p>
        </p:txBody>
      </p:sp>
      <p:cxnSp>
        <p:nvCxnSpPr>
          <p:cNvPr id="34" name="Straight Arrow Connector 33">
            <a:extLst>
              <a:ext uri="{FF2B5EF4-FFF2-40B4-BE49-F238E27FC236}">
                <a16:creationId xmlns:a16="http://schemas.microsoft.com/office/drawing/2014/main" id="{A03CDA88-8057-4F87-9478-F96265D196A6}"/>
              </a:ext>
            </a:extLst>
          </p:cNvPr>
          <p:cNvCxnSpPr>
            <a:cxnSpLocks/>
            <a:stCxn id="32" idx="4"/>
            <a:endCxn id="35" idx="1"/>
          </p:cNvCxnSpPr>
          <p:nvPr/>
        </p:nvCxnSpPr>
        <p:spPr>
          <a:xfrm>
            <a:off x="4953001" y="2837307"/>
            <a:ext cx="514911" cy="398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5" name="Oval 34">
            <a:extLst>
              <a:ext uri="{FF2B5EF4-FFF2-40B4-BE49-F238E27FC236}">
                <a16:creationId xmlns:a16="http://schemas.microsoft.com/office/drawing/2014/main" id="{94C11E26-9940-422B-9904-F92439C68346}"/>
              </a:ext>
            </a:extLst>
          </p:cNvPr>
          <p:cNvSpPr/>
          <p:nvPr/>
        </p:nvSpPr>
        <p:spPr>
          <a:xfrm>
            <a:off x="5334000" y="3171063"/>
            <a:ext cx="914400" cy="445008"/>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b="1" dirty="0">
                <a:latin typeface="Candara" panose="020E0502030303020204" pitchFamily="34" charset="0"/>
              </a:rPr>
              <a:t>A</a:t>
            </a:r>
            <a:r>
              <a:rPr lang="en-US" dirty="0">
                <a:latin typeface="Candara" panose="020E0502030303020204" pitchFamily="34" charset="0"/>
              </a:rPr>
              <a:t>larm</a:t>
            </a:r>
          </a:p>
        </p:txBody>
      </p:sp>
      <p:sp>
        <p:nvSpPr>
          <p:cNvPr id="36" name="Oval 35">
            <a:extLst>
              <a:ext uri="{FF2B5EF4-FFF2-40B4-BE49-F238E27FC236}">
                <a16:creationId xmlns:a16="http://schemas.microsoft.com/office/drawing/2014/main" id="{9BE8EC66-E086-422C-82C2-2AD725D8C171}"/>
              </a:ext>
            </a:extLst>
          </p:cNvPr>
          <p:cNvSpPr/>
          <p:nvPr/>
        </p:nvSpPr>
        <p:spPr>
          <a:xfrm>
            <a:off x="4076700" y="3920109"/>
            <a:ext cx="1371600" cy="445008"/>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b="1" dirty="0" err="1">
                <a:latin typeface="Candara" panose="020E0502030303020204" pitchFamily="34" charset="0"/>
              </a:rPr>
              <a:t>M</a:t>
            </a:r>
            <a:r>
              <a:rPr lang="en-US" dirty="0" err="1">
                <a:latin typeface="Candara" panose="020E0502030303020204" pitchFamily="34" charset="0"/>
              </a:rPr>
              <a:t>aryCalls</a:t>
            </a:r>
            <a:endParaRPr lang="en-US" dirty="0">
              <a:latin typeface="Candara" panose="020E0502030303020204" pitchFamily="34" charset="0"/>
            </a:endParaRPr>
          </a:p>
        </p:txBody>
      </p:sp>
      <p:sp>
        <p:nvSpPr>
          <p:cNvPr id="37" name="Oval 36">
            <a:extLst>
              <a:ext uri="{FF2B5EF4-FFF2-40B4-BE49-F238E27FC236}">
                <a16:creationId xmlns:a16="http://schemas.microsoft.com/office/drawing/2014/main" id="{0535F398-CFBD-4EC5-81DC-882614CDD972}"/>
              </a:ext>
            </a:extLst>
          </p:cNvPr>
          <p:cNvSpPr/>
          <p:nvPr/>
        </p:nvSpPr>
        <p:spPr>
          <a:xfrm>
            <a:off x="6096000" y="3920109"/>
            <a:ext cx="1581150" cy="445008"/>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b="1" dirty="0" err="1">
                <a:latin typeface="Candara" panose="020E0502030303020204" pitchFamily="34" charset="0"/>
              </a:rPr>
              <a:t>J</a:t>
            </a:r>
            <a:r>
              <a:rPr lang="en-US" dirty="0" err="1">
                <a:latin typeface="Candara" panose="020E0502030303020204" pitchFamily="34" charset="0"/>
              </a:rPr>
              <a:t>ohnCalls</a:t>
            </a:r>
            <a:endParaRPr lang="en-US" dirty="0">
              <a:latin typeface="Candara" panose="020E0502030303020204" pitchFamily="34" charset="0"/>
            </a:endParaRPr>
          </a:p>
        </p:txBody>
      </p:sp>
      <p:cxnSp>
        <p:nvCxnSpPr>
          <p:cNvPr id="38" name="Straight Arrow Connector 37">
            <a:extLst>
              <a:ext uri="{FF2B5EF4-FFF2-40B4-BE49-F238E27FC236}">
                <a16:creationId xmlns:a16="http://schemas.microsoft.com/office/drawing/2014/main" id="{0889D7B7-C3B5-46BD-8B19-7258D2E58D08}"/>
              </a:ext>
            </a:extLst>
          </p:cNvPr>
          <p:cNvCxnSpPr>
            <a:cxnSpLocks/>
            <a:stCxn id="33" idx="4"/>
            <a:endCxn id="35" idx="7"/>
          </p:cNvCxnSpPr>
          <p:nvPr/>
        </p:nvCxnSpPr>
        <p:spPr>
          <a:xfrm flipH="1">
            <a:off x="6114489" y="2837307"/>
            <a:ext cx="772086" cy="398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138CEFD5-BC78-42B2-91E1-171CDDAE295E}"/>
              </a:ext>
            </a:extLst>
          </p:cNvPr>
          <p:cNvCxnSpPr>
            <a:cxnSpLocks/>
            <a:stCxn id="35" idx="3"/>
            <a:endCxn id="36" idx="0"/>
          </p:cNvCxnSpPr>
          <p:nvPr/>
        </p:nvCxnSpPr>
        <p:spPr>
          <a:xfrm flipH="1">
            <a:off x="4762501" y="3550901"/>
            <a:ext cx="705411" cy="36920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6B6EA428-1178-4A23-8909-0E87C2F5498E}"/>
              </a:ext>
            </a:extLst>
          </p:cNvPr>
          <p:cNvCxnSpPr>
            <a:cxnSpLocks/>
            <a:stCxn id="35" idx="5"/>
            <a:endCxn id="37" idx="0"/>
          </p:cNvCxnSpPr>
          <p:nvPr/>
        </p:nvCxnSpPr>
        <p:spPr>
          <a:xfrm>
            <a:off x="6114489" y="3550901"/>
            <a:ext cx="772086" cy="36920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817604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7629E-48D2-485D-9D1B-8BD8B69675A9}"/>
              </a:ext>
            </a:extLst>
          </p:cNvPr>
          <p:cNvSpPr>
            <a:spLocks noGrp="1"/>
          </p:cNvSpPr>
          <p:nvPr>
            <p:ph type="title"/>
          </p:nvPr>
        </p:nvSpPr>
        <p:spPr/>
        <p:txBody>
          <a:bodyPr>
            <a:normAutofit/>
          </a:bodyPr>
          <a:lstStyle/>
          <a:p>
            <a:r>
              <a:rPr lang="en-US" dirty="0"/>
              <a:t>d-separation and Conditional Independence</a:t>
            </a:r>
          </a:p>
        </p:txBody>
      </p:sp>
      <p:sp>
        <p:nvSpPr>
          <p:cNvPr id="3" name="Content Placeholder 2">
            <a:extLst>
              <a:ext uri="{FF2B5EF4-FFF2-40B4-BE49-F238E27FC236}">
                <a16:creationId xmlns:a16="http://schemas.microsoft.com/office/drawing/2014/main" id="{13EB22F6-DD85-4C4B-94BD-B9C76D10D9FE}"/>
              </a:ext>
            </a:extLst>
          </p:cNvPr>
          <p:cNvSpPr>
            <a:spLocks noGrp="1"/>
          </p:cNvSpPr>
          <p:nvPr>
            <p:ph idx="1"/>
          </p:nvPr>
        </p:nvSpPr>
        <p:spPr/>
        <p:txBody>
          <a:bodyPr/>
          <a:lstStyle/>
          <a:p>
            <a:r>
              <a:rPr lang="en-US" dirty="0"/>
              <a:t>if two variables are d-separated relative to a set of variables Z in a directed graph, then they are independent conditional on Z in all probability distributions such a graph can represent.</a:t>
            </a:r>
          </a:p>
        </p:txBody>
      </p:sp>
      <p:sp>
        <p:nvSpPr>
          <p:cNvPr id="4" name="Slide Number Placeholder 3">
            <a:extLst>
              <a:ext uri="{FF2B5EF4-FFF2-40B4-BE49-F238E27FC236}">
                <a16:creationId xmlns:a16="http://schemas.microsoft.com/office/drawing/2014/main" id="{1D77C143-62B0-4ECA-B24C-1FABE091EB1D}"/>
              </a:ext>
            </a:extLst>
          </p:cNvPr>
          <p:cNvSpPr>
            <a:spLocks noGrp="1"/>
          </p:cNvSpPr>
          <p:nvPr>
            <p:ph type="sldNum" sz="quarter" idx="12"/>
          </p:nvPr>
        </p:nvSpPr>
        <p:spPr/>
        <p:txBody>
          <a:bodyPr/>
          <a:lstStyle/>
          <a:p>
            <a:fld id="{CCF77436-EC8C-4AA7-8F7E-35D67B363DD7}" type="slidenum">
              <a:rPr lang="en-US" smtClean="0"/>
              <a:pPr/>
              <a:t>40</a:t>
            </a:fld>
            <a:endParaRPr lang="en-US" dirty="0"/>
          </a:p>
        </p:txBody>
      </p:sp>
    </p:spTree>
    <p:extLst>
      <p:ext uri="{BB962C8B-B14F-4D97-AF65-F5344CB8AC3E}">
        <p14:creationId xmlns:p14="http://schemas.microsoft.com/office/powerpoint/2010/main" val="38794529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DCA6D-30CE-CD4E-B317-B701DE2C6E78}"/>
              </a:ext>
            </a:extLst>
          </p:cNvPr>
          <p:cNvSpPr>
            <a:spLocks noGrp="1"/>
          </p:cNvSpPr>
          <p:nvPr>
            <p:ph type="title"/>
          </p:nvPr>
        </p:nvSpPr>
        <p:spPr/>
        <p:txBody>
          <a:bodyPr/>
          <a:lstStyle/>
          <a:p>
            <a:r>
              <a:rPr lang="en-US" dirty="0"/>
              <a:t>Example: d-separated</a:t>
            </a:r>
          </a:p>
        </p:txBody>
      </p:sp>
      <p:graphicFrame>
        <p:nvGraphicFramePr>
          <p:cNvPr id="36" name="Content Placeholder 35">
            <a:extLst>
              <a:ext uri="{FF2B5EF4-FFF2-40B4-BE49-F238E27FC236}">
                <a16:creationId xmlns:a16="http://schemas.microsoft.com/office/drawing/2014/main" id="{3E5D7BA9-1077-E942-967A-6AAA66684A58}"/>
              </a:ext>
            </a:extLst>
          </p:cNvPr>
          <p:cNvGraphicFramePr>
            <a:graphicFrameLocks noGrp="1"/>
          </p:cNvGraphicFramePr>
          <p:nvPr>
            <p:ph idx="1"/>
            <p:extLst>
              <p:ext uri="{D42A27DB-BD31-4B8C-83A1-F6EECF244321}">
                <p14:modId xmlns:p14="http://schemas.microsoft.com/office/powerpoint/2010/main" val="1414171529"/>
              </p:ext>
            </p:extLst>
          </p:nvPr>
        </p:nvGraphicFramePr>
        <p:xfrm>
          <a:off x="6238240" y="2362200"/>
          <a:ext cx="1762761" cy="2743200"/>
        </p:xfrm>
        <a:graphic>
          <a:graphicData uri="http://schemas.openxmlformats.org/drawingml/2006/table">
            <a:tbl>
              <a:tblPr firstRow="1" bandRow="1">
                <a:tableStyleId>{93296810-A885-4BE3-A3E7-6D5BEEA58F35}</a:tableStyleId>
              </a:tblPr>
              <a:tblGrid>
                <a:gridCol w="1092518">
                  <a:extLst>
                    <a:ext uri="{9D8B030D-6E8A-4147-A177-3AD203B41FA5}">
                      <a16:colId xmlns:a16="http://schemas.microsoft.com/office/drawing/2014/main" val="2070660150"/>
                    </a:ext>
                  </a:extLst>
                </a:gridCol>
                <a:gridCol w="670243">
                  <a:extLst>
                    <a:ext uri="{9D8B030D-6E8A-4147-A177-3AD203B41FA5}">
                      <a16:colId xmlns:a16="http://schemas.microsoft.com/office/drawing/2014/main" val="2575645751"/>
                    </a:ext>
                  </a:extLst>
                </a:gridCol>
              </a:tblGrid>
              <a:tr h="370840">
                <a:tc>
                  <a:txBody>
                    <a:bodyPr/>
                    <a:lstStyle/>
                    <a:p>
                      <a:endParaRPr lang="en-US" sz="2400" dirty="0">
                        <a:latin typeface="Candara" panose="020E0502030303020204" pitchFamily="34" charset="0"/>
                      </a:endParaRPr>
                    </a:p>
                  </a:txBody>
                  <a:tcPr/>
                </a:tc>
                <a:tc>
                  <a:txBody>
                    <a:bodyPr/>
                    <a:lstStyle/>
                    <a:p>
                      <a:r>
                        <a:rPr lang="en-US" sz="2400" dirty="0">
                          <a:latin typeface="Candara" panose="020E0502030303020204" pitchFamily="34" charset="0"/>
                        </a:rPr>
                        <a:t>T/F</a:t>
                      </a:r>
                    </a:p>
                  </a:txBody>
                  <a:tcPr/>
                </a:tc>
                <a:extLst>
                  <a:ext uri="{0D108BD9-81ED-4DB2-BD59-A6C34878D82A}">
                    <a16:rowId xmlns:a16="http://schemas.microsoft.com/office/drawing/2014/main" val="29886171"/>
                  </a:ext>
                </a:extLst>
              </a:tr>
              <a:tr h="370840">
                <a:tc>
                  <a:txBody>
                    <a:bodyPr/>
                    <a:lstStyle/>
                    <a:p>
                      <a:r>
                        <a:rPr lang="en-US" sz="2400" dirty="0">
                          <a:latin typeface="Candara" panose="020E0502030303020204" pitchFamily="34" charset="0"/>
                        </a:rPr>
                        <a:t>C⊥A</a:t>
                      </a:r>
                    </a:p>
                  </a:txBody>
                  <a:tcPr/>
                </a:tc>
                <a:tc>
                  <a:txBody>
                    <a:bodyPr/>
                    <a:lstStyle/>
                    <a:p>
                      <a:endParaRPr lang="en-US" sz="2400" dirty="0">
                        <a:latin typeface="Candara" panose="020E0502030303020204" pitchFamily="34" charset="0"/>
                      </a:endParaRPr>
                    </a:p>
                  </a:txBody>
                  <a:tcPr/>
                </a:tc>
                <a:extLst>
                  <a:ext uri="{0D108BD9-81ED-4DB2-BD59-A6C34878D82A}">
                    <a16:rowId xmlns:a16="http://schemas.microsoft.com/office/drawing/2014/main" val="256665732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Candara" panose="020E0502030303020204" pitchFamily="34" charset="0"/>
                        </a:rPr>
                        <a:t>C⊥A|B</a:t>
                      </a:r>
                    </a:p>
                  </a:txBody>
                  <a:tcPr/>
                </a:tc>
                <a:tc>
                  <a:txBody>
                    <a:bodyPr/>
                    <a:lstStyle/>
                    <a:p>
                      <a:endParaRPr lang="en-US" sz="2400" dirty="0">
                        <a:latin typeface="Candara" panose="020E0502030303020204" pitchFamily="34" charset="0"/>
                      </a:endParaRPr>
                    </a:p>
                  </a:txBody>
                  <a:tcPr/>
                </a:tc>
                <a:extLst>
                  <a:ext uri="{0D108BD9-81ED-4DB2-BD59-A6C34878D82A}">
                    <a16:rowId xmlns:a16="http://schemas.microsoft.com/office/drawing/2014/main" val="426130172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Candara" panose="020E0502030303020204" pitchFamily="34" charset="0"/>
                        </a:rPr>
                        <a:t>C⊥D</a:t>
                      </a:r>
                    </a:p>
                  </a:txBody>
                  <a:tcPr/>
                </a:tc>
                <a:tc>
                  <a:txBody>
                    <a:bodyPr/>
                    <a:lstStyle/>
                    <a:p>
                      <a:endParaRPr lang="en-US" sz="2400" dirty="0">
                        <a:latin typeface="Candara" panose="020E0502030303020204" pitchFamily="34" charset="0"/>
                      </a:endParaRPr>
                    </a:p>
                  </a:txBody>
                  <a:tcPr/>
                </a:tc>
                <a:extLst>
                  <a:ext uri="{0D108BD9-81ED-4DB2-BD59-A6C34878D82A}">
                    <a16:rowId xmlns:a16="http://schemas.microsoft.com/office/drawing/2014/main" val="6483073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Candara" panose="020E0502030303020204" pitchFamily="34" charset="0"/>
                        </a:rPr>
                        <a:t>C⊥D|A</a:t>
                      </a:r>
                    </a:p>
                  </a:txBody>
                  <a:tcPr/>
                </a:tc>
                <a:tc>
                  <a:txBody>
                    <a:bodyPr/>
                    <a:lstStyle/>
                    <a:p>
                      <a:endParaRPr lang="en-US" sz="2400" dirty="0">
                        <a:latin typeface="Candara" panose="020E0502030303020204" pitchFamily="34" charset="0"/>
                      </a:endParaRPr>
                    </a:p>
                  </a:txBody>
                  <a:tcPr/>
                </a:tc>
                <a:extLst>
                  <a:ext uri="{0D108BD9-81ED-4DB2-BD59-A6C34878D82A}">
                    <a16:rowId xmlns:a16="http://schemas.microsoft.com/office/drawing/2014/main" val="15235203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Candara" panose="020E0502030303020204" pitchFamily="34" charset="0"/>
                        </a:rPr>
                        <a:t>E⊥C|D</a:t>
                      </a:r>
                    </a:p>
                  </a:txBody>
                  <a:tcPr/>
                </a:tc>
                <a:tc>
                  <a:txBody>
                    <a:bodyPr/>
                    <a:lstStyle/>
                    <a:p>
                      <a:endParaRPr lang="en-US" sz="2400" dirty="0">
                        <a:latin typeface="Candara" panose="020E0502030303020204" pitchFamily="34" charset="0"/>
                      </a:endParaRPr>
                    </a:p>
                  </a:txBody>
                  <a:tcPr/>
                </a:tc>
                <a:extLst>
                  <a:ext uri="{0D108BD9-81ED-4DB2-BD59-A6C34878D82A}">
                    <a16:rowId xmlns:a16="http://schemas.microsoft.com/office/drawing/2014/main" val="3024549063"/>
                  </a:ext>
                </a:extLst>
              </a:tr>
            </a:tbl>
          </a:graphicData>
        </a:graphic>
      </p:graphicFrame>
      <p:sp>
        <p:nvSpPr>
          <p:cNvPr id="4" name="Slide Number Placeholder 3">
            <a:extLst>
              <a:ext uri="{FF2B5EF4-FFF2-40B4-BE49-F238E27FC236}">
                <a16:creationId xmlns:a16="http://schemas.microsoft.com/office/drawing/2014/main" id="{484DB344-5B5B-E445-AAB3-22CB0A90F8CB}"/>
              </a:ext>
            </a:extLst>
          </p:cNvPr>
          <p:cNvSpPr>
            <a:spLocks noGrp="1"/>
          </p:cNvSpPr>
          <p:nvPr>
            <p:ph type="sldNum" sz="quarter" idx="12"/>
          </p:nvPr>
        </p:nvSpPr>
        <p:spPr/>
        <p:txBody>
          <a:bodyPr/>
          <a:lstStyle/>
          <a:p>
            <a:pPr>
              <a:defRPr/>
            </a:pPr>
            <a:fld id="{CCF77436-EC8C-4AA7-8F7E-35D67B363DD7}" type="slidenum">
              <a:rPr lang="en-US" smtClean="0"/>
              <a:pPr>
                <a:defRPr/>
              </a:pPr>
              <a:t>41</a:t>
            </a:fld>
            <a:endParaRPr lang="en-US" dirty="0"/>
          </a:p>
        </p:txBody>
      </p:sp>
      <p:sp>
        <p:nvSpPr>
          <p:cNvPr id="5" name="Rounded Rectangle 4">
            <a:extLst>
              <a:ext uri="{FF2B5EF4-FFF2-40B4-BE49-F238E27FC236}">
                <a16:creationId xmlns:a16="http://schemas.microsoft.com/office/drawing/2014/main" id="{409CB888-A355-1F47-97B8-4A513085570E}"/>
              </a:ext>
            </a:extLst>
          </p:cNvPr>
          <p:cNvSpPr/>
          <p:nvPr/>
        </p:nvSpPr>
        <p:spPr>
          <a:xfrm>
            <a:off x="3405927" y="3154680"/>
            <a:ext cx="502920" cy="50292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B</a:t>
            </a:r>
          </a:p>
        </p:txBody>
      </p:sp>
      <p:cxnSp>
        <p:nvCxnSpPr>
          <p:cNvPr id="7" name="Straight Arrow Connector 6">
            <a:extLst>
              <a:ext uri="{FF2B5EF4-FFF2-40B4-BE49-F238E27FC236}">
                <a16:creationId xmlns:a16="http://schemas.microsoft.com/office/drawing/2014/main" id="{4CD1DD8E-5FC7-0342-BEF9-6493FB127EAC}"/>
              </a:ext>
            </a:extLst>
          </p:cNvPr>
          <p:cNvCxnSpPr>
            <a:cxnSpLocks/>
            <a:stCxn id="18" idx="2"/>
            <a:endCxn id="8" idx="0"/>
          </p:cNvCxnSpPr>
          <p:nvPr/>
        </p:nvCxnSpPr>
        <p:spPr>
          <a:xfrm>
            <a:off x="4625340" y="3638756"/>
            <a:ext cx="0" cy="354125"/>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8" name="Rounded Rectangle 7">
            <a:extLst>
              <a:ext uri="{FF2B5EF4-FFF2-40B4-BE49-F238E27FC236}">
                <a16:creationId xmlns:a16="http://schemas.microsoft.com/office/drawing/2014/main" id="{BECB4D9F-1EAB-2440-8EDE-4F8161CCCA4A}"/>
              </a:ext>
            </a:extLst>
          </p:cNvPr>
          <p:cNvSpPr/>
          <p:nvPr/>
        </p:nvSpPr>
        <p:spPr>
          <a:xfrm>
            <a:off x="4373880" y="3992880"/>
            <a:ext cx="502920" cy="50292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E</a:t>
            </a:r>
          </a:p>
        </p:txBody>
      </p:sp>
      <p:sp>
        <p:nvSpPr>
          <p:cNvPr id="11" name="Rounded Rectangle 10">
            <a:extLst>
              <a:ext uri="{FF2B5EF4-FFF2-40B4-BE49-F238E27FC236}">
                <a16:creationId xmlns:a16="http://schemas.microsoft.com/office/drawing/2014/main" id="{09BF51F3-2B49-C347-8CD4-40106F7E3920}"/>
              </a:ext>
            </a:extLst>
          </p:cNvPr>
          <p:cNvSpPr/>
          <p:nvPr/>
        </p:nvSpPr>
        <p:spPr>
          <a:xfrm>
            <a:off x="3857492" y="2345489"/>
            <a:ext cx="502920" cy="50292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A</a:t>
            </a:r>
          </a:p>
        </p:txBody>
      </p:sp>
      <p:cxnSp>
        <p:nvCxnSpPr>
          <p:cNvPr id="13" name="Straight Arrow Connector 12">
            <a:extLst>
              <a:ext uri="{FF2B5EF4-FFF2-40B4-BE49-F238E27FC236}">
                <a16:creationId xmlns:a16="http://schemas.microsoft.com/office/drawing/2014/main" id="{1878A309-C895-CC41-B39E-D90288A3B37B}"/>
              </a:ext>
            </a:extLst>
          </p:cNvPr>
          <p:cNvCxnSpPr>
            <a:cxnSpLocks/>
            <a:stCxn id="11" idx="2"/>
            <a:endCxn id="18" idx="0"/>
          </p:cNvCxnSpPr>
          <p:nvPr/>
        </p:nvCxnSpPr>
        <p:spPr>
          <a:xfrm>
            <a:off x="4108952" y="2848409"/>
            <a:ext cx="516388" cy="287426"/>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14" name="Rounded Rectangle 13">
            <a:extLst>
              <a:ext uri="{FF2B5EF4-FFF2-40B4-BE49-F238E27FC236}">
                <a16:creationId xmlns:a16="http://schemas.microsoft.com/office/drawing/2014/main" id="{F9701ED7-55EA-7946-B661-7FBAA8DC7309}"/>
              </a:ext>
            </a:extLst>
          </p:cNvPr>
          <p:cNvSpPr/>
          <p:nvPr/>
        </p:nvSpPr>
        <p:spPr>
          <a:xfrm>
            <a:off x="3417153" y="3992880"/>
            <a:ext cx="502920" cy="50292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C</a:t>
            </a:r>
          </a:p>
        </p:txBody>
      </p:sp>
      <p:cxnSp>
        <p:nvCxnSpPr>
          <p:cNvPr id="15" name="Straight Arrow Connector 14">
            <a:extLst>
              <a:ext uri="{FF2B5EF4-FFF2-40B4-BE49-F238E27FC236}">
                <a16:creationId xmlns:a16="http://schemas.microsoft.com/office/drawing/2014/main" id="{C6C65B07-E7BE-3D40-AB50-AF54D9ED30D7}"/>
              </a:ext>
            </a:extLst>
          </p:cNvPr>
          <p:cNvCxnSpPr>
            <a:cxnSpLocks/>
            <a:stCxn id="5" idx="2"/>
            <a:endCxn id="14" idx="0"/>
          </p:cNvCxnSpPr>
          <p:nvPr/>
        </p:nvCxnSpPr>
        <p:spPr>
          <a:xfrm>
            <a:off x="3657387" y="3657600"/>
            <a:ext cx="11226" cy="335280"/>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0C0099D3-1833-A44C-810E-9D4D7842F3D0}"/>
              </a:ext>
            </a:extLst>
          </p:cNvPr>
          <p:cNvCxnSpPr>
            <a:cxnSpLocks/>
            <a:stCxn id="11" idx="2"/>
            <a:endCxn id="5" idx="0"/>
          </p:cNvCxnSpPr>
          <p:nvPr/>
        </p:nvCxnSpPr>
        <p:spPr>
          <a:xfrm flipH="1">
            <a:off x="3657388" y="2848410"/>
            <a:ext cx="451565" cy="306271"/>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18" name="Rounded Rectangle 17">
            <a:extLst>
              <a:ext uri="{FF2B5EF4-FFF2-40B4-BE49-F238E27FC236}">
                <a16:creationId xmlns:a16="http://schemas.microsoft.com/office/drawing/2014/main" id="{90A60201-33BF-8C40-979F-78A971CE969F}"/>
              </a:ext>
            </a:extLst>
          </p:cNvPr>
          <p:cNvSpPr/>
          <p:nvPr/>
        </p:nvSpPr>
        <p:spPr>
          <a:xfrm>
            <a:off x="4373880" y="3135835"/>
            <a:ext cx="502920" cy="50292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D</a:t>
            </a:r>
          </a:p>
        </p:txBody>
      </p:sp>
      <p:sp>
        <p:nvSpPr>
          <p:cNvPr id="37" name="Rectangle 36">
            <a:extLst>
              <a:ext uri="{FF2B5EF4-FFF2-40B4-BE49-F238E27FC236}">
                <a16:creationId xmlns:a16="http://schemas.microsoft.com/office/drawing/2014/main" id="{B1BAE9C2-5A36-F740-9BE1-780A1858186B}"/>
              </a:ext>
            </a:extLst>
          </p:cNvPr>
          <p:cNvSpPr/>
          <p:nvPr/>
        </p:nvSpPr>
        <p:spPr>
          <a:xfrm>
            <a:off x="7477601" y="2806931"/>
            <a:ext cx="335348" cy="461665"/>
          </a:xfrm>
          <a:prstGeom prst="rect">
            <a:avLst/>
          </a:prstGeom>
        </p:spPr>
        <p:txBody>
          <a:bodyPr wrap="none">
            <a:spAutoFit/>
          </a:bodyPr>
          <a:lstStyle/>
          <a:p>
            <a:r>
              <a:rPr lang="en-US" sz="2400" dirty="0">
                <a:solidFill>
                  <a:srgbClr val="7030A0"/>
                </a:solidFill>
                <a:latin typeface="Candara" panose="020E0502030303020204" pitchFamily="34" charset="0"/>
                <a:cs typeface="Calibri" panose="020F0502020204030204" pitchFamily="34" charset="0"/>
              </a:rPr>
              <a:t>F</a:t>
            </a:r>
          </a:p>
        </p:txBody>
      </p:sp>
      <p:sp>
        <p:nvSpPr>
          <p:cNvPr id="38" name="Rectangle 37">
            <a:extLst>
              <a:ext uri="{FF2B5EF4-FFF2-40B4-BE49-F238E27FC236}">
                <a16:creationId xmlns:a16="http://schemas.microsoft.com/office/drawing/2014/main" id="{C6C56AE5-D86D-104E-BD48-A28EFA97A9E3}"/>
              </a:ext>
            </a:extLst>
          </p:cNvPr>
          <p:cNvSpPr/>
          <p:nvPr/>
        </p:nvSpPr>
        <p:spPr>
          <a:xfrm>
            <a:off x="7477601" y="3265901"/>
            <a:ext cx="341760" cy="461665"/>
          </a:xfrm>
          <a:prstGeom prst="rect">
            <a:avLst/>
          </a:prstGeom>
        </p:spPr>
        <p:txBody>
          <a:bodyPr wrap="none">
            <a:spAutoFit/>
          </a:bodyPr>
          <a:lstStyle/>
          <a:p>
            <a:r>
              <a:rPr lang="en-US" sz="2400" dirty="0">
                <a:solidFill>
                  <a:srgbClr val="7030A0"/>
                </a:solidFill>
                <a:latin typeface="Candara" panose="020E0502030303020204" pitchFamily="34" charset="0"/>
                <a:cs typeface="Calibri" panose="020F0502020204030204" pitchFamily="34" charset="0"/>
              </a:rPr>
              <a:t>T</a:t>
            </a:r>
          </a:p>
        </p:txBody>
      </p:sp>
      <p:sp>
        <p:nvSpPr>
          <p:cNvPr id="39" name="Rectangle 38">
            <a:extLst>
              <a:ext uri="{FF2B5EF4-FFF2-40B4-BE49-F238E27FC236}">
                <a16:creationId xmlns:a16="http://schemas.microsoft.com/office/drawing/2014/main" id="{481B8D1D-F92E-AF46-B946-429D1C75ACC9}"/>
              </a:ext>
            </a:extLst>
          </p:cNvPr>
          <p:cNvSpPr/>
          <p:nvPr/>
        </p:nvSpPr>
        <p:spPr>
          <a:xfrm>
            <a:off x="7477601" y="3717406"/>
            <a:ext cx="335348" cy="461665"/>
          </a:xfrm>
          <a:prstGeom prst="rect">
            <a:avLst/>
          </a:prstGeom>
        </p:spPr>
        <p:txBody>
          <a:bodyPr wrap="none">
            <a:spAutoFit/>
          </a:bodyPr>
          <a:lstStyle/>
          <a:p>
            <a:r>
              <a:rPr lang="en-US" sz="2400" dirty="0">
                <a:solidFill>
                  <a:srgbClr val="7030A0"/>
                </a:solidFill>
                <a:latin typeface="Candara" panose="020E0502030303020204" pitchFamily="34" charset="0"/>
                <a:cs typeface="Calibri" panose="020F0502020204030204" pitchFamily="34" charset="0"/>
              </a:rPr>
              <a:t>F</a:t>
            </a:r>
          </a:p>
        </p:txBody>
      </p:sp>
      <p:sp>
        <p:nvSpPr>
          <p:cNvPr id="40" name="Rectangle 39">
            <a:extLst>
              <a:ext uri="{FF2B5EF4-FFF2-40B4-BE49-F238E27FC236}">
                <a16:creationId xmlns:a16="http://schemas.microsoft.com/office/drawing/2014/main" id="{F1F181A5-6042-434A-93BD-EEE065EAB061}"/>
              </a:ext>
            </a:extLst>
          </p:cNvPr>
          <p:cNvSpPr/>
          <p:nvPr/>
        </p:nvSpPr>
        <p:spPr>
          <a:xfrm>
            <a:off x="7477601" y="4176376"/>
            <a:ext cx="341760" cy="461665"/>
          </a:xfrm>
          <a:prstGeom prst="rect">
            <a:avLst/>
          </a:prstGeom>
        </p:spPr>
        <p:txBody>
          <a:bodyPr wrap="none">
            <a:spAutoFit/>
          </a:bodyPr>
          <a:lstStyle/>
          <a:p>
            <a:r>
              <a:rPr lang="en-US" sz="2400" dirty="0">
                <a:solidFill>
                  <a:srgbClr val="7030A0"/>
                </a:solidFill>
                <a:latin typeface="Candara" panose="020E0502030303020204" pitchFamily="34" charset="0"/>
                <a:cs typeface="Calibri" panose="020F0502020204030204" pitchFamily="34" charset="0"/>
              </a:rPr>
              <a:t>T</a:t>
            </a:r>
          </a:p>
        </p:txBody>
      </p:sp>
      <p:sp>
        <p:nvSpPr>
          <p:cNvPr id="41" name="Rectangle 40">
            <a:extLst>
              <a:ext uri="{FF2B5EF4-FFF2-40B4-BE49-F238E27FC236}">
                <a16:creationId xmlns:a16="http://schemas.microsoft.com/office/drawing/2014/main" id="{AD93F322-764B-9B48-B8A9-4866535E5AD5}"/>
              </a:ext>
            </a:extLst>
          </p:cNvPr>
          <p:cNvSpPr/>
          <p:nvPr/>
        </p:nvSpPr>
        <p:spPr>
          <a:xfrm>
            <a:off x="7477601" y="4633576"/>
            <a:ext cx="341760" cy="461665"/>
          </a:xfrm>
          <a:prstGeom prst="rect">
            <a:avLst/>
          </a:prstGeom>
        </p:spPr>
        <p:txBody>
          <a:bodyPr wrap="none">
            <a:spAutoFit/>
          </a:bodyPr>
          <a:lstStyle/>
          <a:p>
            <a:r>
              <a:rPr lang="en-US" sz="2400" dirty="0">
                <a:solidFill>
                  <a:srgbClr val="7030A0"/>
                </a:solidFill>
                <a:latin typeface="Candara" panose="020E0502030303020204" pitchFamily="34" charset="0"/>
                <a:cs typeface="Calibri" panose="020F0502020204030204" pitchFamily="34" charset="0"/>
              </a:rPr>
              <a:t>T</a:t>
            </a:r>
          </a:p>
        </p:txBody>
      </p:sp>
    </p:spTree>
    <p:extLst>
      <p:ext uri="{BB962C8B-B14F-4D97-AF65-F5344CB8AC3E}">
        <p14:creationId xmlns:p14="http://schemas.microsoft.com/office/powerpoint/2010/main" val="410180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P spid="40" grpId="0"/>
      <p:bldP spid="4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9285D-6CE1-F543-9148-83AEF741DA5E}"/>
              </a:ext>
            </a:extLst>
          </p:cNvPr>
          <p:cNvSpPr>
            <a:spLocks noGrp="1"/>
          </p:cNvSpPr>
          <p:nvPr>
            <p:ph type="title"/>
          </p:nvPr>
        </p:nvSpPr>
        <p:spPr/>
        <p:txBody>
          <a:bodyPr/>
          <a:lstStyle/>
          <a:p>
            <a:r>
              <a:rPr lang="en-US" dirty="0"/>
              <a:t>Quiz: d-separated</a:t>
            </a:r>
          </a:p>
        </p:txBody>
      </p:sp>
      <p:graphicFrame>
        <p:nvGraphicFramePr>
          <p:cNvPr id="74" name="Content Placeholder 35">
            <a:extLst>
              <a:ext uri="{FF2B5EF4-FFF2-40B4-BE49-F238E27FC236}">
                <a16:creationId xmlns:a16="http://schemas.microsoft.com/office/drawing/2014/main" id="{6D92C364-1143-9C42-ACC2-1C9B4191AC3B}"/>
              </a:ext>
            </a:extLst>
          </p:cNvPr>
          <p:cNvGraphicFramePr>
            <a:graphicFrameLocks noGrp="1"/>
          </p:cNvGraphicFramePr>
          <p:nvPr>
            <p:ph idx="1"/>
            <p:extLst>
              <p:ext uri="{D42A27DB-BD31-4B8C-83A1-F6EECF244321}">
                <p14:modId xmlns:p14="http://schemas.microsoft.com/office/powerpoint/2010/main" val="3487432273"/>
              </p:ext>
            </p:extLst>
          </p:nvPr>
        </p:nvGraphicFramePr>
        <p:xfrm>
          <a:off x="6847840" y="2362200"/>
          <a:ext cx="1762761" cy="2286000"/>
        </p:xfrm>
        <a:graphic>
          <a:graphicData uri="http://schemas.openxmlformats.org/drawingml/2006/table">
            <a:tbl>
              <a:tblPr firstRow="1" bandRow="1">
                <a:tableStyleId>{93296810-A885-4BE3-A3E7-6D5BEEA58F35}</a:tableStyleId>
              </a:tblPr>
              <a:tblGrid>
                <a:gridCol w="1092518">
                  <a:extLst>
                    <a:ext uri="{9D8B030D-6E8A-4147-A177-3AD203B41FA5}">
                      <a16:colId xmlns:a16="http://schemas.microsoft.com/office/drawing/2014/main" val="2070660150"/>
                    </a:ext>
                  </a:extLst>
                </a:gridCol>
                <a:gridCol w="670243">
                  <a:extLst>
                    <a:ext uri="{9D8B030D-6E8A-4147-A177-3AD203B41FA5}">
                      <a16:colId xmlns:a16="http://schemas.microsoft.com/office/drawing/2014/main" val="2575645751"/>
                    </a:ext>
                  </a:extLst>
                </a:gridCol>
              </a:tblGrid>
              <a:tr h="370840">
                <a:tc>
                  <a:txBody>
                    <a:bodyPr/>
                    <a:lstStyle/>
                    <a:p>
                      <a:endParaRPr lang="en-US" sz="2400" dirty="0">
                        <a:latin typeface="Candara" panose="020E0502030303020204" pitchFamily="34" charset="0"/>
                      </a:endParaRPr>
                    </a:p>
                  </a:txBody>
                  <a:tcPr/>
                </a:tc>
                <a:tc>
                  <a:txBody>
                    <a:bodyPr/>
                    <a:lstStyle/>
                    <a:p>
                      <a:r>
                        <a:rPr lang="en-US" sz="2400" dirty="0">
                          <a:latin typeface="Candara" panose="020E0502030303020204" pitchFamily="34" charset="0"/>
                        </a:rPr>
                        <a:t>T/F</a:t>
                      </a:r>
                    </a:p>
                  </a:txBody>
                  <a:tcPr/>
                </a:tc>
                <a:extLst>
                  <a:ext uri="{0D108BD9-81ED-4DB2-BD59-A6C34878D82A}">
                    <a16:rowId xmlns:a16="http://schemas.microsoft.com/office/drawing/2014/main" val="29886171"/>
                  </a:ext>
                </a:extLst>
              </a:tr>
              <a:tr h="370840">
                <a:tc>
                  <a:txBody>
                    <a:bodyPr/>
                    <a:lstStyle/>
                    <a:p>
                      <a:r>
                        <a:rPr lang="en-US" sz="2400" dirty="0">
                          <a:latin typeface="Candara" panose="020E0502030303020204" pitchFamily="34" charset="0"/>
                        </a:rPr>
                        <a:t>F⊥A</a:t>
                      </a:r>
                    </a:p>
                  </a:txBody>
                  <a:tcPr/>
                </a:tc>
                <a:tc>
                  <a:txBody>
                    <a:bodyPr/>
                    <a:lstStyle/>
                    <a:p>
                      <a:endParaRPr lang="en-US" sz="2400" dirty="0">
                        <a:latin typeface="Candara" panose="020E0502030303020204" pitchFamily="34" charset="0"/>
                      </a:endParaRPr>
                    </a:p>
                  </a:txBody>
                  <a:tcPr/>
                </a:tc>
                <a:extLst>
                  <a:ext uri="{0D108BD9-81ED-4DB2-BD59-A6C34878D82A}">
                    <a16:rowId xmlns:a16="http://schemas.microsoft.com/office/drawing/2014/main" val="256665732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Candara" panose="020E0502030303020204" pitchFamily="34" charset="0"/>
                        </a:rPr>
                        <a:t>F⊥A|D</a:t>
                      </a:r>
                    </a:p>
                  </a:txBody>
                  <a:tcPr/>
                </a:tc>
                <a:tc>
                  <a:txBody>
                    <a:bodyPr/>
                    <a:lstStyle/>
                    <a:p>
                      <a:endParaRPr lang="en-US" sz="2400" dirty="0">
                        <a:latin typeface="Candara" panose="020E0502030303020204" pitchFamily="34" charset="0"/>
                      </a:endParaRPr>
                    </a:p>
                  </a:txBody>
                  <a:tcPr/>
                </a:tc>
                <a:extLst>
                  <a:ext uri="{0D108BD9-81ED-4DB2-BD59-A6C34878D82A}">
                    <a16:rowId xmlns:a16="http://schemas.microsoft.com/office/drawing/2014/main" val="426130172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Candara" panose="020E0502030303020204" pitchFamily="34" charset="0"/>
                        </a:rPr>
                        <a:t>F⊥A|G</a:t>
                      </a:r>
                    </a:p>
                  </a:txBody>
                  <a:tcPr/>
                </a:tc>
                <a:tc>
                  <a:txBody>
                    <a:bodyPr/>
                    <a:lstStyle/>
                    <a:p>
                      <a:endParaRPr lang="en-US" sz="2400" dirty="0">
                        <a:latin typeface="Candara" panose="020E0502030303020204" pitchFamily="34" charset="0"/>
                      </a:endParaRPr>
                    </a:p>
                  </a:txBody>
                  <a:tcPr/>
                </a:tc>
                <a:extLst>
                  <a:ext uri="{0D108BD9-81ED-4DB2-BD59-A6C34878D82A}">
                    <a16:rowId xmlns:a16="http://schemas.microsoft.com/office/drawing/2014/main" val="6483073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Candara" panose="020E0502030303020204" pitchFamily="34" charset="0"/>
                        </a:rPr>
                        <a:t>F⊥A|H</a:t>
                      </a:r>
                    </a:p>
                  </a:txBody>
                  <a:tcPr/>
                </a:tc>
                <a:tc>
                  <a:txBody>
                    <a:bodyPr/>
                    <a:lstStyle/>
                    <a:p>
                      <a:endParaRPr lang="en-US" sz="2400" dirty="0">
                        <a:latin typeface="Candara" panose="020E0502030303020204" pitchFamily="34" charset="0"/>
                      </a:endParaRPr>
                    </a:p>
                  </a:txBody>
                  <a:tcPr/>
                </a:tc>
                <a:extLst>
                  <a:ext uri="{0D108BD9-81ED-4DB2-BD59-A6C34878D82A}">
                    <a16:rowId xmlns:a16="http://schemas.microsoft.com/office/drawing/2014/main" val="1523520368"/>
                  </a:ext>
                </a:extLst>
              </a:tr>
            </a:tbl>
          </a:graphicData>
        </a:graphic>
      </p:graphicFrame>
      <p:sp>
        <p:nvSpPr>
          <p:cNvPr id="4" name="Slide Number Placeholder 3">
            <a:extLst>
              <a:ext uri="{FF2B5EF4-FFF2-40B4-BE49-F238E27FC236}">
                <a16:creationId xmlns:a16="http://schemas.microsoft.com/office/drawing/2014/main" id="{0FF059D8-B74D-0D48-9CA2-6ACB09048A3E}"/>
              </a:ext>
            </a:extLst>
          </p:cNvPr>
          <p:cNvSpPr>
            <a:spLocks noGrp="1"/>
          </p:cNvSpPr>
          <p:nvPr>
            <p:ph type="sldNum" sz="quarter" idx="12"/>
          </p:nvPr>
        </p:nvSpPr>
        <p:spPr/>
        <p:txBody>
          <a:bodyPr/>
          <a:lstStyle/>
          <a:p>
            <a:pPr>
              <a:defRPr/>
            </a:pPr>
            <a:fld id="{CCF77436-EC8C-4AA7-8F7E-35D67B363DD7}" type="slidenum">
              <a:rPr lang="en-US" smtClean="0"/>
              <a:pPr>
                <a:defRPr/>
              </a:pPr>
              <a:t>42</a:t>
            </a:fld>
            <a:endParaRPr lang="en-US" dirty="0"/>
          </a:p>
        </p:txBody>
      </p:sp>
      <p:cxnSp>
        <p:nvCxnSpPr>
          <p:cNvPr id="38" name="Straight Arrow Connector 37">
            <a:extLst>
              <a:ext uri="{FF2B5EF4-FFF2-40B4-BE49-F238E27FC236}">
                <a16:creationId xmlns:a16="http://schemas.microsoft.com/office/drawing/2014/main" id="{B8B303F2-D937-D34F-B4EB-9EC6F0346C33}"/>
              </a:ext>
            </a:extLst>
          </p:cNvPr>
          <p:cNvCxnSpPr>
            <a:cxnSpLocks/>
            <a:stCxn id="39" idx="5"/>
            <a:endCxn id="40" idx="2"/>
          </p:cNvCxnSpPr>
          <p:nvPr/>
        </p:nvCxnSpPr>
        <p:spPr>
          <a:xfrm>
            <a:off x="3888357" y="2755677"/>
            <a:ext cx="297404" cy="315253"/>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39" name="Oval 38">
            <a:extLst>
              <a:ext uri="{FF2B5EF4-FFF2-40B4-BE49-F238E27FC236}">
                <a16:creationId xmlns:a16="http://schemas.microsoft.com/office/drawing/2014/main" id="{A917A0C4-4B56-054E-B1A6-C0CC88694B6C}"/>
              </a:ext>
            </a:extLst>
          </p:cNvPr>
          <p:cNvSpPr/>
          <p:nvPr/>
        </p:nvSpPr>
        <p:spPr>
          <a:xfrm>
            <a:off x="3576161" y="2443480"/>
            <a:ext cx="365760" cy="365760"/>
          </a:xfrm>
          <a:prstGeom prst="ellipse">
            <a:avLst/>
          </a:prstGeom>
          <a:ln w="25400">
            <a:solidFill>
              <a:schemeClr val="tx1"/>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400" dirty="0">
                <a:latin typeface="Candara" panose="020E0502030303020204" pitchFamily="34" charset="0"/>
              </a:rPr>
              <a:t>A</a:t>
            </a:r>
          </a:p>
        </p:txBody>
      </p:sp>
      <p:sp>
        <p:nvSpPr>
          <p:cNvPr id="40" name="Oval 39">
            <a:extLst>
              <a:ext uri="{FF2B5EF4-FFF2-40B4-BE49-F238E27FC236}">
                <a16:creationId xmlns:a16="http://schemas.microsoft.com/office/drawing/2014/main" id="{8C8EE8E2-D19A-8749-86C6-7EB65FD135E6}"/>
              </a:ext>
            </a:extLst>
          </p:cNvPr>
          <p:cNvSpPr/>
          <p:nvPr/>
        </p:nvSpPr>
        <p:spPr>
          <a:xfrm>
            <a:off x="4185761" y="2888049"/>
            <a:ext cx="365760" cy="365760"/>
          </a:xfrm>
          <a:prstGeom prst="ellipse">
            <a:avLst/>
          </a:prstGeom>
          <a:ln w="25400">
            <a:solidFill>
              <a:schemeClr val="tx1"/>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400" dirty="0">
                <a:latin typeface="Candara" panose="020E0502030303020204" pitchFamily="34" charset="0"/>
              </a:rPr>
              <a:t>B</a:t>
            </a:r>
          </a:p>
        </p:txBody>
      </p:sp>
      <p:cxnSp>
        <p:nvCxnSpPr>
          <p:cNvPr id="41" name="Straight Arrow Connector 40">
            <a:extLst>
              <a:ext uri="{FF2B5EF4-FFF2-40B4-BE49-F238E27FC236}">
                <a16:creationId xmlns:a16="http://schemas.microsoft.com/office/drawing/2014/main" id="{B39813EF-BC39-F54E-B6AE-5A9DAED09620}"/>
              </a:ext>
            </a:extLst>
          </p:cNvPr>
          <p:cNvCxnSpPr>
            <a:cxnSpLocks/>
            <a:stCxn id="42" idx="3"/>
            <a:endCxn id="40" idx="6"/>
          </p:cNvCxnSpPr>
          <p:nvPr/>
        </p:nvCxnSpPr>
        <p:spPr>
          <a:xfrm flipH="1">
            <a:off x="4551521" y="2755677"/>
            <a:ext cx="282164" cy="315253"/>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42" name="Oval 41">
            <a:extLst>
              <a:ext uri="{FF2B5EF4-FFF2-40B4-BE49-F238E27FC236}">
                <a16:creationId xmlns:a16="http://schemas.microsoft.com/office/drawing/2014/main" id="{577F265D-D966-8349-943B-5AF073D16840}"/>
              </a:ext>
            </a:extLst>
          </p:cNvPr>
          <p:cNvSpPr/>
          <p:nvPr/>
        </p:nvSpPr>
        <p:spPr>
          <a:xfrm>
            <a:off x="4780121" y="2443480"/>
            <a:ext cx="365760" cy="365760"/>
          </a:xfrm>
          <a:prstGeom prst="ellipse">
            <a:avLst/>
          </a:prstGeom>
          <a:ln w="25400">
            <a:solidFill>
              <a:schemeClr val="tx1"/>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400" dirty="0">
                <a:latin typeface="Candara" panose="020E0502030303020204" pitchFamily="34" charset="0"/>
              </a:rPr>
              <a:t>C</a:t>
            </a:r>
          </a:p>
        </p:txBody>
      </p:sp>
      <p:sp>
        <p:nvSpPr>
          <p:cNvPr id="43" name="Oval 42">
            <a:extLst>
              <a:ext uri="{FF2B5EF4-FFF2-40B4-BE49-F238E27FC236}">
                <a16:creationId xmlns:a16="http://schemas.microsoft.com/office/drawing/2014/main" id="{DC382844-888C-5E4E-A6DA-F21062297565}"/>
              </a:ext>
            </a:extLst>
          </p:cNvPr>
          <p:cNvSpPr/>
          <p:nvPr/>
        </p:nvSpPr>
        <p:spPr>
          <a:xfrm>
            <a:off x="4719161" y="3622195"/>
            <a:ext cx="365760" cy="365760"/>
          </a:xfrm>
          <a:prstGeom prst="ellipse">
            <a:avLst/>
          </a:prstGeom>
          <a:ln w="25400">
            <a:solidFill>
              <a:schemeClr val="tx1"/>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400" dirty="0">
                <a:latin typeface="Candara" panose="020E0502030303020204" pitchFamily="34" charset="0"/>
              </a:rPr>
              <a:t>D</a:t>
            </a:r>
          </a:p>
        </p:txBody>
      </p:sp>
      <p:cxnSp>
        <p:nvCxnSpPr>
          <p:cNvPr id="44" name="Straight Arrow Connector 43">
            <a:extLst>
              <a:ext uri="{FF2B5EF4-FFF2-40B4-BE49-F238E27FC236}">
                <a16:creationId xmlns:a16="http://schemas.microsoft.com/office/drawing/2014/main" id="{DC8E61DA-9E23-934F-8E5A-9120F93C348E}"/>
              </a:ext>
            </a:extLst>
          </p:cNvPr>
          <p:cNvCxnSpPr>
            <a:cxnSpLocks/>
            <a:stCxn id="40" idx="4"/>
            <a:endCxn id="43" idx="1"/>
          </p:cNvCxnSpPr>
          <p:nvPr/>
        </p:nvCxnSpPr>
        <p:spPr>
          <a:xfrm>
            <a:off x="4368641" y="3253809"/>
            <a:ext cx="404084" cy="421950"/>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63" name="Oval 62">
            <a:extLst>
              <a:ext uri="{FF2B5EF4-FFF2-40B4-BE49-F238E27FC236}">
                <a16:creationId xmlns:a16="http://schemas.microsoft.com/office/drawing/2014/main" id="{C5919E6E-AF7D-1F40-B90A-EBB075211177}"/>
              </a:ext>
            </a:extLst>
          </p:cNvPr>
          <p:cNvSpPr/>
          <p:nvPr/>
        </p:nvSpPr>
        <p:spPr>
          <a:xfrm>
            <a:off x="5267801" y="2895445"/>
            <a:ext cx="365760" cy="365760"/>
          </a:xfrm>
          <a:prstGeom prst="ellipse">
            <a:avLst/>
          </a:prstGeom>
          <a:ln w="25400">
            <a:solidFill>
              <a:schemeClr val="tx1"/>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400" dirty="0">
                <a:latin typeface="Candara" panose="020E0502030303020204" pitchFamily="34" charset="0"/>
              </a:rPr>
              <a:t>E</a:t>
            </a:r>
          </a:p>
        </p:txBody>
      </p:sp>
      <p:cxnSp>
        <p:nvCxnSpPr>
          <p:cNvPr id="64" name="Straight Arrow Connector 63">
            <a:extLst>
              <a:ext uri="{FF2B5EF4-FFF2-40B4-BE49-F238E27FC236}">
                <a16:creationId xmlns:a16="http://schemas.microsoft.com/office/drawing/2014/main" id="{B5BDC892-6485-9C4A-9715-E962EEE087D0}"/>
              </a:ext>
            </a:extLst>
          </p:cNvPr>
          <p:cNvCxnSpPr>
            <a:cxnSpLocks/>
            <a:stCxn id="67" idx="3"/>
            <a:endCxn id="63" idx="6"/>
          </p:cNvCxnSpPr>
          <p:nvPr/>
        </p:nvCxnSpPr>
        <p:spPr>
          <a:xfrm flipH="1">
            <a:off x="5633561" y="2763073"/>
            <a:ext cx="282164" cy="315253"/>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67" name="Oval 66">
            <a:extLst>
              <a:ext uri="{FF2B5EF4-FFF2-40B4-BE49-F238E27FC236}">
                <a16:creationId xmlns:a16="http://schemas.microsoft.com/office/drawing/2014/main" id="{1DB3BF6A-957D-BE44-BF86-295F44F4CA1B}"/>
              </a:ext>
            </a:extLst>
          </p:cNvPr>
          <p:cNvSpPr/>
          <p:nvPr/>
        </p:nvSpPr>
        <p:spPr>
          <a:xfrm>
            <a:off x="5862161" y="2450876"/>
            <a:ext cx="365760" cy="365760"/>
          </a:xfrm>
          <a:prstGeom prst="ellipse">
            <a:avLst/>
          </a:prstGeom>
          <a:ln w="25400">
            <a:solidFill>
              <a:schemeClr val="tx1"/>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400" dirty="0">
                <a:latin typeface="Candara" panose="020E0502030303020204" pitchFamily="34" charset="0"/>
              </a:rPr>
              <a:t>F</a:t>
            </a:r>
          </a:p>
        </p:txBody>
      </p:sp>
      <p:cxnSp>
        <p:nvCxnSpPr>
          <p:cNvPr id="68" name="Straight Arrow Connector 67">
            <a:extLst>
              <a:ext uri="{FF2B5EF4-FFF2-40B4-BE49-F238E27FC236}">
                <a16:creationId xmlns:a16="http://schemas.microsoft.com/office/drawing/2014/main" id="{9F4F63AB-6953-0942-887B-A773EDDB62B0}"/>
              </a:ext>
            </a:extLst>
          </p:cNvPr>
          <p:cNvCxnSpPr>
            <a:cxnSpLocks/>
            <a:stCxn id="63" idx="4"/>
            <a:endCxn id="43" idx="7"/>
          </p:cNvCxnSpPr>
          <p:nvPr/>
        </p:nvCxnSpPr>
        <p:spPr>
          <a:xfrm flipH="1">
            <a:off x="5031357" y="3261205"/>
            <a:ext cx="419324" cy="414554"/>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75711646-F5E1-B64E-840A-185066E9A169}"/>
              </a:ext>
            </a:extLst>
          </p:cNvPr>
          <p:cNvCxnSpPr>
            <a:cxnSpLocks/>
            <a:stCxn id="70" idx="5"/>
            <a:endCxn id="71" idx="2"/>
          </p:cNvCxnSpPr>
          <p:nvPr/>
        </p:nvCxnSpPr>
        <p:spPr>
          <a:xfrm>
            <a:off x="3827397" y="3919152"/>
            <a:ext cx="297404" cy="231209"/>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70" name="Oval 69">
            <a:extLst>
              <a:ext uri="{FF2B5EF4-FFF2-40B4-BE49-F238E27FC236}">
                <a16:creationId xmlns:a16="http://schemas.microsoft.com/office/drawing/2014/main" id="{E5644402-7931-C64B-8A23-F6C01D690CCE}"/>
              </a:ext>
            </a:extLst>
          </p:cNvPr>
          <p:cNvSpPr/>
          <p:nvPr/>
        </p:nvSpPr>
        <p:spPr>
          <a:xfrm>
            <a:off x="3515201" y="3606955"/>
            <a:ext cx="365760" cy="365760"/>
          </a:xfrm>
          <a:prstGeom prst="ellipse">
            <a:avLst/>
          </a:prstGeom>
          <a:ln w="25400">
            <a:solidFill>
              <a:schemeClr val="tx1"/>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400" dirty="0">
                <a:latin typeface="Candara" panose="020E0502030303020204" pitchFamily="34" charset="0"/>
              </a:rPr>
              <a:t>H</a:t>
            </a:r>
          </a:p>
        </p:txBody>
      </p:sp>
      <p:sp>
        <p:nvSpPr>
          <p:cNvPr id="71" name="Oval 70">
            <a:extLst>
              <a:ext uri="{FF2B5EF4-FFF2-40B4-BE49-F238E27FC236}">
                <a16:creationId xmlns:a16="http://schemas.microsoft.com/office/drawing/2014/main" id="{A0EB4690-7C14-1246-8EFA-3B247D6668D1}"/>
              </a:ext>
            </a:extLst>
          </p:cNvPr>
          <p:cNvSpPr/>
          <p:nvPr/>
        </p:nvSpPr>
        <p:spPr>
          <a:xfrm>
            <a:off x="4124801" y="3967480"/>
            <a:ext cx="365760" cy="365760"/>
          </a:xfrm>
          <a:prstGeom prst="ellipse">
            <a:avLst/>
          </a:prstGeom>
          <a:ln w="25400">
            <a:solidFill>
              <a:schemeClr val="tx1"/>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400" dirty="0">
                <a:latin typeface="Candara" panose="020E0502030303020204" pitchFamily="34" charset="0"/>
              </a:rPr>
              <a:t>G</a:t>
            </a:r>
          </a:p>
        </p:txBody>
      </p:sp>
      <p:cxnSp>
        <p:nvCxnSpPr>
          <p:cNvPr id="72" name="Straight Arrow Connector 71">
            <a:extLst>
              <a:ext uri="{FF2B5EF4-FFF2-40B4-BE49-F238E27FC236}">
                <a16:creationId xmlns:a16="http://schemas.microsoft.com/office/drawing/2014/main" id="{6F268639-6A64-A24C-823D-1572FD7927F9}"/>
              </a:ext>
            </a:extLst>
          </p:cNvPr>
          <p:cNvCxnSpPr>
            <a:cxnSpLocks/>
            <a:stCxn id="43" idx="3"/>
            <a:endCxn id="71" idx="6"/>
          </p:cNvCxnSpPr>
          <p:nvPr/>
        </p:nvCxnSpPr>
        <p:spPr>
          <a:xfrm flipH="1">
            <a:off x="4490561" y="3934392"/>
            <a:ext cx="282164" cy="215969"/>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75" name="Rectangle 74">
            <a:extLst>
              <a:ext uri="{FF2B5EF4-FFF2-40B4-BE49-F238E27FC236}">
                <a16:creationId xmlns:a16="http://schemas.microsoft.com/office/drawing/2014/main" id="{0E4620D8-0326-CF48-B762-717DBA15EEA8}"/>
              </a:ext>
            </a:extLst>
          </p:cNvPr>
          <p:cNvSpPr/>
          <p:nvPr/>
        </p:nvSpPr>
        <p:spPr>
          <a:xfrm>
            <a:off x="8087201" y="2806931"/>
            <a:ext cx="341760" cy="461665"/>
          </a:xfrm>
          <a:prstGeom prst="rect">
            <a:avLst/>
          </a:prstGeom>
        </p:spPr>
        <p:txBody>
          <a:bodyPr wrap="none">
            <a:spAutoFit/>
          </a:bodyPr>
          <a:lstStyle/>
          <a:p>
            <a:r>
              <a:rPr lang="en-US" sz="2400" dirty="0">
                <a:solidFill>
                  <a:srgbClr val="7030A0"/>
                </a:solidFill>
                <a:latin typeface="Candara" panose="020E0502030303020204" pitchFamily="34" charset="0"/>
                <a:cs typeface="Calibri" panose="020F0502020204030204" pitchFamily="34" charset="0"/>
              </a:rPr>
              <a:t>T</a:t>
            </a:r>
          </a:p>
        </p:txBody>
      </p:sp>
      <p:sp>
        <p:nvSpPr>
          <p:cNvPr id="76" name="Rectangle 75">
            <a:extLst>
              <a:ext uri="{FF2B5EF4-FFF2-40B4-BE49-F238E27FC236}">
                <a16:creationId xmlns:a16="http://schemas.microsoft.com/office/drawing/2014/main" id="{FCA540F0-7E00-3E4E-A213-C5957625333F}"/>
              </a:ext>
            </a:extLst>
          </p:cNvPr>
          <p:cNvSpPr/>
          <p:nvPr/>
        </p:nvSpPr>
        <p:spPr>
          <a:xfrm>
            <a:off x="8087201" y="3265901"/>
            <a:ext cx="335348" cy="461665"/>
          </a:xfrm>
          <a:prstGeom prst="rect">
            <a:avLst/>
          </a:prstGeom>
        </p:spPr>
        <p:txBody>
          <a:bodyPr wrap="none">
            <a:spAutoFit/>
          </a:bodyPr>
          <a:lstStyle/>
          <a:p>
            <a:r>
              <a:rPr lang="en-US" sz="2400" dirty="0">
                <a:solidFill>
                  <a:srgbClr val="7030A0"/>
                </a:solidFill>
                <a:latin typeface="Candara" panose="020E0502030303020204" pitchFamily="34" charset="0"/>
                <a:cs typeface="Calibri" panose="020F0502020204030204" pitchFamily="34" charset="0"/>
              </a:rPr>
              <a:t>F</a:t>
            </a:r>
          </a:p>
        </p:txBody>
      </p:sp>
      <p:sp>
        <p:nvSpPr>
          <p:cNvPr id="77" name="Rectangle 76">
            <a:extLst>
              <a:ext uri="{FF2B5EF4-FFF2-40B4-BE49-F238E27FC236}">
                <a16:creationId xmlns:a16="http://schemas.microsoft.com/office/drawing/2014/main" id="{9983FD81-C144-B244-BB82-248F957A9F5B}"/>
              </a:ext>
            </a:extLst>
          </p:cNvPr>
          <p:cNvSpPr/>
          <p:nvPr/>
        </p:nvSpPr>
        <p:spPr>
          <a:xfrm>
            <a:off x="8087201" y="3717406"/>
            <a:ext cx="335348" cy="461665"/>
          </a:xfrm>
          <a:prstGeom prst="rect">
            <a:avLst/>
          </a:prstGeom>
        </p:spPr>
        <p:txBody>
          <a:bodyPr wrap="none">
            <a:spAutoFit/>
          </a:bodyPr>
          <a:lstStyle/>
          <a:p>
            <a:r>
              <a:rPr lang="en-US" sz="2400" dirty="0">
                <a:solidFill>
                  <a:srgbClr val="7030A0"/>
                </a:solidFill>
                <a:latin typeface="Candara" panose="020E0502030303020204" pitchFamily="34" charset="0"/>
                <a:cs typeface="Calibri" panose="020F0502020204030204" pitchFamily="34" charset="0"/>
              </a:rPr>
              <a:t>F</a:t>
            </a:r>
          </a:p>
        </p:txBody>
      </p:sp>
      <p:sp>
        <p:nvSpPr>
          <p:cNvPr id="78" name="Rectangle 77">
            <a:extLst>
              <a:ext uri="{FF2B5EF4-FFF2-40B4-BE49-F238E27FC236}">
                <a16:creationId xmlns:a16="http://schemas.microsoft.com/office/drawing/2014/main" id="{127553C2-74D5-064C-BB11-87CE58FB8B46}"/>
              </a:ext>
            </a:extLst>
          </p:cNvPr>
          <p:cNvSpPr/>
          <p:nvPr/>
        </p:nvSpPr>
        <p:spPr>
          <a:xfrm>
            <a:off x="8087201" y="4176376"/>
            <a:ext cx="341760" cy="461665"/>
          </a:xfrm>
          <a:prstGeom prst="rect">
            <a:avLst/>
          </a:prstGeom>
        </p:spPr>
        <p:txBody>
          <a:bodyPr wrap="none">
            <a:spAutoFit/>
          </a:bodyPr>
          <a:lstStyle/>
          <a:p>
            <a:r>
              <a:rPr lang="en-US" sz="2400" dirty="0">
                <a:solidFill>
                  <a:srgbClr val="7030A0"/>
                </a:solidFill>
                <a:latin typeface="Candara" panose="020E0502030303020204" pitchFamily="34" charset="0"/>
                <a:cs typeface="Calibri" panose="020F0502020204030204" pitchFamily="34" charset="0"/>
              </a:rPr>
              <a:t>T</a:t>
            </a:r>
          </a:p>
        </p:txBody>
      </p:sp>
      <p:pic>
        <p:nvPicPr>
          <p:cNvPr id="26" name="Graphic 25" descr="Head with Gears">
            <a:extLst>
              <a:ext uri="{FF2B5EF4-FFF2-40B4-BE49-F238E27FC236}">
                <a16:creationId xmlns:a16="http://schemas.microsoft.com/office/drawing/2014/main" id="{6B431746-7407-1D4E-BE65-5C3C61447FC7}"/>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9267"/>
          <a:stretch/>
        </p:blipFill>
        <p:spPr>
          <a:xfrm>
            <a:off x="0" y="178234"/>
            <a:ext cx="746045" cy="822245"/>
          </a:xfrm>
          <a:prstGeom prst="rect">
            <a:avLst/>
          </a:prstGeom>
        </p:spPr>
      </p:pic>
    </p:spTree>
    <p:extLst>
      <p:ext uri="{BB962C8B-B14F-4D97-AF65-F5344CB8AC3E}">
        <p14:creationId xmlns:p14="http://schemas.microsoft.com/office/powerpoint/2010/main" val="182457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6" grpId="0"/>
      <p:bldP spid="77" grpId="0"/>
      <p:bldP spid="7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DCA6D-30CE-CD4E-B317-B701DE2C6E78}"/>
              </a:ext>
            </a:extLst>
          </p:cNvPr>
          <p:cNvSpPr>
            <a:spLocks noGrp="1"/>
          </p:cNvSpPr>
          <p:nvPr>
            <p:ph type="title"/>
          </p:nvPr>
        </p:nvSpPr>
        <p:spPr/>
        <p:txBody>
          <a:bodyPr/>
          <a:lstStyle/>
          <a:p>
            <a:r>
              <a:rPr lang="en-US" dirty="0"/>
              <a:t>Quiz: d-separated</a:t>
            </a:r>
          </a:p>
        </p:txBody>
      </p:sp>
      <p:graphicFrame>
        <p:nvGraphicFramePr>
          <p:cNvPr id="36" name="Content Placeholder 35">
            <a:extLst>
              <a:ext uri="{FF2B5EF4-FFF2-40B4-BE49-F238E27FC236}">
                <a16:creationId xmlns:a16="http://schemas.microsoft.com/office/drawing/2014/main" id="{3E5D7BA9-1077-E942-967A-6AAA66684A58}"/>
              </a:ext>
            </a:extLst>
          </p:cNvPr>
          <p:cNvGraphicFramePr>
            <a:graphicFrameLocks noGrp="1"/>
          </p:cNvGraphicFramePr>
          <p:nvPr>
            <p:ph idx="1"/>
            <p:extLst>
              <p:ext uri="{D42A27DB-BD31-4B8C-83A1-F6EECF244321}">
                <p14:modId xmlns:p14="http://schemas.microsoft.com/office/powerpoint/2010/main" val="370145333"/>
              </p:ext>
            </p:extLst>
          </p:nvPr>
        </p:nvGraphicFramePr>
        <p:xfrm>
          <a:off x="7162801" y="1828800"/>
          <a:ext cx="1762761" cy="4114800"/>
        </p:xfrm>
        <a:graphic>
          <a:graphicData uri="http://schemas.openxmlformats.org/drawingml/2006/table">
            <a:tbl>
              <a:tblPr firstRow="1" bandRow="1">
                <a:tableStyleId>{93296810-A885-4BE3-A3E7-6D5BEEA58F35}</a:tableStyleId>
              </a:tblPr>
              <a:tblGrid>
                <a:gridCol w="1092518">
                  <a:extLst>
                    <a:ext uri="{9D8B030D-6E8A-4147-A177-3AD203B41FA5}">
                      <a16:colId xmlns:a16="http://schemas.microsoft.com/office/drawing/2014/main" val="2070660150"/>
                    </a:ext>
                  </a:extLst>
                </a:gridCol>
                <a:gridCol w="670243">
                  <a:extLst>
                    <a:ext uri="{9D8B030D-6E8A-4147-A177-3AD203B41FA5}">
                      <a16:colId xmlns:a16="http://schemas.microsoft.com/office/drawing/2014/main" val="2575645751"/>
                    </a:ext>
                  </a:extLst>
                </a:gridCol>
              </a:tblGrid>
              <a:tr h="370840">
                <a:tc>
                  <a:txBody>
                    <a:bodyPr/>
                    <a:lstStyle/>
                    <a:p>
                      <a:endParaRPr lang="en-US" sz="2400" dirty="0">
                        <a:latin typeface="Candara" panose="020E0502030303020204" pitchFamily="34" charset="0"/>
                      </a:endParaRPr>
                    </a:p>
                  </a:txBody>
                  <a:tcPr/>
                </a:tc>
                <a:tc>
                  <a:txBody>
                    <a:bodyPr/>
                    <a:lstStyle/>
                    <a:p>
                      <a:r>
                        <a:rPr lang="en-US" sz="2400" dirty="0">
                          <a:latin typeface="Candara" panose="020E0502030303020204" pitchFamily="34" charset="0"/>
                        </a:rPr>
                        <a:t>T/F</a:t>
                      </a:r>
                    </a:p>
                  </a:txBody>
                  <a:tcPr/>
                </a:tc>
                <a:extLst>
                  <a:ext uri="{0D108BD9-81ED-4DB2-BD59-A6C34878D82A}">
                    <a16:rowId xmlns:a16="http://schemas.microsoft.com/office/drawing/2014/main" val="29886171"/>
                  </a:ext>
                </a:extLst>
              </a:tr>
              <a:tr h="370840">
                <a:tc>
                  <a:txBody>
                    <a:bodyPr/>
                    <a:lstStyle/>
                    <a:p>
                      <a:r>
                        <a:rPr lang="en-US" sz="2400" dirty="0">
                          <a:latin typeface="Candara" panose="020E0502030303020204" pitchFamily="34" charset="0"/>
                        </a:rPr>
                        <a:t>A⊥E</a:t>
                      </a:r>
                    </a:p>
                  </a:txBody>
                  <a:tcPr/>
                </a:tc>
                <a:tc>
                  <a:txBody>
                    <a:bodyPr/>
                    <a:lstStyle/>
                    <a:p>
                      <a:endParaRPr lang="en-US" sz="2400" dirty="0">
                        <a:latin typeface="Candara" panose="020E0502030303020204" pitchFamily="34" charset="0"/>
                      </a:endParaRPr>
                    </a:p>
                  </a:txBody>
                  <a:tcPr/>
                </a:tc>
                <a:extLst>
                  <a:ext uri="{0D108BD9-81ED-4DB2-BD59-A6C34878D82A}">
                    <a16:rowId xmlns:a16="http://schemas.microsoft.com/office/drawing/2014/main" val="256665732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Candara" panose="020E0502030303020204" pitchFamily="34" charset="0"/>
                        </a:rPr>
                        <a:t>A⊥E|B</a:t>
                      </a:r>
                    </a:p>
                  </a:txBody>
                  <a:tcPr/>
                </a:tc>
                <a:tc>
                  <a:txBody>
                    <a:bodyPr/>
                    <a:lstStyle/>
                    <a:p>
                      <a:endParaRPr lang="en-US" sz="2400" dirty="0">
                        <a:latin typeface="Candara" panose="020E0502030303020204" pitchFamily="34" charset="0"/>
                      </a:endParaRPr>
                    </a:p>
                  </a:txBody>
                  <a:tcPr/>
                </a:tc>
                <a:extLst>
                  <a:ext uri="{0D108BD9-81ED-4DB2-BD59-A6C34878D82A}">
                    <a16:rowId xmlns:a16="http://schemas.microsoft.com/office/drawing/2014/main" val="4261301722"/>
                  </a:ext>
                </a:extLst>
              </a:tr>
              <a:tr h="370840">
                <a:tc>
                  <a:txBody>
                    <a:bodyPr/>
                    <a:lstStyle/>
                    <a:p>
                      <a:r>
                        <a:rPr lang="en-US" sz="2400" dirty="0">
                          <a:latin typeface="Candara" panose="020E0502030303020204" pitchFamily="34" charset="0"/>
                        </a:rPr>
                        <a:t>A⊥E|C</a:t>
                      </a:r>
                    </a:p>
                  </a:txBody>
                  <a:tcPr/>
                </a:tc>
                <a:tc>
                  <a:txBody>
                    <a:bodyPr/>
                    <a:lstStyle/>
                    <a:p>
                      <a:endParaRPr lang="en-US" sz="2400" dirty="0">
                        <a:latin typeface="Candara" panose="020E0502030303020204" pitchFamily="34" charset="0"/>
                      </a:endParaRPr>
                    </a:p>
                  </a:txBody>
                  <a:tcPr/>
                </a:tc>
                <a:extLst>
                  <a:ext uri="{0D108BD9-81ED-4DB2-BD59-A6C34878D82A}">
                    <a16:rowId xmlns:a16="http://schemas.microsoft.com/office/drawing/2014/main" val="648307380"/>
                  </a:ext>
                </a:extLst>
              </a:tr>
              <a:tr h="370840">
                <a:tc>
                  <a:txBody>
                    <a:bodyPr/>
                    <a:lstStyle/>
                    <a:p>
                      <a:r>
                        <a:rPr lang="en-US" sz="2400" dirty="0">
                          <a:latin typeface="Candara" panose="020E0502030303020204" pitchFamily="34" charset="0"/>
                        </a:rPr>
                        <a:t>A⊥B</a:t>
                      </a:r>
                    </a:p>
                  </a:txBody>
                  <a:tcPr/>
                </a:tc>
                <a:tc>
                  <a:txBody>
                    <a:bodyPr/>
                    <a:lstStyle/>
                    <a:p>
                      <a:endParaRPr lang="en-US" sz="2400" dirty="0">
                        <a:latin typeface="Candara" panose="020E0502030303020204" pitchFamily="34" charset="0"/>
                      </a:endParaRPr>
                    </a:p>
                  </a:txBody>
                  <a:tcPr/>
                </a:tc>
                <a:extLst>
                  <a:ext uri="{0D108BD9-81ED-4DB2-BD59-A6C34878D82A}">
                    <a16:rowId xmlns:a16="http://schemas.microsoft.com/office/drawing/2014/main" val="15235203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Candara" panose="020E0502030303020204" pitchFamily="34" charset="0"/>
                        </a:rPr>
                        <a:t>A⊥B|C</a:t>
                      </a:r>
                    </a:p>
                  </a:txBody>
                  <a:tcPr/>
                </a:tc>
                <a:tc>
                  <a:txBody>
                    <a:bodyPr/>
                    <a:lstStyle/>
                    <a:p>
                      <a:endParaRPr lang="en-US" sz="2400" dirty="0">
                        <a:latin typeface="Candara" panose="020E0502030303020204" pitchFamily="34" charset="0"/>
                      </a:endParaRPr>
                    </a:p>
                  </a:txBody>
                  <a:tcPr/>
                </a:tc>
                <a:extLst>
                  <a:ext uri="{0D108BD9-81ED-4DB2-BD59-A6C34878D82A}">
                    <a16:rowId xmlns:a16="http://schemas.microsoft.com/office/drawing/2014/main" val="30245490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Candara" panose="020E0502030303020204" pitchFamily="34" charset="0"/>
                        </a:rPr>
                        <a:t>D⊥E|B</a:t>
                      </a:r>
                    </a:p>
                  </a:txBody>
                  <a:tcPr/>
                </a:tc>
                <a:tc>
                  <a:txBody>
                    <a:bodyPr/>
                    <a:lstStyle/>
                    <a:p>
                      <a:endParaRPr lang="en-US" sz="2400" dirty="0">
                        <a:latin typeface="Candara" panose="020E0502030303020204" pitchFamily="34" charset="0"/>
                      </a:endParaRPr>
                    </a:p>
                  </a:txBody>
                  <a:tcPr/>
                </a:tc>
                <a:extLst>
                  <a:ext uri="{0D108BD9-81ED-4DB2-BD59-A6C34878D82A}">
                    <a16:rowId xmlns:a16="http://schemas.microsoft.com/office/drawing/2014/main" val="11234945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Candara" panose="020E0502030303020204" pitchFamily="34" charset="0"/>
                        </a:rPr>
                        <a:t>F⊥G</a:t>
                      </a:r>
                    </a:p>
                  </a:txBody>
                  <a:tcPr/>
                </a:tc>
                <a:tc>
                  <a:txBody>
                    <a:bodyPr/>
                    <a:lstStyle/>
                    <a:p>
                      <a:endParaRPr lang="en-US" sz="2400" dirty="0">
                        <a:latin typeface="Candara" panose="020E0502030303020204" pitchFamily="34" charset="0"/>
                      </a:endParaRPr>
                    </a:p>
                  </a:txBody>
                  <a:tcPr/>
                </a:tc>
                <a:extLst>
                  <a:ext uri="{0D108BD9-81ED-4DB2-BD59-A6C34878D82A}">
                    <a16:rowId xmlns:a16="http://schemas.microsoft.com/office/drawing/2014/main" val="6635426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Candara" panose="020E0502030303020204" pitchFamily="34" charset="0"/>
                        </a:rPr>
                        <a:t>F⊥G|E</a:t>
                      </a:r>
                    </a:p>
                  </a:txBody>
                  <a:tcPr/>
                </a:tc>
                <a:tc>
                  <a:txBody>
                    <a:bodyPr/>
                    <a:lstStyle/>
                    <a:p>
                      <a:endParaRPr lang="en-US" sz="2400" dirty="0">
                        <a:latin typeface="Candara" panose="020E0502030303020204" pitchFamily="34" charset="0"/>
                      </a:endParaRPr>
                    </a:p>
                  </a:txBody>
                  <a:tcPr/>
                </a:tc>
                <a:extLst>
                  <a:ext uri="{0D108BD9-81ED-4DB2-BD59-A6C34878D82A}">
                    <a16:rowId xmlns:a16="http://schemas.microsoft.com/office/drawing/2014/main" val="2178903751"/>
                  </a:ext>
                </a:extLst>
              </a:tr>
            </a:tbl>
          </a:graphicData>
        </a:graphic>
      </p:graphicFrame>
      <p:sp>
        <p:nvSpPr>
          <p:cNvPr id="4" name="Slide Number Placeholder 3">
            <a:extLst>
              <a:ext uri="{FF2B5EF4-FFF2-40B4-BE49-F238E27FC236}">
                <a16:creationId xmlns:a16="http://schemas.microsoft.com/office/drawing/2014/main" id="{484DB344-5B5B-E445-AAB3-22CB0A90F8CB}"/>
              </a:ext>
            </a:extLst>
          </p:cNvPr>
          <p:cNvSpPr>
            <a:spLocks noGrp="1"/>
          </p:cNvSpPr>
          <p:nvPr>
            <p:ph type="sldNum" sz="quarter" idx="12"/>
          </p:nvPr>
        </p:nvSpPr>
        <p:spPr/>
        <p:txBody>
          <a:bodyPr/>
          <a:lstStyle/>
          <a:p>
            <a:pPr>
              <a:defRPr/>
            </a:pPr>
            <a:fld id="{CCF77436-EC8C-4AA7-8F7E-35D67B363DD7}" type="slidenum">
              <a:rPr lang="en-US" smtClean="0"/>
              <a:pPr>
                <a:defRPr/>
              </a:pPr>
              <a:t>43</a:t>
            </a:fld>
            <a:endParaRPr lang="en-US" dirty="0"/>
          </a:p>
        </p:txBody>
      </p:sp>
      <p:sp>
        <p:nvSpPr>
          <p:cNvPr id="5" name="Rounded Rectangle 4">
            <a:extLst>
              <a:ext uri="{FF2B5EF4-FFF2-40B4-BE49-F238E27FC236}">
                <a16:creationId xmlns:a16="http://schemas.microsoft.com/office/drawing/2014/main" id="{409CB888-A355-1F47-97B8-4A513085570E}"/>
              </a:ext>
            </a:extLst>
          </p:cNvPr>
          <p:cNvSpPr/>
          <p:nvPr/>
        </p:nvSpPr>
        <p:spPr>
          <a:xfrm>
            <a:off x="4831080" y="2590800"/>
            <a:ext cx="502920" cy="50292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B</a:t>
            </a:r>
          </a:p>
        </p:txBody>
      </p:sp>
      <p:cxnSp>
        <p:nvCxnSpPr>
          <p:cNvPr id="7" name="Straight Arrow Connector 6">
            <a:extLst>
              <a:ext uri="{FF2B5EF4-FFF2-40B4-BE49-F238E27FC236}">
                <a16:creationId xmlns:a16="http://schemas.microsoft.com/office/drawing/2014/main" id="{4CD1DD8E-5FC7-0342-BEF9-6493FB127EAC}"/>
              </a:ext>
            </a:extLst>
          </p:cNvPr>
          <p:cNvCxnSpPr>
            <a:cxnSpLocks/>
            <a:endCxn id="8" idx="0"/>
          </p:cNvCxnSpPr>
          <p:nvPr/>
        </p:nvCxnSpPr>
        <p:spPr>
          <a:xfrm>
            <a:off x="4600360" y="3892846"/>
            <a:ext cx="329781" cy="376665"/>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8" name="Rounded Rectangle 7">
            <a:extLst>
              <a:ext uri="{FF2B5EF4-FFF2-40B4-BE49-F238E27FC236}">
                <a16:creationId xmlns:a16="http://schemas.microsoft.com/office/drawing/2014/main" id="{BECB4D9F-1EAB-2440-8EDE-4F8161CCCA4A}"/>
              </a:ext>
            </a:extLst>
          </p:cNvPr>
          <p:cNvSpPr/>
          <p:nvPr/>
        </p:nvSpPr>
        <p:spPr>
          <a:xfrm>
            <a:off x="4678680" y="4269510"/>
            <a:ext cx="502920" cy="50292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E</a:t>
            </a:r>
          </a:p>
        </p:txBody>
      </p:sp>
      <p:sp>
        <p:nvSpPr>
          <p:cNvPr id="11" name="Rounded Rectangle 10">
            <a:extLst>
              <a:ext uri="{FF2B5EF4-FFF2-40B4-BE49-F238E27FC236}">
                <a16:creationId xmlns:a16="http://schemas.microsoft.com/office/drawing/2014/main" id="{09BF51F3-2B49-C347-8CD4-40106F7E3920}"/>
              </a:ext>
            </a:extLst>
          </p:cNvPr>
          <p:cNvSpPr/>
          <p:nvPr/>
        </p:nvSpPr>
        <p:spPr>
          <a:xfrm>
            <a:off x="3673015" y="2610198"/>
            <a:ext cx="502920" cy="50292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A</a:t>
            </a:r>
          </a:p>
        </p:txBody>
      </p:sp>
      <p:cxnSp>
        <p:nvCxnSpPr>
          <p:cNvPr id="13" name="Straight Arrow Connector 12">
            <a:extLst>
              <a:ext uri="{FF2B5EF4-FFF2-40B4-BE49-F238E27FC236}">
                <a16:creationId xmlns:a16="http://schemas.microsoft.com/office/drawing/2014/main" id="{1878A309-C895-CC41-B39E-D90288A3B37B}"/>
              </a:ext>
            </a:extLst>
          </p:cNvPr>
          <p:cNvCxnSpPr>
            <a:cxnSpLocks/>
            <a:endCxn id="18" idx="0"/>
          </p:cNvCxnSpPr>
          <p:nvPr/>
        </p:nvCxnSpPr>
        <p:spPr>
          <a:xfrm flipH="1">
            <a:off x="3909060" y="3879367"/>
            <a:ext cx="280858" cy="386140"/>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14" name="Rounded Rectangle 13">
            <a:extLst>
              <a:ext uri="{FF2B5EF4-FFF2-40B4-BE49-F238E27FC236}">
                <a16:creationId xmlns:a16="http://schemas.microsoft.com/office/drawing/2014/main" id="{F9701ED7-55EA-7946-B661-7FBAA8DC7309}"/>
              </a:ext>
            </a:extLst>
          </p:cNvPr>
          <p:cNvSpPr/>
          <p:nvPr/>
        </p:nvSpPr>
        <p:spPr>
          <a:xfrm>
            <a:off x="4162292" y="3445814"/>
            <a:ext cx="502920" cy="50292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C</a:t>
            </a:r>
          </a:p>
        </p:txBody>
      </p:sp>
      <p:cxnSp>
        <p:nvCxnSpPr>
          <p:cNvPr id="15" name="Straight Arrow Connector 14">
            <a:extLst>
              <a:ext uri="{FF2B5EF4-FFF2-40B4-BE49-F238E27FC236}">
                <a16:creationId xmlns:a16="http://schemas.microsoft.com/office/drawing/2014/main" id="{C6C65B07-E7BE-3D40-AB50-AF54D9ED30D7}"/>
              </a:ext>
            </a:extLst>
          </p:cNvPr>
          <p:cNvCxnSpPr>
            <a:cxnSpLocks/>
          </p:cNvCxnSpPr>
          <p:nvPr/>
        </p:nvCxnSpPr>
        <p:spPr>
          <a:xfrm flipH="1">
            <a:off x="4541394" y="3048001"/>
            <a:ext cx="377050" cy="447031"/>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0C0099D3-1833-A44C-810E-9D4D7842F3D0}"/>
              </a:ext>
            </a:extLst>
          </p:cNvPr>
          <p:cNvCxnSpPr>
            <a:cxnSpLocks/>
          </p:cNvCxnSpPr>
          <p:nvPr/>
        </p:nvCxnSpPr>
        <p:spPr>
          <a:xfrm>
            <a:off x="4041786" y="3084473"/>
            <a:ext cx="225415" cy="415156"/>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18" name="Rounded Rectangle 17">
            <a:extLst>
              <a:ext uri="{FF2B5EF4-FFF2-40B4-BE49-F238E27FC236}">
                <a16:creationId xmlns:a16="http://schemas.microsoft.com/office/drawing/2014/main" id="{90A60201-33BF-8C40-979F-78A971CE969F}"/>
              </a:ext>
            </a:extLst>
          </p:cNvPr>
          <p:cNvSpPr/>
          <p:nvPr/>
        </p:nvSpPr>
        <p:spPr>
          <a:xfrm>
            <a:off x="3657600" y="4265507"/>
            <a:ext cx="502920" cy="50292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D</a:t>
            </a:r>
          </a:p>
        </p:txBody>
      </p:sp>
      <p:sp>
        <p:nvSpPr>
          <p:cNvPr id="37" name="Rectangle 36">
            <a:extLst>
              <a:ext uri="{FF2B5EF4-FFF2-40B4-BE49-F238E27FC236}">
                <a16:creationId xmlns:a16="http://schemas.microsoft.com/office/drawing/2014/main" id="{B1BAE9C2-5A36-F740-9BE1-780A1858186B}"/>
              </a:ext>
            </a:extLst>
          </p:cNvPr>
          <p:cNvSpPr/>
          <p:nvPr/>
        </p:nvSpPr>
        <p:spPr>
          <a:xfrm>
            <a:off x="8419716" y="2273531"/>
            <a:ext cx="335348" cy="461665"/>
          </a:xfrm>
          <a:prstGeom prst="rect">
            <a:avLst/>
          </a:prstGeom>
        </p:spPr>
        <p:txBody>
          <a:bodyPr wrap="none">
            <a:spAutoFit/>
          </a:bodyPr>
          <a:lstStyle/>
          <a:p>
            <a:r>
              <a:rPr lang="en-US" sz="2400" dirty="0">
                <a:solidFill>
                  <a:srgbClr val="7030A0"/>
                </a:solidFill>
                <a:latin typeface="Candara" panose="020E0502030303020204" pitchFamily="34" charset="0"/>
                <a:cs typeface="Calibri" panose="020F0502020204030204" pitchFamily="34" charset="0"/>
              </a:rPr>
              <a:t>F</a:t>
            </a:r>
          </a:p>
        </p:txBody>
      </p:sp>
      <p:sp>
        <p:nvSpPr>
          <p:cNvPr id="38" name="Rectangle 37">
            <a:extLst>
              <a:ext uri="{FF2B5EF4-FFF2-40B4-BE49-F238E27FC236}">
                <a16:creationId xmlns:a16="http://schemas.microsoft.com/office/drawing/2014/main" id="{C6C56AE5-D86D-104E-BD48-A28EFA97A9E3}"/>
              </a:ext>
            </a:extLst>
          </p:cNvPr>
          <p:cNvSpPr/>
          <p:nvPr/>
        </p:nvSpPr>
        <p:spPr>
          <a:xfrm>
            <a:off x="8414907" y="2732501"/>
            <a:ext cx="335348" cy="461665"/>
          </a:xfrm>
          <a:prstGeom prst="rect">
            <a:avLst/>
          </a:prstGeom>
        </p:spPr>
        <p:txBody>
          <a:bodyPr wrap="none">
            <a:spAutoFit/>
          </a:bodyPr>
          <a:lstStyle/>
          <a:p>
            <a:r>
              <a:rPr lang="en-US" sz="2400" dirty="0">
                <a:solidFill>
                  <a:srgbClr val="7030A0"/>
                </a:solidFill>
                <a:latin typeface="Candara" panose="020E0502030303020204" pitchFamily="34" charset="0"/>
                <a:cs typeface="Calibri" panose="020F0502020204030204" pitchFamily="34" charset="0"/>
              </a:rPr>
              <a:t>F</a:t>
            </a:r>
          </a:p>
        </p:txBody>
      </p:sp>
      <p:sp>
        <p:nvSpPr>
          <p:cNvPr id="39" name="Rectangle 38">
            <a:extLst>
              <a:ext uri="{FF2B5EF4-FFF2-40B4-BE49-F238E27FC236}">
                <a16:creationId xmlns:a16="http://schemas.microsoft.com/office/drawing/2014/main" id="{481B8D1D-F92E-AF46-B946-429D1C75ACC9}"/>
              </a:ext>
            </a:extLst>
          </p:cNvPr>
          <p:cNvSpPr/>
          <p:nvPr/>
        </p:nvSpPr>
        <p:spPr>
          <a:xfrm>
            <a:off x="8414907" y="3184006"/>
            <a:ext cx="341760" cy="461665"/>
          </a:xfrm>
          <a:prstGeom prst="rect">
            <a:avLst/>
          </a:prstGeom>
        </p:spPr>
        <p:txBody>
          <a:bodyPr wrap="none">
            <a:spAutoFit/>
          </a:bodyPr>
          <a:lstStyle/>
          <a:p>
            <a:r>
              <a:rPr lang="en-US" sz="2400" dirty="0">
                <a:solidFill>
                  <a:srgbClr val="7030A0"/>
                </a:solidFill>
                <a:latin typeface="Candara" panose="020E0502030303020204" pitchFamily="34" charset="0"/>
                <a:cs typeface="Calibri" panose="020F0502020204030204" pitchFamily="34" charset="0"/>
              </a:rPr>
              <a:t>T</a:t>
            </a:r>
          </a:p>
        </p:txBody>
      </p:sp>
      <p:sp>
        <p:nvSpPr>
          <p:cNvPr id="40" name="Rectangle 39">
            <a:extLst>
              <a:ext uri="{FF2B5EF4-FFF2-40B4-BE49-F238E27FC236}">
                <a16:creationId xmlns:a16="http://schemas.microsoft.com/office/drawing/2014/main" id="{F1F181A5-6042-434A-93BD-EEE065EAB061}"/>
              </a:ext>
            </a:extLst>
          </p:cNvPr>
          <p:cNvSpPr/>
          <p:nvPr/>
        </p:nvSpPr>
        <p:spPr>
          <a:xfrm>
            <a:off x="8414907" y="3642976"/>
            <a:ext cx="341760" cy="461665"/>
          </a:xfrm>
          <a:prstGeom prst="rect">
            <a:avLst/>
          </a:prstGeom>
        </p:spPr>
        <p:txBody>
          <a:bodyPr wrap="none">
            <a:spAutoFit/>
          </a:bodyPr>
          <a:lstStyle/>
          <a:p>
            <a:r>
              <a:rPr lang="en-US" sz="2400" dirty="0">
                <a:solidFill>
                  <a:srgbClr val="7030A0"/>
                </a:solidFill>
                <a:latin typeface="Candara" panose="020E0502030303020204" pitchFamily="34" charset="0"/>
                <a:cs typeface="Calibri" panose="020F0502020204030204" pitchFamily="34" charset="0"/>
              </a:rPr>
              <a:t>T</a:t>
            </a:r>
          </a:p>
        </p:txBody>
      </p:sp>
      <p:sp>
        <p:nvSpPr>
          <p:cNvPr id="41" name="Rectangle 40">
            <a:extLst>
              <a:ext uri="{FF2B5EF4-FFF2-40B4-BE49-F238E27FC236}">
                <a16:creationId xmlns:a16="http://schemas.microsoft.com/office/drawing/2014/main" id="{AD93F322-764B-9B48-B8A9-4866535E5AD5}"/>
              </a:ext>
            </a:extLst>
          </p:cNvPr>
          <p:cNvSpPr/>
          <p:nvPr/>
        </p:nvSpPr>
        <p:spPr>
          <a:xfrm>
            <a:off x="8414907" y="4100176"/>
            <a:ext cx="335348" cy="461665"/>
          </a:xfrm>
          <a:prstGeom prst="rect">
            <a:avLst/>
          </a:prstGeom>
        </p:spPr>
        <p:txBody>
          <a:bodyPr wrap="none">
            <a:spAutoFit/>
          </a:bodyPr>
          <a:lstStyle/>
          <a:p>
            <a:r>
              <a:rPr lang="en-US" sz="2400" dirty="0">
                <a:solidFill>
                  <a:srgbClr val="7030A0"/>
                </a:solidFill>
                <a:latin typeface="Candara" panose="020E0502030303020204" pitchFamily="34" charset="0"/>
                <a:cs typeface="Calibri" panose="020F0502020204030204" pitchFamily="34" charset="0"/>
              </a:rPr>
              <a:t>F</a:t>
            </a:r>
          </a:p>
        </p:txBody>
      </p:sp>
      <p:sp>
        <p:nvSpPr>
          <p:cNvPr id="22" name="Rectangle 21">
            <a:extLst>
              <a:ext uri="{FF2B5EF4-FFF2-40B4-BE49-F238E27FC236}">
                <a16:creationId xmlns:a16="http://schemas.microsoft.com/office/drawing/2014/main" id="{47F60129-8FEF-4A6D-855B-494682A5A68A}"/>
              </a:ext>
            </a:extLst>
          </p:cNvPr>
          <p:cNvSpPr/>
          <p:nvPr/>
        </p:nvSpPr>
        <p:spPr>
          <a:xfrm>
            <a:off x="8414907" y="4567536"/>
            <a:ext cx="335348" cy="461665"/>
          </a:xfrm>
          <a:prstGeom prst="rect">
            <a:avLst/>
          </a:prstGeom>
        </p:spPr>
        <p:txBody>
          <a:bodyPr wrap="none">
            <a:spAutoFit/>
          </a:bodyPr>
          <a:lstStyle/>
          <a:p>
            <a:r>
              <a:rPr lang="en-US" sz="2400" dirty="0">
                <a:solidFill>
                  <a:srgbClr val="7030A0"/>
                </a:solidFill>
                <a:latin typeface="Candara" panose="020E0502030303020204" pitchFamily="34" charset="0"/>
                <a:cs typeface="Calibri" panose="020F0502020204030204" pitchFamily="34" charset="0"/>
              </a:rPr>
              <a:t>F</a:t>
            </a:r>
          </a:p>
        </p:txBody>
      </p:sp>
      <p:cxnSp>
        <p:nvCxnSpPr>
          <p:cNvPr id="23" name="Straight Arrow Connector 22">
            <a:extLst>
              <a:ext uri="{FF2B5EF4-FFF2-40B4-BE49-F238E27FC236}">
                <a16:creationId xmlns:a16="http://schemas.microsoft.com/office/drawing/2014/main" id="{533394A5-1386-4AA9-ABD5-97611859C1C8}"/>
              </a:ext>
            </a:extLst>
          </p:cNvPr>
          <p:cNvCxnSpPr>
            <a:cxnSpLocks/>
            <a:endCxn id="24" idx="0"/>
          </p:cNvCxnSpPr>
          <p:nvPr/>
        </p:nvCxnSpPr>
        <p:spPr>
          <a:xfrm flipH="1">
            <a:off x="3369156" y="3048000"/>
            <a:ext cx="368770" cy="381000"/>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24" name="Rounded Rectangle 17">
            <a:extLst>
              <a:ext uri="{FF2B5EF4-FFF2-40B4-BE49-F238E27FC236}">
                <a16:creationId xmlns:a16="http://schemas.microsoft.com/office/drawing/2014/main" id="{02A0E574-79B5-425D-9185-24DE81D7BE9D}"/>
              </a:ext>
            </a:extLst>
          </p:cNvPr>
          <p:cNvSpPr/>
          <p:nvPr/>
        </p:nvSpPr>
        <p:spPr>
          <a:xfrm>
            <a:off x="3117696" y="3429000"/>
            <a:ext cx="502920" cy="50292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F</a:t>
            </a:r>
          </a:p>
        </p:txBody>
      </p:sp>
      <p:cxnSp>
        <p:nvCxnSpPr>
          <p:cNvPr id="25" name="Straight Arrow Connector 24">
            <a:extLst>
              <a:ext uri="{FF2B5EF4-FFF2-40B4-BE49-F238E27FC236}">
                <a16:creationId xmlns:a16="http://schemas.microsoft.com/office/drawing/2014/main" id="{0DEE3FDA-F108-408A-A2AB-73E41FFE6499}"/>
              </a:ext>
            </a:extLst>
          </p:cNvPr>
          <p:cNvCxnSpPr>
            <a:cxnSpLocks/>
            <a:endCxn id="26" idx="0"/>
          </p:cNvCxnSpPr>
          <p:nvPr/>
        </p:nvCxnSpPr>
        <p:spPr>
          <a:xfrm>
            <a:off x="5229706" y="3048000"/>
            <a:ext cx="256269" cy="397814"/>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26" name="Rounded Rectangle 7">
            <a:extLst>
              <a:ext uri="{FF2B5EF4-FFF2-40B4-BE49-F238E27FC236}">
                <a16:creationId xmlns:a16="http://schemas.microsoft.com/office/drawing/2014/main" id="{4B132CEF-2F87-401C-B90E-1ECDDF94CBA5}"/>
              </a:ext>
            </a:extLst>
          </p:cNvPr>
          <p:cNvSpPr/>
          <p:nvPr/>
        </p:nvSpPr>
        <p:spPr>
          <a:xfrm>
            <a:off x="5234514" y="3445814"/>
            <a:ext cx="502920" cy="50292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G</a:t>
            </a:r>
          </a:p>
        </p:txBody>
      </p:sp>
      <p:sp>
        <p:nvSpPr>
          <p:cNvPr id="42" name="Rectangle 41">
            <a:extLst>
              <a:ext uri="{FF2B5EF4-FFF2-40B4-BE49-F238E27FC236}">
                <a16:creationId xmlns:a16="http://schemas.microsoft.com/office/drawing/2014/main" id="{ABF86F48-C8E4-404D-B959-B0359C3F2CE4}"/>
              </a:ext>
            </a:extLst>
          </p:cNvPr>
          <p:cNvSpPr/>
          <p:nvPr/>
        </p:nvSpPr>
        <p:spPr>
          <a:xfrm>
            <a:off x="8392161" y="5024736"/>
            <a:ext cx="341760" cy="461665"/>
          </a:xfrm>
          <a:prstGeom prst="rect">
            <a:avLst/>
          </a:prstGeom>
        </p:spPr>
        <p:txBody>
          <a:bodyPr wrap="none">
            <a:spAutoFit/>
          </a:bodyPr>
          <a:lstStyle/>
          <a:p>
            <a:r>
              <a:rPr lang="en-US" sz="2400" dirty="0">
                <a:solidFill>
                  <a:srgbClr val="7030A0"/>
                </a:solidFill>
                <a:latin typeface="Candara" panose="020E0502030303020204" pitchFamily="34" charset="0"/>
                <a:cs typeface="Calibri" panose="020F0502020204030204" pitchFamily="34" charset="0"/>
              </a:rPr>
              <a:t>T</a:t>
            </a:r>
          </a:p>
        </p:txBody>
      </p:sp>
      <p:sp>
        <p:nvSpPr>
          <p:cNvPr id="43" name="Rectangle 42">
            <a:extLst>
              <a:ext uri="{FF2B5EF4-FFF2-40B4-BE49-F238E27FC236}">
                <a16:creationId xmlns:a16="http://schemas.microsoft.com/office/drawing/2014/main" id="{617FCBE3-0517-4EBA-AFE7-855D07E79952}"/>
              </a:ext>
            </a:extLst>
          </p:cNvPr>
          <p:cNvSpPr/>
          <p:nvPr/>
        </p:nvSpPr>
        <p:spPr>
          <a:xfrm>
            <a:off x="8392161" y="5481936"/>
            <a:ext cx="335348" cy="461665"/>
          </a:xfrm>
          <a:prstGeom prst="rect">
            <a:avLst/>
          </a:prstGeom>
        </p:spPr>
        <p:txBody>
          <a:bodyPr wrap="none">
            <a:spAutoFit/>
          </a:bodyPr>
          <a:lstStyle/>
          <a:p>
            <a:r>
              <a:rPr lang="en-US" sz="2400" dirty="0">
                <a:solidFill>
                  <a:srgbClr val="7030A0"/>
                </a:solidFill>
                <a:latin typeface="Candara" panose="020E0502030303020204" pitchFamily="34" charset="0"/>
                <a:cs typeface="Calibri" panose="020F0502020204030204" pitchFamily="34" charset="0"/>
              </a:rPr>
              <a:t>F</a:t>
            </a:r>
          </a:p>
        </p:txBody>
      </p:sp>
      <p:pic>
        <p:nvPicPr>
          <p:cNvPr id="27" name="Graphic 26" descr="Head with Gears">
            <a:extLst>
              <a:ext uri="{FF2B5EF4-FFF2-40B4-BE49-F238E27FC236}">
                <a16:creationId xmlns:a16="http://schemas.microsoft.com/office/drawing/2014/main" id="{F6D0DD80-65CC-8146-B156-C464968CC1AE}"/>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9267"/>
          <a:stretch/>
        </p:blipFill>
        <p:spPr>
          <a:xfrm>
            <a:off x="0" y="178234"/>
            <a:ext cx="746045" cy="822245"/>
          </a:xfrm>
          <a:prstGeom prst="rect">
            <a:avLst/>
          </a:prstGeom>
        </p:spPr>
      </p:pic>
    </p:spTree>
    <p:extLst>
      <p:ext uri="{BB962C8B-B14F-4D97-AF65-F5344CB8AC3E}">
        <p14:creationId xmlns:p14="http://schemas.microsoft.com/office/powerpoint/2010/main" val="3743948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P spid="40" grpId="0"/>
      <p:bldP spid="41" grpId="0"/>
      <p:bldP spid="22" grpId="0"/>
      <p:bldP spid="42" grpId="0"/>
      <p:bldP spid="4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CB44D-FFBE-4FD4-8E8A-DE2C03432B3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71B1ECAA-DA4F-459A-ACC6-91BD68861CAD}"/>
              </a:ext>
            </a:extLst>
          </p:cNvPr>
          <p:cNvSpPr>
            <a:spLocks noGrp="1"/>
          </p:cNvSpPr>
          <p:nvPr>
            <p:ph idx="1"/>
          </p:nvPr>
        </p:nvSpPr>
        <p:spPr/>
        <p:txBody>
          <a:bodyPr/>
          <a:lstStyle/>
          <a:p>
            <a:r>
              <a:rPr lang="en-US" dirty="0"/>
              <a:t>Uncertainty</a:t>
            </a:r>
          </a:p>
          <a:p>
            <a:r>
              <a:rPr lang="en-US" dirty="0"/>
              <a:t>Bayes’ Rule</a:t>
            </a:r>
          </a:p>
          <a:p>
            <a:r>
              <a:rPr lang="en-US" dirty="0"/>
              <a:t>Bayesian Networks</a:t>
            </a:r>
          </a:p>
          <a:p>
            <a:r>
              <a:rPr lang="en-US" dirty="0"/>
              <a:t>D-Separation</a:t>
            </a:r>
          </a:p>
          <a:p>
            <a:r>
              <a:rPr lang="en-US" dirty="0"/>
              <a:t>Exact Inference</a:t>
            </a:r>
          </a:p>
        </p:txBody>
      </p:sp>
      <p:sp>
        <p:nvSpPr>
          <p:cNvPr id="4" name="Slide Number Placeholder 3">
            <a:extLst>
              <a:ext uri="{FF2B5EF4-FFF2-40B4-BE49-F238E27FC236}">
                <a16:creationId xmlns:a16="http://schemas.microsoft.com/office/drawing/2014/main" id="{3ACD25EB-491A-45A0-937D-B76D9C098DBA}"/>
              </a:ext>
            </a:extLst>
          </p:cNvPr>
          <p:cNvSpPr>
            <a:spLocks noGrp="1"/>
          </p:cNvSpPr>
          <p:nvPr>
            <p:ph type="sldNum" sz="quarter" idx="12"/>
          </p:nvPr>
        </p:nvSpPr>
        <p:spPr/>
        <p:txBody>
          <a:bodyPr/>
          <a:lstStyle/>
          <a:p>
            <a:pPr>
              <a:defRPr/>
            </a:pPr>
            <a:fld id="{CCF77436-EC8C-4AA7-8F7E-35D67B363DD7}" type="slidenum">
              <a:rPr lang="en-US" smtClean="0"/>
              <a:pPr>
                <a:defRPr/>
              </a:pPr>
              <a:t>44</a:t>
            </a:fld>
            <a:endParaRPr lang="en-US" dirty="0"/>
          </a:p>
        </p:txBody>
      </p:sp>
    </p:spTree>
    <p:extLst>
      <p:ext uri="{BB962C8B-B14F-4D97-AF65-F5344CB8AC3E}">
        <p14:creationId xmlns:p14="http://schemas.microsoft.com/office/powerpoint/2010/main" val="3532236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9285D-6CE1-F543-9148-83AEF741DA5E}"/>
              </a:ext>
            </a:extLst>
          </p:cNvPr>
          <p:cNvSpPr>
            <a:spLocks noGrp="1"/>
          </p:cNvSpPr>
          <p:nvPr>
            <p:ph type="title"/>
          </p:nvPr>
        </p:nvSpPr>
        <p:spPr/>
        <p:txBody>
          <a:bodyPr>
            <a:normAutofit fontScale="90000"/>
          </a:bodyPr>
          <a:lstStyle/>
          <a:p>
            <a:r>
              <a:rPr lang="en-US" dirty="0"/>
              <a:t>Example (notice the 3 categories: evidence, hidden, and query variables)</a:t>
            </a:r>
          </a:p>
        </p:txBody>
      </p:sp>
      <p:sp>
        <p:nvSpPr>
          <p:cNvPr id="12" name="Content Placeholder 11">
            <a:extLst>
              <a:ext uri="{FF2B5EF4-FFF2-40B4-BE49-F238E27FC236}">
                <a16:creationId xmlns:a16="http://schemas.microsoft.com/office/drawing/2014/main" id="{584FACBE-5CCB-A04B-A962-F9A6B2A1E333}"/>
              </a:ext>
            </a:extLst>
          </p:cNvPr>
          <p:cNvSpPr>
            <a:spLocks noGrp="1"/>
          </p:cNvSpPr>
          <p:nvPr>
            <p:ph idx="1"/>
          </p:nvPr>
        </p:nvSpPr>
        <p:spPr>
          <a:xfrm>
            <a:off x="609600" y="3698240"/>
            <a:ext cx="10972800" cy="2854962"/>
          </a:xfrm>
        </p:spPr>
        <p:txBody>
          <a:bodyPr/>
          <a:lstStyle/>
          <a:p>
            <a:pPr fontAlgn="auto"/>
            <a:r>
              <a:rPr lang="en-US" dirty="0"/>
              <a:t>Mary calls to report the Alarm is ringing, and we want to know if there is a burglary.</a:t>
            </a:r>
          </a:p>
          <a:p>
            <a:r>
              <a:rPr lang="en-US" dirty="0"/>
              <a:t>The alarm might not be going off when Mary could be mistaken or lying.</a:t>
            </a:r>
            <a:endParaRPr lang="en-US" dirty="0">
              <a:solidFill>
                <a:srgbClr val="7030A0"/>
              </a:solidFill>
            </a:endParaRPr>
          </a:p>
          <a:p>
            <a:endParaRPr lang="en-US" dirty="0"/>
          </a:p>
        </p:txBody>
      </p:sp>
      <p:sp>
        <p:nvSpPr>
          <p:cNvPr id="4" name="Slide Number Placeholder 3">
            <a:extLst>
              <a:ext uri="{FF2B5EF4-FFF2-40B4-BE49-F238E27FC236}">
                <a16:creationId xmlns:a16="http://schemas.microsoft.com/office/drawing/2014/main" id="{0FF059D8-B74D-0D48-9CA2-6ACB09048A3E}"/>
              </a:ext>
            </a:extLst>
          </p:cNvPr>
          <p:cNvSpPr>
            <a:spLocks noGrp="1"/>
          </p:cNvSpPr>
          <p:nvPr>
            <p:ph type="sldNum" sz="quarter" idx="12"/>
          </p:nvPr>
        </p:nvSpPr>
        <p:spPr/>
        <p:txBody>
          <a:bodyPr/>
          <a:lstStyle/>
          <a:p>
            <a:pPr>
              <a:defRPr/>
            </a:pPr>
            <a:fld id="{CCF77436-EC8C-4AA7-8F7E-35D67B363DD7}" type="slidenum">
              <a:rPr lang="en-US" smtClean="0"/>
              <a:pPr>
                <a:defRPr/>
              </a:pPr>
              <a:t>45</a:t>
            </a:fld>
            <a:endParaRPr lang="en-US" dirty="0"/>
          </a:p>
        </p:txBody>
      </p:sp>
      <p:sp>
        <p:nvSpPr>
          <p:cNvPr id="25" name="Oval 24">
            <a:extLst>
              <a:ext uri="{FF2B5EF4-FFF2-40B4-BE49-F238E27FC236}">
                <a16:creationId xmlns:a16="http://schemas.microsoft.com/office/drawing/2014/main" id="{A797D526-508B-7149-9344-E59E1B1DEA2E}"/>
              </a:ext>
            </a:extLst>
          </p:cNvPr>
          <p:cNvSpPr/>
          <p:nvPr/>
        </p:nvSpPr>
        <p:spPr>
          <a:xfrm>
            <a:off x="2133600" y="1295400"/>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B</a:t>
            </a:r>
          </a:p>
        </p:txBody>
      </p:sp>
      <p:sp>
        <p:nvSpPr>
          <p:cNvPr id="26" name="Oval 25">
            <a:extLst>
              <a:ext uri="{FF2B5EF4-FFF2-40B4-BE49-F238E27FC236}">
                <a16:creationId xmlns:a16="http://schemas.microsoft.com/office/drawing/2014/main" id="{FEE9842D-66E2-2249-8911-7EA8DF4FFF45}"/>
              </a:ext>
            </a:extLst>
          </p:cNvPr>
          <p:cNvSpPr/>
          <p:nvPr/>
        </p:nvSpPr>
        <p:spPr>
          <a:xfrm>
            <a:off x="3295650" y="1295400"/>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E</a:t>
            </a:r>
          </a:p>
        </p:txBody>
      </p:sp>
      <p:cxnSp>
        <p:nvCxnSpPr>
          <p:cNvPr id="27" name="Straight Arrow Connector 26">
            <a:extLst>
              <a:ext uri="{FF2B5EF4-FFF2-40B4-BE49-F238E27FC236}">
                <a16:creationId xmlns:a16="http://schemas.microsoft.com/office/drawing/2014/main" id="{D2F8BC9C-0E08-5C43-88C5-49C14BE05811}"/>
              </a:ext>
            </a:extLst>
          </p:cNvPr>
          <p:cNvCxnSpPr>
            <a:cxnSpLocks/>
            <a:stCxn id="25" idx="4"/>
            <a:endCxn id="28" idx="1"/>
          </p:cNvCxnSpPr>
          <p:nvPr/>
        </p:nvCxnSpPr>
        <p:spPr>
          <a:xfrm>
            <a:off x="2385061" y="1798321"/>
            <a:ext cx="336541" cy="273295"/>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28" name="Oval 27">
            <a:extLst>
              <a:ext uri="{FF2B5EF4-FFF2-40B4-BE49-F238E27FC236}">
                <a16:creationId xmlns:a16="http://schemas.microsoft.com/office/drawing/2014/main" id="{EA230703-6EB3-4243-8A6D-A88463A5ED2D}"/>
              </a:ext>
            </a:extLst>
          </p:cNvPr>
          <p:cNvSpPr/>
          <p:nvPr/>
        </p:nvSpPr>
        <p:spPr>
          <a:xfrm>
            <a:off x="2647950" y="1997964"/>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A</a:t>
            </a:r>
          </a:p>
        </p:txBody>
      </p:sp>
      <p:sp>
        <p:nvSpPr>
          <p:cNvPr id="29" name="Oval 28">
            <a:extLst>
              <a:ext uri="{FF2B5EF4-FFF2-40B4-BE49-F238E27FC236}">
                <a16:creationId xmlns:a16="http://schemas.microsoft.com/office/drawing/2014/main" id="{46D426E6-CC35-8947-A8D2-E2372D464DAB}"/>
              </a:ext>
            </a:extLst>
          </p:cNvPr>
          <p:cNvSpPr/>
          <p:nvPr/>
        </p:nvSpPr>
        <p:spPr>
          <a:xfrm>
            <a:off x="2133600" y="2667000"/>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M</a:t>
            </a:r>
          </a:p>
        </p:txBody>
      </p:sp>
      <p:sp>
        <p:nvSpPr>
          <p:cNvPr id="30" name="Oval 29">
            <a:extLst>
              <a:ext uri="{FF2B5EF4-FFF2-40B4-BE49-F238E27FC236}">
                <a16:creationId xmlns:a16="http://schemas.microsoft.com/office/drawing/2014/main" id="{6171B93D-D333-BD40-939E-8CF741F5AAC8}"/>
              </a:ext>
            </a:extLst>
          </p:cNvPr>
          <p:cNvSpPr/>
          <p:nvPr/>
        </p:nvSpPr>
        <p:spPr>
          <a:xfrm>
            <a:off x="3276600" y="2667000"/>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J</a:t>
            </a:r>
          </a:p>
        </p:txBody>
      </p:sp>
      <p:cxnSp>
        <p:nvCxnSpPr>
          <p:cNvPr id="31" name="Straight Arrow Connector 30">
            <a:extLst>
              <a:ext uri="{FF2B5EF4-FFF2-40B4-BE49-F238E27FC236}">
                <a16:creationId xmlns:a16="http://schemas.microsoft.com/office/drawing/2014/main" id="{2D2B360F-2248-8F48-8D8E-EFECB1777643}"/>
              </a:ext>
            </a:extLst>
          </p:cNvPr>
          <p:cNvCxnSpPr>
            <a:cxnSpLocks/>
            <a:stCxn id="26" idx="4"/>
            <a:endCxn id="28" idx="7"/>
          </p:cNvCxnSpPr>
          <p:nvPr/>
        </p:nvCxnSpPr>
        <p:spPr>
          <a:xfrm flipH="1">
            <a:off x="3077220" y="1798321"/>
            <a:ext cx="469891" cy="273295"/>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83A01061-96E2-8649-ACEF-59F8695FC8FE}"/>
              </a:ext>
            </a:extLst>
          </p:cNvPr>
          <p:cNvCxnSpPr>
            <a:cxnSpLocks/>
            <a:stCxn id="28" idx="3"/>
            <a:endCxn id="29" idx="0"/>
          </p:cNvCxnSpPr>
          <p:nvPr/>
        </p:nvCxnSpPr>
        <p:spPr>
          <a:xfrm flipH="1">
            <a:off x="2385061" y="2427234"/>
            <a:ext cx="336541" cy="239767"/>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C3803EE9-A5B8-5149-95CC-E8EC35F8BAA7}"/>
              </a:ext>
            </a:extLst>
          </p:cNvPr>
          <p:cNvCxnSpPr>
            <a:cxnSpLocks/>
            <a:stCxn id="28" idx="5"/>
            <a:endCxn id="30" idx="0"/>
          </p:cNvCxnSpPr>
          <p:nvPr/>
        </p:nvCxnSpPr>
        <p:spPr>
          <a:xfrm>
            <a:off x="3077220" y="2427234"/>
            <a:ext cx="450841" cy="239767"/>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graphicFrame>
        <p:nvGraphicFramePr>
          <p:cNvPr id="45" name="Content Placeholder 35">
            <a:extLst>
              <a:ext uri="{FF2B5EF4-FFF2-40B4-BE49-F238E27FC236}">
                <a16:creationId xmlns:a16="http://schemas.microsoft.com/office/drawing/2014/main" id="{ABBD00A7-1D75-B84C-8ED4-09DF41DDFFFC}"/>
              </a:ext>
            </a:extLst>
          </p:cNvPr>
          <p:cNvGraphicFramePr>
            <a:graphicFrameLocks/>
          </p:cNvGraphicFramePr>
          <p:nvPr>
            <p:extLst>
              <p:ext uri="{D42A27DB-BD31-4B8C-83A1-F6EECF244321}">
                <p14:modId xmlns:p14="http://schemas.microsoft.com/office/powerpoint/2010/main" val="524247648"/>
              </p:ext>
            </p:extLst>
          </p:nvPr>
        </p:nvGraphicFramePr>
        <p:xfrm>
          <a:off x="4724401" y="1457960"/>
          <a:ext cx="3765305" cy="1371600"/>
        </p:xfrm>
        <a:graphic>
          <a:graphicData uri="http://schemas.openxmlformats.org/drawingml/2006/table">
            <a:tbl>
              <a:tblPr bandRow="1">
                <a:tableStyleId>{93296810-A885-4BE3-A3E7-6D5BEEA58F35}</a:tableStyleId>
              </a:tblPr>
              <a:tblGrid>
                <a:gridCol w="2570480">
                  <a:extLst>
                    <a:ext uri="{9D8B030D-6E8A-4147-A177-3AD203B41FA5}">
                      <a16:colId xmlns:a16="http://schemas.microsoft.com/office/drawing/2014/main" val="2070660150"/>
                    </a:ext>
                  </a:extLst>
                </a:gridCol>
                <a:gridCol w="1194825">
                  <a:extLst>
                    <a:ext uri="{9D8B030D-6E8A-4147-A177-3AD203B41FA5}">
                      <a16:colId xmlns:a16="http://schemas.microsoft.com/office/drawing/2014/main" val="2575645751"/>
                    </a:ext>
                  </a:extLst>
                </a:gridCol>
              </a:tblGrid>
              <a:tr h="370840">
                <a:tc>
                  <a:txBody>
                    <a:bodyPr/>
                    <a:lstStyle/>
                    <a:p>
                      <a:r>
                        <a:rPr lang="en-US" sz="2400" dirty="0">
                          <a:latin typeface="Candara" panose="020E0502030303020204" pitchFamily="34" charset="0"/>
                        </a:rPr>
                        <a:t>Evidence variables</a:t>
                      </a:r>
                    </a:p>
                  </a:txBody>
                  <a:tcPr/>
                </a:tc>
                <a:tc>
                  <a:txBody>
                    <a:bodyPr/>
                    <a:lstStyle/>
                    <a:p>
                      <a:endParaRPr lang="en-US" sz="2400" dirty="0">
                        <a:latin typeface="Candara" panose="020E0502030303020204" pitchFamily="34" charset="0"/>
                      </a:endParaRPr>
                    </a:p>
                  </a:txBody>
                  <a:tcPr/>
                </a:tc>
                <a:extLst>
                  <a:ext uri="{0D108BD9-81ED-4DB2-BD59-A6C34878D82A}">
                    <a16:rowId xmlns:a16="http://schemas.microsoft.com/office/drawing/2014/main" val="29886171"/>
                  </a:ext>
                </a:extLst>
              </a:tr>
              <a:tr h="370840">
                <a:tc>
                  <a:txBody>
                    <a:bodyPr/>
                    <a:lstStyle/>
                    <a:p>
                      <a:r>
                        <a:rPr lang="en-US" sz="2400" dirty="0">
                          <a:latin typeface="Candara" panose="020E0502030303020204" pitchFamily="34" charset="0"/>
                        </a:rPr>
                        <a:t>Hidden variables</a:t>
                      </a:r>
                    </a:p>
                  </a:txBody>
                  <a:tcPr/>
                </a:tc>
                <a:tc>
                  <a:txBody>
                    <a:bodyPr/>
                    <a:lstStyle/>
                    <a:p>
                      <a:endParaRPr lang="en-US" sz="2400" dirty="0">
                        <a:latin typeface="Candara" panose="020E0502030303020204" pitchFamily="34" charset="0"/>
                      </a:endParaRPr>
                    </a:p>
                  </a:txBody>
                  <a:tcPr/>
                </a:tc>
                <a:extLst>
                  <a:ext uri="{0D108BD9-81ED-4DB2-BD59-A6C34878D82A}">
                    <a16:rowId xmlns:a16="http://schemas.microsoft.com/office/drawing/2014/main" val="256665732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Candara" panose="020E0502030303020204" pitchFamily="34" charset="0"/>
                        </a:rPr>
                        <a:t>Query variables</a:t>
                      </a:r>
                    </a:p>
                  </a:txBody>
                  <a:tcPr/>
                </a:tc>
                <a:tc>
                  <a:txBody>
                    <a:bodyPr/>
                    <a:lstStyle/>
                    <a:p>
                      <a:endParaRPr lang="en-US" sz="2400" dirty="0">
                        <a:latin typeface="Candara" panose="020E0502030303020204" pitchFamily="34" charset="0"/>
                      </a:endParaRPr>
                    </a:p>
                  </a:txBody>
                  <a:tcPr/>
                </a:tc>
                <a:extLst>
                  <a:ext uri="{0D108BD9-81ED-4DB2-BD59-A6C34878D82A}">
                    <a16:rowId xmlns:a16="http://schemas.microsoft.com/office/drawing/2014/main" val="4261301722"/>
                  </a:ext>
                </a:extLst>
              </a:tr>
            </a:tbl>
          </a:graphicData>
        </a:graphic>
      </p:graphicFrame>
      <p:sp>
        <p:nvSpPr>
          <p:cNvPr id="46" name="Rectangle 45">
            <a:extLst>
              <a:ext uri="{FF2B5EF4-FFF2-40B4-BE49-F238E27FC236}">
                <a16:creationId xmlns:a16="http://schemas.microsoft.com/office/drawing/2014/main" id="{9FE5B6C7-78E1-D542-87E0-6F9B7590C351}"/>
              </a:ext>
            </a:extLst>
          </p:cNvPr>
          <p:cNvSpPr/>
          <p:nvPr/>
        </p:nvSpPr>
        <p:spPr>
          <a:xfrm>
            <a:off x="7391401" y="1447801"/>
            <a:ext cx="846707" cy="461665"/>
          </a:xfrm>
          <a:prstGeom prst="rect">
            <a:avLst/>
          </a:prstGeom>
        </p:spPr>
        <p:txBody>
          <a:bodyPr wrap="none">
            <a:spAutoFit/>
          </a:bodyPr>
          <a:lstStyle/>
          <a:p>
            <a:r>
              <a:rPr lang="en-US" sz="2400" dirty="0">
                <a:solidFill>
                  <a:srgbClr val="7030A0"/>
                </a:solidFill>
                <a:latin typeface="Candara" panose="020E0502030303020204" pitchFamily="34" charset="0"/>
                <a:cs typeface="Calibri" panose="020F0502020204030204" pitchFamily="34" charset="0"/>
              </a:rPr>
              <a:t>M=m</a:t>
            </a:r>
          </a:p>
        </p:txBody>
      </p:sp>
      <p:sp>
        <p:nvSpPr>
          <p:cNvPr id="47" name="Rectangle 46">
            <a:extLst>
              <a:ext uri="{FF2B5EF4-FFF2-40B4-BE49-F238E27FC236}">
                <a16:creationId xmlns:a16="http://schemas.microsoft.com/office/drawing/2014/main" id="{27245F30-4FF5-0142-B3F9-051FAE35BC62}"/>
              </a:ext>
            </a:extLst>
          </p:cNvPr>
          <p:cNvSpPr/>
          <p:nvPr/>
        </p:nvSpPr>
        <p:spPr>
          <a:xfrm>
            <a:off x="7391401" y="1906771"/>
            <a:ext cx="950901" cy="461665"/>
          </a:xfrm>
          <a:prstGeom prst="rect">
            <a:avLst/>
          </a:prstGeom>
        </p:spPr>
        <p:txBody>
          <a:bodyPr wrap="none">
            <a:spAutoFit/>
          </a:bodyPr>
          <a:lstStyle/>
          <a:p>
            <a:r>
              <a:rPr lang="en-US" sz="2400" dirty="0">
                <a:solidFill>
                  <a:srgbClr val="7030A0"/>
                </a:solidFill>
                <a:latin typeface="Candara" panose="020E0502030303020204" pitchFamily="34" charset="0"/>
                <a:cs typeface="Calibri" panose="020F0502020204030204" pitchFamily="34" charset="0"/>
              </a:rPr>
              <a:t>J, A, E</a:t>
            </a:r>
          </a:p>
        </p:txBody>
      </p:sp>
      <p:sp>
        <p:nvSpPr>
          <p:cNvPr id="48" name="Rectangle 47">
            <a:extLst>
              <a:ext uri="{FF2B5EF4-FFF2-40B4-BE49-F238E27FC236}">
                <a16:creationId xmlns:a16="http://schemas.microsoft.com/office/drawing/2014/main" id="{90DF1D1B-8AD4-5240-A72E-B813C0B99751}"/>
              </a:ext>
            </a:extLst>
          </p:cNvPr>
          <p:cNvSpPr/>
          <p:nvPr/>
        </p:nvSpPr>
        <p:spPr>
          <a:xfrm>
            <a:off x="7391400" y="2358276"/>
            <a:ext cx="692818" cy="461665"/>
          </a:xfrm>
          <a:prstGeom prst="rect">
            <a:avLst/>
          </a:prstGeom>
        </p:spPr>
        <p:txBody>
          <a:bodyPr wrap="none">
            <a:spAutoFit/>
          </a:bodyPr>
          <a:lstStyle/>
          <a:p>
            <a:r>
              <a:rPr lang="en-US" sz="2400" dirty="0">
                <a:solidFill>
                  <a:srgbClr val="7030A0"/>
                </a:solidFill>
                <a:latin typeface="Candara" panose="020E0502030303020204" pitchFamily="34" charset="0"/>
                <a:cs typeface="Calibri" panose="020F0502020204030204" pitchFamily="34" charset="0"/>
              </a:rPr>
              <a:t>B=b</a:t>
            </a:r>
          </a:p>
        </p:txBody>
      </p:sp>
      <p:sp>
        <p:nvSpPr>
          <p:cNvPr id="18" name="Rectangle 17">
            <a:extLst>
              <a:ext uri="{FF2B5EF4-FFF2-40B4-BE49-F238E27FC236}">
                <a16:creationId xmlns:a16="http://schemas.microsoft.com/office/drawing/2014/main" id="{82BF655E-E281-4D2B-810C-0250E6A9D791}"/>
              </a:ext>
            </a:extLst>
          </p:cNvPr>
          <p:cNvSpPr/>
          <p:nvPr/>
        </p:nvSpPr>
        <p:spPr>
          <a:xfrm>
            <a:off x="8747294" y="1398055"/>
            <a:ext cx="1539706" cy="1569660"/>
          </a:xfrm>
          <a:prstGeom prst="rect">
            <a:avLst/>
          </a:prstGeom>
        </p:spPr>
        <p:txBody>
          <a:bodyPr wrap="square">
            <a:spAutoFit/>
          </a:bodyPr>
          <a:lstStyle/>
          <a:p>
            <a:r>
              <a:rPr lang="en-US" sz="2400" dirty="0">
                <a:latin typeface="Candara" panose="020E0502030303020204" pitchFamily="34" charset="0"/>
                <a:cs typeface="Calibri" panose="020F0502020204030204" pitchFamily="34" charset="0"/>
              </a:rPr>
              <a:t>B,E,A,M,J: </a:t>
            </a:r>
          </a:p>
          <a:p>
            <a:r>
              <a:rPr lang="en-US" sz="2400" dirty="0">
                <a:latin typeface="Candara" panose="020E0502030303020204" pitchFamily="34" charset="0"/>
                <a:cs typeface="Calibri" panose="020F0502020204030204" pitchFamily="34" charset="0"/>
              </a:rPr>
              <a:t>binary random variables</a:t>
            </a:r>
          </a:p>
        </p:txBody>
      </p:sp>
    </p:spTree>
    <p:extLst>
      <p:ext uri="{BB962C8B-B14F-4D97-AF65-F5344CB8AC3E}">
        <p14:creationId xmlns:p14="http://schemas.microsoft.com/office/powerpoint/2010/main" val="430326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4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9285D-6CE1-F543-9148-83AEF741DA5E}"/>
              </a:ext>
            </a:extLst>
          </p:cNvPr>
          <p:cNvSpPr>
            <a:spLocks noGrp="1"/>
          </p:cNvSpPr>
          <p:nvPr>
            <p:ph type="title"/>
          </p:nvPr>
        </p:nvSpPr>
        <p:spPr/>
        <p:txBody>
          <a:bodyPr/>
          <a:lstStyle/>
          <a:p>
            <a:r>
              <a:rPr lang="en-US" dirty="0"/>
              <a:t>Quiz</a:t>
            </a:r>
          </a:p>
        </p:txBody>
      </p:sp>
      <p:sp>
        <p:nvSpPr>
          <p:cNvPr id="12" name="Content Placeholder 11">
            <a:extLst>
              <a:ext uri="{FF2B5EF4-FFF2-40B4-BE49-F238E27FC236}">
                <a16:creationId xmlns:a16="http://schemas.microsoft.com/office/drawing/2014/main" id="{584FACBE-5CCB-A04B-A962-F9A6B2A1E333}"/>
              </a:ext>
            </a:extLst>
          </p:cNvPr>
          <p:cNvSpPr>
            <a:spLocks noGrp="1"/>
          </p:cNvSpPr>
          <p:nvPr>
            <p:ph idx="1"/>
          </p:nvPr>
        </p:nvSpPr>
        <p:spPr>
          <a:xfrm>
            <a:off x="609600" y="3791820"/>
            <a:ext cx="10972800" cy="2761382"/>
          </a:xfrm>
        </p:spPr>
        <p:txBody>
          <a:bodyPr>
            <a:normAutofit/>
          </a:bodyPr>
          <a:lstStyle/>
          <a:p>
            <a:pPr fontAlgn="auto"/>
            <a:r>
              <a:rPr lang="en-US" dirty="0"/>
              <a:t>Both Mary and John call to report the Alarm is ringing, we want to know if there is a Burglary.</a:t>
            </a:r>
          </a:p>
        </p:txBody>
      </p:sp>
      <p:sp>
        <p:nvSpPr>
          <p:cNvPr id="4" name="Slide Number Placeholder 3">
            <a:extLst>
              <a:ext uri="{FF2B5EF4-FFF2-40B4-BE49-F238E27FC236}">
                <a16:creationId xmlns:a16="http://schemas.microsoft.com/office/drawing/2014/main" id="{0FF059D8-B74D-0D48-9CA2-6ACB09048A3E}"/>
              </a:ext>
            </a:extLst>
          </p:cNvPr>
          <p:cNvSpPr>
            <a:spLocks noGrp="1"/>
          </p:cNvSpPr>
          <p:nvPr>
            <p:ph type="sldNum" sz="quarter" idx="12"/>
          </p:nvPr>
        </p:nvSpPr>
        <p:spPr/>
        <p:txBody>
          <a:bodyPr/>
          <a:lstStyle/>
          <a:p>
            <a:pPr>
              <a:defRPr/>
            </a:pPr>
            <a:fld id="{CCF77436-EC8C-4AA7-8F7E-35D67B363DD7}" type="slidenum">
              <a:rPr lang="en-US" smtClean="0"/>
              <a:pPr>
                <a:defRPr/>
              </a:pPr>
              <a:t>46</a:t>
            </a:fld>
            <a:endParaRPr lang="en-US" dirty="0"/>
          </a:p>
        </p:txBody>
      </p:sp>
      <p:sp>
        <p:nvSpPr>
          <p:cNvPr id="25" name="Oval 24">
            <a:extLst>
              <a:ext uri="{FF2B5EF4-FFF2-40B4-BE49-F238E27FC236}">
                <a16:creationId xmlns:a16="http://schemas.microsoft.com/office/drawing/2014/main" id="{A797D526-508B-7149-9344-E59E1B1DEA2E}"/>
              </a:ext>
            </a:extLst>
          </p:cNvPr>
          <p:cNvSpPr/>
          <p:nvPr/>
        </p:nvSpPr>
        <p:spPr>
          <a:xfrm>
            <a:off x="2133600" y="1295400"/>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B</a:t>
            </a:r>
          </a:p>
        </p:txBody>
      </p:sp>
      <p:sp>
        <p:nvSpPr>
          <p:cNvPr id="26" name="Oval 25">
            <a:extLst>
              <a:ext uri="{FF2B5EF4-FFF2-40B4-BE49-F238E27FC236}">
                <a16:creationId xmlns:a16="http://schemas.microsoft.com/office/drawing/2014/main" id="{FEE9842D-66E2-2249-8911-7EA8DF4FFF45}"/>
              </a:ext>
            </a:extLst>
          </p:cNvPr>
          <p:cNvSpPr/>
          <p:nvPr/>
        </p:nvSpPr>
        <p:spPr>
          <a:xfrm>
            <a:off x="3295650" y="1295400"/>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E</a:t>
            </a:r>
          </a:p>
        </p:txBody>
      </p:sp>
      <p:cxnSp>
        <p:nvCxnSpPr>
          <p:cNvPr id="27" name="Straight Arrow Connector 26">
            <a:extLst>
              <a:ext uri="{FF2B5EF4-FFF2-40B4-BE49-F238E27FC236}">
                <a16:creationId xmlns:a16="http://schemas.microsoft.com/office/drawing/2014/main" id="{D2F8BC9C-0E08-5C43-88C5-49C14BE05811}"/>
              </a:ext>
            </a:extLst>
          </p:cNvPr>
          <p:cNvCxnSpPr>
            <a:cxnSpLocks/>
            <a:stCxn id="25" idx="4"/>
            <a:endCxn id="28" idx="1"/>
          </p:cNvCxnSpPr>
          <p:nvPr/>
        </p:nvCxnSpPr>
        <p:spPr>
          <a:xfrm>
            <a:off x="2385061" y="1798321"/>
            <a:ext cx="336541" cy="273295"/>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28" name="Oval 27">
            <a:extLst>
              <a:ext uri="{FF2B5EF4-FFF2-40B4-BE49-F238E27FC236}">
                <a16:creationId xmlns:a16="http://schemas.microsoft.com/office/drawing/2014/main" id="{EA230703-6EB3-4243-8A6D-A88463A5ED2D}"/>
              </a:ext>
            </a:extLst>
          </p:cNvPr>
          <p:cNvSpPr/>
          <p:nvPr/>
        </p:nvSpPr>
        <p:spPr>
          <a:xfrm>
            <a:off x="2647950" y="1997964"/>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A</a:t>
            </a:r>
          </a:p>
        </p:txBody>
      </p:sp>
      <p:sp>
        <p:nvSpPr>
          <p:cNvPr id="29" name="Oval 28">
            <a:extLst>
              <a:ext uri="{FF2B5EF4-FFF2-40B4-BE49-F238E27FC236}">
                <a16:creationId xmlns:a16="http://schemas.microsoft.com/office/drawing/2014/main" id="{46D426E6-CC35-8947-A8D2-E2372D464DAB}"/>
              </a:ext>
            </a:extLst>
          </p:cNvPr>
          <p:cNvSpPr/>
          <p:nvPr/>
        </p:nvSpPr>
        <p:spPr>
          <a:xfrm>
            <a:off x="2133600" y="2667000"/>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M</a:t>
            </a:r>
          </a:p>
        </p:txBody>
      </p:sp>
      <p:sp>
        <p:nvSpPr>
          <p:cNvPr id="30" name="Oval 29">
            <a:extLst>
              <a:ext uri="{FF2B5EF4-FFF2-40B4-BE49-F238E27FC236}">
                <a16:creationId xmlns:a16="http://schemas.microsoft.com/office/drawing/2014/main" id="{6171B93D-D333-BD40-939E-8CF741F5AAC8}"/>
              </a:ext>
            </a:extLst>
          </p:cNvPr>
          <p:cNvSpPr/>
          <p:nvPr/>
        </p:nvSpPr>
        <p:spPr>
          <a:xfrm>
            <a:off x="3276600" y="2667000"/>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J</a:t>
            </a:r>
          </a:p>
        </p:txBody>
      </p:sp>
      <p:cxnSp>
        <p:nvCxnSpPr>
          <p:cNvPr id="31" name="Straight Arrow Connector 30">
            <a:extLst>
              <a:ext uri="{FF2B5EF4-FFF2-40B4-BE49-F238E27FC236}">
                <a16:creationId xmlns:a16="http://schemas.microsoft.com/office/drawing/2014/main" id="{2D2B360F-2248-8F48-8D8E-EFECB1777643}"/>
              </a:ext>
            </a:extLst>
          </p:cNvPr>
          <p:cNvCxnSpPr>
            <a:cxnSpLocks/>
            <a:stCxn id="26" idx="4"/>
            <a:endCxn id="28" idx="7"/>
          </p:cNvCxnSpPr>
          <p:nvPr/>
        </p:nvCxnSpPr>
        <p:spPr>
          <a:xfrm flipH="1">
            <a:off x="3077220" y="1798321"/>
            <a:ext cx="469891" cy="273295"/>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83A01061-96E2-8649-ACEF-59F8695FC8FE}"/>
              </a:ext>
            </a:extLst>
          </p:cNvPr>
          <p:cNvCxnSpPr>
            <a:cxnSpLocks/>
            <a:stCxn id="28" idx="3"/>
            <a:endCxn id="29" idx="0"/>
          </p:cNvCxnSpPr>
          <p:nvPr/>
        </p:nvCxnSpPr>
        <p:spPr>
          <a:xfrm flipH="1">
            <a:off x="2385061" y="2427234"/>
            <a:ext cx="336541" cy="239767"/>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C3803EE9-A5B8-5149-95CC-E8EC35F8BAA7}"/>
              </a:ext>
            </a:extLst>
          </p:cNvPr>
          <p:cNvCxnSpPr>
            <a:cxnSpLocks/>
            <a:stCxn id="28" idx="5"/>
            <a:endCxn id="30" idx="0"/>
          </p:cNvCxnSpPr>
          <p:nvPr/>
        </p:nvCxnSpPr>
        <p:spPr>
          <a:xfrm>
            <a:off x="3077220" y="2427234"/>
            <a:ext cx="450841" cy="239767"/>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graphicFrame>
        <p:nvGraphicFramePr>
          <p:cNvPr id="45" name="Content Placeholder 35">
            <a:extLst>
              <a:ext uri="{FF2B5EF4-FFF2-40B4-BE49-F238E27FC236}">
                <a16:creationId xmlns:a16="http://schemas.microsoft.com/office/drawing/2014/main" id="{ABBD00A7-1D75-B84C-8ED4-09DF41DDFFFC}"/>
              </a:ext>
            </a:extLst>
          </p:cNvPr>
          <p:cNvGraphicFramePr>
            <a:graphicFrameLocks/>
          </p:cNvGraphicFramePr>
          <p:nvPr>
            <p:extLst>
              <p:ext uri="{D42A27DB-BD31-4B8C-83A1-F6EECF244321}">
                <p14:modId xmlns:p14="http://schemas.microsoft.com/office/powerpoint/2010/main" val="2177118980"/>
              </p:ext>
            </p:extLst>
          </p:nvPr>
        </p:nvGraphicFramePr>
        <p:xfrm>
          <a:off x="4821726" y="1447800"/>
          <a:ext cx="3984990" cy="1737360"/>
        </p:xfrm>
        <a:graphic>
          <a:graphicData uri="http://schemas.openxmlformats.org/drawingml/2006/table">
            <a:tbl>
              <a:tblPr bandRow="1">
                <a:tableStyleId>{93296810-A885-4BE3-A3E7-6D5BEEA58F35}</a:tableStyleId>
              </a:tblPr>
              <a:tblGrid>
                <a:gridCol w="2523481">
                  <a:extLst>
                    <a:ext uri="{9D8B030D-6E8A-4147-A177-3AD203B41FA5}">
                      <a16:colId xmlns:a16="http://schemas.microsoft.com/office/drawing/2014/main" val="2070660150"/>
                    </a:ext>
                  </a:extLst>
                </a:gridCol>
                <a:gridCol w="1461509">
                  <a:extLst>
                    <a:ext uri="{9D8B030D-6E8A-4147-A177-3AD203B41FA5}">
                      <a16:colId xmlns:a16="http://schemas.microsoft.com/office/drawing/2014/main" val="2575645751"/>
                    </a:ext>
                  </a:extLst>
                </a:gridCol>
              </a:tblGrid>
              <a:tr h="370840">
                <a:tc>
                  <a:txBody>
                    <a:bodyPr/>
                    <a:lstStyle/>
                    <a:p>
                      <a:r>
                        <a:rPr lang="en-US" sz="2400" dirty="0">
                          <a:latin typeface="Candara" panose="020E0502030303020204" pitchFamily="34" charset="0"/>
                        </a:rPr>
                        <a:t>Evidence variables</a:t>
                      </a:r>
                    </a:p>
                  </a:txBody>
                  <a:tcPr/>
                </a:tc>
                <a:tc>
                  <a:txBody>
                    <a:bodyPr/>
                    <a:lstStyle/>
                    <a:p>
                      <a:endParaRPr lang="en-US" sz="2400" dirty="0">
                        <a:latin typeface="Candara" panose="020E0502030303020204" pitchFamily="34" charset="0"/>
                      </a:endParaRPr>
                    </a:p>
                  </a:txBody>
                  <a:tcPr/>
                </a:tc>
                <a:extLst>
                  <a:ext uri="{0D108BD9-81ED-4DB2-BD59-A6C34878D82A}">
                    <a16:rowId xmlns:a16="http://schemas.microsoft.com/office/drawing/2014/main" val="29886171"/>
                  </a:ext>
                </a:extLst>
              </a:tr>
              <a:tr h="370840">
                <a:tc>
                  <a:txBody>
                    <a:bodyPr/>
                    <a:lstStyle/>
                    <a:p>
                      <a:r>
                        <a:rPr lang="en-US" sz="2400" dirty="0">
                          <a:latin typeface="Candara" panose="020E0502030303020204" pitchFamily="34" charset="0"/>
                        </a:rPr>
                        <a:t>Hidden variables</a:t>
                      </a:r>
                    </a:p>
                  </a:txBody>
                  <a:tcPr/>
                </a:tc>
                <a:tc>
                  <a:txBody>
                    <a:bodyPr/>
                    <a:lstStyle/>
                    <a:p>
                      <a:endParaRPr lang="en-US" sz="2400" dirty="0">
                        <a:latin typeface="Candara" panose="020E0502030303020204" pitchFamily="34" charset="0"/>
                      </a:endParaRPr>
                    </a:p>
                  </a:txBody>
                  <a:tcPr/>
                </a:tc>
                <a:extLst>
                  <a:ext uri="{0D108BD9-81ED-4DB2-BD59-A6C34878D82A}">
                    <a16:rowId xmlns:a16="http://schemas.microsoft.com/office/drawing/2014/main" val="256665732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Candara" panose="020E0502030303020204" pitchFamily="34" charset="0"/>
                        </a:rPr>
                        <a:t>Query variables</a:t>
                      </a:r>
                    </a:p>
                  </a:txBody>
                  <a:tcPr/>
                </a:tc>
                <a:tc>
                  <a:txBody>
                    <a:bodyPr/>
                    <a:lstStyle/>
                    <a:p>
                      <a:endParaRPr lang="en-US" sz="2400" dirty="0">
                        <a:latin typeface="Candara" panose="020E0502030303020204" pitchFamily="34" charset="0"/>
                      </a:endParaRPr>
                    </a:p>
                  </a:txBody>
                  <a:tcPr/>
                </a:tc>
                <a:extLst>
                  <a:ext uri="{0D108BD9-81ED-4DB2-BD59-A6C34878D82A}">
                    <a16:rowId xmlns:a16="http://schemas.microsoft.com/office/drawing/2014/main" val="4261301722"/>
                  </a:ext>
                </a:extLst>
              </a:tr>
            </a:tbl>
          </a:graphicData>
        </a:graphic>
      </p:graphicFrame>
      <p:sp>
        <p:nvSpPr>
          <p:cNvPr id="46" name="Rectangle 45">
            <a:extLst>
              <a:ext uri="{FF2B5EF4-FFF2-40B4-BE49-F238E27FC236}">
                <a16:creationId xmlns:a16="http://schemas.microsoft.com/office/drawing/2014/main" id="{9FE5B6C7-78E1-D542-87E0-6F9B7590C351}"/>
              </a:ext>
            </a:extLst>
          </p:cNvPr>
          <p:cNvSpPr/>
          <p:nvPr/>
        </p:nvSpPr>
        <p:spPr>
          <a:xfrm>
            <a:off x="7391401" y="1447801"/>
            <a:ext cx="854721" cy="830997"/>
          </a:xfrm>
          <a:prstGeom prst="rect">
            <a:avLst/>
          </a:prstGeom>
        </p:spPr>
        <p:txBody>
          <a:bodyPr wrap="none">
            <a:spAutoFit/>
          </a:bodyPr>
          <a:lstStyle/>
          <a:p>
            <a:r>
              <a:rPr lang="en-US" sz="2400" dirty="0">
                <a:solidFill>
                  <a:srgbClr val="7030A0"/>
                </a:solidFill>
                <a:latin typeface="Candara" panose="020E0502030303020204" pitchFamily="34" charset="0"/>
                <a:cs typeface="Calibri" panose="020F0502020204030204" pitchFamily="34" charset="0"/>
              </a:rPr>
              <a:t>J=j, </a:t>
            </a:r>
          </a:p>
          <a:p>
            <a:r>
              <a:rPr lang="en-US" sz="2400" dirty="0">
                <a:solidFill>
                  <a:srgbClr val="7030A0"/>
                </a:solidFill>
                <a:latin typeface="Candara" panose="020E0502030303020204" pitchFamily="34" charset="0"/>
                <a:cs typeface="Calibri" panose="020F0502020204030204" pitchFamily="34" charset="0"/>
              </a:rPr>
              <a:t>M=m</a:t>
            </a:r>
          </a:p>
        </p:txBody>
      </p:sp>
      <p:sp>
        <p:nvSpPr>
          <p:cNvPr id="47" name="Rectangle 46">
            <a:extLst>
              <a:ext uri="{FF2B5EF4-FFF2-40B4-BE49-F238E27FC236}">
                <a16:creationId xmlns:a16="http://schemas.microsoft.com/office/drawing/2014/main" id="{27245F30-4FF5-0142-B3F9-051FAE35BC62}"/>
              </a:ext>
            </a:extLst>
          </p:cNvPr>
          <p:cNvSpPr/>
          <p:nvPr/>
        </p:nvSpPr>
        <p:spPr>
          <a:xfrm>
            <a:off x="7391401" y="2287231"/>
            <a:ext cx="678391" cy="461665"/>
          </a:xfrm>
          <a:prstGeom prst="rect">
            <a:avLst/>
          </a:prstGeom>
        </p:spPr>
        <p:txBody>
          <a:bodyPr wrap="none">
            <a:spAutoFit/>
          </a:bodyPr>
          <a:lstStyle/>
          <a:p>
            <a:r>
              <a:rPr lang="en-US" sz="2400" dirty="0">
                <a:solidFill>
                  <a:srgbClr val="7030A0"/>
                </a:solidFill>
                <a:latin typeface="Candara" panose="020E0502030303020204" pitchFamily="34" charset="0"/>
                <a:cs typeface="Calibri" panose="020F0502020204030204" pitchFamily="34" charset="0"/>
              </a:rPr>
              <a:t>E, A</a:t>
            </a:r>
          </a:p>
        </p:txBody>
      </p:sp>
      <p:sp>
        <p:nvSpPr>
          <p:cNvPr id="48" name="Rectangle 47">
            <a:extLst>
              <a:ext uri="{FF2B5EF4-FFF2-40B4-BE49-F238E27FC236}">
                <a16:creationId xmlns:a16="http://schemas.microsoft.com/office/drawing/2014/main" id="{90DF1D1B-8AD4-5240-A72E-B813C0B99751}"/>
              </a:ext>
            </a:extLst>
          </p:cNvPr>
          <p:cNvSpPr/>
          <p:nvPr/>
        </p:nvSpPr>
        <p:spPr>
          <a:xfrm>
            <a:off x="7391400" y="2738736"/>
            <a:ext cx="692818" cy="461665"/>
          </a:xfrm>
          <a:prstGeom prst="rect">
            <a:avLst/>
          </a:prstGeom>
        </p:spPr>
        <p:txBody>
          <a:bodyPr wrap="none">
            <a:spAutoFit/>
          </a:bodyPr>
          <a:lstStyle/>
          <a:p>
            <a:r>
              <a:rPr lang="en-US" sz="2400" dirty="0">
                <a:solidFill>
                  <a:srgbClr val="7030A0"/>
                </a:solidFill>
                <a:latin typeface="Candara" panose="020E0502030303020204" pitchFamily="34" charset="0"/>
                <a:cs typeface="Calibri" panose="020F0502020204030204" pitchFamily="34" charset="0"/>
              </a:rPr>
              <a:t>B=b</a:t>
            </a:r>
          </a:p>
        </p:txBody>
      </p:sp>
      <p:pic>
        <p:nvPicPr>
          <p:cNvPr id="19" name="Graphic 18" descr="Head with Gears">
            <a:extLst>
              <a:ext uri="{FF2B5EF4-FFF2-40B4-BE49-F238E27FC236}">
                <a16:creationId xmlns:a16="http://schemas.microsoft.com/office/drawing/2014/main" id="{013CA48A-508C-1A40-9AAE-2D5E2D60C071}"/>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9267"/>
          <a:stretch/>
        </p:blipFill>
        <p:spPr>
          <a:xfrm>
            <a:off x="0" y="178234"/>
            <a:ext cx="746045" cy="822245"/>
          </a:xfrm>
          <a:prstGeom prst="rect">
            <a:avLst/>
          </a:prstGeom>
        </p:spPr>
      </p:pic>
    </p:spTree>
    <p:extLst>
      <p:ext uri="{BB962C8B-B14F-4D97-AF65-F5344CB8AC3E}">
        <p14:creationId xmlns:p14="http://schemas.microsoft.com/office/powerpoint/2010/main" val="837302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4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B68EB-0D41-BA40-945F-02549D758A4D}"/>
              </a:ext>
            </a:extLst>
          </p:cNvPr>
          <p:cNvSpPr>
            <a:spLocks noGrp="1"/>
          </p:cNvSpPr>
          <p:nvPr>
            <p:ph type="title"/>
          </p:nvPr>
        </p:nvSpPr>
        <p:spPr/>
        <p:txBody>
          <a:bodyPr>
            <a:normAutofit fontScale="90000"/>
          </a:bodyPr>
          <a:lstStyle/>
          <a:p>
            <a:r>
              <a:rPr lang="en-US" dirty="0"/>
              <a:t>Inference by Enumeration (method to solve all parameters so we can use Bayes’ rule)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3424FCA-8DA0-FF4C-9887-7175A025DE05}"/>
                  </a:ext>
                </a:extLst>
              </p:cNvPr>
              <p:cNvSpPr>
                <a:spLocks noGrp="1"/>
              </p:cNvSpPr>
              <p:nvPr>
                <p:ph idx="1"/>
              </p:nvPr>
            </p:nvSpPr>
            <p:spPr>
              <a:xfrm>
                <a:off x="609600" y="3262385"/>
                <a:ext cx="10972800" cy="3290817"/>
              </a:xfrm>
            </p:spPr>
            <p:txBody>
              <a:bodyPr>
                <a:normAutofit fontScale="92500" lnSpcReduction="10000"/>
              </a:bodyPr>
              <a:lstStyle/>
              <a:p>
                <a:pPr marL="11113" indent="0">
                  <a:buNone/>
                </a:pPr>
                <a14:m>
                  <m:oMath xmlns:m="http://schemas.openxmlformats.org/officeDocument/2006/math">
                    <m:r>
                      <m:rPr>
                        <m:sty m:val="p"/>
                      </m:rPr>
                      <a:rPr lang="en-US" sz="2800">
                        <a:solidFill>
                          <a:srgbClr val="FF0000"/>
                        </a:solidFill>
                        <a:latin typeface="Cambria Math" panose="02040503050406030204" pitchFamily="18" charset="0"/>
                      </a:rPr>
                      <m:t>P</m:t>
                    </m:r>
                    <m:d>
                      <m:dPr>
                        <m:ctrlPr>
                          <a:rPr lang="en-US" sz="2800" i="1">
                            <a:solidFill>
                              <a:srgbClr val="FF0000"/>
                            </a:solidFill>
                            <a:latin typeface="Cambria Math" panose="02040503050406030204" pitchFamily="18" charset="0"/>
                          </a:rPr>
                        </m:ctrlPr>
                      </m:dPr>
                      <m:e>
                        <m:r>
                          <m:rPr>
                            <m:sty m:val="p"/>
                          </m:rPr>
                          <a:rPr lang="en-US" sz="2800">
                            <a:solidFill>
                              <a:srgbClr val="FF0000"/>
                            </a:solidFill>
                            <a:latin typeface="Cambria Math" panose="02040503050406030204" pitchFamily="18" charset="0"/>
                          </a:rPr>
                          <m:t>b</m:t>
                        </m:r>
                      </m:e>
                      <m:e>
                        <m:r>
                          <m:rPr>
                            <m:sty m:val="p"/>
                          </m:rPr>
                          <a:rPr lang="en-US" sz="2800">
                            <a:solidFill>
                              <a:srgbClr val="FF0000"/>
                            </a:solidFill>
                            <a:latin typeface="Cambria Math" panose="02040503050406030204" pitchFamily="18" charset="0"/>
                          </a:rPr>
                          <m:t>j</m:t>
                        </m:r>
                        <m:r>
                          <a:rPr lang="en-US" sz="2800">
                            <a:solidFill>
                              <a:srgbClr val="FF0000"/>
                            </a:solidFill>
                            <a:latin typeface="Cambria Math" panose="02040503050406030204" pitchFamily="18" charset="0"/>
                          </a:rPr>
                          <m:t>,</m:t>
                        </m:r>
                        <m:r>
                          <m:rPr>
                            <m:sty m:val="p"/>
                          </m:rPr>
                          <a:rPr lang="en-US" sz="2800">
                            <a:solidFill>
                              <a:srgbClr val="FF0000"/>
                            </a:solidFill>
                            <a:latin typeface="Cambria Math" panose="02040503050406030204" pitchFamily="18" charset="0"/>
                          </a:rPr>
                          <m:t>m</m:t>
                        </m:r>
                      </m:e>
                    </m:d>
                    <m:r>
                      <a:rPr lang="en-US" sz="2800" i="1">
                        <a:solidFill>
                          <a:srgbClr val="FF0000"/>
                        </a:solidFill>
                        <a:latin typeface="Cambria Math" panose="02040503050406030204" pitchFamily="18" charset="0"/>
                      </a:rPr>
                      <m:t>= ?</m:t>
                    </m:r>
                  </m:oMath>
                </a14:m>
                <a:r>
                  <a:rPr lang="en-US" sz="2800" dirty="0">
                    <a:solidFill>
                      <a:srgbClr val="FF0000"/>
                    </a:solidFill>
                  </a:rPr>
                  <a:t> </a:t>
                </a:r>
                <a:endParaRPr lang="en-US" sz="2800" dirty="0">
                  <a:solidFill>
                    <a:srgbClr val="7030A0"/>
                  </a:solidFill>
                  <a:latin typeface="Cambria Math" panose="02040503050406030204" pitchFamily="18" charset="0"/>
                </a:endParaRPr>
              </a:p>
              <a:p>
                <a14:m>
                  <m:oMath xmlns:m="http://schemas.openxmlformats.org/officeDocument/2006/math">
                    <m:r>
                      <m:rPr>
                        <m:sty m:val="p"/>
                      </m:rPr>
                      <a:rPr lang="en-US" sz="2800">
                        <a:solidFill>
                          <a:srgbClr val="7030A0"/>
                        </a:solidFill>
                        <a:latin typeface="Cambria Math" panose="02040503050406030204" pitchFamily="18" charset="0"/>
                      </a:rPr>
                      <m:t>P</m:t>
                    </m:r>
                    <m:d>
                      <m:dPr>
                        <m:ctrlPr>
                          <a:rPr lang="en-US" sz="2800" i="1">
                            <a:solidFill>
                              <a:srgbClr val="7030A0"/>
                            </a:solidFill>
                            <a:latin typeface="Cambria Math" panose="02040503050406030204" pitchFamily="18" charset="0"/>
                          </a:rPr>
                        </m:ctrlPr>
                      </m:dPr>
                      <m:e>
                        <m:r>
                          <m:rPr>
                            <m:sty m:val="p"/>
                          </m:rPr>
                          <a:rPr lang="en-US" sz="2800">
                            <a:solidFill>
                              <a:srgbClr val="7030A0"/>
                            </a:solidFill>
                            <a:latin typeface="Cambria Math" panose="02040503050406030204" pitchFamily="18" charset="0"/>
                          </a:rPr>
                          <m:t>b</m:t>
                        </m:r>
                      </m:e>
                      <m:e>
                        <m:r>
                          <m:rPr>
                            <m:sty m:val="p"/>
                          </m:rPr>
                          <a:rPr lang="en-US" sz="2800">
                            <a:solidFill>
                              <a:srgbClr val="7030A0"/>
                            </a:solidFill>
                            <a:latin typeface="Cambria Math" panose="02040503050406030204" pitchFamily="18" charset="0"/>
                          </a:rPr>
                          <m:t>j</m:t>
                        </m:r>
                        <m:r>
                          <a:rPr lang="en-US" sz="2800">
                            <a:solidFill>
                              <a:srgbClr val="7030A0"/>
                            </a:solidFill>
                            <a:latin typeface="Cambria Math" panose="02040503050406030204" pitchFamily="18" charset="0"/>
                          </a:rPr>
                          <m:t>,</m:t>
                        </m:r>
                        <m:r>
                          <m:rPr>
                            <m:sty m:val="p"/>
                          </m:rPr>
                          <a:rPr lang="en-US" sz="2800">
                            <a:solidFill>
                              <a:srgbClr val="7030A0"/>
                            </a:solidFill>
                            <a:latin typeface="Cambria Math" panose="02040503050406030204" pitchFamily="18" charset="0"/>
                          </a:rPr>
                          <m:t>m</m:t>
                        </m:r>
                      </m:e>
                    </m:d>
                  </m:oMath>
                </a14:m>
                <a:r>
                  <a:rPr lang="en-US" sz="2800" i="1" dirty="0">
                    <a:solidFill>
                      <a:srgbClr val="7030A0"/>
                    </a:solidFill>
                    <a:latin typeface="Cambria Math" panose="02040503050406030204" pitchFamily="18" charset="0"/>
                  </a:rPr>
                  <a:t> </a:t>
                </a:r>
                <a14:m>
                  <m:oMath xmlns:m="http://schemas.openxmlformats.org/officeDocument/2006/math">
                    <m:r>
                      <a:rPr lang="en-US" sz="2800">
                        <a:solidFill>
                          <a:srgbClr val="FF0000"/>
                        </a:solidFill>
                        <a:latin typeface="Cambria Math" panose="02040503050406030204" pitchFamily="18" charset="0"/>
                        <a:ea typeface="Cambria Math" panose="02040503050406030204" pitchFamily="18" charset="0"/>
                      </a:rPr>
                      <m:t>∝</m:t>
                    </m:r>
                    <m:r>
                      <m:rPr>
                        <m:sty m:val="p"/>
                      </m:rPr>
                      <a:rPr lang="en-US" sz="2800">
                        <a:solidFill>
                          <a:srgbClr val="7030A0"/>
                        </a:solidFill>
                        <a:latin typeface="Cambria Math" panose="02040503050406030204" pitchFamily="18" charset="0"/>
                      </a:rPr>
                      <m:t>P</m:t>
                    </m:r>
                    <m:d>
                      <m:dPr>
                        <m:ctrlPr>
                          <a:rPr lang="en-US" sz="2800" i="1">
                            <a:solidFill>
                              <a:srgbClr val="7030A0"/>
                            </a:solidFill>
                            <a:latin typeface="Cambria Math" panose="02040503050406030204" pitchFamily="18" charset="0"/>
                          </a:rPr>
                        </m:ctrlPr>
                      </m:dPr>
                      <m:e>
                        <m:r>
                          <m:rPr>
                            <m:sty m:val="p"/>
                          </m:rPr>
                          <a:rPr lang="en-US" sz="2800">
                            <a:solidFill>
                              <a:srgbClr val="7030A0"/>
                            </a:solidFill>
                            <a:latin typeface="Cambria Math" panose="02040503050406030204" pitchFamily="18" charset="0"/>
                          </a:rPr>
                          <m:t>b</m:t>
                        </m:r>
                        <m:r>
                          <a:rPr lang="en-US" sz="2800">
                            <a:solidFill>
                              <a:srgbClr val="7030A0"/>
                            </a:solidFill>
                            <a:latin typeface="Cambria Math" panose="02040503050406030204" pitchFamily="18" charset="0"/>
                          </a:rPr>
                          <m:t>, </m:t>
                        </m:r>
                        <m:r>
                          <m:rPr>
                            <m:sty m:val="p"/>
                          </m:rPr>
                          <a:rPr lang="en-US" sz="2800">
                            <a:solidFill>
                              <a:srgbClr val="7030A0"/>
                            </a:solidFill>
                            <a:latin typeface="Cambria Math" panose="02040503050406030204" pitchFamily="18" charset="0"/>
                          </a:rPr>
                          <m:t>j</m:t>
                        </m:r>
                        <m:r>
                          <a:rPr lang="en-US" sz="2800">
                            <a:solidFill>
                              <a:srgbClr val="7030A0"/>
                            </a:solidFill>
                            <a:latin typeface="Cambria Math" panose="02040503050406030204" pitchFamily="18" charset="0"/>
                          </a:rPr>
                          <m:t>, </m:t>
                        </m:r>
                        <m:r>
                          <m:rPr>
                            <m:sty m:val="p"/>
                          </m:rPr>
                          <a:rPr lang="en-US" sz="2800">
                            <a:solidFill>
                              <a:srgbClr val="7030A0"/>
                            </a:solidFill>
                            <a:latin typeface="Cambria Math" panose="02040503050406030204" pitchFamily="18" charset="0"/>
                          </a:rPr>
                          <m:t>m</m:t>
                        </m:r>
                      </m:e>
                    </m:d>
                  </m:oMath>
                </a14:m>
                <a:r>
                  <a:rPr lang="en-US" sz="2800" dirty="0">
                    <a:solidFill>
                      <a:srgbClr val="7030A0"/>
                    </a:solidFill>
                    <a:latin typeface="Cambria Math" panose="02040503050406030204" pitchFamily="18" charset="0"/>
                  </a:rPr>
                  <a:t> </a:t>
                </a:r>
                <a14:m>
                  <m:oMath xmlns:m="http://schemas.openxmlformats.org/officeDocument/2006/math">
                    <m:r>
                      <a:rPr lang="en-US" sz="2800">
                        <a:solidFill>
                          <a:srgbClr val="7030A0"/>
                        </a:solidFill>
                        <a:latin typeface="Cambria Math" panose="02040503050406030204" pitchFamily="18" charset="0"/>
                      </a:rPr>
                      <m:t>= </m:t>
                    </m:r>
                    <m:nary>
                      <m:naryPr>
                        <m:chr m:val="∑"/>
                        <m:limLoc m:val="subSup"/>
                        <m:supHide m:val="on"/>
                        <m:ctrlPr>
                          <a:rPr lang="en-US" sz="2800" i="1">
                            <a:solidFill>
                              <a:srgbClr val="7030A0"/>
                            </a:solidFill>
                            <a:latin typeface="Cambria Math" panose="02040503050406030204" pitchFamily="18" charset="0"/>
                          </a:rPr>
                        </m:ctrlPr>
                      </m:naryPr>
                      <m:sub>
                        <m:r>
                          <m:rPr>
                            <m:sty m:val="p"/>
                            <m:brk m:alnAt="9"/>
                          </m:rPr>
                          <a:rPr lang="en-US" sz="2800">
                            <a:solidFill>
                              <a:srgbClr val="7030A0"/>
                            </a:solidFill>
                            <a:latin typeface="Cambria Math" panose="02040503050406030204" pitchFamily="18" charset="0"/>
                          </a:rPr>
                          <m:t>e</m:t>
                        </m:r>
                        <m:r>
                          <a:rPr lang="en-US" sz="2800" baseline="30000">
                            <a:solidFill>
                              <a:srgbClr val="7030A0"/>
                            </a:solidFill>
                            <a:latin typeface="Cambria Math" panose="02040503050406030204" pitchFamily="18" charset="0"/>
                          </a:rPr>
                          <m:t>′</m:t>
                        </m:r>
                      </m:sub>
                      <m:sup/>
                      <m:e>
                        <m:nary>
                          <m:naryPr>
                            <m:chr m:val="∑"/>
                            <m:limLoc m:val="subSup"/>
                            <m:supHide m:val="on"/>
                            <m:ctrlPr>
                              <a:rPr lang="en-US" sz="2800" i="1">
                                <a:solidFill>
                                  <a:srgbClr val="7030A0"/>
                                </a:solidFill>
                                <a:latin typeface="Cambria Math" panose="02040503050406030204" pitchFamily="18" charset="0"/>
                              </a:rPr>
                            </m:ctrlPr>
                          </m:naryPr>
                          <m:sub>
                            <m:r>
                              <m:rPr>
                                <m:sty m:val="p"/>
                              </m:rPr>
                              <a:rPr lang="en-US" sz="2800">
                                <a:solidFill>
                                  <a:srgbClr val="7030A0"/>
                                </a:solidFill>
                                <a:latin typeface="Cambria Math" panose="02040503050406030204" pitchFamily="18" charset="0"/>
                              </a:rPr>
                              <m:t>a</m:t>
                            </m:r>
                            <m:r>
                              <a:rPr lang="en-US" sz="2800" baseline="30000">
                                <a:solidFill>
                                  <a:srgbClr val="7030A0"/>
                                </a:solidFill>
                                <a:latin typeface="Cambria Math" panose="02040503050406030204" pitchFamily="18" charset="0"/>
                              </a:rPr>
                              <m:t>′</m:t>
                            </m:r>
                          </m:sub>
                          <m:sup/>
                          <m:e>
                            <m:r>
                              <m:rPr>
                                <m:sty m:val="p"/>
                              </m:rPr>
                              <a:rPr lang="en-US" sz="2800">
                                <a:solidFill>
                                  <a:srgbClr val="7030A0"/>
                                </a:solidFill>
                                <a:latin typeface="Cambria Math" panose="02040503050406030204" pitchFamily="18" charset="0"/>
                              </a:rPr>
                              <m:t>P</m:t>
                            </m:r>
                            <m:r>
                              <a:rPr lang="en-US" sz="2800">
                                <a:solidFill>
                                  <a:srgbClr val="7030A0"/>
                                </a:solidFill>
                                <a:latin typeface="Cambria Math" panose="02040503050406030204" pitchFamily="18" charset="0"/>
                              </a:rPr>
                              <m:t>(</m:t>
                            </m:r>
                            <m:r>
                              <m:rPr>
                                <m:sty m:val="p"/>
                              </m:rPr>
                              <a:rPr lang="en-US" sz="2800">
                                <a:solidFill>
                                  <a:srgbClr val="7030A0"/>
                                </a:solidFill>
                                <a:latin typeface="Cambria Math" panose="02040503050406030204" pitchFamily="18" charset="0"/>
                              </a:rPr>
                              <m:t>b</m:t>
                            </m:r>
                            <m:r>
                              <a:rPr lang="en-US" sz="2800">
                                <a:solidFill>
                                  <a:srgbClr val="7030A0"/>
                                </a:solidFill>
                                <a:latin typeface="Cambria Math" panose="02040503050406030204" pitchFamily="18" charset="0"/>
                              </a:rPr>
                              <m:t>,</m:t>
                            </m:r>
                            <m:r>
                              <m:rPr>
                                <m:sty m:val="p"/>
                              </m:rPr>
                              <a:rPr lang="en-US" sz="2800">
                                <a:solidFill>
                                  <a:srgbClr val="7030A0"/>
                                </a:solidFill>
                                <a:latin typeface="Cambria Math" panose="02040503050406030204" pitchFamily="18" charset="0"/>
                              </a:rPr>
                              <m:t>j</m:t>
                            </m:r>
                            <m:r>
                              <a:rPr lang="en-US" sz="2800">
                                <a:solidFill>
                                  <a:srgbClr val="7030A0"/>
                                </a:solidFill>
                                <a:latin typeface="Cambria Math" panose="02040503050406030204" pitchFamily="18" charset="0"/>
                              </a:rPr>
                              <m:t>,</m:t>
                            </m:r>
                            <m:r>
                              <m:rPr>
                                <m:sty m:val="p"/>
                              </m:rPr>
                              <a:rPr lang="en-US" sz="2800">
                                <a:solidFill>
                                  <a:srgbClr val="7030A0"/>
                                </a:solidFill>
                                <a:latin typeface="Cambria Math" panose="02040503050406030204" pitchFamily="18" charset="0"/>
                              </a:rPr>
                              <m:t>m</m:t>
                            </m:r>
                            <m:r>
                              <a:rPr lang="en-US" sz="2800">
                                <a:solidFill>
                                  <a:srgbClr val="7030A0"/>
                                </a:solidFill>
                                <a:latin typeface="Cambria Math" panose="02040503050406030204" pitchFamily="18" charset="0"/>
                              </a:rPr>
                              <m:t>,</m:t>
                            </m:r>
                            <m:r>
                              <m:rPr>
                                <m:sty m:val="p"/>
                              </m:rPr>
                              <a:rPr lang="en-US" sz="2800">
                                <a:solidFill>
                                  <a:srgbClr val="7030A0"/>
                                </a:solidFill>
                                <a:latin typeface="Cambria Math" panose="02040503050406030204" pitchFamily="18" charset="0"/>
                              </a:rPr>
                              <m:t>e</m:t>
                            </m:r>
                            <m:r>
                              <a:rPr lang="en-US" sz="2800">
                                <a:solidFill>
                                  <a:srgbClr val="7030A0"/>
                                </a:solidFill>
                                <a:latin typeface="Cambria Math" panose="02040503050406030204" pitchFamily="18" charset="0"/>
                              </a:rPr>
                              <m:t>′,</m:t>
                            </m:r>
                            <m:r>
                              <m:rPr>
                                <m:sty m:val="p"/>
                              </m:rPr>
                              <a:rPr lang="en-US" sz="2800">
                                <a:solidFill>
                                  <a:srgbClr val="7030A0"/>
                                </a:solidFill>
                                <a:latin typeface="Cambria Math" panose="02040503050406030204" pitchFamily="18" charset="0"/>
                              </a:rPr>
                              <m:t>a</m:t>
                            </m:r>
                            <m:r>
                              <a:rPr lang="en-US" sz="2800">
                                <a:solidFill>
                                  <a:srgbClr val="7030A0"/>
                                </a:solidFill>
                                <a:latin typeface="Cambria Math" panose="02040503050406030204" pitchFamily="18" charset="0"/>
                              </a:rPr>
                              <m:t>′)</m:t>
                            </m:r>
                          </m:e>
                        </m:nary>
                      </m:e>
                    </m:nary>
                  </m:oMath>
                </a14:m>
                <a:r>
                  <a:rPr lang="en-US" sz="2800" dirty="0">
                    <a:solidFill>
                      <a:srgbClr val="7030A0"/>
                    </a:solidFill>
                    <a:latin typeface="Cambria Math" panose="02040503050406030204" pitchFamily="18" charset="0"/>
                  </a:rPr>
                  <a:t> </a:t>
                </a:r>
              </a:p>
              <a:p>
                <a:pPr>
                  <a:buClr>
                    <a:schemeClr val="bg1"/>
                  </a:buClr>
                </a:pPr>
                <a14:m>
                  <m:oMath xmlns:m="http://schemas.openxmlformats.org/officeDocument/2006/math">
                    <m:r>
                      <a:rPr lang="en-US" sz="2800">
                        <a:solidFill>
                          <a:srgbClr val="7030A0"/>
                        </a:solidFill>
                        <a:latin typeface="Cambria Math" panose="02040503050406030204" pitchFamily="18" charset="0"/>
                      </a:rPr>
                      <m:t>=</m:t>
                    </m:r>
                    <m:nary>
                      <m:naryPr>
                        <m:chr m:val="∑"/>
                        <m:limLoc m:val="subSup"/>
                        <m:supHide m:val="on"/>
                        <m:ctrlPr>
                          <a:rPr lang="en-US" sz="2800" i="1">
                            <a:solidFill>
                              <a:srgbClr val="7030A0"/>
                            </a:solidFill>
                            <a:latin typeface="Cambria Math" panose="02040503050406030204" pitchFamily="18" charset="0"/>
                          </a:rPr>
                        </m:ctrlPr>
                      </m:naryPr>
                      <m:sub>
                        <m:r>
                          <m:rPr>
                            <m:sty m:val="p"/>
                            <m:brk m:alnAt="9"/>
                          </m:rPr>
                          <a:rPr lang="en-US" sz="2800">
                            <a:solidFill>
                              <a:srgbClr val="7030A0"/>
                            </a:solidFill>
                            <a:latin typeface="Cambria Math" panose="02040503050406030204" pitchFamily="18" charset="0"/>
                          </a:rPr>
                          <m:t>e</m:t>
                        </m:r>
                        <m:r>
                          <a:rPr lang="en-US" sz="2800">
                            <a:solidFill>
                              <a:srgbClr val="7030A0"/>
                            </a:solidFill>
                            <a:latin typeface="Cambria Math" panose="02040503050406030204" pitchFamily="18" charset="0"/>
                          </a:rPr>
                          <m:t>′</m:t>
                        </m:r>
                      </m:sub>
                      <m:sup/>
                      <m:e>
                        <m:nary>
                          <m:naryPr>
                            <m:chr m:val="∑"/>
                            <m:limLoc m:val="subSup"/>
                            <m:supHide m:val="on"/>
                            <m:ctrlPr>
                              <a:rPr lang="en-US" sz="2800" i="1">
                                <a:solidFill>
                                  <a:srgbClr val="7030A0"/>
                                </a:solidFill>
                                <a:latin typeface="Cambria Math" panose="02040503050406030204" pitchFamily="18" charset="0"/>
                              </a:rPr>
                            </m:ctrlPr>
                          </m:naryPr>
                          <m:sub>
                            <m:r>
                              <m:rPr>
                                <m:sty m:val="p"/>
                              </m:rPr>
                              <a:rPr lang="en-US" sz="2800">
                                <a:solidFill>
                                  <a:srgbClr val="7030A0"/>
                                </a:solidFill>
                                <a:latin typeface="Cambria Math" panose="02040503050406030204" pitchFamily="18" charset="0"/>
                              </a:rPr>
                              <m:t>a</m:t>
                            </m:r>
                            <m:r>
                              <a:rPr lang="en-US" sz="2800">
                                <a:solidFill>
                                  <a:srgbClr val="7030A0"/>
                                </a:solidFill>
                                <a:latin typeface="Cambria Math" panose="02040503050406030204" pitchFamily="18" charset="0"/>
                              </a:rPr>
                              <m:t>′</m:t>
                            </m:r>
                          </m:sub>
                          <m:sup/>
                          <m:e>
                            <m:r>
                              <m:rPr>
                                <m:sty m:val="p"/>
                              </m:rPr>
                              <a:rPr lang="en-US" sz="2800">
                                <a:solidFill>
                                  <a:srgbClr val="7030A0"/>
                                </a:solidFill>
                                <a:latin typeface="Cambria Math" panose="02040503050406030204" pitchFamily="18" charset="0"/>
                              </a:rPr>
                              <m:t>P</m:t>
                            </m:r>
                            <m:d>
                              <m:dPr>
                                <m:ctrlPr>
                                  <a:rPr lang="en-US" sz="2800" i="1">
                                    <a:solidFill>
                                      <a:srgbClr val="7030A0"/>
                                    </a:solidFill>
                                    <a:latin typeface="Cambria Math" panose="02040503050406030204" pitchFamily="18" charset="0"/>
                                  </a:rPr>
                                </m:ctrlPr>
                              </m:dPr>
                              <m:e>
                                <m:r>
                                  <m:rPr>
                                    <m:sty m:val="p"/>
                                  </m:rPr>
                                  <a:rPr lang="en-US" sz="2800">
                                    <a:solidFill>
                                      <a:srgbClr val="7030A0"/>
                                    </a:solidFill>
                                    <a:latin typeface="Cambria Math" panose="02040503050406030204" pitchFamily="18" charset="0"/>
                                  </a:rPr>
                                  <m:t>b</m:t>
                                </m:r>
                              </m:e>
                            </m:d>
                            <m:r>
                              <m:rPr>
                                <m:sty m:val="p"/>
                              </m:rPr>
                              <a:rPr lang="en-US" sz="2800">
                                <a:solidFill>
                                  <a:srgbClr val="7030A0"/>
                                </a:solidFill>
                                <a:latin typeface="Cambria Math" panose="02040503050406030204" pitchFamily="18" charset="0"/>
                              </a:rPr>
                              <m:t>P</m:t>
                            </m:r>
                            <m:d>
                              <m:dPr>
                                <m:ctrlPr>
                                  <a:rPr lang="en-US" sz="2800" i="1">
                                    <a:solidFill>
                                      <a:srgbClr val="7030A0"/>
                                    </a:solidFill>
                                    <a:latin typeface="Cambria Math" panose="02040503050406030204" pitchFamily="18" charset="0"/>
                                  </a:rPr>
                                </m:ctrlPr>
                              </m:dPr>
                              <m:e>
                                <m:r>
                                  <m:rPr>
                                    <m:sty m:val="p"/>
                                    <m:brk m:alnAt="9"/>
                                  </m:rPr>
                                  <a:rPr lang="en-US" sz="2800">
                                    <a:solidFill>
                                      <a:srgbClr val="7030A0"/>
                                    </a:solidFill>
                                    <a:latin typeface="Cambria Math" panose="02040503050406030204" pitchFamily="18" charset="0"/>
                                  </a:rPr>
                                  <m:t>e</m:t>
                                </m:r>
                                <m:r>
                                  <a:rPr lang="en-US" sz="2800">
                                    <a:solidFill>
                                      <a:srgbClr val="7030A0"/>
                                    </a:solidFill>
                                    <a:latin typeface="Cambria Math" panose="02040503050406030204" pitchFamily="18" charset="0"/>
                                  </a:rPr>
                                  <m:t>′</m:t>
                                </m:r>
                              </m:e>
                            </m:d>
                            <m:r>
                              <m:rPr>
                                <m:sty m:val="p"/>
                              </m:rPr>
                              <a:rPr lang="en-US" sz="2800">
                                <a:solidFill>
                                  <a:srgbClr val="7030A0"/>
                                </a:solidFill>
                                <a:latin typeface="Cambria Math" panose="02040503050406030204" pitchFamily="18" charset="0"/>
                              </a:rPr>
                              <m:t>P</m:t>
                            </m:r>
                            <m:d>
                              <m:dPr>
                                <m:ctrlPr>
                                  <a:rPr lang="en-US" sz="2800" i="1">
                                    <a:solidFill>
                                      <a:srgbClr val="7030A0"/>
                                    </a:solidFill>
                                    <a:latin typeface="Cambria Math" panose="02040503050406030204" pitchFamily="18" charset="0"/>
                                  </a:rPr>
                                </m:ctrlPr>
                              </m:dPr>
                              <m:e>
                                <m:r>
                                  <m:rPr>
                                    <m:sty m:val="p"/>
                                  </m:rPr>
                                  <a:rPr lang="en-US" sz="2800">
                                    <a:solidFill>
                                      <a:srgbClr val="7030A0"/>
                                    </a:solidFill>
                                    <a:latin typeface="Cambria Math" panose="02040503050406030204" pitchFamily="18" charset="0"/>
                                  </a:rPr>
                                  <m:t>a</m:t>
                                </m:r>
                                <m:r>
                                  <a:rPr lang="en-US" sz="2800">
                                    <a:solidFill>
                                      <a:srgbClr val="7030A0"/>
                                    </a:solidFill>
                                    <a:latin typeface="Cambria Math" panose="02040503050406030204" pitchFamily="18" charset="0"/>
                                  </a:rPr>
                                  <m:t>′</m:t>
                                </m:r>
                              </m:e>
                              <m:e>
                                <m:r>
                                  <m:rPr>
                                    <m:sty m:val="p"/>
                                  </m:rPr>
                                  <a:rPr lang="en-US" sz="2800">
                                    <a:solidFill>
                                      <a:srgbClr val="7030A0"/>
                                    </a:solidFill>
                                    <a:latin typeface="Cambria Math" panose="02040503050406030204" pitchFamily="18" charset="0"/>
                                  </a:rPr>
                                  <m:t>b</m:t>
                                </m:r>
                                <m:r>
                                  <a:rPr lang="en-US" sz="2800">
                                    <a:solidFill>
                                      <a:srgbClr val="7030A0"/>
                                    </a:solidFill>
                                    <a:latin typeface="Cambria Math" panose="02040503050406030204" pitchFamily="18" charset="0"/>
                                  </a:rPr>
                                  <m:t>,</m:t>
                                </m:r>
                                <m:r>
                                  <m:rPr>
                                    <m:sty m:val="p"/>
                                    <m:brk m:alnAt="9"/>
                                  </m:rPr>
                                  <a:rPr lang="en-US" sz="2800">
                                    <a:solidFill>
                                      <a:srgbClr val="7030A0"/>
                                    </a:solidFill>
                                    <a:latin typeface="Cambria Math" panose="02040503050406030204" pitchFamily="18" charset="0"/>
                                  </a:rPr>
                                  <m:t>e</m:t>
                                </m:r>
                                <m:r>
                                  <a:rPr lang="en-US" sz="2800">
                                    <a:solidFill>
                                      <a:srgbClr val="7030A0"/>
                                    </a:solidFill>
                                    <a:latin typeface="Cambria Math" panose="02040503050406030204" pitchFamily="18" charset="0"/>
                                  </a:rPr>
                                  <m:t>′</m:t>
                                </m:r>
                              </m:e>
                            </m:d>
                            <m:r>
                              <m:rPr>
                                <m:sty m:val="p"/>
                              </m:rPr>
                              <a:rPr lang="en-US" sz="2800">
                                <a:solidFill>
                                  <a:srgbClr val="7030A0"/>
                                </a:solidFill>
                                <a:latin typeface="Cambria Math" panose="02040503050406030204" pitchFamily="18" charset="0"/>
                              </a:rPr>
                              <m:t>P</m:t>
                            </m:r>
                            <m:d>
                              <m:dPr>
                                <m:ctrlPr>
                                  <a:rPr lang="en-US" sz="2800" i="1">
                                    <a:solidFill>
                                      <a:srgbClr val="7030A0"/>
                                    </a:solidFill>
                                    <a:latin typeface="Cambria Math" panose="02040503050406030204" pitchFamily="18" charset="0"/>
                                  </a:rPr>
                                </m:ctrlPr>
                              </m:dPr>
                              <m:e>
                                <m:r>
                                  <m:rPr>
                                    <m:sty m:val="p"/>
                                  </m:rPr>
                                  <a:rPr lang="en-US" sz="2800">
                                    <a:solidFill>
                                      <a:srgbClr val="7030A0"/>
                                    </a:solidFill>
                                    <a:latin typeface="Cambria Math" panose="02040503050406030204" pitchFamily="18" charset="0"/>
                                  </a:rPr>
                                  <m:t>j</m:t>
                                </m:r>
                              </m:e>
                              <m:e>
                                <m:r>
                                  <m:rPr>
                                    <m:sty m:val="p"/>
                                  </m:rPr>
                                  <a:rPr lang="en-US" sz="2800">
                                    <a:solidFill>
                                      <a:srgbClr val="7030A0"/>
                                    </a:solidFill>
                                    <a:latin typeface="Cambria Math" panose="02040503050406030204" pitchFamily="18" charset="0"/>
                                  </a:rPr>
                                  <m:t>a</m:t>
                                </m:r>
                                <m:r>
                                  <a:rPr lang="en-US" sz="2800">
                                    <a:solidFill>
                                      <a:srgbClr val="7030A0"/>
                                    </a:solidFill>
                                    <a:latin typeface="Cambria Math" panose="02040503050406030204" pitchFamily="18" charset="0"/>
                                  </a:rPr>
                                  <m:t>′</m:t>
                                </m:r>
                              </m:e>
                            </m:d>
                            <m:r>
                              <m:rPr>
                                <m:sty m:val="p"/>
                              </m:rPr>
                              <a:rPr lang="en-US" sz="2800">
                                <a:solidFill>
                                  <a:srgbClr val="7030A0"/>
                                </a:solidFill>
                                <a:latin typeface="Cambria Math" panose="02040503050406030204" pitchFamily="18" charset="0"/>
                              </a:rPr>
                              <m:t>P</m:t>
                            </m:r>
                            <m:r>
                              <a:rPr lang="en-US" sz="2800">
                                <a:solidFill>
                                  <a:srgbClr val="7030A0"/>
                                </a:solidFill>
                                <a:latin typeface="Cambria Math" panose="02040503050406030204" pitchFamily="18" charset="0"/>
                              </a:rPr>
                              <m:t>(</m:t>
                            </m:r>
                            <m:r>
                              <m:rPr>
                                <m:sty m:val="p"/>
                              </m:rPr>
                              <a:rPr lang="en-US" sz="2800">
                                <a:solidFill>
                                  <a:srgbClr val="7030A0"/>
                                </a:solidFill>
                                <a:latin typeface="Cambria Math" panose="02040503050406030204" pitchFamily="18" charset="0"/>
                              </a:rPr>
                              <m:t>m</m:t>
                            </m:r>
                            <m:r>
                              <a:rPr lang="en-US" sz="2800">
                                <a:solidFill>
                                  <a:srgbClr val="7030A0"/>
                                </a:solidFill>
                                <a:latin typeface="Cambria Math" panose="02040503050406030204" pitchFamily="18" charset="0"/>
                              </a:rPr>
                              <m:t>|</m:t>
                            </m:r>
                            <m:r>
                              <m:rPr>
                                <m:sty m:val="p"/>
                              </m:rPr>
                              <a:rPr lang="en-US" sz="2800">
                                <a:solidFill>
                                  <a:srgbClr val="7030A0"/>
                                </a:solidFill>
                                <a:latin typeface="Cambria Math" panose="02040503050406030204" pitchFamily="18" charset="0"/>
                              </a:rPr>
                              <m:t>a</m:t>
                            </m:r>
                            <m:r>
                              <a:rPr lang="en-US" sz="2800">
                                <a:solidFill>
                                  <a:srgbClr val="7030A0"/>
                                </a:solidFill>
                                <a:latin typeface="Cambria Math" panose="02040503050406030204" pitchFamily="18" charset="0"/>
                              </a:rPr>
                              <m:t>′)</m:t>
                            </m:r>
                          </m:e>
                        </m:nary>
                      </m:e>
                    </m:nary>
                    <m:r>
                      <a:rPr lang="en-US" sz="2800">
                        <a:solidFill>
                          <a:srgbClr val="7030A0"/>
                        </a:solidFill>
                        <a:latin typeface="Cambria Math" panose="02040503050406030204" pitchFamily="18" charset="0"/>
                      </a:rPr>
                      <m:t>=</m:t>
                    </m:r>
                    <m:r>
                      <m:rPr>
                        <m:sty m:val="p"/>
                      </m:rPr>
                      <a:rPr lang="en-US" sz="2800">
                        <a:solidFill>
                          <a:srgbClr val="7030A0"/>
                        </a:solidFill>
                        <a:latin typeface="Cambria Math" panose="02040503050406030204" pitchFamily="18" charset="0"/>
                      </a:rPr>
                      <m:t>p</m:t>
                    </m:r>
                    <m:r>
                      <a:rPr lang="en-US" sz="2800" baseline="-25000">
                        <a:solidFill>
                          <a:srgbClr val="7030A0"/>
                        </a:solidFill>
                        <a:latin typeface="Cambria Math" panose="02040503050406030204" pitchFamily="18" charset="0"/>
                      </a:rPr>
                      <m:t>1</m:t>
                    </m:r>
                  </m:oMath>
                </a14:m>
                <a:r>
                  <a:rPr lang="en-US" sz="2800" dirty="0">
                    <a:solidFill>
                      <a:srgbClr val="7030A0"/>
                    </a:solidFill>
                  </a:rPr>
                  <a:t> </a:t>
                </a:r>
              </a:p>
              <a:p>
                <a14:m>
                  <m:oMath xmlns:m="http://schemas.openxmlformats.org/officeDocument/2006/math">
                    <m:r>
                      <m:rPr>
                        <m:sty m:val="p"/>
                      </m:rPr>
                      <a:rPr lang="en-US" sz="2800">
                        <a:solidFill>
                          <a:srgbClr val="7030A0"/>
                        </a:solidFill>
                        <a:latin typeface="Cambria Math" panose="02040503050406030204" pitchFamily="18" charset="0"/>
                      </a:rPr>
                      <m:t>P</m:t>
                    </m:r>
                    <m:d>
                      <m:dPr>
                        <m:ctrlPr>
                          <a:rPr lang="en-US" sz="2800" i="1">
                            <a:solidFill>
                              <a:srgbClr val="7030A0"/>
                            </a:solidFill>
                            <a:latin typeface="Cambria Math" panose="02040503050406030204" pitchFamily="18" charset="0"/>
                          </a:rPr>
                        </m:ctrlPr>
                      </m:dPr>
                      <m:e>
                        <m:r>
                          <m:rPr>
                            <m:nor/>
                          </m:rPr>
                          <a:rPr lang="en-US" sz="2800" dirty="0">
                            <a:solidFill>
                              <a:srgbClr val="7030A0"/>
                            </a:solidFill>
                          </a:rPr>
                          <m:t>¬</m:t>
                        </m:r>
                        <m:r>
                          <m:rPr>
                            <m:sty m:val="p"/>
                          </m:rPr>
                          <a:rPr lang="en-US" sz="2800">
                            <a:solidFill>
                              <a:srgbClr val="7030A0"/>
                            </a:solidFill>
                            <a:latin typeface="Cambria Math" panose="02040503050406030204" pitchFamily="18" charset="0"/>
                          </a:rPr>
                          <m:t>b</m:t>
                        </m:r>
                      </m:e>
                      <m:e>
                        <m:r>
                          <m:rPr>
                            <m:sty m:val="p"/>
                          </m:rPr>
                          <a:rPr lang="en-US" sz="2800">
                            <a:solidFill>
                              <a:srgbClr val="7030A0"/>
                            </a:solidFill>
                            <a:latin typeface="Cambria Math" panose="02040503050406030204" pitchFamily="18" charset="0"/>
                          </a:rPr>
                          <m:t>j</m:t>
                        </m:r>
                        <m:r>
                          <a:rPr lang="en-US" sz="2800">
                            <a:solidFill>
                              <a:srgbClr val="7030A0"/>
                            </a:solidFill>
                            <a:latin typeface="Cambria Math" panose="02040503050406030204" pitchFamily="18" charset="0"/>
                          </a:rPr>
                          <m:t>,</m:t>
                        </m:r>
                        <m:r>
                          <m:rPr>
                            <m:sty m:val="p"/>
                          </m:rPr>
                          <a:rPr lang="en-US" sz="2800">
                            <a:solidFill>
                              <a:srgbClr val="7030A0"/>
                            </a:solidFill>
                            <a:latin typeface="Cambria Math" panose="02040503050406030204" pitchFamily="18" charset="0"/>
                          </a:rPr>
                          <m:t>m</m:t>
                        </m:r>
                      </m:e>
                    </m:d>
                  </m:oMath>
                </a14:m>
                <a:r>
                  <a:rPr lang="en-US" sz="2800" i="1" dirty="0">
                    <a:solidFill>
                      <a:srgbClr val="7030A0"/>
                    </a:solidFill>
                    <a:latin typeface="Cambria Math" panose="02040503050406030204" pitchFamily="18" charset="0"/>
                  </a:rPr>
                  <a:t> </a:t>
                </a:r>
                <a14:m>
                  <m:oMath xmlns:m="http://schemas.openxmlformats.org/officeDocument/2006/math">
                    <m:r>
                      <a:rPr lang="en-US" sz="2800">
                        <a:solidFill>
                          <a:srgbClr val="FF0000"/>
                        </a:solidFill>
                        <a:latin typeface="Cambria Math" panose="02040503050406030204" pitchFamily="18" charset="0"/>
                        <a:ea typeface="Cambria Math" panose="02040503050406030204" pitchFamily="18" charset="0"/>
                      </a:rPr>
                      <m:t>∝</m:t>
                    </m:r>
                    <m:r>
                      <m:rPr>
                        <m:sty m:val="p"/>
                      </m:rPr>
                      <a:rPr lang="en-US" sz="2800">
                        <a:solidFill>
                          <a:srgbClr val="7030A0"/>
                        </a:solidFill>
                        <a:latin typeface="Cambria Math" panose="02040503050406030204" pitchFamily="18" charset="0"/>
                      </a:rPr>
                      <m:t>P</m:t>
                    </m:r>
                    <m:d>
                      <m:dPr>
                        <m:ctrlPr>
                          <a:rPr lang="en-US" sz="2800" i="1">
                            <a:solidFill>
                              <a:srgbClr val="7030A0"/>
                            </a:solidFill>
                            <a:latin typeface="Cambria Math" panose="02040503050406030204" pitchFamily="18" charset="0"/>
                          </a:rPr>
                        </m:ctrlPr>
                      </m:dPr>
                      <m:e>
                        <m:r>
                          <m:rPr>
                            <m:nor/>
                          </m:rPr>
                          <a:rPr lang="en-US" sz="2800" dirty="0">
                            <a:solidFill>
                              <a:srgbClr val="7030A0"/>
                            </a:solidFill>
                          </a:rPr>
                          <m:t>¬</m:t>
                        </m:r>
                        <m:r>
                          <m:rPr>
                            <m:sty m:val="p"/>
                          </m:rPr>
                          <a:rPr lang="en-US" sz="2800">
                            <a:solidFill>
                              <a:srgbClr val="7030A0"/>
                            </a:solidFill>
                            <a:latin typeface="Cambria Math" panose="02040503050406030204" pitchFamily="18" charset="0"/>
                          </a:rPr>
                          <m:t>b</m:t>
                        </m:r>
                        <m:r>
                          <a:rPr lang="en-US" sz="2800">
                            <a:solidFill>
                              <a:srgbClr val="7030A0"/>
                            </a:solidFill>
                            <a:latin typeface="Cambria Math" panose="02040503050406030204" pitchFamily="18" charset="0"/>
                          </a:rPr>
                          <m:t>, </m:t>
                        </m:r>
                        <m:r>
                          <m:rPr>
                            <m:sty m:val="p"/>
                          </m:rPr>
                          <a:rPr lang="en-US" sz="2800">
                            <a:solidFill>
                              <a:srgbClr val="7030A0"/>
                            </a:solidFill>
                            <a:latin typeface="Cambria Math" panose="02040503050406030204" pitchFamily="18" charset="0"/>
                          </a:rPr>
                          <m:t>j</m:t>
                        </m:r>
                        <m:r>
                          <a:rPr lang="en-US" sz="2800">
                            <a:solidFill>
                              <a:srgbClr val="7030A0"/>
                            </a:solidFill>
                            <a:latin typeface="Cambria Math" panose="02040503050406030204" pitchFamily="18" charset="0"/>
                          </a:rPr>
                          <m:t>, </m:t>
                        </m:r>
                        <m:r>
                          <m:rPr>
                            <m:sty m:val="p"/>
                          </m:rPr>
                          <a:rPr lang="en-US" sz="2800">
                            <a:solidFill>
                              <a:srgbClr val="7030A0"/>
                            </a:solidFill>
                            <a:latin typeface="Cambria Math" panose="02040503050406030204" pitchFamily="18" charset="0"/>
                          </a:rPr>
                          <m:t>m</m:t>
                        </m:r>
                      </m:e>
                    </m:d>
                    <m:r>
                      <a:rPr lang="en-US" sz="2800">
                        <a:solidFill>
                          <a:srgbClr val="7030A0"/>
                        </a:solidFill>
                        <a:latin typeface="Cambria Math" panose="02040503050406030204" pitchFamily="18" charset="0"/>
                      </a:rPr>
                      <m:t>=</m:t>
                    </m:r>
                    <m:nary>
                      <m:naryPr>
                        <m:chr m:val="∑"/>
                        <m:limLoc m:val="subSup"/>
                        <m:supHide m:val="on"/>
                        <m:ctrlPr>
                          <a:rPr lang="en-US" sz="2800" i="1">
                            <a:solidFill>
                              <a:srgbClr val="7030A0"/>
                            </a:solidFill>
                            <a:latin typeface="Cambria Math" panose="02040503050406030204" pitchFamily="18" charset="0"/>
                          </a:rPr>
                        </m:ctrlPr>
                      </m:naryPr>
                      <m:sub>
                        <m:r>
                          <m:rPr>
                            <m:sty m:val="p"/>
                            <m:brk m:alnAt="9"/>
                          </m:rPr>
                          <a:rPr lang="en-US" sz="2800">
                            <a:solidFill>
                              <a:srgbClr val="7030A0"/>
                            </a:solidFill>
                            <a:latin typeface="Cambria Math" panose="02040503050406030204" pitchFamily="18" charset="0"/>
                          </a:rPr>
                          <m:t>e</m:t>
                        </m:r>
                        <m:r>
                          <a:rPr lang="en-US" sz="2800" baseline="30000">
                            <a:solidFill>
                              <a:srgbClr val="7030A0"/>
                            </a:solidFill>
                            <a:latin typeface="Cambria Math" panose="02040503050406030204" pitchFamily="18" charset="0"/>
                          </a:rPr>
                          <m:t>′</m:t>
                        </m:r>
                      </m:sub>
                      <m:sup/>
                      <m:e>
                        <m:nary>
                          <m:naryPr>
                            <m:chr m:val="∑"/>
                            <m:limLoc m:val="subSup"/>
                            <m:supHide m:val="on"/>
                            <m:ctrlPr>
                              <a:rPr lang="en-US" sz="2800" i="1">
                                <a:solidFill>
                                  <a:srgbClr val="7030A0"/>
                                </a:solidFill>
                                <a:latin typeface="Cambria Math" panose="02040503050406030204" pitchFamily="18" charset="0"/>
                              </a:rPr>
                            </m:ctrlPr>
                          </m:naryPr>
                          <m:sub>
                            <m:r>
                              <m:rPr>
                                <m:sty m:val="p"/>
                              </m:rPr>
                              <a:rPr lang="en-US" sz="2800">
                                <a:solidFill>
                                  <a:srgbClr val="7030A0"/>
                                </a:solidFill>
                                <a:latin typeface="Cambria Math" panose="02040503050406030204" pitchFamily="18" charset="0"/>
                              </a:rPr>
                              <m:t>a</m:t>
                            </m:r>
                            <m:r>
                              <a:rPr lang="en-US" sz="2800" baseline="30000">
                                <a:solidFill>
                                  <a:srgbClr val="7030A0"/>
                                </a:solidFill>
                                <a:latin typeface="Cambria Math" panose="02040503050406030204" pitchFamily="18" charset="0"/>
                              </a:rPr>
                              <m:t>′</m:t>
                            </m:r>
                          </m:sub>
                          <m:sup/>
                          <m:e>
                            <m:r>
                              <m:rPr>
                                <m:sty m:val="p"/>
                              </m:rPr>
                              <a:rPr lang="en-US" sz="2800">
                                <a:solidFill>
                                  <a:srgbClr val="7030A0"/>
                                </a:solidFill>
                                <a:latin typeface="Cambria Math" panose="02040503050406030204" pitchFamily="18" charset="0"/>
                              </a:rPr>
                              <m:t>P</m:t>
                            </m:r>
                            <m:r>
                              <a:rPr lang="en-US" sz="2800">
                                <a:solidFill>
                                  <a:srgbClr val="7030A0"/>
                                </a:solidFill>
                                <a:latin typeface="Cambria Math" panose="02040503050406030204" pitchFamily="18" charset="0"/>
                              </a:rPr>
                              <m:t>(</m:t>
                            </m:r>
                            <m:r>
                              <m:rPr>
                                <m:nor/>
                              </m:rPr>
                              <a:rPr lang="en-US" sz="2800" dirty="0">
                                <a:solidFill>
                                  <a:srgbClr val="7030A0"/>
                                </a:solidFill>
                              </a:rPr>
                              <m:t>¬</m:t>
                            </m:r>
                            <m:r>
                              <m:rPr>
                                <m:sty m:val="p"/>
                              </m:rPr>
                              <a:rPr lang="en-US" sz="2800">
                                <a:solidFill>
                                  <a:srgbClr val="7030A0"/>
                                </a:solidFill>
                                <a:latin typeface="Cambria Math" panose="02040503050406030204" pitchFamily="18" charset="0"/>
                              </a:rPr>
                              <m:t>b</m:t>
                            </m:r>
                            <m:r>
                              <a:rPr lang="en-US" sz="2800">
                                <a:solidFill>
                                  <a:srgbClr val="7030A0"/>
                                </a:solidFill>
                                <a:latin typeface="Cambria Math" panose="02040503050406030204" pitchFamily="18" charset="0"/>
                              </a:rPr>
                              <m:t>,</m:t>
                            </m:r>
                            <m:r>
                              <m:rPr>
                                <m:sty m:val="p"/>
                              </m:rPr>
                              <a:rPr lang="en-US" sz="2800">
                                <a:solidFill>
                                  <a:srgbClr val="7030A0"/>
                                </a:solidFill>
                                <a:latin typeface="Cambria Math" panose="02040503050406030204" pitchFamily="18" charset="0"/>
                              </a:rPr>
                              <m:t>j</m:t>
                            </m:r>
                            <m:r>
                              <a:rPr lang="en-US" sz="2800">
                                <a:solidFill>
                                  <a:srgbClr val="7030A0"/>
                                </a:solidFill>
                                <a:latin typeface="Cambria Math" panose="02040503050406030204" pitchFamily="18" charset="0"/>
                              </a:rPr>
                              <m:t>,</m:t>
                            </m:r>
                            <m:r>
                              <m:rPr>
                                <m:sty m:val="p"/>
                              </m:rPr>
                              <a:rPr lang="en-US" sz="2800">
                                <a:solidFill>
                                  <a:srgbClr val="7030A0"/>
                                </a:solidFill>
                                <a:latin typeface="Cambria Math" panose="02040503050406030204" pitchFamily="18" charset="0"/>
                              </a:rPr>
                              <m:t>m</m:t>
                            </m:r>
                            <m:r>
                              <a:rPr lang="en-US" sz="2800">
                                <a:solidFill>
                                  <a:srgbClr val="7030A0"/>
                                </a:solidFill>
                                <a:latin typeface="Cambria Math" panose="02040503050406030204" pitchFamily="18" charset="0"/>
                              </a:rPr>
                              <m:t>,</m:t>
                            </m:r>
                            <m:r>
                              <m:rPr>
                                <m:sty m:val="p"/>
                              </m:rPr>
                              <a:rPr lang="en-US" sz="2800">
                                <a:solidFill>
                                  <a:srgbClr val="7030A0"/>
                                </a:solidFill>
                                <a:latin typeface="Cambria Math" panose="02040503050406030204" pitchFamily="18" charset="0"/>
                              </a:rPr>
                              <m:t>e</m:t>
                            </m:r>
                            <m:r>
                              <a:rPr lang="en-US" sz="2800">
                                <a:solidFill>
                                  <a:srgbClr val="7030A0"/>
                                </a:solidFill>
                                <a:latin typeface="Cambria Math" panose="02040503050406030204" pitchFamily="18" charset="0"/>
                              </a:rPr>
                              <m:t>′,</m:t>
                            </m:r>
                            <m:r>
                              <m:rPr>
                                <m:sty m:val="p"/>
                              </m:rPr>
                              <a:rPr lang="en-US" sz="2800">
                                <a:solidFill>
                                  <a:srgbClr val="7030A0"/>
                                </a:solidFill>
                                <a:latin typeface="Cambria Math" panose="02040503050406030204" pitchFamily="18" charset="0"/>
                              </a:rPr>
                              <m:t>a</m:t>
                            </m:r>
                            <m:r>
                              <a:rPr lang="en-US" sz="2800">
                                <a:solidFill>
                                  <a:srgbClr val="7030A0"/>
                                </a:solidFill>
                                <a:latin typeface="Cambria Math" panose="02040503050406030204" pitchFamily="18" charset="0"/>
                              </a:rPr>
                              <m:t>′)</m:t>
                            </m:r>
                          </m:e>
                        </m:nary>
                      </m:e>
                    </m:nary>
                  </m:oMath>
                </a14:m>
                <a:r>
                  <a:rPr lang="en-US" sz="2800" dirty="0">
                    <a:solidFill>
                      <a:srgbClr val="7030A0"/>
                    </a:solidFill>
                  </a:rPr>
                  <a:t> </a:t>
                </a:r>
                <a:endParaRPr lang="en-US" sz="2800" dirty="0">
                  <a:solidFill>
                    <a:srgbClr val="7030A0"/>
                  </a:solidFill>
                  <a:latin typeface="Cambria Math" panose="02040503050406030204" pitchFamily="18" charset="0"/>
                </a:endParaRPr>
              </a:p>
              <a:p>
                <a:pPr>
                  <a:buClr>
                    <a:schemeClr val="bg1"/>
                  </a:buClr>
                </a:pPr>
                <a14:m>
                  <m:oMath xmlns:m="http://schemas.openxmlformats.org/officeDocument/2006/math">
                    <m:r>
                      <a:rPr lang="en-US" sz="2800">
                        <a:solidFill>
                          <a:srgbClr val="7030A0"/>
                        </a:solidFill>
                        <a:latin typeface="Cambria Math" panose="02040503050406030204" pitchFamily="18" charset="0"/>
                      </a:rPr>
                      <m:t>=</m:t>
                    </m:r>
                    <m:nary>
                      <m:naryPr>
                        <m:chr m:val="∑"/>
                        <m:limLoc m:val="subSup"/>
                        <m:supHide m:val="on"/>
                        <m:ctrlPr>
                          <a:rPr lang="en-US" sz="2800" i="1">
                            <a:solidFill>
                              <a:srgbClr val="7030A0"/>
                            </a:solidFill>
                            <a:latin typeface="Cambria Math" panose="02040503050406030204" pitchFamily="18" charset="0"/>
                          </a:rPr>
                        </m:ctrlPr>
                      </m:naryPr>
                      <m:sub>
                        <m:r>
                          <m:rPr>
                            <m:sty m:val="p"/>
                            <m:brk m:alnAt="9"/>
                          </m:rPr>
                          <a:rPr lang="en-US" sz="2800">
                            <a:solidFill>
                              <a:srgbClr val="7030A0"/>
                            </a:solidFill>
                            <a:latin typeface="Cambria Math" panose="02040503050406030204" pitchFamily="18" charset="0"/>
                          </a:rPr>
                          <m:t>e</m:t>
                        </m:r>
                        <m:r>
                          <a:rPr lang="en-US" sz="2800">
                            <a:solidFill>
                              <a:srgbClr val="7030A0"/>
                            </a:solidFill>
                            <a:latin typeface="Cambria Math" panose="02040503050406030204" pitchFamily="18" charset="0"/>
                          </a:rPr>
                          <m:t>′</m:t>
                        </m:r>
                      </m:sub>
                      <m:sup/>
                      <m:e>
                        <m:nary>
                          <m:naryPr>
                            <m:chr m:val="∑"/>
                            <m:limLoc m:val="subSup"/>
                            <m:supHide m:val="on"/>
                            <m:ctrlPr>
                              <a:rPr lang="en-US" sz="2800" i="1">
                                <a:solidFill>
                                  <a:srgbClr val="7030A0"/>
                                </a:solidFill>
                                <a:latin typeface="Cambria Math" panose="02040503050406030204" pitchFamily="18" charset="0"/>
                              </a:rPr>
                            </m:ctrlPr>
                          </m:naryPr>
                          <m:sub>
                            <m:r>
                              <m:rPr>
                                <m:sty m:val="p"/>
                              </m:rPr>
                              <a:rPr lang="en-US" sz="2800">
                                <a:solidFill>
                                  <a:srgbClr val="7030A0"/>
                                </a:solidFill>
                                <a:latin typeface="Cambria Math" panose="02040503050406030204" pitchFamily="18" charset="0"/>
                              </a:rPr>
                              <m:t>a</m:t>
                            </m:r>
                            <m:r>
                              <a:rPr lang="en-US" sz="2800">
                                <a:solidFill>
                                  <a:srgbClr val="7030A0"/>
                                </a:solidFill>
                                <a:latin typeface="Cambria Math" panose="02040503050406030204" pitchFamily="18" charset="0"/>
                              </a:rPr>
                              <m:t>′</m:t>
                            </m:r>
                          </m:sub>
                          <m:sup/>
                          <m:e>
                            <m:r>
                              <m:rPr>
                                <m:sty m:val="p"/>
                              </m:rPr>
                              <a:rPr lang="en-US" sz="2800">
                                <a:solidFill>
                                  <a:srgbClr val="7030A0"/>
                                </a:solidFill>
                                <a:latin typeface="Cambria Math" panose="02040503050406030204" pitchFamily="18" charset="0"/>
                              </a:rPr>
                              <m:t>P</m:t>
                            </m:r>
                            <m:d>
                              <m:dPr>
                                <m:ctrlPr>
                                  <a:rPr lang="en-US" sz="2800" i="1">
                                    <a:solidFill>
                                      <a:srgbClr val="7030A0"/>
                                    </a:solidFill>
                                    <a:latin typeface="Cambria Math" panose="02040503050406030204" pitchFamily="18" charset="0"/>
                                  </a:rPr>
                                </m:ctrlPr>
                              </m:dPr>
                              <m:e>
                                <m:r>
                                  <m:rPr>
                                    <m:nor/>
                                  </m:rPr>
                                  <a:rPr lang="en-US" sz="2800" dirty="0">
                                    <a:solidFill>
                                      <a:srgbClr val="7030A0"/>
                                    </a:solidFill>
                                  </a:rPr>
                                  <m:t>¬</m:t>
                                </m:r>
                                <m:r>
                                  <m:rPr>
                                    <m:sty m:val="p"/>
                                  </m:rPr>
                                  <a:rPr lang="en-US" sz="2800">
                                    <a:solidFill>
                                      <a:srgbClr val="7030A0"/>
                                    </a:solidFill>
                                    <a:latin typeface="Cambria Math" panose="02040503050406030204" pitchFamily="18" charset="0"/>
                                  </a:rPr>
                                  <m:t>b</m:t>
                                </m:r>
                              </m:e>
                            </m:d>
                            <m:r>
                              <m:rPr>
                                <m:sty m:val="p"/>
                              </m:rPr>
                              <a:rPr lang="en-US" sz="2800">
                                <a:solidFill>
                                  <a:srgbClr val="7030A0"/>
                                </a:solidFill>
                                <a:latin typeface="Cambria Math" panose="02040503050406030204" pitchFamily="18" charset="0"/>
                              </a:rPr>
                              <m:t>P</m:t>
                            </m:r>
                            <m:d>
                              <m:dPr>
                                <m:ctrlPr>
                                  <a:rPr lang="en-US" sz="2800" i="1">
                                    <a:solidFill>
                                      <a:srgbClr val="7030A0"/>
                                    </a:solidFill>
                                    <a:latin typeface="Cambria Math" panose="02040503050406030204" pitchFamily="18" charset="0"/>
                                  </a:rPr>
                                </m:ctrlPr>
                              </m:dPr>
                              <m:e>
                                <m:r>
                                  <m:rPr>
                                    <m:sty m:val="p"/>
                                    <m:brk m:alnAt="9"/>
                                  </m:rPr>
                                  <a:rPr lang="en-US" sz="2800">
                                    <a:solidFill>
                                      <a:srgbClr val="7030A0"/>
                                    </a:solidFill>
                                    <a:latin typeface="Cambria Math" panose="02040503050406030204" pitchFamily="18" charset="0"/>
                                  </a:rPr>
                                  <m:t>e</m:t>
                                </m:r>
                                <m:r>
                                  <a:rPr lang="en-US" sz="2800">
                                    <a:solidFill>
                                      <a:srgbClr val="7030A0"/>
                                    </a:solidFill>
                                    <a:latin typeface="Cambria Math" panose="02040503050406030204" pitchFamily="18" charset="0"/>
                                  </a:rPr>
                                  <m:t>′</m:t>
                                </m:r>
                              </m:e>
                            </m:d>
                            <m:r>
                              <m:rPr>
                                <m:sty m:val="p"/>
                              </m:rPr>
                              <a:rPr lang="en-US" sz="2800">
                                <a:solidFill>
                                  <a:srgbClr val="7030A0"/>
                                </a:solidFill>
                                <a:latin typeface="Cambria Math" panose="02040503050406030204" pitchFamily="18" charset="0"/>
                              </a:rPr>
                              <m:t>P</m:t>
                            </m:r>
                            <m:d>
                              <m:dPr>
                                <m:ctrlPr>
                                  <a:rPr lang="en-US" sz="2800" i="1">
                                    <a:solidFill>
                                      <a:srgbClr val="7030A0"/>
                                    </a:solidFill>
                                    <a:latin typeface="Cambria Math" panose="02040503050406030204" pitchFamily="18" charset="0"/>
                                  </a:rPr>
                                </m:ctrlPr>
                              </m:dPr>
                              <m:e>
                                <m:r>
                                  <m:rPr>
                                    <m:sty m:val="p"/>
                                  </m:rPr>
                                  <a:rPr lang="en-US" sz="2800">
                                    <a:solidFill>
                                      <a:srgbClr val="7030A0"/>
                                    </a:solidFill>
                                    <a:latin typeface="Cambria Math" panose="02040503050406030204" pitchFamily="18" charset="0"/>
                                  </a:rPr>
                                  <m:t>a</m:t>
                                </m:r>
                                <m:r>
                                  <a:rPr lang="en-US" sz="2800">
                                    <a:solidFill>
                                      <a:srgbClr val="7030A0"/>
                                    </a:solidFill>
                                    <a:latin typeface="Cambria Math" panose="02040503050406030204" pitchFamily="18" charset="0"/>
                                  </a:rPr>
                                  <m:t>′</m:t>
                                </m:r>
                              </m:e>
                              <m:e>
                                <m:r>
                                  <m:rPr>
                                    <m:nor/>
                                  </m:rPr>
                                  <a:rPr lang="en-US" sz="2800" dirty="0">
                                    <a:solidFill>
                                      <a:srgbClr val="7030A0"/>
                                    </a:solidFill>
                                  </a:rPr>
                                  <m:t>¬</m:t>
                                </m:r>
                                <m:r>
                                  <m:rPr>
                                    <m:sty m:val="p"/>
                                  </m:rPr>
                                  <a:rPr lang="en-US" sz="2800">
                                    <a:solidFill>
                                      <a:srgbClr val="7030A0"/>
                                    </a:solidFill>
                                    <a:latin typeface="Cambria Math" panose="02040503050406030204" pitchFamily="18" charset="0"/>
                                  </a:rPr>
                                  <m:t>b</m:t>
                                </m:r>
                                <m:r>
                                  <a:rPr lang="en-US" sz="2800">
                                    <a:solidFill>
                                      <a:srgbClr val="7030A0"/>
                                    </a:solidFill>
                                    <a:latin typeface="Cambria Math" panose="02040503050406030204" pitchFamily="18" charset="0"/>
                                  </a:rPr>
                                  <m:t>,</m:t>
                                </m:r>
                                <m:r>
                                  <m:rPr>
                                    <m:sty m:val="p"/>
                                    <m:brk m:alnAt="9"/>
                                  </m:rPr>
                                  <a:rPr lang="en-US" sz="2800">
                                    <a:solidFill>
                                      <a:srgbClr val="7030A0"/>
                                    </a:solidFill>
                                    <a:latin typeface="Cambria Math" panose="02040503050406030204" pitchFamily="18" charset="0"/>
                                  </a:rPr>
                                  <m:t>e</m:t>
                                </m:r>
                                <m:r>
                                  <a:rPr lang="en-US" sz="2800">
                                    <a:solidFill>
                                      <a:srgbClr val="7030A0"/>
                                    </a:solidFill>
                                    <a:latin typeface="Cambria Math" panose="02040503050406030204" pitchFamily="18" charset="0"/>
                                  </a:rPr>
                                  <m:t>′</m:t>
                                </m:r>
                              </m:e>
                            </m:d>
                            <m:r>
                              <m:rPr>
                                <m:sty m:val="p"/>
                              </m:rPr>
                              <a:rPr lang="en-US" sz="2800">
                                <a:solidFill>
                                  <a:srgbClr val="7030A0"/>
                                </a:solidFill>
                                <a:latin typeface="Cambria Math" panose="02040503050406030204" pitchFamily="18" charset="0"/>
                              </a:rPr>
                              <m:t>P</m:t>
                            </m:r>
                            <m:d>
                              <m:dPr>
                                <m:ctrlPr>
                                  <a:rPr lang="en-US" sz="2800" i="1">
                                    <a:solidFill>
                                      <a:srgbClr val="7030A0"/>
                                    </a:solidFill>
                                    <a:latin typeface="Cambria Math" panose="02040503050406030204" pitchFamily="18" charset="0"/>
                                  </a:rPr>
                                </m:ctrlPr>
                              </m:dPr>
                              <m:e>
                                <m:r>
                                  <m:rPr>
                                    <m:sty m:val="p"/>
                                  </m:rPr>
                                  <a:rPr lang="en-US" sz="2800">
                                    <a:solidFill>
                                      <a:srgbClr val="7030A0"/>
                                    </a:solidFill>
                                    <a:latin typeface="Cambria Math" panose="02040503050406030204" pitchFamily="18" charset="0"/>
                                  </a:rPr>
                                  <m:t>j</m:t>
                                </m:r>
                              </m:e>
                              <m:e>
                                <m:r>
                                  <m:rPr>
                                    <m:sty m:val="p"/>
                                  </m:rPr>
                                  <a:rPr lang="en-US" sz="2800">
                                    <a:solidFill>
                                      <a:srgbClr val="7030A0"/>
                                    </a:solidFill>
                                    <a:latin typeface="Cambria Math" panose="02040503050406030204" pitchFamily="18" charset="0"/>
                                  </a:rPr>
                                  <m:t>a</m:t>
                                </m:r>
                                <m:r>
                                  <a:rPr lang="en-US" sz="2800">
                                    <a:solidFill>
                                      <a:srgbClr val="7030A0"/>
                                    </a:solidFill>
                                    <a:latin typeface="Cambria Math" panose="02040503050406030204" pitchFamily="18" charset="0"/>
                                  </a:rPr>
                                  <m:t>′</m:t>
                                </m:r>
                              </m:e>
                            </m:d>
                            <m:r>
                              <m:rPr>
                                <m:sty m:val="p"/>
                              </m:rPr>
                              <a:rPr lang="en-US" sz="2800">
                                <a:solidFill>
                                  <a:srgbClr val="7030A0"/>
                                </a:solidFill>
                                <a:latin typeface="Cambria Math" panose="02040503050406030204" pitchFamily="18" charset="0"/>
                              </a:rPr>
                              <m:t>P</m:t>
                            </m:r>
                            <m:r>
                              <a:rPr lang="en-US" sz="2800">
                                <a:solidFill>
                                  <a:srgbClr val="7030A0"/>
                                </a:solidFill>
                                <a:latin typeface="Cambria Math" panose="02040503050406030204" pitchFamily="18" charset="0"/>
                              </a:rPr>
                              <m:t>(</m:t>
                            </m:r>
                            <m:r>
                              <m:rPr>
                                <m:sty m:val="p"/>
                              </m:rPr>
                              <a:rPr lang="en-US" sz="2800">
                                <a:solidFill>
                                  <a:srgbClr val="7030A0"/>
                                </a:solidFill>
                                <a:latin typeface="Cambria Math" panose="02040503050406030204" pitchFamily="18" charset="0"/>
                              </a:rPr>
                              <m:t>m</m:t>
                            </m:r>
                            <m:r>
                              <a:rPr lang="en-US" sz="2800">
                                <a:solidFill>
                                  <a:srgbClr val="7030A0"/>
                                </a:solidFill>
                                <a:latin typeface="Cambria Math" panose="02040503050406030204" pitchFamily="18" charset="0"/>
                              </a:rPr>
                              <m:t>|</m:t>
                            </m:r>
                            <m:r>
                              <m:rPr>
                                <m:sty m:val="p"/>
                              </m:rPr>
                              <a:rPr lang="en-US" sz="2800">
                                <a:solidFill>
                                  <a:srgbClr val="7030A0"/>
                                </a:solidFill>
                                <a:latin typeface="Cambria Math" panose="02040503050406030204" pitchFamily="18" charset="0"/>
                              </a:rPr>
                              <m:t>a</m:t>
                            </m:r>
                            <m:r>
                              <a:rPr lang="en-US" sz="2800">
                                <a:solidFill>
                                  <a:srgbClr val="7030A0"/>
                                </a:solidFill>
                                <a:latin typeface="Cambria Math" panose="02040503050406030204" pitchFamily="18" charset="0"/>
                              </a:rPr>
                              <m:t>′)</m:t>
                            </m:r>
                          </m:e>
                        </m:nary>
                      </m:e>
                    </m:nary>
                    <m:r>
                      <a:rPr lang="en-US" sz="2800">
                        <a:solidFill>
                          <a:srgbClr val="7030A0"/>
                        </a:solidFill>
                        <a:latin typeface="Cambria Math" panose="02040503050406030204" pitchFamily="18" charset="0"/>
                      </a:rPr>
                      <m:t>=</m:t>
                    </m:r>
                    <m:r>
                      <m:rPr>
                        <m:sty m:val="p"/>
                      </m:rPr>
                      <a:rPr lang="en-US" sz="2800">
                        <a:solidFill>
                          <a:srgbClr val="7030A0"/>
                        </a:solidFill>
                        <a:latin typeface="Cambria Math" panose="02040503050406030204" pitchFamily="18" charset="0"/>
                      </a:rPr>
                      <m:t>p</m:t>
                    </m:r>
                    <m:r>
                      <a:rPr lang="en-US" sz="2800" baseline="-25000">
                        <a:solidFill>
                          <a:srgbClr val="7030A0"/>
                        </a:solidFill>
                        <a:latin typeface="Cambria Math" panose="02040503050406030204" pitchFamily="18" charset="0"/>
                      </a:rPr>
                      <m:t>2</m:t>
                    </m:r>
                  </m:oMath>
                </a14:m>
                <a:endParaRPr lang="en-US" sz="2800" dirty="0">
                  <a:solidFill>
                    <a:srgbClr val="7030A0"/>
                  </a:solidFill>
                </a:endParaRPr>
              </a:p>
              <a:p>
                <a14:m>
                  <m:oMath xmlns:m="http://schemas.openxmlformats.org/officeDocument/2006/math">
                    <m:r>
                      <m:rPr>
                        <m:sty m:val="p"/>
                      </m:rPr>
                      <a:rPr lang="en-US" sz="2800">
                        <a:solidFill>
                          <a:srgbClr val="7030A0"/>
                        </a:solidFill>
                        <a:latin typeface="Cambria Math" panose="02040503050406030204" pitchFamily="18" charset="0"/>
                      </a:rPr>
                      <m:t>P</m:t>
                    </m:r>
                    <m:d>
                      <m:dPr>
                        <m:ctrlPr>
                          <a:rPr lang="en-US" sz="2800" i="1">
                            <a:solidFill>
                              <a:srgbClr val="7030A0"/>
                            </a:solidFill>
                            <a:latin typeface="Cambria Math" panose="02040503050406030204" pitchFamily="18" charset="0"/>
                          </a:rPr>
                        </m:ctrlPr>
                      </m:dPr>
                      <m:e>
                        <m:r>
                          <m:rPr>
                            <m:sty m:val="p"/>
                          </m:rPr>
                          <a:rPr lang="en-US" sz="2800">
                            <a:solidFill>
                              <a:srgbClr val="7030A0"/>
                            </a:solidFill>
                            <a:latin typeface="Cambria Math" panose="02040503050406030204" pitchFamily="18" charset="0"/>
                          </a:rPr>
                          <m:t>b</m:t>
                        </m:r>
                      </m:e>
                      <m:e>
                        <m:r>
                          <m:rPr>
                            <m:sty m:val="p"/>
                          </m:rPr>
                          <a:rPr lang="en-US" sz="2800">
                            <a:solidFill>
                              <a:srgbClr val="7030A0"/>
                            </a:solidFill>
                            <a:latin typeface="Cambria Math" panose="02040503050406030204" pitchFamily="18" charset="0"/>
                          </a:rPr>
                          <m:t>j</m:t>
                        </m:r>
                        <m:r>
                          <a:rPr lang="en-US" sz="2800">
                            <a:solidFill>
                              <a:srgbClr val="7030A0"/>
                            </a:solidFill>
                            <a:latin typeface="Cambria Math" panose="02040503050406030204" pitchFamily="18" charset="0"/>
                          </a:rPr>
                          <m:t>,</m:t>
                        </m:r>
                        <m:r>
                          <m:rPr>
                            <m:sty m:val="p"/>
                          </m:rPr>
                          <a:rPr lang="en-US" sz="2800">
                            <a:solidFill>
                              <a:srgbClr val="7030A0"/>
                            </a:solidFill>
                            <a:latin typeface="Cambria Math" panose="02040503050406030204" pitchFamily="18" charset="0"/>
                          </a:rPr>
                          <m:t>m</m:t>
                        </m:r>
                      </m:e>
                    </m:d>
                    <m:r>
                      <a:rPr lang="en-US" sz="2800" i="1">
                        <a:solidFill>
                          <a:srgbClr val="7030A0"/>
                        </a:solidFill>
                        <a:latin typeface="Cambria Math" panose="02040503050406030204" pitchFamily="18" charset="0"/>
                      </a:rPr>
                      <m:t>=</m:t>
                    </m:r>
                    <m:f>
                      <m:fPr>
                        <m:ctrlPr>
                          <a:rPr lang="en-US" sz="2800" i="1">
                            <a:solidFill>
                              <a:srgbClr val="7030A0"/>
                            </a:solidFill>
                            <a:latin typeface="Cambria Math" panose="02040503050406030204" pitchFamily="18" charset="0"/>
                          </a:rPr>
                        </m:ctrlPr>
                      </m:fPr>
                      <m:num>
                        <m:r>
                          <m:rPr>
                            <m:sty m:val="p"/>
                          </m:rPr>
                          <a:rPr lang="en-US" sz="2800">
                            <a:solidFill>
                              <a:srgbClr val="7030A0"/>
                            </a:solidFill>
                            <a:latin typeface="Cambria Math" panose="02040503050406030204" pitchFamily="18" charset="0"/>
                          </a:rPr>
                          <m:t>p</m:t>
                        </m:r>
                        <m:r>
                          <a:rPr lang="en-US" sz="2800" baseline="-25000">
                            <a:solidFill>
                              <a:srgbClr val="7030A0"/>
                            </a:solidFill>
                            <a:latin typeface="Cambria Math" panose="02040503050406030204" pitchFamily="18" charset="0"/>
                          </a:rPr>
                          <m:t>1</m:t>
                        </m:r>
                      </m:num>
                      <m:den>
                        <m:r>
                          <m:rPr>
                            <m:sty m:val="p"/>
                          </m:rPr>
                          <a:rPr lang="en-US" sz="2800">
                            <a:solidFill>
                              <a:srgbClr val="7030A0"/>
                            </a:solidFill>
                            <a:latin typeface="Cambria Math" panose="02040503050406030204" pitchFamily="18" charset="0"/>
                          </a:rPr>
                          <m:t>p</m:t>
                        </m:r>
                        <m:r>
                          <a:rPr lang="en-US" sz="2800" baseline="-25000">
                            <a:solidFill>
                              <a:srgbClr val="7030A0"/>
                            </a:solidFill>
                            <a:latin typeface="Cambria Math" panose="02040503050406030204" pitchFamily="18" charset="0"/>
                          </a:rPr>
                          <m:t>1</m:t>
                        </m:r>
                        <m:r>
                          <a:rPr lang="en-US" sz="2800" i="1">
                            <a:solidFill>
                              <a:srgbClr val="7030A0"/>
                            </a:solidFill>
                            <a:latin typeface="Cambria Math" panose="02040503050406030204" pitchFamily="18" charset="0"/>
                          </a:rPr>
                          <m:t>+</m:t>
                        </m:r>
                        <m:r>
                          <m:rPr>
                            <m:sty m:val="p"/>
                          </m:rPr>
                          <a:rPr lang="en-US" sz="2800">
                            <a:solidFill>
                              <a:srgbClr val="7030A0"/>
                            </a:solidFill>
                            <a:latin typeface="Cambria Math" panose="02040503050406030204" pitchFamily="18" charset="0"/>
                          </a:rPr>
                          <m:t>p</m:t>
                        </m:r>
                        <m:r>
                          <a:rPr lang="en-US" sz="2800" baseline="-25000">
                            <a:solidFill>
                              <a:srgbClr val="7030A0"/>
                            </a:solidFill>
                            <a:latin typeface="Cambria Math" panose="02040503050406030204" pitchFamily="18" charset="0"/>
                          </a:rPr>
                          <m:t>2</m:t>
                        </m:r>
                      </m:den>
                    </m:f>
                  </m:oMath>
                </a14:m>
                <a:r>
                  <a:rPr lang="en-US" sz="2800" dirty="0">
                    <a:solidFill>
                      <a:srgbClr val="7030A0"/>
                    </a:solidFill>
                  </a:rPr>
                  <a:t> </a:t>
                </a:r>
              </a:p>
            </p:txBody>
          </p:sp>
        </mc:Choice>
        <mc:Fallback xmlns="">
          <p:sp>
            <p:nvSpPr>
              <p:cNvPr id="3" name="Content Placeholder 2">
                <a:extLst>
                  <a:ext uri="{FF2B5EF4-FFF2-40B4-BE49-F238E27FC236}">
                    <a16:creationId xmlns:a16="http://schemas.microsoft.com/office/drawing/2014/main" id="{E3424FCA-8DA0-FF4C-9887-7175A025DE05}"/>
                  </a:ext>
                </a:extLst>
              </p:cNvPr>
              <p:cNvSpPr>
                <a:spLocks noGrp="1" noRot="1" noChangeAspect="1" noMove="1" noResize="1" noEditPoints="1" noAdjustHandles="1" noChangeArrowheads="1" noChangeShapeType="1" noTextEdit="1"/>
              </p:cNvSpPr>
              <p:nvPr>
                <p:ph idx="1"/>
              </p:nvPr>
            </p:nvSpPr>
            <p:spPr>
              <a:xfrm>
                <a:off x="609600" y="3262385"/>
                <a:ext cx="10972800" cy="3290817"/>
              </a:xfrm>
              <a:blipFill>
                <a:blip r:embed="rId3"/>
                <a:stretch>
                  <a:fillRect l="-1156" t="-4231" b="-884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6DE8E5F-CB1E-9748-A0A6-0B68BC562FCD}"/>
              </a:ext>
            </a:extLst>
          </p:cNvPr>
          <p:cNvSpPr>
            <a:spLocks noGrp="1"/>
          </p:cNvSpPr>
          <p:nvPr>
            <p:ph type="sldNum" sz="quarter" idx="12"/>
          </p:nvPr>
        </p:nvSpPr>
        <p:spPr/>
        <p:txBody>
          <a:bodyPr/>
          <a:lstStyle/>
          <a:p>
            <a:fld id="{CCF77436-EC8C-4AA7-8F7E-35D67B363DD7}" type="slidenum">
              <a:rPr lang="en-US" smtClean="0"/>
              <a:pPr/>
              <a:t>47</a:t>
            </a:fld>
            <a:endParaRPr lang="en-US" dirty="0"/>
          </a:p>
        </p:txBody>
      </p:sp>
      <p:sp>
        <p:nvSpPr>
          <p:cNvPr id="24" name="Oval 23">
            <a:extLst>
              <a:ext uri="{FF2B5EF4-FFF2-40B4-BE49-F238E27FC236}">
                <a16:creationId xmlns:a16="http://schemas.microsoft.com/office/drawing/2014/main" id="{B8AF76FA-0D41-8F4F-A9AF-69C131C1C57C}"/>
              </a:ext>
            </a:extLst>
          </p:cNvPr>
          <p:cNvSpPr/>
          <p:nvPr/>
        </p:nvSpPr>
        <p:spPr>
          <a:xfrm>
            <a:off x="2133600" y="1295400"/>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B</a:t>
            </a:r>
          </a:p>
        </p:txBody>
      </p:sp>
      <p:sp>
        <p:nvSpPr>
          <p:cNvPr id="25" name="Oval 24">
            <a:extLst>
              <a:ext uri="{FF2B5EF4-FFF2-40B4-BE49-F238E27FC236}">
                <a16:creationId xmlns:a16="http://schemas.microsoft.com/office/drawing/2014/main" id="{1FFAAFD9-8416-7443-89EA-27C998B57AF6}"/>
              </a:ext>
            </a:extLst>
          </p:cNvPr>
          <p:cNvSpPr/>
          <p:nvPr/>
        </p:nvSpPr>
        <p:spPr>
          <a:xfrm>
            <a:off x="3295650" y="1295400"/>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E</a:t>
            </a:r>
          </a:p>
        </p:txBody>
      </p:sp>
      <p:cxnSp>
        <p:nvCxnSpPr>
          <p:cNvPr id="26" name="Straight Arrow Connector 25">
            <a:extLst>
              <a:ext uri="{FF2B5EF4-FFF2-40B4-BE49-F238E27FC236}">
                <a16:creationId xmlns:a16="http://schemas.microsoft.com/office/drawing/2014/main" id="{4388B2AA-8A2C-2749-A748-9E0F435919A7}"/>
              </a:ext>
            </a:extLst>
          </p:cNvPr>
          <p:cNvCxnSpPr>
            <a:cxnSpLocks/>
            <a:stCxn id="24" idx="4"/>
            <a:endCxn id="27" idx="1"/>
          </p:cNvCxnSpPr>
          <p:nvPr/>
        </p:nvCxnSpPr>
        <p:spPr>
          <a:xfrm>
            <a:off x="2385061" y="1798321"/>
            <a:ext cx="336541" cy="273295"/>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27" name="Oval 26">
            <a:extLst>
              <a:ext uri="{FF2B5EF4-FFF2-40B4-BE49-F238E27FC236}">
                <a16:creationId xmlns:a16="http://schemas.microsoft.com/office/drawing/2014/main" id="{B6A20370-75CC-BC4E-8A22-D0884A09B3E5}"/>
              </a:ext>
            </a:extLst>
          </p:cNvPr>
          <p:cNvSpPr/>
          <p:nvPr/>
        </p:nvSpPr>
        <p:spPr>
          <a:xfrm>
            <a:off x="2647950" y="1997964"/>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A</a:t>
            </a:r>
          </a:p>
        </p:txBody>
      </p:sp>
      <p:sp>
        <p:nvSpPr>
          <p:cNvPr id="28" name="Oval 27">
            <a:extLst>
              <a:ext uri="{FF2B5EF4-FFF2-40B4-BE49-F238E27FC236}">
                <a16:creationId xmlns:a16="http://schemas.microsoft.com/office/drawing/2014/main" id="{4966C300-A5B7-F945-AF23-4EFAC188EF63}"/>
              </a:ext>
            </a:extLst>
          </p:cNvPr>
          <p:cNvSpPr/>
          <p:nvPr/>
        </p:nvSpPr>
        <p:spPr>
          <a:xfrm>
            <a:off x="2133600" y="2667000"/>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M</a:t>
            </a:r>
          </a:p>
        </p:txBody>
      </p:sp>
      <p:sp>
        <p:nvSpPr>
          <p:cNvPr id="29" name="Oval 28">
            <a:extLst>
              <a:ext uri="{FF2B5EF4-FFF2-40B4-BE49-F238E27FC236}">
                <a16:creationId xmlns:a16="http://schemas.microsoft.com/office/drawing/2014/main" id="{23A6ACF9-2679-E245-ACF2-8B4CB0E6D1D5}"/>
              </a:ext>
            </a:extLst>
          </p:cNvPr>
          <p:cNvSpPr/>
          <p:nvPr/>
        </p:nvSpPr>
        <p:spPr>
          <a:xfrm>
            <a:off x="3276600" y="2667000"/>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J</a:t>
            </a:r>
          </a:p>
        </p:txBody>
      </p:sp>
      <p:cxnSp>
        <p:nvCxnSpPr>
          <p:cNvPr id="30" name="Straight Arrow Connector 29">
            <a:extLst>
              <a:ext uri="{FF2B5EF4-FFF2-40B4-BE49-F238E27FC236}">
                <a16:creationId xmlns:a16="http://schemas.microsoft.com/office/drawing/2014/main" id="{4A64D8E7-B6D3-B949-A484-C2568F5A339F}"/>
              </a:ext>
            </a:extLst>
          </p:cNvPr>
          <p:cNvCxnSpPr>
            <a:cxnSpLocks/>
            <a:stCxn id="25" idx="4"/>
            <a:endCxn id="27" idx="7"/>
          </p:cNvCxnSpPr>
          <p:nvPr/>
        </p:nvCxnSpPr>
        <p:spPr>
          <a:xfrm flipH="1">
            <a:off x="3077220" y="1798321"/>
            <a:ext cx="469891" cy="273295"/>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D07DB81E-749A-B04E-9BBA-1B0680F4CD74}"/>
              </a:ext>
            </a:extLst>
          </p:cNvPr>
          <p:cNvCxnSpPr>
            <a:cxnSpLocks/>
            <a:stCxn id="27" idx="3"/>
            <a:endCxn id="28" idx="0"/>
          </p:cNvCxnSpPr>
          <p:nvPr/>
        </p:nvCxnSpPr>
        <p:spPr>
          <a:xfrm flipH="1">
            <a:off x="2385061" y="2427234"/>
            <a:ext cx="336541" cy="239767"/>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4CA4353A-B49A-1B48-8673-F59F7FF7F400}"/>
              </a:ext>
            </a:extLst>
          </p:cNvPr>
          <p:cNvCxnSpPr>
            <a:cxnSpLocks/>
            <a:stCxn id="27" idx="5"/>
            <a:endCxn id="29" idx="0"/>
          </p:cNvCxnSpPr>
          <p:nvPr/>
        </p:nvCxnSpPr>
        <p:spPr>
          <a:xfrm>
            <a:off x="3077220" y="2427234"/>
            <a:ext cx="450841" cy="239767"/>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graphicFrame>
        <p:nvGraphicFramePr>
          <p:cNvPr id="19" name="Content Placeholder 35">
            <a:extLst>
              <a:ext uri="{FF2B5EF4-FFF2-40B4-BE49-F238E27FC236}">
                <a16:creationId xmlns:a16="http://schemas.microsoft.com/office/drawing/2014/main" id="{A6A20005-5772-45F9-91E3-F66F27201251}"/>
              </a:ext>
            </a:extLst>
          </p:cNvPr>
          <p:cNvGraphicFramePr>
            <a:graphicFrameLocks/>
          </p:cNvGraphicFramePr>
          <p:nvPr>
            <p:extLst>
              <p:ext uri="{D42A27DB-BD31-4B8C-83A1-F6EECF244321}">
                <p14:modId xmlns:p14="http://schemas.microsoft.com/office/powerpoint/2010/main" val="2314229183"/>
              </p:ext>
            </p:extLst>
          </p:nvPr>
        </p:nvGraphicFramePr>
        <p:xfrm>
          <a:off x="4821726" y="1447800"/>
          <a:ext cx="3984990" cy="1737360"/>
        </p:xfrm>
        <a:graphic>
          <a:graphicData uri="http://schemas.openxmlformats.org/drawingml/2006/table">
            <a:tbl>
              <a:tblPr bandRow="1">
                <a:tableStyleId>{93296810-A885-4BE3-A3E7-6D5BEEA58F35}</a:tableStyleId>
              </a:tblPr>
              <a:tblGrid>
                <a:gridCol w="2523481">
                  <a:extLst>
                    <a:ext uri="{9D8B030D-6E8A-4147-A177-3AD203B41FA5}">
                      <a16:colId xmlns:a16="http://schemas.microsoft.com/office/drawing/2014/main" val="2070660150"/>
                    </a:ext>
                  </a:extLst>
                </a:gridCol>
                <a:gridCol w="1461509">
                  <a:extLst>
                    <a:ext uri="{9D8B030D-6E8A-4147-A177-3AD203B41FA5}">
                      <a16:colId xmlns:a16="http://schemas.microsoft.com/office/drawing/2014/main" val="2575645751"/>
                    </a:ext>
                  </a:extLst>
                </a:gridCol>
              </a:tblGrid>
              <a:tr h="370840">
                <a:tc>
                  <a:txBody>
                    <a:bodyPr/>
                    <a:lstStyle/>
                    <a:p>
                      <a:r>
                        <a:rPr lang="en-US" sz="2400" dirty="0">
                          <a:latin typeface="Candara" panose="020E0502030303020204" pitchFamily="34" charset="0"/>
                        </a:rPr>
                        <a:t>Evidence variables</a:t>
                      </a:r>
                    </a:p>
                  </a:txBody>
                  <a:tcPr/>
                </a:tc>
                <a:tc>
                  <a:txBody>
                    <a:bodyPr/>
                    <a:lstStyle/>
                    <a:p>
                      <a:endParaRPr lang="en-US" sz="2400" dirty="0">
                        <a:latin typeface="Candara" panose="020E0502030303020204" pitchFamily="34" charset="0"/>
                      </a:endParaRPr>
                    </a:p>
                  </a:txBody>
                  <a:tcPr/>
                </a:tc>
                <a:extLst>
                  <a:ext uri="{0D108BD9-81ED-4DB2-BD59-A6C34878D82A}">
                    <a16:rowId xmlns:a16="http://schemas.microsoft.com/office/drawing/2014/main" val="29886171"/>
                  </a:ext>
                </a:extLst>
              </a:tr>
              <a:tr h="370840">
                <a:tc>
                  <a:txBody>
                    <a:bodyPr/>
                    <a:lstStyle/>
                    <a:p>
                      <a:r>
                        <a:rPr lang="en-US" sz="2400" dirty="0">
                          <a:latin typeface="Candara" panose="020E0502030303020204" pitchFamily="34" charset="0"/>
                        </a:rPr>
                        <a:t>Hidden variables</a:t>
                      </a:r>
                    </a:p>
                  </a:txBody>
                  <a:tcPr/>
                </a:tc>
                <a:tc>
                  <a:txBody>
                    <a:bodyPr/>
                    <a:lstStyle/>
                    <a:p>
                      <a:endParaRPr lang="en-US" sz="2400" dirty="0">
                        <a:latin typeface="Candara" panose="020E0502030303020204" pitchFamily="34" charset="0"/>
                      </a:endParaRPr>
                    </a:p>
                  </a:txBody>
                  <a:tcPr/>
                </a:tc>
                <a:extLst>
                  <a:ext uri="{0D108BD9-81ED-4DB2-BD59-A6C34878D82A}">
                    <a16:rowId xmlns:a16="http://schemas.microsoft.com/office/drawing/2014/main" val="256665732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Candara" panose="020E0502030303020204" pitchFamily="34" charset="0"/>
                        </a:rPr>
                        <a:t>Query variables</a:t>
                      </a:r>
                    </a:p>
                  </a:txBody>
                  <a:tcPr/>
                </a:tc>
                <a:tc>
                  <a:txBody>
                    <a:bodyPr/>
                    <a:lstStyle/>
                    <a:p>
                      <a:endParaRPr lang="en-US" sz="2400" dirty="0">
                        <a:latin typeface="Candara" panose="020E0502030303020204" pitchFamily="34" charset="0"/>
                      </a:endParaRPr>
                    </a:p>
                  </a:txBody>
                  <a:tcPr/>
                </a:tc>
                <a:extLst>
                  <a:ext uri="{0D108BD9-81ED-4DB2-BD59-A6C34878D82A}">
                    <a16:rowId xmlns:a16="http://schemas.microsoft.com/office/drawing/2014/main" val="4261301722"/>
                  </a:ext>
                </a:extLst>
              </a:tr>
            </a:tbl>
          </a:graphicData>
        </a:graphic>
      </p:graphicFrame>
      <p:sp>
        <p:nvSpPr>
          <p:cNvPr id="20" name="Rectangle 19">
            <a:extLst>
              <a:ext uri="{FF2B5EF4-FFF2-40B4-BE49-F238E27FC236}">
                <a16:creationId xmlns:a16="http://schemas.microsoft.com/office/drawing/2014/main" id="{787A290D-5EF1-4589-BE2E-28A19C749BB0}"/>
              </a:ext>
            </a:extLst>
          </p:cNvPr>
          <p:cNvSpPr/>
          <p:nvPr/>
        </p:nvSpPr>
        <p:spPr>
          <a:xfrm>
            <a:off x="7391401" y="1447801"/>
            <a:ext cx="854721" cy="830997"/>
          </a:xfrm>
          <a:prstGeom prst="rect">
            <a:avLst/>
          </a:prstGeom>
        </p:spPr>
        <p:txBody>
          <a:bodyPr wrap="none">
            <a:spAutoFit/>
          </a:bodyPr>
          <a:lstStyle/>
          <a:p>
            <a:r>
              <a:rPr lang="en-US" sz="2400" dirty="0">
                <a:solidFill>
                  <a:srgbClr val="7030A0"/>
                </a:solidFill>
                <a:latin typeface="Candara" panose="020E0502030303020204" pitchFamily="34" charset="0"/>
                <a:cs typeface="Calibri" panose="020F0502020204030204" pitchFamily="34" charset="0"/>
              </a:rPr>
              <a:t>J=j, </a:t>
            </a:r>
          </a:p>
          <a:p>
            <a:r>
              <a:rPr lang="en-US" sz="2400" dirty="0">
                <a:solidFill>
                  <a:srgbClr val="7030A0"/>
                </a:solidFill>
                <a:latin typeface="Candara" panose="020E0502030303020204" pitchFamily="34" charset="0"/>
                <a:cs typeface="Calibri" panose="020F0502020204030204" pitchFamily="34" charset="0"/>
              </a:rPr>
              <a:t>M=m</a:t>
            </a:r>
          </a:p>
        </p:txBody>
      </p:sp>
      <p:sp>
        <p:nvSpPr>
          <p:cNvPr id="21" name="Rectangle 20">
            <a:extLst>
              <a:ext uri="{FF2B5EF4-FFF2-40B4-BE49-F238E27FC236}">
                <a16:creationId xmlns:a16="http://schemas.microsoft.com/office/drawing/2014/main" id="{4FD240A5-A2B7-4D0F-8144-47ABB993DA52}"/>
              </a:ext>
            </a:extLst>
          </p:cNvPr>
          <p:cNvSpPr/>
          <p:nvPr/>
        </p:nvSpPr>
        <p:spPr>
          <a:xfrm>
            <a:off x="7391401" y="2287231"/>
            <a:ext cx="678391" cy="461665"/>
          </a:xfrm>
          <a:prstGeom prst="rect">
            <a:avLst/>
          </a:prstGeom>
        </p:spPr>
        <p:txBody>
          <a:bodyPr wrap="none">
            <a:spAutoFit/>
          </a:bodyPr>
          <a:lstStyle/>
          <a:p>
            <a:r>
              <a:rPr lang="en-US" sz="2400" dirty="0">
                <a:solidFill>
                  <a:srgbClr val="7030A0"/>
                </a:solidFill>
                <a:latin typeface="Candara" panose="020E0502030303020204" pitchFamily="34" charset="0"/>
                <a:cs typeface="Calibri" panose="020F0502020204030204" pitchFamily="34" charset="0"/>
              </a:rPr>
              <a:t>E, A</a:t>
            </a:r>
          </a:p>
        </p:txBody>
      </p:sp>
      <p:sp>
        <p:nvSpPr>
          <p:cNvPr id="22" name="Rectangle 21">
            <a:extLst>
              <a:ext uri="{FF2B5EF4-FFF2-40B4-BE49-F238E27FC236}">
                <a16:creationId xmlns:a16="http://schemas.microsoft.com/office/drawing/2014/main" id="{4EDECCA8-B2DF-401D-9051-37B7F55A1AC0}"/>
              </a:ext>
            </a:extLst>
          </p:cNvPr>
          <p:cNvSpPr/>
          <p:nvPr/>
        </p:nvSpPr>
        <p:spPr>
          <a:xfrm>
            <a:off x="7391400" y="2738736"/>
            <a:ext cx="692818" cy="461665"/>
          </a:xfrm>
          <a:prstGeom prst="rect">
            <a:avLst/>
          </a:prstGeom>
        </p:spPr>
        <p:txBody>
          <a:bodyPr wrap="none">
            <a:spAutoFit/>
          </a:bodyPr>
          <a:lstStyle/>
          <a:p>
            <a:r>
              <a:rPr lang="en-US" sz="2400" dirty="0">
                <a:solidFill>
                  <a:srgbClr val="7030A0"/>
                </a:solidFill>
                <a:latin typeface="Candara" panose="020E0502030303020204" pitchFamily="34" charset="0"/>
                <a:cs typeface="Calibri" panose="020F0502020204030204" pitchFamily="34" charset="0"/>
              </a:rPr>
              <a:t>B=b</a:t>
            </a:r>
          </a:p>
        </p:txBody>
      </p:sp>
      <p:sp>
        <p:nvSpPr>
          <p:cNvPr id="5" name="Rectangle 4">
            <a:extLst>
              <a:ext uri="{FF2B5EF4-FFF2-40B4-BE49-F238E27FC236}">
                <a16:creationId xmlns:a16="http://schemas.microsoft.com/office/drawing/2014/main" id="{456FCD82-8E99-4454-B814-17D762955DA3}"/>
              </a:ext>
            </a:extLst>
          </p:cNvPr>
          <p:cNvSpPr/>
          <p:nvPr/>
        </p:nvSpPr>
        <p:spPr>
          <a:xfrm>
            <a:off x="4821726" y="3263158"/>
            <a:ext cx="184731" cy="523220"/>
          </a:xfrm>
          <a:prstGeom prst="rect">
            <a:avLst/>
          </a:prstGeom>
        </p:spPr>
        <p:txBody>
          <a:bodyPr wrap="none">
            <a:spAutoFit/>
          </a:bodyPr>
          <a:lstStyle/>
          <a:p>
            <a:endParaRPr lang="en-US" sz="2800" dirty="0">
              <a:solidFill>
                <a:srgbClr val="FF0000"/>
              </a:solidFill>
              <a:latin typeface="Candara" panose="020E0502030303020204" pitchFamily="34" charset="0"/>
            </a:endParaRPr>
          </a:p>
        </p:txBody>
      </p:sp>
    </p:spTree>
    <p:extLst>
      <p:ext uri="{BB962C8B-B14F-4D97-AF65-F5344CB8AC3E}">
        <p14:creationId xmlns:p14="http://schemas.microsoft.com/office/powerpoint/2010/main" val="2431634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3805-94EC-99B1-4AFB-51B70B5B90B2}"/>
              </a:ext>
            </a:extLst>
          </p:cNvPr>
          <p:cNvSpPr>
            <a:spLocks noGrp="1"/>
          </p:cNvSpPr>
          <p:nvPr>
            <p:ph type="title"/>
          </p:nvPr>
        </p:nvSpPr>
        <p:spPr/>
        <p:txBody>
          <a:bodyPr/>
          <a:lstStyle/>
          <a:p>
            <a:r>
              <a:rPr lang="en-US" dirty="0"/>
              <a:t>NOTES FROM CLASS GOING OVER HW2</a:t>
            </a:r>
          </a:p>
        </p:txBody>
      </p:sp>
      <p:sp>
        <p:nvSpPr>
          <p:cNvPr id="3" name="Content Placeholder 2">
            <a:extLst>
              <a:ext uri="{FF2B5EF4-FFF2-40B4-BE49-F238E27FC236}">
                <a16:creationId xmlns:a16="http://schemas.microsoft.com/office/drawing/2014/main" id="{07C9206E-833C-62AC-E816-F9EDE2E0AFDF}"/>
              </a:ext>
            </a:extLst>
          </p:cNvPr>
          <p:cNvSpPr>
            <a:spLocks noGrp="1"/>
          </p:cNvSpPr>
          <p:nvPr>
            <p:ph idx="1"/>
          </p:nvPr>
        </p:nvSpPr>
        <p:spPr/>
        <p:txBody>
          <a:bodyPr>
            <a:normAutofit lnSpcReduction="10000"/>
          </a:bodyPr>
          <a:lstStyle/>
          <a:p>
            <a:r>
              <a:rPr lang="en-US" dirty="0"/>
              <a:t>KEY FOR BAYESIAN NETWORKS:</a:t>
            </a:r>
          </a:p>
          <a:p>
            <a:pPr lvl="1"/>
            <a:r>
              <a:rPr lang="en-US" dirty="0"/>
              <a:t>Evidence remains FIXED.</a:t>
            </a:r>
          </a:p>
          <a:p>
            <a:pPr lvl="1"/>
            <a:r>
              <a:rPr lang="en-US" dirty="0"/>
              <a:t>THEN: we find ALL COMBINATIONS for QUERY AND HIDDEN VARIABLES:</a:t>
            </a:r>
          </a:p>
          <a:p>
            <a:pPr lvl="1"/>
            <a:r>
              <a:rPr lang="en-US" dirty="0"/>
              <a:t>FOR EXAMPLE: A network (all variables are binary) with hidden variables A and B, Query is F=f, and evidence C=c</a:t>
            </a:r>
          </a:p>
          <a:p>
            <a:pPr lvl="2"/>
            <a:r>
              <a:rPr lang="en-US" dirty="0"/>
              <a:t>Then P(</a:t>
            </a:r>
            <a:r>
              <a:rPr lang="en-US" dirty="0" err="1"/>
              <a:t>f|c</a:t>
            </a:r>
            <a:r>
              <a:rPr lang="en-US" dirty="0"/>
              <a:t>), C remains FIXED as C=c; then we need to find all possible combinations for query F, and hidden variables A and B </a:t>
            </a:r>
            <a:r>
              <a:rPr lang="en-US" dirty="0">
                <a:sym typeface="Wingdings" panose="05000000000000000000" pitchFamily="2" charset="2"/>
              </a:rPr>
              <a:t> thus we need 2^3 = 8 combinations to find joint probability of (A, B, F, and c), then use the different F=f and F=!f to find proportions of f given c, then we can normalize:</a:t>
            </a:r>
          </a:p>
          <a:p>
            <a:pPr lvl="3"/>
            <a:r>
              <a:rPr lang="en-US" dirty="0"/>
              <a:t>P(</a:t>
            </a:r>
            <a:r>
              <a:rPr lang="en-US" dirty="0" err="1"/>
              <a:t>f|c</a:t>
            </a:r>
            <a:r>
              <a:rPr lang="en-US" dirty="0"/>
              <a:t>) = P(</a:t>
            </a:r>
            <a:r>
              <a:rPr lang="en-US" dirty="0" err="1"/>
              <a:t>f,A,B,c</a:t>
            </a:r>
            <a:r>
              <a:rPr lang="en-US" dirty="0"/>
              <a:t>) / [P(</a:t>
            </a:r>
            <a:r>
              <a:rPr lang="en-US" dirty="0" err="1"/>
              <a:t>f,A,B,c</a:t>
            </a:r>
            <a:r>
              <a:rPr lang="en-US" dirty="0"/>
              <a:t>) + P(!</a:t>
            </a:r>
            <a:r>
              <a:rPr lang="en-US" dirty="0" err="1"/>
              <a:t>f,A,B,c</a:t>
            </a:r>
            <a:r>
              <a:rPr lang="en-US" dirty="0"/>
              <a:t>)]</a:t>
            </a:r>
          </a:p>
          <a:p>
            <a:pPr lvl="2"/>
            <a:endParaRPr lang="en-US" dirty="0"/>
          </a:p>
        </p:txBody>
      </p:sp>
      <p:sp>
        <p:nvSpPr>
          <p:cNvPr id="4" name="Slide Number Placeholder 3">
            <a:extLst>
              <a:ext uri="{FF2B5EF4-FFF2-40B4-BE49-F238E27FC236}">
                <a16:creationId xmlns:a16="http://schemas.microsoft.com/office/drawing/2014/main" id="{2B8E5D8E-6A19-D336-1A4F-F01F08717117}"/>
              </a:ext>
            </a:extLst>
          </p:cNvPr>
          <p:cNvSpPr>
            <a:spLocks noGrp="1"/>
          </p:cNvSpPr>
          <p:nvPr>
            <p:ph type="sldNum" sz="quarter" idx="12"/>
          </p:nvPr>
        </p:nvSpPr>
        <p:spPr/>
        <p:txBody>
          <a:bodyPr/>
          <a:lstStyle/>
          <a:p>
            <a:pPr>
              <a:defRPr/>
            </a:pPr>
            <a:fld id="{CCF77436-EC8C-4AA7-8F7E-35D67B363DD7}" type="slidenum">
              <a:rPr lang="en-US" smtClean="0"/>
              <a:pPr>
                <a:defRPr/>
              </a:pPr>
              <a:t>48</a:t>
            </a:fld>
            <a:endParaRPr lang="en-US" dirty="0"/>
          </a:p>
        </p:txBody>
      </p:sp>
    </p:spTree>
    <p:extLst>
      <p:ext uri="{BB962C8B-B14F-4D97-AF65-F5344CB8AC3E}">
        <p14:creationId xmlns:p14="http://schemas.microsoft.com/office/powerpoint/2010/main" val="21240941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2C5C9-73F8-7E48-AC9E-3641ED7B0325}"/>
              </a:ext>
            </a:extLst>
          </p:cNvPr>
          <p:cNvSpPr>
            <a:spLocks noGrp="1"/>
          </p:cNvSpPr>
          <p:nvPr>
            <p:ph type="title"/>
          </p:nvPr>
        </p:nvSpPr>
        <p:spPr/>
        <p:txBody>
          <a:bodyPr/>
          <a:lstStyle/>
          <a:p>
            <a:r>
              <a:rPr lang="en-US" dirty="0"/>
              <a:t>Example: 2-Test Cancer</a:t>
            </a:r>
          </a:p>
        </p:txBody>
      </p:sp>
      <mc:AlternateContent xmlns:mc="http://schemas.openxmlformats.org/markup-compatibility/2006" xmlns:a14="http://schemas.microsoft.com/office/drawing/2010/main">
        <mc:Choice Requires="a14">
          <p:sp>
            <p:nvSpPr>
              <p:cNvPr id="13" name="Content Placeholder 12">
                <a:extLst>
                  <a:ext uri="{FF2B5EF4-FFF2-40B4-BE49-F238E27FC236}">
                    <a16:creationId xmlns:a16="http://schemas.microsoft.com/office/drawing/2014/main" id="{04DF0229-2BB3-EB4A-AB64-1A2A00816C05}"/>
                  </a:ext>
                </a:extLst>
              </p:cNvPr>
              <p:cNvSpPr>
                <a:spLocks noGrp="1"/>
              </p:cNvSpPr>
              <p:nvPr>
                <p:ph idx="1"/>
              </p:nvPr>
            </p:nvSpPr>
            <p:spPr>
              <a:xfrm>
                <a:off x="609600" y="3054183"/>
                <a:ext cx="10972800" cy="3499019"/>
              </a:xfrm>
            </p:spPr>
            <p:txBody>
              <a:bodyPr>
                <a:noAutofit/>
              </a:bodyPr>
              <a:lstStyle/>
              <a:p>
                <a:pPr marL="11113" indent="0">
                  <a:buNone/>
                </a:pPr>
                <a:r>
                  <a:rPr lang="en-US" sz="2800" dirty="0">
                    <a:solidFill>
                      <a:srgbClr val="FF0000"/>
                    </a:solidFill>
                  </a:rPr>
                  <a:t>P(c|t</a:t>
                </a:r>
                <a:r>
                  <a:rPr lang="en-US" sz="2800" baseline="-25000" dirty="0">
                    <a:solidFill>
                      <a:srgbClr val="FF0000"/>
                    </a:solidFill>
                  </a:rPr>
                  <a:t>1</a:t>
                </a:r>
                <a:r>
                  <a:rPr lang="en-US" sz="2800" dirty="0">
                    <a:solidFill>
                      <a:srgbClr val="FF0000"/>
                    </a:solidFill>
                  </a:rPr>
                  <a:t>,t</a:t>
                </a:r>
                <a:r>
                  <a:rPr lang="en-US" sz="2800" baseline="-25000" dirty="0">
                    <a:solidFill>
                      <a:srgbClr val="FF0000"/>
                    </a:solidFill>
                  </a:rPr>
                  <a:t>2</a:t>
                </a:r>
                <a:r>
                  <a:rPr lang="en-US" sz="2800" dirty="0">
                    <a:solidFill>
                      <a:srgbClr val="FF0000"/>
                    </a:solidFill>
                  </a:rPr>
                  <a:t>)  = ?</a:t>
                </a:r>
              </a:p>
              <a:p>
                <a:pPr marL="12700" indent="0">
                  <a:buNone/>
                </a:pPr>
                <a:r>
                  <a:rPr lang="en-US" sz="2800" dirty="0"/>
                  <a:t>P(c|t</a:t>
                </a:r>
                <a:r>
                  <a:rPr lang="en-US" sz="2800" baseline="-25000" dirty="0"/>
                  <a:t>1</a:t>
                </a:r>
                <a:r>
                  <a:rPr lang="en-US" sz="2800" dirty="0"/>
                  <a:t>,t</a:t>
                </a:r>
                <a:r>
                  <a:rPr lang="en-US" sz="2800" baseline="-25000" dirty="0"/>
                  <a:t>2</a:t>
                </a:r>
                <a:r>
                  <a:rPr lang="en-US" sz="2800" dirty="0"/>
                  <a:t>) </a:t>
                </a:r>
                <a14:m>
                  <m:oMath xmlns:m="http://schemas.openxmlformats.org/officeDocument/2006/math">
                    <m:r>
                      <a:rPr lang="en-US" sz="2800" i="1">
                        <a:latin typeface="Cambria Math" panose="02040503050406030204" pitchFamily="18" charset="0"/>
                        <a:ea typeface="Cambria Math" panose="02040503050406030204" pitchFamily="18" charset="0"/>
                      </a:rPr>
                      <m:t>∝</m:t>
                    </m:r>
                  </m:oMath>
                </a14:m>
                <a:r>
                  <a:rPr lang="en-US" sz="2800" dirty="0"/>
                  <a:t> P(c,t</a:t>
                </a:r>
                <a:r>
                  <a:rPr lang="en-US" sz="2800" baseline="-25000" dirty="0"/>
                  <a:t>1</a:t>
                </a:r>
                <a:r>
                  <a:rPr lang="en-US" sz="2800" dirty="0"/>
                  <a:t>,t</a:t>
                </a:r>
                <a:r>
                  <a:rPr lang="en-US" sz="2800" baseline="-25000" dirty="0"/>
                  <a:t>2</a:t>
                </a:r>
                <a:r>
                  <a:rPr lang="en-US" sz="2800" dirty="0"/>
                  <a:t>) = P(t</a:t>
                </a:r>
                <a:r>
                  <a:rPr lang="en-US" sz="2800" baseline="-25000" dirty="0"/>
                  <a:t>1</a:t>
                </a:r>
                <a:r>
                  <a:rPr lang="en-US" sz="2800" dirty="0"/>
                  <a:t>|c) P(t</a:t>
                </a:r>
                <a:r>
                  <a:rPr lang="en-US" sz="2800" baseline="-25000" dirty="0"/>
                  <a:t>2</a:t>
                </a:r>
                <a:r>
                  <a:rPr lang="en-US" sz="2800" dirty="0"/>
                  <a:t>|c) P(c) </a:t>
                </a:r>
                <a:br>
                  <a:rPr lang="en-US" sz="2800" dirty="0"/>
                </a:br>
                <a:r>
                  <a:rPr lang="en-US" sz="2800" dirty="0"/>
                  <a:t>                 = 0.9*0.9*0.01 = 0.0081</a:t>
                </a:r>
              </a:p>
              <a:p>
                <a:pPr marL="12700" indent="0">
                  <a:buNone/>
                </a:pPr>
                <a:r>
                  <a:rPr lang="en-US" sz="2800" dirty="0"/>
                  <a:t>P(¬c|t</a:t>
                </a:r>
                <a:r>
                  <a:rPr lang="en-US" sz="2800" baseline="-25000" dirty="0"/>
                  <a:t>1</a:t>
                </a:r>
                <a:r>
                  <a:rPr lang="en-US" sz="2800" dirty="0"/>
                  <a:t>,t</a:t>
                </a:r>
                <a:r>
                  <a:rPr lang="en-US" sz="2800" baseline="-25000" dirty="0"/>
                  <a:t>2</a:t>
                </a:r>
                <a:r>
                  <a:rPr lang="en-US" sz="2800" dirty="0"/>
                  <a:t>) </a:t>
                </a:r>
                <a14:m>
                  <m:oMath xmlns:m="http://schemas.openxmlformats.org/officeDocument/2006/math">
                    <m:r>
                      <a:rPr lang="en-US" sz="2800" i="1">
                        <a:latin typeface="Cambria Math" panose="02040503050406030204" pitchFamily="18" charset="0"/>
                        <a:ea typeface="Cambria Math" panose="02040503050406030204" pitchFamily="18" charset="0"/>
                      </a:rPr>
                      <m:t>∝</m:t>
                    </m:r>
                  </m:oMath>
                </a14:m>
                <a:r>
                  <a:rPr lang="en-US" sz="2800" dirty="0"/>
                  <a:t> P(¬c,t</a:t>
                </a:r>
                <a:r>
                  <a:rPr lang="en-US" sz="2800" baseline="-25000" dirty="0"/>
                  <a:t>1</a:t>
                </a:r>
                <a:r>
                  <a:rPr lang="en-US" sz="2800" dirty="0"/>
                  <a:t>,t</a:t>
                </a:r>
                <a:r>
                  <a:rPr lang="en-US" sz="2800" baseline="-25000" dirty="0"/>
                  <a:t>2</a:t>
                </a:r>
                <a:r>
                  <a:rPr lang="en-US" sz="2800" dirty="0"/>
                  <a:t>) = P(t</a:t>
                </a:r>
                <a:r>
                  <a:rPr lang="en-US" sz="2800" baseline="-25000" dirty="0"/>
                  <a:t>1</a:t>
                </a:r>
                <a:r>
                  <a:rPr lang="en-US" sz="2800" dirty="0"/>
                  <a:t>|¬c) P(t</a:t>
                </a:r>
                <a:r>
                  <a:rPr lang="en-US" sz="2800" baseline="-25000" dirty="0"/>
                  <a:t>2</a:t>
                </a:r>
                <a:r>
                  <a:rPr lang="en-US" sz="2800" dirty="0"/>
                  <a:t>|¬c) P(¬c) </a:t>
                </a:r>
                <a:br>
                  <a:rPr lang="en-US" sz="2800" dirty="0"/>
                </a:br>
                <a:r>
                  <a:rPr lang="en-US" sz="2800" dirty="0"/>
                  <a:t>                    =  0.2*0.2*0.99 = 0.0396</a:t>
                </a:r>
              </a:p>
              <a:p>
                <a:pPr marL="12700" indent="0">
                  <a:buNone/>
                </a:pPr>
                <a:r>
                  <a:rPr lang="en-US" sz="2800" dirty="0"/>
                  <a:t>P(c|t</a:t>
                </a:r>
                <a:r>
                  <a:rPr lang="en-US" sz="2800" baseline="-25000" dirty="0"/>
                  <a:t>1</a:t>
                </a:r>
                <a:r>
                  <a:rPr lang="en-US" sz="2800" dirty="0"/>
                  <a:t>,t</a:t>
                </a:r>
                <a:r>
                  <a:rPr lang="en-US" sz="2800" baseline="-25000" dirty="0"/>
                  <a:t>2</a:t>
                </a:r>
                <a:r>
                  <a:rPr lang="en-US" sz="2800" dirty="0"/>
                  <a:t>) = 0.0081/(0.0081+ 0.0396) </a:t>
                </a:r>
                <a:br>
                  <a:rPr lang="en-US" sz="2800" dirty="0"/>
                </a:br>
                <a:r>
                  <a:rPr lang="en-US" sz="2800" dirty="0"/>
                  <a:t>                 = 0.1698 &gt; 0.043 = P(</a:t>
                </a:r>
                <a:r>
                  <a:rPr lang="en-US" sz="2800" dirty="0" err="1"/>
                  <a:t>c|t</a:t>
                </a:r>
                <a:r>
                  <a:rPr lang="en-US" sz="2800" dirty="0"/>
                  <a:t>)</a:t>
                </a:r>
              </a:p>
            </p:txBody>
          </p:sp>
        </mc:Choice>
        <mc:Fallback xmlns="">
          <p:sp>
            <p:nvSpPr>
              <p:cNvPr id="13" name="Content Placeholder 12">
                <a:extLst>
                  <a:ext uri="{FF2B5EF4-FFF2-40B4-BE49-F238E27FC236}">
                    <a16:creationId xmlns:a16="http://schemas.microsoft.com/office/drawing/2014/main" id="{04DF0229-2BB3-EB4A-AB64-1A2A00816C05}"/>
                  </a:ext>
                </a:extLst>
              </p:cNvPr>
              <p:cNvSpPr>
                <a:spLocks noGrp="1" noRot="1" noChangeAspect="1" noMove="1" noResize="1" noEditPoints="1" noAdjustHandles="1" noChangeArrowheads="1" noChangeShapeType="1" noTextEdit="1"/>
              </p:cNvSpPr>
              <p:nvPr>
                <p:ph idx="1"/>
              </p:nvPr>
            </p:nvSpPr>
            <p:spPr>
              <a:xfrm>
                <a:off x="609600" y="3054183"/>
                <a:ext cx="10972800" cy="3499019"/>
              </a:xfrm>
              <a:blipFill>
                <a:blip r:embed="rId3"/>
                <a:stretch>
                  <a:fillRect l="-1387" t="-362" b="-760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336D3BC-5EDB-9543-A586-ED57FACD812A}"/>
              </a:ext>
            </a:extLst>
          </p:cNvPr>
          <p:cNvSpPr>
            <a:spLocks noGrp="1"/>
          </p:cNvSpPr>
          <p:nvPr>
            <p:ph type="sldNum" sz="quarter" idx="12"/>
          </p:nvPr>
        </p:nvSpPr>
        <p:spPr/>
        <p:txBody>
          <a:bodyPr/>
          <a:lstStyle/>
          <a:p>
            <a:pPr>
              <a:defRPr/>
            </a:pPr>
            <a:fld id="{CCF77436-EC8C-4AA7-8F7E-35D67B363DD7}" type="slidenum">
              <a:rPr lang="en-US" smtClean="0"/>
              <a:pPr>
                <a:defRPr/>
              </a:pPr>
              <a:t>49</a:t>
            </a:fld>
            <a:endParaRPr lang="en-US" dirty="0"/>
          </a:p>
        </p:txBody>
      </p:sp>
      <p:sp>
        <p:nvSpPr>
          <p:cNvPr id="5" name="Rounded Rectangle 4">
            <a:extLst>
              <a:ext uri="{FF2B5EF4-FFF2-40B4-BE49-F238E27FC236}">
                <a16:creationId xmlns:a16="http://schemas.microsoft.com/office/drawing/2014/main" id="{15B1BC6C-5998-4642-93B1-2F902FD61835}"/>
              </a:ext>
            </a:extLst>
          </p:cNvPr>
          <p:cNvSpPr/>
          <p:nvPr/>
        </p:nvSpPr>
        <p:spPr>
          <a:xfrm>
            <a:off x="2133601" y="2058967"/>
            <a:ext cx="589415" cy="53340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T</a:t>
            </a:r>
            <a:r>
              <a:rPr lang="en-US" sz="2800" baseline="-25000" dirty="0">
                <a:latin typeface="Candara" panose="020E0502030303020204" pitchFamily="34" charset="0"/>
              </a:rPr>
              <a:t>1</a:t>
            </a:r>
          </a:p>
        </p:txBody>
      </p:sp>
      <p:sp>
        <p:nvSpPr>
          <p:cNvPr id="6" name="Rounded Rectangle 5">
            <a:extLst>
              <a:ext uri="{FF2B5EF4-FFF2-40B4-BE49-F238E27FC236}">
                <a16:creationId xmlns:a16="http://schemas.microsoft.com/office/drawing/2014/main" id="{218551A0-E797-F14E-A8E1-D7FFC79E4B54}"/>
              </a:ext>
            </a:extLst>
          </p:cNvPr>
          <p:cNvSpPr/>
          <p:nvPr/>
        </p:nvSpPr>
        <p:spPr>
          <a:xfrm>
            <a:off x="2933999" y="1247982"/>
            <a:ext cx="606783" cy="53340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C</a:t>
            </a:r>
          </a:p>
        </p:txBody>
      </p:sp>
      <p:cxnSp>
        <p:nvCxnSpPr>
          <p:cNvPr id="7" name="Straight Arrow Connector 6">
            <a:extLst>
              <a:ext uri="{FF2B5EF4-FFF2-40B4-BE49-F238E27FC236}">
                <a16:creationId xmlns:a16="http://schemas.microsoft.com/office/drawing/2014/main" id="{3E38E9BD-7239-9748-9BA4-C339DC63A4A4}"/>
              </a:ext>
            </a:extLst>
          </p:cNvPr>
          <p:cNvCxnSpPr>
            <a:cxnSpLocks/>
            <a:stCxn id="6" idx="2"/>
            <a:endCxn id="5" idx="0"/>
          </p:cNvCxnSpPr>
          <p:nvPr/>
        </p:nvCxnSpPr>
        <p:spPr>
          <a:xfrm flipH="1">
            <a:off x="2428308" y="1781383"/>
            <a:ext cx="809082" cy="277585"/>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10" name="Rounded Rectangle 9">
            <a:extLst>
              <a:ext uri="{FF2B5EF4-FFF2-40B4-BE49-F238E27FC236}">
                <a16:creationId xmlns:a16="http://schemas.microsoft.com/office/drawing/2014/main" id="{54D624F4-250F-A34E-9B8E-3CE705D973ED}"/>
              </a:ext>
            </a:extLst>
          </p:cNvPr>
          <p:cNvSpPr/>
          <p:nvPr/>
        </p:nvSpPr>
        <p:spPr>
          <a:xfrm>
            <a:off x="3677786" y="2058968"/>
            <a:ext cx="589415" cy="53340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T</a:t>
            </a:r>
            <a:r>
              <a:rPr lang="en-US" sz="2800" baseline="-25000" dirty="0">
                <a:latin typeface="Candara" panose="020E0502030303020204" pitchFamily="34" charset="0"/>
              </a:rPr>
              <a:t>2</a:t>
            </a:r>
          </a:p>
        </p:txBody>
      </p:sp>
      <p:cxnSp>
        <p:nvCxnSpPr>
          <p:cNvPr id="11" name="Straight Arrow Connector 10">
            <a:extLst>
              <a:ext uri="{FF2B5EF4-FFF2-40B4-BE49-F238E27FC236}">
                <a16:creationId xmlns:a16="http://schemas.microsoft.com/office/drawing/2014/main" id="{59236BBA-138D-DD40-81E9-3B9DBFEB3DB3}"/>
              </a:ext>
            </a:extLst>
          </p:cNvPr>
          <p:cNvCxnSpPr>
            <a:cxnSpLocks/>
            <a:stCxn id="6" idx="2"/>
            <a:endCxn id="10" idx="0"/>
          </p:cNvCxnSpPr>
          <p:nvPr/>
        </p:nvCxnSpPr>
        <p:spPr>
          <a:xfrm>
            <a:off x="3237391" y="1781382"/>
            <a:ext cx="735103" cy="277586"/>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8CDFC422-5EB1-874B-8CC6-FFB18985B7CC}"/>
              </a:ext>
            </a:extLst>
          </p:cNvPr>
          <p:cNvSpPr/>
          <p:nvPr/>
        </p:nvSpPr>
        <p:spPr>
          <a:xfrm>
            <a:off x="4812619" y="1135344"/>
            <a:ext cx="4559981" cy="1569660"/>
          </a:xfrm>
          <a:prstGeom prst="rect">
            <a:avLst/>
          </a:prstGeom>
        </p:spPr>
        <p:txBody>
          <a:bodyPr wrap="square">
            <a:spAutoFit/>
          </a:bodyPr>
          <a:lstStyle/>
          <a:p>
            <a:r>
              <a:rPr lang="en-US" sz="3200" dirty="0">
                <a:latin typeface="Candara" panose="020E0502030303020204" pitchFamily="34" charset="0"/>
                <a:cs typeface="Calibri" panose="020F0502020204030204" pitchFamily="34" charset="0"/>
              </a:rPr>
              <a:t>P(c) = 0.01</a:t>
            </a:r>
          </a:p>
          <a:p>
            <a:r>
              <a:rPr lang="en-US" sz="3200" dirty="0">
                <a:latin typeface="Candara" panose="020E0502030303020204" pitchFamily="34" charset="0"/>
                <a:cs typeface="Calibri" panose="020F0502020204030204" pitchFamily="34" charset="0"/>
              </a:rPr>
              <a:t>P(t</a:t>
            </a:r>
            <a:r>
              <a:rPr lang="en-US" sz="3200" baseline="-25000" dirty="0">
                <a:latin typeface="Candara" panose="020E0502030303020204" pitchFamily="34" charset="0"/>
                <a:cs typeface="Calibri" panose="020F0502020204030204" pitchFamily="34" charset="0"/>
              </a:rPr>
              <a:t>1</a:t>
            </a:r>
            <a:r>
              <a:rPr lang="en-US" sz="3200" dirty="0">
                <a:latin typeface="Candara" panose="020E0502030303020204" pitchFamily="34" charset="0"/>
                <a:cs typeface="Calibri" panose="020F0502020204030204" pitchFamily="34" charset="0"/>
              </a:rPr>
              <a:t>|c) = P(t</a:t>
            </a:r>
            <a:r>
              <a:rPr lang="en-US" sz="3200" baseline="-25000" dirty="0">
                <a:latin typeface="Candara" panose="020E0502030303020204" pitchFamily="34" charset="0"/>
                <a:cs typeface="Calibri" panose="020F0502020204030204" pitchFamily="34" charset="0"/>
              </a:rPr>
              <a:t>2</a:t>
            </a:r>
            <a:r>
              <a:rPr lang="en-US" sz="3200" dirty="0">
                <a:latin typeface="Candara" panose="020E0502030303020204" pitchFamily="34" charset="0"/>
                <a:cs typeface="Calibri" panose="020F0502020204030204" pitchFamily="34" charset="0"/>
              </a:rPr>
              <a:t>|c) = 0.9</a:t>
            </a:r>
          </a:p>
          <a:p>
            <a:r>
              <a:rPr lang="en-US" sz="3200" dirty="0">
                <a:latin typeface="Candara" panose="020E0502030303020204" pitchFamily="34" charset="0"/>
                <a:cs typeface="Calibri" panose="020F0502020204030204" pitchFamily="34" charset="0"/>
              </a:rPr>
              <a:t>P(t</a:t>
            </a:r>
            <a:r>
              <a:rPr lang="en-US" sz="3200" baseline="-25000" dirty="0">
                <a:latin typeface="Candara" panose="020E0502030303020204" pitchFamily="34" charset="0"/>
                <a:cs typeface="Calibri" panose="020F0502020204030204" pitchFamily="34" charset="0"/>
              </a:rPr>
              <a:t>1</a:t>
            </a:r>
            <a:r>
              <a:rPr lang="en-US" sz="3200" dirty="0">
                <a:latin typeface="Candara" panose="020E0502030303020204" pitchFamily="34" charset="0"/>
                <a:cs typeface="Calibri" panose="020F0502020204030204" pitchFamily="34" charset="0"/>
              </a:rPr>
              <a:t>|¬c) = P(t</a:t>
            </a:r>
            <a:r>
              <a:rPr lang="en-US" sz="3200" baseline="-25000" dirty="0">
                <a:latin typeface="Candara" panose="020E0502030303020204" pitchFamily="34" charset="0"/>
                <a:cs typeface="Calibri" panose="020F0502020204030204" pitchFamily="34" charset="0"/>
              </a:rPr>
              <a:t>2</a:t>
            </a:r>
            <a:r>
              <a:rPr lang="en-US" sz="3200" dirty="0">
                <a:latin typeface="Candara" panose="020E0502030303020204" pitchFamily="34" charset="0"/>
                <a:cs typeface="Calibri" panose="020F0502020204030204" pitchFamily="34" charset="0"/>
              </a:rPr>
              <a:t>|¬c) = 0.2</a:t>
            </a:r>
          </a:p>
        </p:txBody>
      </p:sp>
    </p:spTree>
    <p:extLst>
      <p:ext uri="{BB962C8B-B14F-4D97-AF65-F5344CB8AC3E}">
        <p14:creationId xmlns:p14="http://schemas.microsoft.com/office/powerpoint/2010/main" val="309956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CB44D-FFBE-4FD4-8E8A-DE2C03432B3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71B1ECAA-DA4F-459A-ACC6-91BD68861CAD}"/>
              </a:ext>
            </a:extLst>
          </p:cNvPr>
          <p:cNvSpPr>
            <a:spLocks noGrp="1"/>
          </p:cNvSpPr>
          <p:nvPr>
            <p:ph idx="1"/>
          </p:nvPr>
        </p:nvSpPr>
        <p:spPr/>
        <p:txBody>
          <a:bodyPr/>
          <a:lstStyle/>
          <a:p>
            <a:r>
              <a:rPr lang="en-US" dirty="0"/>
              <a:t>Uncertainty</a:t>
            </a:r>
          </a:p>
        </p:txBody>
      </p:sp>
      <p:sp>
        <p:nvSpPr>
          <p:cNvPr id="4" name="Slide Number Placeholder 3">
            <a:extLst>
              <a:ext uri="{FF2B5EF4-FFF2-40B4-BE49-F238E27FC236}">
                <a16:creationId xmlns:a16="http://schemas.microsoft.com/office/drawing/2014/main" id="{3ACD25EB-491A-45A0-937D-B76D9C098DBA}"/>
              </a:ext>
            </a:extLst>
          </p:cNvPr>
          <p:cNvSpPr>
            <a:spLocks noGrp="1"/>
          </p:cNvSpPr>
          <p:nvPr>
            <p:ph type="sldNum" sz="quarter" idx="12"/>
          </p:nvPr>
        </p:nvSpPr>
        <p:spPr/>
        <p:txBody>
          <a:bodyPr/>
          <a:lstStyle/>
          <a:p>
            <a:pPr>
              <a:defRPr/>
            </a:pPr>
            <a:fld id="{CCF77436-EC8C-4AA7-8F7E-35D67B363DD7}" type="slidenum">
              <a:rPr lang="en-US" smtClean="0"/>
              <a:pPr>
                <a:defRPr/>
              </a:pPr>
              <a:t>5</a:t>
            </a:fld>
            <a:endParaRPr lang="en-US" dirty="0"/>
          </a:p>
        </p:txBody>
      </p:sp>
    </p:spTree>
    <p:extLst>
      <p:ext uri="{BB962C8B-B14F-4D97-AF65-F5344CB8AC3E}">
        <p14:creationId xmlns:p14="http://schemas.microsoft.com/office/powerpoint/2010/main" val="18088359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2C5C9-73F8-7E48-AC9E-3641ED7B0325}"/>
              </a:ext>
            </a:extLst>
          </p:cNvPr>
          <p:cNvSpPr>
            <a:spLocks noGrp="1"/>
          </p:cNvSpPr>
          <p:nvPr>
            <p:ph type="title"/>
          </p:nvPr>
        </p:nvSpPr>
        <p:spPr/>
        <p:txBody>
          <a:bodyPr/>
          <a:lstStyle/>
          <a:p>
            <a:r>
              <a:rPr lang="en-US" dirty="0"/>
              <a:t>Example: 2-Test Cancer</a:t>
            </a:r>
          </a:p>
        </p:txBody>
      </p:sp>
      <mc:AlternateContent xmlns:mc="http://schemas.openxmlformats.org/markup-compatibility/2006" xmlns:a14="http://schemas.microsoft.com/office/drawing/2010/main">
        <mc:Choice Requires="a14">
          <p:sp>
            <p:nvSpPr>
              <p:cNvPr id="13" name="Content Placeholder 12">
                <a:extLst>
                  <a:ext uri="{FF2B5EF4-FFF2-40B4-BE49-F238E27FC236}">
                    <a16:creationId xmlns:a16="http://schemas.microsoft.com/office/drawing/2014/main" id="{04DF0229-2BB3-EB4A-AB64-1A2A00816C05}"/>
                  </a:ext>
                </a:extLst>
              </p:cNvPr>
              <p:cNvSpPr>
                <a:spLocks noGrp="1"/>
              </p:cNvSpPr>
              <p:nvPr>
                <p:ph idx="1"/>
              </p:nvPr>
            </p:nvSpPr>
            <p:spPr>
              <a:xfrm>
                <a:off x="609600" y="2705005"/>
                <a:ext cx="10972800" cy="3848198"/>
              </a:xfrm>
            </p:spPr>
            <p:txBody>
              <a:bodyPr>
                <a:noAutofit/>
              </a:bodyPr>
              <a:lstStyle/>
              <a:p>
                <a:pPr marL="11113" indent="0">
                  <a:buNone/>
                </a:pPr>
                <a:r>
                  <a:rPr lang="en-US" sz="2800" dirty="0">
                    <a:solidFill>
                      <a:srgbClr val="FF0000"/>
                    </a:solidFill>
                  </a:rPr>
                  <a:t>P(t</a:t>
                </a:r>
                <a:r>
                  <a:rPr lang="en-US" sz="2800" baseline="-25000" dirty="0">
                    <a:solidFill>
                      <a:srgbClr val="FF0000"/>
                    </a:solidFill>
                  </a:rPr>
                  <a:t>1</a:t>
                </a:r>
                <a:r>
                  <a:rPr lang="en-US" sz="2800" dirty="0">
                    <a:solidFill>
                      <a:srgbClr val="FF0000"/>
                    </a:solidFill>
                  </a:rPr>
                  <a:t>)  = ?</a:t>
                </a:r>
              </a:p>
              <a:p>
                <a:pPr marL="346075" indent="0">
                  <a:buNone/>
                </a:pPr>
                <a:r>
                  <a:rPr lang="en-US" sz="2800" dirty="0"/>
                  <a:t>= </a:t>
                </a:r>
                <a14:m>
                  <m:oMath xmlns:m="http://schemas.openxmlformats.org/officeDocument/2006/math">
                    <m:nary>
                      <m:naryPr>
                        <m:chr m:val="∑"/>
                        <m:limLoc m:val="subSup"/>
                        <m:supHide m:val="on"/>
                        <m:ctrlPr>
                          <a:rPr lang="en-US" sz="2800" i="1">
                            <a:latin typeface="Cambria Math" panose="02040503050406030204" pitchFamily="18" charset="0"/>
                          </a:rPr>
                        </m:ctrlPr>
                      </m:naryPr>
                      <m:sub>
                        <m:r>
                          <m:rPr>
                            <m:sty m:val="p"/>
                          </m:rPr>
                          <a:rPr lang="en-US" sz="2800">
                            <a:latin typeface="Cambria Math" panose="02040503050406030204" pitchFamily="18" charset="0"/>
                          </a:rPr>
                          <m:t>c</m:t>
                        </m:r>
                        <m:r>
                          <a:rPr lang="en-US" sz="2800">
                            <a:latin typeface="Cambria Math" panose="02040503050406030204" pitchFamily="18" charset="0"/>
                          </a:rPr>
                          <m:t>′</m:t>
                        </m:r>
                      </m:sub>
                      <m:sup/>
                      <m:e>
                        <m:nary>
                          <m:naryPr>
                            <m:chr m:val="∑"/>
                            <m:limLoc m:val="subSup"/>
                            <m:supHide m:val="on"/>
                            <m:ctrlPr>
                              <a:rPr lang="en-US" sz="2800" i="1">
                                <a:latin typeface="Cambria Math" panose="02040503050406030204" pitchFamily="18" charset="0"/>
                              </a:rPr>
                            </m:ctrlPr>
                          </m:naryPr>
                          <m:sub>
                            <m:sSubSup>
                              <m:sSubSupPr>
                                <m:ctrlPr>
                                  <a:rPr lang="en-US" sz="2800" i="1">
                                    <a:latin typeface="Cambria Math" panose="02040503050406030204" pitchFamily="18" charset="0"/>
                                  </a:rPr>
                                </m:ctrlPr>
                              </m:sSubSupPr>
                              <m:e>
                                <m:r>
                                  <m:rPr>
                                    <m:sty m:val="p"/>
                                  </m:rPr>
                                  <a:rPr lang="en-US" sz="2800">
                                    <a:latin typeface="Cambria Math" panose="02040503050406030204" pitchFamily="18" charset="0"/>
                                  </a:rPr>
                                  <m:t>t</m:t>
                                </m:r>
                              </m:e>
                              <m:sub>
                                <m:r>
                                  <a:rPr lang="en-US" sz="2800">
                                    <a:latin typeface="Cambria Math" panose="02040503050406030204" pitchFamily="18" charset="0"/>
                                  </a:rPr>
                                  <m:t>2</m:t>
                                </m:r>
                              </m:sub>
                              <m:sup>
                                <m:r>
                                  <a:rPr lang="en-US" sz="2800">
                                    <a:latin typeface="Cambria Math" panose="02040503050406030204" pitchFamily="18" charset="0"/>
                                  </a:rPr>
                                  <m:t>′</m:t>
                                </m:r>
                              </m:sup>
                            </m:sSubSup>
                          </m:sub>
                          <m:sup/>
                          <m:e>
                            <m:r>
                              <m:rPr>
                                <m:sty m:val="p"/>
                              </m:rPr>
                              <a:rPr lang="en-US" sz="2800">
                                <a:latin typeface="Cambria Math" panose="02040503050406030204" pitchFamily="18" charset="0"/>
                              </a:rPr>
                              <m:t>P</m:t>
                            </m:r>
                            <m:r>
                              <a:rPr lang="en-US" sz="2800">
                                <a:latin typeface="Cambria Math" panose="02040503050406030204" pitchFamily="18" charset="0"/>
                              </a:rPr>
                              <m:t>(</m:t>
                            </m:r>
                            <m:sSup>
                              <m:sSupPr>
                                <m:ctrlPr>
                                  <a:rPr lang="en-US" sz="2800" i="1">
                                    <a:latin typeface="Cambria Math" panose="02040503050406030204" pitchFamily="18" charset="0"/>
                                  </a:rPr>
                                </m:ctrlPr>
                              </m:sSupPr>
                              <m:e>
                                <m:r>
                                  <m:rPr>
                                    <m:sty m:val="p"/>
                                  </m:rPr>
                                  <a:rPr lang="en-US" sz="2800">
                                    <a:latin typeface="Cambria Math" panose="02040503050406030204" pitchFamily="18" charset="0"/>
                                  </a:rPr>
                                  <m:t>c</m:t>
                                </m:r>
                              </m:e>
                              <m:sup>
                                <m:r>
                                  <a:rPr lang="en-US" sz="2800">
                                    <a:latin typeface="Cambria Math" panose="02040503050406030204" pitchFamily="18" charset="0"/>
                                  </a:rPr>
                                  <m:t>′</m:t>
                                </m:r>
                              </m:sup>
                            </m:sSup>
                            <m:r>
                              <a:rPr lang="en-US" sz="2800">
                                <a:latin typeface="Cambria Math" panose="02040503050406030204" pitchFamily="18" charset="0"/>
                              </a:rPr>
                              <m:t>,</m:t>
                            </m:r>
                            <m:r>
                              <m:rPr>
                                <m:sty m:val="p"/>
                              </m:rPr>
                              <a:rPr lang="en-US" sz="2800">
                                <a:latin typeface="Cambria Math" panose="02040503050406030204" pitchFamily="18" charset="0"/>
                              </a:rPr>
                              <m:t>t</m:t>
                            </m:r>
                            <m:r>
                              <a:rPr lang="en-US" sz="2800" baseline="-25000">
                                <a:latin typeface="Cambria Math" panose="02040503050406030204" pitchFamily="18" charset="0"/>
                              </a:rPr>
                              <m:t>1</m:t>
                            </m:r>
                            <m:sSubSup>
                              <m:sSubSupPr>
                                <m:ctrlPr>
                                  <a:rPr lang="en-US" sz="2800" i="1">
                                    <a:latin typeface="Cambria Math" panose="02040503050406030204" pitchFamily="18" charset="0"/>
                                  </a:rPr>
                                </m:ctrlPr>
                              </m:sSubSupPr>
                              <m:e>
                                <m:r>
                                  <a:rPr lang="en-US" sz="2800">
                                    <a:latin typeface="Cambria Math" panose="02040503050406030204" pitchFamily="18" charset="0"/>
                                  </a:rPr>
                                  <m:t>, </m:t>
                                </m:r>
                                <m:r>
                                  <m:rPr>
                                    <m:sty m:val="p"/>
                                  </m:rPr>
                                  <a:rPr lang="en-US" sz="2800">
                                    <a:latin typeface="Cambria Math" panose="02040503050406030204" pitchFamily="18" charset="0"/>
                                  </a:rPr>
                                  <m:t>t</m:t>
                                </m:r>
                              </m:e>
                              <m:sub>
                                <m:r>
                                  <a:rPr lang="en-US" sz="2800">
                                    <a:latin typeface="Cambria Math" panose="02040503050406030204" pitchFamily="18" charset="0"/>
                                  </a:rPr>
                                  <m:t>2</m:t>
                                </m:r>
                              </m:sub>
                              <m:sup>
                                <m:r>
                                  <a:rPr lang="en-US" sz="2800">
                                    <a:latin typeface="Cambria Math" panose="02040503050406030204" pitchFamily="18" charset="0"/>
                                  </a:rPr>
                                  <m:t>′</m:t>
                                </m:r>
                              </m:sup>
                            </m:sSubSup>
                            <m:r>
                              <a:rPr lang="en-US" sz="2800">
                                <a:latin typeface="Cambria Math" panose="02040503050406030204" pitchFamily="18" charset="0"/>
                              </a:rPr>
                              <m:t>)</m:t>
                            </m:r>
                          </m:e>
                        </m:nary>
                      </m:e>
                    </m:nary>
                    <m:r>
                      <a:rPr lang="en-US" sz="2800" i="1">
                        <a:solidFill>
                          <a:srgbClr val="7030A0"/>
                        </a:solidFill>
                        <a:latin typeface="Cambria Math" panose="02040503050406030204" pitchFamily="18" charset="0"/>
                      </a:rPr>
                      <m:t> </m:t>
                    </m:r>
                  </m:oMath>
                </a14:m>
                <a:endParaRPr lang="en-US" sz="2800" dirty="0"/>
              </a:p>
              <a:p>
                <a:pPr marL="346075" indent="0">
                  <a:buNone/>
                </a:pPr>
                <a:r>
                  <a:rPr lang="en-US" sz="2800" dirty="0"/>
                  <a:t>= </a:t>
                </a:r>
                <a14:m>
                  <m:oMath xmlns:m="http://schemas.openxmlformats.org/officeDocument/2006/math">
                    <m:nary>
                      <m:naryPr>
                        <m:chr m:val="∑"/>
                        <m:limLoc m:val="subSup"/>
                        <m:supHide m:val="on"/>
                        <m:ctrlPr>
                          <a:rPr lang="en-US" sz="2800" i="1">
                            <a:latin typeface="Cambria Math" panose="02040503050406030204" pitchFamily="18" charset="0"/>
                          </a:rPr>
                        </m:ctrlPr>
                      </m:naryPr>
                      <m:sub>
                        <m:r>
                          <m:rPr>
                            <m:sty m:val="p"/>
                          </m:rPr>
                          <a:rPr lang="en-US" sz="2800">
                            <a:latin typeface="Cambria Math" panose="02040503050406030204" pitchFamily="18" charset="0"/>
                          </a:rPr>
                          <m:t>c</m:t>
                        </m:r>
                        <m:r>
                          <a:rPr lang="en-US" sz="2800">
                            <a:latin typeface="Cambria Math" panose="02040503050406030204" pitchFamily="18" charset="0"/>
                          </a:rPr>
                          <m:t>′</m:t>
                        </m:r>
                      </m:sub>
                      <m:sup/>
                      <m:e>
                        <m:nary>
                          <m:naryPr>
                            <m:chr m:val="∑"/>
                            <m:limLoc m:val="subSup"/>
                            <m:supHide m:val="on"/>
                            <m:ctrlPr>
                              <a:rPr lang="en-US" sz="2800" i="1">
                                <a:latin typeface="Cambria Math" panose="02040503050406030204" pitchFamily="18" charset="0"/>
                              </a:rPr>
                            </m:ctrlPr>
                          </m:naryPr>
                          <m:sub>
                            <m:sSubSup>
                              <m:sSubSupPr>
                                <m:ctrlPr>
                                  <a:rPr lang="en-US" sz="2800" i="1">
                                    <a:latin typeface="Cambria Math" panose="02040503050406030204" pitchFamily="18" charset="0"/>
                                  </a:rPr>
                                </m:ctrlPr>
                              </m:sSubSupPr>
                              <m:e>
                                <m:r>
                                  <m:rPr>
                                    <m:sty m:val="p"/>
                                  </m:rPr>
                                  <a:rPr lang="en-US" sz="2800">
                                    <a:latin typeface="Cambria Math" panose="02040503050406030204" pitchFamily="18" charset="0"/>
                                  </a:rPr>
                                  <m:t>t</m:t>
                                </m:r>
                              </m:e>
                              <m:sub>
                                <m:r>
                                  <a:rPr lang="en-US" sz="2800">
                                    <a:latin typeface="Cambria Math" panose="02040503050406030204" pitchFamily="18" charset="0"/>
                                  </a:rPr>
                                  <m:t>2</m:t>
                                </m:r>
                              </m:sub>
                              <m:sup>
                                <m:r>
                                  <a:rPr lang="en-US" sz="2800">
                                    <a:latin typeface="Cambria Math" panose="02040503050406030204" pitchFamily="18" charset="0"/>
                                  </a:rPr>
                                  <m:t>′</m:t>
                                </m:r>
                              </m:sup>
                            </m:sSubSup>
                          </m:sub>
                          <m:sup/>
                          <m:e>
                            <m:r>
                              <m:rPr>
                                <m:sty m:val="p"/>
                              </m:rPr>
                              <a:rPr lang="en-US" sz="2800">
                                <a:latin typeface="Cambria Math" panose="02040503050406030204" pitchFamily="18" charset="0"/>
                              </a:rPr>
                              <m:t>P</m:t>
                            </m:r>
                            <m:r>
                              <a:rPr lang="en-US" sz="2800">
                                <a:latin typeface="Cambria Math" panose="02040503050406030204" pitchFamily="18" charset="0"/>
                              </a:rPr>
                              <m:t>(</m:t>
                            </m:r>
                            <m:sSup>
                              <m:sSupPr>
                                <m:ctrlPr>
                                  <a:rPr lang="en-US" sz="2800" i="1">
                                    <a:latin typeface="Cambria Math" panose="02040503050406030204" pitchFamily="18" charset="0"/>
                                  </a:rPr>
                                </m:ctrlPr>
                              </m:sSupPr>
                              <m:e>
                                <m:r>
                                  <m:rPr>
                                    <m:sty m:val="p"/>
                                  </m:rPr>
                                  <a:rPr lang="en-US" sz="2800">
                                    <a:latin typeface="Cambria Math" panose="02040503050406030204" pitchFamily="18" charset="0"/>
                                  </a:rPr>
                                  <m:t>t</m:t>
                                </m:r>
                                <m:r>
                                  <a:rPr lang="en-US" sz="2800" baseline="-25000">
                                    <a:latin typeface="Cambria Math" panose="02040503050406030204" pitchFamily="18" charset="0"/>
                                  </a:rPr>
                                  <m:t>1</m:t>
                                </m:r>
                                <m:r>
                                  <a:rPr lang="en-US" sz="2800">
                                    <a:latin typeface="Cambria Math" panose="02040503050406030204" pitchFamily="18" charset="0"/>
                                  </a:rPr>
                                  <m:t>|</m:t>
                                </m:r>
                                <m:r>
                                  <m:rPr>
                                    <m:sty m:val="p"/>
                                  </m:rPr>
                                  <a:rPr lang="en-US" sz="2800">
                                    <a:latin typeface="Cambria Math" panose="02040503050406030204" pitchFamily="18" charset="0"/>
                                  </a:rPr>
                                  <m:t>c</m:t>
                                </m:r>
                              </m:e>
                              <m:sup>
                                <m:r>
                                  <a:rPr lang="en-US" sz="2800">
                                    <a:latin typeface="Cambria Math" panose="02040503050406030204" pitchFamily="18" charset="0"/>
                                  </a:rPr>
                                  <m:t>′</m:t>
                                </m:r>
                              </m:sup>
                            </m:sSup>
                            <m:r>
                              <a:rPr lang="en-US" sz="2800">
                                <a:latin typeface="Cambria Math" panose="02040503050406030204" pitchFamily="18" charset="0"/>
                              </a:rPr>
                              <m:t>)</m:t>
                            </m:r>
                            <m:r>
                              <m:rPr>
                                <m:sty m:val="p"/>
                              </m:rPr>
                              <a:rPr lang="en-US" sz="2800">
                                <a:latin typeface="Cambria Math" panose="02040503050406030204" pitchFamily="18" charset="0"/>
                              </a:rPr>
                              <m:t>P</m:t>
                            </m:r>
                            <m:r>
                              <a:rPr lang="en-US" sz="2800">
                                <a:latin typeface="Cambria Math" panose="02040503050406030204" pitchFamily="18" charset="0"/>
                              </a:rPr>
                              <m:t>(</m:t>
                            </m:r>
                            <m:sSup>
                              <m:sSupPr>
                                <m:ctrlPr>
                                  <a:rPr lang="en-US" sz="2800" i="1">
                                    <a:latin typeface="Cambria Math" panose="02040503050406030204" pitchFamily="18" charset="0"/>
                                  </a:rPr>
                                </m:ctrlPr>
                              </m:sSupPr>
                              <m:e>
                                <m:sSubSup>
                                  <m:sSubSupPr>
                                    <m:ctrlPr>
                                      <a:rPr lang="en-US" sz="2800" i="1">
                                        <a:latin typeface="Cambria Math" panose="02040503050406030204" pitchFamily="18" charset="0"/>
                                      </a:rPr>
                                    </m:ctrlPr>
                                  </m:sSubSupPr>
                                  <m:e>
                                    <m:r>
                                      <m:rPr>
                                        <m:sty m:val="p"/>
                                      </m:rPr>
                                      <a:rPr lang="en-US" sz="2800">
                                        <a:latin typeface="Cambria Math" panose="02040503050406030204" pitchFamily="18" charset="0"/>
                                      </a:rPr>
                                      <m:t>t</m:t>
                                    </m:r>
                                  </m:e>
                                  <m:sub>
                                    <m:r>
                                      <a:rPr lang="en-US" sz="2800">
                                        <a:latin typeface="Cambria Math" panose="02040503050406030204" pitchFamily="18" charset="0"/>
                                      </a:rPr>
                                      <m:t>2</m:t>
                                    </m:r>
                                  </m:sub>
                                  <m:sup>
                                    <m:r>
                                      <a:rPr lang="en-US" sz="2800">
                                        <a:latin typeface="Cambria Math" panose="02040503050406030204" pitchFamily="18" charset="0"/>
                                      </a:rPr>
                                      <m:t>′</m:t>
                                    </m:r>
                                  </m:sup>
                                </m:sSubSup>
                                <m:r>
                                  <a:rPr lang="en-US" sz="2800">
                                    <a:latin typeface="Cambria Math" panose="02040503050406030204" pitchFamily="18" charset="0"/>
                                  </a:rPr>
                                  <m:t>|</m:t>
                                </m:r>
                                <m:r>
                                  <m:rPr>
                                    <m:sty m:val="p"/>
                                  </m:rPr>
                                  <a:rPr lang="en-US" sz="2800">
                                    <a:latin typeface="Cambria Math" panose="02040503050406030204" pitchFamily="18" charset="0"/>
                                  </a:rPr>
                                  <m:t>c</m:t>
                                </m:r>
                              </m:e>
                              <m:sup>
                                <m:r>
                                  <a:rPr lang="en-US" sz="2800">
                                    <a:latin typeface="Cambria Math" panose="02040503050406030204" pitchFamily="18" charset="0"/>
                                  </a:rPr>
                                  <m:t>′</m:t>
                                </m:r>
                              </m:sup>
                            </m:sSup>
                            <m:r>
                              <a:rPr lang="en-US" sz="2800">
                                <a:latin typeface="Cambria Math" panose="02040503050406030204" pitchFamily="18" charset="0"/>
                              </a:rPr>
                              <m:t>)</m:t>
                            </m:r>
                            <m:r>
                              <m:rPr>
                                <m:sty m:val="p"/>
                              </m:rPr>
                              <a:rPr lang="en-US" sz="2800">
                                <a:latin typeface="Cambria Math" panose="02040503050406030204" pitchFamily="18" charset="0"/>
                              </a:rPr>
                              <m:t>P</m:t>
                            </m:r>
                            <m:r>
                              <a:rPr lang="en-US" sz="2800">
                                <a:latin typeface="Cambria Math" panose="02040503050406030204" pitchFamily="18" charset="0"/>
                              </a:rPr>
                              <m:t>(</m:t>
                            </m:r>
                            <m:sSup>
                              <m:sSupPr>
                                <m:ctrlPr>
                                  <a:rPr lang="en-US" sz="2800" i="1">
                                    <a:latin typeface="Cambria Math" panose="02040503050406030204" pitchFamily="18" charset="0"/>
                                  </a:rPr>
                                </m:ctrlPr>
                              </m:sSupPr>
                              <m:e>
                                <m:r>
                                  <m:rPr>
                                    <m:sty m:val="p"/>
                                  </m:rPr>
                                  <a:rPr lang="en-US" sz="2800">
                                    <a:latin typeface="Cambria Math" panose="02040503050406030204" pitchFamily="18" charset="0"/>
                                  </a:rPr>
                                  <m:t>c</m:t>
                                </m:r>
                              </m:e>
                              <m:sup>
                                <m:r>
                                  <a:rPr lang="en-US" sz="2800">
                                    <a:latin typeface="Cambria Math" panose="02040503050406030204" pitchFamily="18" charset="0"/>
                                  </a:rPr>
                                  <m:t>′</m:t>
                                </m:r>
                              </m:sup>
                            </m:sSup>
                            <m:r>
                              <a:rPr lang="en-US" sz="2800">
                                <a:latin typeface="Cambria Math" panose="02040503050406030204" pitchFamily="18" charset="0"/>
                              </a:rPr>
                              <m:t>)</m:t>
                            </m:r>
                          </m:e>
                        </m:nary>
                      </m:e>
                    </m:nary>
                  </m:oMath>
                </a14:m>
                <a:endParaRPr lang="en-US" sz="2800" dirty="0"/>
              </a:p>
              <a:p>
                <a:pPr marL="346075" indent="0">
                  <a:buNone/>
                </a:pPr>
                <a:r>
                  <a:rPr lang="en-US" sz="2800" dirty="0"/>
                  <a:t>= </a:t>
                </a:r>
                <a14:m>
                  <m:oMath xmlns:m="http://schemas.openxmlformats.org/officeDocument/2006/math">
                    <m:nary>
                      <m:naryPr>
                        <m:chr m:val="∑"/>
                        <m:limLoc m:val="subSup"/>
                        <m:supHide m:val="on"/>
                        <m:ctrlPr>
                          <a:rPr lang="en-US" sz="2800" i="1">
                            <a:latin typeface="Cambria Math" panose="02040503050406030204" pitchFamily="18" charset="0"/>
                          </a:rPr>
                        </m:ctrlPr>
                      </m:naryPr>
                      <m:sub>
                        <m:r>
                          <m:rPr>
                            <m:sty m:val="p"/>
                          </m:rPr>
                          <a:rPr lang="en-US" sz="2800">
                            <a:latin typeface="Cambria Math" panose="02040503050406030204" pitchFamily="18" charset="0"/>
                          </a:rPr>
                          <m:t>c</m:t>
                        </m:r>
                        <m:r>
                          <a:rPr lang="en-US" sz="2800">
                            <a:latin typeface="Cambria Math" panose="02040503050406030204" pitchFamily="18" charset="0"/>
                          </a:rPr>
                          <m:t>′</m:t>
                        </m:r>
                      </m:sub>
                      <m:sup/>
                      <m:e>
                        <m:r>
                          <m:rPr>
                            <m:sty m:val="p"/>
                          </m:rPr>
                          <a:rPr lang="en-US" sz="2800">
                            <a:latin typeface="Cambria Math" panose="02040503050406030204" pitchFamily="18" charset="0"/>
                          </a:rPr>
                          <m:t>P</m:t>
                        </m:r>
                        <m:r>
                          <a:rPr lang="en-US" sz="2800">
                            <a:latin typeface="Cambria Math" panose="02040503050406030204" pitchFamily="18" charset="0"/>
                          </a:rPr>
                          <m:t>(</m:t>
                        </m:r>
                        <m:sSup>
                          <m:sSupPr>
                            <m:ctrlPr>
                              <a:rPr lang="en-US" sz="2800" i="1">
                                <a:latin typeface="Cambria Math" panose="02040503050406030204" pitchFamily="18" charset="0"/>
                              </a:rPr>
                            </m:ctrlPr>
                          </m:sSupPr>
                          <m:e>
                            <m:r>
                              <m:rPr>
                                <m:sty m:val="p"/>
                              </m:rPr>
                              <a:rPr lang="en-US" sz="2800">
                                <a:latin typeface="Cambria Math" panose="02040503050406030204" pitchFamily="18" charset="0"/>
                              </a:rPr>
                              <m:t>t</m:t>
                            </m:r>
                            <m:r>
                              <a:rPr lang="en-US" sz="2800" baseline="-25000">
                                <a:latin typeface="Cambria Math" panose="02040503050406030204" pitchFamily="18" charset="0"/>
                              </a:rPr>
                              <m:t>1</m:t>
                            </m:r>
                            <m:r>
                              <a:rPr lang="en-US" sz="2800">
                                <a:latin typeface="Cambria Math" panose="02040503050406030204" pitchFamily="18" charset="0"/>
                              </a:rPr>
                              <m:t>|</m:t>
                            </m:r>
                            <m:r>
                              <m:rPr>
                                <m:sty m:val="p"/>
                              </m:rPr>
                              <a:rPr lang="en-US" sz="2800">
                                <a:latin typeface="Cambria Math" panose="02040503050406030204" pitchFamily="18" charset="0"/>
                              </a:rPr>
                              <m:t>c</m:t>
                            </m:r>
                          </m:e>
                          <m:sup>
                            <m:r>
                              <a:rPr lang="en-US" sz="2800">
                                <a:latin typeface="Cambria Math" panose="02040503050406030204" pitchFamily="18" charset="0"/>
                              </a:rPr>
                              <m:t>′</m:t>
                            </m:r>
                          </m:sup>
                        </m:sSup>
                        <m:r>
                          <a:rPr lang="en-US" sz="2800">
                            <a:latin typeface="Cambria Math" panose="02040503050406030204" pitchFamily="18" charset="0"/>
                          </a:rPr>
                          <m:t>)</m:t>
                        </m:r>
                        <m:r>
                          <m:rPr>
                            <m:sty m:val="p"/>
                          </m:rPr>
                          <a:rPr lang="en-US" sz="2800">
                            <a:latin typeface="Cambria Math" panose="02040503050406030204" pitchFamily="18" charset="0"/>
                          </a:rPr>
                          <m:t>P</m:t>
                        </m:r>
                        <m:r>
                          <a:rPr lang="en-US" sz="2800">
                            <a:latin typeface="Cambria Math" panose="02040503050406030204" pitchFamily="18" charset="0"/>
                          </a:rPr>
                          <m:t>(</m:t>
                        </m:r>
                        <m:sSup>
                          <m:sSupPr>
                            <m:ctrlPr>
                              <a:rPr lang="en-US" sz="2800" i="1">
                                <a:latin typeface="Cambria Math" panose="02040503050406030204" pitchFamily="18" charset="0"/>
                              </a:rPr>
                            </m:ctrlPr>
                          </m:sSupPr>
                          <m:e>
                            <m:r>
                              <m:rPr>
                                <m:sty m:val="p"/>
                              </m:rPr>
                              <a:rPr lang="en-US" sz="2800">
                                <a:latin typeface="Cambria Math" panose="02040503050406030204" pitchFamily="18" charset="0"/>
                              </a:rPr>
                              <m:t>c</m:t>
                            </m:r>
                          </m:e>
                          <m:sup>
                            <m:r>
                              <a:rPr lang="en-US" sz="2800">
                                <a:latin typeface="Cambria Math" panose="02040503050406030204" pitchFamily="18" charset="0"/>
                              </a:rPr>
                              <m:t>′</m:t>
                            </m:r>
                          </m:sup>
                        </m:sSup>
                        <m:r>
                          <a:rPr lang="en-US" sz="2800">
                            <a:latin typeface="Cambria Math" panose="02040503050406030204" pitchFamily="18" charset="0"/>
                          </a:rPr>
                          <m:t>)</m:t>
                        </m:r>
                      </m:e>
                    </m:nary>
                  </m:oMath>
                </a14:m>
                <a:endParaRPr lang="en-US" sz="2800" dirty="0"/>
              </a:p>
              <a:p>
                <a:pPr marL="346075" indent="0">
                  <a:buNone/>
                </a:pPr>
                <a:r>
                  <a:rPr lang="en-US" sz="2800" dirty="0"/>
                  <a:t>= P(t</a:t>
                </a:r>
                <a:r>
                  <a:rPr lang="en-US" sz="2800" baseline="-25000" dirty="0"/>
                  <a:t>1</a:t>
                </a:r>
                <a:r>
                  <a:rPr lang="en-US" sz="2800" dirty="0"/>
                  <a:t>|c)P(c) + P(t</a:t>
                </a:r>
                <a:r>
                  <a:rPr lang="en-US" sz="2800" baseline="-25000" dirty="0"/>
                  <a:t>1</a:t>
                </a:r>
                <a:r>
                  <a:rPr lang="en-US" sz="2800" dirty="0"/>
                  <a:t>|¬c)P(¬c) </a:t>
                </a:r>
              </a:p>
              <a:p>
                <a:pPr marL="346075" indent="0">
                  <a:buNone/>
                </a:pPr>
                <a:r>
                  <a:rPr lang="en-US" sz="2800" dirty="0"/>
                  <a:t>= 0.9*0.01 + 0.2*0.99 = 0.207</a:t>
                </a:r>
              </a:p>
            </p:txBody>
          </p:sp>
        </mc:Choice>
        <mc:Fallback xmlns="">
          <p:sp>
            <p:nvSpPr>
              <p:cNvPr id="13" name="Content Placeholder 12">
                <a:extLst>
                  <a:ext uri="{FF2B5EF4-FFF2-40B4-BE49-F238E27FC236}">
                    <a16:creationId xmlns:a16="http://schemas.microsoft.com/office/drawing/2014/main" id="{04DF0229-2BB3-EB4A-AB64-1A2A00816C05}"/>
                  </a:ext>
                </a:extLst>
              </p:cNvPr>
              <p:cNvSpPr>
                <a:spLocks noGrp="1" noRot="1" noChangeAspect="1" noMove="1" noResize="1" noEditPoints="1" noAdjustHandles="1" noChangeArrowheads="1" noChangeShapeType="1" noTextEdit="1"/>
              </p:cNvSpPr>
              <p:nvPr>
                <p:ph idx="1"/>
              </p:nvPr>
            </p:nvSpPr>
            <p:spPr>
              <a:xfrm>
                <a:off x="609600" y="2705005"/>
                <a:ext cx="10972800" cy="3848198"/>
              </a:xfrm>
              <a:blipFill>
                <a:blip r:embed="rId3"/>
                <a:stretch>
                  <a:fillRect l="-1387" t="-165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336D3BC-5EDB-9543-A586-ED57FACD812A}"/>
              </a:ext>
            </a:extLst>
          </p:cNvPr>
          <p:cNvSpPr>
            <a:spLocks noGrp="1"/>
          </p:cNvSpPr>
          <p:nvPr>
            <p:ph type="sldNum" sz="quarter" idx="12"/>
          </p:nvPr>
        </p:nvSpPr>
        <p:spPr/>
        <p:txBody>
          <a:bodyPr/>
          <a:lstStyle/>
          <a:p>
            <a:pPr>
              <a:defRPr/>
            </a:pPr>
            <a:fld id="{CCF77436-EC8C-4AA7-8F7E-35D67B363DD7}" type="slidenum">
              <a:rPr lang="en-US" smtClean="0"/>
              <a:pPr>
                <a:defRPr/>
              </a:pPr>
              <a:t>50</a:t>
            </a:fld>
            <a:endParaRPr lang="en-US" dirty="0"/>
          </a:p>
        </p:txBody>
      </p:sp>
      <p:sp>
        <p:nvSpPr>
          <p:cNvPr id="11" name="Rectangle 10">
            <a:extLst>
              <a:ext uri="{FF2B5EF4-FFF2-40B4-BE49-F238E27FC236}">
                <a16:creationId xmlns:a16="http://schemas.microsoft.com/office/drawing/2014/main" id="{D51E53B4-8921-C84D-97B2-2EB1EAE8F1F3}"/>
              </a:ext>
            </a:extLst>
          </p:cNvPr>
          <p:cNvSpPr/>
          <p:nvPr/>
        </p:nvSpPr>
        <p:spPr>
          <a:xfrm>
            <a:off x="4812619" y="1135344"/>
            <a:ext cx="4559981" cy="1569660"/>
          </a:xfrm>
          <a:prstGeom prst="rect">
            <a:avLst/>
          </a:prstGeom>
        </p:spPr>
        <p:txBody>
          <a:bodyPr wrap="square">
            <a:spAutoFit/>
          </a:bodyPr>
          <a:lstStyle/>
          <a:p>
            <a:r>
              <a:rPr lang="en-US" sz="3200" dirty="0">
                <a:latin typeface="Candara" panose="020E0502030303020204" pitchFamily="34" charset="0"/>
                <a:cs typeface="Calibri" panose="020F0502020204030204" pitchFamily="34" charset="0"/>
              </a:rPr>
              <a:t>P(c) = 0.01</a:t>
            </a:r>
          </a:p>
          <a:p>
            <a:r>
              <a:rPr lang="en-US" sz="3200" dirty="0">
                <a:latin typeface="Candara" panose="020E0502030303020204" pitchFamily="34" charset="0"/>
                <a:cs typeface="Calibri" panose="020F0502020204030204" pitchFamily="34" charset="0"/>
              </a:rPr>
              <a:t>P(t</a:t>
            </a:r>
            <a:r>
              <a:rPr lang="en-US" sz="3200" baseline="-25000" dirty="0">
                <a:latin typeface="Candara" panose="020E0502030303020204" pitchFamily="34" charset="0"/>
                <a:cs typeface="Calibri" panose="020F0502020204030204" pitchFamily="34" charset="0"/>
              </a:rPr>
              <a:t>1</a:t>
            </a:r>
            <a:r>
              <a:rPr lang="en-US" sz="3200" dirty="0">
                <a:latin typeface="Candara" panose="020E0502030303020204" pitchFamily="34" charset="0"/>
                <a:cs typeface="Calibri" panose="020F0502020204030204" pitchFamily="34" charset="0"/>
              </a:rPr>
              <a:t>|c) = P(t</a:t>
            </a:r>
            <a:r>
              <a:rPr lang="en-US" sz="3200" baseline="-25000" dirty="0">
                <a:latin typeface="Candara" panose="020E0502030303020204" pitchFamily="34" charset="0"/>
                <a:cs typeface="Calibri" panose="020F0502020204030204" pitchFamily="34" charset="0"/>
              </a:rPr>
              <a:t>2</a:t>
            </a:r>
            <a:r>
              <a:rPr lang="en-US" sz="3200" dirty="0">
                <a:latin typeface="Candara" panose="020E0502030303020204" pitchFamily="34" charset="0"/>
                <a:cs typeface="Calibri" panose="020F0502020204030204" pitchFamily="34" charset="0"/>
              </a:rPr>
              <a:t>|c) = 0.9</a:t>
            </a:r>
          </a:p>
          <a:p>
            <a:r>
              <a:rPr lang="en-US" sz="3200" dirty="0">
                <a:latin typeface="Candara" panose="020E0502030303020204" pitchFamily="34" charset="0"/>
                <a:cs typeface="Calibri" panose="020F0502020204030204" pitchFamily="34" charset="0"/>
              </a:rPr>
              <a:t>P(t</a:t>
            </a:r>
            <a:r>
              <a:rPr lang="en-US" sz="3200" baseline="-25000" dirty="0">
                <a:latin typeface="Candara" panose="020E0502030303020204" pitchFamily="34" charset="0"/>
                <a:cs typeface="Calibri" panose="020F0502020204030204" pitchFamily="34" charset="0"/>
              </a:rPr>
              <a:t>1</a:t>
            </a:r>
            <a:r>
              <a:rPr lang="en-US" sz="3200" dirty="0">
                <a:latin typeface="Candara" panose="020E0502030303020204" pitchFamily="34" charset="0"/>
                <a:cs typeface="Calibri" panose="020F0502020204030204" pitchFamily="34" charset="0"/>
              </a:rPr>
              <a:t>|¬c) = P(t</a:t>
            </a:r>
            <a:r>
              <a:rPr lang="en-US" sz="3200" baseline="-25000" dirty="0">
                <a:latin typeface="Candara" panose="020E0502030303020204" pitchFamily="34" charset="0"/>
                <a:cs typeface="Calibri" panose="020F0502020204030204" pitchFamily="34" charset="0"/>
              </a:rPr>
              <a:t>2</a:t>
            </a:r>
            <a:r>
              <a:rPr lang="en-US" sz="3200" dirty="0">
                <a:latin typeface="Candara" panose="020E0502030303020204" pitchFamily="34" charset="0"/>
                <a:cs typeface="Calibri" panose="020F0502020204030204" pitchFamily="34" charset="0"/>
              </a:rPr>
              <a:t>|¬c) = 0.2</a:t>
            </a:r>
          </a:p>
        </p:txBody>
      </p:sp>
      <p:sp>
        <p:nvSpPr>
          <p:cNvPr id="12" name="Rounded Rectangle 11">
            <a:extLst>
              <a:ext uri="{FF2B5EF4-FFF2-40B4-BE49-F238E27FC236}">
                <a16:creationId xmlns:a16="http://schemas.microsoft.com/office/drawing/2014/main" id="{3686FE06-62B6-0940-9EBE-CE613DE0AAEC}"/>
              </a:ext>
            </a:extLst>
          </p:cNvPr>
          <p:cNvSpPr/>
          <p:nvPr/>
        </p:nvSpPr>
        <p:spPr>
          <a:xfrm>
            <a:off x="2133601" y="2058967"/>
            <a:ext cx="589415" cy="53340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T</a:t>
            </a:r>
            <a:r>
              <a:rPr lang="en-US" sz="2800" baseline="-25000" dirty="0">
                <a:latin typeface="Candara" panose="020E0502030303020204" pitchFamily="34" charset="0"/>
              </a:rPr>
              <a:t>1</a:t>
            </a:r>
          </a:p>
        </p:txBody>
      </p:sp>
      <p:sp>
        <p:nvSpPr>
          <p:cNvPr id="19" name="Rounded Rectangle 18">
            <a:extLst>
              <a:ext uri="{FF2B5EF4-FFF2-40B4-BE49-F238E27FC236}">
                <a16:creationId xmlns:a16="http://schemas.microsoft.com/office/drawing/2014/main" id="{BC964C8D-EC21-9345-A082-34D7C0011C81}"/>
              </a:ext>
            </a:extLst>
          </p:cNvPr>
          <p:cNvSpPr/>
          <p:nvPr/>
        </p:nvSpPr>
        <p:spPr>
          <a:xfrm>
            <a:off x="2933999" y="1247982"/>
            <a:ext cx="606783" cy="53340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C</a:t>
            </a:r>
          </a:p>
        </p:txBody>
      </p:sp>
      <p:cxnSp>
        <p:nvCxnSpPr>
          <p:cNvPr id="20" name="Straight Arrow Connector 19">
            <a:extLst>
              <a:ext uri="{FF2B5EF4-FFF2-40B4-BE49-F238E27FC236}">
                <a16:creationId xmlns:a16="http://schemas.microsoft.com/office/drawing/2014/main" id="{A7F686C3-C101-724D-A76A-00A345A0B430}"/>
              </a:ext>
            </a:extLst>
          </p:cNvPr>
          <p:cNvCxnSpPr>
            <a:cxnSpLocks/>
            <a:stCxn id="19" idx="2"/>
            <a:endCxn id="12" idx="0"/>
          </p:cNvCxnSpPr>
          <p:nvPr/>
        </p:nvCxnSpPr>
        <p:spPr>
          <a:xfrm flipH="1">
            <a:off x="2428308" y="1781383"/>
            <a:ext cx="809082" cy="277585"/>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21" name="Rounded Rectangle 20">
            <a:extLst>
              <a:ext uri="{FF2B5EF4-FFF2-40B4-BE49-F238E27FC236}">
                <a16:creationId xmlns:a16="http://schemas.microsoft.com/office/drawing/2014/main" id="{59BC0449-6CE8-E349-8530-9691D382EF07}"/>
              </a:ext>
            </a:extLst>
          </p:cNvPr>
          <p:cNvSpPr/>
          <p:nvPr/>
        </p:nvSpPr>
        <p:spPr>
          <a:xfrm>
            <a:off x="3677786" y="2058968"/>
            <a:ext cx="589415" cy="53340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T</a:t>
            </a:r>
            <a:r>
              <a:rPr lang="en-US" sz="2800" baseline="-25000" dirty="0">
                <a:latin typeface="Candara" panose="020E0502030303020204" pitchFamily="34" charset="0"/>
              </a:rPr>
              <a:t>2</a:t>
            </a:r>
          </a:p>
        </p:txBody>
      </p:sp>
      <p:cxnSp>
        <p:nvCxnSpPr>
          <p:cNvPr id="22" name="Straight Arrow Connector 21">
            <a:extLst>
              <a:ext uri="{FF2B5EF4-FFF2-40B4-BE49-F238E27FC236}">
                <a16:creationId xmlns:a16="http://schemas.microsoft.com/office/drawing/2014/main" id="{878AEF36-6155-2249-B400-CDDDB34B8D6F}"/>
              </a:ext>
            </a:extLst>
          </p:cNvPr>
          <p:cNvCxnSpPr>
            <a:cxnSpLocks/>
            <a:stCxn id="19" idx="2"/>
            <a:endCxn id="21" idx="0"/>
          </p:cNvCxnSpPr>
          <p:nvPr/>
        </p:nvCxnSpPr>
        <p:spPr>
          <a:xfrm>
            <a:off x="3237391" y="1781382"/>
            <a:ext cx="735103" cy="277586"/>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67092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2C5C9-73F8-7E48-AC9E-3641ED7B0325}"/>
              </a:ext>
            </a:extLst>
          </p:cNvPr>
          <p:cNvSpPr>
            <a:spLocks noGrp="1"/>
          </p:cNvSpPr>
          <p:nvPr>
            <p:ph type="title"/>
          </p:nvPr>
        </p:nvSpPr>
        <p:spPr/>
        <p:txBody>
          <a:bodyPr/>
          <a:lstStyle/>
          <a:p>
            <a:r>
              <a:rPr lang="en-US" dirty="0"/>
              <a:t>Example: 2-Test Cancer</a:t>
            </a:r>
          </a:p>
        </p:txBody>
      </p:sp>
      <mc:AlternateContent xmlns:mc="http://schemas.openxmlformats.org/markup-compatibility/2006" xmlns:a14="http://schemas.microsoft.com/office/drawing/2010/main">
        <mc:Choice Requires="a14">
          <p:sp>
            <p:nvSpPr>
              <p:cNvPr id="13" name="Content Placeholder 12">
                <a:extLst>
                  <a:ext uri="{FF2B5EF4-FFF2-40B4-BE49-F238E27FC236}">
                    <a16:creationId xmlns:a16="http://schemas.microsoft.com/office/drawing/2014/main" id="{04DF0229-2BB3-EB4A-AB64-1A2A00816C05}"/>
                  </a:ext>
                </a:extLst>
              </p:cNvPr>
              <p:cNvSpPr>
                <a:spLocks noGrp="1"/>
              </p:cNvSpPr>
              <p:nvPr>
                <p:ph idx="1"/>
              </p:nvPr>
            </p:nvSpPr>
            <p:spPr>
              <a:xfrm>
                <a:off x="609600" y="2776596"/>
                <a:ext cx="10972800" cy="3776606"/>
              </a:xfrm>
            </p:spPr>
            <p:txBody>
              <a:bodyPr>
                <a:noAutofit/>
              </a:bodyPr>
              <a:lstStyle/>
              <a:p>
                <a:pPr marL="11113" indent="0">
                  <a:buNone/>
                </a:pPr>
                <a:r>
                  <a:rPr lang="en-US" sz="2800" dirty="0">
                    <a:solidFill>
                      <a:srgbClr val="FF0000"/>
                    </a:solidFill>
                  </a:rPr>
                  <a:t>P(t</a:t>
                </a:r>
                <a:r>
                  <a:rPr lang="en-US" sz="2800" baseline="-25000" dirty="0">
                    <a:solidFill>
                      <a:srgbClr val="FF0000"/>
                    </a:solidFill>
                  </a:rPr>
                  <a:t>2</a:t>
                </a:r>
                <a:r>
                  <a:rPr lang="en-US" sz="2800" dirty="0">
                    <a:solidFill>
                      <a:srgbClr val="FF0000"/>
                    </a:solidFill>
                  </a:rPr>
                  <a:t>|t</a:t>
                </a:r>
                <a:r>
                  <a:rPr lang="en-US" sz="2800" baseline="-25000" dirty="0">
                    <a:solidFill>
                      <a:srgbClr val="FF0000"/>
                    </a:solidFill>
                  </a:rPr>
                  <a:t>1</a:t>
                </a:r>
                <a:r>
                  <a:rPr lang="en-US" sz="2800" dirty="0">
                    <a:solidFill>
                      <a:srgbClr val="FF0000"/>
                    </a:solidFill>
                  </a:rPr>
                  <a:t>)  = ?</a:t>
                </a:r>
              </a:p>
              <a:p>
                <a:pPr marL="9525" indent="0">
                  <a:buNone/>
                </a:pPr>
                <a:r>
                  <a:rPr lang="en-US" sz="2800" dirty="0"/>
                  <a:t>P(t</a:t>
                </a:r>
                <a:r>
                  <a:rPr lang="en-US" sz="2800" baseline="-25000" dirty="0"/>
                  <a:t>2</a:t>
                </a:r>
                <a:r>
                  <a:rPr lang="en-US" sz="2800" dirty="0"/>
                  <a:t>|t</a:t>
                </a:r>
                <a:r>
                  <a:rPr lang="en-US" sz="2800" baseline="-25000" dirty="0"/>
                  <a:t>1</a:t>
                </a:r>
                <a:r>
                  <a:rPr lang="en-US" sz="2800" dirty="0"/>
                  <a:t>) </a:t>
                </a:r>
                <a14:m>
                  <m:oMath xmlns:m="http://schemas.openxmlformats.org/officeDocument/2006/math">
                    <m:r>
                      <a:rPr lang="en-US" sz="2800" i="1">
                        <a:latin typeface="Cambria Math" panose="02040503050406030204" pitchFamily="18" charset="0"/>
                        <a:ea typeface="Cambria Math" panose="02040503050406030204" pitchFamily="18" charset="0"/>
                      </a:rPr>
                      <m:t>∝</m:t>
                    </m:r>
                  </m:oMath>
                </a14:m>
                <a:r>
                  <a:rPr lang="en-US" sz="2800" dirty="0"/>
                  <a:t> </a:t>
                </a:r>
                <a14:m>
                  <m:oMath xmlns:m="http://schemas.openxmlformats.org/officeDocument/2006/math">
                    <m:nary>
                      <m:naryPr>
                        <m:chr m:val="∑"/>
                        <m:limLoc m:val="subSup"/>
                        <m:supHide m:val="on"/>
                        <m:ctrlPr>
                          <a:rPr lang="en-US" sz="2800" i="1">
                            <a:latin typeface="Cambria Math" panose="02040503050406030204" pitchFamily="18" charset="0"/>
                          </a:rPr>
                        </m:ctrlPr>
                      </m:naryPr>
                      <m:sub>
                        <m:r>
                          <m:rPr>
                            <m:sty m:val="p"/>
                          </m:rPr>
                          <a:rPr lang="en-US" sz="2800">
                            <a:latin typeface="Cambria Math" panose="02040503050406030204" pitchFamily="18" charset="0"/>
                          </a:rPr>
                          <m:t>c</m:t>
                        </m:r>
                        <m:r>
                          <a:rPr lang="en-US" sz="2800">
                            <a:latin typeface="Cambria Math" panose="02040503050406030204" pitchFamily="18" charset="0"/>
                          </a:rPr>
                          <m:t>′</m:t>
                        </m:r>
                      </m:sub>
                      <m:sup/>
                      <m:e>
                        <m:r>
                          <m:rPr>
                            <m:sty m:val="p"/>
                          </m:rPr>
                          <a:rPr lang="en-US" sz="2800">
                            <a:latin typeface="Cambria Math" panose="02040503050406030204" pitchFamily="18" charset="0"/>
                          </a:rPr>
                          <m:t>P</m:t>
                        </m:r>
                        <m:r>
                          <a:rPr lang="en-US" sz="2800">
                            <a:latin typeface="Cambria Math" panose="02040503050406030204" pitchFamily="18" charset="0"/>
                          </a:rPr>
                          <m:t>(</m:t>
                        </m:r>
                        <m:sSup>
                          <m:sSupPr>
                            <m:ctrlPr>
                              <a:rPr lang="en-US" sz="2800" i="1">
                                <a:latin typeface="Cambria Math" panose="02040503050406030204" pitchFamily="18" charset="0"/>
                              </a:rPr>
                            </m:ctrlPr>
                          </m:sSupPr>
                          <m:e>
                            <m:r>
                              <m:rPr>
                                <m:sty m:val="p"/>
                              </m:rPr>
                              <a:rPr lang="en-US" sz="2800">
                                <a:latin typeface="Cambria Math" panose="02040503050406030204" pitchFamily="18" charset="0"/>
                              </a:rPr>
                              <m:t>c</m:t>
                            </m:r>
                          </m:e>
                          <m:sup>
                            <m:r>
                              <a:rPr lang="en-US" sz="2800">
                                <a:latin typeface="Cambria Math" panose="02040503050406030204" pitchFamily="18" charset="0"/>
                              </a:rPr>
                              <m:t>′</m:t>
                            </m:r>
                          </m:sup>
                        </m:sSup>
                        <m:r>
                          <a:rPr lang="en-US" sz="2800">
                            <a:latin typeface="Cambria Math" panose="02040503050406030204" pitchFamily="18" charset="0"/>
                          </a:rPr>
                          <m:t>,</m:t>
                        </m:r>
                        <m:r>
                          <m:rPr>
                            <m:sty m:val="p"/>
                          </m:rPr>
                          <a:rPr lang="en-US" sz="2800">
                            <a:latin typeface="Cambria Math" panose="02040503050406030204" pitchFamily="18" charset="0"/>
                          </a:rPr>
                          <m:t>t</m:t>
                        </m:r>
                        <m:r>
                          <a:rPr lang="en-US" sz="2800" baseline="-25000">
                            <a:latin typeface="Cambria Math" panose="02040503050406030204" pitchFamily="18" charset="0"/>
                          </a:rPr>
                          <m:t>1</m:t>
                        </m:r>
                        <m:r>
                          <a:rPr lang="en-US" sz="2800">
                            <a:latin typeface="Cambria Math" panose="02040503050406030204" pitchFamily="18" charset="0"/>
                          </a:rPr>
                          <m:t>,</m:t>
                        </m:r>
                        <m:r>
                          <m:rPr>
                            <m:sty m:val="p"/>
                          </m:rPr>
                          <a:rPr lang="en-US" sz="2800">
                            <a:latin typeface="Cambria Math" panose="02040503050406030204" pitchFamily="18" charset="0"/>
                          </a:rPr>
                          <m:t>t</m:t>
                        </m:r>
                        <m:r>
                          <a:rPr lang="en-US" sz="2800" baseline="-25000">
                            <a:latin typeface="Cambria Math" panose="02040503050406030204" pitchFamily="18" charset="0"/>
                          </a:rPr>
                          <m:t>2</m:t>
                        </m:r>
                        <m:r>
                          <a:rPr lang="en-US" sz="2800">
                            <a:latin typeface="Cambria Math" panose="02040503050406030204" pitchFamily="18" charset="0"/>
                          </a:rPr>
                          <m:t>)</m:t>
                        </m:r>
                      </m:e>
                    </m:nary>
                    <m:r>
                      <a:rPr lang="en-US" sz="2800" i="1">
                        <a:latin typeface="Cambria Math" panose="02040503050406030204" pitchFamily="18" charset="0"/>
                      </a:rPr>
                      <m:t> </m:t>
                    </m:r>
                  </m:oMath>
                </a14:m>
                <a:r>
                  <a:rPr lang="en-US" sz="2800" dirty="0"/>
                  <a:t>= </a:t>
                </a:r>
                <a14:m>
                  <m:oMath xmlns:m="http://schemas.openxmlformats.org/officeDocument/2006/math">
                    <m:nary>
                      <m:naryPr>
                        <m:chr m:val="∑"/>
                        <m:limLoc m:val="subSup"/>
                        <m:supHide m:val="on"/>
                        <m:ctrlPr>
                          <a:rPr lang="en-US" sz="2800" i="1">
                            <a:latin typeface="Cambria Math" panose="02040503050406030204" pitchFamily="18" charset="0"/>
                          </a:rPr>
                        </m:ctrlPr>
                      </m:naryPr>
                      <m:sub>
                        <m:r>
                          <m:rPr>
                            <m:sty m:val="p"/>
                          </m:rPr>
                          <a:rPr lang="en-US" sz="2800">
                            <a:latin typeface="Cambria Math" panose="02040503050406030204" pitchFamily="18" charset="0"/>
                          </a:rPr>
                          <m:t>c</m:t>
                        </m:r>
                        <m:r>
                          <a:rPr lang="en-US" sz="2800">
                            <a:latin typeface="Cambria Math" panose="02040503050406030204" pitchFamily="18" charset="0"/>
                          </a:rPr>
                          <m:t>′</m:t>
                        </m:r>
                      </m:sub>
                      <m:sup/>
                      <m:e>
                        <m:r>
                          <m:rPr>
                            <m:sty m:val="p"/>
                          </m:rPr>
                          <a:rPr lang="en-US" sz="2800">
                            <a:latin typeface="Cambria Math" panose="02040503050406030204" pitchFamily="18" charset="0"/>
                          </a:rPr>
                          <m:t>P</m:t>
                        </m:r>
                        <m:r>
                          <a:rPr lang="en-US" sz="2800">
                            <a:latin typeface="Cambria Math" panose="02040503050406030204" pitchFamily="18" charset="0"/>
                          </a:rPr>
                          <m:t>(</m:t>
                        </m:r>
                        <m:sSup>
                          <m:sSupPr>
                            <m:ctrlPr>
                              <a:rPr lang="en-US" sz="2800" i="1">
                                <a:latin typeface="Cambria Math" panose="02040503050406030204" pitchFamily="18" charset="0"/>
                              </a:rPr>
                            </m:ctrlPr>
                          </m:sSupPr>
                          <m:e>
                            <m:r>
                              <m:rPr>
                                <m:sty m:val="p"/>
                              </m:rPr>
                              <a:rPr lang="en-US" sz="2800">
                                <a:latin typeface="Cambria Math" panose="02040503050406030204" pitchFamily="18" charset="0"/>
                              </a:rPr>
                              <m:t>t</m:t>
                            </m:r>
                            <m:r>
                              <a:rPr lang="en-US" sz="2800" baseline="-25000">
                                <a:latin typeface="Cambria Math" panose="02040503050406030204" pitchFamily="18" charset="0"/>
                              </a:rPr>
                              <m:t>1</m:t>
                            </m:r>
                            <m:r>
                              <a:rPr lang="en-US" sz="2800">
                                <a:latin typeface="Cambria Math" panose="02040503050406030204" pitchFamily="18" charset="0"/>
                              </a:rPr>
                              <m:t>|</m:t>
                            </m:r>
                            <m:r>
                              <m:rPr>
                                <m:sty m:val="p"/>
                              </m:rPr>
                              <a:rPr lang="en-US" sz="2800">
                                <a:latin typeface="Cambria Math" panose="02040503050406030204" pitchFamily="18" charset="0"/>
                              </a:rPr>
                              <m:t>c</m:t>
                            </m:r>
                          </m:e>
                          <m:sup>
                            <m:r>
                              <a:rPr lang="en-US" sz="2800">
                                <a:latin typeface="Cambria Math" panose="02040503050406030204" pitchFamily="18" charset="0"/>
                              </a:rPr>
                              <m:t>′</m:t>
                            </m:r>
                          </m:sup>
                        </m:sSup>
                        <m:r>
                          <a:rPr lang="en-US" sz="2800">
                            <a:latin typeface="Cambria Math" panose="02040503050406030204" pitchFamily="18" charset="0"/>
                          </a:rPr>
                          <m:t>)</m:t>
                        </m:r>
                        <m:r>
                          <m:rPr>
                            <m:sty m:val="p"/>
                          </m:rPr>
                          <a:rPr lang="en-US" sz="2800">
                            <a:latin typeface="Cambria Math" panose="02040503050406030204" pitchFamily="18" charset="0"/>
                          </a:rPr>
                          <m:t>P</m:t>
                        </m:r>
                        <m:r>
                          <a:rPr lang="en-US" sz="2800">
                            <a:latin typeface="Cambria Math" panose="02040503050406030204" pitchFamily="18" charset="0"/>
                          </a:rPr>
                          <m:t>(</m:t>
                        </m:r>
                        <m:sSup>
                          <m:sSupPr>
                            <m:ctrlPr>
                              <a:rPr lang="en-US" sz="2800" i="1">
                                <a:latin typeface="Cambria Math" panose="02040503050406030204" pitchFamily="18" charset="0"/>
                              </a:rPr>
                            </m:ctrlPr>
                          </m:sSupPr>
                          <m:e>
                            <m:r>
                              <m:rPr>
                                <m:sty m:val="p"/>
                              </m:rPr>
                              <a:rPr lang="en-US" sz="2800">
                                <a:latin typeface="Cambria Math" panose="02040503050406030204" pitchFamily="18" charset="0"/>
                              </a:rPr>
                              <m:t>t</m:t>
                            </m:r>
                            <m:r>
                              <a:rPr lang="en-US" sz="2800" baseline="-25000">
                                <a:latin typeface="Cambria Math" panose="02040503050406030204" pitchFamily="18" charset="0"/>
                              </a:rPr>
                              <m:t>2</m:t>
                            </m:r>
                            <m:r>
                              <a:rPr lang="en-US" sz="2800">
                                <a:latin typeface="Cambria Math" panose="02040503050406030204" pitchFamily="18" charset="0"/>
                              </a:rPr>
                              <m:t>|</m:t>
                            </m:r>
                            <m:r>
                              <m:rPr>
                                <m:sty m:val="p"/>
                              </m:rPr>
                              <a:rPr lang="en-US" sz="2800">
                                <a:latin typeface="Cambria Math" panose="02040503050406030204" pitchFamily="18" charset="0"/>
                              </a:rPr>
                              <m:t>c</m:t>
                            </m:r>
                          </m:e>
                          <m:sup>
                            <m:r>
                              <a:rPr lang="en-US" sz="2800">
                                <a:latin typeface="Cambria Math" panose="02040503050406030204" pitchFamily="18" charset="0"/>
                              </a:rPr>
                              <m:t>′</m:t>
                            </m:r>
                          </m:sup>
                        </m:sSup>
                        <m:r>
                          <a:rPr lang="en-US" sz="2800">
                            <a:latin typeface="Cambria Math" panose="02040503050406030204" pitchFamily="18" charset="0"/>
                          </a:rPr>
                          <m:t>)</m:t>
                        </m:r>
                        <m:r>
                          <m:rPr>
                            <m:sty m:val="p"/>
                          </m:rPr>
                          <a:rPr lang="en-US" sz="2800">
                            <a:latin typeface="Cambria Math" panose="02040503050406030204" pitchFamily="18" charset="0"/>
                          </a:rPr>
                          <m:t>P</m:t>
                        </m:r>
                        <m:r>
                          <a:rPr lang="en-US" sz="2800">
                            <a:latin typeface="Cambria Math" panose="02040503050406030204" pitchFamily="18" charset="0"/>
                          </a:rPr>
                          <m:t>(</m:t>
                        </m:r>
                        <m:sSup>
                          <m:sSupPr>
                            <m:ctrlPr>
                              <a:rPr lang="en-US" sz="2800" i="1">
                                <a:latin typeface="Cambria Math" panose="02040503050406030204" pitchFamily="18" charset="0"/>
                              </a:rPr>
                            </m:ctrlPr>
                          </m:sSupPr>
                          <m:e>
                            <m:r>
                              <m:rPr>
                                <m:sty m:val="p"/>
                              </m:rPr>
                              <a:rPr lang="en-US" sz="2800">
                                <a:latin typeface="Cambria Math" panose="02040503050406030204" pitchFamily="18" charset="0"/>
                              </a:rPr>
                              <m:t>c</m:t>
                            </m:r>
                          </m:e>
                          <m:sup>
                            <m:r>
                              <a:rPr lang="en-US" sz="2800">
                                <a:latin typeface="Cambria Math" panose="02040503050406030204" pitchFamily="18" charset="0"/>
                              </a:rPr>
                              <m:t>′</m:t>
                            </m:r>
                          </m:sup>
                        </m:sSup>
                        <m:r>
                          <a:rPr lang="en-US" sz="2800">
                            <a:latin typeface="Cambria Math" panose="02040503050406030204" pitchFamily="18" charset="0"/>
                          </a:rPr>
                          <m:t>)</m:t>
                        </m:r>
                      </m:e>
                    </m:nary>
                  </m:oMath>
                </a14:m>
                <a:r>
                  <a:rPr lang="en-US" sz="2800" dirty="0"/>
                  <a:t> </a:t>
                </a:r>
                <a:br>
                  <a:rPr lang="en-US" sz="2800" dirty="0"/>
                </a:br>
                <a:r>
                  <a:rPr lang="en-US" sz="2800" dirty="0"/>
                  <a:t>              = 0.9*0.9*0.01 + 0.2*0.2*0.99 = 0.0477</a:t>
                </a:r>
              </a:p>
              <a:p>
                <a:pPr marL="9525" indent="0">
                  <a:buNone/>
                </a:pPr>
                <a:r>
                  <a:rPr lang="en-US" sz="2800" dirty="0"/>
                  <a:t>P(¬t</a:t>
                </a:r>
                <a:r>
                  <a:rPr lang="en-US" sz="2800" baseline="-25000" dirty="0"/>
                  <a:t>2</a:t>
                </a:r>
                <a:r>
                  <a:rPr lang="en-US" sz="2800" dirty="0"/>
                  <a:t>|t</a:t>
                </a:r>
                <a:r>
                  <a:rPr lang="en-US" sz="2800" baseline="-25000" dirty="0"/>
                  <a:t>1</a:t>
                </a:r>
                <a:r>
                  <a:rPr lang="en-US" sz="2800" dirty="0"/>
                  <a:t>) </a:t>
                </a:r>
                <a14:m>
                  <m:oMath xmlns:m="http://schemas.openxmlformats.org/officeDocument/2006/math">
                    <m:r>
                      <a:rPr lang="en-US" sz="2800" i="1">
                        <a:latin typeface="Cambria Math" panose="02040503050406030204" pitchFamily="18" charset="0"/>
                        <a:ea typeface="Cambria Math" panose="02040503050406030204" pitchFamily="18" charset="0"/>
                      </a:rPr>
                      <m:t>∝</m:t>
                    </m:r>
                  </m:oMath>
                </a14:m>
                <a:r>
                  <a:rPr lang="en-US" sz="2800" dirty="0"/>
                  <a:t> </a:t>
                </a:r>
                <a14:m>
                  <m:oMath xmlns:m="http://schemas.openxmlformats.org/officeDocument/2006/math">
                    <m:nary>
                      <m:naryPr>
                        <m:chr m:val="∑"/>
                        <m:limLoc m:val="subSup"/>
                        <m:supHide m:val="on"/>
                        <m:ctrlPr>
                          <a:rPr lang="en-US" sz="2800" i="1">
                            <a:latin typeface="Cambria Math" panose="02040503050406030204" pitchFamily="18" charset="0"/>
                          </a:rPr>
                        </m:ctrlPr>
                      </m:naryPr>
                      <m:sub>
                        <m:r>
                          <m:rPr>
                            <m:sty m:val="p"/>
                          </m:rPr>
                          <a:rPr lang="en-US" sz="2800">
                            <a:latin typeface="Cambria Math" panose="02040503050406030204" pitchFamily="18" charset="0"/>
                          </a:rPr>
                          <m:t>c</m:t>
                        </m:r>
                        <m:r>
                          <a:rPr lang="en-US" sz="2800">
                            <a:latin typeface="Cambria Math" panose="02040503050406030204" pitchFamily="18" charset="0"/>
                          </a:rPr>
                          <m:t>′</m:t>
                        </m:r>
                      </m:sub>
                      <m:sup/>
                      <m:e>
                        <m:r>
                          <m:rPr>
                            <m:sty m:val="p"/>
                          </m:rPr>
                          <a:rPr lang="en-US" sz="2800">
                            <a:latin typeface="Cambria Math" panose="02040503050406030204" pitchFamily="18" charset="0"/>
                          </a:rPr>
                          <m:t>P</m:t>
                        </m:r>
                        <m:r>
                          <a:rPr lang="en-US" sz="2800">
                            <a:latin typeface="Cambria Math" panose="02040503050406030204" pitchFamily="18" charset="0"/>
                          </a:rPr>
                          <m:t>(</m:t>
                        </m:r>
                        <m:sSup>
                          <m:sSupPr>
                            <m:ctrlPr>
                              <a:rPr lang="en-US" sz="2800" i="1">
                                <a:latin typeface="Cambria Math" panose="02040503050406030204" pitchFamily="18" charset="0"/>
                              </a:rPr>
                            </m:ctrlPr>
                          </m:sSupPr>
                          <m:e>
                            <m:r>
                              <m:rPr>
                                <m:sty m:val="p"/>
                              </m:rPr>
                              <a:rPr lang="en-US" sz="2800">
                                <a:latin typeface="Cambria Math" panose="02040503050406030204" pitchFamily="18" charset="0"/>
                              </a:rPr>
                              <m:t>c</m:t>
                            </m:r>
                          </m:e>
                          <m:sup>
                            <m:r>
                              <a:rPr lang="en-US" sz="2800">
                                <a:latin typeface="Cambria Math" panose="02040503050406030204" pitchFamily="18" charset="0"/>
                              </a:rPr>
                              <m:t>′</m:t>
                            </m:r>
                          </m:sup>
                        </m:sSup>
                        <m:r>
                          <a:rPr lang="en-US" sz="2800">
                            <a:latin typeface="Cambria Math" panose="02040503050406030204" pitchFamily="18" charset="0"/>
                          </a:rPr>
                          <m:t>,</m:t>
                        </m:r>
                        <m:r>
                          <m:rPr>
                            <m:sty m:val="p"/>
                          </m:rPr>
                          <a:rPr lang="en-US" sz="2800">
                            <a:latin typeface="Cambria Math" panose="02040503050406030204" pitchFamily="18" charset="0"/>
                          </a:rPr>
                          <m:t>t</m:t>
                        </m:r>
                        <m:r>
                          <a:rPr lang="en-US" sz="2800" baseline="-25000">
                            <a:latin typeface="Cambria Math" panose="02040503050406030204" pitchFamily="18" charset="0"/>
                          </a:rPr>
                          <m:t>1</m:t>
                        </m:r>
                        <m:r>
                          <a:rPr lang="en-US" sz="2800">
                            <a:latin typeface="Cambria Math" panose="02040503050406030204" pitchFamily="18" charset="0"/>
                          </a:rPr>
                          <m:t>,</m:t>
                        </m:r>
                        <m:r>
                          <m:rPr>
                            <m:nor/>
                          </m:rPr>
                          <a:rPr lang="en-US" sz="2800" dirty="0"/>
                          <m:t>¬</m:t>
                        </m:r>
                        <m:r>
                          <m:rPr>
                            <m:sty m:val="p"/>
                          </m:rPr>
                          <a:rPr lang="en-US" sz="2800">
                            <a:latin typeface="Cambria Math" panose="02040503050406030204" pitchFamily="18" charset="0"/>
                          </a:rPr>
                          <m:t>t</m:t>
                        </m:r>
                        <m:r>
                          <a:rPr lang="en-US" sz="2800" baseline="-25000">
                            <a:latin typeface="Cambria Math" panose="02040503050406030204" pitchFamily="18" charset="0"/>
                          </a:rPr>
                          <m:t>2</m:t>
                        </m:r>
                        <m:r>
                          <a:rPr lang="en-US" sz="2800">
                            <a:latin typeface="Cambria Math" panose="02040503050406030204" pitchFamily="18" charset="0"/>
                          </a:rPr>
                          <m:t>)</m:t>
                        </m:r>
                      </m:e>
                    </m:nary>
                    <m:r>
                      <a:rPr lang="en-US" sz="2800" i="1">
                        <a:latin typeface="Cambria Math" panose="02040503050406030204" pitchFamily="18" charset="0"/>
                      </a:rPr>
                      <m:t> </m:t>
                    </m:r>
                  </m:oMath>
                </a14:m>
                <a:r>
                  <a:rPr lang="en-US" sz="2800" dirty="0"/>
                  <a:t>= </a:t>
                </a:r>
                <a14:m>
                  <m:oMath xmlns:m="http://schemas.openxmlformats.org/officeDocument/2006/math">
                    <m:nary>
                      <m:naryPr>
                        <m:chr m:val="∑"/>
                        <m:limLoc m:val="subSup"/>
                        <m:supHide m:val="on"/>
                        <m:ctrlPr>
                          <a:rPr lang="en-US" sz="2800" i="1">
                            <a:latin typeface="Cambria Math" panose="02040503050406030204" pitchFamily="18" charset="0"/>
                          </a:rPr>
                        </m:ctrlPr>
                      </m:naryPr>
                      <m:sub>
                        <m:r>
                          <m:rPr>
                            <m:sty m:val="p"/>
                          </m:rPr>
                          <a:rPr lang="en-US" sz="2800">
                            <a:latin typeface="Cambria Math" panose="02040503050406030204" pitchFamily="18" charset="0"/>
                          </a:rPr>
                          <m:t>c</m:t>
                        </m:r>
                        <m:r>
                          <a:rPr lang="en-US" sz="2800">
                            <a:latin typeface="Cambria Math" panose="02040503050406030204" pitchFamily="18" charset="0"/>
                          </a:rPr>
                          <m:t>′</m:t>
                        </m:r>
                      </m:sub>
                      <m:sup/>
                      <m:e>
                        <m:r>
                          <m:rPr>
                            <m:sty m:val="p"/>
                          </m:rPr>
                          <a:rPr lang="en-US" sz="2800">
                            <a:latin typeface="Cambria Math" panose="02040503050406030204" pitchFamily="18" charset="0"/>
                          </a:rPr>
                          <m:t>P</m:t>
                        </m:r>
                        <m:r>
                          <a:rPr lang="en-US" sz="2800">
                            <a:latin typeface="Cambria Math" panose="02040503050406030204" pitchFamily="18" charset="0"/>
                          </a:rPr>
                          <m:t>(</m:t>
                        </m:r>
                        <m:sSup>
                          <m:sSupPr>
                            <m:ctrlPr>
                              <a:rPr lang="en-US" sz="2800" i="1">
                                <a:latin typeface="Cambria Math" panose="02040503050406030204" pitchFamily="18" charset="0"/>
                              </a:rPr>
                            </m:ctrlPr>
                          </m:sSupPr>
                          <m:e>
                            <m:r>
                              <m:rPr>
                                <m:sty m:val="p"/>
                              </m:rPr>
                              <a:rPr lang="en-US" sz="2800">
                                <a:latin typeface="Cambria Math" panose="02040503050406030204" pitchFamily="18" charset="0"/>
                              </a:rPr>
                              <m:t>t</m:t>
                            </m:r>
                            <m:r>
                              <a:rPr lang="en-US" sz="2800" baseline="-25000">
                                <a:latin typeface="Cambria Math" panose="02040503050406030204" pitchFamily="18" charset="0"/>
                              </a:rPr>
                              <m:t>1</m:t>
                            </m:r>
                            <m:r>
                              <a:rPr lang="en-US" sz="2800">
                                <a:latin typeface="Cambria Math" panose="02040503050406030204" pitchFamily="18" charset="0"/>
                              </a:rPr>
                              <m:t>|</m:t>
                            </m:r>
                            <m:r>
                              <m:rPr>
                                <m:sty m:val="p"/>
                              </m:rPr>
                              <a:rPr lang="en-US" sz="2800">
                                <a:latin typeface="Cambria Math" panose="02040503050406030204" pitchFamily="18" charset="0"/>
                              </a:rPr>
                              <m:t>c</m:t>
                            </m:r>
                          </m:e>
                          <m:sup>
                            <m:r>
                              <a:rPr lang="en-US" sz="2800">
                                <a:latin typeface="Cambria Math" panose="02040503050406030204" pitchFamily="18" charset="0"/>
                              </a:rPr>
                              <m:t>′</m:t>
                            </m:r>
                          </m:sup>
                        </m:sSup>
                        <m:r>
                          <a:rPr lang="en-US" sz="2800">
                            <a:latin typeface="Cambria Math" panose="02040503050406030204" pitchFamily="18" charset="0"/>
                          </a:rPr>
                          <m:t>)</m:t>
                        </m:r>
                        <m:r>
                          <m:rPr>
                            <m:sty m:val="p"/>
                          </m:rPr>
                          <a:rPr lang="en-US" sz="2800">
                            <a:latin typeface="Cambria Math" panose="02040503050406030204" pitchFamily="18" charset="0"/>
                          </a:rPr>
                          <m:t>P</m:t>
                        </m:r>
                        <m:r>
                          <a:rPr lang="en-US" sz="2800">
                            <a:latin typeface="Cambria Math" panose="02040503050406030204" pitchFamily="18" charset="0"/>
                          </a:rPr>
                          <m:t>(</m:t>
                        </m:r>
                        <m:sSup>
                          <m:sSupPr>
                            <m:ctrlPr>
                              <a:rPr lang="en-US" sz="2800" i="1">
                                <a:latin typeface="Cambria Math" panose="02040503050406030204" pitchFamily="18" charset="0"/>
                              </a:rPr>
                            </m:ctrlPr>
                          </m:sSupPr>
                          <m:e>
                            <m:r>
                              <m:rPr>
                                <m:nor/>
                              </m:rPr>
                              <a:rPr lang="en-US" sz="2800" dirty="0"/>
                              <m:t>¬</m:t>
                            </m:r>
                            <m:r>
                              <m:rPr>
                                <m:sty m:val="p"/>
                              </m:rPr>
                              <a:rPr lang="en-US" sz="2800">
                                <a:latin typeface="Cambria Math" panose="02040503050406030204" pitchFamily="18" charset="0"/>
                              </a:rPr>
                              <m:t>t</m:t>
                            </m:r>
                            <m:r>
                              <a:rPr lang="en-US" sz="2800" baseline="-25000">
                                <a:latin typeface="Cambria Math" panose="02040503050406030204" pitchFamily="18" charset="0"/>
                              </a:rPr>
                              <m:t>2</m:t>
                            </m:r>
                            <m:r>
                              <a:rPr lang="en-US" sz="2800">
                                <a:latin typeface="Cambria Math" panose="02040503050406030204" pitchFamily="18" charset="0"/>
                              </a:rPr>
                              <m:t>|</m:t>
                            </m:r>
                            <m:r>
                              <m:rPr>
                                <m:sty m:val="p"/>
                              </m:rPr>
                              <a:rPr lang="en-US" sz="2800">
                                <a:latin typeface="Cambria Math" panose="02040503050406030204" pitchFamily="18" charset="0"/>
                              </a:rPr>
                              <m:t>c</m:t>
                            </m:r>
                          </m:e>
                          <m:sup>
                            <m:r>
                              <a:rPr lang="en-US" sz="2800">
                                <a:latin typeface="Cambria Math" panose="02040503050406030204" pitchFamily="18" charset="0"/>
                              </a:rPr>
                              <m:t>′</m:t>
                            </m:r>
                          </m:sup>
                        </m:sSup>
                        <m:r>
                          <a:rPr lang="en-US" sz="2800">
                            <a:latin typeface="Cambria Math" panose="02040503050406030204" pitchFamily="18" charset="0"/>
                          </a:rPr>
                          <m:t>)</m:t>
                        </m:r>
                        <m:r>
                          <m:rPr>
                            <m:sty m:val="p"/>
                          </m:rPr>
                          <a:rPr lang="en-US" sz="2800">
                            <a:latin typeface="Cambria Math" panose="02040503050406030204" pitchFamily="18" charset="0"/>
                          </a:rPr>
                          <m:t>P</m:t>
                        </m:r>
                        <m:r>
                          <a:rPr lang="en-US" sz="2800">
                            <a:latin typeface="Cambria Math" panose="02040503050406030204" pitchFamily="18" charset="0"/>
                          </a:rPr>
                          <m:t>(</m:t>
                        </m:r>
                        <m:sSup>
                          <m:sSupPr>
                            <m:ctrlPr>
                              <a:rPr lang="en-US" sz="2800" i="1">
                                <a:latin typeface="Cambria Math" panose="02040503050406030204" pitchFamily="18" charset="0"/>
                              </a:rPr>
                            </m:ctrlPr>
                          </m:sSupPr>
                          <m:e>
                            <m:r>
                              <m:rPr>
                                <m:sty m:val="p"/>
                              </m:rPr>
                              <a:rPr lang="en-US" sz="2800">
                                <a:latin typeface="Cambria Math" panose="02040503050406030204" pitchFamily="18" charset="0"/>
                              </a:rPr>
                              <m:t>c</m:t>
                            </m:r>
                          </m:e>
                          <m:sup>
                            <m:r>
                              <a:rPr lang="en-US" sz="2800">
                                <a:latin typeface="Cambria Math" panose="02040503050406030204" pitchFamily="18" charset="0"/>
                              </a:rPr>
                              <m:t>′</m:t>
                            </m:r>
                          </m:sup>
                        </m:sSup>
                        <m:r>
                          <a:rPr lang="en-US" sz="2800">
                            <a:latin typeface="Cambria Math" panose="02040503050406030204" pitchFamily="18" charset="0"/>
                          </a:rPr>
                          <m:t>)</m:t>
                        </m:r>
                      </m:e>
                    </m:nary>
                  </m:oMath>
                </a14:m>
                <a:r>
                  <a:rPr lang="en-US" sz="2800" dirty="0"/>
                  <a:t> </a:t>
                </a:r>
                <a:br>
                  <a:rPr lang="en-US" sz="2800" dirty="0"/>
                </a:br>
                <a:r>
                  <a:rPr lang="en-US" sz="2800" dirty="0"/>
                  <a:t>                = 0.9*0.1*0.01 + 0.2*0.8*0.99 = 0.1593</a:t>
                </a:r>
              </a:p>
              <a:p>
                <a:pPr marL="9525" indent="0">
                  <a:buNone/>
                </a:pPr>
                <a:r>
                  <a:rPr lang="en-US" sz="2800" dirty="0"/>
                  <a:t>P(t</a:t>
                </a:r>
                <a:r>
                  <a:rPr lang="en-US" sz="2800" baseline="-25000" dirty="0"/>
                  <a:t>2</a:t>
                </a:r>
                <a:r>
                  <a:rPr lang="en-US" sz="2800" dirty="0"/>
                  <a:t>|t</a:t>
                </a:r>
                <a:r>
                  <a:rPr lang="en-US" sz="2800" baseline="-25000" dirty="0"/>
                  <a:t>1</a:t>
                </a:r>
                <a:r>
                  <a:rPr lang="en-US" sz="2800" dirty="0"/>
                  <a:t>) = 0.0477/(0.0477+0.1593) </a:t>
                </a:r>
                <a:br>
                  <a:rPr lang="en-US" sz="2800" dirty="0"/>
                </a:br>
                <a:r>
                  <a:rPr lang="en-US" sz="2800" dirty="0"/>
                  <a:t>              = 0.2304 &gt; 0.207 = P(t</a:t>
                </a:r>
                <a:r>
                  <a:rPr lang="en-US" sz="2800" baseline="-25000" dirty="0"/>
                  <a:t>1</a:t>
                </a:r>
                <a:r>
                  <a:rPr lang="en-US" sz="2800" dirty="0"/>
                  <a:t>)</a:t>
                </a:r>
              </a:p>
            </p:txBody>
          </p:sp>
        </mc:Choice>
        <mc:Fallback xmlns="">
          <p:sp>
            <p:nvSpPr>
              <p:cNvPr id="13" name="Content Placeholder 12">
                <a:extLst>
                  <a:ext uri="{FF2B5EF4-FFF2-40B4-BE49-F238E27FC236}">
                    <a16:creationId xmlns:a16="http://schemas.microsoft.com/office/drawing/2014/main" id="{04DF0229-2BB3-EB4A-AB64-1A2A00816C05}"/>
                  </a:ext>
                </a:extLst>
              </p:cNvPr>
              <p:cNvSpPr>
                <a:spLocks noGrp="1" noRot="1" noChangeAspect="1" noMove="1" noResize="1" noEditPoints="1" noAdjustHandles="1" noChangeArrowheads="1" noChangeShapeType="1" noTextEdit="1"/>
              </p:cNvSpPr>
              <p:nvPr>
                <p:ph idx="1"/>
              </p:nvPr>
            </p:nvSpPr>
            <p:spPr>
              <a:xfrm>
                <a:off x="609600" y="2776596"/>
                <a:ext cx="10972800" cy="3776606"/>
              </a:xfrm>
              <a:blipFill>
                <a:blip r:embed="rId3"/>
                <a:stretch>
                  <a:fillRect l="-1387" t="-134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336D3BC-5EDB-9543-A586-ED57FACD812A}"/>
              </a:ext>
            </a:extLst>
          </p:cNvPr>
          <p:cNvSpPr>
            <a:spLocks noGrp="1"/>
          </p:cNvSpPr>
          <p:nvPr>
            <p:ph type="sldNum" sz="quarter" idx="12"/>
          </p:nvPr>
        </p:nvSpPr>
        <p:spPr/>
        <p:txBody>
          <a:bodyPr/>
          <a:lstStyle/>
          <a:p>
            <a:pPr>
              <a:defRPr/>
            </a:pPr>
            <a:fld id="{CCF77436-EC8C-4AA7-8F7E-35D67B363DD7}" type="slidenum">
              <a:rPr lang="en-US" smtClean="0"/>
              <a:pPr>
                <a:defRPr/>
              </a:pPr>
              <a:t>51</a:t>
            </a:fld>
            <a:endParaRPr lang="en-US" dirty="0"/>
          </a:p>
        </p:txBody>
      </p:sp>
      <p:sp>
        <p:nvSpPr>
          <p:cNvPr id="19" name="Rectangle 18">
            <a:extLst>
              <a:ext uri="{FF2B5EF4-FFF2-40B4-BE49-F238E27FC236}">
                <a16:creationId xmlns:a16="http://schemas.microsoft.com/office/drawing/2014/main" id="{9FE18AEA-5B23-F94B-B78F-B28F6D27697B}"/>
              </a:ext>
            </a:extLst>
          </p:cNvPr>
          <p:cNvSpPr/>
          <p:nvPr/>
        </p:nvSpPr>
        <p:spPr>
          <a:xfrm>
            <a:off x="4812619" y="1135344"/>
            <a:ext cx="4559981" cy="1569660"/>
          </a:xfrm>
          <a:prstGeom prst="rect">
            <a:avLst/>
          </a:prstGeom>
        </p:spPr>
        <p:txBody>
          <a:bodyPr wrap="square">
            <a:spAutoFit/>
          </a:bodyPr>
          <a:lstStyle/>
          <a:p>
            <a:r>
              <a:rPr lang="en-US" sz="3200" dirty="0">
                <a:latin typeface="Candara" panose="020E0502030303020204" pitchFamily="34" charset="0"/>
                <a:cs typeface="Calibri" panose="020F0502020204030204" pitchFamily="34" charset="0"/>
              </a:rPr>
              <a:t>P(c) = 0.01</a:t>
            </a:r>
          </a:p>
          <a:p>
            <a:r>
              <a:rPr lang="en-US" sz="3200" dirty="0">
                <a:latin typeface="Candara" panose="020E0502030303020204" pitchFamily="34" charset="0"/>
                <a:cs typeface="Calibri" panose="020F0502020204030204" pitchFamily="34" charset="0"/>
              </a:rPr>
              <a:t>P(t</a:t>
            </a:r>
            <a:r>
              <a:rPr lang="en-US" sz="3200" baseline="-25000" dirty="0">
                <a:latin typeface="Candara" panose="020E0502030303020204" pitchFamily="34" charset="0"/>
                <a:cs typeface="Calibri" panose="020F0502020204030204" pitchFamily="34" charset="0"/>
              </a:rPr>
              <a:t>1</a:t>
            </a:r>
            <a:r>
              <a:rPr lang="en-US" sz="3200" dirty="0">
                <a:latin typeface="Candara" panose="020E0502030303020204" pitchFamily="34" charset="0"/>
                <a:cs typeface="Calibri" panose="020F0502020204030204" pitchFamily="34" charset="0"/>
              </a:rPr>
              <a:t>|c) = P(t</a:t>
            </a:r>
            <a:r>
              <a:rPr lang="en-US" sz="3200" baseline="-25000" dirty="0">
                <a:latin typeface="Candara" panose="020E0502030303020204" pitchFamily="34" charset="0"/>
                <a:cs typeface="Calibri" panose="020F0502020204030204" pitchFamily="34" charset="0"/>
              </a:rPr>
              <a:t>2</a:t>
            </a:r>
            <a:r>
              <a:rPr lang="en-US" sz="3200" dirty="0">
                <a:latin typeface="Candara" panose="020E0502030303020204" pitchFamily="34" charset="0"/>
                <a:cs typeface="Calibri" panose="020F0502020204030204" pitchFamily="34" charset="0"/>
              </a:rPr>
              <a:t>|c) = 0.9</a:t>
            </a:r>
          </a:p>
          <a:p>
            <a:r>
              <a:rPr lang="en-US" sz="3200" dirty="0">
                <a:latin typeface="Candara" panose="020E0502030303020204" pitchFamily="34" charset="0"/>
                <a:cs typeface="Calibri" panose="020F0502020204030204" pitchFamily="34" charset="0"/>
              </a:rPr>
              <a:t>P(t</a:t>
            </a:r>
            <a:r>
              <a:rPr lang="en-US" sz="3200" baseline="-25000" dirty="0">
                <a:latin typeface="Candara" panose="020E0502030303020204" pitchFamily="34" charset="0"/>
                <a:cs typeface="Calibri" panose="020F0502020204030204" pitchFamily="34" charset="0"/>
              </a:rPr>
              <a:t>1</a:t>
            </a:r>
            <a:r>
              <a:rPr lang="en-US" sz="3200" dirty="0">
                <a:latin typeface="Candara" panose="020E0502030303020204" pitchFamily="34" charset="0"/>
                <a:cs typeface="Calibri" panose="020F0502020204030204" pitchFamily="34" charset="0"/>
              </a:rPr>
              <a:t>|¬c) = P(t</a:t>
            </a:r>
            <a:r>
              <a:rPr lang="en-US" sz="3200" baseline="-25000" dirty="0">
                <a:latin typeface="Candara" panose="020E0502030303020204" pitchFamily="34" charset="0"/>
                <a:cs typeface="Calibri" panose="020F0502020204030204" pitchFamily="34" charset="0"/>
              </a:rPr>
              <a:t>2</a:t>
            </a:r>
            <a:r>
              <a:rPr lang="en-US" sz="3200" dirty="0">
                <a:latin typeface="Candara" panose="020E0502030303020204" pitchFamily="34" charset="0"/>
                <a:cs typeface="Calibri" panose="020F0502020204030204" pitchFamily="34" charset="0"/>
              </a:rPr>
              <a:t>|¬c) = 0.2</a:t>
            </a:r>
          </a:p>
        </p:txBody>
      </p:sp>
      <p:sp>
        <p:nvSpPr>
          <p:cNvPr id="11" name="Rounded Rectangle 10">
            <a:extLst>
              <a:ext uri="{FF2B5EF4-FFF2-40B4-BE49-F238E27FC236}">
                <a16:creationId xmlns:a16="http://schemas.microsoft.com/office/drawing/2014/main" id="{FF4005C3-1285-F146-85D0-747B12B26FB6}"/>
              </a:ext>
            </a:extLst>
          </p:cNvPr>
          <p:cNvSpPr/>
          <p:nvPr/>
        </p:nvSpPr>
        <p:spPr>
          <a:xfrm>
            <a:off x="2133601" y="2058967"/>
            <a:ext cx="589415" cy="53340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T</a:t>
            </a:r>
            <a:r>
              <a:rPr lang="en-US" sz="2800" baseline="-25000" dirty="0">
                <a:latin typeface="Candara" panose="020E0502030303020204" pitchFamily="34" charset="0"/>
              </a:rPr>
              <a:t>1</a:t>
            </a:r>
          </a:p>
        </p:txBody>
      </p:sp>
      <p:sp>
        <p:nvSpPr>
          <p:cNvPr id="12" name="Rounded Rectangle 11">
            <a:extLst>
              <a:ext uri="{FF2B5EF4-FFF2-40B4-BE49-F238E27FC236}">
                <a16:creationId xmlns:a16="http://schemas.microsoft.com/office/drawing/2014/main" id="{A5B243C8-FE86-924A-B099-62BBAD68C7A1}"/>
              </a:ext>
            </a:extLst>
          </p:cNvPr>
          <p:cNvSpPr/>
          <p:nvPr/>
        </p:nvSpPr>
        <p:spPr>
          <a:xfrm>
            <a:off x="2933999" y="1247982"/>
            <a:ext cx="606783" cy="53340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C</a:t>
            </a:r>
          </a:p>
        </p:txBody>
      </p:sp>
      <p:cxnSp>
        <p:nvCxnSpPr>
          <p:cNvPr id="20" name="Straight Arrow Connector 19">
            <a:extLst>
              <a:ext uri="{FF2B5EF4-FFF2-40B4-BE49-F238E27FC236}">
                <a16:creationId xmlns:a16="http://schemas.microsoft.com/office/drawing/2014/main" id="{E1635A54-6F94-394D-8513-F7D90BDF5434}"/>
              </a:ext>
            </a:extLst>
          </p:cNvPr>
          <p:cNvCxnSpPr>
            <a:cxnSpLocks/>
            <a:stCxn id="12" idx="2"/>
            <a:endCxn id="11" idx="0"/>
          </p:cNvCxnSpPr>
          <p:nvPr/>
        </p:nvCxnSpPr>
        <p:spPr>
          <a:xfrm flipH="1">
            <a:off x="2428308" y="1781383"/>
            <a:ext cx="809082" cy="277585"/>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21" name="Rounded Rectangle 20">
            <a:extLst>
              <a:ext uri="{FF2B5EF4-FFF2-40B4-BE49-F238E27FC236}">
                <a16:creationId xmlns:a16="http://schemas.microsoft.com/office/drawing/2014/main" id="{CBAA4BF2-E7B5-7044-9CA5-126E5AF270E2}"/>
              </a:ext>
            </a:extLst>
          </p:cNvPr>
          <p:cNvSpPr/>
          <p:nvPr/>
        </p:nvSpPr>
        <p:spPr>
          <a:xfrm>
            <a:off x="3677786" y="2058968"/>
            <a:ext cx="589415" cy="53340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T</a:t>
            </a:r>
            <a:r>
              <a:rPr lang="en-US" sz="2800" baseline="-25000" dirty="0">
                <a:latin typeface="Candara" panose="020E0502030303020204" pitchFamily="34" charset="0"/>
              </a:rPr>
              <a:t>2</a:t>
            </a:r>
          </a:p>
        </p:txBody>
      </p:sp>
      <p:cxnSp>
        <p:nvCxnSpPr>
          <p:cNvPr id="22" name="Straight Arrow Connector 21">
            <a:extLst>
              <a:ext uri="{FF2B5EF4-FFF2-40B4-BE49-F238E27FC236}">
                <a16:creationId xmlns:a16="http://schemas.microsoft.com/office/drawing/2014/main" id="{AB18F3AF-03F3-9743-8C8A-1A236E86067A}"/>
              </a:ext>
            </a:extLst>
          </p:cNvPr>
          <p:cNvCxnSpPr>
            <a:cxnSpLocks/>
            <a:stCxn id="12" idx="2"/>
            <a:endCxn id="21" idx="0"/>
          </p:cNvCxnSpPr>
          <p:nvPr/>
        </p:nvCxnSpPr>
        <p:spPr>
          <a:xfrm>
            <a:off x="3237391" y="1781382"/>
            <a:ext cx="735103" cy="277586"/>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02139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2C5C9-73F8-7E48-AC9E-3641ED7B0325}"/>
              </a:ext>
            </a:extLst>
          </p:cNvPr>
          <p:cNvSpPr>
            <a:spLocks noGrp="1"/>
          </p:cNvSpPr>
          <p:nvPr>
            <p:ph type="title"/>
          </p:nvPr>
        </p:nvSpPr>
        <p:spPr/>
        <p:txBody>
          <a:bodyPr/>
          <a:lstStyle/>
          <a:p>
            <a:r>
              <a:rPr lang="en-US" dirty="0"/>
              <a:t>Quiz: 3-Test Cancer</a:t>
            </a:r>
          </a:p>
        </p:txBody>
      </p:sp>
      <mc:AlternateContent xmlns:mc="http://schemas.openxmlformats.org/markup-compatibility/2006" xmlns:a14="http://schemas.microsoft.com/office/drawing/2010/main">
        <mc:Choice Requires="a14">
          <p:sp>
            <p:nvSpPr>
              <p:cNvPr id="13" name="Content Placeholder 12">
                <a:extLst>
                  <a:ext uri="{FF2B5EF4-FFF2-40B4-BE49-F238E27FC236}">
                    <a16:creationId xmlns:a16="http://schemas.microsoft.com/office/drawing/2014/main" id="{04DF0229-2BB3-EB4A-AB64-1A2A00816C05}"/>
                  </a:ext>
                </a:extLst>
              </p:cNvPr>
              <p:cNvSpPr>
                <a:spLocks noGrp="1"/>
              </p:cNvSpPr>
              <p:nvPr>
                <p:ph idx="1"/>
              </p:nvPr>
            </p:nvSpPr>
            <p:spPr>
              <a:xfrm>
                <a:off x="609600" y="3052614"/>
                <a:ext cx="11201400" cy="3500587"/>
              </a:xfrm>
            </p:spPr>
            <p:txBody>
              <a:bodyPr>
                <a:noAutofit/>
              </a:bodyPr>
              <a:lstStyle/>
              <a:p>
                <a:pPr marL="11113" indent="0">
                  <a:buNone/>
                </a:pPr>
                <a:r>
                  <a:rPr lang="en-US" sz="2800" dirty="0">
                    <a:solidFill>
                      <a:srgbClr val="FF0000"/>
                    </a:solidFill>
                  </a:rPr>
                  <a:t>P(c|t</a:t>
                </a:r>
                <a:r>
                  <a:rPr lang="en-US" sz="2800" baseline="-25000" dirty="0">
                    <a:solidFill>
                      <a:srgbClr val="FF0000"/>
                    </a:solidFill>
                  </a:rPr>
                  <a:t>1</a:t>
                </a:r>
                <a:r>
                  <a:rPr lang="en-US" sz="2800" dirty="0">
                    <a:solidFill>
                      <a:srgbClr val="FF0000"/>
                    </a:solidFill>
                  </a:rPr>
                  <a:t>,t</a:t>
                </a:r>
                <a:r>
                  <a:rPr lang="en-US" sz="2800" baseline="-25000" dirty="0">
                    <a:solidFill>
                      <a:srgbClr val="FF0000"/>
                    </a:solidFill>
                  </a:rPr>
                  <a:t>2</a:t>
                </a:r>
                <a:r>
                  <a:rPr lang="en-US" sz="2800" dirty="0">
                    <a:solidFill>
                      <a:srgbClr val="FF0000"/>
                    </a:solidFill>
                  </a:rPr>
                  <a:t>,t</a:t>
                </a:r>
                <a:r>
                  <a:rPr lang="en-US" sz="2800" baseline="-25000" dirty="0">
                    <a:solidFill>
                      <a:srgbClr val="FF0000"/>
                    </a:solidFill>
                  </a:rPr>
                  <a:t>3</a:t>
                </a:r>
                <a:r>
                  <a:rPr lang="en-US" sz="2800" dirty="0">
                    <a:solidFill>
                      <a:srgbClr val="FF0000"/>
                    </a:solidFill>
                  </a:rPr>
                  <a:t>) = ?</a:t>
                </a:r>
              </a:p>
              <a:p>
                <a:pPr marL="12700" indent="0">
                  <a:buNone/>
                </a:pPr>
                <a:r>
                  <a:rPr lang="en-US" sz="2800" dirty="0"/>
                  <a:t>P(c|t</a:t>
                </a:r>
                <a:r>
                  <a:rPr lang="en-US" sz="2800" baseline="-25000" dirty="0"/>
                  <a:t>1</a:t>
                </a:r>
                <a:r>
                  <a:rPr lang="en-US" sz="2800" dirty="0"/>
                  <a:t>,t</a:t>
                </a:r>
                <a:r>
                  <a:rPr lang="en-US" sz="2800" baseline="-25000" dirty="0"/>
                  <a:t>2</a:t>
                </a:r>
                <a:r>
                  <a:rPr lang="en-US" sz="2800" dirty="0"/>
                  <a:t>,t</a:t>
                </a:r>
                <a:r>
                  <a:rPr lang="en-US" sz="2800" baseline="-25000" dirty="0"/>
                  <a:t>3</a:t>
                </a:r>
                <a:r>
                  <a:rPr lang="en-US" sz="2800" dirty="0"/>
                  <a:t>) </a:t>
                </a:r>
                <a14:m>
                  <m:oMath xmlns:m="http://schemas.openxmlformats.org/officeDocument/2006/math">
                    <m:r>
                      <a:rPr lang="en-US" sz="2800" i="1">
                        <a:latin typeface="Cambria Math" panose="02040503050406030204" pitchFamily="18" charset="0"/>
                        <a:ea typeface="Cambria Math" panose="02040503050406030204" pitchFamily="18" charset="0"/>
                      </a:rPr>
                      <m:t>∝</m:t>
                    </m:r>
                  </m:oMath>
                </a14:m>
                <a:r>
                  <a:rPr lang="en-US" sz="2800" dirty="0"/>
                  <a:t> P(t</a:t>
                </a:r>
                <a:r>
                  <a:rPr lang="en-US" sz="2800" baseline="-25000" dirty="0"/>
                  <a:t>1</a:t>
                </a:r>
                <a:r>
                  <a:rPr lang="en-US" sz="2800" dirty="0"/>
                  <a:t>|c) P(t</a:t>
                </a:r>
                <a:r>
                  <a:rPr lang="en-US" sz="2800" baseline="-25000" dirty="0"/>
                  <a:t>2</a:t>
                </a:r>
                <a:r>
                  <a:rPr lang="en-US" sz="2800" dirty="0"/>
                  <a:t>|c) P(t</a:t>
                </a:r>
                <a:r>
                  <a:rPr lang="en-US" sz="2800" baseline="-25000" dirty="0"/>
                  <a:t>3</a:t>
                </a:r>
                <a:r>
                  <a:rPr lang="en-US" sz="2800" dirty="0"/>
                  <a:t>|c) P(c) = 0.9*0.9*0.9*0.01 = 0.00729</a:t>
                </a:r>
              </a:p>
              <a:p>
                <a:pPr marL="12700" indent="0">
                  <a:buNone/>
                </a:pPr>
                <a:r>
                  <a:rPr lang="en-US" sz="2800" dirty="0"/>
                  <a:t>P(¬c|t</a:t>
                </a:r>
                <a:r>
                  <a:rPr lang="en-US" sz="2800" baseline="-25000" dirty="0"/>
                  <a:t>1</a:t>
                </a:r>
                <a:r>
                  <a:rPr lang="en-US" sz="2800" dirty="0"/>
                  <a:t>,t</a:t>
                </a:r>
                <a:r>
                  <a:rPr lang="en-US" sz="2800" baseline="-25000" dirty="0"/>
                  <a:t>2</a:t>
                </a:r>
                <a:r>
                  <a:rPr lang="en-US" sz="2800" dirty="0"/>
                  <a:t>,t</a:t>
                </a:r>
                <a:r>
                  <a:rPr lang="en-US" sz="2800" baseline="-25000" dirty="0"/>
                  <a:t>3</a:t>
                </a:r>
                <a:r>
                  <a:rPr lang="en-US" sz="2800" dirty="0"/>
                  <a:t>) </a:t>
                </a:r>
                <a14:m>
                  <m:oMath xmlns:m="http://schemas.openxmlformats.org/officeDocument/2006/math">
                    <m:r>
                      <a:rPr lang="en-US" sz="2800" i="1">
                        <a:latin typeface="Cambria Math" panose="02040503050406030204" pitchFamily="18" charset="0"/>
                        <a:ea typeface="Cambria Math" panose="02040503050406030204" pitchFamily="18" charset="0"/>
                      </a:rPr>
                      <m:t>∝</m:t>
                    </m:r>
                  </m:oMath>
                </a14:m>
                <a:r>
                  <a:rPr lang="en-US" sz="2800" dirty="0"/>
                  <a:t> P(t</a:t>
                </a:r>
                <a:r>
                  <a:rPr lang="en-US" sz="2800" baseline="-25000" dirty="0"/>
                  <a:t>1</a:t>
                </a:r>
                <a:r>
                  <a:rPr lang="en-US" sz="2800" dirty="0"/>
                  <a:t>|¬c) P(t</a:t>
                </a:r>
                <a:r>
                  <a:rPr lang="en-US" sz="2800" baseline="-25000" dirty="0"/>
                  <a:t>2</a:t>
                </a:r>
                <a:r>
                  <a:rPr lang="en-US" sz="2800" dirty="0"/>
                  <a:t>|¬c) P(t</a:t>
                </a:r>
                <a:r>
                  <a:rPr lang="en-US" sz="2800" baseline="-25000" dirty="0"/>
                  <a:t>3</a:t>
                </a:r>
                <a:r>
                  <a:rPr lang="en-US" sz="2800" dirty="0"/>
                  <a:t>|¬c) P(¬c) = 0.2*0.2*0.2*0.99 = 0.00792</a:t>
                </a:r>
              </a:p>
              <a:p>
                <a:pPr marL="12700" indent="0">
                  <a:buNone/>
                </a:pPr>
                <a:r>
                  <a:rPr lang="en-US" sz="2800" dirty="0"/>
                  <a:t>P(c|t</a:t>
                </a:r>
                <a:r>
                  <a:rPr lang="en-US" sz="2800" baseline="-25000" dirty="0"/>
                  <a:t>1</a:t>
                </a:r>
                <a:r>
                  <a:rPr lang="en-US" sz="2800" dirty="0"/>
                  <a:t>,t</a:t>
                </a:r>
                <a:r>
                  <a:rPr lang="en-US" sz="2800" baseline="-25000" dirty="0"/>
                  <a:t>2</a:t>
                </a:r>
                <a:r>
                  <a:rPr lang="en-US" sz="2800" dirty="0"/>
                  <a:t>,t</a:t>
                </a:r>
                <a:r>
                  <a:rPr lang="en-US" sz="2800" baseline="-25000" dirty="0"/>
                  <a:t>3</a:t>
                </a:r>
                <a:r>
                  <a:rPr lang="en-US" sz="2800" dirty="0"/>
                  <a:t>) = 0.00729/(0.00729+0.00792) = 0.4793 </a:t>
                </a:r>
                <a:br>
                  <a:rPr lang="en-US" sz="2800" dirty="0"/>
                </a:br>
                <a:r>
                  <a:rPr lang="en-US" sz="2800" dirty="0"/>
                  <a:t>                     &gt; 0.1698 = P(c|t</a:t>
                </a:r>
                <a:r>
                  <a:rPr lang="en-US" sz="2800" baseline="-25000" dirty="0"/>
                  <a:t>1</a:t>
                </a:r>
                <a:r>
                  <a:rPr lang="en-US" sz="2800" dirty="0"/>
                  <a:t>,t</a:t>
                </a:r>
                <a:r>
                  <a:rPr lang="en-US" sz="2800" baseline="-25000" dirty="0"/>
                  <a:t>2</a:t>
                </a:r>
                <a:r>
                  <a:rPr lang="en-US" sz="2800" dirty="0"/>
                  <a:t>)</a:t>
                </a:r>
              </a:p>
            </p:txBody>
          </p:sp>
        </mc:Choice>
        <mc:Fallback xmlns="">
          <p:sp>
            <p:nvSpPr>
              <p:cNvPr id="13" name="Content Placeholder 12">
                <a:extLst>
                  <a:ext uri="{FF2B5EF4-FFF2-40B4-BE49-F238E27FC236}">
                    <a16:creationId xmlns:a16="http://schemas.microsoft.com/office/drawing/2014/main" id="{04DF0229-2BB3-EB4A-AB64-1A2A00816C05}"/>
                  </a:ext>
                </a:extLst>
              </p:cNvPr>
              <p:cNvSpPr>
                <a:spLocks noGrp="1" noRot="1" noChangeAspect="1" noMove="1" noResize="1" noEditPoints="1" noAdjustHandles="1" noChangeArrowheads="1" noChangeShapeType="1" noTextEdit="1"/>
              </p:cNvSpPr>
              <p:nvPr>
                <p:ph idx="1"/>
              </p:nvPr>
            </p:nvSpPr>
            <p:spPr>
              <a:xfrm>
                <a:off x="609600" y="3052614"/>
                <a:ext cx="11201400" cy="3500587"/>
              </a:xfrm>
              <a:blipFill>
                <a:blip r:embed="rId2"/>
                <a:stretch>
                  <a:fillRect l="-1359" t="-3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336D3BC-5EDB-9543-A586-ED57FACD812A}"/>
              </a:ext>
            </a:extLst>
          </p:cNvPr>
          <p:cNvSpPr>
            <a:spLocks noGrp="1"/>
          </p:cNvSpPr>
          <p:nvPr>
            <p:ph type="sldNum" sz="quarter" idx="12"/>
          </p:nvPr>
        </p:nvSpPr>
        <p:spPr/>
        <p:txBody>
          <a:bodyPr/>
          <a:lstStyle/>
          <a:p>
            <a:pPr>
              <a:defRPr/>
            </a:pPr>
            <a:fld id="{CCF77436-EC8C-4AA7-8F7E-35D67B363DD7}" type="slidenum">
              <a:rPr lang="en-US" smtClean="0"/>
              <a:pPr>
                <a:defRPr/>
              </a:pPr>
              <a:t>52</a:t>
            </a:fld>
            <a:endParaRPr lang="en-US" dirty="0"/>
          </a:p>
        </p:txBody>
      </p:sp>
      <p:sp>
        <p:nvSpPr>
          <p:cNvPr id="5" name="Rounded Rectangle 4">
            <a:extLst>
              <a:ext uri="{FF2B5EF4-FFF2-40B4-BE49-F238E27FC236}">
                <a16:creationId xmlns:a16="http://schemas.microsoft.com/office/drawing/2014/main" id="{15B1BC6C-5998-4642-93B1-2F902FD61835}"/>
              </a:ext>
            </a:extLst>
          </p:cNvPr>
          <p:cNvSpPr/>
          <p:nvPr/>
        </p:nvSpPr>
        <p:spPr>
          <a:xfrm>
            <a:off x="2133601" y="2058967"/>
            <a:ext cx="589415" cy="53340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T</a:t>
            </a:r>
            <a:r>
              <a:rPr lang="en-US" sz="2800" baseline="-25000" dirty="0">
                <a:latin typeface="Candara" panose="020E0502030303020204" pitchFamily="34" charset="0"/>
              </a:rPr>
              <a:t>1</a:t>
            </a:r>
          </a:p>
        </p:txBody>
      </p:sp>
      <p:sp>
        <p:nvSpPr>
          <p:cNvPr id="6" name="Rounded Rectangle 5">
            <a:extLst>
              <a:ext uri="{FF2B5EF4-FFF2-40B4-BE49-F238E27FC236}">
                <a16:creationId xmlns:a16="http://schemas.microsoft.com/office/drawing/2014/main" id="{218551A0-E797-F14E-A8E1-D7FFC79E4B54}"/>
              </a:ext>
            </a:extLst>
          </p:cNvPr>
          <p:cNvSpPr/>
          <p:nvPr/>
        </p:nvSpPr>
        <p:spPr>
          <a:xfrm>
            <a:off x="2933999" y="1247982"/>
            <a:ext cx="606783" cy="53340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C</a:t>
            </a:r>
          </a:p>
        </p:txBody>
      </p:sp>
      <p:cxnSp>
        <p:nvCxnSpPr>
          <p:cNvPr id="7" name="Straight Arrow Connector 6">
            <a:extLst>
              <a:ext uri="{FF2B5EF4-FFF2-40B4-BE49-F238E27FC236}">
                <a16:creationId xmlns:a16="http://schemas.microsoft.com/office/drawing/2014/main" id="{3E38E9BD-7239-9748-9BA4-C339DC63A4A4}"/>
              </a:ext>
            </a:extLst>
          </p:cNvPr>
          <p:cNvCxnSpPr>
            <a:cxnSpLocks/>
            <a:stCxn id="6" idx="2"/>
            <a:endCxn id="5" idx="0"/>
          </p:cNvCxnSpPr>
          <p:nvPr/>
        </p:nvCxnSpPr>
        <p:spPr>
          <a:xfrm flipH="1">
            <a:off x="2428308" y="1781383"/>
            <a:ext cx="809082" cy="277585"/>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10" name="Rounded Rectangle 9">
            <a:extLst>
              <a:ext uri="{FF2B5EF4-FFF2-40B4-BE49-F238E27FC236}">
                <a16:creationId xmlns:a16="http://schemas.microsoft.com/office/drawing/2014/main" id="{54D624F4-250F-A34E-9B8E-3CE705D973ED}"/>
              </a:ext>
            </a:extLst>
          </p:cNvPr>
          <p:cNvSpPr/>
          <p:nvPr/>
        </p:nvSpPr>
        <p:spPr>
          <a:xfrm>
            <a:off x="3677786" y="2058968"/>
            <a:ext cx="589415" cy="53340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T</a:t>
            </a:r>
            <a:r>
              <a:rPr lang="en-US" sz="2800" baseline="-25000" dirty="0">
                <a:latin typeface="Candara" panose="020E0502030303020204" pitchFamily="34" charset="0"/>
              </a:rPr>
              <a:t>3</a:t>
            </a:r>
          </a:p>
        </p:txBody>
      </p:sp>
      <p:cxnSp>
        <p:nvCxnSpPr>
          <p:cNvPr id="11" name="Straight Arrow Connector 10">
            <a:extLst>
              <a:ext uri="{FF2B5EF4-FFF2-40B4-BE49-F238E27FC236}">
                <a16:creationId xmlns:a16="http://schemas.microsoft.com/office/drawing/2014/main" id="{59236BBA-138D-DD40-81E9-3B9DBFEB3DB3}"/>
              </a:ext>
            </a:extLst>
          </p:cNvPr>
          <p:cNvCxnSpPr>
            <a:cxnSpLocks/>
            <a:stCxn id="6" idx="2"/>
            <a:endCxn id="10" idx="0"/>
          </p:cNvCxnSpPr>
          <p:nvPr/>
        </p:nvCxnSpPr>
        <p:spPr>
          <a:xfrm>
            <a:off x="3237391" y="1781382"/>
            <a:ext cx="735103" cy="277586"/>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16" name="Rounded Rectangle 9">
            <a:extLst>
              <a:ext uri="{FF2B5EF4-FFF2-40B4-BE49-F238E27FC236}">
                <a16:creationId xmlns:a16="http://schemas.microsoft.com/office/drawing/2014/main" id="{3EECC16E-8D7E-4954-B9A0-B00F9E515867}"/>
              </a:ext>
            </a:extLst>
          </p:cNvPr>
          <p:cNvSpPr/>
          <p:nvPr/>
        </p:nvSpPr>
        <p:spPr>
          <a:xfrm>
            <a:off x="2915786" y="2057400"/>
            <a:ext cx="589415" cy="53340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T</a:t>
            </a:r>
            <a:r>
              <a:rPr lang="en-US" sz="2800" baseline="-25000" dirty="0">
                <a:latin typeface="Candara" panose="020E0502030303020204" pitchFamily="34" charset="0"/>
              </a:rPr>
              <a:t>2</a:t>
            </a:r>
          </a:p>
        </p:txBody>
      </p:sp>
      <p:cxnSp>
        <p:nvCxnSpPr>
          <p:cNvPr id="17" name="Straight Arrow Connector 16">
            <a:extLst>
              <a:ext uri="{FF2B5EF4-FFF2-40B4-BE49-F238E27FC236}">
                <a16:creationId xmlns:a16="http://schemas.microsoft.com/office/drawing/2014/main" id="{0DA1444C-A7B0-40B5-85C1-DD1B1B624F32}"/>
              </a:ext>
            </a:extLst>
          </p:cNvPr>
          <p:cNvCxnSpPr>
            <a:cxnSpLocks/>
            <a:stCxn id="6" idx="2"/>
            <a:endCxn id="16" idx="0"/>
          </p:cNvCxnSpPr>
          <p:nvPr/>
        </p:nvCxnSpPr>
        <p:spPr>
          <a:xfrm flipH="1">
            <a:off x="3210494" y="1781382"/>
            <a:ext cx="26897" cy="276018"/>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7E92C5CE-0A6B-A34B-BBCA-01E30801C185}"/>
              </a:ext>
            </a:extLst>
          </p:cNvPr>
          <p:cNvSpPr/>
          <p:nvPr/>
        </p:nvSpPr>
        <p:spPr>
          <a:xfrm>
            <a:off x="4648201" y="1135344"/>
            <a:ext cx="5775245" cy="1569660"/>
          </a:xfrm>
          <a:prstGeom prst="rect">
            <a:avLst/>
          </a:prstGeom>
        </p:spPr>
        <p:txBody>
          <a:bodyPr wrap="square">
            <a:spAutoFit/>
          </a:bodyPr>
          <a:lstStyle/>
          <a:p>
            <a:r>
              <a:rPr lang="en-US" sz="3200" dirty="0">
                <a:latin typeface="Candara" panose="020E0502030303020204" pitchFamily="34" charset="0"/>
                <a:cs typeface="Calibri" panose="020F0502020204030204" pitchFamily="34" charset="0"/>
              </a:rPr>
              <a:t>P(c) = 0.01</a:t>
            </a:r>
          </a:p>
          <a:p>
            <a:r>
              <a:rPr lang="en-US" sz="3200" dirty="0">
                <a:latin typeface="Candara" panose="020E0502030303020204" pitchFamily="34" charset="0"/>
                <a:cs typeface="Calibri" panose="020F0502020204030204" pitchFamily="34" charset="0"/>
              </a:rPr>
              <a:t>P(t</a:t>
            </a:r>
            <a:r>
              <a:rPr lang="en-US" sz="3200" baseline="-25000" dirty="0">
                <a:latin typeface="Candara" panose="020E0502030303020204" pitchFamily="34" charset="0"/>
                <a:cs typeface="Calibri" panose="020F0502020204030204" pitchFamily="34" charset="0"/>
              </a:rPr>
              <a:t>1</a:t>
            </a:r>
            <a:r>
              <a:rPr lang="en-US" sz="3200" dirty="0">
                <a:latin typeface="Candara" panose="020E0502030303020204" pitchFamily="34" charset="0"/>
                <a:cs typeface="Calibri" panose="020F0502020204030204" pitchFamily="34" charset="0"/>
              </a:rPr>
              <a:t>|c) = P(t</a:t>
            </a:r>
            <a:r>
              <a:rPr lang="en-US" sz="3200" baseline="-25000" dirty="0">
                <a:latin typeface="Candara" panose="020E0502030303020204" pitchFamily="34" charset="0"/>
                <a:cs typeface="Calibri" panose="020F0502020204030204" pitchFamily="34" charset="0"/>
              </a:rPr>
              <a:t>2</a:t>
            </a:r>
            <a:r>
              <a:rPr lang="en-US" sz="3200" dirty="0">
                <a:latin typeface="Candara" panose="020E0502030303020204" pitchFamily="34" charset="0"/>
                <a:cs typeface="Calibri" panose="020F0502020204030204" pitchFamily="34" charset="0"/>
              </a:rPr>
              <a:t>|c) = P(t</a:t>
            </a:r>
            <a:r>
              <a:rPr lang="en-US" sz="3200" baseline="-25000" dirty="0">
                <a:latin typeface="Candara" panose="020E0502030303020204" pitchFamily="34" charset="0"/>
                <a:cs typeface="Calibri" panose="020F0502020204030204" pitchFamily="34" charset="0"/>
              </a:rPr>
              <a:t>3</a:t>
            </a:r>
            <a:r>
              <a:rPr lang="en-US" sz="3200" dirty="0">
                <a:latin typeface="Candara" panose="020E0502030303020204" pitchFamily="34" charset="0"/>
                <a:cs typeface="Calibri" panose="020F0502020204030204" pitchFamily="34" charset="0"/>
              </a:rPr>
              <a:t>|c) = 0.9</a:t>
            </a:r>
          </a:p>
          <a:p>
            <a:r>
              <a:rPr lang="en-US" sz="3200" dirty="0">
                <a:latin typeface="Candara" panose="020E0502030303020204" pitchFamily="34" charset="0"/>
                <a:cs typeface="Calibri" panose="020F0502020204030204" pitchFamily="34" charset="0"/>
              </a:rPr>
              <a:t>P(t</a:t>
            </a:r>
            <a:r>
              <a:rPr lang="en-US" sz="3200" baseline="-25000" dirty="0">
                <a:latin typeface="Candara" panose="020E0502030303020204" pitchFamily="34" charset="0"/>
                <a:cs typeface="Calibri" panose="020F0502020204030204" pitchFamily="34" charset="0"/>
              </a:rPr>
              <a:t>1</a:t>
            </a:r>
            <a:r>
              <a:rPr lang="en-US" sz="3200" dirty="0">
                <a:latin typeface="Candara" panose="020E0502030303020204" pitchFamily="34" charset="0"/>
                <a:cs typeface="Calibri" panose="020F0502020204030204" pitchFamily="34" charset="0"/>
              </a:rPr>
              <a:t>|¬c) = P(t</a:t>
            </a:r>
            <a:r>
              <a:rPr lang="en-US" sz="3200" baseline="-25000" dirty="0">
                <a:latin typeface="Candara" panose="020E0502030303020204" pitchFamily="34" charset="0"/>
                <a:cs typeface="Calibri" panose="020F0502020204030204" pitchFamily="34" charset="0"/>
              </a:rPr>
              <a:t>2</a:t>
            </a:r>
            <a:r>
              <a:rPr lang="en-US" sz="3200" dirty="0">
                <a:latin typeface="Candara" panose="020E0502030303020204" pitchFamily="34" charset="0"/>
                <a:cs typeface="Calibri" panose="020F0502020204030204" pitchFamily="34" charset="0"/>
              </a:rPr>
              <a:t>|¬c) = P(t</a:t>
            </a:r>
            <a:r>
              <a:rPr lang="en-US" sz="3200" baseline="-25000" dirty="0">
                <a:latin typeface="Candara" panose="020E0502030303020204" pitchFamily="34" charset="0"/>
                <a:cs typeface="Calibri" panose="020F0502020204030204" pitchFamily="34" charset="0"/>
              </a:rPr>
              <a:t>3</a:t>
            </a:r>
            <a:r>
              <a:rPr lang="en-US" sz="3200" dirty="0">
                <a:latin typeface="Candara" panose="020E0502030303020204" pitchFamily="34" charset="0"/>
                <a:cs typeface="Calibri" panose="020F0502020204030204" pitchFamily="34" charset="0"/>
              </a:rPr>
              <a:t>|¬c) = 0.2</a:t>
            </a:r>
          </a:p>
        </p:txBody>
      </p:sp>
      <p:pic>
        <p:nvPicPr>
          <p:cNvPr id="18" name="Graphic 17" descr="Head with Gears">
            <a:extLst>
              <a:ext uri="{FF2B5EF4-FFF2-40B4-BE49-F238E27FC236}">
                <a16:creationId xmlns:a16="http://schemas.microsoft.com/office/drawing/2014/main" id="{81B0B8A6-AEB0-7444-8A02-1E4E74AC9D55}"/>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9267"/>
          <a:stretch/>
        </p:blipFill>
        <p:spPr>
          <a:xfrm>
            <a:off x="0" y="178234"/>
            <a:ext cx="746045" cy="822245"/>
          </a:xfrm>
          <a:prstGeom prst="rect">
            <a:avLst/>
          </a:prstGeom>
        </p:spPr>
      </p:pic>
    </p:spTree>
    <p:extLst>
      <p:ext uri="{BB962C8B-B14F-4D97-AF65-F5344CB8AC3E}">
        <p14:creationId xmlns:p14="http://schemas.microsoft.com/office/powerpoint/2010/main" val="1572990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AF805-97D2-2F43-98D5-88C3B002B484}"/>
              </a:ext>
            </a:extLst>
          </p:cNvPr>
          <p:cNvSpPr>
            <a:spLocks noGrp="1"/>
          </p:cNvSpPr>
          <p:nvPr>
            <p:ph type="title"/>
          </p:nvPr>
        </p:nvSpPr>
        <p:spPr/>
        <p:txBody>
          <a:bodyPr/>
          <a:lstStyle/>
          <a:p>
            <a:r>
              <a:rPr lang="en-US" dirty="0"/>
              <a:t>Confounding Causes</a:t>
            </a:r>
          </a:p>
        </p:txBody>
      </p:sp>
      <mc:AlternateContent xmlns:mc="http://schemas.openxmlformats.org/markup-compatibility/2006" xmlns:a14="http://schemas.microsoft.com/office/drawing/2010/main">
        <mc:Choice Requires="a14">
          <p:sp>
            <p:nvSpPr>
              <p:cNvPr id="18" name="Content Placeholder 17">
                <a:extLst>
                  <a:ext uri="{FF2B5EF4-FFF2-40B4-BE49-F238E27FC236}">
                    <a16:creationId xmlns:a16="http://schemas.microsoft.com/office/drawing/2014/main" id="{A5346E9A-FE07-6E40-A932-6DD78C634A20}"/>
                  </a:ext>
                </a:extLst>
              </p:cNvPr>
              <p:cNvSpPr>
                <a:spLocks noGrp="1"/>
              </p:cNvSpPr>
              <p:nvPr>
                <p:ph idx="1"/>
              </p:nvPr>
            </p:nvSpPr>
            <p:spPr>
              <a:xfrm>
                <a:off x="609600" y="2746283"/>
                <a:ext cx="10972800" cy="3806919"/>
              </a:xfrm>
            </p:spPr>
            <p:txBody>
              <a:bodyPr>
                <a:normAutofit fontScale="85000" lnSpcReduction="20000"/>
              </a:bodyPr>
              <a:lstStyle/>
              <a:p>
                <a:pPr marL="11113" indent="0">
                  <a:buNone/>
                </a:pPr>
                <a:r>
                  <a:rPr lang="en-US" dirty="0">
                    <a:solidFill>
                      <a:srgbClr val="FF0000"/>
                    </a:solidFill>
                  </a:rPr>
                  <a:t>P(</a:t>
                </a:r>
                <a:r>
                  <a:rPr lang="en-US" dirty="0" err="1">
                    <a:solidFill>
                      <a:srgbClr val="FF0000"/>
                    </a:solidFill>
                  </a:rPr>
                  <a:t>r|s</a:t>
                </a:r>
                <a:r>
                  <a:rPr lang="en-US" dirty="0">
                    <a:solidFill>
                      <a:srgbClr val="FF0000"/>
                    </a:solidFill>
                  </a:rPr>
                  <a:t>) = ?</a:t>
                </a:r>
              </a:p>
              <a:p>
                <a:pPr marL="287338" indent="0">
                  <a:buNone/>
                </a:pPr>
                <a:r>
                  <a:rPr lang="en-US" dirty="0"/>
                  <a:t>= P(r) = 0.01</a:t>
                </a:r>
              </a:p>
              <a:p>
                <a:pPr marL="11113" indent="0">
                  <a:buNone/>
                </a:pPr>
                <a:r>
                  <a:rPr lang="en-US" dirty="0">
                    <a:solidFill>
                      <a:srgbClr val="FF0000"/>
                    </a:solidFill>
                  </a:rPr>
                  <a:t>P(</a:t>
                </a:r>
                <a:r>
                  <a:rPr lang="en-US" dirty="0" err="1">
                    <a:solidFill>
                      <a:srgbClr val="FF0000"/>
                    </a:solidFill>
                  </a:rPr>
                  <a:t>r|h,s</a:t>
                </a:r>
                <a:r>
                  <a:rPr lang="en-US" dirty="0">
                    <a:solidFill>
                      <a:srgbClr val="FF0000"/>
                    </a:solidFill>
                  </a:rPr>
                  <a:t>) = ?</a:t>
                </a:r>
              </a:p>
              <a:p>
                <a:pPr marL="12700" indent="0">
                  <a:buNone/>
                </a:pPr>
                <a:r>
                  <a:rPr lang="en-US" dirty="0"/>
                  <a:t>P(</a:t>
                </a:r>
                <a:r>
                  <a:rPr lang="en-US" dirty="0" err="1"/>
                  <a:t>r|h,s</a:t>
                </a:r>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P(</a:t>
                </a:r>
                <a:r>
                  <a:rPr lang="en-US" dirty="0" err="1"/>
                  <a:t>r,h,s</a:t>
                </a:r>
                <a:r>
                  <a:rPr lang="en-US" dirty="0"/>
                  <a:t>) = P(</a:t>
                </a:r>
                <a:r>
                  <a:rPr lang="en-US" dirty="0" err="1"/>
                  <a:t>h|s,r</a:t>
                </a:r>
                <a:r>
                  <a:rPr lang="en-US" dirty="0"/>
                  <a:t>)*P(s)*P(r) </a:t>
                </a:r>
                <a:br>
                  <a:rPr lang="en-US" dirty="0"/>
                </a:br>
                <a:r>
                  <a:rPr lang="en-US" dirty="0"/>
                  <a:t>               = 1*0.7*0.01 = 0.007 </a:t>
                </a:r>
              </a:p>
              <a:p>
                <a:pPr marL="12700" indent="0">
                  <a:buNone/>
                </a:pPr>
                <a:r>
                  <a:rPr lang="en-US" dirty="0"/>
                  <a:t>P(¬</a:t>
                </a:r>
                <a:r>
                  <a:rPr lang="en-US" dirty="0" err="1"/>
                  <a:t>r|h,s</a:t>
                </a:r>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P(¬</a:t>
                </a:r>
                <a:r>
                  <a:rPr lang="en-US" dirty="0" err="1"/>
                  <a:t>r,h,s</a:t>
                </a:r>
                <a:r>
                  <a:rPr lang="en-US" dirty="0"/>
                  <a:t>) = P(</a:t>
                </a:r>
                <a:r>
                  <a:rPr lang="en-US" dirty="0" err="1"/>
                  <a:t>h|s</a:t>
                </a:r>
                <a:r>
                  <a:rPr lang="en-US" dirty="0"/>
                  <a:t>,¬r)*P(s)*P(¬r) </a:t>
                </a:r>
                <a:br>
                  <a:rPr lang="en-US" dirty="0"/>
                </a:br>
                <a:r>
                  <a:rPr lang="en-US" dirty="0"/>
                  <a:t>                 = 0.7*0.7*0.99 = 0.4851</a:t>
                </a:r>
              </a:p>
              <a:p>
                <a:pPr marL="12700" indent="0">
                  <a:buNone/>
                </a:pPr>
                <a:r>
                  <a:rPr lang="en-US" dirty="0"/>
                  <a:t>P(</a:t>
                </a:r>
                <a:r>
                  <a:rPr lang="en-US" dirty="0" err="1"/>
                  <a:t>r|h,s</a:t>
                </a:r>
                <a:r>
                  <a:rPr lang="en-US" dirty="0"/>
                  <a:t>) = 0.007/(0.007+0.4851) = 0.0142</a:t>
                </a:r>
              </a:p>
              <a:p>
                <a:pPr marL="287338" indent="0">
                  <a:buNone/>
                </a:pPr>
                <a:endParaRPr lang="en-US" dirty="0"/>
              </a:p>
            </p:txBody>
          </p:sp>
        </mc:Choice>
        <mc:Fallback xmlns="">
          <p:sp>
            <p:nvSpPr>
              <p:cNvPr id="18" name="Content Placeholder 17">
                <a:extLst>
                  <a:ext uri="{FF2B5EF4-FFF2-40B4-BE49-F238E27FC236}">
                    <a16:creationId xmlns:a16="http://schemas.microsoft.com/office/drawing/2014/main" id="{A5346E9A-FE07-6E40-A932-6DD78C634A20}"/>
                  </a:ext>
                </a:extLst>
              </p:cNvPr>
              <p:cNvSpPr>
                <a:spLocks noGrp="1" noRot="1" noChangeAspect="1" noMove="1" noResize="1" noEditPoints="1" noAdjustHandles="1" noChangeArrowheads="1" noChangeShapeType="1" noTextEdit="1"/>
              </p:cNvSpPr>
              <p:nvPr>
                <p:ph idx="1"/>
              </p:nvPr>
            </p:nvSpPr>
            <p:spPr>
              <a:xfrm>
                <a:off x="609600" y="2746283"/>
                <a:ext cx="10972800" cy="3806919"/>
              </a:xfrm>
              <a:blipFill>
                <a:blip r:embed="rId2"/>
                <a:stretch>
                  <a:fillRect l="-1387" t="-233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F31E795-C250-BE49-8BD5-E918A06E3995}"/>
              </a:ext>
            </a:extLst>
          </p:cNvPr>
          <p:cNvSpPr>
            <a:spLocks noGrp="1"/>
          </p:cNvSpPr>
          <p:nvPr>
            <p:ph type="sldNum" sz="quarter" idx="12"/>
          </p:nvPr>
        </p:nvSpPr>
        <p:spPr/>
        <p:txBody>
          <a:bodyPr/>
          <a:lstStyle/>
          <a:p>
            <a:pPr>
              <a:defRPr/>
            </a:pPr>
            <a:fld id="{CCF77436-EC8C-4AA7-8F7E-35D67B363DD7}" type="slidenum">
              <a:rPr lang="en-US" smtClean="0"/>
              <a:pPr>
                <a:defRPr/>
              </a:pPr>
              <a:t>53</a:t>
            </a:fld>
            <a:endParaRPr lang="en-US" dirty="0"/>
          </a:p>
        </p:txBody>
      </p:sp>
      <p:sp>
        <p:nvSpPr>
          <p:cNvPr id="5" name="Rounded Rectangle 4">
            <a:extLst>
              <a:ext uri="{FF2B5EF4-FFF2-40B4-BE49-F238E27FC236}">
                <a16:creationId xmlns:a16="http://schemas.microsoft.com/office/drawing/2014/main" id="{CC8B917D-BAF4-B449-BC84-442DA3EF6248}"/>
              </a:ext>
            </a:extLst>
          </p:cNvPr>
          <p:cNvSpPr/>
          <p:nvPr/>
        </p:nvSpPr>
        <p:spPr>
          <a:xfrm>
            <a:off x="3581400" y="1219233"/>
            <a:ext cx="546334" cy="53340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R</a:t>
            </a:r>
          </a:p>
        </p:txBody>
      </p:sp>
      <p:sp>
        <p:nvSpPr>
          <p:cNvPr id="6" name="Rounded Rectangle 5">
            <a:extLst>
              <a:ext uri="{FF2B5EF4-FFF2-40B4-BE49-F238E27FC236}">
                <a16:creationId xmlns:a16="http://schemas.microsoft.com/office/drawing/2014/main" id="{6EDDBCDE-79E4-C74C-A103-CE8B34DEFF9E}"/>
              </a:ext>
            </a:extLst>
          </p:cNvPr>
          <p:cNvSpPr/>
          <p:nvPr/>
        </p:nvSpPr>
        <p:spPr>
          <a:xfrm>
            <a:off x="2133601" y="1221857"/>
            <a:ext cx="562433" cy="53340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S</a:t>
            </a:r>
          </a:p>
        </p:txBody>
      </p:sp>
      <p:cxnSp>
        <p:nvCxnSpPr>
          <p:cNvPr id="7" name="Straight Arrow Connector 6">
            <a:extLst>
              <a:ext uri="{FF2B5EF4-FFF2-40B4-BE49-F238E27FC236}">
                <a16:creationId xmlns:a16="http://schemas.microsoft.com/office/drawing/2014/main" id="{59B93898-02D7-9E48-A14E-81286ED3D535}"/>
              </a:ext>
            </a:extLst>
          </p:cNvPr>
          <p:cNvCxnSpPr>
            <a:cxnSpLocks/>
            <a:stCxn id="5" idx="2"/>
            <a:endCxn id="8" idx="0"/>
          </p:cNvCxnSpPr>
          <p:nvPr/>
        </p:nvCxnSpPr>
        <p:spPr>
          <a:xfrm flipH="1">
            <a:off x="3168767" y="1752634"/>
            <a:ext cx="685800" cy="304767"/>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8" name="Rounded Rectangle 7">
            <a:extLst>
              <a:ext uri="{FF2B5EF4-FFF2-40B4-BE49-F238E27FC236}">
                <a16:creationId xmlns:a16="http://schemas.microsoft.com/office/drawing/2014/main" id="{A4036BD9-1927-1F49-A7F8-5E95EF202606}"/>
              </a:ext>
            </a:extLst>
          </p:cNvPr>
          <p:cNvSpPr/>
          <p:nvPr/>
        </p:nvSpPr>
        <p:spPr>
          <a:xfrm>
            <a:off x="2895600" y="2057400"/>
            <a:ext cx="546334" cy="53340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H</a:t>
            </a:r>
          </a:p>
        </p:txBody>
      </p:sp>
      <p:cxnSp>
        <p:nvCxnSpPr>
          <p:cNvPr id="9" name="Straight Arrow Connector 8">
            <a:extLst>
              <a:ext uri="{FF2B5EF4-FFF2-40B4-BE49-F238E27FC236}">
                <a16:creationId xmlns:a16="http://schemas.microsoft.com/office/drawing/2014/main" id="{1D88A704-C0B4-234B-B646-ED7E3E99BCAF}"/>
              </a:ext>
            </a:extLst>
          </p:cNvPr>
          <p:cNvCxnSpPr>
            <a:cxnSpLocks/>
            <a:stCxn id="6" idx="2"/>
            <a:endCxn id="8" idx="0"/>
          </p:cNvCxnSpPr>
          <p:nvPr/>
        </p:nvCxnSpPr>
        <p:spPr>
          <a:xfrm>
            <a:off x="2414817" y="1755258"/>
            <a:ext cx="753950" cy="302143"/>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3" name="Rectangle 2">
            <a:extLst>
              <a:ext uri="{FF2B5EF4-FFF2-40B4-BE49-F238E27FC236}">
                <a16:creationId xmlns:a16="http://schemas.microsoft.com/office/drawing/2014/main" id="{AD945633-96A2-3046-AAF0-FC8593E0A31A}"/>
              </a:ext>
            </a:extLst>
          </p:cNvPr>
          <p:cNvSpPr/>
          <p:nvPr/>
        </p:nvSpPr>
        <p:spPr>
          <a:xfrm>
            <a:off x="1999148" y="884808"/>
            <a:ext cx="1159292"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sunny day</a:t>
            </a:r>
            <a:endParaRPr lang="en-US" dirty="0">
              <a:latin typeface="Candara" panose="020E0502030303020204" pitchFamily="34" charset="0"/>
            </a:endParaRPr>
          </a:p>
        </p:txBody>
      </p:sp>
      <p:sp>
        <p:nvSpPr>
          <p:cNvPr id="10" name="Rectangle 9">
            <a:extLst>
              <a:ext uri="{FF2B5EF4-FFF2-40B4-BE49-F238E27FC236}">
                <a16:creationId xmlns:a16="http://schemas.microsoft.com/office/drawing/2014/main" id="{91D88505-61D0-C34A-8CC5-59DFF3BD951B}"/>
              </a:ext>
            </a:extLst>
          </p:cNvPr>
          <p:cNvSpPr/>
          <p:nvPr/>
        </p:nvSpPr>
        <p:spPr>
          <a:xfrm>
            <a:off x="3505201" y="849901"/>
            <a:ext cx="1260281"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salary raise</a:t>
            </a:r>
            <a:endParaRPr lang="en-US" dirty="0">
              <a:latin typeface="Candara" panose="020E0502030303020204" pitchFamily="34" charset="0"/>
            </a:endParaRPr>
          </a:p>
        </p:txBody>
      </p:sp>
      <p:sp>
        <p:nvSpPr>
          <p:cNvPr id="11" name="Rectangle 10">
            <a:extLst>
              <a:ext uri="{FF2B5EF4-FFF2-40B4-BE49-F238E27FC236}">
                <a16:creationId xmlns:a16="http://schemas.microsoft.com/office/drawing/2014/main" id="{EB6E2848-6D24-074D-82FC-BF758C2CD0EF}"/>
              </a:ext>
            </a:extLst>
          </p:cNvPr>
          <p:cNvSpPr/>
          <p:nvPr/>
        </p:nvSpPr>
        <p:spPr>
          <a:xfrm>
            <a:off x="3414010" y="2118830"/>
            <a:ext cx="1505540"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feeling happy</a:t>
            </a:r>
            <a:endParaRPr lang="en-US" dirty="0">
              <a:latin typeface="Candara" panose="020E0502030303020204" pitchFamily="34" charset="0"/>
            </a:endParaRPr>
          </a:p>
        </p:txBody>
      </p:sp>
      <p:sp>
        <p:nvSpPr>
          <p:cNvPr id="21" name="Rectangle 20">
            <a:extLst>
              <a:ext uri="{FF2B5EF4-FFF2-40B4-BE49-F238E27FC236}">
                <a16:creationId xmlns:a16="http://schemas.microsoft.com/office/drawing/2014/main" id="{F59DF18C-70D9-4348-AA82-D76FEFCCE936}"/>
              </a:ext>
            </a:extLst>
          </p:cNvPr>
          <p:cNvSpPr/>
          <p:nvPr/>
        </p:nvSpPr>
        <p:spPr>
          <a:xfrm>
            <a:off x="5410200" y="1094572"/>
            <a:ext cx="4953000" cy="1384995"/>
          </a:xfrm>
          <a:prstGeom prst="rect">
            <a:avLst/>
          </a:prstGeom>
        </p:spPr>
        <p:txBody>
          <a:bodyPr wrap="square">
            <a:spAutoFit/>
          </a:bodyPr>
          <a:lstStyle/>
          <a:p>
            <a:pPr>
              <a:tabLst>
                <a:tab pos="2389188" algn="l"/>
              </a:tabLst>
            </a:pPr>
            <a:r>
              <a:rPr lang="en-US" sz="2800" dirty="0">
                <a:latin typeface="Candara" panose="020E0502030303020204" pitchFamily="34" charset="0"/>
                <a:cs typeface="Calibri" panose="020F0502020204030204" pitchFamily="34" charset="0"/>
              </a:rPr>
              <a:t>P(s) = 0.7 	P(r) = 0.01</a:t>
            </a:r>
          </a:p>
          <a:p>
            <a:pPr>
              <a:tabLst>
                <a:tab pos="2389188" algn="l"/>
              </a:tabLst>
            </a:pPr>
            <a:r>
              <a:rPr lang="en-US" sz="2800" dirty="0">
                <a:latin typeface="Candara" panose="020E0502030303020204" pitchFamily="34" charset="0"/>
                <a:cs typeface="Calibri" panose="020F0502020204030204" pitchFamily="34" charset="0"/>
              </a:rPr>
              <a:t>P(</a:t>
            </a:r>
            <a:r>
              <a:rPr lang="en-US" sz="2800" dirty="0" err="1">
                <a:latin typeface="Candara" panose="020E0502030303020204" pitchFamily="34" charset="0"/>
                <a:cs typeface="Calibri" panose="020F0502020204030204" pitchFamily="34" charset="0"/>
              </a:rPr>
              <a:t>h|s,r</a:t>
            </a:r>
            <a:r>
              <a:rPr lang="en-US" sz="2800" dirty="0">
                <a:latin typeface="Candara" panose="020E0502030303020204" pitchFamily="34" charset="0"/>
                <a:cs typeface="Calibri" panose="020F0502020204030204" pitchFamily="34" charset="0"/>
              </a:rPr>
              <a:t>) = 1 	P(h|¬</a:t>
            </a:r>
            <a:r>
              <a:rPr lang="en-US" sz="2800" dirty="0" err="1">
                <a:latin typeface="Candara" panose="020E0502030303020204" pitchFamily="34" charset="0"/>
                <a:cs typeface="Calibri" panose="020F0502020204030204" pitchFamily="34" charset="0"/>
              </a:rPr>
              <a:t>s,r</a:t>
            </a:r>
            <a:r>
              <a:rPr lang="en-US" sz="2800" dirty="0">
                <a:latin typeface="Candara" panose="020E0502030303020204" pitchFamily="34" charset="0"/>
                <a:cs typeface="Calibri" panose="020F0502020204030204" pitchFamily="34" charset="0"/>
              </a:rPr>
              <a:t>) = 0.9</a:t>
            </a:r>
          </a:p>
          <a:p>
            <a:pPr>
              <a:tabLst>
                <a:tab pos="2389188" algn="l"/>
              </a:tabLst>
            </a:pPr>
            <a:r>
              <a:rPr lang="en-US" sz="2800" dirty="0">
                <a:latin typeface="Candara" panose="020E0502030303020204" pitchFamily="34" charset="0"/>
                <a:cs typeface="Calibri" panose="020F0502020204030204" pitchFamily="34" charset="0"/>
              </a:rPr>
              <a:t>P(</a:t>
            </a:r>
            <a:r>
              <a:rPr lang="en-US" sz="2800" dirty="0" err="1">
                <a:latin typeface="Candara" panose="020E0502030303020204" pitchFamily="34" charset="0"/>
                <a:cs typeface="Calibri" panose="020F0502020204030204" pitchFamily="34" charset="0"/>
              </a:rPr>
              <a:t>h|s</a:t>
            </a:r>
            <a:r>
              <a:rPr lang="en-US" sz="2800" dirty="0">
                <a:latin typeface="Candara" panose="020E0502030303020204" pitchFamily="34" charset="0"/>
                <a:cs typeface="Calibri" panose="020F0502020204030204" pitchFamily="34" charset="0"/>
              </a:rPr>
              <a:t>,¬r) = 0.7 	P(h|¬</a:t>
            </a:r>
            <a:r>
              <a:rPr lang="en-US" sz="2800" dirty="0" err="1">
                <a:latin typeface="Candara" panose="020E0502030303020204" pitchFamily="34" charset="0"/>
                <a:cs typeface="Calibri" panose="020F0502020204030204" pitchFamily="34" charset="0"/>
              </a:rPr>
              <a:t>s,¬r</a:t>
            </a:r>
            <a:r>
              <a:rPr lang="en-US" sz="2800" dirty="0">
                <a:latin typeface="Candara" panose="020E0502030303020204" pitchFamily="34" charset="0"/>
                <a:cs typeface="Calibri" panose="020F0502020204030204" pitchFamily="34" charset="0"/>
              </a:rPr>
              <a:t>) = 0.1</a:t>
            </a:r>
          </a:p>
        </p:txBody>
      </p:sp>
    </p:spTree>
    <p:extLst>
      <p:ext uri="{BB962C8B-B14F-4D97-AF65-F5344CB8AC3E}">
        <p14:creationId xmlns:p14="http://schemas.microsoft.com/office/powerpoint/2010/main" val="1496421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AF805-97D2-2F43-98D5-88C3B002B484}"/>
              </a:ext>
            </a:extLst>
          </p:cNvPr>
          <p:cNvSpPr>
            <a:spLocks noGrp="1"/>
          </p:cNvSpPr>
          <p:nvPr>
            <p:ph type="title"/>
          </p:nvPr>
        </p:nvSpPr>
        <p:spPr/>
        <p:txBody>
          <a:bodyPr/>
          <a:lstStyle/>
          <a:p>
            <a:r>
              <a:rPr lang="en-US" dirty="0"/>
              <a:t>Confounding Causes</a:t>
            </a:r>
          </a:p>
        </p:txBody>
      </p:sp>
      <mc:AlternateContent xmlns:mc="http://schemas.openxmlformats.org/markup-compatibility/2006" xmlns:a14="http://schemas.microsoft.com/office/drawing/2010/main">
        <mc:Choice Requires="a14">
          <p:sp>
            <p:nvSpPr>
              <p:cNvPr id="18" name="Content Placeholder 17">
                <a:extLst>
                  <a:ext uri="{FF2B5EF4-FFF2-40B4-BE49-F238E27FC236}">
                    <a16:creationId xmlns:a16="http://schemas.microsoft.com/office/drawing/2014/main" id="{A5346E9A-FE07-6E40-A932-6DD78C634A20}"/>
                  </a:ext>
                </a:extLst>
              </p:cNvPr>
              <p:cNvSpPr>
                <a:spLocks noGrp="1"/>
              </p:cNvSpPr>
              <p:nvPr>
                <p:ph idx="1"/>
              </p:nvPr>
            </p:nvSpPr>
            <p:spPr>
              <a:xfrm>
                <a:off x="609600" y="2746283"/>
                <a:ext cx="10972800" cy="3806919"/>
              </a:xfrm>
            </p:spPr>
            <p:txBody>
              <a:bodyPr>
                <a:noAutofit/>
              </a:bodyPr>
              <a:lstStyle/>
              <a:p>
                <a:pPr marL="11113" indent="0">
                  <a:buNone/>
                </a:pPr>
                <a:r>
                  <a:rPr lang="en-US" sz="2600" dirty="0"/>
                  <a:t>P(</a:t>
                </a:r>
                <a:r>
                  <a:rPr lang="en-US" sz="2600" dirty="0" err="1"/>
                  <a:t>r|h,s</a:t>
                </a:r>
                <a:r>
                  <a:rPr lang="en-US" sz="2600" dirty="0"/>
                  <a:t>) = 0.0142</a:t>
                </a:r>
              </a:p>
              <a:p>
                <a:pPr marL="11113" indent="0">
                  <a:buNone/>
                </a:pPr>
                <a:r>
                  <a:rPr lang="en-US" sz="2600" dirty="0">
                    <a:solidFill>
                      <a:srgbClr val="FF0000"/>
                    </a:solidFill>
                  </a:rPr>
                  <a:t>P(</a:t>
                </a:r>
                <a:r>
                  <a:rPr lang="en-US" sz="2600" dirty="0" err="1">
                    <a:solidFill>
                      <a:srgbClr val="FF0000"/>
                    </a:solidFill>
                  </a:rPr>
                  <a:t>r|h</a:t>
                </a:r>
                <a:r>
                  <a:rPr lang="en-US" sz="2600" dirty="0">
                    <a:solidFill>
                      <a:srgbClr val="FF0000"/>
                    </a:solidFill>
                  </a:rPr>
                  <a:t>) = ?</a:t>
                </a:r>
              </a:p>
              <a:p>
                <a:pPr marL="12700" indent="0">
                  <a:buNone/>
                </a:pPr>
                <a:r>
                  <a:rPr lang="en-US" sz="2600" dirty="0"/>
                  <a:t>P(</a:t>
                </a:r>
                <a:r>
                  <a:rPr lang="en-US" sz="2600" dirty="0" err="1"/>
                  <a:t>r|h</a:t>
                </a:r>
                <a:r>
                  <a:rPr lang="en-US" sz="2600" dirty="0"/>
                  <a:t>) </a:t>
                </a:r>
                <a14:m>
                  <m:oMath xmlns:m="http://schemas.openxmlformats.org/officeDocument/2006/math">
                    <m:r>
                      <a:rPr lang="en-US" sz="2600" i="1">
                        <a:latin typeface="Cambria Math" panose="02040503050406030204" pitchFamily="18" charset="0"/>
                        <a:ea typeface="Cambria Math" panose="02040503050406030204" pitchFamily="18" charset="0"/>
                      </a:rPr>
                      <m:t>∝</m:t>
                    </m:r>
                  </m:oMath>
                </a14:m>
                <a:r>
                  <a:rPr lang="en-US" sz="2600" dirty="0"/>
                  <a:t> </a:t>
                </a:r>
                <a14:m>
                  <m:oMath xmlns:m="http://schemas.openxmlformats.org/officeDocument/2006/math">
                    <m:nary>
                      <m:naryPr>
                        <m:chr m:val="∑"/>
                        <m:limLoc m:val="subSup"/>
                        <m:supHide m:val="on"/>
                        <m:ctrlPr>
                          <a:rPr lang="en-US" sz="2600" i="1">
                            <a:latin typeface="Cambria Math" panose="02040503050406030204" pitchFamily="18" charset="0"/>
                          </a:rPr>
                        </m:ctrlPr>
                      </m:naryPr>
                      <m:sub>
                        <m:r>
                          <m:rPr>
                            <m:sty m:val="p"/>
                          </m:rPr>
                          <a:rPr lang="en-US" sz="2600">
                            <a:latin typeface="Cambria Math" panose="02040503050406030204" pitchFamily="18" charset="0"/>
                          </a:rPr>
                          <m:t>s</m:t>
                        </m:r>
                        <m:r>
                          <a:rPr lang="en-US" sz="2600">
                            <a:latin typeface="Cambria Math" panose="02040503050406030204" pitchFamily="18" charset="0"/>
                          </a:rPr>
                          <m:t>′</m:t>
                        </m:r>
                      </m:sub>
                      <m:sup/>
                      <m:e>
                        <m:r>
                          <m:rPr>
                            <m:sty m:val="p"/>
                          </m:rPr>
                          <a:rPr lang="en-US" sz="2600">
                            <a:latin typeface="Cambria Math" panose="02040503050406030204" pitchFamily="18" charset="0"/>
                          </a:rPr>
                          <m:t>P</m:t>
                        </m:r>
                        <m:r>
                          <a:rPr lang="en-US" sz="2600">
                            <a:latin typeface="Cambria Math" panose="02040503050406030204" pitchFamily="18" charset="0"/>
                          </a:rPr>
                          <m:t>(</m:t>
                        </m:r>
                        <m:sSup>
                          <m:sSupPr>
                            <m:ctrlPr>
                              <a:rPr lang="en-US" sz="2600" i="1">
                                <a:latin typeface="Cambria Math" panose="02040503050406030204" pitchFamily="18" charset="0"/>
                              </a:rPr>
                            </m:ctrlPr>
                          </m:sSupPr>
                          <m:e>
                            <m:r>
                              <m:rPr>
                                <m:sty m:val="p"/>
                              </m:rPr>
                              <a:rPr lang="en-US" sz="2600">
                                <a:latin typeface="Cambria Math" panose="02040503050406030204" pitchFamily="18" charset="0"/>
                              </a:rPr>
                              <m:t>s</m:t>
                            </m:r>
                          </m:e>
                          <m:sup>
                            <m:r>
                              <a:rPr lang="en-US" sz="2600">
                                <a:latin typeface="Cambria Math" panose="02040503050406030204" pitchFamily="18" charset="0"/>
                              </a:rPr>
                              <m:t>′</m:t>
                            </m:r>
                          </m:sup>
                        </m:sSup>
                        <m:r>
                          <a:rPr lang="en-US" sz="2600">
                            <a:latin typeface="Cambria Math" panose="02040503050406030204" pitchFamily="18" charset="0"/>
                          </a:rPr>
                          <m:t>,</m:t>
                        </m:r>
                        <m:r>
                          <m:rPr>
                            <m:sty m:val="p"/>
                          </m:rPr>
                          <a:rPr lang="en-US" sz="2600">
                            <a:latin typeface="Cambria Math" panose="02040503050406030204" pitchFamily="18" charset="0"/>
                          </a:rPr>
                          <m:t>r</m:t>
                        </m:r>
                        <m:r>
                          <a:rPr lang="en-US" sz="2600">
                            <a:latin typeface="Cambria Math" panose="02040503050406030204" pitchFamily="18" charset="0"/>
                          </a:rPr>
                          <m:t>,</m:t>
                        </m:r>
                        <m:r>
                          <m:rPr>
                            <m:sty m:val="p"/>
                          </m:rPr>
                          <a:rPr lang="en-US" sz="2600">
                            <a:latin typeface="Cambria Math" panose="02040503050406030204" pitchFamily="18" charset="0"/>
                          </a:rPr>
                          <m:t>h</m:t>
                        </m:r>
                        <m:r>
                          <a:rPr lang="en-US" sz="2600">
                            <a:latin typeface="Cambria Math" panose="02040503050406030204" pitchFamily="18" charset="0"/>
                          </a:rPr>
                          <m:t>)</m:t>
                        </m:r>
                      </m:e>
                    </m:nary>
                    <m:r>
                      <a:rPr lang="en-US" sz="2600" i="1">
                        <a:latin typeface="Cambria Math" panose="02040503050406030204" pitchFamily="18" charset="0"/>
                      </a:rPr>
                      <m:t> </m:t>
                    </m:r>
                  </m:oMath>
                </a14:m>
                <a:r>
                  <a:rPr lang="en-US" sz="2600" dirty="0"/>
                  <a:t>= </a:t>
                </a:r>
                <a14:m>
                  <m:oMath xmlns:m="http://schemas.openxmlformats.org/officeDocument/2006/math">
                    <m:nary>
                      <m:naryPr>
                        <m:chr m:val="∑"/>
                        <m:limLoc m:val="subSup"/>
                        <m:supHide m:val="on"/>
                        <m:ctrlPr>
                          <a:rPr lang="en-US" sz="2600" i="1">
                            <a:latin typeface="Cambria Math" panose="02040503050406030204" pitchFamily="18" charset="0"/>
                          </a:rPr>
                        </m:ctrlPr>
                      </m:naryPr>
                      <m:sub>
                        <m:r>
                          <m:rPr>
                            <m:sty m:val="p"/>
                          </m:rPr>
                          <a:rPr lang="en-US" sz="2600">
                            <a:latin typeface="Cambria Math" panose="02040503050406030204" pitchFamily="18" charset="0"/>
                          </a:rPr>
                          <m:t>s</m:t>
                        </m:r>
                        <m:r>
                          <a:rPr lang="en-US" sz="2600">
                            <a:latin typeface="Cambria Math" panose="02040503050406030204" pitchFamily="18" charset="0"/>
                          </a:rPr>
                          <m:t>′</m:t>
                        </m:r>
                      </m:sub>
                      <m:sup/>
                      <m:e>
                        <m:r>
                          <m:rPr>
                            <m:sty m:val="p"/>
                          </m:rPr>
                          <a:rPr lang="en-US" sz="2600">
                            <a:latin typeface="Cambria Math" panose="02040503050406030204" pitchFamily="18" charset="0"/>
                          </a:rPr>
                          <m:t>P</m:t>
                        </m:r>
                        <m:d>
                          <m:dPr>
                            <m:ctrlPr>
                              <a:rPr lang="en-US" sz="2600" i="1">
                                <a:latin typeface="Cambria Math" panose="02040503050406030204" pitchFamily="18" charset="0"/>
                              </a:rPr>
                            </m:ctrlPr>
                          </m:dPr>
                          <m:e>
                            <m:sSup>
                              <m:sSupPr>
                                <m:ctrlPr>
                                  <a:rPr lang="en-US" sz="2600" i="1">
                                    <a:latin typeface="Cambria Math" panose="02040503050406030204" pitchFamily="18" charset="0"/>
                                  </a:rPr>
                                </m:ctrlPr>
                              </m:sSupPr>
                              <m:e>
                                <m:r>
                                  <m:rPr>
                                    <m:sty m:val="p"/>
                                  </m:rPr>
                                  <a:rPr lang="en-US" sz="2600">
                                    <a:latin typeface="Cambria Math" panose="02040503050406030204" pitchFamily="18" charset="0"/>
                                  </a:rPr>
                                  <m:t>s</m:t>
                                </m:r>
                              </m:e>
                              <m:sup>
                                <m:r>
                                  <a:rPr lang="en-US" sz="2600">
                                    <a:latin typeface="Cambria Math" panose="02040503050406030204" pitchFamily="18" charset="0"/>
                                  </a:rPr>
                                  <m:t>′</m:t>
                                </m:r>
                              </m:sup>
                            </m:sSup>
                          </m:e>
                        </m:d>
                        <m:r>
                          <m:rPr>
                            <m:sty m:val="p"/>
                          </m:rPr>
                          <a:rPr lang="en-US" sz="2600">
                            <a:latin typeface="Cambria Math" panose="02040503050406030204" pitchFamily="18" charset="0"/>
                          </a:rPr>
                          <m:t>P</m:t>
                        </m:r>
                        <m:d>
                          <m:dPr>
                            <m:ctrlPr>
                              <a:rPr lang="en-US" sz="2600" i="1">
                                <a:latin typeface="Cambria Math" panose="02040503050406030204" pitchFamily="18" charset="0"/>
                              </a:rPr>
                            </m:ctrlPr>
                          </m:dPr>
                          <m:e>
                            <m:r>
                              <m:rPr>
                                <m:sty m:val="p"/>
                              </m:rPr>
                              <a:rPr lang="en-US" sz="2600">
                                <a:latin typeface="Cambria Math" panose="02040503050406030204" pitchFamily="18" charset="0"/>
                              </a:rPr>
                              <m:t>r</m:t>
                            </m:r>
                          </m:e>
                        </m:d>
                        <m:r>
                          <m:rPr>
                            <m:sty m:val="p"/>
                          </m:rPr>
                          <a:rPr lang="en-US" sz="2600">
                            <a:latin typeface="Cambria Math" panose="02040503050406030204" pitchFamily="18" charset="0"/>
                          </a:rPr>
                          <m:t>P</m:t>
                        </m:r>
                        <m:r>
                          <a:rPr lang="en-US" sz="2600">
                            <a:latin typeface="Cambria Math" panose="02040503050406030204" pitchFamily="18" charset="0"/>
                          </a:rPr>
                          <m:t>(</m:t>
                        </m:r>
                        <m:r>
                          <m:rPr>
                            <m:sty m:val="p"/>
                          </m:rPr>
                          <a:rPr lang="en-US" sz="2600">
                            <a:latin typeface="Cambria Math" panose="02040503050406030204" pitchFamily="18" charset="0"/>
                          </a:rPr>
                          <m:t>h</m:t>
                        </m:r>
                        <m:r>
                          <a:rPr lang="en-US" sz="2600">
                            <a:latin typeface="Cambria Math" panose="02040503050406030204" pitchFamily="18" charset="0"/>
                          </a:rPr>
                          <m:t>|</m:t>
                        </m:r>
                        <m:r>
                          <m:rPr>
                            <m:sty m:val="p"/>
                          </m:rPr>
                          <a:rPr lang="en-US" sz="2600">
                            <a:latin typeface="Cambria Math" panose="02040503050406030204" pitchFamily="18" charset="0"/>
                          </a:rPr>
                          <m:t>s</m:t>
                        </m:r>
                        <m:r>
                          <a:rPr lang="en-US" sz="2600">
                            <a:latin typeface="Cambria Math" panose="02040503050406030204" pitchFamily="18" charset="0"/>
                          </a:rPr>
                          <m:t>′,</m:t>
                        </m:r>
                        <m:r>
                          <m:rPr>
                            <m:sty m:val="p"/>
                          </m:rPr>
                          <a:rPr lang="en-US" sz="2600">
                            <a:latin typeface="Cambria Math" panose="02040503050406030204" pitchFamily="18" charset="0"/>
                          </a:rPr>
                          <m:t>r</m:t>
                        </m:r>
                        <m:r>
                          <a:rPr lang="en-US" sz="2600">
                            <a:latin typeface="Cambria Math" panose="02040503050406030204" pitchFamily="18" charset="0"/>
                          </a:rPr>
                          <m:t>)</m:t>
                        </m:r>
                      </m:e>
                    </m:nary>
                  </m:oMath>
                </a14:m>
                <a:r>
                  <a:rPr lang="en-US" sz="2600" dirty="0"/>
                  <a:t> </a:t>
                </a:r>
                <a:br>
                  <a:rPr lang="en-US" sz="2600" dirty="0"/>
                </a:br>
                <a:r>
                  <a:rPr lang="en-US" sz="2600" dirty="0"/>
                  <a:t>            = 0.7*0.01*1+0.3*0.01*0.9 = 0.0097</a:t>
                </a:r>
              </a:p>
              <a:p>
                <a:pPr marL="12700" indent="0">
                  <a:buNone/>
                </a:pPr>
                <a:r>
                  <a:rPr lang="en-US" sz="2600" dirty="0"/>
                  <a:t>P(¬</a:t>
                </a:r>
                <a:r>
                  <a:rPr lang="en-US" sz="2600" dirty="0" err="1"/>
                  <a:t>r|h</a:t>
                </a:r>
                <a:r>
                  <a:rPr lang="en-US" sz="2600" dirty="0"/>
                  <a:t>) </a:t>
                </a:r>
                <a14:m>
                  <m:oMath xmlns:m="http://schemas.openxmlformats.org/officeDocument/2006/math">
                    <m:r>
                      <a:rPr lang="en-US" sz="2600" i="1">
                        <a:latin typeface="Cambria Math" panose="02040503050406030204" pitchFamily="18" charset="0"/>
                        <a:ea typeface="Cambria Math" panose="02040503050406030204" pitchFamily="18" charset="0"/>
                      </a:rPr>
                      <m:t>∝</m:t>
                    </m:r>
                  </m:oMath>
                </a14:m>
                <a:r>
                  <a:rPr lang="en-US" sz="2600" dirty="0"/>
                  <a:t> </a:t>
                </a:r>
                <a14:m>
                  <m:oMath xmlns:m="http://schemas.openxmlformats.org/officeDocument/2006/math">
                    <m:nary>
                      <m:naryPr>
                        <m:chr m:val="∑"/>
                        <m:limLoc m:val="subSup"/>
                        <m:supHide m:val="on"/>
                        <m:ctrlPr>
                          <a:rPr lang="en-US" sz="2600" i="1">
                            <a:latin typeface="Cambria Math" panose="02040503050406030204" pitchFamily="18" charset="0"/>
                          </a:rPr>
                        </m:ctrlPr>
                      </m:naryPr>
                      <m:sub>
                        <m:r>
                          <m:rPr>
                            <m:sty m:val="p"/>
                          </m:rPr>
                          <a:rPr lang="en-US" sz="2600">
                            <a:latin typeface="Cambria Math" panose="02040503050406030204" pitchFamily="18" charset="0"/>
                          </a:rPr>
                          <m:t>s</m:t>
                        </m:r>
                        <m:r>
                          <a:rPr lang="en-US" sz="2600">
                            <a:latin typeface="Cambria Math" panose="02040503050406030204" pitchFamily="18" charset="0"/>
                          </a:rPr>
                          <m:t>′</m:t>
                        </m:r>
                      </m:sub>
                      <m:sup/>
                      <m:e>
                        <m:r>
                          <m:rPr>
                            <m:sty m:val="p"/>
                          </m:rPr>
                          <a:rPr lang="en-US" sz="2600">
                            <a:latin typeface="Cambria Math" panose="02040503050406030204" pitchFamily="18" charset="0"/>
                          </a:rPr>
                          <m:t>P</m:t>
                        </m:r>
                        <m:r>
                          <a:rPr lang="en-US" sz="2600">
                            <a:latin typeface="Cambria Math" panose="02040503050406030204" pitchFamily="18" charset="0"/>
                          </a:rPr>
                          <m:t>(</m:t>
                        </m:r>
                        <m:sSup>
                          <m:sSupPr>
                            <m:ctrlPr>
                              <a:rPr lang="en-US" sz="2600" i="1">
                                <a:latin typeface="Cambria Math" panose="02040503050406030204" pitchFamily="18" charset="0"/>
                              </a:rPr>
                            </m:ctrlPr>
                          </m:sSupPr>
                          <m:e>
                            <m:r>
                              <m:rPr>
                                <m:sty m:val="p"/>
                              </m:rPr>
                              <a:rPr lang="en-US" sz="2600">
                                <a:latin typeface="Cambria Math" panose="02040503050406030204" pitchFamily="18" charset="0"/>
                              </a:rPr>
                              <m:t>s</m:t>
                            </m:r>
                          </m:e>
                          <m:sup>
                            <m:r>
                              <a:rPr lang="en-US" sz="2600">
                                <a:latin typeface="Cambria Math" panose="02040503050406030204" pitchFamily="18" charset="0"/>
                              </a:rPr>
                              <m:t>′</m:t>
                            </m:r>
                          </m:sup>
                        </m:sSup>
                        <m:r>
                          <a:rPr lang="en-US" sz="2600">
                            <a:latin typeface="Cambria Math" panose="02040503050406030204" pitchFamily="18" charset="0"/>
                          </a:rPr>
                          <m:t>,</m:t>
                        </m:r>
                        <m:r>
                          <m:rPr>
                            <m:nor/>
                          </m:rPr>
                          <a:rPr lang="en-US" sz="2600" dirty="0"/>
                          <m:t>¬</m:t>
                        </m:r>
                        <m:r>
                          <m:rPr>
                            <m:sty m:val="p"/>
                          </m:rPr>
                          <a:rPr lang="en-US" sz="2600">
                            <a:latin typeface="Cambria Math" panose="02040503050406030204" pitchFamily="18" charset="0"/>
                          </a:rPr>
                          <m:t>r</m:t>
                        </m:r>
                        <m:r>
                          <a:rPr lang="en-US" sz="2600">
                            <a:latin typeface="Cambria Math" panose="02040503050406030204" pitchFamily="18" charset="0"/>
                          </a:rPr>
                          <m:t>,</m:t>
                        </m:r>
                        <m:r>
                          <m:rPr>
                            <m:sty m:val="p"/>
                          </m:rPr>
                          <a:rPr lang="en-US" sz="2600">
                            <a:latin typeface="Cambria Math" panose="02040503050406030204" pitchFamily="18" charset="0"/>
                          </a:rPr>
                          <m:t>h</m:t>
                        </m:r>
                        <m:r>
                          <a:rPr lang="en-US" sz="2600">
                            <a:latin typeface="Cambria Math" panose="02040503050406030204" pitchFamily="18" charset="0"/>
                          </a:rPr>
                          <m:t>)</m:t>
                        </m:r>
                      </m:e>
                    </m:nary>
                    <m:r>
                      <a:rPr lang="en-US" sz="2600" i="1">
                        <a:latin typeface="Cambria Math" panose="02040503050406030204" pitchFamily="18" charset="0"/>
                      </a:rPr>
                      <m:t> </m:t>
                    </m:r>
                  </m:oMath>
                </a14:m>
                <a:r>
                  <a:rPr lang="en-US" sz="2600" dirty="0"/>
                  <a:t>= </a:t>
                </a:r>
                <a14:m>
                  <m:oMath xmlns:m="http://schemas.openxmlformats.org/officeDocument/2006/math">
                    <m:nary>
                      <m:naryPr>
                        <m:chr m:val="∑"/>
                        <m:limLoc m:val="subSup"/>
                        <m:supHide m:val="on"/>
                        <m:ctrlPr>
                          <a:rPr lang="en-US" sz="2600" i="1">
                            <a:latin typeface="Cambria Math" panose="02040503050406030204" pitchFamily="18" charset="0"/>
                          </a:rPr>
                        </m:ctrlPr>
                      </m:naryPr>
                      <m:sub>
                        <m:r>
                          <m:rPr>
                            <m:sty m:val="p"/>
                          </m:rPr>
                          <a:rPr lang="en-US" sz="2600">
                            <a:latin typeface="Cambria Math" panose="02040503050406030204" pitchFamily="18" charset="0"/>
                          </a:rPr>
                          <m:t>s</m:t>
                        </m:r>
                        <m:r>
                          <a:rPr lang="en-US" sz="2600">
                            <a:latin typeface="Cambria Math" panose="02040503050406030204" pitchFamily="18" charset="0"/>
                          </a:rPr>
                          <m:t>′</m:t>
                        </m:r>
                      </m:sub>
                      <m:sup/>
                      <m:e>
                        <m:r>
                          <m:rPr>
                            <m:sty m:val="p"/>
                          </m:rPr>
                          <a:rPr lang="en-US" sz="2600">
                            <a:latin typeface="Cambria Math" panose="02040503050406030204" pitchFamily="18" charset="0"/>
                          </a:rPr>
                          <m:t>P</m:t>
                        </m:r>
                        <m:d>
                          <m:dPr>
                            <m:ctrlPr>
                              <a:rPr lang="en-US" sz="2600" i="1">
                                <a:latin typeface="Cambria Math" panose="02040503050406030204" pitchFamily="18" charset="0"/>
                              </a:rPr>
                            </m:ctrlPr>
                          </m:dPr>
                          <m:e>
                            <m:sSup>
                              <m:sSupPr>
                                <m:ctrlPr>
                                  <a:rPr lang="en-US" sz="2600" i="1">
                                    <a:latin typeface="Cambria Math" panose="02040503050406030204" pitchFamily="18" charset="0"/>
                                  </a:rPr>
                                </m:ctrlPr>
                              </m:sSupPr>
                              <m:e>
                                <m:r>
                                  <m:rPr>
                                    <m:sty m:val="p"/>
                                  </m:rPr>
                                  <a:rPr lang="en-US" sz="2600">
                                    <a:latin typeface="Cambria Math" panose="02040503050406030204" pitchFamily="18" charset="0"/>
                                  </a:rPr>
                                  <m:t>s</m:t>
                                </m:r>
                              </m:e>
                              <m:sup>
                                <m:r>
                                  <a:rPr lang="en-US" sz="2600">
                                    <a:latin typeface="Cambria Math" panose="02040503050406030204" pitchFamily="18" charset="0"/>
                                  </a:rPr>
                                  <m:t>′</m:t>
                                </m:r>
                              </m:sup>
                            </m:sSup>
                          </m:e>
                        </m:d>
                        <m:r>
                          <m:rPr>
                            <m:sty m:val="p"/>
                          </m:rPr>
                          <a:rPr lang="en-US" sz="2600">
                            <a:latin typeface="Cambria Math" panose="02040503050406030204" pitchFamily="18" charset="0"/>
                          </a:rPr>
                          <m:t>P</m:t>
                        </m:r>
                        <m:d>
                          <m:dPr>
                            <m:ctrlPr>
                              <a:rPr lang="en-US" sz="2600" i="1">
                                <a:latin typeface="Cambria Math" panose="02040503050406030204" pitchFamily="18" charset="0"/>
                              </a:rPr>
                            </m:ctrlPr>
                          </m:dPr>
                          <m:e>
                            <m:r>
                              <m:rPr>
                                <m:nor/>
                              </m:rPr>
                              <a:rPr lang="en-US" sz="2600" dirty="0"/>
                              <m:t>¬</m:t>
                            </m:r>
                            <m:r>
                              <m:rPr>
                                <m:sty m:val="p"/>
                              </m:rPr>
                              <a:rPr lang="en-US" sz="2600">
                                <a:latin typeface="Cambria Math" panose="02040503050406030204" pitchFamily="18" charset="0"/>
                              </a:rPr>
                              <m:t>r</m:t>
                            </m:r>
                          </m:e>
                        </m:d>
                        <m:r>
                          <m:rPr>
                            <m:sty m:val="p"/>
                          </m:rPr>
                          <a:rPr lang="en-US" sz="2600">
                            <a:latin typeface="Cambria Math" panose="02040503050406030204" pitchFamily="18" charset="0"/>
                          </a:rPr>
                          <m:t>P</m:t>
                        </m:r>
                        <m:r>
                          <a:rPr lang="en-US" sz="2600">
                            <a:latin typeface="Cambria Math" panose="02040503050406030204" pitchFamily="18" charset="0"/>
                          </a:rPr>
                          <m:t>(</m:t>
                        </m:r>
                        <m:r>
                          <m:rPr>
                            <m:sty m:val="p"/>
                          </m:rPr>
                          <a:rPr lang="en-US" sz="2600">
                            <a:latin typeface="Cambria Math" panose="02040503050406030204" pitchFamily="18" charset="0"/>
                          </a:rPr>
                          <m:t>h</m:t>
                        </m:r>
                        <m:r>
                          <a:rPr lang="en-US" sz="2600">
                            <a:latin typeface="Cambria Math" panose="02040503050406030204" pitchFamily="18" charset="0"/>
                          </a:rPr>
                          <m:t>|</m:t>
                        </m:r>
                        <m:r>
                          <m:rPr>
                            <m:sty m:val="p"/>
                          </m:rPr>
                          <a:rPr lang="en-US" sz="2600">
                            <a:latin typeface="Cambria Math" panose="02040503050406030204" pitchFamily="18" charset="0"/>
                          </a:rPr>
                          <m:t>s</m:t>
                        </m:r>
                        <m:r>
                          <a:rPr lang="en-US" sz="2600">
                            <a:latin typeface="Cambria Math" panose="02040503050406030204" pitchFamily="18" charset="0"/>
                          </a:rPr>
                          <m:t>′,</m:t>
                        </m:r>
                        <m:r>
                          <m:rPr>
                            <m:nor/>
                          </m:rPr>
                          <a:rPr lang="en-US" sz="2600" dirty="0"/>
                          <m:t>¬</m:t>
                        </m:r>
                        <m:r>
                          <m:rPr>
                            <m:sty m:val="p"/>
                          </m:rPr>
                          <a:rPr lang="en-US" sz="2600">
                            <a:latin typeface="Cambria Math" panose="02040503050406030204" pitchFamily="18" charset="0"/>
                          </a:rPr>
                          <m:t>r</m:t>
                        </m:r>
                        <m:r>
                          <a:rPr lang="en-US" sz="2600">
                            <a:latin typeface="Cambria Math" panose="02040503050406030204" pitchFamily="18" charset="0"/>
                          </a:rPr>
                          <m:t>)</m:t>
                        </m:r>
                      </m:e>
                    </m:nary>
                    <m:r>
                      <a:rPr lang="en-US" sz="2600" i="1">
                        <a:latin typeface="Cambria Math" panose="02040503050406030204" pitchFamily="18" charset="0"/>
                      </a:rPr>
                      <m:t> </m:t>
                    </m:r>
                  </m:oMath>
                </a14:m>
                <a:r>
                  <a:rPr lang="en-US" sz="2600" dirty="0"/>
                  <a:t> </a:t>
                </a:r>
                <a:br>
                  <a:rPr lang="en-US" sz="2600" dirty="0"/>
                </a:br>
                <a:r>
                  <a:rPr lang="en-US" sz="2600" dirty="0"/>
                  <a:t>              = 0.7*0.99*0.7+0.3*0.99*0.1 = 0.5148</a:t>
                </a:r>
              </a:p>
              <a:p>
                <a:pPr marL="12700" indent="0">
                  <a:buNone/>
                </a:pPr>
                <a:r>
                  <a:rPr lang="en-US" sz="2600" dirty="0"/>
                  <a:t>P(</a:t>
                </a:r>
                <a:r>
                  <a:rPr lang="en-US" sz="2600" dirty="0" err="1"/>
                  <a:t>r|h</a:t>
                </a:r>
                <a:r>
                  <a:rPr lang="en-US" sz="2600" dirty="0"/>
                  <a:t>) = 0.0097/(0.0097+0.5148) = 0.0185 &gt; 0.0142 = P(</a:t>
                </a:r>
                <a:r>
                  <a:rPr lang="en-US" sz="2600" dirty="0" err="1"/>
                  <a:t>r|h,s</a:t>
                </a:r>
                <a:r>
                  <a:rPr lang="en-US" sz="2600" dirty="0"/>
                  <a:t>)</a:t>
                </a:r>
              </a:p>
              <a:p>
                <a:pPr marL="12700" indent="0">
                  <a:buNone/>
                </a:pPr>
                <a:endParaRPr lang="en-US" sz="2600" dirty="0"/>
              </a:p>
            </p:txBody>
          </p:sp>
        </mc:Choice>
        <mc:Fallback xmlns="">
          <p:sp>
            <p:nvSpPr>
              <p:cNvPr id="18" name="Content Placeholder 17">
                <a:extLst>
                  <a:ext uri="{FF2B5EF4-FFF2-40B4-BE49-F238E27FC236}">
                    <a16:creationId xmlns:a16="http://schemas.microsoft.com/office/drawing/2014/main" id="{A5346E9A-FE07-6E40-A932-6DD78C634A20}"/>
                  </a:ext>
                </a:extLst>
              </p:cNvPr>
              <p:cNvSpPr>
                <a:spLocks noGrp="1" noRot="1" noChangeAspect="1" noMove="1" noResize="1" noEditPoints="1" noAdjustHandles="1" noChangeArrowheads="1" noChangeShapeType="1" noTextEdit="1"/>
              </p:cNvSpPr>
              <p:nvPr>
                <p:ph idx="1"/>
              </p:nvPr>
            </p:nvSpPr>
            <p:spPr>
              <a:xfrm>
                <a:off x="609600" y="2746283"/>
                <a:ext cx="10972800" cy="3806919"/>
              </a:xfrm>
              <a:blipFill>
                <a:blip r:embed="rId2"/>
                <a:stretch>
                  <a:fillRect l="-1272" t="-33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F31E795-C250-BE49-8BD5-E918A06E3995}"/>
              </a:ext>
            </a:extLst>
          </p:cNvPr>
          <p:cNvSpPr>
            <a:spLocks noGrp="1"/>
          </p:cNvSpPr>
          <p:nvPr>
            <p:ph type="sldNum" sz="quarter" idx="12"/>
          </p:nvPr>
        </p:nvSpPr>
        <p:spPr/>
        <p:txBody>
          <a:bodyPr/>
          <a:lstStyle/>
          <a:p>
            <a:fld id="{CCF77436-EC8C-4AA7-8F7E-35D67B363DD7}" type="slidenum">
              <a:rPr lang="en-US" smtClean="0"/>
              <a:pPr/>
              <a:t>54</a:t>
            </a:fld>
            <a:endParaRPr lang="en-US" dirty="0"/>
          </a:p>
        </p:txBody>
      </p:sp>
      <p:sp>
        <p:nvSpPr>
          <p:cNvPr id="15" name="Rounded Rectangle 14">
            <a:extLst>
              <a:ext uri="{FF2B5EF4-FFF2-40B4-BE49-F238E27FC236}">
                <a16:creationId xmlns:a16="http://schemas.microsoft.com/office/drawing/2014/main" id="{F05DD831-5D36-364D-A35D-EA01367CE027}"/>
              </a:ext>
            </a:extLst>
          </p:cNvPr>
          <p:cNvSpPr/>
          <p:nvPr/>
        </p:nvSpPr>
        <p:spPr>
          <a:xfrm>
            <a:off x="3581400" y="1219233"/>
            <a:ext cx="546334" cy="53340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R</a:t>
            </a:r>
          </a:p>
        </p:txBody>
      </p:sp>
      <p:sp>
        <p:nvSpPr>
          <p:cNvPr id="16" name="Rounded Rectangle 15">
            <a:extLst>
              <a:ext uri="{FF2B5EF4-FFF2-40B4-BE49-F238E27FC236}">
                <a16:creationId xmlns:a16="http://schemas.microsoft.com/office/drawing/2014/main" id="{52389085-6ADE-AC4A-A119-8145FBEEEF8F}"/>
              </a:ext>
            </a:extLst>
          </p:cNvPr>
          <p:cNvSpPr/>
          <p:nvPr/>
        </p:nvSpPr>
        <p:spPr>
          <a:xfrm>
            <a:off x="2133601" y="1221857"/>
            <a:ext cx="562433" cy="53340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S</a:t>
            </a:r>
          </a:p>
        </p:txBody>
      </p:sp>
      <p:cxnSp>
        <p:nvCxnSpPr>
          <p:cNvPr id="17" name="Straight Arrow Connector 16">
            <a:extLst>
              <a:ext uri="{FF2B5EF4-FFF2-40B4-BE49-F238E27FC236}">
                <a16:creationId xmlns:a16="http://schemas.microsoft.com/office/drawing/2014/main" id="{000B76F7-A7C4-7E4D-B268-BBB5F62852BD}"/>
              </a:ext>
            </a:extLst>
          </p:cNvPr>
          <p:cNvCxnSpPr>
            <a:cxnSpLocks/>
            <a:stCxn id="15" idx="2"/>
            <a:endCxn id="19" idx="0"/>
          </p:cNvCxnSpPr>
          <p:nvPr/>
        </p:nvCxnSpPr>
        <p:spPr>
          <a:xfrm flipH="1">
            <a:off x="3168767" y="1752634"/>
            <a:ext cx="685800" cy="304767"/>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19" name="Rounded Rectangle 18">
            <a:extLst>
              <a:ext uri="{FF2B5EF4-FFF2-40B4-BE49-F238E27FC236}">
                <a16:creationId xmlns:a16="http://schemas.microsoft.com/office/drawing/2014/main" id="{7C435FF5-1D7C-8845-AC6A-2B4E185E42D5}"/>
              </a:ext>
            </a:extLst>
          </p:cNvPr>
          <p:cNvSpPr/>
          <p:nvPr/>
        </p:nvSpPr>
        <p:spPr>
          <a:xfrm>
            <a:off x="2895600" y="2057400"/>
            <a:ext cx="546334" cy="53340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H</a:t>
            </a:r>
          </a:p>
        </p:txBody>
      </p:sp>
      <p:cxnSp>
        <p:nvCxnSpPr>
          <p:cNvPr id="21" name="Straight Arrow Connector 20">
            <a:extLst>
              <a:ext uri="{FF2B5EF4-FFF2-40B4-BE49-F238E27FC236}">
                <a16:creationId xmlns:a16="http://schemas.microsoft.com/office/drawing/2014/main" id="{38EF6B9E-E6C0-5342-88AE-EAA48F1EB75F}"/>
              </a:ext>
            </a:extLst>
          </p:cNvPr>
          <p:cNvCxnSpPr>
            <a:cxnSpLocks/>
            <a:stCxn id="16" idx="2"/>
            <a:endCxn id="19" idx="0"/>
          </p:cNvCxnSpPr>
          <p:nvPr/>
        </p:nvCxnSpPr>
        <p:spPr>
          <a:xfrm>
            <a:off x="2414817" y="1755258"/>
            <a:ext cx="753950" cy="302143"/>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25" name="Rectangle 24">
            <a:extLst>
              <a:ext uri="{FF2B5EF4-FFF2-40B4-BE49-F238E27FC236}">
                <a16:creationId xmlns:a16="http://schemas.microsoft.com/office/drawing/2014/main" id="{71900882-98C8-664A-A3DE-162CCCDA0A81}"/>
              </a:ext>
            </a:extLst>
          </p:cNvPr>
          <p:cNvSpPr/>
          <p:nvPr/>
        </p:nvSpPr>
        <p:spPr>
          <a:xfrm>
            <a:off x="5410200" y="1094572"/>
            <a:ext cx="4953000" cy="1384995"/>
          </a:xfrm>
          <a:prstGeom prst="rect">
            <a:avLst/>
          </a:prstGeom>
        </p:spPr>
        <p:txBody>
          <a:bodyPr wrap="square">
            <a:spAutoFit/>
          </a:bodyPr>
          <a:lstStyle/>
          <a:p>
            <a:pPr>
              <a:tabLst>
                <a:tab pos="2389188" algn="l"/>
              </a:tabLst>
            </a:pPr>
            <a:r>
              <a:rPr lang="en-US" sz="2800" dirty="0">
                <a:latin typeface="Candara" panose="020E0502030303020204" pitchFamily="34" charset="0"/>
                <a:cs typeface="Calibri" panose="020F0502020204030204" pitchFamily="34" charset="0"/>
              </a:rPr>
              <a:t>P(s) = 0.7 	P(r) = 0.01</a:t>
            </a:r>
          </a:p>
          <a:p>
            <a:pPr>
              <a:tabLst>
                <a:tab pos="2389188" algn="l"/>
              </a:tabLst>
            </a:pPr>
            <a:r>
              <a:rPr lang="en-US" sz="2800" dirty="0">
                <a:latin typeface="Candara" panose="020E0502030303020204" pitchFamily="34" charset="0"/>
                <a:cs typeface="Calibri" panose="020F0502020204030204" pitchFamily="34" charset="0"/>
              </a:rPr>
              <a:t>P(</a:t>
            </a:r>
            <a:r>
              <a:rPr lang="en-US" sz="2800" dirty="0" err="1">
                <a:latin typeface="Candara" panose="020E0502030303020204" pitchFamily="34" charset="0"/>
                <a:cs typeface="Calibri" panose="020F0502020204030204" pitchFamily="34" charset="0"/>
              </a:rPr>
              <a:t>h|s,r</a:t>
            </a:r>
            <a:r>
              <a:rPr lang="en-US" sz="2800" dirty="0">
                <a:latin typeface="Candara" panose="020E0502030303020204" pitchFamily="34" charset="0"/>
                <a:cs typeface="Calibri" panose="020F0502020204030204" pitchFamily="34" charset="0"/>
              </a:rPr>
              <a:t>) = 1 	P(h|¬</a:t>
            </a:r>
            <a:r>
              <a:rPr lang="en-US" sz="2800" dirty="0" err="1">
                <a:latin typeface="Candara" panose="020E0502030303020204" pitchFamily="34" charset="0"/>
                <a:cs typeface="Calibri" panose="020F0502020204030204" pitchFamily="34" charset="0"/>
              </a:rPr>
              <a:t>s,r</a:t>
            </a:r>
            <a:r>
              <a:rPr lang="en-US" sz="2800" dirty="0">
                <a:latin typeface="Candara" panose="020E0502030303020204" pitchFamily="34" charset="0"/>
                <a:cs typeface="Calibri" panose="020F0502020204030204" pitchFamily="34" charset="0"/>
              </a:rPr>
              <a:t>) = 0.9</a:t>
            </a:r>
          </a:p>
          <a:p>
            <a:pPr>
              <a:tabLst>
                <a:tab pos="2389188" algn="l"/>
              </a:tabLst>
            </a:pPr>
            <a:r>
              <a:rPr lang="en-US" sz="2800" dirty="0">
                <a:latin typeface="Candara" panose="020E0502030303020204" pitchFamily="34" charset="0"/>
                <a:cs typeface="Calibri" panose="020F0502020204030204" pitchFamily="34" charset="0"/>
              </a:rPr>
              <a:t>P(</a:t>
            </a:r>
            <a:r>
              <a:rPr lang="en-US" sz="2800" dirty="0" err="1">
                <a:latin typeface="Candara" panose="020E0502030303020204" pitchFamily="34" charset="0"/>
                <a:cs typeface="Calibri" panose="020F0502020204030204" pitchFamily="34" charset="0"/>
              </a:rPr>
              <a:t>h|s</a:t>
            </a:r>
            <a:r>
              <a:rPr lang="en-US" sz="2800" dirty="0">
                <a:latin typeface="Candara" panose="020E0502030303020204" pitchFamily="34" charset="0"/>
                <a:cs typeface="Calibri" panose="020F0502020204030204" pitchFamily="34" charset="0"/>
              </a:rPr>
              <a:t>,¬r) = 0.7 	P(h|¬</a:t>
            </a:r>
            <a:r>
              <a:rPr lang="en-US" sz="2800" dirty="0" err="1">
                <a:latin typeface="Candara" panose="020E0502030303020204" pitchFamily="34" charset="0"/>
                <a:cs typeface="Calibri" panose="020F0502020204030204" pitchFamily="34" charset="0"/>
              </a:rPr>
              <a:t>s,¬r</a:t>
            </a:r>
            <a:r>
              <a:rPr lang="en-US" sz="2800" dirty="0">
                <a:latin typeface="Candara" panose="020E0502030303020204" pitchFamily="34" charset="0"/>
                <a:cs typeface="Calibri" panose="020F0502020204030204" pitchFamily="34" charset="0"/>
              </a:rPr>
              <a:t>) = 0.1</a:t>
            </a:r>
          </a:p>
        </p:txBody>
      </p:sp>
      <p:sp>
        <p:nvSpPr>
          <p:cNvPr id="3" name="Rectangle 2">
            <a:extLst>
              <a:ext uri="{FF2B5EF4-FFF2-40B4-BE49-F238E27FC236}">
                <a16:creationId xmlns:a16="http://schemas.microsoft.com/office/drawing/2014/main" id="{20F73AF2-71D4-6940-9E02-3DFE5777D17B}"/>
              </a:ext>
            </a:extLst>
          </p:cNvPr>
          <p:cNvSpPr/>
          <p:nvPr/>
        </p:nvSpPr>
        <p:spPr>
          <a:xfrm>
            <a:off x="8001000" y="2746283"/>
            <a:ext cx="3276600" cy="1569660"/>
          </a:xfrm>
          <a:prstGeom prst="rect">
            <a:avLst/>
          </a:prstGeom>
        </p:spPr>
        <p:txBody>
          <a:bodyPr wrap="square">
            <a:spAutoFit/>
          </a:bodyPr>
          <a:lstStyle/>
          <a:p>
            <a:pPr marL="11113"/>
            <a:r>
              <a:rPr lang="en-US" sz="2400" u="sng" dirty="0">
                <a:solidFill>
                  <a:srgbClr val="FF0000"/>
                </a:solidFill>
                <a:latin typeface="+mn-lt"/>
              </a:rPr>
              <a:t>Explaining away</a:t>
            </a:r>
            <a:r>
              <a:rPr lang="en-US" sz="2400" dirty="0">
                <a:solidFill>
                  <a:srgbClr val="FF0000"/>
                </a:solidFill>
                <a:latin typeface="+mn-lt"/>
              </a:rPr>
              <a:t>: </a:t>
            </a:r>
          </a:p>
          <a:p>
            <a:pPr marL="11113"/>
            <a:r>
              <a:rPr lang="en-US" sz="2400" dirty="0">
                <a:solidFill>
                  <a:srgbClr val="FF0000"/>
                </a:solidFill>
                <a:latin typeface="+mn-lt"/>
              </a:rPr>
              <a:t>If I’m feeling happy and it is sunny, it is less likely that I’ve got salary raise.</a:t>
            </a:r>
          </a:p>
        </p:txBody>
      </p:sp>
    </p:spTree>
    <p:extLst>
      <p:ext uri="{BB962C8B-B14F-4D97-AF65-F5344CB8AC3E}">
        <p14:creationId xmlns:p14="http://schemas.microsoft.com/office/powerpoint/2010/main" val="3818828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AF805-97D2-2F43-98D5-88C3B002B484}"/>
              </a:ext>
            </a:extLst>
          </p:cNvPr>
          <p:cNvSpPr>
            <a:spLocks noGrp="1"/>
          </p:cNvSpPr>
          <p:nvPr>
            <p:ph type="title"/>
          </p:nvPr>
        </p:nvSpPr>
        <p:spPr/>
        <p:txBody>
          <a:bodyPr/>
          <a:lstStyle/>
          <a:p>
            <a:r>
              <a:rPr lang="en-US" dirty="0"/>
              <a:t>Confounding Causes</a:t>
            </a:r>
          </a:p>
        </p:txBody>
      </p:sp>
      <mc:AlternateContent xmlns:mc="http://schemas.openxmlformats.org/markup-compatibility/2006" xmlns:a14="http://schemas.microsoft.com/office/drawing/2010/main">
        <mc:Choice Requires="a14">
          <p:sp>
            <p:nvSpPr>
              <p:cNvPr id="18" name="Content Placeholder 17">
                <a:extLst>
                  <a:ext uri="{FF2B5EF4-FFF2-40B4-BE49-F238E27FC236}">
                    <a16:creationId xmlns:a16="http://schemas.microsoft.com/office/drawing/2014/main" id="{A5346E9A-FE07-6E40-A932-6DD78C634A20}"/>
                  </a:ext>
                </a:extLst>
              </p:cNvPr>
              <p:cNvSpPr>
                <a:spLocks noGrp="1"/>
              </p:cNvSpPr>
              <p:nvPr>
                <p:ph idx="1"/>
              </p:nvPr>
            </p:nvSpPr>
            <p:spPr>
              <a:xfrm>
                <a:off x="609600" y="2746283"/>
                <a:ext cx="10972800" cy="3806919"/>
              </a:xfrm>
            </p:spPr>
            <p:txBody>
              <a:bodyPr>
                <a:normAutofit fontScale="92500"/>
              </a:bodyPr>
              <a:lstStyle/>
              <a:p>
                <a:pPr marL="11113" indent="0">
                  <a:buNone/>
                </a:pPr>
                <a:r>
                  <a:rPr lang="en-US" dirty="0"/>
                  <a:t>P(</a:t>
                </a:r>
                <a:r>
                  <a:rPr lang="en-US" dirty="0" err="1"/>
                  <a:t>r|h,s</a:t>
                </a:r>
                <a:r>
                  <a:rPr lang="en-US" dirty="0"/>
                  <a:t>) = 0.0142</a:t>
                </a:r>
              </a:p>
              <a:p>
                <a:pPr marL="11113" indent="0">
                  <a:buNone/>
                </a:pPr>
                <a:r>
                  <a:rPr lang="en-US" dirty="0"/>
                  <a:t>P(</a:t>
                </a:r>
                <a:r>
                  <a:rPr lang="en-US" dirty="0" err="1"/>
                  <a:t>r|h</a:t>
                </a:r>
                <a:r>
                  <a:rPr lang="en-US" dirty="0"/>
                  <a:t>) = 0.0185</a:t>
                </a:r>
              </a:p>
              <a:p>
                <a:pPr marL="11113" indent="0">
                  <a:buNone/>
                </a:pPr>
                <a:r>
                  <a:rPr lang="en-US" dirty="0">
                    <a:solidFill>
                      <a:srgbClr val="FF0000"/>
                    </a:solidFill>
                  </a:rPr>
                  <a:t>P(</a:t>
                </a:r>
                <a:r>
                  <a:rPr lang="en-US" dirty="0" err="1">
                    <a:solidFill>
                      <a:srgbClr val="FF0000"/>
                    </a:solidFill>
                  </a:rPr>
                  <a:t>r|h</a:t>
                </a:r>
                <a:r>
                  <a:rPr lang="en-US" dirty="0">
                    <a:solidFill>
                      <a:srgbClr val="FF0000"/>
                    </a:solidFill>
                  </a:rPr>
                  <a:t>,¬s) = ?</a:t>
                </a:r>
              </a:p>
              <a:p>
                <a:pPr marL="12700" indent="0">
                  <a:buNone/>
                </a:pPr>
                <a:r>
                  <a:rPr lang="en-US" dirty="0"/>
                  <a:t>P(</a:t>
                </a:r>
                <a:r>
                  <a:rPr lang="en-US" dirty="0" err="1"/>
                  <a:t>r|h</a:t>
                </a:r>
                <a:r>
                  <a:rPr lang="en-US" dirty="0"/>
                  <a:t>,¬s)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P(</a:t>
                </a:r>
                <a:r>
                  <a:rPr lang="en-US" dirty="0" err="1"/>
                  <a:t>r,h,¬s</a:t>
                </a:r>
                <a:r>
                  <a:rPr lang="en-US" dirty="0"/>
                  <a:t>) = P(h|¬</a:t>
                </a:r>
                <a:r>
                  <a:rPr lang="en-US" dirty="0" err="1"/>
                  <a:t>s,r</a:t>
                </a:r>
                <a:r>
                  <a:rPr lang="en-US" dirty="0"/>
                  <a:t>)*P(r)*P(¬s) = 0.9*0.01*0.3 = 0.0027</a:t>
                </a:r>
              </a:p>
              <a:p>
                <a:pPr marL="12700" indent="0">
                  <a:buNone/>
                </a:pPr>
                <a:r>
                  <a:rPr lang="en-US" dirty="0"/>
                  <a:t>P(¬</a:t>
                </a:r>
                <a:r>
                  <a:rPr lang="en-US" dirty="0" err="1"/>
                  <a:t>r|h</a:t>
                </a:r>
                <a:r>
                  <a:rPr lang="en-US" dirty="0"/>
                  <a:t>,¬s) </a:t>
                </a:r>
                <a14:m>
                  <m:oMath xmlns:m="http://schemas.openxmlformats.org/officeDocument/2006/math">
                    <m:r>
                      <a:rPr lang="en-US" i="1">
                        <a:latin typeface="Cambria Math" panose="02040503050406030204" pitchFamily="18" charset="0"/>
                        <a:ea typeface="Cambria Math" panose="02040503050406030204" pitchFamily="18" charset="0"/>
                      </a:rPr>
                      <m:t>∝ </m:t>
                    </m:r>
                  </m:oMath>
                </a14:m>
                <a:r>
                  <a:rPr lang="en-US" dirty="0"/>
                  <a:t>P(h|¬</a:t>
                </a:r>
                <a:r>
                  <a:rPr lang="en-US" dirty="0" err="1"/>
                  <a:t>s,¬r</a:t>
                </a:r>
                <a:r>
                  <a:rPr lang="en-US" dirty="0"/>
                  <a:t>)*P(¬r)*P(¬s) = 0.01*0.99*0.3 = 0.0297 </a:t>
                </a:r>
              </a:p>
              <a:p>
                <a:pPr marL="12700" indent="0">
                  <a:buNone/>
                </a:pPr>
                <a:r>
                  <a:rPr lang="en-US" dirty="0"/>
                  <a:t>P(</a:t>
                </a:r>
                <a:r>
                  <a:rPr lang="en-US" dirty="0" err="1"/>
                  <a:t>r|h</a:t>
                </a:r>
                <a:r>
                  <a:rPr lang="en-US" dirty="0"/>
                  <a:t>,¬s) = 0.0027/(0.0027+0.0297) = 0.0833</a:t>
                </a:r>
              </a:p>
            </p:txBody>
          </p:sp>
        </mc:Choice>
        <mc:Fallback xmlns="">
          <p:sp>
            <p:nvSpPr>
              <p:cNvPr id="18" name="Content Placeholder 17">
                <a:extLst>
                  <a:ext uri="{FF2B5EF4-FFF2-40B4-BE49-F238E27FC236}">
                    <a16:creationId xmlns:a16="http://schemas.microsoft.com/office/drawing/2014/main" id="{A5346E9A-FE07-6E40-A932-6DD78C634A20}"/>
                  </a:ext>
                </a:extLst>
              </p:cNvPr>
              <p:cNvSpPr>
                <a:spLocks noGrp="1" noRot="1" noChangeAspect="1" noMove="1" noResize="1" noEditPoints="1" noAdjustHandles="1" noChangeArrowheads="1" noChangeShapeType="1" noTextEdit="1"/>
              </p:cNvSpPr>
              <p:nvPr>
                <p:ph idx="1"/>
              </p:nvPr>
            </p:nvSpPr>
            <p:spPr>
              <a:xfrm>
                <a:off x="609600" y="2746283"/>
                <a:ext cx="10972800" cy="3806919"/>
              </a:xfrm>
              <a:blipFill>
                <a:blip r:embed="rId3"/>
                <a:stretch>
                  <a:fillRect l="-1500" t="-801" b="-80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F31E795-C250-BE49-8BD5-E918A06E3995}"/>
              </a:ext>
            </a:extLst>
          </p:cNvPr>
          <p:cNvSpPr>
            <a:spLocks noGrp="1"/>
          </p:cNvSpPr>
          <p:nvPr>
            <p:ph type="sldNum" sz="quarter" idx="12"/>
          </p:nvPr>
        </p:nvSpPr>
        <p:spPr/>
        <p:txBody>
          <a:bodyPr/>
          <a:lstStyle/>
          <a:p>
            <a:fld id="{CCF77436-EC8C-4AA7-8F7E-35D67B363DD7}" type="slidenum">
              <a:rPr lang="en-US" smtClean="0"/>
              <a:pPr/>
              <a:t>55</a:t>
            </a:fld>
            <a:endParaRPr lang="en-US" dirty="0"/>
          </a:p>
        </p:txBody>
      </p:sp>
      <p:sp>
        <p:nvSpPr>
          <p:cNvPr id="22" name="Rounded Rectangle 21">
            <a:extLst>
              <a:ext uri="{FF2B5EF4-FFF2-40B4-BE49-F238E27FC236}">
                <a16:creationId xmlns:a16="http://schemas.microsoft.com/office/drawing/2014/main" id="{037B7BEF-A97C-2B4A-AD4F-E42A707BE14A}"/>
              </a:ext>
            </a:extLst>
          </p:cNvPr>
          <p:cNvSpPr/>
          <p:nvPr/>
        </p:nvSpPr>
        <p:spPr>
          <a:xfrm>
            <a:off x="3581400" y="1219233"/>
            <a:ext cx="546334" cy="53340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R</a:t>
            </a:r>
          </a:p>
        </p:txBody>
      </p:sp>
      <p:sp>
        <p:nvSpPr>
          <p:cNvPr id="23" name="Rounded Rectangle 22">
            <a:extLst>
              <a:ext uri="{FF2B5EF4-FFF2-40B4-BE49-F238E27FC236}">
                <a16:creationId xmlns:a16="http://schemas.microsoft.com/office/drawing/2014/main" id="{01425BB5-F640-4E4A-BFBE-4E61B7A0BF91}"/>
              </a:ext>
            </a:extLst>
          </p:cNvPr>
          <p:cNvSpPr/>
          <p:nvPr/>
        </p:nvSpPr>
        <p:spPr>
          <a:xfrm>
            <a:off x="2133601" y="1221857"/>
            <a:ext cx="562433" cy="53340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S</a:t>
            </a:r>
          </a:p>
        </p:txBody>
      </p:sp>
      <p:cxnSp>
        <p:nvCxnSpPr>
          <p:cNvPr id="24" name="Straight Arrow Connector 23">
            <a:extLst>
              <a:ext uri="{FF2B5EF4-FFF2-40B4-BE49-F238E27FC236}">
                <a16:creationId xmlns:a16="http://schemas.microsoft.com/office/drawing/2014/main" id="{F96ED9FE-1A91-5942-9438-2AC283EDAAA1}"/>
              </a:ext>
            </a:extLst>
          </p:cNvPr>
          <p:cNvCxnSpPr>
            <a:cxnSpLocks/>
            <a:stCxn id="22" idx="2"/>
            <a:endCxn id="25" idx="0"/>
          </p:cNvCxnSpPr>
          <p:nvPr/>
        </p:nvCxnSpPr>
        <p:spPr>
          <a:xfrm flipH="1">
            <a:off x="3168767" y="1752634"/>
            <a:ext cx="685800" cy="304767"/>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25" name="Rounded Rectangle 24">
            <a:extLst>
              <a:ext uri="{FF2B5EF4-FFF2-40B4-BE49-F238E27FC236}">
                <a16:creationId xmlns:a16="http://schemas.microsoft.com/office/drawing/2014/main" id="{7C3C0D3F-6570-C345-9BB5-358ED9F3264F}"/>
              </a:ext>
            </a:extLst>
          </p:cNvPr>
          <p:cNvSpPr/>
          <p:nvPr/>
        </p:nvSpPr>
        <p:spPr>
          <a:xfrm>
            <a:off x="2895600" y="2057400"/>
            <a:ext cx="546334" cy="53340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H</a:t>
            </a:r>
          </a:p>
        </p:txBody>
      </p:sp>
      <p:cxnSp>
        <p:nvCxnSpPr>
          <p:cNvPr id="26" name="Straight Arrow Connector 25">
            <a:extLst>
              <a:ext uri="{FF2B5EF4-FFF2-40B4-BE49-F238E27FC236}">
                <a16:creationId xmlns:a16="http://schemas.microsoft.com/office/drawing/2014/main" id="{6E012F49-9311-1D41-81ED-2FAF252A2B51}"/>
              </a:ext>
            </a:extLst>
          </p:cNvPr>
          <p:cNvCxnSpPr>
            <a:cxnSpLocks/>
            <a:stCxn id="23" idx="2"/>
            <a:endCxn id="25" idx="0"/>
          </p:cNvCxnSpPr>
          <p:nvPr/>
        </p:nvCxnSpPr>
        <p:spPr>
          <a:xfrm>
            <a:off x="2414817" y="1755258"/>
            <a:ext cx="753950" cy="302143"/>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42736196-720E-1641-92FA-424EC78CF9AB}"/>
              </a:ext>
            </a:extLst>
          </p:cNvPr>
          <p:cNvSpPr/>
          <p:nvPr/>
        </p:nvSpPr>
        <p:spPr>
          <a:xfrm>
            <a:off x="5410200" y="1094572"/>
            <a:ext cx="4953000" cy="1384995"/>
          </a:xfrm>
          <a:prstGeom prst="rect">
            <a:avLst/>
          </a:prstGeom>
        </p:spPr>
        <p:txBody>
          <a:bodyPr wrap="square">
            <a:spAutoFit/>
          </a:bodyPr>
          <a:lstStyle/>
          <a:p>
            <a:pPr>
              <a:tabLst>
                <a:tab pos="2389188" algn="l"/>
              </a:tabLst>
            </a:pPr>
            <a:r>
              <a:rPr lang="en-US" sz="2800" dirty="0">
                <a:latin typeface="Candara" panose="020E0502030303020204" pitchFamily="34" charset="0"/>
                <a:cs typeface="Calibri" panose="020F0502020204030204" pitchFamily="34" charset="0"/>
              </a:rPr>
              <a:t>P(s) = 0.7 	P(r) = 0.01</a:t>
            </a:r>
          </a:p>
          <a:p>
            <a:pPr>
              <a:tabLst>
                <a:tab pos="2389188" algn="l"/>
              </a:tabLst>
            </a:pPr>
            <a:r>
              <a:rPr lang="en-US" sz="2800" dirty="0">
                <a:latin typeface="Candara" panose="020E0502030303020204" pitchFamily="34" charset="0"/>
                <a:cs typeface="Calibri" panose="020F0502020204030204" pitchFamily="34" charset="0"/>
              </a:rPr>
              <a:t>P(</a:t>
            </a:r>
            <a:r>
              <a:rPr lang="en-US" sz="2800" dirty="0" err="1">
                <a:latin typeface="Candara" panose="020E0502030303020204" pitchFamily="34" charset="0"/>
                <a:cs typeface="Calibri" panose="020F0502020204030204" pitchFamily="34" charset="0"/>
              </a:rPr>
              <a:t>h|s,r</a:t>
            </a:r>
            <a:r>
              <a:rPr lang="en-US" sz="2800" dirty="0">
                <a:latin typeface="Candara" panose="020E0502030303020204" pitchFamily="34" charset="0"/>
                <a:cs typeface="Calibri" panose="020F0502020204030204" pitchFamily="34" charset="0"/>
              </a:rPr>
              <a:t>) = 1 	P(h|¬</a:t>
            </a:r>
            <a:r>
              <a:rPr lang="en-US" sz="2800" dirty="0" err="1">
                <a:latin typeface="Candara" panose="020E0502030303020204" pitchFamily="34" charset="0"/>
                <a:cs typeface="Calibri" panose="020F0502020204030204" pitchFamily="34" charset="0"/>
              </a:rPr>
              <a:t>s,r</a:t>
            </a:r>
            <a:r>
              <a:rPr lang="en-US" sz="2800" dirty="0">
                <a:latin typeface="Candara" panose="020E0502030303020204" pitchFamily="34" charset="0"/>
                <a:cs typeface="Calibri" panose="020F0502020204030204" pitchFamily="34" charset="0"/>
              </a:rPr>
              <a:t>) = 0.9</a:t>
            </a:r>
          </a:p>
          <a:p>
            <a:pPr>
              <a:tabLst>
                <a:tab pos="2389188" algn="l"/>
              </a:tabLst>
            </a:pPr>
            <a:r>
              <a:rPr lang="en-US" sz="2800" dirty="0">
                <a:latin typeface="Candara" panose="020E0502030303020204" pitchFamily="34" charset="0"/>
                <a:cs typeface="Calibri" panose="020F0502020204030204" pitchFamily="34" charset="0"/>
              </a:rPr>
              <a:t>P(</a:t>
            </a:r>
            <a:r>
              <a:rPr lang="en-US" sz="2800" dirty="0" err="1">
                <a:latin typeface="Candara" panose="020E0502030303020204" pitchFamily="34" charset="0"/>
                <a:cs typeface="Calibri" panose="020F0502020204030204" pitchFamily="34" charset="0"/>
              </a:rPr>
              <a:t>h|s</a:t>
            </a:r>
            <a:r>
              <a:rPr lang="en-US" sz="2800" dirty="0">
                <a:latin typeface="Candara" panose="020E0502030303020204" pitchFamily="34" charset="0"/>
                <a:cs typeface="Calibri" panose="020F0502020204030204" pitchFamily="34" charset="0"/>
              </a:rPr>
              <a:t>,¬r) = 0.7 	P(h|¬</a:t>
            </a:r>
            <a:r>
              <a:rPr lang="en-US" sz="2800" dirty="0" err="1">
                <a:latin typeface="Candara" panose="020E0502030303020204" pitchFamily="34" charset="0"/>
                <a:cs typeface="Calibri" panose="020F0502020204030204" pitchFamily="34" charset="0"/>
              </a:rPr>
              <a:t>s,¬r</a:t>
            </a:r>
            <a:r>
              <a:rPr lang="en-US" sz="2800" dirty="0">
                <a:latin typeface="Candara" panose="020E0502030303020204" pitchFamily="34" charset="0"/>
                <a:cs typeface="Calibri" panose="020F0502020204030204" pitchFamily="34" charset="0"/>
              </a:rPr>
              <a:t>) = 0.1</a:t>
            </a:r>
          </a:p>
        </p:txBody>
      </p:sp>
    </p:spTree>
    <p:extLst>
      <p:ext uri="{BB962C8B-B14F-4D97-AF65-F5344CB8AC3E}">
        <p14:creationId xmlns:p14="http://schemas.microsoft.com/office/powerpoint/2010/main" val="4130757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27955-12A0-1F43-BBA9-66601537E6F8}"/>
              </a:ext>
            </a:extLst>
          </p:cNvPr>
          <p:cNvSpPr>
            <a:spLocks noGrp="1"/>
          </p:cNvSpPr>
          <p:nvPr>
            <p:ph type="title"/>
          </p:nvPr>
        </p:nvSpPr>
        <p:spPr/>
        <p:txBody>
          <a:bodyPr/>
          <a:lstStyle/>
          <a:p>
            <a:r>
              <a:rPr lang="en-US" dirty="0"/>
              <a:t>Complex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144BE97-A978-C04B-81EF-7BBF40898355}"/>
                  </a:ext>
                </a:extLst>
              </p:cNvPr>
              <p:cNvSpPr>
                <a:spLocks noGrp="1"/>
              </p:cNvSpPr>
              <p:nvPr>
                <p:ph idx="1"/>
              </p:nvPr>
            </p:nvSpPr>
            <p:spPr>
              <a:xfrm>
                <a:off x="609600" y="5636647"/>
                <a:ext cx="10972800" cy="916555"/>
              </a:xfrm>
            </p:spPr>
            <p:txBody>
              <a:bodyPr>
                <a:normAutofit/>
              </a:bodyPr>
              <a:lstStyle/>
              <a:p>
                <a:pPr marL="11113" indent="0">
                  <a:buNone/>
                  <a:tabLst>
                    <a:tab pos="1474788" algn="l"/>
                  </a:tabLst>
                </a:pPr>
                <a:r>
                  <a:rPr lang="en-US" sz="2800" dirty="0">
                    <a:solidFill>
                      <a:srgbClr val="7030A0"/>
                    </a:solidFill>
                  </a:rPr>
                  <a:t> </a:t>
                </a:r>
                <a14:m>
                  <m:oMath xmlns:m="http://schemas.openxmlformats.org/officeDocument/2006/math">
                    <m:r>
                      <m:rPr>
                        <m:sty m:val="p"/>
                      </m:rPr>
                      <a:rPr lang="en-US" sz="2800">
                        <a:solidFill>
                          <a:srgbClr val="7030A0"/>
                        </a:solidFill>
                        <a:latin typeface="Cambria Math" panose="02040503050406030204" pitchFamily="18" charset="0"/>
                      </a:rPr>
                      <m:t>P</m:t>
                    </m:r>
                    <m:d>
                      <m:dPr>
                        <m:ctrlPr>
                          <a:rPr lang="en-US" sz="2800" i="1">
                            <a:solidFill>
                              <a:srgbClr val="7030A0"/>
                            </a:solidFill>
                            <a:latin typeface="Cambria Math" panose="02040503050406030204" pitchFamily="18" charset="0"/>
                          </a:rPr>
                        </m:ctrlPr>
                      </m:dPr>
                      <m:e>
                        <m:r>
                          <m:rPr>
                            <m:sty m:val="p"/>
                          </m:rPr>
                          <a:rPr lang="en-US" sz="2800">
                            <a:solidFill>
                              <a:srgbClr val="7030A0"/>
                            </a:solidFill>
                            <a:latin typeface="Cambria Math" panose="02040503050406030204" pitchFamily="18" charset="0"/>
                          </a:rPr>
                          <m:t>b</m:t>
                        </m:r>
                      </m:e>
                      <m:e>
                        <m:r>
                          <m:rPr>
                            <m:sty m:val="p"/>
                          </m:rPr>
                          <a:rPr lang="en-US" sz="2800">
                            <a:solidFill>
                              <a:srgbClr val="7030A0"/>
                            </a:solidFill>
                            <a:latin typeface="Cambria Math" panose="02040503050406030204" pitchFamily="18" charset="0"/>
                          </a:rPr>
                          <m:t>j</m:t>
                        </m:r>
                        <m:r>
                          <a:rPr lang="en-US" sz="2800">
                            <a:solidFill>
                              <a:srgbClr val="7030A0"/>
                            </a:solidFill>
                            <a:latin typeface="Cambria Math" panose="02040503050406030204" pitchFamily="18" charset="0"/>
                          </a:rPr>
                          <m:t>,</m:t>
                        </m:r>
                        <m:r>
                          <m:rPr>
                            <m:sty m:val="p"/>
                          </m:rPr>
                          <a:rPr lang="en-US" sz="2800">
                            <a:solidFill>
                              <a:srgbClr val="7030A0"/>
                            </a:solidFill>
                            <a:latin typeface="Cambria Math" panose="02040503050406030204" pitchFamily="18" charset="0"/>
                          </a:rPr>
                          <m:t>m</m:t>
                        </m:r>
                      </m:e>
                    </m:d>
                    <m:r>
                      <a:rPr lang="en-US" sz="2800">
                        <a:solidFill>
                          <a:srgbClr val="7030A0"/>
                        </a:solidFill>
                        <a:latin typeface="Cambria Math" panose="02040503050406030204" pitchFamily="18" charset="0"/>
                        <a:ea typeface="Cambria Math" panose="02040503050406030204" pitchFamily="18" charset="0"/>
                      </a:rPr>
                      <m:t>∝</m:t>
                    </m:r>
                    <m:nary>
                      <m:naryPr>
                        <m:chr m:val="∑"/>
                        <m:limLoc m:val="subSup"/>
                        <m:supHide m:val="on"/>
                        <m:ctrlPr>
                          <a:rPr lang="en-US" sz="2800" i="1">
                            <a:solidFill>
                              <a:srgbClr val="7030A0"/>
                            </a:solidFill>
                            <a:latin typeface="Cambria Math" panose="02040503050406030204" pitchFamily="18" charset="0"/>
                          </a:rPr>
                        </m:ctrlPr>
                      </m:naryPr>
                      <m:sub>
                        <m:r>
                          <m:rPr>
                            <m:sty m:val="p"/>
                            <m:brk m:alnAt="9"/>
                          </m:rPr>
                          <a:rPr lang="en-US" sz="2800">
                            <a:solidFill>
                              <a:srgbClr val="7030A0"/>
                            </a:solidFill>
                            <a:latin typeface="Cambria Math" panose="02040503050406030204" pitchFamily="18" charset="0"/>
                          </a:rPr>
                          <m:t>e</m:t>
                        </m:r>
                        <m:r>
                          <a:rPr lang="en-US" sz="2800">
                            <a:solidFill>
                              <a:srgbClr val="7030A0"/>
                            </a:solidFill>
                            <a:latin typeface="Cambria Math" panose="02040503050406030204" pitchFamily="18" charset="0"/>
                          </a:rPr>
                          <m:t>′</m:t>
                        </m:r>
                      </m:sub>
                      <m:sup/>
                      <m:e>
                        <m:nary>
                          <m:naryPr>
                            <m:chr m:val="∑"/>
                            <m:limLoc m:val="subSup"/>
                            <m:supHide m:val="on"/>
                            <m:ctrlPr>
                              <a:rPr lang="en-US" sz="2800" i="1">
                                <a:solidFill>
                                  <a:srgbClr val="7030A0"/>
                                </a:solidFill>
                                <a:latin typeface="Cambria Math" panose="02040503050406030204" pitchFamily="18" charset="0"/>
                              </a:rPr>
                            </m:ctrlPr>
                          </m:naryPr>
                          <m:sub>
                            <m:r>
                              <m:rPr>
                                <m:sty m:val="p"/>
                              </m:rPr>
                              <a:rPr lang="en-US" sz="2800">
                                <a:solidFill>
                                  <a:srgbClr val="7030A0"/>
                                </a:solidFill>
                                <a:latin typeface="Cambria Math" panose="02040503050406030204" pitchFamily="18" charset="0"/>
                              </a:rPr>
                              <m:t>a</m:t>
                            </m:r>
                            <m:r>
                              <a:rPr lang="en-US" sz="2800">
                                <a:solidFill>
                                  <a:srgbClr val="7030A0"/>
                                </a:solidFill>
                                <a:latin typeface="Cambria Math" panose="02040503050406030204" pitchFamily="18" charset="0"/>
                              </a:rPr>
                              <m:t>′</m:t>
                            </m:r>
                          </m:sub>
                          <m:sup/>
                          <m:e>
                            <m:r>
                              <m:rPr>
                                <m:sty m:val="p"/>
                              </m:rPr>
                              <a:rPr lang="en-US" sz="2800">
                                <a:solidFill>
                                  <a:srgbClr val="7030A0"/>
                                </a:solidFill>
                                <a:latin typeface="Cambria Math" panose="02040503050406030204" pitchFamily="18" charset="0"/>
                              </a:rPr>
                              <m:t>P</m:t>
                            </m:r>
                            <m:d>
                              <m:dPr>
                                <m:ctrlPr>
                                  <a:rPr lang="en-US" sz="2800" i="1">
                                    <a:solidFill>
                                      <a:srgbClr val="7030A0"/>
                                    </a:solidFill>
                                    <a:latin typeface="Cambria Math" panose="02040503050406030204" pitchFamily="18" charset="0"/>
                                  </a:rPr>
                                </m:ctrlPr>
                              </m:dPr>
                              <m:e>
                                <m:r>
                                  <m:rPr>
                                    <m:sty m:val="p"/>
                                  </m:rPr>
                                  <a:rPr lang="en-US" sz="2800">
                                    <a:solidFill>
                                      <a:srgbClr val="7030A0"/>
                                    </a:solidFill>
                                    <a:latin typeface="Cambria Math" panose="02040503050406030204" pitchFamily="18" charset="0"/>
                                  </a:rPr>
                                  <m:t>b</m:t>
                                </m:r>
                              </m:e>
                            </m:d>
                            <m:r>
                              <m:rPr>
                                <m:sty m:val="p"/>
                              </m:rPr>
                              <a:rPr lang="en-US" sz="2800">
                                <a:solidFill>
                                  <a:srgbClr val="7030A0"/>
                                </a:solidFill>
                                <a:latin typeface="Cambria Math" panose="02040503050406030204" pitchFamily="18" charset="0"/>
                              </a:rPr>
                              <m:t>P</m:t>
                            </m:r>
                            <m:d>
                              <m:dPr>
                                <m:ctrlPr>
                                  <a:rPr lang="en-US" sz="2800" i="1">
                                    <a:solidFill>
                                      <a:srgbClr val="7030A0"/>
                                    </a:solidFill>
                                    <a:latin typeface="Cambria Math" panose="02040503050406030204" pitchFamily="18" charset="0"/>
                                  </a:rPr>
                                </m:ctrlPr>
                              </m:dPr>
                              <m:e>
                                <m:r>
                                  <m:rPr>
                                    <m:sty m:val="p"/>
                                    <m:brk m:alnAt="9"/>
                                  </m:rPr>
                                  <a:rPr lang="en-US" sz="2800">
                                    <a:solidFill>
                                      <a:srgbClr val="7030A0"/>
                                    </a:solidFill>
                                    <a:latin typeface="Cambria Math" panose="02040503050406030204" pitchFamily="18" charset="0"/>
                                  </a:rPr>
                                  <m:t>e</m:t>
                                </m:r>
                                <m:r>
                                  <a:rPr lang="en-US" sz="2800">
                                    <a:solidFill>
                                      <a:srgbClr val="7030A0"/>
                                    </a:solidFill>
                                    <a:latin typeface="Cambria Math" panose="02040503050406030204" pitchFamily="18" charset="0"/>
                                  </a:rPr>
                                  <m:t>′</m:t>
                                </m:r>
                              </m:e>
                            </m:d>
                            <m:r>
                              <m:rPr>
                                <m:sty m:val="p"/>
                              </m:rPr>
                              <a:rPr lang="en-US" sz="2800">
                                <a:solidFill>
                                  <a:srgbClr val="7030A0"/>
                                </a:solidFill>
                                <a:latin typeface="Cambria Math" panose="02040503050406030204" pitchFamily="18" charset="0"/>
                              </a:rPr>
                              <m:t>P</m:t>
                            </m:r>
                            <m:d>
                              <m:dPr>
                                <m:ctrlPr>
                                  <a:rPr lang="en-US" sz="2800" i="1">
                                    <a:solidFill>
                                      <a:srgbClr val="7030A0"/>
                                    </a:solidFill>
                                    <a:latin typeface="Cambria Math" panose="02040503050406030204" pitchFamily="18" charset="0"/>
                                  </a:rPr>
                                </m:ctrlPr>
                              </m:dPr>
                              <m:e>
                                <m:r>
                                  <m:rPr>
                                    <m:sty m:val="p"/>
                                  </m:rPr>
                                  <a:rPr lang="en-US" sz="2800">
                                    <a:solidFill>
                                      <a:srgbClr val="7030A0"/>
                                    </a:solidFill>
                                    <a:latin typeface="Cambria Math" panose="02040503050406030204" pitchFamily="18" charset="0"/>
                                  </a:rPr>
                                  <m:t>a</m:t>
                                </m:r>
                                <m:r>
                                  <a:rPr lang="en-US" sz="2800">
                                    <a:solidFill>
                                      <a:srgbClr val="7030A0"/>
                                    </a:solidFill>
                                    <a:latin typeface="Cambria Math" panose="02040503050406030204" pitchFamily="18" charset="0"/>
                                  </a:rPr>
                                  <m:t>′</m:t>
                                </m:r>
                              </m:e>
                              <m:e>
                                <m:r>
                                  <m:rPr>
                                    <m:sty m:val="p"/>
                                  </m:rPr>
                                  <a:rPr lang="en-US" sz="2800">
                                    <a:solidFill>
                                      <a:srgbClr val="7030A0"/>
                                    </a:solidFill>
                                    <a:latin typeface="Cambria Math" panose="02040503050406030204" pitchFamily="18" charset="0"/>
                                  </a:rPr>
                                  <m:t>b</m:t>
                                </m:r>
                                <m:r>
                                  <a:rPr lang="en-US" sz="2800">
                                    <a:solidFill>
                                      <a:srgbClr val="7030A0"/>
                                    </a:solidFill>
                                    <a:latin typeface="Cambria Math" panose="02040503050406030204" pitchFamily="18" charset="0"/>
                                  </a:rPr>
                                  <m:t>,</m:t>
                                </m:r>
                                <m:r>
                                  <m:rPr>
                                    <m:sty m:val="p"/>
                                    <m:brk m:alnAt="9"/>
                                  </m:rPr>
                                  <a:rPr lang="en-US" sz="2800">
                                    <a:solidFill>
                                      <a:srgbClr val="7030A0"/>
                                    </a:solidFill>
                                    <a:latin typeface="Cambria Math" panose="02040503050406030204" pitchFamily="18" charset="0"/>
                                  </a:rPr>
                                  <m:t>e</m:t>
                                </m:r>
                                <m:r>
                                  <a:rPr lang="en-US" sz="2800">
                                    <a:solidFill>
                                      <a:srgbClr val="7030A0"/>
                                    </a:solidFill>
                                    <a:latin typeface="Cambria Math" panose="02040503050406030204" pitchFamily="18" charset="0"/>
                                  </a:rPr>
                                  <m:t>′</m:t>
                                </m:r>
                              </m:e>
                            </m:d>
                            <m:r>
                              <m:rPr>
                                <m:sty m:val="p"/>
                              </m:rPr>
                              <a:rPr lang="en-US" sz="2800">
                                <a:solidFill>
                                  <a:srgbClr val="7030A0"/>
                                </a:solidFill>
                                <a:latin typeface="Cambria Math" panose="02040503050406030204" pitchFamily="18" charset="0"/>
                              </a:rPr>
                              <m:t>P</m:t>
                            </m:r>
                            <m:d>
                              <m:dPr>
                                <m:ctrlPr>
                                  <a:rPr lang="en-US" sz="2800" i="1">
                                    <a:solidFill>
                                      <a:srgbClr val="7030A0"/>
                                    </a:solidFill>
                                    <a:latin typeface="Cambria Math" panose="02040503050406030204" pitchFamily="18" charset="0"/>
                                  </a:rPr>
                                </m:ctrlPr>
                              </m:dPr>
                              <m:e>
                                <m:r>
                                  <m:rPr>
                                    <m:sty m:val="p"/>
                                  </m:rPr>
                                  <a:rPr lang="en-US" sz="2800">
                                    <a:solidFill>
                                      <a:srgbClr val="7030A0"/>
                                    </a:solidFill>
                                    <a:latin typeface="Cambria Math" panose="02040503050406030204" pitchFamily="18" charset="0"/>
                                  </a:rPr>
                                  <m:t>j</m:t>
                                </m:r>
                              </m:e>
                              <m:e>
                                <m:r>
                                  <m:rPr>
                                    <m:sty m:val="p"/>
                                  </m:rPr>
                                  <a:rPr lang="en-US" sz="2800">
                                    <a:solidFill>
                                      <a:srgbClr val="7030A0"/>
                                    </a:solidFill>
                                    <a:latin typeface="Cambria Math" panose="02040503050406030204" pitchFamily="18" charset="0"/>
                                  </a:rPr>
                                  <m:t>a</m:t>
                                </m:r>
                                <m:r>
                                  <a:rPr lang="en-US" sz="2800">
                                    <a:solidFill>
                                      <a:srgbClr val="7030A0"/>
                                    </a:solidFill>
                                    <a:latin typeface="Cambria Math" panose="02040503050406030204" pitchFamily="18" charset="0"/>
                                  </a:rPr>
                                  <m:t>′</m:t>
                                </m:r>
                              </m:e>
                            </m:d>
                            <m:r>
                              <m:rPr>
                                <m:sty m:val="p"/>
                              </m:rPr>
                              <a:rPr lang="en-US" sz="2800">
                                <a:solidFill>
                                  <a:srgbClr val="7030A0"/>
                                </a:solidFill>
                                <a:latin typeface="Cambria Math" panose="02040503050406030204" pitchFamily="18" charset="0"/>
                              </a:rPr>
                              <m:t>P</m:t>
                            </m:r>
                            <m:r>
                              <a:rPr lang="en-US" sz="2800">
                                <a:solidFill>
                                  <a:srgbClr val="7030A0"/>
                                </a:solidFill>
                                <a:latin typeface="Cambria Math" panose="02040503050406030204" pitchFamily="18" charset="0"/>
                              </a:rPr>
                              <m:t>(</m:t>
                            </m:r>
                            <m:r>
                              <m:rPr>
                                <m:sty m:val="p"/>
                              </m:rPr>
                              <a:rPr lang="en-US" sz="2800">
                                <a:solidFill>
                                  <a:srgbClr val="7030A0"/>
                                </a:solidFill>
                                <a:latin typeface="Cambria Math" panose="02040503050406030204" pitchFamily="18" charset="0"/>
                              </a:rPr>
                              <m:t>m</m:t>
                            </m:r>
                            <m:r>
                              <a:rPr lang="en-US" sz="2800">
                                <a:solidFill>
                                  <a:srgbClr val="7030A0"/>
                                </a:solidFill>
                                <a:latin typeface="Cambria Math" panose="02040503050406030204" pitchFamily="18" charset="0"/>
                              </a:rPr>
                              <m:t>|</m:t>
                            </m:r>
                            <m:r>
                              <m:rPr>
                                <m:sty m:val="p"/>
                              </m:rPr>
                              <a:rPr lang="en-US" sz="2800">
                                <a:solidFill>
                                  <a:srgbClr val="7030A0"/>
                                </a:solidFill>
                                <a:latin typeface="Cambria Math" panose="02040503050406030204" pitchFamily="18" charset="0"/>
                              </a:rPr>
                              <m:t>a</m:t>
                            </m:r>
                            <m:r>
                              <a:rPr lang="en-US" sz="2800">
                                <a:solidFill>
                                  <a:srgbClr val="7030A0"/>
                                </a:solidFill>
                                <a:latin typeface="Cambria Math" panose="02040503050406030204" pitchFamily="18" charset="0"/>
                              </a:rPr>
                              <m:t>′)</m:t>
                            </m:r>
                          </m:e>
                        </m:nary>
                      </m:e>
                    </m:nary>
                  </m:oMath>
                </a14:m>
                <a:endParaRPr lang="en-US" sz="2800" dirty="0"/>
              </a:p>
            </p:txBody>
          </p:sp>
        </mc:Choice>
        <mc:Fallback xmlns="">
          <p:sp>
            <p:nvSpPr>
              <p:cNvPr id="3" name="Content Placeholder 2">
                <a:extLst>
                  <a:ext uri="{FF2B5EF4-FFF2-40B4-BE49-F238E27FC236}">
                    <a16:creationId xmlns:a16="http://schemas.microsoft.com/office/drawing/2014/main" id="{8144BE97-A978-C04B-81EF-7BBF40898355}"/>
                  </a:ext>
                </a:extLst>
              </p:cNvPr>
              <p:cNvSpPr>
                <a:spLocks noGrp="1" noRot="1" noChangeAspect="1" noMove="1" noResize="1" noEditPoints="1" noAdjustHandles="1" noChangeArrowheads="1" noChangeShapeType="1" noTextEdit="1"/>
              </p:cNvSpPr>
              <p:nvPr>
                <p:ph idx="1"/>
              </p:nvPr>
            </p:nvSpPr>
            <p:spPr>
              <a:xfrm>
                <a:off x="609600" y="5636647"/>
                <a:ext cx="10972800" cy="916555"/>
              </a:xfrm>
              <a:blipFill>
                <a:blip r:embed="rId3"/>
                <a:stretch>
                  <a:fillRect t="-70833" b="-7500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C5CC935-71C0-4F42-9272-8812FF91C86A}"/>
              </a:ext>
            </a:extLst>
          </p:cNvPr>
          <p:cNvSpPr>
            <a:spLocks noGrp="1"/>
          </p:cNvSpPr>
          <p:nvPr>
            <p:ph type="sldNum" sz="quarter" idx="12"/>
          </p:nvPr>
        </p:nvSpPr>
        <p:spPr/>
        <p:txBody>
          <a:bodyPr/>
          <a:lstStyle/>
          <a:p>
            <a:pPr>
              <a:defRPr/>
            </a:pPr>
            <a:fld id="{CCF77436-EC8C-4AA7-8F7E-35D67B363DD7}" type="slidenum">
              <a:rPr lang="en-US" smtClean="0"/>
              <a:pPr>
                <a:defRPr/>
              </a:pPr>
              <a:t>56</a:t>
            </a:fld>
            <a:endParaRPr lang="en-US" dirty="0"/>
          </a:p>
        </p:txBody>
      </p:sp>
      <p:graphicFrame>
        <p:nvGraphicFramePr>
          <p:cNvPr id="17" name="Content Placeholder 35">
            <a:extLst>
              <a:ext uri="{FF2B5EF4-FFF2-40B4-BE49-F238E27FC236}">
                <a16:creationId xmlns:a16="http://schemas.microsoft.com/office/drawing/2014/main" id="{473AF008-BA88-D949-BD57-5D0E800AB2AF}"/>
              </a:ext>
            </a:extLst>
          </p:cNvPr>
          <p:cNvGraphicFramePr>
            <a:graphicFrameLocks/>
          </p:cNvGraphicFramePr>
          <p:nvPr>
            <p:extLst>
              <p:ext uri="{D42A27DB-BD31-4B8C-83A1-F6EECF244321}">
                <p14:modId xmlns:p14="http://schemas.microsoft.com/office/powerpoint/2010/main" val="308567774"/>
              </p:ext>
            </p:extLst>
          </p:nvPr>
        </p:nvGraphicFramePr>
        <p:xfrm>
          <a:off x="2133600" y="1066800"/>
          <a:ext cx="1318260" cy="1188720"/>
        </p:xfrm>
        <a:graphic>
          <a:graphicData uri="http://schemas.openxmlformats.org/drawingml/2006/table">
            <a:tbl>
              <a:tblPr firstRow="1" bandRow="1">
                <a:tableStyleId>{93296810-A885-4BE3-A3E7-6D5BEEA58F35}</a:tableStyleId>
              </a:tblPr>
              <a:tblGrid>
                <a:gridCol w="500380">
                  <a:extLst>
                    <a:ext uri="{9D8B030D-6E8A-4147-A177-3AD203B41FA5}">
                      <a16:colId xmlns:a16="http://schemas.microsoft.com/office/drawing/2014/main" val="2070660150"/>
                    </a:ext>
                  </a:extLst>
                </a:gridCol>
                <a:gridCol w="817880">
                  <a:extLst>
                    <a:ext uri="{9D8B030D-6E8A-4147-A177-3AD203B41FA5}">
                      <a16:colId xmlns:a16="http://schemas.microsoft.com/office/drawing/2014/main" val="2575645751"/>
                    </a:ext>
                  </a:extLst>
                </a:gridCol>
              </a:tblGrid>
              <a:tr h="370840">
                <a:tc>
                  <a:txBody>
                    <a:bodyPr/>
                    <a:lstStyle/>
                    <a:p>
                      <a:pPr algn="r"/>
                      <a:r>
                        <a:rPr lang="en-US" sz="2000" dirty="0">
                          <a:latin typeface="Candara" panose="020E0502030303020204" pitchFamily="34" charset="0"/>
                          <a:cs typeface="Calibri" panose="020F0502020204030204" pitchFamily="34" charset="0"/>
                        </a:rPr>
                        <a:t>B</a:t>
                      </a:r>
                    </a:p>
                  </a:txBody>
                  <a:tcPr/>
                </a:tc>
                <a:tc>
                  <a:txBody>
                    <a:bodyPr/>
                    <a:lstStyle/>
                    <a:p>
                      <a:r>
                        <a:rPr lang="en-US" sz="2000" dirty="0">
                          <a:latin typeface="Candara" panose="020E0502030303020204" pitchFamily="34" charset="0"/>
                          <a:cs typeface="Calibri" panose="020F0502020204030204" pitchFamily="34" charset="0"/>
                        </a:rPr>
                        <a:t>P(B)</a:t>
                      </a:r>
                    </a:p>
                  </a:txBody>
                  <a:tcPr/>
                </a:tc>
                <a:extLst>
                  <a:ext uri="{0D108BD9-81ED-4DB2-BD59-A6C34878D82A}">
                    <a16:rowId xmlns:a16="http://schemas.microsoft.com/office/drawing/2014/main" val="29886171"/>
                  </a:ext>
                </a:extLst>
              </a:tr>
              <a:tr h="370840">
                <a:tc>
                  <a:txBody>
                    <a:bodyPr/>
                    <a:lstStyle/>
                    <a:p>
                      <a:pPr algn="r"/>
                      <a:r>
                        <a:rPr lang="en-US" sz="2000" dirty="0">
                          <a:latin typeface="Candara" panose="020E0502030303020204" pitchFamily="34" charset="0"/>
                          <a:cs typeface="Calibri" panose="020F0502020204030204" pitchFamily="34" charset="0"/>
                        </a:rPr>
                        <a:t>b</a:t>
                      </a:r>
                    </a:p>
                  </a:txBody>
                  <a:tcPr/>
                </a:tc>
                <a:tc>
                  <a:txBody>
                    <a:bodyPr/>
                    <a:lstStyle/>
                    <a:p>
                      <a:r>
                        <a:rPr lang="en-US" sz="2000" dirty="0">
                          <a:latin typeface="Candara" panose="020E0502030303020204" pitchFamily="34" charset="0"/>
                          <a:cs typeface="Calibri" panose="020F0502020204030204" pitchFamily="34" charset="0"/>
                        </a:rPr>
                        <a:t>0.001</a:t>
                      </a:r>
                    </a:p>
                  </a:txBody>
                  <a:tcPr/>
                </a:tc>
                <a:extLst>
                  <a:ext uri="{0D108BD9-81ED-4DB2-BD59-A6C34878D82A}">
                    <a16:rowId xmlns:a16="http://schemas.microsoft.com/office/drawing/2014/main" val="2566657329"/>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¬b</a:t>
                      </a:r>
                    </a:p>
                  </a:txBody>
                  <a:tcPr/>
                </a:tc>
                <a:tc>
                  <a:txBody>
                    <a:bodyPr/>
                    <a:lstStyle/>
                    <a:p>
                      <a:r>
                        <a:rPr lang="en-US" sz="2000" dirty="0">
                          <a:latin typeface="Candara" panose="020E0502030303020204" pitchFamily="34" charset="0"/>
                          <a:cs typeface="Calibri" panose="020F0502020204030204" pitchFamily="34" charset="0"/>
                        </a:rPr>
                        <a:t>0.999</a:t>
                      </a:r>
                    </a:p>
                  </a:txBody>
                  <a:tcPr/>
                </a:tc>
                <a:extLst>
                  <a:ext uri="{0D108BD9-81ED-4DB2-BD59-A6C34878D82A}">
                    <a16:rowId xmlns:a16="http://schemas.microsoft.com/office/drawing/2014/main" val="4261301722"/>
                  </a:ext>
                </a:extLst>
              </a:tr>
            </a:tbl>
          </a:graphicData>
        </a:graphic>
      </p:graphicFrame>
      <p:graphicFrame>
        <p:nvGraphicFramePr>
          <p:cNvPr id="18" name="Content Placeholder 35">
            <a:extLst>
              <a:ext uri="{FF2B5EF4-FFF2-40B4-BE49-F238E27FC236}">
                <a16:creationId xmlns:a16="http://schemas.microsoft.com/office/drawing/2014/main" id="{F2022539-B733-9D4F-983A-276C6F31D46C}"/>
              </a:ext>
            </a:extLst>
          </p:cNvPr>
          <p:cNvGraphicFramePr>
            <a:graphicFrameLocks/>
          </p:cNvGraphicFramePr>
          <p:nvPr>
            <p:extLst>
              <p:ext uri="{D42A27DB-BD31-4B8C-83A1-F6EECF244321}">
                <p14:modId xmlns:p14="http://schemas.microsoft.com/office/powerpoint/2010/main" val="247456195"/>
              </p:ext>
            </p:extLst>
          </p:nvPr>
        </p:nvGraphicFramePr>
        <p:xfrm>
          <a:off x="5524132" y="1067991"/>
          <a:ext cx="1311910" cy="1188720"/>
        </p:xfrm>
        <a:graphic>
          <a:graphicData uri="http://schemas.openxmlformats.org/drawingml/2006/table">
            <a:tbl>
              <a:tblPr firstRow="1" bandRow="1">
                <a:tableStyleId>{93296810-A885-4BE3-A3E7-6D5BEEA58F35}</a:tableStyleId>
              </a:tblPr>
              <a:tblGrid>
                <a:gridCol w="494030">
                  <a:extLst>
                    <a:ext uri="{9D8B030D-6E8A-4147-A177-3AD203B41FA5}">
                      <a16:colId xmlns:a16="http://schemas.microsoft.com/office/drawing/2014/main" val="2070660150"/>
                    </a:ext>
                  </a:extLst>
                </a:gridCol>
                <a:gridCol w="817880">
                  <a:extLst>
                    <a:ext uri="{9D8B030D-6E8A-4147-A177-3AD203B41FA5}">
                      <a16:colId xmlns:a16="http://schemas.microsoft.com/office/drawing/2014/main" val="2575645751"/>
                    </a:ext>
                  </a:extLst>
                </a:gridCol>
              </a:tblGrid>
              <a:tr h="370840">
                <a:tc>
                  <a:txBody>
                    <a:bodyPr/>
                    <a:lstStyle/>
                    <a:p>
                      <a:pPr algn="r"/>
                      <a:r>
                        <a:rPr lang="en-US" sz="2000" dirty="0">
                          <a:latin typeface="Candara" panose="020E0502030303020204" pitchFamily="34" charset="0"/>
                          <a:cs typeface="Calibri" panose="020F0502020204030204" pitchFamily="34" charset="0"/>
                        </a:rPr>
                        <a:t>E</a:t>
                      </a:r>
                    </a:p>
                  </a:txBody>
                  <a:tcPr/>
                </a:tc>
                <a:tc>
                  <a:txBody>
                    <a:bodyPr/>
                    <a:lstStyle/>
                    <a:p>
                      <a:r>
                        <a:rPr lang="en-US" sz="2000" dirty="0">
                          <a:latin typeface="Candara" panose="020E0502030303020204" pitchFamily="34" charset="0"/>
                          <a:cs typeface="Calibri" panose="020F0502020204030204" pitchFamily="34" charset="0"/>
                        </a:rPr>
                        <a:t>P(B)</a:t>
                      </a:r>
                    </a:p>
                  </a:txBody>
                  <a:tcPr/>
                </a:tc>
                <a:extLst>
                  <a:ext uri="{0D108BD9-81ED-4DB2-BD59-A6C34878D82A}">
                    <a16:rowId xmlns:a16="http://schemas.microsoft.com/office/drawing/2014/main" val="29886171"/>
                  </a:ext>
                </a:extLst>
              </a:tr>
              <a:tr h="370840">
                <a:tc>
                  <a:txBody>
                    <a:bodyPr/>
                    <a:lstStyle/>
                    <a:p>
                      <a:pPr algn="r"/>
                      <a:r>
                        <a:rPr lang="en-US" sz="2000" dirty="0">
                          <a:latin typeface="Candara" panose="020E0502030303020204" pitchFamily="34" charset="0"/>
                          <a:cs typeface="Calibri" panose="020F0502020204030204" pitchFamily="34" charset="0"/>
                        </a:rPr>
                        <a:t>e</a:t>
                      </a:r>
                    </a:p>
                  </a:txBody>
                  <a:tcPr/>
                </a:tc>
                <a:tc>
                  <a:txBody>
                    <a:bodyPr/>
                    <a:lstStyle/>
                    <a:p>
                      <a:r>
                        <a:rPr lang="en-US" sz="2000" dirty="0">
                          <a:latin typeface="Candara" panose="020E0502030303020204" pitchFamily="34" charset="0"/>
                          <a:cs typeface="Calibri" panose="020F0502020204030204" pitchFamily="34" charset="0"/>
                        </a:rPr>
                        <a:t>0.002</a:t>
                      </a:r>
                    </a:p>
                  </a:txBody>
                  <a:tcPr/>
                </a:tc>
                <a:extLst>
                  <a:ext uri="{0D108BD9-81ED-4DB2-BD59-A6C34878D82A}">
                    <a16:rowId xmlns:a16="http://schemas.microsoft.com/office/drawing/2014/main" val="2566657329"/>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¬e</a:t>
                      </a:r>
                    </a:p>
                  </a:txBody>
                  <a:tcPr/>
                </a:tc>
                <a:tc>
                  <a:txBody>
                    <a:bodyPr/>
                    <a:lstStyle/>
                    <a:p>
                      <a:r>
                        <a:rPr lang="en-US" sz="2000" dirty="0">
                          <a:latin typeface="Candara" panose="020E0502030303020204" pitchFamily="34" charset="0"/>
                          <a:cs typeface="Calibri" panose="020F0502020204030204" pitchFamily="34" charset="0"/>
                        </a:rPr>
                        <a:t>0.998</a:t>
                      </a:r>
                    </a:p>
                  </a:txBody>
                  <a:tcPr/>
                </a:tc>
                <a:extLst>
                  <a:ext uri="{0D108BD9-81ED-4DB2-BD59-A6C34878D82A}">
                    <a16:rowId xmlns:a16="http://schemas.microsoft.com/office/drawing/2014/main" val="4261301722"/>
                  </a:ext>
                </a:extLst>
              </a:tr>
            </a:tbl>
          </a:graphicData>
        </a:graphic>
      </p:graphicFrame>
      <p:graphicFrame>
        <p:nvGraphicFramePr>
          <p:cNvPr id="19" name="Content Placeholder 35">
            <a:extLst>
              <a:ext uri="{FF2B5EF4-FFF2-40B4-BE49-F238E27FC236}">
                <a16:creationId xmlns:a16="http://schemas.microsoft.com/office/drawing/2014/main" id="{C43F9004-1BD6-FC4F-AB53-2C9792226386}"/>
              </a:ext>
            </a:extLst>
          </p:cNvPr>
          <p:cNvGraphicFramePr>
            <a:graphicFrameLocks/>
          </p:cNvGraphicFramePr>
          <p:nvPr>
            <p:extLst>
              <p:ext uri="{D42A27DB-BD31-4B8C-83A1-F6EECF244321}">
                <p14:modId xmlns:p14="http://schemas.microsoft.com/office/powerpoint/2010/main" val="3765698857"/>
              </p:ext>
            </p:extLst>
          </p:nvPr>
        </p:nvGraphicFramePr>
        <p:xfrm>
          <a:off x="2133601" y="3299829"/>
          <a:ext cx="2090103" cy="1981200"/>
        </p:xfrm>
        <a:graphic>
          <a:graphicData uri="http://schemas.openxmlformats.org/drawingml/2006/table">
            <a:tbl>
              <a:tblPr firstRow="1" bandRow="1">
                <a:tableStyleId>{93296810-A885-4BE3-A3E7-6D5BEEA58F35}</a:tableStyleId>
              </a:tblPr>
              <a:tblGrid>
                <a:gridCol w="489268">
                  <a:extLst>
                    <a:ext uri="{9D8B030D-6E8A-4147-A177-3AD203B41FA5}">
                      <a16:colId xmlns:a16="http://schemas.microsoft.com/office/drawing/2014/main" val="2070660150"/>
                    </a:ext>
                  </a:extLst>
                </a:gridCol>
                <a:gridCol w="570230">
                  <a:extLst>
                    <a:ext uri="{9D8B030D-6E8A-4147-A177-3AD203B41FA5}">
                      <a16:colId xmlns:a16="http://schemas.microsoft.com/office/drawing/2014/main" val="2575645751"/>
                    </a:ext>
                  </a:extLst>
                </a:gridCol>
                <a:gridCol w="1030605">
                  <a:extLst>
                    <a:ext uri="{9D8B030D-6E8A-4147-A177-3AD203B41FA5}">
                      <a16:colId xmlns:a16="http://schemas.microsoft.com/office/drawing/2014/main" val="21037836"/>
                    </a:ext>
                  </a:extLst>
                </a:gridCol>
              </a:tblGrid>
              <a:tr h="370840">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M</a:t>
                      </a:r>
                    </a:p>
                  </a:txBody>
                  <a:tcPr/>
                </a:tc>
                <a:tc>
                  <a:txBody>
                    <a:bodyPr/>
                    <a:lstStyle/>
                    <a:p>
                      <a:r>
                        <a:rPr lang="en-US" sz="2000" dirty="0">
                          <a:latin typeface="Candara" panose="020E0502030303020204" pitchFamily="34" charset="0"/>
                          <a:cs typeface="Calibri" panose="020F0502020204030204" pitchFamily="34" charset="0"/>
                        </a:rPr>
                        <a:t>P(M|A)</a:t>
                      </a:r>
                    </a:p>
                  </a:txBody>
                  <a:tcPr/>
                </a:tc>
                <a:extLst>
                  <a:ext uri="{0D108BD9-81ED-4DB2-BD59-A6C34878D82A}">
                    <a16:rowId xmlns:a16="http://schemas.microsoft.com/office/drawing/2014/main" val="29886171"/>
                  </a:ext>
                </a:extLst>
              </a:tr>
              <a:tr h="370840">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m</a:t>
                      </a:r>
                    </a:p>
                  </a:txBody>
                  <a:tcPr/>
                </a:tc>
                <a:tc>
                  <a:txBody>
                    <a:bodyPr/>
                    <a:lstStyle/>
                    <a:p>
                      <a:r>
                        <a:rPr lang="en-US" sz="2000" dirty="0">
                          <a:latin typeface="Candara" panose="020E0502030303020204" pitchFamily="34" charset="0"/>
                          <a:cs typeface="Calibri" panose="020F0502020204030204" pitchFamily="34" charset="0"/>
                        </a:rPr>
                        <a:t>0.7</a:t>
                      </a:r>
                    </a:p>
                  </a:txBody>
                  <a:tcPr/>
                </a:tc>
                <a:extLst>
                  <a:ext uri="{0D108BD9-81ED-4DB2-BD59-A6C34878D82A}">
                    <a16:rowId xmlns:a16="http://schemas.microsoft.com/office/drawing/2014/main" val="2566657329"/>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¬m</a:t>
                      </a:r>
                    </a:p>
                  </a:txBody>
                  <a:tcPr/>
                </a:tc>
                <a:tc>
                  <a:txBody>
                    <a:bodyPr/>
                    <a:lstStyle/>
                    <a:p>
                      <a:r>
                        <a:rPr lang="en-US" sz="2000" dirty="0">
                          <a:latin typeface="Candara" panose="020E0502030303020204" pitchFamily="34" charset="0"/>
                          <a:cs typeface="Calibri" panose="020F0502020204030204" pitchFamily="34" charset="0"/>
                        </a:rPr>
                        <a:t>0.3</a:t>
                      </a:r>
                    </a:p>
                  </a:txBody>
                  <a:tcPr/>
                </a:tc>
                <a:extLst>
                  <a:ext uri="{0D108BD9-81ED-4DB2-BD59-A6C34878D82A}">
                    <a16:rowId xmlns:a16="http://schemas.microsoft.com/office/drawing/2014/main" val="4261301722"/>
                  </a:ext>
                </a:extLst>
              </a:tr>
              <a:tr h="370840">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m</a:t>
                      </a:r>
                    </a:p>
                  </a:txBody>
                  <a:tcPr/>
                </a:tc>
                <a:tc>
                  <a:txBody>
                    <a:bodyPr/>
                    <a:lstStyle/>
                    <a:p>
                      <a:r>
                        <a:rPr lang="en-US" sz="2000" dirty="0">
                          <a:latin typeface="Candara" panose="020E0502030303020204" pitchFamily="34" charset="0"/>
                          <a:cs typeface="Calibri" panose="020F0502020204030204" pitchFamily="34" charset="0"/>
                        </a:rPr>
                        <a:t>0.01</a:t>
                      </a:r>
                    </a:p>
                  </a:txBody>
                  <a:tcPr/>
                </a:tc>
                <a:extLst>
                  <a:ext uri="{0D108BD9-81ED-4DB2-BD59-A6C34878D82A}">
                    <a16:rowId xmlns:a16="http://schemas.microsoft.com/office/drawing/2014/main" val="249114145"/>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¬m</a:t>
                      </a:r>
                    </a:p>
                  </a:txBody>
                  <a:tcPr/>
                </a:tc>
                <a:tc>
                  <a:txBody>
                    <a:bodyPr/>
                    <a:lstStyle/>
                    <a:p>
                      <a:r>
                        <a:rPr lang="en-US" sz="2000" dirty="0">
                          <a:latin typeface="Candara" panose="020E0502030303020204" pitchFamily="34" charset="0"/>
                          <a:cs typeface="Calibri" panose="020F0502020204030204" pitchFamily="34" charset="0"/>
                        </a:rPr>
                        <a:t>0.99</a:t>
                      </a:r>
                    </a:p>
                  </a:txBody>
                  <a:tcPr/>
                </a:tc>
                <a:extLst>
                  <a:ext uri="{0D108BD9-81ED-4DB2-BD59-A6C34878D82A}">
                    <a16:rowId xmlns:a16="http://schemas.microsoft.com/office/drawing/2014/main" val="4061250471"/>
                  </a:ext>
                </a:extLst>
              </a:tr>
            </a:tbl>
          </a:graphicData>
        </a:graphic>
      </p:graphicFrame>
      <p:graphicFrame>
        <p:nvGraphicFramePr>
          <p:cNvPr id="20" name="Content Placeholder 35">
            <a:extLst>
              <a:ext uri="{FF2B5EF4-FFF2-40B4-BE49-F238E27FC236}">
                <a16:creationId xmlns:a16="http://schemas.microsoft.com/office/drawing/2014/main" id="{2E261517-DA31-0F40-852D-40A5958683E7}"/>
              </a:ext>
            </a:extLst>
          </p:cNvPr>
          <p:cNvGraphicFramePr>
            <a:graphicFrameLocks/>
          </p:cNvGraphicFramePr>
          <p:nvPr>
            <p:extLst>
              <p:ext uri="{D42A27DB-BD31-4B8C-83A1-F6EECF244321}">
                <p14:modId xmlns:p14="http://schemas.microsoft.com/office/powerpoint/2010/main" val="1083667526"/>
              </p:ext>
            </p:extLst>
          </p:nvPr>
        </p:nvGraphicFramePr>
        <p:xfrm>
          <a:off x="4888814" y="3299829"/>
          <a:ext cx="1947228" cy="1981200"/>
        </p:xfrm>
        <a:graphic>
          <a:graphicData uri="http://schemas.openxmlformats.org/drawingml/2006/table">
            <a:tbl>
              <a:tblPr firstRow="1" bandRow="1">
                <a:tableStyleId>{93296810-A885-4BE3-A3E7-6D5BEEA58F35}</a:tableStyleId>
              </a:tblPr>
              <a:tblGrid>
                <a:gridCol w="489268">
                  <a:extLst>
                    <a:ext uri="{9D8B030D-6E8A-4147-A177-3AD203B41FA5}">
                      <a16:colId xmlns:a16="http://schemas.microsoft.com/office/drawing/2014/main" val="2070660150"/>
                    </a:ext>
                  </a:extLst>
                </a:gridCol>
                <a:gridCol w="427355">
                  <a:extLst>
                    <a:ext uri="{9D8B030D-6E8A-4147-A177-3AD203B41FA5}">
                      <a16:colId xmlns:a16="http://schemas.microsoft.com/office/drawing/2014/main" val="2575645751"/>
                    </a:ext>
                  </a:extLst>
                </a:gridCol>
                <a:gridCol w="1030605">
                  <a:extLst>
                    <a:ext uri="{9D8B030D-6E8A-4147-A177-3AD203B41FA5}">
                      <a16:colId xmlns:a16="http://schemas.microsoft.com/office/drawing/2014/main" val="21037836"/>
                    </a:ext>
                  </a:extLst>
                </a:gridCol>
              </a:tblGrid>
              <a:tr h="370840">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J</a:t>
                      </a:r>
                    </a:p>
                  </a:txBody>
                  <a:tcPr/>
                </a:tc>
                <a:tc>
                  <a:txBody>
                    <a:bodyPr/>
                    <a:lstStyle/>
                    <a:p>
                      <a:r>
                        <a:rPr lang="en-US" sz="2000" dirty="0">
                          <a:latin typeface="Candara" panose="020E0502030303020204" pitchFamily="34" charset="0"/>
                          <a:cs typeface="Calibri" panose="020F0502020204030204" pitchFamily="34" charset="0"/>
                        </a:rPr>
                        <a:t>P(J|A)</a:t>
                      </a:r>
                    </a:p>
                  </a:txBody>
                  <a:tcPr/>
                </a:tc>
                <a:extLst>
                  <a:ext uri="{0D108BD9-81ED-4DB2-BD59-A6C34878D82A}">
                    <a16:rowId xmlns:a16="http://schemas.microsoft.com/office/drawing/2014/main" val="29886171"/>
                  </a:ext>
                </a:extLst>
              </a:tr>
              <a:tr h="370840">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j</a:t>
                      </a:r>
                    </a:p>
                  </a:txBody>
                  <a:tcPr/>
                </a:tc>
                <a:tc>
                  <a:txBody>
                    <a:bodyPr/>
                    <a:lstStyle/>
                    <a:p>
                      <a:r>
                        <a:rPr lang="en-US" sz="2000" dirty="0">
                          <a:latin typeface="Candara" panose="020E0502030303020204" pitchFamily="34" charset="0"/>
                          <a:cs typeface="Calibri" panose="020F0502020204030204" pitchFamily="34" charset="0"/>
                        </a:rPr>
                        <a:t>0.9</a:t>
                      </a:r>
                    </a:p>
                  </a:txBody>
                  <a:tcPr/>
                </a:tc>
                <a:extLst>
                  <a:ext uri="{0D108BD9-81ED-4DB2-BD59-A6C34878D82A}">
                    <a16:rowId xmlns:a16="http://schemas.microsoft.com/office/drawing/2014/main" val="2566657329"/>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¬j</a:t>
                      </a:r>
                    </a:p>
                  </a:txBody>
                  <a:tcPr/>
                </a:tc>
                <a:tc>
                  <a:txBody>
                    <a:bodyPr/>
                    <a:lstStyle/>
                    <a:p>
                      <a:r>
                        <a:rPr lang="en-US" sz="2000" dirty="0">
                          <a:latin typeface="Candara" panose="020E0502030303020204" pitchFamily="34" charset="0"/>
                          <a:cs typeface="Calibri" panose="020F0502020204030204" pitchFamily="34" charset="0"/>
                        </a:rPr>
                        <a:t>0.1</a:t>
                      </a:r>
                    </a:p>
                  </a:txBody>
                  <a:tcPr/>
                </a:tc>
                <a:extLst>
                  <a:ext uri="{0D108BD9-81ED-4DB2-BD59-A6C34878D82A}">
                    <a16:rowId xmlns:a16="http://schemas.microsoft.com/office/drawing/2014/main" val="4261301722"/>
                  </a:ext>
                </a:extLst>
              </a:tr>
              <a:tr h="370840">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j</a:t>
                      </a:r>
                    </a:p>
                  </a:txBody>
                  <a:tcPr/>
                </a:tc>
                <a:tc>
                  <a:txBody>
                    <a:bodyPr/>
                    <a:lstStyle/>
                    <a:p>
                      <a:r>
                        <a:rPr lang="en-US" sz="2000" dirty="0">
                          <a:latin typeface="Candara" panose="020E0502030303020204" pitchFamily="34" charset="0"/>
                          <a:cs typeface="Calibri" panose="020F0502020204030204" pitchFamily="34" charset="0"/>
                        </a:rPr>
                        <a:t>0.05</a:t>
                      </a:r>
                    </a:p>
                  </a:txBody>
                  <a:tcPr/>
                </a:tc>
                <a:extLst>
                  <a:ext uri="{0D108BD9-81ED-4DB2-BD59-A6C34878D82A}">
                    <a16:rowId xmlns:a16="http://schemas.microsoft.com/office/drawing/2014/main" val="249114145"/>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¬j</a:t>
                      </a:r>
                    </a:p>
                  </a:txBody>
                  <a:tcPr/>
                </a:tc>
                <a:tc>
                  <a:txBody>
                    <a:bodyPr/>
                    <a:lstStyle/>
                    <a:p>
                      <a:r>
                        <a:rPr lang="en-US" sz="2000" dirty="0">
                          <a:latin typeface="Candara" panose="020E0502030303020204" pitchFamily="34" charset="0"/>
                          <a:cs typeface="Calibri" panose="020F0502020204030204" pitchFamily="34" charset="0"/>
                        </a:rPr>
                        <a:t>0.95</a:t>
                      </a:r>
                    </a:p>
                  </a:txBody>
                  <a:tcPr/>
                </a:tc>
                <a:extLst>
                  <a:ext uri="{0D108BD9-81ED-4DB2-BD59-A6C34878D82A}">
                    <a16:rowId xmlns:a16="http://schemas.microsoft.com/office/drawing/2014/main" val="4061250471"/>
                  </a:ext>
                </a:extLst>
              </a:tr>
            </a:tbl>
          </a:graphicData>
        </a:graphic>
      </p:graphicFrame>
      <p:graphicFrame>
        <p:nvGraphicFramePr>
          <p:cNvPr id="32" name="Content Placeholder 35">
            <a:extLst>
              <a:ext uri="{FF2B5EF4-FFF2-40B4-BE49-F238E27FC236}">
                <a16:creationId xmlns:a16="http://schemas.microsoft.com/office/drawing/2014/main" id="{EB542FD9-AD04-F94E-B8E3-882C6F9DABD7}"/>
              </a:ext>
            </a:extLst>
          </p:cNvPr>
          <p:cNvGraphicFramePr>
            <a:graphicFrameLocks/>
          </p:cNvGraphicFramePr>
          <p:nvPr>
            <p:extLst>
              <p:ext uri="{D42A27DB-BD31-4B8C-83A1-F6EECF244321}">
                <p14:modId xmlns:p14="http://schemas.microsoft.com/office/powerpoint/2010/main" val="2976784638"/>
              </p:ext>
            </p:extLst>
          </p:nvPr>
        </p:nvGraphicFramePr>
        <p:xfrm>
          <a:off x="7089495" y="1714869"/>
          <a:ext cx="2705949" cy="3566160"/>
        </p:xfrm>
        <a:graphic>
          <a:graphicData uri="http://schemas.openxmlformats.org/drawingml/2006/table">
            <a:tbl>
              <a:tblPr firstRow="1" bandRow="1">
                <a:tableStyleId>{93296810-A885-4BE3-A3E7-6D5BEEA58F35}</a:tableStyleId>
              </a:tblPr>
              <a:tblGrid>
                <a:gridCol w="495634">
                  <a:extLst>
                    <a:ext uri="{9D8B030D-6E8A-4147-A177-3AD203B41FA5}">
                      <a16:colId xmlns:a16="http://schemas.microsoft.com/office/drawing/2014/main" val="1846276488"/>
                    </a:ext>
                  </a:extLst>
                </a:gridCol>
                <a:gridCol w="495634">
                  <a:extLst>
                    <a:ext uri="{9D8B030D-6E8A-4147-A177-3AD203B41FA5}">
                      <a16:colId xmlns:a16="http://schemas.microsoft.com/office/drawing/2014/main" val="2070660150"/>
                    </a:ext>
                  </a:extLst>
                </a:gridCol>
                <a:gridCol w="577650">
                  <a:extLst>
                    <a:ext uri="{9D8B030D-6E8A-4147-A177-3AD203B41FA5}">
                      <a16:colId xmlns:a16="http://schemas.microsoft.com/office/drawing/2014/main" val="2575645751"/>
                    </a:ext>
                  </a:extLst>
                </a:gridCol>
                <a:gridCol w="1137031">
                  <a:extLst>
                    <a:ext uri="{9D8B030D-6E8A-4147-A177-3AD203B41FA5}">
                      <a16:colId xmlns:a16="http://schemas.microsoft.com/office/drawing/2014/main" val="21037836"/>
                    </a:ext>
                  </a:extLst>
                </a:gridCol>
              </a:tblGrid>
              <a:tr h="351253">
                <a:tc>
                  <a:txBody>
                    <a:bodyPr/>
                    <a:lstStyle/>
                    <a:p>
                      <a:pPr algn="r"/>
                      <a:r>
                        <a:rPr lang="en-US" sz="2000" dirty="0">
                          <a:latin typeface="Candara" panose="020E0502030303020204" pitchFamily="34" charset="0"/>
                          <a:cs typeface="Calibri" panose="020F0502020204030204" pitchFamily="34" charset="0"/>
                        </a:rPr>
                        <a:t>B</a:t>
                      </a:r>
                    </a:p>
                  </a:txBody>
                  <a:tcPr/>
                </a:tc>
                <a:tc>
                  <a:txBody>
                    <a:bodyPr/>
                    <a:lstStyle/>
                    <a:p>
                      <a:pPr algn="r"/>
                      <a:r>
                        <a:rPr lang="en-US" sz="2000" dirty="0">
                          <a:latin typeface="Candara" panose="020E0502030303020204" pitchFamily="34" charset="0"/>
                          <a:cs typeface="Calibri" panose="020F0502020204030204" pitchFamily="34" charset="0"/>
                        </a:rPr>
                        <a:t>E</a:t>
                      </a:r>
                    </a:p>
                  </a:txBody>
                  <a:tcPr/>
                </a:tc>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r>
                        <a:rPr lang="en-US" sz="2000" dirty="0">
                          <a:latin typeface="Candara" panose="020E0502030303020204" pitchFamily="34" charset="0"/>
                          <a:cs typeface="Calibri" panose="020F0502020204030204" pitchFamily="34" charset="0"/>
                        </a:rPr>
                        <a:t>P(A|B,E)</a:t>
                      </a:r>
                    </a:p>
                  </a:txBody>
                  <a:tcPr/>
                </a:tc>
                <a:extLst>
                  <a:ext uri="{0D108BD9-81ED-4DB2-BD59-A6C34878D82A}">
                    <a16:rowId xmlns:a16="http://schemas.microsoft.com/office/drawing/2014/main" val="29886171"/>
                  </a:ext>
                </a:extLst>
              </a:tr>
              <a:tr h="35125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a</a:t>
                      </a:r>
                    </a:p>
                  </a:txBody>
                  <a:tcPr/>
                </a:tc>
                <a:tc>
                  <a:txBody>
                    <a:bodyPr/>
                    <a:lstStyle/>
                    <a:p>
                      <a:r>
                        <a:rPr lang="en-US" sz="2000" dirty="0">
                          <a:latin typeface="Candara" panose="020E0502030303020204" pitchFamily="34" charset="0"/>
                          <a:cs typeface="Calibri" panose="020F0502020204030204" pitchFamily="34" charset="0"/>
                        </a:rPr>
                        <a:t>0.95</a:t>
                      </a:r>
                    </a:p>
                  </a:txBody>
                  <a:tcPr/>
                </a:tc>
                <a:extLst>
                  <a:ext uri="{0D108BD9-81ED-4DB2-BD59-A6C34878D82A}">
                    <a16:rowId xmlns:a16="http://schemas.microsoft.com/office/drawing/2014/main" val="2566657329"/>
                  </a:ext>
                </a:extLst>
              </a:tr>
              <a:tr h="35125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e</a:t>
                      </a:r>
                    </a:p>
                  </a:txBody>
                  <a:tcPr/>
                </a:tc>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r>
                        <a:rPr lang="en-US" sz="2000" dirty="0">
                          <a:latin typeface="Candara" panose="020E0502030303020204" pitchFamily="34" charset="0"/>
                          <a:cs typeface="Calibri" panose="020F0502020204030204" pitchFamily="34" charset="0"/>
                        </a:rPr>
                        <a:t>0.05</a:t>
                      </a:r>
                    </a:p>
                  </a:txBody>
                  <a:tcPr/>
                </a:tc>
                <a:extLst>
                  <a:ext uri="{0D108BD9-81ED-4DB2-BD59-A6C34878D82A}">
                    <a16:rowId xmlns:a16="http://schemas.microsoft.com/office/drawing/2014/main" val="4261301722"/>
                  </a:ext>
                </a:extLst>
              </a:tr>
              <a:tr h="35125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a</a:t>
                      </a:r>
                    </a:p>
                  </a:txBody>
                  <a:tcPr/>
                </a:tc>
                <a:tc>
                  <a:txBody>
                    <a:bodyPr/>
                    <a:lstStyle/>
                    <a:p>
                      <a:r>
                        <a:rPr lang="en-US" sz="2000" dirty="0">
                          <a:latin typeface="Candara" panose="020E0502030303020204" pitchFamily="34" charset="0"/>
                          <a:cs typeface="Calibri" panose="020F0502020204030204" pitchFamily="34" charset="0"/>
                        </a:rPr>
                        <a:t>0.94</a:t>
                      </a:r>
                    </a:p>
                  </a:txBody>
                  <a:tcPr/>
                </a:tc>
                <a:extLst>
                  <a:ext uri="{0D108BD9-81ED-4DB2-BD59-A6C34878D82A}">
                    <a16:rowId xmlns:a16="http://schemas.microsoft.com/office/drawing/2014/main" val="249114145"/>
                  </a:ext>
                </a:extLst>
              </a:tr>
              <a:tr h="35125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¬e</a:t>
                      </a:r>
                    </a:p>
                  </a:txBody>
                  <a:tcPr/>
                </a:tc>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r>
                        <a:rPr lang="en-US" sz="2000" dirty="0">
                          <a:latin typeface="Candara" panose="020E0502030303020204" pitchFamily="34" charset="0"/>
                          <a:cs typeface="Calibri" panose="020F0502020204030204" pitchFamily="34" charset="0"/>
                        </a:rPr>
                        <a:t>0.06</a:t>
                      </a:r>
                    </a:p>
                  </a:txBody>
                  <a:tcPr/>
                </a:tc>
                <a:extLst>
                  <a:ext uri="{0D108BD9-81ED-4DB2-BD59-A6C34878D82A}">
                    <a16:rowId xmlns:a16="http://schemas.microsoft.com/office/drawing/2014/main" val="4061250471"/>
                  </a:ext>
                </a:extLst>
              </a:tr>
              <a:tr h="35125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a</a:t>
                      </a:r>
                    </a:p>
                  </a:txBody>
                  <a:tcPr/>
                </a:tc>
                <a:tc>
                  <a:txBody>
                    <a:bodyPr/>
                    <a:lstStyle/>
                    <a:p>
                      <a:r>
                        <a:rPr lang="en-US" sz="2000" dirty="0">
                          <a:latin typeface="Candara" panose="020E0502030303020204" pitchFamily="34" charset="0"/>
                          <a:cs typeface="Calibri" panose="020F0502020204030204" pitchFamily="34" charset="0"/>
                        </a:rPr>
                        <a:t>0.29</a:t>
                      </a:r>
                    </a:p>
                  </a:txBody>
                  <a:tcPr/>
                </a:tc>
                <a:extLst>
                  <a:ext uri="{0D108BD9-81ED-4DB2-BD59-A6C34878D82A}">
                    <a16:rowId xmlns:a16="http://schemas.microsoft.com/office/drawing/2014/main" val="2693780314"/>
                  </a:ext>
                </a:extLst>
              </a:tr>
              <a:tr h="35125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e</a:t>
                      </a:r>
                    </a:p>
                  </a:txBody>
                  <a:tcPr/>
                </a:tc>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r>
                        <a:rPr lang="en-US" sz="2000" dirty="0">
                          <a:latin typeface="Candara" panose="020E0502030303020204" pitchFamily="34" charset="0"/>
                          <a:cs typeface="Calibri" panose="020F0502020204030204" pitchFamily="34" charset="0"/>
                        </a:rPr>
                        <a:t>0.71</a:t>
                      </a:r>
                    </a:p>
                  </a:txBody>
                  <a:tcPr/>
                </a:tc>
                <a:extLst>
                  <a:ext uri="{0D108BD9-81ED-4DB2-BD59-A6C34878D82A}">
                    <a16:rowId xmlns:a16="http://schemas.microsoft.com/office/drawing/2014/main" val="194992856"/>
                  </a:ext>
                </a:extLst>
              </a:tr>
              <a:tr h="35125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a</a:t>
                      </a:r>
                    </a:p>
                  </a:txBody>
                  <a:tcPr/>
                </a:tc>
                <a:tc>
                  <a:txBody>
                    <a:bodyPr/>
                    <a:lstStyle/>
                    <a:p>
                      <a:r>
                        <a:rPr lang="en-US" sz="2000" dirty="0">
                          <a:latin typeface="Candara" panose="020E0502030303020204" pitchFamily="34" charset="0"/>
                          <a:cs typeface="Calibri" panose="020F0502020204030204" pitchFamily="34" charset="0"/>
                        </a:rPr>
                        <a:t>0.001</a:t>
                      </a:r>
                    </a:p>
                  </a:txBody>
                  <a:tcPr/>
                </a:tc>
                <a:extLst>
                  <a:ext uri="{0D108BD9-81ED-4DB2-BD59-A6C34878D82A}">
                    <a16:rowId xmlns:a16="http://schemas.microsoft.com/office/drawing/2014/main" val="178341836"/>
                  </a:ext>
                </a:extLst>
              </a:tr>
              <a:tr h="35125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¬e</a:t>
                      </a:r>
                    </a:p>
                  </a:txBody>
                  <a:tcPr/>
                </a:tc>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r>
                        <a:rPr lang="en-US" sz="2000" dirty="0">
                          <a:latin typeface="Candara" panose="020E0502030303020204" pitchFamily="34" charset="0"/>
                          <a:cs typeface="Calibri" panose="020F0502020204030204" pitchFamily="34" charset="0"/>
                        </a:rPr>
                        <a:t>0.999</a:t>
                      </a:r>
                    </a:p>
                  </a:txBody>
                  <a:tcPr/>
                </a:tc>
                <a:extLst>
                  <a:ext uri="{0D108BD9-81ED-4DB2-BD59-A6C34878D82A}">
                    <a16:rowId xmlns:a16="http://schemas.microsoft.com/office/drawing/2014/main" val="245916535"/>
                  </a:ext>
                </a:extLst>
              </a:tr>
            </a:tbl>
          </a:graphicData>
        </a:graphic>
      </p:graphicFrame>
      <p:sp>
        <p:nvSpPr>
          <p:cNvPr id="21" name="Oval 20">
            <a:extLst>
              <a:ext uri="{FF2B5EF4-FFF2-40B4-BE49-F238E27FC236}">
                <a16:creationId xmlns:a16="http://schemas.microsoft.com/office/drawing/2014/main" id="{AF6212BA-3414-8342-9CDD-FB71D9C85795}"/>
              </a:ext>
            </a:extLst>
          </p:cNvPr>
          <p:cNvSpPr/>
          <p:nvPr/>
        </p:nvSpPr>
        <p:spPr>
          <a:xfrm>
            <a:off x="3745230" y="1295400"/>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B</a:t>
            </a:r>
          </a:p>
        </p:txBody>
      </p:sp>
      <p:sp>
        <p:nvSpPr>
          <p:cNvPr id="22" name="Oval 21">
            <a:extLst>
              <a:ext uri="{FF2B5EF4-FFF2-40B4-BE49-F238E27FC236}">
                <a16:creationId xmlns:a16="http://schemas.microsoft.com/office/drawing/2014/main" id="{D6589C23-4EE7-6847-81D6-09C18B3619F4}"/>
              </a:ext>
            </a:extLst>
          </p:cNvPr>
          <p:cNvSpPr/>
          <p:nvPr/>
        </p:nvSpPr>
        <p:spPr>
          <a:xfrm>
            <a:off x="4907280" y="1295400"/>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E</a:t>
            </a:r>
          </a:p>
        </p:txBody>
      </p:sp>
      <p:cxnSp>
        <p:nvCxnSpPr>
          <p:cNvPr id="23" name="Straight Arrow Connector 22">
            <a:extLst>
              <a:ext uri="{FF2B5EF4-FFF2-40B4-BE49-F238E27FC236}">
                <a16:creationId xmlns:a16="http://schemas.microsoft.com/office/drawing/2014/main" id="{431D29B6-6BCB-3846-B33C-2B5B182F33B4}"/>
              </a:ext>
            </a:extLst>
          </p:cNvPr>
          <p:cNvCxnSpPr>
            <a:cxnSpLocks/>
            <a:stCxn id="21" idx="4"/>
            <a:endCxn id="24" idx="1"/>
          </p:cNvCxnSpPr>
          <p:nvPr/>
        </p:nvCxnSpPr>
        <p:spPr>
          <a:xfrm>
            <a:off x="3996691" y="1798321"/>
            <a:ext cx="336541" cy="273295"/>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24" name="Oval 23">
            <a:extLst>
              <a:ext uri="{FF2B5EF4-FFF2-40B4-BE49-F238E27FC236}">
                <a16:creationId xmlns:a16="http://schemas.microsoft.com/office/drawing/2014/main" id="{65E3B793-9F71-6E4F-B73B-5C5FA8B7724E}"/>
              </a:ext>
            </a:extLst>
          </p:cNvPr>
          <p:cNvSpPr/>
          <p:nvPr/>
        </p:nvSpPr>
        <p:spPr>
          <a:xfrm>
            <a:off x="4259580" y="1997964"/>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A</a:t>
            </a:r>
          </a:p>
        </p:txBody>
      </p:sp>
      <p:sp>
        <p:nvSpPr>
          <p:cNvPr id="25" name="Oval 24">
            <a:extLst>
              <a:ext uri="{FF2B5EF4-FFF2-40B4-BE49-F238E27FC236}">
                <a16:creationId xmlns:a16="http://schemas.microsoft.com/office/drawing/2014/main" id="{DE07D07D-AAAA-854B-981E-23D777FE05C2}"/>
              </a:ext>
            </a:extLst>
          </p:cNvPr>
          <p:cNvSpPr/>
          <p:nvPr/>
        </p:nvSpPr>
        <p:spPr>
          <a:xfrm>
            <a:off x="3745230" y="2667000"/>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M</a:t>
            </a:r>
          </a:p>
        </p:txBody>
      </p:sp>
      <p:sp>
        <p:nvSpPr>
          <p:cNvPr id="26" name="Oval 25">
            <a:extLst>
              <a:ext uri="{FF2B5EF4-FFF2-40B4-BE49-F238E27FC236}">
                <a16:creationId xmlns:a16="http://schemas.microsoft.com/office/drawing/2014/main" id="{80448089-3B47-CE45-A80E-AA234163E8FF}"/>
              </a:ext>
            </a:extLst>
          </p:cNvPr>
          <p:cNvSpPr/>
          <p:nvPr/>
        </p:nvSpPr>
        <p:spPr>
          <a:xfrm>
            <a:off x="4888230" y="2667000"/>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J</a:t>
            </a:r>
          </a:p>
        </p:txBody>
      </p:sp>
      <p:cxnSp>
        <p:nvCxnSpPr>
          <p:cNvPr id="27" name="Straight Arrow Connector 26">
            <a:extLst>
              <a:ext uri="{FF2B5EF4-FFF2-40B4-BE49-F238E27FC236}">
                <a16:creationId xmlns:a16="http://schemas.microsoft.com/office/drawing/2014/main" id="{B7002217-89EE-A345-8FFB-4FAF582DAA8F}"/>
              </a:ext>
            </a:extLst>
          </p:cNvPr>
          <p:cNvCxnSpPr>
            <a:cxnSpLocks/>
            <a:stCxn id="22" idx="4"/>
            <a:endCxn id="24" idx="7"/>
          </p:cNvCxnSpPr>
          <p:nvPr/>
        </p:nvCxnSpPr>
        <p:spPr>
          <a:xfrm flipH="1">
            <a:off x="4688850" y="1798321"/>
            <a:ext cx="469891" cy="273295"/>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8BEB8081-00E7-954D-98A7-2AB3E4599E05}"/>
              </a:ext>
            </a:extLst>
          </p:cNvPr>
          <p:cNvCxnSpPr>
            <a:cxnSpLocks/>
            <a:stCxn id="24" idx="3"/>
            <a:endCxn id="25" idx="0"/>
          </p:cNvCxnSpPr>
          <p:nvPr/>
        </p:nvCxnSpPr>
        <p:spPr>
          <a:xfrm flipH="1">
            <a:off x="3996691" y="2427234"/>
            <a:ext cx="336541" cy="239767"/>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98C4BD1F-3961-624C-A1DB-B8F2748EB8D9}"/>
              </a:ext>
            </a:extLst>
          </p:cNvPr>
          <p:cNvCxnSpPr>
            <a:cxnSpLocks/>
            <a:stCxn id="24" idx="5"/>
            <a:endCxn id="26" idx="0"/>
          </p:cNvCxnSpPr>
          <p:nvPr/>
        </p:nvCxnSpPr>
        <p:spPr>
          <a:xfrm>
            <a:off x="4688850" y="2427234"/>
            <a:ext cx="450841" cy="239767"/>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80FECEB4-53A5-AA3A-C127-E70DDF929CD9}"/>
              </a:ext>
            </a:extLst>
          </p:cNvPr>
          <p:cNvSpPr txBox="1"/>
          <p:nvPr/>
        </p:nvSpPr>
        <p:spPr>
          <a:xfrm>
            <a:off x="7543800" y="1156190"/>
            <a:ext cx="1905000" cy="504970"/>
          </a:xfrm>
          <a:prstGeom prst="rect">
            <a:avLst/>
          </a:prstGeom>
        </p:spPr>
        <p:txBody>
          <a:bodyPr vert="horz" wrap="square" lIns="91440" tIns="0" rIns="45720" bIns="0" rtlCol="0" anchor="t">
            <a:normAutofit fontScale="47500" lnSpcReduction="20000"/>
            <a:scene3d>
              <a:camera prst="orthographicFront"/>
              <a:lightRig rig="threePt" dir="t">
                <a:rot lat="0" lon="0" rev="4800000"/>
              </a:lightRig>
            </a:scene3d>
            <a:sp3d prstMaterial="matte">
              <a:bevelT w="50800" h="10160"/>
            </a:sp3d>
          </a:bodyPr>
          <a:lstStyle/>
          <a:p>
            <a:pPr algn="ctr"/>
            <a:r>
              <a:rPr lang="en-US" sz="3200" dirty="0"/>
              <a:t>Joint probability distribution table</a:t>
            </a:r>
          </a:p>
        </p:txBody>
      </p:sp>
    </p:spTree>
    <p:extLst>
      <p:ext uri="{BB962C8B-B14F-4D97-AF65-F5344CB8AC3E}">
        <p14:creationId xmlns:p14="http://schemas.microsoft.com/office/powerpoint/2010/main" val="33456425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B68EB-0D41-BA40-945F-02549D758A4D}"/>
              </a:ext>
            </a:extLst>
          </p:cNvPr>
          <p:cNvSpPr>
            <a:spLocks noGrp="1"/>
          </p:cNvSpPr>
          <p:nvPr>
            <p:ph type="title"/>
          </p:nvPr>
        </p:nvSpPr>
        <p:spPr/>
        <p:txBody>
          <a:bodyPr>
            <a:normAutofit/>
          </a:bodyPr>
          <a:lstStyle/>
          <a:p>
            <a:r>
              <a:rPr lang="en-US" dirty="0"/>
              <a:t>Speed-Up with Pulling Out Terms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3424FCA-8DA0-FF4C-9887-7175A025DE05}"/>
                  </a:ext>
                </a:extLst>
              </p:cNvPr>
              <p:cNvSpPr>
                <a:spLocks noGrp="1"/>
              </p:cNvSpPr>
              <p:nvPr>
                <p:ph idx="1"/>
              </p:nvPr>
            </p:nvSpPr>
            <p:spPr>
              <a:xfrm>
                <a:off x="609600" y="3429000"/>
                <a:ext cx="10972800" cy="3124202"/>
              </a:xfrm>
            </p:spPr>
            <p:txBody>
              <a:bodyPr>
                <a:normAutofit/>
              </a:bodyPr>
              <a:lstStyle/>
              <a:p>
                <a:pPr>
                  <a:buClr>
                    <a:schemeClr val="bg1"/>
                  </a:buClr>
                </a:pPr>
                <a14:m>
                  <m:oMath xmlns:m="http://schemas.openxmlformats.org/officeDocument/2006/math">
                    <m:r>
                      <m:rPr>
                        <m:sty m:val="p"/>
                      </m:rPr>
                      <a:rPr lang="en-US" i="0" smtClean="0">
                        <a:solidFill>
                          <a:srgbClr val="7030A0"/>
                        </a:solidFill>
                        <a:latin typeface="Cambria Math" panose="02040503050406030204" pitchFamily="18" charset="0"/>
                      </a:rPr>
                      <m:t>P</m:t>
                    </m:r>
                    <m:d>
                      <m:dPr>
                        <m:ctrlPr>
                          <a:rPr lang="en-US" i="1" smtClean="0">
                            <a:solidFill>
                              <a:srgbClr val="7030A0"/>
                            </a:solidFill>
                            <a:latin typeface="Cambria Math" panose="02040503050406030204" pitchFamily="18" charset="0"/>
                          </a:rPr>
                        </m:ctrlPr>
                      </m:dPr>
                      <m:e>
                        <m:r>
                          <m:rPr>
                            <m:sty m:val="p"/>
                          </m:rPr>
                          <a:rPr lang="en-US" b="0" i="0" smtClean="0">
                            <a:solidFill>
                              <a:srgbClr val="7030A0"/>
                            </a:solidFill>
                            <a:latin typeface="Cambria Math" panose="02040503050406030204" pitchFamily="18" charset="0"/>
                          </a:rPr>
                          <m:t>b</m:t>
                        </m:r>
                      </m:e>
                      <m:e>
                        <m:r>
                          <m:rPr>
                            <m:sty m:val="p"/>
                          </m:rPr>
                          <a:rPr lang="en-US" i="0" smtClean="0">
                            <a:solidFill>
                              <a:srgbClr val="7030A0"/>
                            </a:solidFill>
                            <a:latin typeface="Cambria Math" panose="02040503050406030204" pitchFamily="18" charset="0"/>
                          </a:rPr>
                          <m:t>j</m:t>
                        </m:r>
                        <m:r>
                          <a:rPr lang="en-US" i="0" smtClean="0">
                            <a:solidFill>
                              <a:srgbClr val="7030A0"/>
                            </a:solidFill>
                            <a:latin typeface="Cambria Math" panose="02040503050406030204" pitchFamily="18" charset="0"/>
                          </a:rPr>
                          <m:t>,</m:t>
                        </m:r>
                        <m:r>
                          <m:rPr>
                            <m:sty m:val="p"/>
                          </m:rPr>
                          <a:rPr lang="en-US" i="0" smtClean="0">
                            <a:solidFill>
                              <a:srgbClr val="7030A0"/>
                            </a:solidFill>
                            <a:latin typeface="Cambria Math" panose="02040503050406030204" pitchFamily="18" charset="0"/>
                          </a:rPr>
                          <m:t>m</m:t>
                        </m:r>
                      </m:e>
                    </m:d>
                  </m:oMath>
                </a14:m>
                <a:endParaRPr lang="en-US" dirty="0">
                  <a:solidFill>
                    <a:srgbClr val="7030A0"/>
                  </a:solidFill>
                </a:endParaRPr>
              </a:p>
              <a:p>
                <a:pPr>
                  <a:buClr>
                    <a:schemeClr val="bg1"/>
                  </a:buClr>
                </a:pPr>
                <a14:m>
                  <m:oMath xmlns:m="http://schemas.openxmlformats.org/officeDocument/2006/math">
                    <m:r>
                      <a:rPr lang="en-US" i="0">
                        <a:solidFill>
                          <a:srgbClr val="7030A0"/>
                        </a:solidFill>
                        <a:latin typeface="Cambria Math" panose="02040503050406030204" pitchFamily="18" charset="0"/>
                        <a:ea typeface="Cambria Math" panose="02040503050406030204" pitchFamily="18" charset="0"/>
                      </a:rPr>
                      <m:t>∝</m:t>
                    </m:r>
                    <m:nary>
                      <m:naryPr>
                        <m:chr m:val="∑"/>
                        <m:limLoc m:val="subSup"/>
                        <m:supHide m:val="on"/>
                        <m:ctrlPr>
                          <a:rPr lang="en-US" i="1">
                            <a:solidFill>
                              <a:srgbClr val="7030A0"/>
                            </a:solidFill>
                            <a:latin typeface="Cambria Math" panose="02040503050406030204" pitchFamily="18" charset="0"/>
                          </a:rPr>
                        </m:ctrlPr>
                      </m:naryPr>
                      <m:sub>
                        <m:r>
                          <m:rPr>
                            <m:sty m:val="p"/>
                            <m:brk m:alnAt="9"/>
                          </m:rPr>
                          <a:rPr lang="en-US" i="0">
                            <a:solidFill>
                              <a:srgbClr val="7030A0"/>
                            </a:solidFill>
                            <a:latin typeface="Cambria Math" panose="02040503050406030204" pitchFamily="18" charset="0"/>
                          </a:rPr>
                          <m:t>e</m:t>
                        </m:r>
                        <m:r>
                          <a:rPr lang="en-US" i="0" baseline="30000">
                            <a:solidFill>
                              <a:srgbClr val="7030A0"/>
                            </a:solidFill>
                            <a:latin typeface="Cambria Math" panose="02040503050406030204" pitchFamily="18" charset="0"/>
                          </a:rPr>
                          <m:t>′</m:t>
                        </m:r>
                      </m:sub>
                      <m:sup/>
                      <m:e>
                        <m:nary>
                          <m:naryPr>
                            <m:chr m:val="∑"/>
                            <m:limLoc m:val="subSup"/>
                            <m:supHide m:val="on"/>
                            <m:ctrlPr>
                              <a:rPr lang="en-US" i="1" smtClean="0">
                                <a:solidFill>
                                  <a:srgbClr val="7030A0"/>
                                </a:solidFill>
                                <a:latin typeface="Cambria Math" panose="02040503050406030204" pitchFamily="18" charset="0"/>
                              </a:rPr>
                            </m:ctrlPr>
                          </m:naryPr>
                          <m:sub>
                            <m:r>
                              <m:rPr>
                                <m:sty m:val="p"/>
                              </m:rPr>
                              <a:rPr lang="en-US" i="0">
                                <a:solidFill>
                                  <a:srgbClr val="7030A0"/>
                                </a:solidFill>
                                <a:latin typeface="Cambria Math" panose="02040503050406030204" pitchFamily="18" charset="0"/>
                              </a:rPr>
                              <m:t>a</m:t>
                            </m:r>
                            <m:r>
                              <a:rPr lang="en-US" i="0">
                                <a:solidFill>
                                  <a:srgbClr val="7030A0"/>
                                </a:solidFill>
                                <a:latin typeface="Cambria Math" panose="02040503050406030204" pitchFamily="18" charset="0"/>
                              </a:rPr>
                              <m:t>′</m:t>
                            </m:r>
                          </m:sub>
                          <m:sup/>
                          <m:e>
                            <m:r>
                              <m:rPr>
                                <m:sty m:val="p"/>
                              </m:rPr>
                              <a:rPr lang="en-US" b="0" i="0" smtClean="0">
                                <a:solidFill>
                                  <a:srgbClr val="7030A0"/>
                                </a:solidFill>
                                <a:latin typeface="Cambria Math" panose="02040503050406030204" pitchFamily="18" charset="0"/>
                              </a:rPr>
                              <m:t>P</m:t>
                            </m:r>
                            <m:d>
                              <m:dPr>
                                <m:ctrlPr>
                                  <a:rPr lang="en-US" b="0" i="1" smtClean="0">
                                    <a:solidFill>
                                      <a:srgbClr val="7030A0"/>
                                    </a:solidFill>
                                    <a:latin typeface="Cambria Math" panose="02040503050406030204" pitchFamily="18" charset="0"/>
                                  </a:rPr>
                                </m:ctrlPr>
                              </m:dPr>
                              <m:e>
                                <m:r>
                                  <m:rPr>
                                    <m:sty m:val="p"/>
                                  </m:rPr>
                                  <a:rPr lang="en-US" b="0" i="0" smtClean="0">
                                    <a:solidFill>
                                      <a:srgbClr val="7030A0"/>
                                    </a:solidFill>
                                    <a:latin typeface="Cambria Math" panose="02040503050406030204" pitchFamily="18" charset="0"/>
                                  </a:rPr>
                                  <m:t>b</m:t>
                                </m:r>
                              </m:e>
                            </m:d>
                            <m:r>
                              <m:rPr>
                                <m:sty m:val="p"/>
                              </m:rPr>
                              <a:rPr lang="en-US" b="0" i="0" smtClean="0">
                                <a:solidFill>
                                  <a:srgbClr val="7030A0"/>
                                </a:solidFill>
                                <a:latin typeface="Cambria Math" panose="02040503050406030204" pitchFamily="18" charset="0"/>
                              </a:rPr>
                              <m:t>P</m:t>
                            </m:r>
                            <m:d>
                              <m:dPr>
                                <m:ctrlPr>
                                  <a:rPr lang="en-US" b="0" i="1" smtClean="0">
                                    <a:solidFill>
                                      <a:srgbClr val="7030A0"/>
                                    </a:solidFill>
                                    <a:latin typeface="Cambria Math" panose="02040503050406030204" pitchFamily="18" charset="0"/>
                                  </a:rPr>
                                </m:ctrlPr>
                              </m:dPr>
                              <m:e>
                                <m:r>
                                  <m:rPr>
                                    <m:sty m:val="p"/>
                                    <m:brk m:alnAt="9"/>
                                  </m:rPr>
                                  <a:rPr lang="en-US" i="0">
                                    <a:solidFill>
                                      <a:srgbClr val="7030A0"/>
                                    </a:solidFill>
                                    <a:latin typeface="Cambria Math" panose="02040503050406030204" pitchFamily="18" charset="0"/>
                                  </a:rPr>
                                  <m:t>e</m:t>
                                </m:r>
                                <m:r>
                                  <a:rPr lang="en-US" i="0" baseline="30000">
                                    <a:solidFill>
                                      <a:srgbClr val="7030A0"/>
                                    </a:solidFill>
                                    <a:latin typeface="Cambria Math" panose="02040503050406030204" pitchFamily="18" charset="0"/>
                                  </a:rPr>
                                  <m:t>′</m:t>
                                </m:r>
                              </m:e>
                            </m:d>
                            <m:r>
                              <m:rPr>
                                <m:sty m:val="p"/>
                              </m:rPr>
                              <a:rPr lang="en-US" b="0" i="0" smtClean="0">
                                <a:solidFill>
                                  <a:srgbClr val="7030A0"/>
                                </a:solidFill>
                                <a:latin typeface="Cambria Math" panose="02040503050406030204" pitchFamily="18" charset="0"/>
                              </a:rPr>
                              <m:t>P</m:t>
                            </m:r>
                            <m:d>
                              <m:dPr>
                                <m:ctrlPr>
                                  <a:rPr lang="en-US" b="0" i="1" smtClean="0">
                                    <a:solidFill>
                                      <a:srgbClr val="7030A0"/>
                                    </a:solidFill>
                                    <a:latin typeface="Cambria Math" panose="02040503050406030204" pitchFamily="18" charset="0"/>
                                  </a:rPr>
                                </m:ctrlPr>
                              </m:dPr>
                              <m:e>
                                <m:r>
                                  <m:rPr>
                                    <m:sty m:val="p"/>
                                  </m:rPr>
                                  <a:rPr lang="en-US" i="0">
                                    <a:solidFill>
                                      <a:srgbClr val="7030A0"/>
                                    </a:solidFill>
                                    <a:latin typeface="Cambria Math" panose="02040503050406030204" pitchFamily="18" charset="0"/>
                                  </a:rPr>
                                  <m:t>a</m:t>
                                </m:r>
                                <m:r>
                                  <a:rPr lang="en-US" i="0">
                                    <a:solidFill>
                                      <a:srgbClr val="7030A0"/>
                                    </a:solidFill>
                                    <a:latin typeface="Cambria Math" panose="02040503050406030204" pitchFamily="18" charset="0"/>
                                  </a:rPr>
                                  <m:t>′</m:t>
                                </m:r>
                              </m:e>
                              <m:e>
                                <m:r>
                                  <m:rPr>
                                    <m:sty m:val="p"/>
                                  </m:rPr>
                                  <a:rPr lang="en-US" b="0" i="0" smtClean="0">
                                    <a:solidFill>
                                      <a:srgbClr val="7030A0"/>
                                    </a:solidFill>
                                    <a:latin typeface="Cambria Math" panose="02040503050406030204" pitchFamily="18" charset="0"/>
                                  </a:rPr>
                                  <m:t>b</m:t>
                                </m:r>
                                <m:r>
                                  <a:rPr lang="en-US" b="0" i="0" smtClean="0">
                                    <a:solidFill>
                                      <a:srgbClr val="7030A0"/>
                                    </a:solidFill>
                                    <a:latin typeface="Cambria Math" panose="02040503050406030204" pitchFamily="18" charset="0"/>
                                  </a:rPr>
                                  <m:t>,</m:t>
                                </m:r>
                                <m:r>
                                  <m:rPr>
                                    <m:sty m:val="p"/>
                                    <m:brk m:alnAt="9"/>
                                  </m:rPr>
                                  <a:rPr lang="en-US" i="0">
                                    <a:solidFill>
                                      <a:srgbClr val="7030A0"/>
                                    </a:solidFill>
                                    <a:latin typeface="Cambria Math" panose="02040503050406030204" pitchFamily="18" charset="0"/>
                                  </a:rPr>
                                  <m:t>e</m:t>
                                </m:r>
                                <m:r>
                                  <a:rPr lang="en-US" i="0" baseline="30000">
                                    <a:solidFill>
                                      <a:srgbClr val="7030A0"/>
                                    </a:solidFill>
                                    <a:latin typeface="Cambria Math" panose="02040503050406030204" pitchFamily="18" charset="0"/>
                                  </a:rPr>
                                  <m:t>′</m:t>
                                </m:r>
                              </m:e>
                            </m:d>
                            <m:r>
                              <m:rPr>
                                <m:sty m:val="p"/>
                              </m:rPr>
                              <a:rPr lang="en-US" b="0" i="0" smtClean="0">
                                <a:solidFill>
                                  <a:srgbClr val="7030A0"/>
                                </a:solidFill>
                                <a:latin typeface="Cambria Math" panose="02040503050406030204" pitchFamily="18" charset="0"/>
                              </a:rPr>
                              <m:t>P</m:t>
                            </m:r>
                            <m:d>
                              <m:dPr>
                                <m:ctrlPr>
                                  <a:rPr lang="en-US" b="0" i="1" smtClean="0">
                                    <a:solidFill>
                                      <a:srgbClr val="7030A0"/>
                                    </a:solidFill>
                                    <a:latin typeface="Cambria Math" panose="02040503050406030204" pitchFamily="18" charset="0"/>
                                  </a:rPr>
                                </m:ctrlPr>
                              </m:dPr>
                              <m:e>
                                <m:r>
                                  <m:rPr>
                                    <m:sty m:val="p"/>
                                  </m:rPr>
                                  <a:rPr lang="en-US" b="0" i="0" smtClean="0">
                                    <a:solidFill>
                                      <a:srgbClr val="7030A0"/>
                                    </a:solidFill>
                                    <a:latin typeface="Cambria Math" panose="02040503050406030204" pitchFamily="18" charset="0"/>
                                  </a:rPr>
                                  <m:t>j</m:t>
                                </m:r>
                              </m:e>
                              <m:e>
                                <m:r>
                                  <m:rPr>
                                    <m:sty m:val="p"/>
                                  </m:rPr>
                                  <a:rPr lang="en-US" i="0">
                                    <a:solidFill>
                                      <a:srgbClr val="7030A0"/>
                                    </a:solidFill>
                                    <a:latin typeface="Cambria Math" panose="02040503050406030204" pitchFamily="18" charset="0"/>
                                  </a:rPr>
                                  <m:t>a</m:t>
                                </m:r>
                                <m:r>
                                  <a:rPr lang="en-US" i="0">
                                    <a:solidFill>
                                      <a:srgbClr val="7030A0"/>
                                    </a:solidFill>
                                    <a:latin typeface="Cambria Math" panose="02040503050406030204" pitchFamily="18" charset="0"/>
                                  </a:rPr>
                                  <m:t>′</m:t>
                                </m:r>
                              </m:e>
                            </m:d>
                            <m:r>
                              <m:rPr>
                                <m:sty m:val="p"/>
                              </m:rPr>
                              <a:rPr lang="en-US" b="0" i="0" smtClean="0">
                                <a:solidFill>
                                  <a:srgbClr val="7030A0"/>
                                </a:solidFill>
                                <a:latin typeface="Cambria Math" panose="02040503050406030204" pitchFamily="18" charset="0"/>
                              </a:rPr>
                              <m:t>P</m:t>
                            </m:r>
                            <m:r>
                              <a:rPr lang="en-US" b="0" i="0" smtClean="0">
                                <a:solidFill>
                                  <a:srgbClr val="7030A0"/>
                                </a:solidFill>
                                <a:latin typeface="Cambria Math" panose="02040503050406030204" pitchFamily="18" charset="0"/>
                              </a:rPr>
                              <m:t>(</m:t>
                            </m:r>
                            <m:r>
                              <m:rPr>
                                <m:sty m:val="p"/>
                              </m:rPr>
                              <a:rPr lang="en-US" b="0" i="0" smtClean="0">
                                <a:solidFill>
                                  <a:srgbClr val="7030A0"/>
                                </a:solidFill>
                                <a:latin typeface="Cambria Math" panose="02040503050406030204" pitchFamily="18" charset="0"/>
                              </a:rPr>
                              <m:t>m</m:t>
                            </m:r>
                            <m:r>
                              <a:rPr lang="en-US" b="0" i="0" smtClean="0">
                                <a:solidFill>
                                  <a:srgbClr val="7030A0"/>
                                </a:solidFill>
                                <a:latin typeface="Cambria Math" panose="02040503050406030204" pitchFamily="18" charset="0"/>
                              </a:rPr>
                              <m:t>|</m:t>
                            </m:r>
                            <m:r>
                              <m:rPr>
                                <m:sty m:val="p"/>
                              </m:rPr>
                              <a:rPr lang="en-US" i="0">
                                <a:solidFill>
                                  <a:srgbClr val="7030A0"/>
                                </a:solidFill>
                                <a:latin typeface="Cambria Math" panose="02040503050406030204" pitchFamily="18" charset="0"/>
                              </a:rPr>
                              <m:t>a</m:t>
                            </m:r>
                            <m:r>
                              <a:rPr lang="en-US" i="0">
                                <a:solidFill>
                                  <a:srgbClr val="7030A0"/>
                                </a:solidFill>
                                <a:latin typeface="Cambria Math" panose="02040503050406030204" pitchFamily="18" charset="0"/>
                              </a:rPr>
                              <m:t>′)</m:t>
                            </m:r>
                          </m:e>
                        </m:nary>
                      </m:e>
                    </m:nary>
                  </m:oMath>
                </a14:m>
                <a:endParaRPr lang="en-US" dirty="0">
                  <a:solidFill>
                    <a:srgbClr val="7030A0"/>
                  </a:solidFill>
                </a:endParaRPr>
              </a:p>
              <a:p>
                <a:pPr>
                  <a:buClr>
                    <a:schemeClr val="bg1"/>
                  </a:buClr>
                </a:pPr>
                <a14:m>
                  <m:oMath xmlns:m="http://schemas.openxmlformats.org/officeDocument/2006/math">
                    <m:r>
                      <a:rPr lang="en-US" i="0">
                        <a:solidFill>
                          <a:srgbClr val="7030A0"/>
                        </a:solidFill>
                        <a:latin typeface="Cambria Math" panose="02040503050406030204" pitchFamily="18" charset="0"/>
                      </a:rPr>
                      <m:t>=</m:t>
                    </m:r>
                    <m:r>
                      <m:rPr>
                        <m:sty m:val="p"/>
                      </m:rPr>
                      <a:rPr lang="en-US" i="0">
                        <a:solidFill>
                          <a:srgbClr val="7030A0"/>
                        </a:solidFill>
                        <a:latin typeface="Cambria Math" panose="02040503050406030204" pitchFamily="18" charset="0"/>
                      </a:rPr>
                      <m:t>P</m:t>
                    </m:r>
                    <m:d>
                      <m:dPr>
                        <m:ctrlPr>
                          <a:rPr lang="en-US" i="1">
                            <a:solidFill>
                              <a:srgbClr val="7030A0"/>
                            </a:solidFill>
                            <a:latin typeface="Cambria Math" panose="02040503050406030204" pitchFamily="18" charset="0"/>
                          </a:rPr>
                        </m:ctrlPr>
                      </m:dPr>
                      <m:e>
                        <m:r>
                          <m:rPr>
                            <m:sty m:val="p"/>
                          </m:rPr>
                          <a:rPr lang="en-US" i="0">
                            <a:solidFill>
                              <a:srgbClr val="7030A0"/>
                            </a:solidFill>
                            <a:latin typeface="Cambria Math" panose="02040503050406030204" pitchFamily="18" charset="0"/>
                          </a:rPr>
                          <m:t>b</m:t>
                        </m:r>
                      </m:e>
                    </m:d>
                    <m:nary>
                      <m:naryPr>
                        <m:chr m:val="∑"/>
                        <m:limLoc m:val="subSup"/>
                        <m:supHide m:val="on"/>
                        <m:ctrlPr>
                          <a:rPr lang="en-US" i="1">
                            <a:solidFill>
                              <a:srgbClr val="7030A0"/>
                            </a:solidFill>
                            <a:latin typeface="Cambria Math" panose="02040503050406030204" pitchFamily="18" charset="0"/>
                          </a:rPr>
                        </m:ctrlPr>
                      </m:naryPr>
                      <m:sub>
                        <m:r>
                          <m:rPr>
                            <m:sty m:val="p"/>
                            <m:brk m:alnAt="9"/>
                          </m:rPr>
                          <a:rPr lang="en-US" i="0">
                            <a:solidFill>
                              <a:srgbClr val="7030A0"/>
                            </a:solidFill>
                            <a:latin typeface="Cambria Math" panose="02040503050406030204" pitchFamily="18" charset="0"/>
                          </a:rPr>
                          <m:t>e</m:t>
                        </m:r>
                        <m:r>
                          <a:rPr lang="en-US" i="0" baseline="30000">
                            <a:solidFill>
                              <a:srgbClr val="7030A0"/>
                            </a:solidFill>
                            <a:latin typeface="Cambria Math" panose="02040503050406030204" pitchFamily="18" charset="0"/>
                          </a:rPr>
                          <m:t>′</m:t>
                        </m:r>
                      </m:sub>
                      <m:sup/>
                      <m:e>
                        <m:r>
                          <m:rPr>
                            <m:sty m:val="p"/>
                          </m:rPr>
                          <a:rPr lang="en-US" i="0">
                            <a:solidFill>
                              <a:srgbClr val="7030A0"/>
                            </a:solidFill>
                            <a:latin typeface="Cambria Math" panose="02040503050406030204" pitchFamily="18" charset="0"/>
                          </a:rPr>
                          <m:t>P</m:t>
                        </m:r>
                        <m:d>
                          <m:dPr>
                            <m:ctrlPr>
                              <a:rPr lang="en-US" i="1">
                                <a:solidFill>
                                  <a:srgbClr val="7030A0"/>
                                </a:solidFill>
                                <a:latin typeface="Cambria Math" panose="02040503050406030204" pitchFamily="18" charset="0"/>
                              </a:rPr>
                            </m:ctrlPr>
                          </m:dPr>
                          <m:e>
                            <m:r>
                              <m:rPr>
                                <m:sty m:val="p"/>
                                <m:brk m:alnAt="9"/>
                              </m:rPr>
                              <a:rPr lang="en-US" i="0">
                                <a:solidFill>
                                  <a:srgbClr val="7030A0"/>
                                </a:solidFill>
                                <a:latin typeface="Cambria Math" panose="02040503050406030204" pitchFamily="18" charset="0"/>
                              </a:rPr>
                              <m:t>e</m:t>
                            </m:r>
                            <m:r>
                              <a:rPr lang="en-US" i="0" baseline="30000">
                                <a:solidFill>
                                  <a:srgbClr val="7030A0"/>
                                </a:solidFill>
                                <a:latin typeface="Cambria Math" panose="02040503050406030204" pitchFamily="18" charset="0"/>
                              </a:rPr>
                              <m:t>′</m:t>
                            </m:r>
                          </m:e>
                        </m:d>
                        <m:nary>
                          <m:naryPr>
                            <m:chr m:val="∑"/>
                            <m:limLoc m:val="subSup"/>
                            <m:supHide m:val="on"/>
                            <m:ctrlPr>
                              <a:rPr lang="en-US" i="1">
                                <a:solidFill>
                                  <a:srgbClr val="7030A0"/>
                                </a:solidFill>
                                <a:latin typeface="Cambria Math" panose="02040503050406030204" pitchFamily="18" charset="0"/>
                              </a:rPr>
                            </m:ctrlPr>
                          </m:naryPr>
                          <m:sub>
                            <m:r>
                              <m:rPr>
                                <m:sty m:val="p"/>
                              </m:rPr>
                              <a:rPr lang="en-US" i="0">
                                <a:solidFill>
                                  <a:srgbClr val="7030A0"/>
                                </a:solidFill>
                                <a:latin typeface="Cambria Math" panose="02040503050406030204" pitchFamily="18" charset="0"/>
                              </a:rPr>
                              <m:t>a</m:t>
                            </m:r>
                            <m:r>
                              <a:rPr lang="en-US" i="0">
                                <a:solidFill>
                                  <a:srgbClr val="7030A0"/>
                                </a:solidFill>
                                <a:latin typeface="Cambria Math" panose="02040503050406030204" pitchFamily="18" charset="0"/>
                              </a:rPr>
                              <m:t>′</m:t>
                            </m:r>
                          </m:sub>
                          <m:sup/>
                          <m:e>
                            <m:r>
                              <m:rPr>
                                <m:sty m:val="p"/>
                              </m:rPr>
                              <a:rPr lang="en-US" i="0">
                                <a:solidFill>
                                  <a:srgbClr val="7030A0"/>
                                </a:solidFill>
                                <a:latin typeface="Cambria Math" panose="02040503050406030204" pitchFamily="18" charset="0"/>
                              </a:rPr>
                              <m:t>P</m:t>
                            </m:r>
                            <m:d>
                              <m:dPr>
                                <m:ctrlPr>
                                  <a:rPr lang="en-US" i="1">
                                    <a:solidFill>
                                      <a:srgbClr val="7030A0"/>
                                    </a:solidFill>
                                    <a:latin typeface="Cambria Math" panose="02040503050406030204" pitchFamily="18" charset="0"/>
                                  </a:rPr>
                                </m:ctrlPr>
                              </m:dPr>
                              <m:e>
                                <m:r>
                                  <m:rPr>
                                    <m:sty m:val="p"/>
                                  </m:rPr>
                                  <a:rPr lang="en-US" i="0">
                                    <a:solidFill>
                                      <a:srgbClr val="7030A0"/>
                                    </a:solidFill>
                                    <a:latin typeface="Cambria Math" panose="02040503050406030204" pitchFamily="18" charset="0"/>
                                  </a:rPr>
                                  <m:t>a</m:t>
                                </m:r>
                                <m:r>
                                  <a:rPr lang="en-US" i="0">
                                    <a:solidFill>
                                      <a:srgbClr val="7030A0"/>
                                    </a:solidFill>
                                    <a:latin typeface="Cambria Math" panose="02040503050406030204" pitchFamily="18" charset="0"/>
                                  </a:rPr>
                                  <m:t>′</m:t>
                                </m:r>
                              </m:e>
                              <m:e>
                                <m:r>
                                  <m:rPr>
                                    <m:sty m:val="p"/>
                                  </m:rPr>
                                  <a:rPr lang="en-US" i="0">
                                    <a:solidFill>
                                      <a:srgbClr val="7030A0"/>
                                    </a:solidFill>
                                    <a:latin typeface="Cambria Math" panose="02040503050406030204" pitchFamily="18" charset="0"/>
                                  </a:rPr>
                                  <m:t>b</m:t>
                                </m:r>
                                <m:r>
                                  <a:rPr lang="en-US" i="0">
                                    <a:solidFill>
                                      <a:srgbClr val="7030A0"/>
                                    </a:solidFill>
                                    <a:latin typeface="Cambria Math" panose="02040503050406030204" pitchFamily="18" charset="0"/>
                                  </a:rPr>
                                  <m:t>,</m:t>
                                </m:r>
                                <m:r>
                                  <m:rPr>
                                    <m:sty m:val="p"/>
                                    <m:brk m:alnAt="9"/>
                                  </m:rPr>
                                  <a:rPr lang="en-US" i="0">
                                    <a:solidFill>
                                      <a:srgbClr val="7030A0"/>
                                    </a:solidFill>
                                    <a:latin typeface="Cambria Math" panose="02040503050406030204" pitchFamily="18" charset="0"/>
                                  </a:rPr>
                                  <m:t>e</m:t>
                                </m:r>
                                <m:r>
                                  <a:rPr lang="en-US" i="0" baseline="30000">
                                    <a:solidFill>
                                      <a:srgbClr val="7030A0"/>
                                    </a:solidFill>
                                    <a:latin typeface="Cambria Math" panose="02040503050406030204" pitchFamily="18" charset="0"/>
                                  </a:rPr>
                                  <m:t>′</m:t>
                                </m:r>
                              </m:e>
                            </m:d>
                            <m:r>
                              <m:rPr>
                                <m:sty m:val="p"/>
                              </m:rPr>
                              <a:rPr lang="en-US" i="0">
                                <a:solidFill>
                                  <a:srgbClr val="7030A0"/>
                                </a:solidFill>
                                <a:latin typeface="Cambria Math" panose="02040503050406030204" pitchFamily="18" charset="0"/>
                              </a:rPr>
                              <m:t>P</m:t>
                            </m:r>
                            <m:d>
                              <m:dPr>
                                <m:ctrlPr>
                                  <a:rPr lang="en-US" i="1">
                                    <a:solidFill>
                                      <a:srgbClr val="7030A0"/>
                                    </a:solidFill>
                                    <a:latin typeface="Cambria Math" panose="02040503050406030204" pitchFamily="18" charset="0"/>
                                  </a:rPr>
                                </m:ctrlPr>
                              </m:dPr>
                              <m:e>
                                <m:r>
                                  <m:rPr>
                                    <m:sty m:val="p"/>
                                  </m:rPr>
                                  <a:rPr lang="en-US" i="0">
                                    <a:solidFill>
                                      <a:srgbClr val="7030A0"/>
                                    </a:solidFill>
                                    <a:latin typeface="Cambria Math" panose="02040503050406030204" pitchFamily="18" charset="0"/>
                                  </a:rPr>
                                  <m:t>j</m:t>
                                </m:r>
                              </m:e>
                              <m:e>
                                <m:r>
                                  <m:rPr>
                                    <m:sty m:val="p"/>
                                  </m:rPr>
                                  <a:rPr lang="en-US" i="0">
                                    <a:solidFill>
                                      <a:srgbClr val="7030A0"/>
                                    </a:solidFill>
                                    <a:latin typeface="Cambria Math" panose="02040503050406030204" pitchFamily="18" charset="0"/>
                                  </a:rPr>
                                  <m:t>a</m:t>
                                </m:r>
                                <m:r>
                                  <a:rPr lang="en-US" i="0">
                                    <a:solidFill>
                                      <a:srgbClr val="7030A0"/>
                                    </a:solidFill>
                                    <a:latin typeface="Cambria Math" panose="02040503050406030204" pitchFamily="18" charset="0"/>
                                  </a:rPr>
                                  <m:t>′</m:t>
                                </m:r>
                              </m:e>
                            </m:d>
                            <m:r>
                              <m:rPr>
                                <m:sty m:val="p"/>
                              </m:rPr>
                              <a:rPr lang="en-US" i="0">
                                <a:solidFill>
                                  <a:srgbClr val="7030A0"/>
                                </a:solidFill>
                                <a:latin typeface="Cambria Math" panose="02040503050406030204" pitchFamily="18" charset="0"/>
                              </a:rPr>
                              <m:t>P</m:t>
                            </m:r>
                            <m:r>
                              <a:rPr lang="en-US" i="0">
                                <a:solidFill>
                                  <a:srgbClr val="7030A0"/>
                                </a:solidFill>
                                <a:latin typeface="Cambria Math" panose="02040503050406030204" pitchFamily="18" charset="0"/>
                              </a:rPr>
                              <m:t>(</m:t>
                            </m:r>
                            <m:r>
                              <m:rPr>
                                <m:sty m:val="p"/>
                              </m:rPr>
                              <a:rPr lang="en-US" i="0">
                                <a:solidFill>
                                  <a:srgbClr val="7030A0"/>
                                </a:solidFill>
                                <a:latin typeface="Cambria Math" panose="02040503050406030204" pitchFamily="18" charset="0"/>
                              </a:rPr>
                              <m:t>m</m:t>
                            </m:r>
                            <m:r>
                              <a:rPr lang="en-US" i="0">
                                <a:solidFill>
                                  <a:srgbClr val="7030A0"/>
                                </a:solidFill>
                                <a:latin typeface="Cambria Math" panose="02040503050406030204" pitchFamily="18" charset="0"/>
                              </a:rPr>
                              <m:t>|</m:t>
                            </m:r>
                            <m:r>
                              <m:rPr>
                                <m:sty m:val="p"/>
                              </m:rPr>
                              <a:rPr lang="en-US" i="0">
                                <a:solidFill>
                                  <a:srgbClr val="7030A0"/>
                                </a:solidFill>
                                <a:latin typeface="Cambria Math" panose="02040503050406030204" pitchFamily="18" charset="0"/>
                              </a:rPr>
                              <m:t>a</m:t>
                            </m:r>
                            <m:r>
                              <a:rPr lang="en-US" i="0">
                                <a:solidFill>
                                  <a:srgbClr val="7030A0"/>
                                </a:solidFill>
                                <a:latin typeface="Cambria Math" panose="02040503050406030204" pitchFamily="18" charset="0"/>
                              </a:rPr>
                              <m:t>′)</m:t>
                            </m:r>
                          </m:e>
                        </m:nary>
                      </m:e>
                    </m:nary>
                  </m:oMath>
                </a14:m>
                <a:endParaRPr lang="en-US" dirty="0"/>
              </a:p>
            </p:txBody>
          </p:sp>
        </mc:Choice>
        <mc:Fallback xmlns="">
          <p:sp>
            <p:nvSpPr>
              <p:cNvPr id="3" name="Content Placeholder 2">
                <a:extLst>
                  <a:ext uri="{FF2B5EF4-FFF2-40B4-BE49-F238E27FC236}">
                    <a16:creationId xmlns:a16="http://schemas.microsoft.com/office/drawing/2014/main" id="{E3424FCA-8DA0-FF4C-9887-7175A025DE05}"/>
                  </a:ext>
                </a:extLst>
              </p:cNvPr>
              <p:cNvSpPr>
                <a:spLocks noGrp="1" noRot="1" noChangeAspect="1" noMove="1" noResize="1" noEditPoints="1" noAdjustHandles="1" noChangeArrowheads="1" noChangeShapeType="1" noTextEdit="1"/>
              </p:cNvSpPr>
              <p:nvPr>
                <p:ph idx="1"/>
              </p:nvPr>
            </p:nvSpPr>
            <p:spPr>
              <a:xfrm>
                <a:off x="609600" y="3429000"/>
                <a:ext cx="10972800" cy="3124202"/>
              </a:xfrm>
              <a:blipFill>
                <a:blip r:embed="rId2"/>
                <a:stretch>
                  <a:fillRect l="-1503" t="-365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6DE8E5F-CB1E-9748-A0A6-0B68BC562FCD}"/>
              </a:ext>
            </a:extLst>
          </p:cNvPr>
          <p:cNvSpPr>
            <a:spLocks noGrp="1"/>
          </p:cNvSpPr>
          <p:nvPr>
            <p:ph type="sldNum" sz="quarter" idx="12"/>
          </p:nvPr>
        </p:nvSpPr>
        <p:spPr/>
        <p:txBody>
          <a:bodyPr/>
          <a:lstStyle/>
          <a:p>
            <a:fld id="{CCF77436-EC8C-4AA7-8F7E-35D67B363DD7}" type="slidenum">
              <a:rPr lang="en-US" smtClean="0"/>
              <a:pPr/>
              <a:t>57</a:t>
            </a:fld>
            <a:endParaRPr lang="en-US" dirty="0"/>
          </a:p>
        </p:txBody>
      </p:sp>
      <p:sp>
        <p:nvSpPr>
          <p:cNvPr id="24" name="Oval 23">
            <a:extLst>
              <a:ext uri="{FF2B5EF4-FFF2-40B4-BE49-F238E27FC236}">
                <a16:creationId xmlns:a16="http://schemas.microsoft.com/office/drawing/2014/main" id="{DFAB5C3A-1E7E-F548-9BDB-B9FF37A16D9C}"/>
              </a:ext>
            </a:extLst>
          </p:cNvPr>
          <p:cNvSpPr/>
          <p:nvPr/>
        </p:nvSpPr>
        <p:spPr>
          <a:xfrm>
            <a:off x="2133600" y="1295400"/>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B</a:t>
            </a:r>
          </a:p>
        </p:txBody>
      </p:sp>
      <p:sp>
        <p:nvSpPr>
          <p:cNvPr id="25" name="Oval 24">
            <a:extLst>
              <a:ext uri="{FF2B5EF4-FFF2-40B4-BE49-F238E27FC236}">
                <a16:creationId xmlns:a16="http://schemas.microsoft.com/office/drawing/2014/main" id="{B60B020B-92C5-0B41-AF3F-88559E57F510}"/>
              </a:ext>
            </a:extLst>
          </p:cNvPr>
          <p:cNvSpPr/>
          <p:nvPr/>
        </p:nvSpPr>
        <p:spPr>
          <a:xfrm>
            <a:off x="3295650" y="1295400"/>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E</a:t>
            </a:r>
          </a:p>
        </p:txBody>
      </p:sp>
      <p:cxnSp>
        <p:nvCxnSpPr>
          <p:cNvPr id="26" name="Straight Arrow Connector 25">
            <a:extLst>
              <a:ext uri="{FF2B5EF4-FFF2-40B4-BE49-F238E27FC236}">
                <a16:creationId xmlns:a16="http://schemas.microsoft.com/office/drawing/2014/main" id="{D683CBFC-A14F-E245-A27D-D342DB1B08CE}"/>
              </a:ext>
            </a:extLst>
          </p:cNvPr>
          <p:cNvCxnSpPr>
            <a:cxnSpLocks/>
            <a:stCxn id="24" idx="4"/>
            <a:endCxn id="27" idx="1"/>
          </p:cNvCxnSpPr>
          <p:nvPr/>
        </p:nvCxnSpPr>
        <p:spPr>
          <a:xfrm>
            <a:off x="2385061" y="1798321"/>
            <a:ext cx="336541" cy="273295"/>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27" name="Oval 26">
            <a:extLst>
              <a:ext uri="{FF2B5EF4-FFF2-40B4-BE49-F238E27FC236}">
                <a16:creationId xmlns:a16="http://schemas.microsoft.com/office/drawing/2014/main" id="{7F77B9E7-641B-7D43-A31B-75CCCCD8B020}"/>
              </a:ext>
            </a:extLst>
          </p:cNvPr>
          <p:cNvSpPr/>
          <p:nvPr/>
        </p:nvSpPr>
        <p:spPr>
          <a:xfrm>
            <a:off x="2647950" y="1997964"/>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A</a:t>
            </a:r>
          </a:p>
        </p:txBody>
      </p:sp>
      <p:sp>
        <p:nvSpPr>
          <p:cNvPr id="28" name="Oval 27">
            <a:extLst>
              <a:ext uri="{FF2B5EF4-FFF2-40B4-BE49-F238E27FC236}">
                <a16:creationId xmlns:a16="http://schemas.microsoft.com/office/drawing/2014/main" id="{BA65978E-8E3C-C844-89A9-F4DBA44B6099}"/>
              </a:ext>
            </a:extLst>
          </p:cNvPr>
          <p:cNvSpPr/>
          <p:nvPr/>
        </p:nvSpPr>
        <p:spPr>
          <a:xfrm>
            <a:off x="2133600" y="2667000"/>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M</a:t>
            </a:r>
          </a:p>
        </p:txBody>
      </p:sp>
      <p:sp>
        <p:nvSpPr>
          <p:cNvPr id="29" name="Oval 28">
            <a:extLst>
              <a:ext uri="{FF2B5EF4-FFF2-40B4-BE49-F238E27FC236}">
                <a16:creationId xmlns:a16="http://schemas.microsoft.com/office/drawing/2014/main" id="{BE22C812-B8EA-3048-B193-7ED2DE785D47}"/>
              </a:ext>
            </a:extLst>
          </p:cNvPr>
          <p:cNvSpPr/>
          <p:nvPr/>
        </p:nvSpPr>
        <p:spPr>
          <a:xfrm>
            <a:off x="3276600" y="2667000"/>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J</a:t>
            </a:r>
          </a:p>
        </p:txBody>
      </p:sp>
      <p:cxnSp>
        <p:nvCxnSpPr>
          <p:cNvPr id="30" name="Straight Arrow Connector 29">
            <a:extLst>
              <a:ext uri="{FF2B5EF4-FFF2-40B4-BE49-F238E27FC236}">
                <a16:creationId xmlns:a16="http://schemas.microsoft.com/office/drawing/2014/main" id="{06CD691E-3AF6-1242-B32A-ACA2CC9340C9}"/>
              </a:ext>
            </a:extLst>
          </p:cNvPr>
          <p:cNvCxnSpPr>
            <a:cxnSpLocks/>
            <a:stCxn id="25" idx="4"/>
            <a:endCxn id="27" idx="7"/>
          </p:cNvCxnSpPr>
          <p:nvPr/>
        </p:nvCxnSpPr>
        <p:spPr>
          <a:xfrm flipH="1">
            <a:off x="3077220" y="1798321"/>
            <a:ext cx="469891" cy="273295"/>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04C40FDC-9AE4-E347-924B-CC87C1B45C9E}"/>
              </a:ext>
            </a:extLst>
          </p:cNvPr>
          <p:cNvCxnSpPr>
            <a:cxnSpLocks/>
            <a:stCxn id="27" idx="3"/>
            <a:endCxn id="28" idx="0"/>
          </p:cNvCxnSpPr>
          <p:nvPr/>
        </p:nvCxnSpPr>
        <p:spPr>
          <a:xfrm flipH="1">
            <a:off x="2385061" y="2427234"/>
            <a:ext cx="336541" cy="239767"/>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0BF8EC4F-C6C6-0C49-9886-4162643D4A06}"/>
              </a:ext>
            </a:extLst>
          </p:cNvPr>
          <p:cNvCxnSpPr>
            <a:cxnSpLocks/>
            <a:stCxn id="27" idx="5"/>
            <a:endCxn id="29" idx="0"/>
          </p:cNvCxnSpPr>
          <p:nvPr/>
        </p:nvCxnSpPr>
        <p:spPr>
          <a:xfrm>
            <a:off x="3077220" y="2427234"/>
            <a:ext cx="450841" cy="239767"/>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687385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B68EB-0D41-BA40-945F-02549D758A4D}"/>
              </a:ext>
            </a:extLst>
          </p:cNvPr>
          <p:cNvSpPr>
            <a:spLocks noGrp="1"/>
          </p:cNvSpPr>
          <p:nvPr>
            <p:ph type="title"/>
          </p:nvPr>
        </p:nvSpPr>
        <p:spPr/>
        <p:txBody>
          <a:bodyPr>
            <a:normAutofit/>
          </a:bodyPr>
          <a:lstStyle/>
          <a:p>
            <a:r>
              <a:rPr lang="en-US" dirty="0"/>
              <a:t>Speed-Up with Variable Elimination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3424FCA-8DA0-FF4C-9887-7175A025DE05}"/>
                  </a:ext>
                </a:extLst>
              </p:cNvPr>
              <p:cNvSpPr>
                <a:spLocks noGrp="1"/>
              </p:cNvSpPr>
              <p:nvPr>
                <p:ph idx="1"/>
              </p:nvPr>
            </p:nvSpPr>
            <p:spPr>
              <a:xfrm>
                <a:off x="609600" y="5391166"/>
                <a:ext cx="10972800" cy="1162036"/>
              </a:xfrm>
            </p:spPr>
            <p:txBody>
              <a:bodyPr>
                <a:normAutofit/>
              </a:bodyPr>
              <a:lstStyle/>
              <a:p>
                <a14:m>
                  <m:oMath xmlns:m="http://schemas.openxmlformats.org/officeDocument/2006/math">
                    <m:r>
                      <m:rPr>
                        <m:sty m:val="p"/>
                      </m:rPr>
                      <a:rPr lang="en-US" sz="2600">
                        <a:solidFill>
                          <a:srgbClr val="7030A0"/>
                        </a:solidFill>
                        <a:latin typeface="Cambria Math" panose="02040503050406030204" pitchFamily="18" charset="0"/>
                      </a:rPr>
                      <m:t>P</m:t>
                    </m:r>
                    <m:d>
                      <m:dPr>
                        <m:ctrlPr>
                          <a:rPr lang="en-US" sz="2600" i="1">
                            <a:solidFill>
                              <a:srgbClr val="7030A0"/>
                            </a:solidFill>
                            <a:latin typeface="Cambria Math" panose="02040503050406030204" pitchFamily="18" charset="0"/>
                          </a:rPr>
                        </m:ctrlPr>
                      </m:dPr>
                      <m:e>
                        <m:r>
                          <m:rPr>
                            <m:sty m:val="p"/>
                          </m:rPr>
                          <a:rPr lang="en-US" sz="2600">
                            <a:solidFill>
                              <a:srgbClr val="7030A0"/>
                            </a:solidFill>
                            <a:latin typeface="Cambria Math" panose="02040503050406030204" pitchFamily="18" charset="0"/>
                          </a:rPr>
                          <m:t>b</m:t>
                        </m:r>
                      </m:e>
                      <m:e>
                        <m:r>
                          <m:rPr>
                            <m:sty m:val="p"/>
                          </m:rPr>
                          <a:rPr lang="en-US" sz="2600">
                            <a:solidFill>
                              <a:srgbClr val="7030A0"/>
                            </a:solidFill>
                            <a:latin typeface="Cambria Math" panose="02040503050406030204" pitchFamily="18" charset="0"/>
                          </a:rPr>
                          <m:t>j</m:t>
                        </m:r>
                        <m:r>
                          <a:rPr lang="en-US" sz="2600">
                            <a:solidFill>
                              <a:srgbClr val="7030A0"/>
                            </a:solidFill>
                            <a:latin typeface="Cambria Math" panose="02040503050406030204" pitchFamily="18" charset="0"/>
                          </a:rPr>
                          <m:t>,</m:t>
                        </m:r>
                        <m:r>
                          <m:rPr>
                            <m:sty m:val="p"/>
                          </m:rPr>
                          <a:rPr lang="en-US" sz="2600">
                            <a:solidFill>
                              <a:srgbClr val="7030A0"/>
                            </a:solidFill>
                            <a:latin typeface="Cambria Math" panose="02040503050406030204" pitchFamily="18" charset="0"/>
                          </a:rPr>
                          <m:t>m</m:t>
                        </m:r>
                      </m:e>
                    </m:d>
                    <m:r>
                      <a:rPr lang="en-US" sz="2800">
                        <a:solidFill>
                          <a:srgbClr val="7030A0"/>
                        </a:solidFill>
                        <a:latin typeface="Cambria Math" panose="02040503050406030204" pitchFamily="18" charset="0"/>
                        <a:ea typeface="Cambria Math" panose="02040503050406030204" pitchFamily="18" charset="0"/>
                      </a:rPr>
                      <m:t>∝</m:t>
                    </m:r>
                    <m:r>
                      <m:rPr>
                        <m:sty m:val="p"/>
                      </m:rPr>
                      <a:rPr lang="en-US" sz="2400">
                        <a:solidFill>
                          <a:srgbClr val="7030A0"/>
                        </a:solidFill>
                        <a:latin typeface="Cambria Math" panose="02040503050406030204" pitchFamily="18" charset="0"/>
                      </a:rPr>
                      <m:t>P</m:t>
                    </m:r>
                    <m:d>
                      <m:dPr>
                        <m:ctrlPr>
                          <a:rPr lang="en-US" sz="2400" i="1">
                            <a:solidFill>
                              <a:srgbClr val="7030A0"/>
                            </a:solidFill>
                            <a:latin typeface="Cambria Math" panose="02040503050406030204" pitchFamily="18" charset="0"/>
                          </a:rPr>
                        </m:ctrlPr>
                      </m:dPr>
                      <m:e>
                        <m:r>
                          <m:rPr>
                            <m:sty m:val="p"/>
                          </m:rPr>
                          <a:rPr lang="en-US" sz="2400">
                            <a:solidFill>
                              <a:srgbClr val="7030A0"/>
                            </a:solidFill>
                            <a:latin typeface="Cambria Math" panose="02040503050406030204" pitchFamily="18" charset="0"/>
                          </a:rPr>
                          <m:t>b</m:t>
                        </m:r>
                      </m:e>
                    </m:d>
                    <m:nary>
                      <m:naryPr>
                        <m:chr m:val="∑"/>
                        <m:limLoc m:val="subSup"/>
                        <m:supHide m:val="on"/>
                        <m:ctrlPr>
                          <a:rPr lang="en-US" sz="2400" i="1">
                            <a:solidFill>
                              <a:srgbClr val="7030A0"/>
                            </a:solidFill>
                            <a:latin typeface="Cambria Math" panose="02040503050406030204" pitchFamily="18" charset="0"/>
                          </a:rPr>
                        </m:ctrlPr>
                      </m:naryPr>
                      <m:sub>
                        <m:r>
                          <m:rPr>
                            <m:sty m:val="p"/>
                            <m:brk m:alnAt="9"/>
                          </m:rPr>
                          <a:rPr lang="en-US" sz="2400">
                            <a:solidFill>
                              <a:srgbClr val="7030A0"/>
                            </a:solidFill>
                            <a:latin typeface="Cambria Math" panose="02040503050406030204" pitchFamily="18" charset="0"/>
                          </a:rPr>
                          <m:t>e</m:t>
                        </m:r>
                        <m:r>
                          <a:rPr lang="en-US" sz="2400" baseline="30000">
                            <a:solidFill>
                              <a:srgbClr val="7030A0"/>
                            </a:solidFill>
                            <a:latin typeface="Cambria Math" panose="02040503050406030204" pitchFamily="18" charset="0"/>
                          </a:rPr>
                          <m:t>′</m:t>
                        </m:r>
                      </m:sub>
                      <m:sup/>
                      <m:e>
                        <m:r>
                          <m:rPr>
                            <m:sty m:val="p"/>
                          </m:rPr>
                          <a:rPr lang="en-US" sz="2400">
                            <a:solidFill>
                              <a:srgbClr val="7030A0"/>
                            </a:solidFill>
                            <a:latin typeface="Cambria Math" panose="02040503050406030204" pitchFamily="18" charset="0"/>
                          </a:rPr>
                          <m:t>P</m:t>
                        </m:r>
                        <m:d>
                          <m:dPr>
                            <m:ctrlPr>
                              <a:rPr lang="en-US" sz="2400" i="1">
                                <a:solidFill>
                                  <a:srgbClr val="7030A0"/>
                                </a:solidFill>
                                <a:latin typeface="Cambria Math" panose="02040503050406030204" pitchFamily="18" charset="0"/>
                              </a:rPr>
                            </m:ctrlPr>
                          </m:dPr>
                          <m:e>
                            <m:r>
                              <m:rPr>
                                <m:sty m:val="p"/>
                                <m:brk m:alnAt="9"/>
                              </m:rPr>
                              <a:rPr lang="en-US" sz="2400">
                                <a:solidFill>
                                  <a:srgbClr val="7030A0"/>
                                </a:solidFill>
                                <a:latin typeface="Cambria Math" panose="02040503050406030204" pitchFamily="18" charset="0"/>
                              </a:rPr>
                              <m:t>e</m:t>
                            </m:r>
                            <m:r>
                              <a:rPr lang="en-US" sz="2400" baseline="30000">
                                <a:solidFill>
                                  <a:srgbClr val="7030A0"/>
                                </a:solidFill>
                                <a:latin typeface="Cambria Math" panose="02040503050406030204" pitchFamily="18" charset="0"/>
                              </a:rPr>
                              <m:t>′</m:t>
                            </m:r>
                          </m:e>
                        </m:d>
                        <m:nary>
                          <m:naryPr>
                            <m:chr m:val="∑"/>
                            <m:limLoc m:val="subSup"/>
                            <m:supHide m:val="on"/>
                            <m:ctrlPr>
                              <a:rPr lang="en-US" sz="2400" i="1">
                                <a:solidFill>
                                  <a:srgbClr val="7030A0"/>
                                </a:solidFill>
                                <a:latin typeface="Cambria Math" panose="02040503050406030204" pitchFamily="18" charset="0"/>
                              </a:rPr>
                            </m:ctrlPr>
                          </m:naryPr>
                          <m:sub>
                            <m:r>
                              <m:rPr>
                                <m:sty m:val="p"/>
                              </m:rPr>
                              <a:rPr lang="en-US" sz="2400">
                                <a:solidFill>
                                  <a:srgbClr val="7030A0"/>
                                </a:solidFill>
                                <a:latin typeface="Cambria Math" panose="02040503050406030204" pitchFamily="18" charset="0"/>
                              </a:rPr>
                              <m:t>a</m:t>
                            </m:r>
                            <m:r>
                              <a:rPr lang="en-US" sz="2400">
                                <a:solidFill>
                                  <a:srgbClr val="7030A0"/>
                                </a:solidFill>
                                <a:latin typeface="Cambria Math" panose="02040503050406030204" pitchFamily="18" charset="0"/>
                              </a:rPr>
                              <m:t>′</m:t>
                            </m:r>
                          </m:sub>
                          <m:sup/>
                          <m:e>
                            <m:r>
                              <m:rPr>
                                <m:sty m:val="p"/>
                              </m:rPr>
                              <a:rPr lang="en-US" sz="2400">
                                <a:solidFill>
                                  <a:srgbClr val="7030A0"/>
                                </a:solidFill>
                                <a:latin typeface="Cambria Math" panose="02040503050406030204" pitchFamily="18" charset="0"/>
                              </a:rPr>
                              <m:t>P</m:t>
                            </m:r>
                            <m:d>
                              <m:dPr>
                                <m:ctrlPr>
                                  <a:rPr lang="en-US" sz="2400" i="1">
                                    <a:solidFill>
                                      <a:srgbClr val="7030A0"/>
                                    </a:solidFill>
                                    <a:latin typeface="Cambria Math" panose="02040503050406030204" pitchFamily="18" charset="0"/>
                                  </a:rPr>
                                </m:ctrlPr>
                              </m:dPr>
                              <m:e>
                                <m:r>
                                  <m:rPr>
                                    <m:sty m:val="p"/>
                                  </m:rPr>
                                  <a:rPr lang="en-US" sz="2400">
                                    <a:solidFill>
                                      <a:srgbClr val="7030A0"/>
                                    </a:solidFill>
                                    <a:latin typeface="Cambria Math" panose="02040503050406030204" pitchFamily="18" charset="0"/>
                                  </a:rPr>
                                  <m:t>a</m:t>
                                </m:r>
                                <m:r>
                                  <a:rPr lang="en-US" sz="2400">
                                    <a:solidFill>
                                      <a:srgbClr val="7030A0"/>
                                    </a:solidFill>
                                    <a:latin typeface="Cambria Math" panose="02040503050406030204" pitchFamily="18" charset="0"/>
                                  </a:rPr>
                                  <m:t>′</m:t>
                                </m:r>
                              </m:e>
                              <m:e>
                                <m:r>
                                  <m:rPr>
                                    <m:sty m:val="p"/>
                                  </m:rPr>
                                  <a:rPr lang="en-US" sz="2400">
                                    <a:solidFill>
                                      <a:srgbClr val="7030A0"/>
                                    </a:solidFill>
                                    <a:latin typeface="Cambria Math" panose="02040503050406030204" pitchFamily="18" charset="0"/>
                                  </a:rPr>
                                  <m:t>b</m:t>
                                </m:r>
                                <m:r>
                                  <a:rPr lang="en-US" sz="2400">
                                    <a:solidFill>
                                      <a:srgbClr val="7030A0"/>
                                    </a:solidFill>
                                    <a:latin typeface="Cambria Math" panose="02040503050406030204" pitchFamily="18" charset="0"/>
                                  </a:rPr>
                                  <m:t>,</m:t>
                                </m:r>
                                <m:r>
                                  <m:rPr>
                                    <m:sty m:val="p"/>
                                    <m:brk m:alnAt="9"/>
                                  </m:rPr>
                                  <a:rPr lang="en-US" sz="2400">
                                    <a:solidFill>
                                      <a:srgbClr val="7030A0"/>
                                    </a:solidFill>
                                    <a:latin typeface="Cambria Math" panose="02040503050406030204" pitchFamily="18" charset="0"/>
                                  </a:rPr>
                                  <m:t>e</m:t>
                                </m:r>
                                <m:r>
                                  <a:rPr lang="en-US" sz="2400" baseline="30000">
                                    <a:solidFill>
                                      <a:srgbClr val="7030A0"/>
                                    </a:solidFill>
                                    <a:latin typeface="Cambria Math" panose="02040503050406030204" pitchFamily="18" charset="0"/>
                                  </a:rPr>
                                  <m:t>′</m:t>
                                </m:r>
                              </m:e>
                            </m:d>
                            <m:r>
                              <m:rPr>
                                <m:sty m:val="p"/>
                              </m:rPr>
                              <a:rPr lang="en-US" sz="2400">
                                <a:solidFill>
                                  <a:srgbClr val="7030A0"/>
                                </a:solidFill>
                                <a:latin typeface="Cambria Math" panose="02040503050406030204" pitchFamily="18" charset="0"/>
                              </a:rPr>
                              <m:t>P</m:t>
                            </m:r>
                            <m:d>
                              <m:dPr>
                                <m:ctrlPr>
                                  <a:rPr lang="en-US" sz="2400" i="1">
                                    <a:solidFill>
                                      <a:srgbClr val="7030A0"/>
                                    </a:solidFill>
                                    <a:latin typeface="Cambria Math" panose="02040503050406030204" pitchFamily="18" charset="0"/>
                                  </a:rPr>
                                </m:ctrlPr>
                              </m:dPr>
                              <m:e>
                                <m:r>
                                  <m:rPr>
                                    <m:sty m:val="p"/>
                                  </m:rPr>
                                  <a:rPr lang="en-US" sz="2400">
                                    <a:solidFill>
                                      <a:srgbClr val="7030A0"/>
                                    </a:solidFill>
                                    <a:latin typeface="Cambria Math" panose="02040503050406030204" pitchFamily="18" charset="0"/>
                                  </a:rPr>
                                  <m:t>j</m:t>
                                </m:r>
                              </m:e>
                              <m:e>
                                <m:r>
                                  <m:rPr>
                                    <m:sty m:val="p"/>
                                  </m:rPr>
                                  <a:rPr lang="en-US" sz="2400">
                                    <a:solidFill>
                                      <a:srgbClr val="7030A0"/>
                                    </a:solidFill>
                                    <a:latin typeface="Cambria Math" panose="02040503050406030204" pitchFamily="18" charset="0"/>
                                  </a:rPr>
                                  <m:t>a</m:t>
                                </m:r>
                                <m:r>
                                  <a:rPr lang="en-US" sz="2400">
                                    <a:solidFill>
                                      <a:srgbClr val="7030A0"/>
                                    </a:solidFill>
                                    <a:latin typeface="Cambria Math" panose="02040503050406030204" pitchFamily="18" charset="0"/>
                                  </a:rPr>
                                  <m:t>′</m:t>
                                </m:r>
                              </m:e>
                            </m:d>
                            <m:r>
                              <m:rPr>
                                <m:sty m:val="p"/>
                              </m:rPr>
                              <a:rPr lang="en-US" sz="2400">
                                <a:solidFill>
                                  <a:srgbClr val="7030A0"/>
                                </a:solidFill>
                                <a:latin typeface="Cambria Math" panose="02040503050406030204" pitchFamily="18" charset="0"/>
                              </a:rPr>
                              <m:t>P</m:t>
                            </m:r>
                            <m:r>
                              <a:rPr lang="en-US" sz="2400">
                                <a:solidFill>
                                  <a:srgbClr val="7030A0"/>
                                </a:solidFill>
                                <a:latin typeface="Cambria Math" panose="02040503050406030204" pitchFamily="18" charset="0"/>
                              </a:rPr>
                              <m:t>(</m:t>
                            </m:r>
                            <m:r>
                              <m:rPr>
                                <m:sty m:val="p"/>
                              </m:rPr>
                              <a:rPr lang="en-US" sz="2400">
                                <a:solidFill>
                                  <a:srgbClr val="7030A0"/>
                                </a:solidFill>
                                <a:latin typeface="Cambria Math" panose="02040503050406030204" pitchFamily="18" charset="0"/>
                              </a:rPr>
                              <m:t>m</m:t>
                            </m:r>
                            <m:r>
                              <a:rPr lang="en-US" sz="2400">
                                <a:solidFill>
                                  <a:srgbClr val="7030A0"/>
                                </a:solidFill>
                                <a:latin typeface="Cambria Math" panose="02040503050406030204" pitchFamily="18" charset="0"/>
                              </a:rPr>
                              <m:t>|</m:t>
                            </m:r>
                            <m:r>
                              <m:rPr>
                                <m:sty m:val="p"/>
                              </m:rPr>
                              <a:rPr lang="en-US" sz="2400">
                                <a:solidFill>
                                  <a:srgbClr val="7030A0"/>
                                </a:solidFill>
                                <a:latin typeface="Cambria Math" panose="02040503050406030204" pitchFamily="18" charset="0"/>
                              </a:rPr>
                              <m:t>a</m:t>
                            </m:r>
                            <m:r>
                              <a:rPr lang="en-US" sz="2400">
                                <a:solidFill>
                                  <a:srgbClr val="7030A0"/>
                                </a:solidFill>
                                <a:latin typeface="Cambria Math" panose="02040503050406030204" pitchFamily="18" charset="0"/>
                              </a:rPr>
                              <m:t>′)</m:t>
                            </m:r>
                          </m:e>
                        </m:nary>
                      </m:e>
                    </m:nary>
                  </m:oMath>
                </a14:m>
                <a:endParaRPr lang="en-US" sz="2600" dirty="0"/>
              </a:p>
              <a:p>
                <a:r>
                  <a:rPr lang="en-US" sz="2600" dirty="0"/>
                  <a:t>Eliminate repeated calculations by saving the results for later use.</a:t>
                </a:r>
              </a:p>
            </p:txBody>
          </p:sp>
        </mc:Choice>
        <mc:Fallback xmlns="">
          <p:sp>
            <p:nvSpPr>
              <p:cNvPr id="3" name="Content Placeholder 2">
                <a:extLst>
                  <a:ext uri="{FF2B5EF4-FFF2-40B4-BE49-F238E27FC236}">
                    <a16:creationId xmlns:a16="http://schemas.microsoft.com/office/drawing/2014/main" id="{E3424FCA-8DA0-FF4C-9887-7175A025DE05}"/>
                  </a:ext>
                </a:extLst>
              </p:cNvPr>
              <p:cNvSpPr>
                <a:spLocks noGrp="1" noRot="1" noChangeAspect="1" noMove="1" noResize="1" noEditPoints="1" noAdjustHandles="1" noChangeArrowheads="1" noChangeShapeType="1" noTextEdit="1"/>
              </p:cNvSpPr>
              <p:nvPr>
                <p:ph idx="1"/>
              </p:nvPr>
            </p:nvSpPr>
            <p:spPr>
              <a:xfrm>
                <a:off x="609600" y="5391166"/>
                <a:ext cx="10972800" cy="1162036"/>
              </a:xfrm>
              <a:blipFill>
                <a:blip r:embed="rId2"/>
                <a:stretch>
                  <a:fillRect l="-1156" t="-45652" b="-2282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6DE8E5F-CB1E-9748-A0A6-0B68BC562FCD}"/>
              </a:ext>
            </a:extLst>
          </p:cNvPr>
          <p:cNvSpPr>
            <a:spLocks noGrp="1"/>
          </p:cNvSpPr>
          <p:nvPr>
            <p:ph type="sldNum" sz="quarter" idx="12"/>
          </p:nvPr>
        </p:nvSpPr>
        <p:spPr/>
        <p:txBody>
          <a:bodyPr/>
          <a:lstStyle/>
          <a:p>
            <a:fld id="{CCF77436-EC8C-4AA7-8F7E-35D67B363DD7}" type="slidenum">
              <a:rPr lang="en-US" smtClean="0"/>
              <a:pPr/>
              <a:t>58</a:t>
            </a:fld>
            <a:endParaRPr lang="en-US" dirty="0"/>
          </a:p>
        </p:txBody>
      </p:sp>
      <p:pic>
        <p:nvPicPr>
          <p:cNvPr id="16" name="Picture 15">
            <a:extLst>
              <a:ext uri="{FF2B5EF4-FFF2-40B4-BE49-F238E27FC236}">
                <a16:creationId xmlns:a16="http://schemas.microsoft.com/office/drawing/2014/main" id="{19F03434-EEA0-664B-B10A-8048DB33022C}"/>
              </a:ext>
            </a:extLst>
          </p:cNvPr>
          <p:cNvPicPr>
            <a:picLocks noChangeAspect="1"/>
          </p:cNvPicPr>
          <p:nvPr/>
        </p:nvPicPr>
        <p:blipFill>
          <a:blip r:embed="rId3"/>
          <a:stretch>
            <a:fillRect/>
          </a:stretch>
        </p:blipFill>
        <p:spPr>
          <a:xfrm>
            <a:off x="3210672" y="1180323"/>
            <a:ext cx="7251589" cy="3979195"/>
          </a:xfrm>
          <a:prstGeom prst="rect">
            <a:avLst/>
          </a:prstGeom>
        </p:spPr>
      </p:pic>
      <p:sp>
        <p:nvSpPr>
          <p:cNvPr id="25" name="Oval 24">
            <a:extLst>
              <a:ext uri="{FF2B5EF4-FFF2-40B4-BE49-F238E27FC236}">
                <a16:creationId xmlns:a16="http://schemas.microsoft.com/office/drawing/2014/main" id="{CE10F35E-63AD-7C43-83E0-49628CD10226}"/>
              </a:ext>
            </a:extLst>
          </p:cNvPr>
          <p:cNvSpPr/>
          <p:nvPr/>
        </p:nvSpPr>
        <p:spPr>
          <a:xfrm>
            <a:off x="2133600" y="1295400"/>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B</a:t>
            </a:r>
          </a:p>
        </p:txBody>
      </p:sp>
      <p:sp>
        <p:nvSpPr>
          <p:cNvPr id="26" name="Oval 25">
            <a:extLst>
              <a:ext uri="{FF2B5EF4-FFF2-40B4-BE49-F238E27FC236}">
                <a16:creationId xmlns:a16="http://schemas.microsoft.com/office/drawing/2014/main" id="{29724F95-9564-E647-87FF-536D7DD99E8A}"/>
              </a:ext>
            </a:extLst>
          </p:cNvPr>
          <p:cNvSpPr/>
          <p:nvPr/>
        </p:nvSpPr>
        <p:spPr>
          <a:xfrm>
            <a:off x="3295650" y="1295400"/>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E</a:t>
            </a:r>
          </a:p>
        </p:txBody>
      </p:sp>
      <p:cxnSp>
        <p:nvCxnSpPr>
          <p:cNvPr id="27" name="Straight Arrow Connector 26">
            <a:extLst>
              <a:ext uri="{FF2B5EF4-FFF2-40B4-BE49-F238E27FC236}">
                <a16:creationId xmlns:a16="http://schemas.microsoft.com/office/drawing/2014/main" id="{AB95C6F8-2DBC-BF48-913C-8E64B2F089BF}"/>
              </a:ext>
            </a:extLst>
          </p:cNvPr>
          <p:cNvCxnSpPr>
            <a:cxnSpLocks/>
            <a:stCxn id="25" idx="4"/>
            <a:endCxn id="28" idx="1"/>
          </p:cNvCxnSpPr>
          <p:nvPr/>
        </p:nvCxnSpPr>
        <p:spPr>
          <a:xfrm>
            <a:off x="2385061" y="1798321"/>
            <a:ext cx="336541" cy="273295"/>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28" name="Oval 27">
            <a:extLst>
              <a:ext uri="{FF2B5EF4-FFF2-40B4-BE49-F238E27FC236}">
                <a16:creationId xmlns:a16="http://schemas.microsoft.com/office/drawing/2014/main" id="{07D910CD-D7A0-B84E-B24C-CEAB523DAEF3}"/>
              </a:ext>
            </a:extLst>
          </p:cNvPr>
          <p:cNvSpPr/>
          <p:nvPr/>
        </p:nvSpPr>
        <p:spPr>
          <a:xfrm>
            <a:off x="2647950" y="1997964"/>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A</a:t>
            </a:r>
          </a:p>
        </p:txBody>
      </p:sp>
      <p:sp>
        <p:nvSpPr>
          <p:cNvPr id="29" name="Oval 28">
            <a:extLst>
              <a:ext uri="{FF2B5EF4-FFF2-40B4-BE49-F238E27FC236}">
                <a16:creationId xmlns:a16="http://schemas.microsoft.com/office/drawing/2014/main" id="{16DB21F5-E432-5142-AEFF-5FDD8440F28A}"/>
              </a:ext>
            </a:extLst>
          </p:cNvPr>
          <p:cNvSpPr/>
          <p:nvPr/>
        </p:nvSpPr>
        <p:spPr>
          <a:xfrm>
            <a:off x="2133600" y="2667000"/>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M</a:t>
            </a:r>
          </a:p>
        </p:txBody>
      </p:sp>
      <p:sp>
        <p:nvSpPr>
          <p:cNvPr id="30" name="Oval 29">
            <a:extLst>
              <a:ext uri="{FF2B5EF4-FFF2-40B4-BE49-F238E27FC236}">
                <a16:creationId xmlns:a16="http://schemas.microsoft.com/office/drawing/2014/main" id="{6837A5A2-7427-224E-B1CD-00A47483665E}"/>
              </a:ext>
            </a:extLst>
          </p:cNvPr>
          <p:cNvSpPr/>
          <p:nvPr/>
        </p:nvSpPr>
        <p:spPr>
          <a:xfrm>
            <a:off x="3276600" y="2667000"/>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J</a:t>
            </a:r>
          </a:p>
        </p:txBody>
      </p:sp>
      <p:cxnSp>
        <p:nvCxnSpPr>
          <p:cNvPr id="31" name="Straight Arrow Connector 30">
            <a:extLst>
              <a:ext uri="{FF2B5EF4-FFF2-40B4-BE49-F238E27FC236}">
                <a16:creationId xmlns:a16="http://schemas.microsoft.com/office/drawing/2014/main" id="{940647BE-2449-EE4E-BDDC-64FB7CA53AC7}"/>
              </a:ext>
            </a:extLst>
          </p:cNvPr>
          <p:cNvCxnSpPr>
            <a:cxnSpLocks/>
            <a:stCxn id="26" idx="4"/>
            <a:endCxn id="28" idx="7"/>
          </p:cNvCxnSpPr>
          <p:nvPr/>
        </p:nvCxnSpPr>
        <p:spPr>
          <a:xfrm flipH="1">
            <a:off x="3077220" y="1798321"/>
            <a:ext cx="469891" cy="273295"/>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18EA0950-82BA-D14D-A712-FA925C0C15BC}"/>
              </a:ext>
            </a:extLst>
          </p:cNvPr>
          <p:cNvCxnSpPr>
            <a:cxnSpLocks/>
            <a:stCxn id="28" idx="3"/>
            <a:endCxn id="29" idx="0"/>
          </p:cNvCxnSpPr>
          <p:nvPr/>
        </p:nvCxnSpPr>
        <p:spPr>
          <a:xfrm flipH="1">
            <a:off x="2385061" y="2427234"/>
            <a:ext cx="336541" cy="239767"/>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A8D5A14B-6F9C-E84D-A7D2-20E513D6AF78}"/>
              </a:ext>
            </a:extLst>
          </p:cNvPr>
          <p:cNvCxnSpPr>
            <a:cxnSpLocks/>
            <a:stCxn id="28" idx="5"/>
            <a:endCxn id="30" idx="0"/>
          </p:cNvCxnSpPr>
          <p:nvPr/>
        </p:nvCxnSpPr>
        <p:spPr>
          <a:xfrm>
            <a:off x="3077220" y="2427234"/>
            <a:ext cx="450841" cy="239767"/>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5" name="Rectangle 4">
            <a:extLst>
              <a:ext uri="{FF2B5EF4-FFF2-40B4-BE49-F238E27FC236}">
                <a16:creationId xmlns:a16="http://schemas.microsoft.com/office/drawing/2014/main" id="{B6D2120A-6AFE-4D00-8566-1DCCC91DC2F2}"/>
              </a:ext>
            </a:extLst>
          </p:cNvPr>
          <p:cNvSpPr/>
          <p:nvPr/>
        </p:nvSpPr>
        <p:spPr>
          <a:xfrm>
            <a:off x="3150870" y="3577234"/>
            <a:ext cx="735330" cy="1527737"/>
          </a:xfrm>
          <a:prstGeom prst="rect">
            <a:avLst/>
          </a:prstGeom>
          <a:ln w="38100">
            <a:solidFill>
              <a:srgbClr val="008000"/>
            </a:solidFill>
            <a:prstDash val="sysDot"/>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7" name="Rectangle 16">
            <a:extLst>
              <a:ext uri="{FF2B5EF4-FFF2-40B4-BE49-F238E27FC236}">
                <a16:creationId xmlns:a16="http://schemas.microsoft.com/office/drawing/2014/main" id="{7A524F44-205B-4CB5-A815-F9F21740383D}"/>
              </a:ext>
            </a:extLst>
          </p:cNvPr>
          <p:cNvSpPr/>
          <p:nvPr/>
        </p:nvSpPr>
        <p:spPr>
          <a:xfrm>
            <a:off x="6705600" y="3577234"/>
            <a:ext cx="735330" cy="1527737"/>
          </a:xfrm>
          <a:prstGeom prst="rect">
            <a:avLst/>
          </a:prstGeom>
          <a:ln w="38100">
            <a:solidFill>
              <a:srgbClr val="008000"/>
            </a:solidFill>
            <a:prstDash val="sysDot"/>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8" name="Rectangle 17">
            <a:extLst>
              <a:ext uri="{FF2B5EF4-FFF2-40B4-BE49-F238E27FC236}">
                <a16:creationId xmlns:a16="http://schemas.microsoft.com/office/drawing/2014/main" id="{A9CBAC60-27FC-47DD-B43F-8B006D4A7638}"/>
              </a:ext>
            </a:extLst>
          </p:cNvPr>
          <p:cNvSpPr/>
          <p:nvPr/>
        </p:nvSpPr>
        <p:spPr>
          <a:xfrm>
            <a:off x="5459966" y="3577234"/>
            <a:ext cx="864634" cy="1527737"/>
          </a:xfrm>
          <a:prstGeom prst="rect">
            <a:avLst/>
          </a:prstGeom>
          <a:ln w="38100">
            <a:solidFill>
              <a:srgbClr val="FF9900"/>
            </a:solidFill>
            <a:prstDash val="sysDot"/>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0" name="Rectangle 19">
            <a:extLst>
              <a:ext uri="{FF2B5EF4-FFF2-40B4-BE49-F238E27FC236}">
                <a16:creationId xmlns:a16="http://schemas.microsoft.com/office/drawing/2014/main" id="{3A3E14D0-14FC-4DBD-86E1-F1BD4DAEDB40}"/>
              </a:ext>
            </a:extLst>
          </p:cNvPr>
          <p:cNvSpPr/>
          <p:nvPr/>
        </p:nvSpPr>
        <p:spPr>
          <a:xfrm>
            <a:off x="9025202" y="3577234"/>
            <a:ext cx="864634" cy="1527737"/>
          </a:xfrm>
          <a:prstGeom prst="rect">
            <a:avLst/>
          </a:prstGeom>
          <a:ln w="38100">
            <a:solidFill>
              <a:srgbClr val="FF9900"/>
            </a:solidFill>
            <a:prstDash val="sysDot"/>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595037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7" grpId="0" animBg="1"/>
      <p:bldP spid="18" grpId="0" animBg="1"/>
      <p:bldP spid="2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B68EB-0D41-BA40-945F-02549D758A4D}"/>
              </a:ext>
            </a:extLst>
          </p:cNvPr>
          <p:cNvSpPr>
            <a:spLocks noGrp="1"/>
          </p:cNvSpPr>
          <p:nvPr>
            <p:ph type="title"/>
          </p:nvPr>
        </p:nvSpPr>
        <p:spPr/>
        <p:txBody>
          <a:bodyPr>
            <a:normAutofit/>
          </a:bodyPr>
          <a:lstStyle/>
          <a:p>
            <a:r>
              <a:rPr lang="en-US" dirty="0"/>
              <a:t>Speed-Up with Independency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3424FCA-8DA0-FF4C-9887-7175A025DE05}"/>
                  </a:ext>
                </a:extLst>
              </p:cNvPr>
              <p:cNvSpPr>
                <a:spLocks noGrp="1"/>
              </p:cNvSpPr>
              <p:nvPr>
                <p:ph idx="1"/>
              </p:nvPr>
            </p:nvSpPr>
            <p:spPr>
              <a:xfrm>
                <a:off x="609600" y="3590081"/>
                <a:ext cx="10972800" cy="2963121"/>
              </a:xfrm>
            </p:spPr>
            <p:txBody>
              <a:bodyPr>
                <a:normAutofit fontScale="85000" lnSpcReduction="10000"/>
              </a:bodyPr>
              <a:lstStyle/>
              <a:p>
                <a:pPr>
                  <a:buClr>
                    <a:schemeClr val="bg1"/>
                  </a:buClr>
                </a:pPr>
                <a14:m>
                  <m:oMath xmlns:m="http://schemas.openxmlformats.org/officeDocument/2006/math">
                    <m:r>
                      <m:rPr>
                        <m:sty m:val="p"/>
                      </m:rPr>
                      <a:rPr lang="en-US" i="0" smtClean="0">
                        <a:solidFill>
                          <a:srgbClr val="7030A0"/>
                        </a:solidFill>
                        <a:latin typeface="Cambria Math" panose="02040503050406030204" pitchFamily="18" charset="0"/>
                      </a:rPr>
                      <m:t>P</m:t>
                    </m:r>
                    <m:d>
                      <m:dPr>
                        <m:ctrlPr>
                          <a:rPr lang="en-US" i="1" smtClean="0">
                            <a:solidFill>
                              <a:srgbClr val="7030A0"/>
                            </a:solidFill>
                            <a:latin typeface="Cambria Math" panose="02040503050406030204" pitchFamily="18" charset="0"/>
                          </a:rPr>
                        </m:ctrlPr>
                      </m:dPr>
                      <m:e>
                        <m:r>
                          <m:rPr>
                            <m:sty m:val="p"/>
                          </m:rPr>
                          <a:rPr lang="en-US" b="0" i="0" smtClean="0">
                            <a:solidFill>
                              <a:srgbClr val="7030A0"/>
                            </a:solidFill>
                            <a:latin typeface="Cambria Math" panose="02040503050406030204" pitchFamily="18" charset="0"/>
                          </a:rPr>
                          <m:t>b</m:t>
                        </m:r>
                      </m:e>
                      <m:e>
                        <m:r>
                          <m:rPr>
                            <m:sty m:val="p"/>
                          </m:rPr>
                          <a:rPr lang="en-US" i="0" smtClean="0">
                            <a:solidFill>
                              <a:srgbClr val="7030A0"/>
                            </a:solidFill>
                            <a:latin typeface="Cambria Math" panose="02040503050406030204" pitchFamily="18" charset="0"/>
                          </a:rPr>
                          <m:t>j</m:t>
                        </m:r>
                      </m:e>
                    </m:d>
                  </m:oMath>
                </a14:m>
                <a:endParaRPr lang="en-US" dirty="0">
                  <a:solidFill>
                    <a:srgbClr val="7030A0"/>
                  </a:solidFill>
                </a:endParaRPr>
              </a:p>
              <a:p>
                <a:pPr>
                  <a:buClr>
                    <a:schemeClr val="bg1"/>
                  </a:buClr>
                </a:pPr>
                <a14:m>
                  <m:oMath xmlns:m="http://schemas.openxmlformats.org/officeDocument/2006/math">
                    <m:r>
                      <a:rPr lang="en-US" i="0">
                        <a:solidFill>
                          <a:srgbClr val="7030A0"/>
                        </a:solidFill>
                        <a:latin typeface="Cambria Math" panose="02040503050406030204" pitchFamily="18" charset="0"/>
                        <a:ea typeface="Cambria Math" panose="02040503050406030204" pitchFamily="18" charset="0"/>
                      </a:rPr>
                      <m:t>∝</m:t>
                    </m:r>
                    <m:nary>
                      <m:naryPr>
                        <m:chr m:val="∑"/>
                        <m:limLoc m:val="subSup"/>
                        <m:supHide m:val="on"/>
                        <m:ctrlPr>
                          <a:rPr lang="en-US" i="1">
                            <a:solidFill>
                              <a:srgbClr val="7030A0"/>
                            </a:solidFill>
                            <a:latin typeface="Cambria Math" panose="02040503050406030204" pitchFamily="18" charset="0"/>
                          </a:rPr>
                        </m:ctrlPr>
                      </m:naryPr>
                      <m:sub>
                        <m:r>
                          <m:rPr>
                            <m:sty m:val="p"/>
                            <m:brk m:alnAt="9"/>
                          </m:rPr>
                          <a:rPr lang="en-US" i="0">
                            <a:solidFill>
                              <a:srgbClr val="7030A0"/>
                            </a:solidFill>
                            <a:latin typeface="Cambria Math" panose="02040503050406030204" pitchFamily="18" charset="0"/>
                          </a:rPr>
                          <m:t>e</m:t>
                        </m:r>
                        <m:r>
                          <a:rPr lang="en-US" i="0" baseline="30000">
                            <a:solidFill>
                              <a:srgbClr val="7030A0"/>
                            </a:solidFill>
                            <a:latin typeface="Cambria Math" panose="02040503050406030204" pitchFamily="18" charset="0"/>
                          </a:rPr>
                          <m:t>′</m:t>
                        </m:r>
                      </m:sub>
                      <m:sup/>
                      <m:e>
                        <m:nary>
                          <m:naryPr>
                            <m:chr m:val="∑"/>
                            <m:limLoc m:val="subSup"/>
                            <m:supHide m:val="on"/>
                            <m:ctrlPr>
                              <a:rPr lang="en-US" i="1">
                                <a:solidFill>
                                  <a:srgbClr val="7030A0"/>
                                </a:solidFill>
                                <a:latin typeface="Cambria Math" panose="02040503050406030204" pitchFamily="18" charset="0"/>
                              </a:rPr>
                            </m:ctrlPr>
                          </m:naryPr>
                          <m:sub>
                            <m:r>
                              <m:rPr>
                                <m:sty m:val="p"/>
                              </m:rPr>
                              <a:rPr lang="en-US">
                                <a:solidFill>
                                  <a:srgbClr val="7030A0"/>
                                </a:solidFill>
                                <a:latin typeface="Cambria Math" panose="02040503050406030204" pitchFamily="18" charset="0"/>
                              </a:rPr>
                              <m:t>a</m:t>
                            </m:r>
                            <m:r>
                              <a:rPr lang="en-US">
                                <a:solidFill>
                                  <a:srgbClr val="7030A0"/>
                                </a:solidFill>
                                <a:latin typeface="Cambria Math" panose="02040503050406030204" pitchFamily="18" charset="0"/>
                              </a:rPr>
                              <m:t>′</m:t>
                            </m:r>
                          </m:sub>
                          <m:sup/>
                          <m:e>
                            <m:nary>
                              <m:naryPr>
                                <m:chr m:val="∑"/>
                                <m:limLoc m:val="subSup"/>
                                <m:supHide m:val="on"/>
                                <m:ctrlPr>
                                  <a:rPr lang="en-US" i="1">
                                    <a:solidFill>
                                      <a:srgbClr val="7030A0"/>
                                    </a:solidFill>
                                    <a:latin typeface="Cambria Math" panose="02040503050406030204" pitchFamily="18" charset="0"/>
                                  </a:rPr>
                                </m:ctrlPr>
                              </m:naryPr>
                              <m:sub>
                                <m:r>
                                  <m:rPr>
                                    <m:sty m:val="p"/>
                                    <m:brk m:alnAt="1"/>
                                  </m:rPr>
                                  <a:rPr lang="en-US" b="0" i="0" smtClean="0">
                                    <a:solidFill>
                                      <a:srgbClr val="7030A0"/>
                                    </a:solidFill>
                                    <a:latin typeface="Cambria Math" panose="02040503050406030204" pitchFamily="18" charset="0"/>
                                  </a:rPr>
                                  <m:t>m</m:t>
                                </m:r>
                                <m:r>
                                  <a:rPr lang="en-US">
                                    <a:solidFill>
                                      <a:srgbClr val="7030A0"/>
                                    </a:solidFill>
                                    <a:latin typeface="Cambria Math" panose="02040503050406030204" pitchFamily="18" charset="0"/>
                                  </a:rPr>
                                  <m:t>′</m:t>
                                </m:r>
                              </m:sub>
                              <m:sup/>
                              <m:e>
                                <m:r>
                                  <m:rPr>
                                    <m:sty m:val="p"/>
                                  </m:rPr>
                                  <a:rPr lang="en-US">
                                    <a:solidFill>
                                      <a:srgbClr val="7030A0"/>
                                    </a:solidFill>
                                    <a:latin typeface="Cambria Math" panose="02040503050406030204" pitchFamily="18" charset="0"/>
                                  </a:rPr>
                                  <m:t>P</m:t>
                                </m:r>
                                <m:d>
                                  <m:dPr>
                                    <m:ctrlPr>
                                      <a:rPr lang="en-US" i="1">
                                        <a:solidFill>
                                          <a:srgbClr val="7030A0"/>
                                        </a:solidFill>
                                        <a:latin typeface="Cambria Math" panose="02040503050406030204" pitchFamily="18" charset="0"/>
                                      </a:rPr>
                                    </m:ctrlPr>
                                  </m:dPr>
                                  <m:e>
                                    <m:r>
                                      <m:rPr>
                                        <m:sty m:val="p"/>
                                      </m:rPr>
                                      <a:rPr lang="en-US">
                                        <a:solidFill>
                                          <a:srgbClr val="7030A0"/>
                                        </a:solidFill>
                                        <a:latin typeface="Cambria Math" panose="02040503050406030204" pitchFamily="18" charset="0"/>
                                      </a:rPr>
                                      <m:t>b</m:t>
                                    </m:r>
                                  </m:e>
                                </m:d>
                                <m:r>
                                  <m:rPr>
                                    <m:sty m:val="p"/>
                                  </m:rPr>
                                  <a:rPr lang="en-US">
                                    <a:solidFill>
                                      <a:srgbClr val="7030A0"/>
                                    </a:solidFill>
                                    <a:latin typeface="Cambria Math" panose="02040503050406030204" pitchFamily="18" charset="0"/>
                                  </a:rPr>
                                  <m:t>P</m:t>
                                </m:r>
                                <m:r>
                                  <a:rPr lang="en-US" b="0" i="0" smtClean="0">
                                    <a:solidFill>
                                      <a:srgbClr val="7030A0"/>
                                    </a:solidFill>
                                    <a:latin typeface="Cambria Math" panose="02040503050406030204" pitchFamily="18" charset="0"/>
                                  </a:rPr>
                                  <m:t>(</m:t>
                                </m:r>
                                <m:sSup>
                                  <m:sSupPr>
                                    <m:ctrlPr>
                                      <a:rPr lang="en-US" b="0" i="1" smtClean="0">
                                        <a:solidFill>
                                          <a:srgbClr val="7030A0"/>
                                        </a:solidFill>
                                        <a:latin typeface="Cambria Math" panose="02040503050406030204" pitchFamily="18" charset="0"/>
                                      </a:rPr>
                                    </m:ctrlPr>
                                  </m:sSupPr>
                                  <m:e>
                                    <m:r>
                                      <m:rPr>
                                        <m:sty m:val="p"/>
                                      </m:rPr>
                                      <a:rPr lang="en-US" b="0" i="0" smtClean="0">
                                        <a:solidFill>
                                          <a:srgbClr val="7030A0"/>
                                        </a:solidFill>
                                        <a:latin typeface="Cambria Math" panose="02040503050406030204" pitchFamily="18" charset="0"/>
                                      </a:rPr>
                                      <m:t>e</m:t>
                                    </m:r>
                                  </m:e>
                                  <m:sup>
                                    <m:r>
                                      <a:rPr lang="en-US" b="0" i="0" smtClean="0">
                                        <a:solidFill>
                                          <a:srgbClr val="7030A0"/>
                                        </a:solidFill>
                                        <a:latin typeface="Cambria Math" panose="02040503050406030204" pitchFamily="18" charset="0"/>
                                      </a:rPr>
                                      <m:t>′</m:t>
                                    </m:r>
                                  </m:sup>
                                </m:sSup>
                                <m:r>
                                  <a:rPr lang="en-US" b="0" i="0" smtClean="0">
                                    <a:solidFill>
                                      <a:srgbClr val="7030A0"/>
                                    </a:solidFill>
                                    <a:latin typeface="Cambria Math" panose="02040503050406030204" pitchFamily="18" charset="0"/>
                                  </a:rPr>
                                  <m:t>)</m:t>
                                </m:r>
                                <m:r>
                                  <m:rPr>
                                    <m:sty m:val="p"/>
                                  </m:rPr>
                                  <a:rPr lang="en-US">
                                    <a:solidFill>
                                      <a:srgbClr val="7030A0"/>
                                    </a:solidFill>
                                    <a:latin typeface="Cambria Math" panose="02040503050406030204" pitchFamily="18" charset="0"/>
                                  </a:rPr>
                                  <m:t>P</m:t>
                                </m:r>
                                <m:d>
                                  <m:dPr>
                                    <m:ctrlPr>
                                      <a:rPr lang="en-US" i="1">
                                        <a:solidFill>
                                          <a:srgbClr val="7030A0"/>
                                        </a:solidFill>
                                        <a:latin typeface="Cambria Math" panose="02040503050406030204" pitchFamily="18" charset="0"/>
                                      </a:rPr>
                                    </m:ctrlPr>
                                  </m:dPr>
                                  <m:e>
                                    <m:sSup>
                                      <m:sSupPr>
                                        <m:ctrlPr>
                                          <a:rPr lang="en-US" i="1">
                                            <a:solidFill>
                                              <a:srgbClr val="7030A0"/>
                                            </a:solidFill>
                                            <a:latin typeface="Cambria Math" panose="02040503050406030204" pitchFamily="18" charset="0"/>
                                          </a:rPr>
                                        </m:ctrlPr>
                                      </m:sSupPr>
                                      <m:e>
                                        <m:r>
                                          <m:rPr>
                                            <m:sty m:val="p"/>
                                          </m:rPr>
                                          <a:rPr lang="en-US">
                                            <a:solidFill>
                                              <a:srgbClr val="7030A0"/>
                                            </a:solidFill>
                                            <a:latin typeface="Cambria Math" panose="02040503050406030204" pitchFamily="18" charset="0"/>
                                          </a:rPr>
                                          <m:t>a</m:t>
                                        </m:r>
                                      </m:e>
                                      <m:sup>
                                        <m:r>
                                          <a:rPr lang="en-US" i="1">
                                            <a:solidFill>
                                              <a:srgbClr val="7030A0"/>
                                            </a:solidFill>
                                            <a:latin typeface="Cambria Math" panose="02040503050406030204" pitchFamily="18" charset="0"/>
                                          </a:rPr>
                                          <m:t>′</m:t>
                                        </m:r>
                                      </m:sup>
                                    </m:sSup>
                                  </m:e>
                                  <m:e>
                                    <m:r>
                                      <m:rPr>
                                        <m:sty m:val="p"/>
                                      </m:rPr>
                                      <a:rPr lang="en-US">
                                        <a:solidFill>
                                          <a:srgbClr val="7030A0"/>
                                        </a:solidFill>
                                        <a:latin typeface="Cambria Math" panose="02040503050406030204" pitchFamily="18" charset="0"/>
                                      </a:rPr>
                                      <m:t>b</m:t>
                                    </m:r>
                                    <m:r>
                                      <a:rPr lang="en-US">
                                        <a:solidFill>
                                          <a:srgbClr val="7030A0"/>
                                        </a:solidFill>
                                        <a:latin typeface="Cambria Math" panose="02040503050406030204" pitchFamily="18" charset="0"/>
                                      </a:rPr>
                                      <m:t>,</m:t>
                                    </m:r>
                                    <m:r>
                                      <m:rPr>
                                        <m:sty m:val="p"/>
                                      </m:rPr>
                                      <a:rPr lang="en-US" b="0" i="0" smtClean="0">
                                        <a:solidFill>
                                          <a:srgbClr val="7030A0"/>
                                        </a:solidFill>
                                        <a:latin typeface="Cambria Math" panose="02040503050406030204" pitchFamily="18" charset="0"/>
                                      </a:rPr>
                                      <m:t>e</m:t>
                                    </m:r>
                                    <m:r>
                                      <a:rPr lang="en-US" b="0" i="0" smtClean="0">
                                        <a:solidFill>
                                          <a:srgbClr val="7030A0"/>
                                        </a:solidFill>
                                        <a:latin typeface="Cambria Math" panose="02040503050406030204" pitchFamily="18" charset="0"/>
                                      </a:rPr>
                                      <m:t>′</m:t>
                                    </m:r>
                                    <m:r>
                                      <a:rPr lang="en-US" i="1" baseline="30000" smtClean="0">
                                        <a:solidFill>
                                          <a:srgbClr val="7030A0"/>
                                        </a:solidFill>
                                        <a:latin typeface="Cambria Math" panose="02040503050406030204" pitchFamily="18" charset="0"/>
                                      </a:rPr>
                                      <m:t> </m:t>
                                    </m:r>
                                  </m:e>
                                </m:d>
                                <m:r>
                                  <m:rPr>
                                    <m:sty m:val="p"/>
                                  </m:rPr>
                                  <a:rPr lang="en-US">
                                    <a:solidFill>
                                      <a:srgbClr val="7030A0"/>
                                    </a:solidFill>
                                    <a:latin typeface="Cambria Math" panose="02040503050406030204" pitchFamily="18" charset="0"/>
                                  </a:rPr>
                                  <m:t>P</m:t>
                                </m:r>
                                <m:d>
                                  <m:dPr>
                                    <m:ctrlPr>
                                      <a:rPr lang="en-US" i="1">
                                        <a:solidFill>
                                          <a:srgbClr val="7030A0"/>
                                        </a:solidFill>
                                        <a:latin typeface="Cambria Math" panose="02040503050406030204" pitchFamily="18" charset="0"/>
                                      </a:rPr>
                                    </m:ctrlPr>
                                  </m:dPr>
                                  <m:e>
                                    <m:r>
                                      <m:rPr>
                                        <m:sty m:val="p"/>
                                      </m:rPr>
                                      <a:rPr lang="en-US">
                                        <a:solidFill>
                                          <a:srgbClr val="7030A0"/>
                                        </a:solidFill>
                                        <a:latin typeface="Cambria Math" panose="02040503050406030204" pitchFamily="18" charset="0"/>
                                      </a:rPr>
                                      <m:t>j</m:t>
                                    </m:r>
                                  </m:e>
                                  <m:e>
                                    <m:sSup>
                                      <m:sSupPr>
                                        <m:ctrlPr>
                                          <a:rPr lang="en-US" i="1">
                                            <a:solidFill>
                                              <a:srgbClr val="7030A0"/>
                                            </a:solidFill>
                                            <a:latin typeface="Cambria Math" panose="02040503050406030204" pitchFamily="18" charset="0"/>
                                          </a:rPr>
                                        </m:ctrlPr>
                                      </m:sSupPr>
                                      <m:e>
                                        <m:r>
                                          <m:rPr>
                                            <m:sty m:val="p"/>
                                          </m:rPr>
                                          <a:rPr lang="en-US">
                                            <a:solidFill>
                                              <a:srgbClr val="7030A0"/>
                                            </a:solidFill>
                                            <a:latin typeface="Cambria Math" panose="02040503050406030204" pitchFamily="18" charset="0"/>
                                          </a:rPr>
                                          <m:t>a</m:t>
                                        </m:r>
                                      </m:e>
                                      <m:sup>
                                        <m:r>
                                          <a:rPr lang="en-US" i="1">
                                            <a:solidFill>
                                              <a:srgbClr val="7030A0"/>
                                            </a:solidFill>
                                            <a:latin typeface="Cambria Math" panose="02040503050406030204" pitchFamily="18" charset="0"/>
                                          </a:rPr>
                                          <m:t>′</m:t>
                                        </m:r>
                                      </m:sup>
                                    </m:sSup>
                                  </m:e>
                                </m:d>
                                <m:r>
                                  <m:rPr>
                                    <m:sty m:val="p"/>
                                  </m:rPr>
                                  <a:rPr lang="en-US">
                                    <a:solidFill>
                                      <a:srgbClr val="7030A0"/>
                                    </a:solidFill>
                                    <a:latin typeface="Cambria Math" panose="02040503050406030204" pitchFamily="18" charset="0"/>
                                  </a:rPr>
                                  <m:t>P</m:t>
                                </m:r>
                                <m:r>
                                  <a:rPr lang="en-US">
                                    <a:solidFill>
                                      <a:srgbClr val="7030A0"/>
                                    </a:solidFill>
                                    <a:latin typeface="Cambria Math" panose="02040503050406030204" pitchFamily="18" charset="0"/>
                                  </a:rPr>
                                  <m:t>(</m:t>
                                </m:r>
                                <m:r>
                                  <m:rPr>
                                    <m:sty m:val="p"/>
                                  </m:rPr>
                                  <a:rPr lang="en-US">
                                    <a:solidFill>
                                      <a:srgbClr val="7030A0"/>
                                    </a:solidFill>
                                    <a:latin typeface="Cambria Math" panose="02040503050406030204" pitchFamily="18" charset="0"/>
                                  </a:rPr>
                                  <m:t>m</m:t>
                                </m:r>
                                <m:r>
                                  <a:rPr lang="en-US" b="0" i="0" smtClean="0">
                                    <a:solidFill>
                                      <a:srgbClr val="7030A0"/>
                                    </a:solidFill>
                                    <a:latin typeface="Cambria Math" panose="02040503050406030204" pitchFamily="18" charset="0"/>
                                  </a:rPr>
                                  <m:t>′</m:t>
                                </m:r>
                                <m:r>
                                  <a:rPr lang="en-US">
                                    <a:solidFill>
                                      <a:srgbClr val="7030A0"/>
                                    </a:solidFill>
                                    <a:latin typeface="Cambria Math" panose="02040503050406030204" pitchFamily="18" charset="0"/>
                                  </a:rPr>
                                  <m:t>|</m:t>
                                </m:r>
                                <m:r>
                                  <m:rPr>
                                    <m:sty m:val="p"/>
                                  </m:rPr>
                                  <a:rPr lang="en-US">
                                    <a:solidFill>
                                      <a:srgbClr val="7030A0"/>
                                    </a:solidFill>
                                    <a:latin typeface="Cambria Math" panose="02040503050406030204" pitchFamily="18" charset="0"/>
                                  </a:rPr>
                                  <m:t>a</m:t>
                                </m:r>
                                <m:r>
                                  <a:rPr lang="en-US">
                                    <a:solidFill>
                                      <a:srgbClr val="7030A0"/>
                                    </a:solidFill>
                                    <a:latin typeface="Cambria Math" panose="02040503050406030204" pitchFamily="18" charset="0"/>
                                  </a:rPr>
                                  <m:t>′)</m:t>
                                </m:r>
                              </m:e>
                            </m:nary>
                          </m:e>
                        </m:nary>
                      </m:e>
                    </m:nary>
                  </m:oMath>
                </a14:m>
                <a:endParaRPr lang="en-US" dirty="0">
                  <a:solidFill>
                    <a:srgbClr val="7030A0"/>
                  </a:solidFill>
                </a:endParaRPr>
              </a:p>
              <a:p>
                <a:pPr>
                  <a:buClr>
                    <a:schemeClr val="bg1"/>
                  </a:buClr>
                </a:pPr>
                <a14:m>
                  <m:oMath xmlns:m="http://schemas.openxmlformats.org/officeDocument/2006/math">
                    <m:r>
                      <a:rPr lang="en-US" i="0">
                        <a:solidFill>
                          <a:srgbClr val="7030A0"/>
                        </a:solidFill>
                        <a:latin typeface="Cambria Math" panose="02040503050406030204" pitchFamily="18" charset="0"/>
                      </a:rPr>
                      <m:t>=</m:t>
                    </m:r>
                    <m:nary>
                      <m:naryPr>
                        <m:chr m:val="∑"/>
                        <m:limLoc m:val="subSup"/>
                        <m:supHide m:val="on"/>
                        <m:ctrlPr>
                          <a:rPr lang="en-US" i="1">
                            <a:solidFill>
                              <a:srgbClr val="7030A0"/>
                            </a:solidFill>
                            <a:latin typeface="Cambria Math" panose="02040503050406030204" pitchFamily="18" charset="0"/>
                          </a:rPr>
                        </m:ctrlPr>
                      </m:naryPr>
                      <m:sub>
                        <m:r>
                          <m:rPr>
                            <m:sty m:val="p"/>
                            <m:brk m:alnAt="9"/>
                          </m:rPr>
                          <a:rPr lang="en-US">
                            <a:solidFill>
                              <a:srgbClr val="7030A0"/>
                            </a:solidFill>
                            <a:latin typeface="Cambria Math" panose="02040503050406030204" pitchFamily="18" charset="0"/>
                          </a:rPr>
                          <m:t>e</m:t>
                        </m:r>
                        <m:r>
                          <a:rPr lang="en-US" baseline="30000">
                            <a:solidFill>
                              <a:srgbClr val="7030A0"/>
                            </a:solidFill>
                            <a:latin typeface="Cambria Math" panose="02040503050406030204" pitchFamily="18" charset="0"/>
                          </a:rPr>
                          <m:t>′</m:t>
                        </m:r>
                      </m:sub>
                      <m:sup/>
                      <m:e>
                        <m:nary>
                          <m:naryPr>
                            <m:chr m:val="∑"/>
                            <m:limLoc m:val="subSup"/>
                            <m:supHide m:val="on"/>
                            <m:ctrlPr>
                              <a:rPr lang="en-US" i="1">
                                <a:solidFill>
                                  <a:srgbClr val="7030A0"/>
                                </a:solidFill>
                                <a:latin typeface="Cambria Math" panose="02040503050406030204" pitchFamily="18" charset="0"/>
                              </a:rPr>
                            </m:ctrlPr>
                          </m:naryPr>
                          <m:sub>
                            <m:r>
                              <m:rPr>
                                <m:sty m:val="p"/>
                              </m:rPr>
                              <a:rPr lang="en-US">
                                <a:solidFill>
                                  <a:srgbClr val="7030A0"/>
                                </a:solidFill>
                                <a:latin typeface="Cambria Math" panose="02040503050406030204" pitchFamily="18" charset="0"/>
                              </a:rPr>
                              <m:t>a</m:t>
                            </m:r>
                            <m:r>
                              <a:rPr lang="en-US">
                                <a:solidFill>
                                  <a:srgbClr val="7030A0"/>
                                </a:solidFill>
                                <a:latin typeface="Cambria Math" panose="02040503050406030204" pitchFamily="18" charset="0"/>
                              </a:rPr>
                              <m:t>′</m:t>
                            </m:r>
                          </m:sub>
                          <m:sup/>
                          <m:e>
                            <m:r>
                              <m:rPr>
                                <m:sty m:val="p"/>
                              </m:rPr>
                              <a:rPr lang="en-US">
                                <a:solidFill>
                                  <a:srgbClr val="7030A0"/>
                                </a:solidFill>
                                <a:latin typeface="Cambria Math" panose="02040503050406030204" pitchFamily="18" charset="0"/>
                              </a:rPr>
                              <m:t>P</m:t>
                            </m:r>
                            <m:d>
                              <m:dPr>
                                <m:ctrlPr>
                                  <a:rPr lang="en-US" i="1">
                                    <a:solidFill>
                                      <a:srgbClr val="7030A0"/>
                                    </a:solidFill>
                                    <a:latin typeface="Cambria Math" panose="02040503050406030204" pitchFamily="18" charset="0"/>
                                  </a:rPr>
                                </m:ctrlPr>
                              </m:dPr>
                              <m:e>
                                <m:r>
                                  <m:rPr>
                                    <m:sty m:val="p"/>
                                  </m:rPr>
                                  <a:rPr lang="en-US">
                                    <a:solidFill>
                                      <a:srgbClr val="7030A0"/>
                                    </a:solidFill>
                                    <a:latin typeface="Cambria Math" panose="02040503050406030204" pitchFamily="18" charset="0"/>
                                  </a:rPr>
                                  <m:t>b</m:t>
                                </m:r>
                              </m:e>
                            </m:d>
                            <m:r>
                              <m:rPr>
                                <m:sty m:val="p"/>
                              </m:rPr>
                              <a:rPr lang="en-US">
                                <a:solidFill>
                                  <a:srgbClr val="7030A0"/>
                                </a:solidFill>
                                <a:latin typeface="Cambria Math" panose="02040503050406030204" pitchFamily="18" charset="0"/>
                              </a:rPr>
                              <m:t>P</m:t>
                            </m:r>
                            <m:r>
                              <a:rPr lang="en-US">
                                <a:solidFill>
                                  <a:srgbClr val="7030A0"/>
                                </a:solidFill>
                                <a:latin typeface="Cambria Math" panose="02040503050406030204" pitchFamily="18" charset="0"/>
                              </a:rPr>
                              <m:t>(</m:t>
                            </m:r>
                            <m:sSup>
                              <m:sSupPr>
                                <m:ctrlPr>
                                  <a:rPr lang="en-US" i="1">
                                    <a:solidFill>
                                      <a:srgbClr val="7030A0"/>
                                    </a:solidFill>
                                    <a:latin typeface="Cambria Math" panose="02040503050406030204" pitchFamily="18" charset="0"/>
                                  </a:rPr>
                                </m:ctrlPr>
                              </m:sSupPr>
                              <m:e>
                                <m:r>
                                  <m:rPr>
                                    <m:sty m:val="p"/>
                                  </m:rPr>
                                  <a:rPr lang="en-US">
                                    <a:solidFill>
                                      <a:srgbClr val="7030A0"/>
                                    </a:solidFill>
                                    <a:latin typeface="Cambria Math" panose="02040503050406030204" pitchFamily="18" charset="0"/>
                                  </a:rPr>
                                  <m:t>e</m:t>
                                </m:r>
                              </m:e>
                              <m:sup>
                                <m:r>
                                  <a:rPr lang="en-US">
                                    <a:solidFill>
                                      <a:srgbClr val="7030A0"/>
                                    </a:solidFill>
                                    <a:latin typeface="Cambria Math" panose="02040503050406030204" pitchFamily="18" charset="0"/>
                                  </a:rPr>
                                  <m:t>′</m:t>
                                </m:r>
                              </m:sup>
                            </m:sSup>
                            <m:r>
                              <a:rPr lang="en-US">
                                <a:solidFill>
                                  <a:srgbClr val="7030A0"/>
                                </a:solidFill>
                                <a:latin typeface="Cambria Math" panose="02040503050406030204" pitchFamily="18" charset="0"/>
                              </a:rPr>
                              <m:t>)</m:t>
                            </m:r>
                            <m:r>
                              <m:rPr>
                                <m:sty m:val="p"/>
                              </m:rPr>
                              <a:rPr lang="en-US">
                                <a:solidFill>
                                  <a:srgbClr val="7030A0"/>
                                </a:solidFill>
                                <a:latin typeface="Cambria Math" panose="02040503050406030204" pitchFamily="18" charset="0"/>
                              </a:rPr>
                              <m:t>P</m:t>
                            </m:r>
                            <m:d>
                              <m:dPr>
                                <m:ctrlPr>
                                  <a:rPr lang="en-US" i="1">
                                    <a:solidFill>
                                      <a:srgbClr val="7030A0"/>
                                    </a:solidFill>
                                    <a:latin typeface="Cambria Math" panose="02040503050406030204" pitchFamily="18" charset="0"/>
                                  </a:rPr>
                                </m:ctrlPr>
                              </m:dPr>
                              <m:e>
                                <m:sSup>
                                  <m:sSupPr>
                                    <m:ctrlPr>
                                      <a:rPr lang="en-US" i="1">
                                        <a:solidFill>
                                          <a:srgbClr val="7030A0"/>
                                        </a:solidFill>
                                        <a:latin typeface="Cambria Math" panose="02040503050406030204" pitchFamily="18" charset="0"/>
                                      </a:rPr>
                                    </m:ctrlPr>
                                  </m:sSupPr>
                                  <m:e>
                                    <m:r>
                                      <m:rPr>
                                        <m:sty m:val="p"/>
                                      </m:rPr>
                                      <a:rPr lang="en-US">
                                        <a:solidFill>
                                          <a:srgbClr val="7030A0"/>
                                        </a:solidFill>
                                        <a:latin typeface="Cambria Math" panose="02040503050406030204" pitchFamily="18" charset="0"/>
                                      </a:rPr>
                                      <m:t>a</m:t>
                                    </m:r>
                                  </m:e>
                                  <m:sup>
                                    <m:r>
                                      <a:rPr lang="en-US" i="1">
                                        <a:solidFill>
                                          <a:srgbClr val="7030A0"/>
                                        </a:solidFill>
                                        <a:latin typeface="Cambria Math" panose="02040503050406030204" pitchFamily="18" charset="0"/>
                                      </a:rPr>
                                      <m:t>′</m:t>
                                    </m:r>
                                  </m:sup>
                                </m:sSup>
                              </m:e>
                              <m:e>
                                <m:r>
                                  <m:rPr>
                                    <m:sty m:val="p"/>
                                  </m:rPr>
                                  <a:rPr lang="en-US">
                                    <a:solidFill>
                                      <a:srgbClr val="7030A0"/>
                                    </a:solidFill>
                                    <a:latin typeface="Cambria Math" panose="02040503050406030204" pitchFamily="18" charset="0"/>
                                  </a:rPr>
                                  <m:t>b</m:t>
                                </m:r>
                                <m:r>
                                  <a:rPr lang="en-US">
                                    <a:solidFill>
                                      <a:srgbClr val="7030A0"/>
                                    </a:solidFill>
                                    <a:latin typeface="Cambria Math" panose="02040503050406030204" pitchFamily="18" charset="0"/>
                                  </a:rPr>
                                  <m:t>,</m:t>
                                </m:r>
                                <m:r>
                                  <m:rPr>
                                    <m:sty m:val="p"/>
                                  </m:rPr>
                                  <a:rPr lang="en-US">
                                    <a:solidFill>
                                      <a:srgbClr val="7030A0"/>
                                    </a:solidFill>
                                    <a:latin typeface="Cambria Math" panose="02040503050406030204" pitchFamily="18" charset="0"/>
                                  </a:rPr>
                                  <m:t>e</m:t>
                                </m:r>
                                <m:r>
                                  <a:rPr lang="en-US">
                                    <a:solidFill>
                                      <a:srgbClr val="7030A0"/>
                                    </a:solidFill>
                                    <a:latin typeface="Cambria Math" panose="02040503050406030204" pitchFamily="18" charset="0"/>
                                  </a:rPr>
                                  <m:t>′</m:t>
                                </m:r>
                                <m:r>
                                  <a:rPr lang="en-US" i="1" baseline="30000">
                                    <a:solidFill>
                                      <a:srgbClr val="7030A0"/>
                                    </a:solidFill>
                                    <a:latin typeface="Cambria Math" panose="02040503050406030204" pitchFamily="18" charset="0"/>
                                  </a:rPr>
                                  <m:t> </m:t>
                                </m:r>
                              </m:e>
                            </m:d>
                            <m:r>
                              <m:rPr>
                                <m:sty m:val="p"/>
                              </m:rPr>
                              <a:rPr lang="en-US">
                                <a:solidFill>
                                  <a:srgbClr val="7030A0"/>
                                </a:solidFill>
                                <a:latin typeface="Cambria Math" panose="02040503050406030204" pitchFamily="18" charset="0"/>
                              </a:rPr>
                              <m:t>P</m:t>
                            </m:r>
                            <m:d>
                              <m:dPr>
                                <m:ctrlPr>
                                  <a:rPr lang="en-US" i="1">
                                    <a:solidFill>
                                      <a:srgbClr val="7030A0"/>
                                    </a:solidFill>
                                    <a:latin typeface="Cambria Math" panose="02040503050406030204" pitchFamily="18" charset="0"/>
                                  </a:rPr>
                                </m:ctrlPr>
                              </m:dPr>
                              <m:e>
                                <m:r>
                                  <m:rPr>
                                    <m:sty m:val="p"/>
                                  </m:rPr>
                                  <a:rPr lang="en-US">
                                    <a:solidFill>
                                      <a:srgbClr val="7030A0"/>
                                    </a:solidFill>
                                    <a:latin typeface="Cambria Math" panose="02040503050406030204" pitchFamily="18" charset="0"/>
                                  </a:rPr>
                                  <m:t>j</m:t>
                                </m:r>
                              </m:e>
                              <m:e>
                                <m:sSup>
                                  <m:sSupPr>
                                    <m:ctrlPr>
                                      <a:rPr lang="en-US" i="1">
                                        <a:solidFill>
                                          <a:srgbClr val="7030A0"/>
                                        </a:solidFill>
                                        <a:latin typeface="Cambria Math" panose="02040503050406030204" pitchFamily="18" charset="0"/>
                                      </a:rPr>
                                    </m:ctrlPr>
                                  </m:sSupPr>
                                  <m:e>
                                    <m:r>
                                      <m:rPr>
                                        <m:sty m:val="p"/>
                                      </m:rPr>
                                      <a:rPr lang="en-US">
                                        <a:solidFill>
                                          <a:srgbClr val="7030A0"/>
                                        </a:solidFill>
                                        <a:latin typeface="Cambria Math" panose="02040503050406030204" pitchFamily="18" charset="0"/>
                                      </a:rPr>
                                      <m:t>a</m:t>
                                    </m:r>
                                  </m:e>
                                  <m:sup>
                                    <m:r>
                                      <a:rPr lang="en-US" i="1">
                                        <a:solidFill>
                                          <a:srgbClr val="7030A0"/>
                                        </a:solidFill>
                                        <a:latin typeface="Cambria Math" panose="02040503050406030204" pitchFamily="18" charset="0"/>
                                      </a:rPr>
                                      <m:t>′</m:t>
                                    </m:r>
                                  </m:sup>
                                </m:sSup>
                              </m:e>
                            </m:d>
                            <m:nary>
                              <m:naryPr>
                                <m:chr m:val="∑"/>
                                <m:limLoc m:val="subSup"/>
                                <m:supHide m:val="on"/>
                                <m:ctrlPr>
                                  <a:rPr lang="en-US" i="1">
                                    <a:solidFill>
                                      <a:srgbClr val="7030A0"/>
                                    </a:solidFill>
                                    <a:latin typeface="Cambria Math" panose="02040503050406030204" pitchFamily="18" charset="0"/>
                                  </a:rPr>
                                </m:ctrlPr>
                              </m:naryPr>
                              <m:sub>
                                <m:r>
                                  <m:rPr>
                                    <m:sty m:val="p"/>
                                    <m:brk m:alnAt="1"/>
                                  </m:rPr>
                                  <a:rPr lang="en-US">
                                    <a:solidFill>
                                      <a:srgbClr val="7030A0"/>
                                    </a:solidFill>
                                    <a:latin typeface="Cambria Math" panose="02040503050406030204" pitchFamily="18" charset="0"/>
                                  </a:rPr>
                                  <m:t>m</m:t>
                                </m:r>
                                <m:r>
                                  <a:rPr lang="en-US">
                                    <a:solidFill>
                                      <a:srgbClr val="7030A0"/>
                                    </a:solidFill>
                                    <a:latin typeface="Cambria Math" panose="02040503050406030204" pitchFamily="18" charset="0"/>
                                  </a:rPr>
                                  <m:t>′</m:t>
                                </m:r>
                              </m:sub>
                              <m:sup/>
                              <m:e>
                                <m:r>
                                  <m:rPr>
                                    <m:sty m:val="p"/>
                                  </m:rPr>
                                  <a:rPr lang="en-US">
                                    <a:solidFill>
                                      <a:srgbClr val="7030A0"/>
                                    </a:solidFill>
                                    <a:latin typeface="Cambria Math" panose="02040503050406030204" pitchFamily="18" charset="0"/>
                                  </a:rPr>
                                  <m:t>P</m:t>
                                </m:r>
                                <m:r>
                                  <a:rPr lang="en-US">
                                    <a:solidFill>
                                      <a:srgbClr val="7030A0"/>
                                    </a:solidFill>
                                    <a:latin typeface="Cambria Math" panose="02040503050406030204" pitchFamily="18" charset="0"/>
                                  </a:rPr>
                                  <m:t>(</m:t>
                                </m:r>
                                <m:r>
                                  <m:rPr>
                                    <m:sty m:val="p"/>
                                  </m:rPr>
                                  <a:rPr lang="en-US">
                                    <a:solidFill>
                                      <a:srgbClr val="7030A0"/>
                                    </a:solidFill>
                                    <a:latin typeface="Cambria Math" panose="02040503050406030204" pitchFamily="18" charset="0"/>
                                  </a:rPr>
                                  <m:t>m</m:t>
                                </m:r>
                                <m:r>
                                  <a:rPr lang="en-US">
                                    <a:solidFill>
                                      <a:srgbClr val="7030A0"/>
                                    </a:solidFill>
                                    <a:latin typeface="Cambria Math" panose="02040503050406030204" pitchFamily="18" charset="0"/>
                                  </a:rPr>
                                  <m:t>′|</m:t>
                                </m:r>
                                <m:r>
                                  <m:rPr>
                                    <m:sty m:val="p"/>
                                  </m:rPr>
                                  <a:rPr lang="en-US">
                                    <a:solidFill>
                                      <a:srgbClr val="7030A0"/>
                                    </a:solidFill>
                                    <a:latin typeface="Cambria Math" panose="02040503050406030204" pitchFamily="18" charset="0"/>
                                  </a:rPr>
                                  <m:t>a</m:t>
                                </m:r>
                                <m:r>
                                  <a:rPr lang="en-US">
                                    <a:solidFill>
                                      <a:srgbClr val="7030A0"/>
                                    </a:solidFill>
                                    <a:latin typeface="Cambria Math" panose="02040503050406030204" pitchFamily="18" charset="0"/>
                                  </a:rPr>
                                  <m:t>′)</m:t>
                                </m:r>
                              </m:e>
                            </m:nary>
                          </m:e>
                        </m:nary>
                      </m:e>
                    </m:nary>
                  </m:oMath>
                </a14:m>
                <a:endParaRPr lang="en-US" dirty="0">
                  <a:solidFill>
                    <a:srgbClr val="7030A0"/>
                  </a:solidFill>
                </a:endParaRPr>
              </a:p>
              <a:p>
                <a:pPr>
                  <a:buClr>
                    <a:schemeClr val="bg1"/>
                  </a:buClr>
                </a:pPr>
                <a14:m>
                  <m:oMath xmlns:m="http://schemas.openxmlformats.org/officeDocument/2006/math">
                    <m:r>
                      <a:rPr lang="en-US">
                        <a:solidFill>
                          <a:srgbClr val="7030A0"/>
                        </a:solidFill>
                        <a:latin typeface="Cambria Math" panose="02040503050406030204" pitchFamily="18" charset="0"/>
                      </a:rPr>
                      <m:t>=</m:t>
                    </m:r>
                    <m:nary>
                      <m:naryPr>
                        <m:chr m:val="∑"/>
                        <m:limLoc m:val="subSup"/>
                        <m:supHide m:val="on"/>
                        <m:ctrlPr>
                          <a:rPr lang="en-US" i="1">
                            <a:solidFill>
                              <a:srgbClr val="7030A0"/>
                            </a:solidFill>
                            <a:latin typeface="Cambria Math" panose="02040503050406030204" pitchFamily="18" charset="0"/>
                          </a:rPr>
                        </m:ctrlPr>
                      </m:naryPr>
                      <m:sub>
                        <m:r>
                          <m:rPr>
                            <m:sty m:val="p"/>
                            <m:brk m:alnAt="9"/>
                          </m:rPr>
                          <a:rPr lang="en-US">
                            <a:solidFill>
                              <a:srgbClr val="7030A0"/>
                            </a:solidFill>
                            <a:latin typeface="Cambria Math" panose="02040503050406030204" pitchFamily="18" charset="0"/>
                          </a:rPr>
                          <m:t>e</m:t>
                        </m:r>
                        <m:r>
                          <a:rPr lang="en-US" baseline="30000">
                            <a:solidFill>
                              <a:srgbClr val="7030A0"/>
                            </a:solidFill>
                            <a:latin typeface="Cambria Math" panose="02040503050406030204" pitchFamily="18" charset="0"/>
                          </a:rPr>
                          <m:t>′</m:t>
                        </m:r>
                      </m:sub>
                      <m:sup/>
                      <m:e>
                        <m:nary>
                          <m:naryPr>
                            <m:chr m:val="∑"/>
                            <m:limLoc m:val="subSup"/>
                            <m:supHide m:val="on"/>
                            <m:ctrlPr>
                              <a:rPr lang="en-US" i="1">
                                <a:solidFill>
                                  <a:srgbClr val="7030A0"/>
                                </a:solidFill>
                                <a:latin typeface="Cambria Math" panose="02040503050406030204" pitchFamily="18" charset="0"/>
                              </a:rPr>
                            </m:ctrlPr>
                          </m:naryPr>
                          <m:sub>
                            <m:r>
                              <m:rPr>
                                <m:sty m:val="p"/>
                              </m:rPr>
                              <a:rPr lang="en-US">
                                <a:solidFill>
                                  <a:srgbClr val="7030A0"/>
                                </a:solidFill>
                                <a:latin typeface="Cambria Math" panose="02040503050406030204" pitchFamily="18" charset="0"/>
                              </a:rPr>
                              <m:t>a</m:t>
                            </m:r>
                            <m:r>
                              <a:rPr lang="en-US">
                                <a:solidFill>
                                  <a:srgbClr val="7030A0"/>
                                </a:solidFill>
                                <a:latin typeface="Cambria Math" panose="02040503050406030204" pitchFamily="18" charset="0"/>
                              </a:rPr>
                              <m:t>′</m:t>
                            </m:r>
                          </m:sub>
                          <m:sup/>
                          <m:e>
                            <m:r>
                              <m:rPr>
                                <m:sty m:val="p"/>
                              </m:rPr>
                              <a:rPr lang="en-US">
                                <a:solidFill>
                                  <a:srgbClr val="7030A0"/>
                                </a:solidFill>
                                <a:latin typeface="Cambria Math" panose="02040503050406030204" pitchFamily="18" charset="0"/>
                              </a:rPr>
                              <m:t>P</m:t>
                            </m:r>
                            <m:d>
                              <m:dPr>
                                <m:ctrlPr>
                                  <a:rPr lang="en-US" i="1">
                                    <a:solidFill>
                                      <a:srgbClr val="7030A0"/>
                                    </a:solidFill>
                                    <a:latin typeface="Cambria Math" panose="02040503050406030204" pitchFamily="18" charset="0"/>
                                  </a:rPr>
                                </m:ctrlPr>
                              </m:dPr>
                              <m:e>
                                <m:r>
                                  <m:rPr>
                                    <m:sty m:val="p"/>
                                  </m:rPr>
                                  <a:rPr lang="en-US">
                                    <a:solidFill>
                                      <a:srgbClr val="7030A0"/>
                                    </a:solidFill>
                                    <a:latin typeface="Cambria Math" panose="02040503050406030204" pitchFamily="18" charset="0"/>
                                  </a:rPr>
                                  <m:t>b</m:t>
                                </m:r>
                              </m:e>
                            </m:d>
                            <m:r>
                              <m:rPr>
                                <m:sty m:val="p"/>
                              </m:rPr>
                              <a:rPr lang="en-US">
                                <a:solidFill>
                                  <a:srgbClr val="7030A0"/>
                                </a:solidFill>
                                <a:latin typeface="Cambria Math" panose="02040503050406030204" pitchFamily="18" charset="0"/>
                              </a:rPr>
                              <m:t>P</m:t>
                            </m:r>
                            <m:r>
                              <a:rPr lang="en-US">
                                <a:solidFill>
                                  <a:srgbClr val="7030A0"/>
                                </a:solidFill>
                                <a:latin typeface="Cambria Math" panose="02040503050406030204" pitchFamily="18" charset="0"/>
                              </a:rPr>
                              <m:t>(</m:t>
                            </m:r>
                            <m:sSup>
                              <m:sSupPr>
                                <m:ctrlPr>
                                  <a:rPr lang="en-US" i="1">
                                    <a:solidFill>
                                      <a:srgbClr val="7030A0"/>
                                    </a:solidFill>
                                    <a:latin typeface="Cambria Math" panose="02040503050406030204" pitchFamily="18" charset="0"/>
                                  </a:rPr>
                                </m:ctrlPr>
                              </m:sSupPr>
                              <m:e>
                                <m:r>
                                  <m:rPr>
                                    <m:sty m:val="p"/>
                                  </m:rPr>
                                  <a:rPr lang="en-US">
                                    <a:solidFill>
                                      <a:srgbClr val="7030A0"/>
                                    </a:solidFill>
                                    <a:latin typeface="Cambria Math" panose="02040503050406030204" pitchFamily="18" charset="0"/>
                                  </a:rPr>
                                  <m:t>e</m:t>
                                </m:r>
                              </m:e>
                              <m:sup>
                                <m:r>
                                  <a:rPr lang="en-US">
                                    <a:solidFill>
                                      <a:srgbClr val="7030A0"/>
                                    </a:solidFill>
                                    <a:latin typeface="Cambria Math" panose="02040503050406030204" pitchFamily="18" charset="0"/>
                                  </a:rPr>
                                  <m:t>′</m:t>
                                </m:r>
                              </m:sup>
                            </m:sSup>
                            <m:r>
                              <a:rPr lang="en-US">
                                <a:solidFill>
                                  <a:srgbClr val="7030A0"/>
                                </a:solidFill>
                                <a:latin typeface="Cambria Math" panose="02040503050406030204" pitchFamily="18" charset="0"/>
                              </a:rPr>
                              <m:t>)</m:t>
                            </m:r>
                            <m:r>
                              <m:rPr>
                                <m:sty m:val="p"/>
                              </m:rPr>
                              <a:rPr lang="en-US">
                                <a:solidFill>
                                  <a:srgbClr val="7030A0"/>
                                </a:solidFill>
                                <a:latin typeface="Cambria Math" panose="02040503050406030204" pitchFamily="18" charset="0"/>
                              </a:rPr>
                              <m:t>P</m:t>
                            </m:r>
                            <m:d>
                              <m:dPr>
                                <m:ctrlPr>
                                  <a:rPr lang="en-US" i="1">
                                    <a:solidFill>
                                      <a:srgbClr val="7030A0"/>
                                    </a:solidFill>
                                    <a:latin typeface="Cambria Math" panose="02040503050406030204" pitchFamily="18" charset="0"/>
                                  </a:rPr>
                                </m:ctrlPr>
                              </m:dPr>
                              <m:e>
                                <m:sSup>
                                  <m:sSupPr>
                                    <m:ctrlPr>
                                      <a:rPr lang="en-US" i="1">
                                        <a:solidFill>
                                          <a:srgbClr val="7030A0"/>
                                        </a:solidFill>
                                        <a:latin typeface="Cambria Math" panose="02040503050406030204" pitchFamily="18" charset="0"/>
                                      </a:rPr>
                                    </m:ctrlPr>
                                  </m:sSupPr>
                                  <m:e>
                                    <m:r>
                                      <m:rPr>
                                        <m:sty m:val="p"/>
                                      </m:rPr>
                                      <a:rPr lang="en-US">
                                        <a:solidFill>
                                          <a:srgbClr val="7030A0"/>
                                        </a:solidFill>
                                        <a:latin typeface="Cambria Math" panose="02040503050406030204" pitchFamily="18" charset="0"/>
                                      </a:rPr>
                                      <m:t>a</m:t>
                                    </m:r>
                                  </m:e>
                                  <m:sup>
                                    <m:r>
                                      <a:rPr lang="en-US" i="1">
                                        <a:solidFill>
                                          <a:srgbClr val="7030A0"/>
                                        </a:solidFill>
                                        <a:latin typeface="Cambria Math" panose="02040503050406030204" pitchFamily="18" charset="0"/>
                                      </a:rPr>
                                      <m:t>′</m:t>
                                    </m:r>
                                  </m:sup>
                                </m:sSup>
                              </m:e>
                              <m:e>
                                <m:r>
                                  <m:rPr>
                                    <m:sty m:val="p"/>
                                  </m:rPr>
                                  <a:rPr lang="en-US">
                                    <a:solidFill>
                                      <a:srgbClr val="7030A0"/>
                                    </a:solidFill>
                                    <a:latin typeface="Cambria Math" panose="02040503050406030204" pitchFamily="18" charset="0"/>
                                  </a:rPr>
                                  <m:t>b</m:t>
                                </m:r>
                                <m:r>
                                  <a:rPr lang="en-US">
                                    <a:solidFill>
                                      <a:srgbClr val="7030A0"/>
                                    </a:solidFill>
                                    <a:latin typeface="Cambria Math" panose="02040503050406030204" pitchFamily="18" charset="0"/>
                                  </a:rPr>
                                  <m:t>,</m:t>
                                </m:r>
                                <m:r>
                                  <m:rPr>
                                    <m:sty m:val="p"/>
                                  </m:rPr>
                                  <a:rPr lang="en-US">
                                    <a:solidFill>
                                      <a:srgbClr val="7030A0"/>
                                    </a:solidFill>
                                    <a:latin typeface="Cambria Math" panose="02040503050406030204" pitchFamily="18" charset="0"/>
                                  </a:rPr>
                                  <m:t>e</m:t>
                                </m:r>
                                <m:r>
                                  <a:rPr lang="en-US">
                                    <a:solidFill>
                                      <a:srgbClr val="7030A0"/>
                                    </a:solidFill>
                                    <a:latin typeface="Cambria Math" panose="02040503050406030204" pitchFamily="18" charset="0"/>
                                  </a:rPr>
                                  <m:t>′</m:t>
                                </m:r>
                                <m:r>
                                  <a:rPr lang="en-US" i="1" baseline="30000">
                                    <a:solidFill>
                                      <a:srgbClr val="7030A0"/>
                                    </a:solidFill>
                                    <a:latin typeface="Cambria Math" panose="02040503050406030204" pitchFamily="18" charset="0"/>
                                  </a:rPr>
                                  <m:t> </m:t>
                                </m:r>
                              </m:e>
                            </m:d>
                            <m:r>
                              <m:rPr>
                                <m:sty m:val="p"/>
                              </m:rPr>
                              <a:rPr lang="en-US">
                                <a:solidFill>
                                  <a:srgbClr val="7030A0"/>
                                </a:solidFill>
                                <a:latin typeface="Cambria Math" panose="02040503050406030204" pitchFamily="18" charset="0"/>
                              </a:rPr>
                              <m:t>P</m:t>
                            </m:r>
                            <m:d>
                              <m:dPr>
                                <m:ctrlPr>
                                  <a:rPr lang="en-US" i="1">
                                    <a:solidFill>
                                      <a:srgbClr val="7030A0"/>
                                    </a:solidFill>
                                    <a:latin typeface="Cambria Math" panose="02040503050406030204" pitchFamily="18" charset="0"/>
                                  </a:rPr>
                                </m:ctrlPr>
                              </m:dPr>
                              <m:e>
                                <m:r>
                                  <m:rPr>
                                    <m:sty m:val="p"/>
                                  </m:rPr>
                                  <a:rPr lang="en-US">
                                    <a:solidFill>
                                      <a:srgbClr val="7030A0"/>
                                    </a:solidFill>
                                    <a:latin typeface="Cambria Math" panose="02040503050406030204" pitchFamily="18" charset="0"/>
                                  </a:rPr>
                                  <m:t>j</m:t>
                                </m:r>
                              </m:e>
                              <m:e>
                                <m:sSup>
                                  <m:sSupPr>
                                    <m:ctrlPr>
                                      <a:rPr lang="en-US" i="1">
                                        <a:solidFill>
                                          <a:srgbClr val="7030A0"/>
                                        </a:solidFill>
                                        <a:latin typeface="Cambria Math" panose="02040503050406030204" pitchFamily="18" charset="0"/>
                                      </a:rPr>
                                    </m:ctrlPr>
                                  </m:sSupPr>
                                  <m:e>
                                    <m:r>
                                      <m:rPr>
                                        <m:sty m:val="p"/>
                                      </m:rPr>
                                      <a:rPr lang="en-US">
                                        <a:solidFill>
                                          <a:srgbClr val="7030A0"/>
                                        </a:solidFill>
                                        <a:latin typeface="Cambria Math" panose="02040503050406030204" pitchFamily="18" charset="0"/>
                                      </a:rPr>
                                      <m:t>a</m:t>
                                    </m:r>
                                  </m:e>
                                  <m:sup>
                                    <m:r>
                                      <a:rPr lang="en-US" i="1">
                                        <a:solidFill>
                                          <a:srgbClr val="7030A0"/>
                                        </a:solidFill>
                                        <a:latin typeface="Cambria Math" panose="02040503050406030204" pitchFamily="18" charset="0"/>
                                      </a:rPr>
                                      <m:t>′</m:t>
                                    </m:r>
                                  </m:sup>
                                </m:sSup>
                              </m:e>
                            </m:d>
                          </m:e>
                        </m:nary>
                      </m:e>
                    </m:nary>
                  </m:oMath>
                </a14:m>
                <a:endParaRPr lang="en-US" dirty="0"/>
              </a:p>
              <a:p>
                <a:pPr>
                  <a:buClr>
                    <a:schemeClr val="bg1"/>
                  </a:buClr>
                </a:pPr>
                <a14:m>
                  <m:oMath xmlns:m="http://schemas.openxmlformats.org/officeDocument/2006/math">
                    <m:r>
                      <a:rPr lang="en-US">
                        <a:solidFill>
                          <a:srgbClr val="7030A0"/>
                        </a:solidFill>
                        <a:latin typeface="Cambria Math" panose="02040503050406030204" pitchFamily="18" charset="0"/>
                      </a:rPr>
                      <m:t>=</m:t>
                    </m:r>
                    <m:r>
                      <m:rPr>
                        <m:sty m:val="p"/>
                      </m:rPr>
                      <a:rPr lang="en-US">
                        <a:solidFill>
                          <a:srgbClr val="7030A0"/>
                        </a:solidFill>
                        <a:latin typeface="Cambria Math" panose="02040503050406030204" pitchFamily="18" charset="0"/>
                      </a:rPr>
                      <m:t>P</m:t>
                    </m:r>
                    <m:d>
                      <m:dPr>
                        <m:ctrlPr>
                          <a:rPr lang="en-US" i="1">
                            <a:solidFill>
                              <a:srgbClr val="7030A0"/>
                            </a:solidFill>
                            <a:latin typeface="Cambria Math" panose="02040503050406030204" pitchFamily="18" charset="0"/>
                          </a:rPr>
                        </m:ctrlPr>
                      </m:dPr>
                      <m:e>
                        <m:r>
                          <m:rPr>
                            <m:sty m:val="p"/>
                          </m:rPr>
                          <a:rPr lang="en-US">
                            <a:solidFill>
                              <a:srgbClr val="7030A0"/>
                            </a:solidFill>
                            <a:latin typeface="Cambria Math" panose="02040503050406030204" pitchFamily="18" charset="0"/>
                          </a:rPr>
                          <m:t>b</m:t>
                        </m:r>
                      </m:e>
                    </m:d>
                    <m:nary>
                      <m:naryPr>
                        <m:chr m:val="∑"/>
                        <m:limLoc m:val="subSup"/>
                        <m:supHide m:val="on"/>
                        <m:ctrlPr>
                          <a:rPr lang="en-US" i="1">
                            <a:solidFill>
                              <a:srgbClr val="7030A0"/>
                            </a:solidFill>
                            <a:latin typeface="Cambria Math" panose="02040503050406030204" pitchFamily="18" charset="0"/>
                          </a:rPr>
                        </m:ctrlPr>
                      </m:naryPr>
                      <m:sub>
                        <m:r>
                          <m:rPr>
                            <m:sty m:val="p"/>
                            <m:brk m:alnAt="9"/>
                          </m:rPr>
                          <a:rPr lang="en-US">
                            <a:solidFill>
                              <a:srgbClr val="7030A0"/>
                            </a:solidFill>
                            <a:latin typeface="Cambria Math" panose="02040503050406030204" pitchFamily="18" charset="0"/>
                          </a:rPr>
                          <m:t>e</m:t>
                        </m:r>
                        <m:r>
                          <a:rPr lang="en-US" baseline="30000">
                            <a:solidFill>
                              <a:srgbClr val="7030A0"/>
                            </a:solidFill>
                            <a:latin typeface="Cambria Math" panose="02040503050406030204" pitchFamily="18" charset="0"/>
                          </a:rPr>
                          <m:t>′</m:t>
                        </m:r>
                      </m:sub>
                      <m:sup/>
                      <m:e>
                        <m:r>
                          <m:rPr>
                            <m:sty m:val="p"/>
                          </m:rPr>
                          <a:rPr lang="en-US">
                            <a:solidFill>
                              <a:srgbClr val="7030A0"/>
                            </a:solidFill>
                            <a:latin typeface="Cambria Math" panose="02040503050406030204" pitchFamily="18" charset="0"/>
                          </a:rPr>
                          <m:t>P</m:t>
                        </m:r>
                        <m:r>
                          <a:rPr lang="en-US">
                            <a:solidFill>
                              <a:srgbClr val="7030A0"/>
                            </a:solidFill>
                            <a:latin typeface="Cambria Math" panose="02040503050406030204" pitchFamily="18" charset="0"/>
                          </a:rPr>
                          <m:t>(</m:t>
                        </m:r>
                        <m:sSup>
                          <m:sSupPr>
                            <m:ctrlPr>
                              <a:rPr lang="en-US" i="1">
                                <a:solidFill>
                                  <a:srgbClr val="7030A0"/>
                                </a:solidFill>
                                <a:latin typeface="Cambria Math" panose="02040503050406030204" pitchFamily="18" charset="0"/>
                              </a:rPr>
                            </m:ctrlPr>
                          </m:sSupPr>
                          <m:e>
                            <m:r>
                              <m:rPr>
                                <m:sty m:val="p"/>
                              </m:rPr>
                              <a:rPr lang="en-US">
                                <a:solidFill>
                                  <a:srgbClr val="7030A0"/>
                                </a:solidFill>
                                <a:latin typeface="Cambria Math" panose="02040503050406030204" pitchFamily="18" charset="0"/>
                              </a:rPr>
                              <m:t>e</m:t>
                            </m:r>
                          </m:e>
                          <m:sup>
                            <m:r>
                              <a:rPr lang="en-US">
                                <a:solidFill>
                                  <a:srgbClr val="7030A0"/>
                                </a:solidFill>
                                <a:latin typeface="Cambria Math" panose="02040503050406030204" pitchFamily="18" charset="0"/>
                              </a:rPr>
                              <m:t>′</m:t>
                            </m:r>
                          </m:sup>
                        </m:sSup>
                        <m:r>
                          <a:rPr lang="en-US">
                            <a:solidFill>
                              <a:srgbClr val="7030A0"/>
                            </a:solidFill>
                            <a:latin typeface="Cambria Math" panose="02040503050406030204" pitchFamily="18" charset="0"/>
                          </a:rPr>
                          <m:t>)</m:t>
                        </m:r>
                        <m:nary>
                          <m:naryPr>
                            <m:chr m:val="∑"/>
                            <m:limLoc m:val="subSup"/>
                            <m:supHide m:val="on"/>
                            <m:ctrlPr>
                              <a:rPr lang="en-US" i="1">
                                <a:solidFill>
                                  <a:srgbClr val="7030A0"/>
                                </a:solidFill>
                                <a:latin typeface="Cambria Math" panose="02040503050406030204" pitchFamily="18" charset="0"/>
                              </a:rPr>
                            </m:ctrlPr>
                          </m:naryPr>
                          <m:sub>
                            <m:r>
                              <m:rPr>
                                <m:sty m:val="p"/>
                              </m:rPr>
                              <a:rPr lang="en-US">
                                <a:solidFill>
                                  <a:srgbClr val="7030A0"/>
                                </a:solidFill>
                                <a:latin typeface="Cambria Math" panose="02040503050406030204" pitchFamily="18" charset="0"/>
                              </a:rPr>
                              <m:t>a</m:t>
                            </m:r>
                            <m:r>
                              <a:rPr lang="en-US">
                                <a:solidFill>
                                  <a:srgbClr val="7030A0"/>
                                </a:solidFill>
                                <a:latin typeface="Cambria Math" panose="02040503050406030204" pitchFamily="18" charset="0"/>
                              </a:rPr>
                              <m:t>′</m:t>
                            </m:r>
                          </m:sub>
                          <m:sup/>
                          <m:e>
                            <m:r>
                              <m:rPr>
                                <m:sty m:val="p"/>
                              </m:rPr>
                              <a:rPr lang="en-US">
                                <a:solidFill>
                                  <a:srgbClr val="7030A0"/>
                                </a:solidFill>
                                <a:latin typeface="Cambria Math" panose="02040503050406030204" pitchFamily="18" charset="0"/>
                              </a:rPr>
                              <m:t>P</m:t>
                            </m:r>
                            <m:d>
                              <m:dPr>
                                <m:ctrlPr>
                                  <a:rPr lang="en-US" i="1">
                                    <a:solidFill>
                                      <a:srgbClr val="7030A0"/>
                                    </a:solidFill>
                                    <a:latin typeface="Cambria Math" panose="02040503050406030204" pitchFamily="18" charset="0"/>
                                  </a:rPr>
                                </m:ctrlPr>
                              </m:dPr>
                              <m:e>
                                <m:sSup>
                                  <m:sSupPr>
                                    <m:ctrlPr>
                                      <a:rPr lang="en-US" i="1">
                                        <a:solidFill>
                                          <a:srgbClr val="7030A0"/>
                                        </a:solidFill>
                                        <a:latin typeface="Cambria Math" panose="02040503050406030204" pitchFamily="18" charset="0"/>
                                      </a:rPr>
                                    </m:ctrlPr>
                                  </m:sSupPr>
                                  <m:e>
                                    <m:r>
                                      <m:rPr>
                                        <m:sty m:val="p"/>
                                      </m:rPr>
                                      <a:rPr lang="en-US">
                                        <a:solidFill>
                                          <a:srgbClr val="7030A0"/>
                                        </a:solidFill>
                                        <a:latin typeface="Cambria Math" panose="02040503050406030204" pitchFamily="18" charset="0"/>
                                      </a:rPr>
                                      <m:t>a</m:t>
                                    </m:r>
                                  </m:e>
                                  <m:sup>
                                    <m:r>
                                      <a:rPr lang="en-US" i="1">
                                        <a:solidFill>
                                          <a:srgbClr val="7030A0"/>
                                        </a:solidFill>
                                        <a:latin typeface="Cambria Math" panose="02040503050406030204" pitchFamily="18" charset="0"/>
                                      </a:rPr>
                                      <m:t>′</m:t>
                                    </m:r>
                                  </m:sup>
                                </m:sSup>
                              </m:e>
                              <m:e>
                                <m:r>
                                  <m:rPr>
                                    <m:sty m:val="p"/>
                                  </m:rPr>
                                  <a:rPr lang="en-US">
                                    <a:solidFill>
                                      <a:srgbClr val="7030A0"/>
                                    </a:solidFill>
                                    <a:latin typeface="Cambria Math" panose="02040503050406030204" pitchFamily="18" charset="0"/>
                                  </a:rPr>
                                  <m:t>b</m:t>
                                </m:r>
                                <m:r>
                                  <a:rPr lang="en-US">
                                    <a:solidFill>
                                      <a:srgbClr val="7030A0"/>
                                    </a:solidFill>
                                    <a:latin typeface="Cambria Math" panose="02040503050406030204" pitchFamily="18" charset="0"/>
                                  </a:rPr>
                                  <m:t>,</m:t>
                                </m:r>
                                <m:r>
                                  <m:rPr>
                                    <m:sty m:val="p"/>
                                  </m:rPr>
                                  <a:rPr lang="en-US">
                                    <a:solidFill>
                                      <a:srgbClr val="7030A0"/>
                                    </a:solidFill>
                                    <a:latin typeface="Cambria Math" panose="02040503050406030204" pitchFamily="18" charset="0"/>
                                  </a:rPr>
                                  <m:t>e</m:t>
                                </m:r>
                                <m:r>
                                  <a:rPr lang="en-US">
                                    <a:solidFill>
                                      <a:srgbClr val="7030A0"/>
                                    </a:solidFill>
                                    <a:latin typeface="Cambria Math" panose="02040503050406030204" pitchFamily="18" charset="0"/>
                                  </a:rPr>
                                  <m:t>′</m:t>
                                </m:r>
                                <m:r>
                                  <a:rPr lang="en-US" i="1" baseline="30000">
                                    <a:solidFill>
                                      <a:srgbClr val="7030A0"/>
                                    </a:solidFill>
                                    <a:latin typeface="Cambria Math" panose="02040503050406030204" pitchFamily="18" charset="0"/>
                                  </a:rPr>
                                  <m:t> </m:t>
                                </m:r>
                              </m:e>
                            </m:d>
                            <m:r>
                              <m:rPr>
                                <m:sty m:val="p"/>
                              </m:rPr>
                              <a:rPr lang="en-US">
                                <a:solidFill>
                                  <a:srgbClr val="7030A0"/>
                                </a:solidFill>
                                <a:latin typeface="Cambria Math" panose="02040503050406030204" pitchFamily="18" charset="0"/>
                              </a:rPr>
                              <m:t>P</m:t>
                            </m:r>
                            <m:d>
                              <m:dPr>
                                <m:ctrlPr>
                                  <a:rPr lang="en-US" i="1">
                                    <a:solidFill>
                                      <a:srgbClr val="7030A0"/>
                                    </a:solidFill>
                                    <a:latin typeface="Cambria Math" panose="02040503050406030204" pitchFamily="18" charset="0"/>
                                  </a:rPr>
                                </m:ctrlPr>
                              </m:dPr>
                              <m:e>
                                <m:r>
                                  <m:rPr>
                                    <m:sty m:val="p"/>
                                  </m:rPr>
                                  <a:rPr lang="en-US">
                                    <a:solidFill>
                                      <a:srgbClr val="7030A0"/>
                                    </a:solidFill>
                                    <a:latin typeface="Cambria Math" panose="02040503050406030204" pitchFamily="18" charset="0"/>
                                  </a:rPr>
                                  <m:t>j</m:t>
                                </m:r>
                              </m:e>
                              <m:e>
                                <m:sSup>
                                  <m:sSupPr>
                                    <m:ctrlPr>
                                      <a:rPr lang="en-US" i="1">
                                        <a:solidFill>
                                          <a:srgbClr val="7030A0"/>
                                        </a:solidFill>
                                        <a:latin typeface="Cambria Math" panose="02040503050406030204" pitchFamily="18" charset="0"/>
                                      </a:rPr>
                                    </m:ctrlPr>
                                  </m:sSupPr>
                                  <m:e>
                                    <m:r>
                                      <m:rPr>
                                        <m:sty m:val="p"/>
                                      </m:rPr>
                                      <a:rPr lang="en-US">
                                        <a:solidFill>
                                          <a:srgbClr val="7030A0"/>
                                        </a:solidFill>
                                        <a:latin typeface="Cambria Math" panose="02040503050406030204" pitchFamily="18" charset="0"/>
                                      </a:rPr>
                                      <m:t>a</m:t>
                                    </m:r>
                                  </m:e>
                                  <m:sup>
                                    <m:r>
                                      <a:rPr lang="en-US" i="1">
                                        <a:solidFill>
                                          <a:srgbClr val="7030A0"/>
                                        </a:solidFill>
                                        <a:latin typeface="Cambria Math" panose="02040503050406030204" pitchFamily="18" charset="0"/>
                                      </a:rPr>
                                      <m:t>′</m:t>
                                    </m:r>
                                  </m:sup>
                                </m:sSup>
                              </m:e>
                            </m:d>
                          </m:e>
                        </m:nary>
                      </m:e>
                    </m:nary>
                  </m:oMath>
                </a14:m>
                <a:endParaRPr lang="en-US" dirty="0"/>
              </a:p>
            </p:txBody>
          </p:sp>
        </mc:Choice>
        <mc:Fallback xmlns="">
          <p:sp>
            <p:nvSpPr>
              <p:cNvPr id="3" name="Content Placeholder 2">
                <a:extLst>
                  <a:ext uri="{FF2B5EF4-FFF2-40B4-BE49-F238E27FC236}">
                    <a16:creationId xmlns:a16="http://schemas.microsoft.com/office/drawing/2014/main" id="{E3424FCA-8DA0-FF4C-9887-7175A025DE05}"/>
                  </a:ext>
                </a:extLst>
              </p:cNvPr>
              <p:cNvSpPr>
                <a:spLocks noGrp="1" noRot="1" noChangeAspect="1" noMove="1" noResize="1" noEditPoints="1" noAdjustHandles="1" noChangeArrowheads="1" noChangeShapeType="1" noTextEdit="1"/>
              </p:cNvSpPr>
              <p:nvPr>
                <p:ph idx="1"/>
              </p:nvPr>
            </p:nvSpPr>
            <p:spPr>
              <a:xfrm>
                <a:off x="609600" y="3590081"/>
                <a:ext cx="10972800" cy="2963121"/>
              </a:xfrm>
              <a:blipFill>
                <a:blip r:embed="rId2"/>
                <a:stretch>
                  <a:fillRect l="-1272" t="-2137" b="-3034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6DE8E5F-CB1E-9748-A0A6-0B68BC562FCD}"/>
              </a:ext>
            </a:extLst>
          </p:cNvPr>
          <p:cNvSpPr>
            <a:spLocks noGrp="1"/>
          </p:cNvSpPr>
          <p:nvPr>
            <p:ph type="sldNum" sz="quarter" idx="12"/>
          </p:nvPr>
        </p:nvSpPr>
        <p:spPr/>
        <p:txBody>
          <a:bodyPr/>
          <a:lstStyle/>
          <a:p>
            <a:fld id="{CCF77436-EC8C-4AA7-8F7E-35D67B363DD7}" type="slidenum">
              <a:rPr lang="en-US" smtClean="0"/>
              <a:pPr/>
              <a:t>59</a:t>
            </a:fld>
            <a:endParaRPr lang="en-US" dirty="0"/>
          </a:p>
        </p:txBody>
      </p:sp>
      <p:sp>
        <p:nvSpPr>
          <p:cNvPr id="24" name="Oval 23">
            <a:extLst>
              <a:ext uri="{FF2B5EF4-FFF2-40B4-BE49-F238E27FC236}">
                <a16:creationId xmlns:a16="http://schemas.microsoft.com/office/drawing/2014/main" id="{DFAB5C3A-1E7E-F548-9BDB-B9FF37A16D9C}"/>
              </a:ext>
            </a:extLst>
          </p:cNvPr>
          <p:cNvSpPr/>
          <p:nvPr/>
        </p:nvSpPr>
        <p:spPr>
          <a:xfrm>
            <a:off x="2133600" y="1295400"/>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B</a:t>
            </a:r>
          </a:p>
        </p:txBody>
      </p:sp>
      <p:sp>
        <p:nvSpPr>
          <p:cNvPr id="25" name="Oval 24">
            <a:extLst>
              <a:ext uri="{FF2B5EF4-FFF2-40B4-BE49-F238E27FC236}">
                <a16:creationId xmlns:a16="http://schemas.microsoft.com/office/drawing/2014/main" id="{B60B020B-92C5-0B41-AF3F-88559E57F510}"/>
              </a:ext>
            </a:extLst>
          </p:cNvPr>
          <p:cNvSpPr/>
          <p:nvPr/>
        </p:nvSpPr>
        <p:spPr>
          <a:xfrm>
            <a:off x="3295650" y="1295400"/>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E</a:t>
            </a:r>
          </a:p>
        </p:txBody>
      </p:sp>
      <p:cxnSp>
        <p:nvCxnSpPr>
          <p:cNvPr id="26" name="Straight Arrow Connector 25">
            <a:extLst>
              <a:ext uri="{FF2B5EF4-FFF2-40B4-BE49-F238E27FC236}">
                <a16:creationId xmlns:a16="http://schemas.microsoft.com/office/drawing/2014/main" id="{D683CBFC-A14F-E245-A27D-D342DB1B08CE}"/>
              </a:ext>
            </a:extLst>
          </p:cNvPr>
          <p:cNvCxnSpPr>
            <a:cxnSpLocks/>
            <a:stCxn id="24" idx="4"/>
            <a:endCxn id="27" idx="1"/>
          </p:cNvCxnSpPr>
          <p:nvPr/>
        </p:nvCxnSpPr>
        <p:spPr>
          <a:xfrm>
            <a:off x="2385061" y="1798321"/>
            <a:ext cx="336541" cy="273295"/>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27" name="Oval 26">
            <a:extLst>
              <a:ext uri="{FF2B5EF4-FFF2-40B4-BE49-F238E27FC236}">
                <a16:creationId xmlns:a16="http://schemas.microsoft.com/office/drawing/2014/main" id="{7F77B9E7-641B-7D43-A31B-75CCCCD8B020}"/>
              </a:ext>
            </a:extLst>
          </p:cNvPr>
          <p:cNvSpPr/>
          <p:nvPr/>
        </p:nvSpPr>
        <p:spPr>
          <a:xfrm>
            <a:off x="2647950" y="1997964"/>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A</a:t>
            </a:r>
          </a:p>
        </p:txBody>
      </p:sp>
      <p:sp>
        <p:nvSpPr>
          <p:cNvPr id="28" name="Oval 27">
            <a:extLst>
              <a:ext uri="{FF2B5EF4-FFF2-40B4-BE49-F238E27FC236}">
                <a16:creationId xmlns:a16="http://schemas.microsoft.com/office/drawing/2014/main" id="{BA65978E-8E3C-C844-89A9-F4DBA44B6099}"/>
              </a:ext>
            </a:extLst>
          </p:cNvPr>
          <p:cNvSpPr/>
          <p:nvPr/>
        </p:nvSpPr>
        <p:spPr>
          <a:xfrm>
            <a:off x="2133600" y="2667000"/>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M</a:t>
            </a:r>
          </a:p>
        </p:txBody>
      </p:sp>
      <p:sp>
        <p:nvSpPr>
          <p:cNvPr id="29" name="Oval 28">
            <a:extLst>
              <a:ext uri="{FF2B5EF4-FFF2-40B4-BE49-F238E27FC236}">
                <a16:creationId xmlns:a16="http://schemas.microsoft.com/office/drawing/2014/main" id="{BE22C812-B8EA-3048-B193-7ED2DE785D47}"/>
              </a:ext>
            </a:extLst>
          </p:cNvPr>
          <p:cNvSpPr/>
          <p:nvPr/>
        </p:nvSpPr>
        <p:spPr>
          <a:xfrm>
            <a:off x="3276600" y="2667000"/>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J</a:t>
            </a:r>
          </a:p>
        </p:txBody>
      </p:sp>
      <p:cxnSp>
        <p:nvCxnSpPr>
          <p:cNvPr id="30" name="Straight Arrow Connector 29">
            <a:extLst>
              <a:ext uri="{FF2B5EF4-FFF2-40B4-BE49-F238E27FC236}">
                <a16:creationId xmlns:a16="http://schemas.microsoft.com/office/drawing/2014/main" id="{06CD691E-3AF6-1242-B32A-ACA2CC9340C9}"/>
              </a:ext>
            </a:extLst>
          </p:cNvPr>
          <p:cNvCxnSpPr>
            <a:cxnSpLocks/>
            <a:stCxn id="25" idx="4"/>
            <a:endCxn id="27" idx="7"/>
          </p:cNvCxnSpPr>
          <p:nvPr/>
        </p:nvCxnSpPr>
        <p:spPr>
          <a:xfrm flipH="1">
            <a:off x="3077220" y="1798321"/>
            <a:ext cx="469891" cy="273295"/>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04C40FDC-9AE4-E347-924B-CC87C1B45C9E}"/>
              </a:ext>
            </a:extLst>
          </p:cNvPr>
          <p:cNvCxnSpPr>
            <a:cxnSpLocks/>
            <a:stCxn id="27" idx="3"/>
            <a:endCxn id="28" idx="0"/>
          </p:cNvCxnSpPr>
          <p:nvPr/>
        </p:nvCxnSpPr>
        <p:spPr>
          <a:xfrm flipH="1">
            <a:off x="2385061" y="2427234"/>
            <a:ext cx="336541" cy="239767"/>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0BF8EC4F-C6C6-0C49-9886-4162643D4A06}"/>
              </a:ext>
            </a:extLst>
          </p:cNvPr>
          <p:cNvCxnSpPr>
            <a:cxnSpLocks/>
            <a:stCxn id="27" idx="5"/>
            <a:endCxn id="29" idx="0"/>
          </p:cNvCxnSpPr>
          <p:nvPr/>
        </p:nvCxnSpPr>
        <p:spPr>
          <a:xfrm>
            <a:off x="3077220" y="2427234"/>
            <a:ext cx="450841" cy="239767"/>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6" name="Freeform: Shape 5">
            <a:extLst>
              <a:ext uri="{FF2B5EF4-FFF2-40B4-BE49-F238E27FC236}">
                <a16:creationId xmlns:a16="http://schemas.microsoft.com/office/drawing/2014/main" id="{38DE3004-D586-48C1-976A-2DB203B75CEB}"/>
              </a:ext>
            </a:extLst>
          </p:cNvPr>
          <p:cNvSpPr/>
          <p:nvPr/>
        </p:nvSpPr>
        <p:spPr>
          <a:xfrm flipH="1">
            <a:off x="1981200" y="1039027"/>
            <a:ext cx="2057400" cy="2228893"/>
          </a:xfrm>
          <a:custGeom>
            <a:avLst/>
            <a:gdLst>
              <a:gd name="connsiteX0" fmla="*/ 218982 w 2231170"/>
              <a:gd name="connsiteY0" fmla="*/ 277532 h 2448581"/>
              <a:gd name="connsiteX1" fmla="*/ 925152 w 2231170"/>
              <a:gd name="connsiteY1" fmla="*/ 33088 h 2448581"/>
              <a:gd name="connsiteX2" fmla="*/ 2120210 w 2231170"/>
              <a:gd name="connsiteY2" fmla="*/ 123623 h 2448581"/>
              <a:gd name="connsiteX3" fmla="*/ 2056836 w 2231170"/>
              <a:gd name="connsiteY3" fmla="*/ 1128557 h 2448581"/>
              <a:gd name="connsiteX4" fmla="*/ 1042847 w 2231170"/>
              <a:gd name="connsiteY4" fmla="*/ 1780407 h 2448581"/>
              <a:gd name="connsiteX5" fmla="*/ 807457 w 2231170"/>
              <a:gd name="connsiteY5" fmla="*/ 2405096 h 2448581"/>
              <a:gd name="connsiteX6" fmla="*/ 83180 w 2231170"/>
              <a:gd name="connsiteY6" fmla="*/ 2205920 h 2448581"/>
              <a:gd name="connsiteX7" fmla="*/ 28859 w 2231170"/>
              <a:gd name="connsiteY7" fmla="*/ 693991 h 2448581"/>
              <a:gd name="connsiteX8" fmla="*/ 218982 w 2231170"/>
              <a:gd name="connsiteY8" fmla="*/ 277532 h 2448581"/>
              <a:gd name="connsiteX0" fmla="*/ 218982 w 2224546"/>
              <a:gd name="connsiteY0" fmla="*/ 277532 h 2441929"/>
              <a:gd name="connsiteX1" fmla="*/ 925152 w 2224546"/>
              <a:gd name="connsiteY1" fmla="*/ 33088 h 2441929"/>
              <a:gd name="connsiteX2" fmla="*/ 2120210 w 2224546"/>
              <a:gd name="connsiteY2" fmla="*/ 123623 h 2441929"/>
              <a:gd name="connsiteX3" fmla="*/ 2056836 w 2224546"/>
              <a:gd name="connsiteY3" fmla="*/ 1128557 h 2441929"/>
              <a:gd name="connsiteX4" fmla="*/ 1179995 w 2224546"/>
              <a:gd name="connsiteY4" fmla="*/ 1870568 h 2441929"/>
              <a:gd name="connsiteX5" fmla="*/ 807457 w 2224546"/>
              <a:gd name="connsiteY5" fmla="*/ 2405096 h 2441929"/>
              <a:gd name="connsiteX6" fmla="*/ 83180 w 2224546"/>
              <a:gd name="connsiteY6" fmla="*/ 2205920 h 2441929"/>
              <a:gd name="connsiteX7" fmla="*/ 28859 w 2224546"/>
              <a:gd name="connsiteY7" fmla="*/ 693991 h 2441929"/>
              <a:gd name="connsiteX8" fmla="*/ 218982 w 2224546"/>
              <a:gd name="connsiteY8" fmla="*/ 277532 h 2441929"/>
              <a:gd name="connsiteX0" fmla="*/ 157707 w 2222048"/>
              <a:gd name="connsiteY0" fmla="*/ 170849 h 2435426"/>
              <a:gd name="connsiteX1" fmla="*/ 922654 w 2222048"/>
              <a:gd name="connsiteY1" fmla="*/ 26585 h 2435426"/>
              <a:gd name="connsiteX2" fmla="*/ 2117712 w 2222048"/>
              <a:gd name="connsiteY2" fmla="*/ 117120 h 2435426"/>
              <a:gd name="connsiteX3" fmla="*/ 2054338 w 2222048"/>
              <a:gd name="connsiteY3" fmla="*/ 1122054 h 2435426"/>
              <a:gd name="connsiteX4" fmla="*/ 1177497 w 2222048"/>
              <a:gd name="connsiteY4" fmla="*/ 1864065 h 2435426"/>
              <a:gd name="connsiteX5" fmla="*/ 804959 w 2222048"/>
              <a:gd name="connsiteY5" fmla="*/ 2398593 h 2435426"/>
              <a:gd name="connsiteX6" fmla="*/ 80682 w 2222048"/>
              <a:gd name="connsiteY6" fmla="*/ 2199417 h 2435426"/>
              <a:gd name="connsiteX7" fmla="*/ 26361 w 2222048"/>
              <a:gd name="connsiteY7" fmla="*/ 687488 h 2435426"/>
              <a:gd name="connsiteX8" fmla="*/ 157707 w 2222048"/>
              <a:gd name="connsiteY8" fmla="*/ 170849 h 2435426"/>
              <a:gd name="connsiteX0" fmla="*/ 188202 w 2252543"/>
              <a:gd name="connsiteY0" fmla="*/ 170849 h 2435426"/>
              <a:gd name="connsiteX1" fmla="*/ 953149 w 2252543"/>
              <a:gd name="connsiteY1" fmla="*/ 26585 h 2435426"/>
              <a:gd name="connsiteX2" fmla="*/ 2148207 w 2252543"/>
              <a:gd name="connsiteY2" fmla="*/ 117120 h 2435426"/>
              <a:gd name="connsiteX3" fmla="*/ 2084833 w 2252543"/>
              <a:gd name="connsiteY3" fmla="*/ 1122054 h 2435426"/>
              <a:gd name="connsiteX4" fmla="*/ 1207992 w 2252543"/>
              <a:gd name="connsiteY4" fmla="*/ 1864065 h 2435426"/>
              <a:gd name="connsiteX5" fmla="*/ 835454 w 2252543"/>
              <a:gd name="connsiteY5" fmla="*/ 2398593 h 2435426"/>
              <a:gd name="connsiteX6" fmla="*/ 111177 w 2252543"/>
              <a:gd name="connsiteY6" fmla="*/ 2199417 h 2435426"/>
              <a:gd name="connsiteX7" fmla="*/ 7875 w 2252543"/>
              <a:gd name="connsiteY7" fmla="*/ 687488 h 2435426"/>
              <a:gd name="connsiteX8" fmla="*/ 188202 w 2252543"/>
              <a:gd name="connsiteY8" fmla="*/ 170849 h 2435426"/>
              <a:gd name="connsiteX0" fmla="*/ 188202 w 2265348"/>
              <a:gd name="connsiteY0" fmla="*/ 154489 h 2419066"/>
              <a:gd name="connsiteX1" fmla="*/ 953149 w 2265348"/>
              <a:gd name="connsiteY1" fmla="*/ 10225 h 2419066"/>
              <a:gd name="connsiteX2" fmla="*/ 2148207 w 2265348"/>
              <a:gd name="connsiteY2" fmla="*/ 100760 h 2419066"/>
              <a:gd name="connsiteX3" fmla="*/ 2084833 w 2265348"/>
              <a:gd name="connsiteY3" fmla="*/ 1105694 h 2419066"/>
              <a:gd name="connsiteX4" fmla="*/ 1207992 w 2265348"/>
              <a:gd name="connsiteY4" fmla="*/ 1847705 h 2419066"/>
              <a:gd name="connsiteX5" fmla="*/ 835454 w 2265348"/>
              <a:gd name="connsiteY5" fmla="*/ 2382233 h 2419066"/>
              <a:gd name="connsiteX6" fmla="*/ 111177 w 2265348"/>
              <a:gd name="connsiteY6" fmla="*/ 2183057 h 2419066"/>
              <a:gd name="connsiteX7" fmla="*/ 7875 w 2265348"/>
              <a:gd name="connsiteY7" fmla="*/ 671128 h 2419066"/>
              <a:gd name="connsiteX8" fmla="*/ 188202 w 2265348"/>
              <a:gd name="connsiteY8" fmla="*/ 154489 h 2419066"/>
              <a:gd name="connsiteX0" fmla="*/ 188202 w 2262264"/>
              <a:gd name="connsiteY0" fmla="*/ 154489 h 2416112"/>
              <a:gd name="connsiteX1" fmla="*/ 953149 w 2262264"/>
              <a:gd name="connsiteY1" fmla="*/ 10225 h 2416112"/>
              <a:gd name="connsiteX2" fmla="*/ 2148207 w 2262264"/>
              <a:gd name="connsiteY2" fmla="*/ 100760 h 2416112"/>
              <a:gd name="connsiteX3" fmla="*/ 2084833 w 2262264"/>
              <a:gd name="connsiteY3" fmla="*/ 1105694 h 2416112"/>
              <a:gd name="connsiteX4" fmla="*/ 1276567 w 2262264"/>
              <a:gd name="connsiteY4" fmla="*/ 1887777 h 2416112"/>
              <a:gd name="connsiteX5" fmla="*/ 835454 w 2262264"/>
              <a:gd name="connsiteY5" fmla="*/ 2382233 h 2416112"/>
              <a:gd name="connsiteX6" fmla="*/ 111177 w 2262264"/>
              <a:gd name="connsiteY6" fmla="*/ 2183057 h 2416112"/>
              <a:gd name="connsiteX7" fmla="*/ 7875 w 2262264"/>
              <a:gd name="connsiteY7" fmla="*/ 671128 h 2416112"/>
              <a:gd name="connsiteX8" fmla="*/ 188202 w 2262264"/>
              <a:gd name="connsiteY8" fmla="*/ 154489 h 2416112"/>
              <a:gd name="connsiteX0" fmla="*/ 188202 w 2285998"/>
              <a:gd name="connsiteY0" fmla="*/ 171463 h 2433086"/>
              <a:gd name="connsiteX1" fmla="*/ 953149 w 2285998"/>
              <a:gd name="connsiteY1" fmla="*/ 27199 h 2433086"/>
              <a:gd name="connsiteX2" fmla="*/ 2148207 w 2285998"/>
              <a:gd name="connsiteY2" fmla="*/ 117734 h 2433086"/>
              <a:gd name="connsiteX3" fmla="*/ 2163204 w 2285998"/>
              <a:gd name="connsiteY3" fmla="*/ 1132685 h 2433086"/>
              <a:gd name="connsiteX4" fmla="*/ 1276567 w 2285998"/>
              <a:gd name="connsiteY4" fmla="*/ 1904751 h 2433086"/>
              <a:gd name="connsiteX5" fmla="*/ 835454 w 2285998"/>
              <a:gd name="connsiteY5" fmla="*/ 2399207 h 2433086"/>
              <a:gd name="connsiteX6" fmla="*/ 111177 w 2285998"/>
              <a:gd name="connsiteY6" fmla="*/ 2200031 h 2433086"/>
              <a:gd name="connsiteX7" fmla="*/ 7875 w 2285998"/>
              <a:gd name="connsiteY7" fmla="*/ 688102 h 2433086"/>
              <a:gd name="connsiteX8" fmla="*/ 188202 w 2285998"/>
              <a:gd name="connsiteY8" fmla="*/ 171463 h 2433086"/>
              <a:gd name="connsiteX0" fmla="*/ 188202 w 2285998"/>
              <a:gd name="connsiteY0" fmla="*/ 204712 h 2466335"/>
              <a:gd name="connsiteX1" fmla="*/ 953149 w 2285998"/>
              <a:gd name="connsiteY1" fmla="*/ 10358 h 2466335"/>
              <a:gd name="connsiteX2" fmla="*/ 2148207 w 2285998"/>
              <a:gd name="connsiteY2" fmla="*/ 150983 h 2466335"/>
              <a:gd name="connsiteX3" fmla="*/ 2163204 w 2285998"/>
              <a:gd name="connsiteY3" fmla="*/ 1165934 h 2466335"/>
              <a:gd name="connsiteX4" fmla="*/ 1276567 w 2285998"/>
              <a:gd name="connsiteY4" fmla="*/ 1938000 h 2466335"/>
              <a:gd name="connsiteX5" fmla="*/ 835454 w 2285998"/>
              <a:gd name="connsiteY5" fmla="*/ 2432456 h 2466335"/>
              <a:gd name="connsiteX6" fmla="*/ 111177 w 2285998"/>
              <a:gd name="connsiteY6" fmla="*/ 2233280 h 2466335"/>
              <a:gd name="connsiteX7" fmla="*/ 7875 w 2285998"/>
              <a:gd name="connsiteY7" fmla="*/ 721351 h 2466335"/>
              <a:gd name="connsiteX8" fmla="*/ 188202 w 2285998"/>
              <a:gd name="connsiteY8" fmla="*/ 204712 h 2466335"/>
              <a:gd name="connsiteX0" fmla="*/ 188202 w 2285998"/>
              <a:gd name="connsiteY0" fmla="*/ 204712 h 2466335"/>
              <a:gd name="connsiteX1" fmla="*/ 953149 w 2285998"/>
              <a:gd name="connsiteY1" fmla="*/ 10358 h 2466335"/>
              <a:gd name="connsiteX2" fmla="*/ 2148207 w 2285998"/>
              <a:gd name="connsiteY2" fmla="*/ 150983 h 2466335"/>
              <a:gd name="connsiteX3" fmla="*/ 2163204 w 2285998"/>
              <a:gd name="connsiteY3" fmla="*/ 1165934 h 2466335"/>
              <a:gd name="connsiteX4" fmla="*/ 1276567 w 2285998"/>
              <a:gd name="connsiteY4" fmla="*/ 1938000 h 2466335"/>
              <a:gd name="connsiteX5" fmla="*/ 835454 w 2285998"/>
              <a:gd name="connsiteY5" fmla="*/ 2432456 h 2466335"/>
              <a:gd name="connsiteX6" fmla="*/ 111177 w 2285998"/>
              <a:gd name="connsiteY6" fmla="*/ 2233280 h 2466335"/>
              <a:gd name="connsiteX7" fmla="*/ 7875 w 2285998"/>
              <a:gd name="connsiteY7" fmla="*/ 721351 h 2466335"/>
              <a:gd name="connsiteX8" fmla="*/ 188202 w 2285998"/>
              <a:gd name="connsiteY8" fmla="*/ 204712 h 2466335"/>
              <a:gd name="connsiteX0" fmla="*/ 222475 w 2320271"/>
              <a:gd name="connsiteY0" fmla="*/ 204712 h 2466335"/>
              <a:gd name="connsiteX1" fmla="*/ 987422 w 2320271"/>
              <a:gd name="connsiteY1" fmla="*/ 10358 h 2466335"/>
              <a:gd name="connsiteX2" fmla="*/ 2182480 w 2320271"/>
              <a:gd name="connsiteY2" fmla="*/ 150983 h 2466335"/>
              <a:gd name="connsiteX3" fmla="*/ 2197477 w 2320271"/>
              <a:gd name="connsiteY3" fmla="*/ 1165934 h 2466335"/>
              <a:gd name="connsiteX4" fmla="*/ 1310840 w 2320271"/>
              <a:gd name="connsiteY4" fmla="*/ 1938000 h 2466335"/>
              <a:gd name="connsiteX5" fmla="*/ 869727 w 2320271"/>
              <a:gd name="connsiteY5" fmla="*/ 2432456 h 2466335"/>
              <a:gd name="connsiteX6" fmla="*/ 145450 w 2320271"/>
              <a:gd name="connsiteY6" fmla="*/ 2233280 h 2466335"/>
              <a:gd name="connsiteX7" fmla="*/ 2963 w 2320271"/>
              <a:gd name="connsiteY7" fmla="*/ 721351 h 2466335"/>
              <a:gd name="connsiteX8" fmla="*/ 222475 w 2320271"/>
              <a:gd name="connsiteY8" fmla="*/ 204712 h 246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20271" h="2466335">
                <a:moveTo>
                  <a:pt x="222475" y="204712"/>
                </a:moveTo>
                <a:cubicBezTo>
                  <a:pt x="386551" y="86213"/>
                  <a:pt x="660755" y="19313"/>
                  <a:pt x="987422" y="10358"/>
                </a:cubicBezTo>
                <a:cubicBezTo>
                  <a:pt x="1314089" y="1403"/>
                  <a:pt x="1980804" y="-41613"/>
                  <a:pt x="2182480" y="150983"/>
                </a:cubicBezTo>
                <a:cubicBezTo>
                  <a:pt x="2384156" y="343579"/>
                  <a:pt x="2342750" y="868098"/>
                  <a:pt x="2197477" y="1165934"/>
                </a:cubicBezTo>
                <a:cubicBezTo>
                  <a:pt x="2052204" y="1463770"/>
                  <a:pt x="1532132" y="1726913"/>
                  <a:pt x="1310840" y="1938000"/>
                </a:cubicBezTo>
                <a:cubicBezTo>
                  <a:pt x="1089548" y="2149087"/>
                  <a:pt x="1063959" y="2383243"/>
                  <a:pt x="869727" y="2432456"/>
                </a:cubicBezTo>
                <a:cubicBezTo>
                  <a:pt x="675495" y="2481669"/>
                  <a:pt x="275216" y="2518464"/>
                  <a:pt x="145450" y="2233280"/>
                </a:cubicBezTo>
                <a:cubicBezTo>
                  <a:pt x="15684" y="1948096"/>
                  <a:pt x="-9874" y="1059446"/>
                  <a:pt x="2963" y="721351"/>
                </a:cubicBezTo>
                <a:cubicBezTo>
                  <a:pt x="15800" y="383256"/>
                  <a:pt x="58399" y="323211"/>
                  <a:pt x="222475" y="204712"/>
                </a:cubicBezTo>
                <a:close/>
              </a:path>
            </a:pathLst>
          </a:custGeom>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Candara" panose="020E0502030303020204" pitchFamily="34" charset="0"/>
            </a:endParaRPr>
          </a:p>
        </p:txBody>
      </p:sp>
    </p:spTree>
    <p:extLst>
      <p:ext uri="{BB962C8B-B14F-4D97-AF65-F5344CB8AC3E}">
        <p14:creationId xmlns:p14="http://schemas.microsoft.com/office/powerpoint/2010/main" val="947405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62BD9-E94E-0540-BBBC-2609AAC51869}"/>
              </a:ext>
            </a:extLst>
          </p:cNvPr>
          <p:cNvSpPr>
            <a:spLocks noGrp="1"/>
          </p:cNvSpPr>
          <p:nvPr>
            <p:ph type="title"/>
          </p:nvPr>
        </p:nvSpPr>
        <p:spPr/>
        <p:txBody>
          <a:bodyPr/>
          <a:lstStyle/>
          <a:p>
            <a:r>
              <a:rPr lang="en-US" dirty="0"/>
              <a:t>Example: Coin Flips</a:t>
            </a:r>
          </a:p>
        </p:txBody>
      </p:sp>
      <p:sp>
        <p:nvSpPr>
          <p:cNvPr id="4" name="Slide Number Placeholder 3">
            <a:extLst>
              <a:ext uri="{FF2B5EF4-FFF2-40B4-BE49-F238E27FC236}">
                <a16:creationId xmlns:a16="http://schemas.microsoft.com/office/drawing/2014/main" id="{E04FF637-7B90-1F48-846F-E7B23B6D38AA}"/>
              </a:ext>
            </a:extLst>
          </p:cNvPr>
          <p:cNvSpPr>
            <a:spLocks noGrp="1"/>
          </p:cNvSpPr>
          <p:nvPr>
            <p:ph type="sldNum" sz="quarter" idx="12"/>
          </p:nvPr>
        </p:nvSpPr>
        <p:spPr/>
        <p:txBody>
          <a:bodyPr/>
          <a:lstStyle/>
          <a:p>
            <a:pPr>
              <a:defRPr/>
            </a:pPr>
            <a:fld id="{CCF77436-EC8C-4AA7-8F7E-35D67B363DD7}" type="slidenum">
              <a:rPr lang="en-US" smtClean="0"/>
              <a:pPr>
                <a:defRPr/>
              </a:pPr>
              <a:t>6</a:t>
            </a:fld>
            <a:endParaRPr lang="en-US" dirty="0"/>
          </a:p>
        </p:txBody>
      </p:sp>
      <p:graphicFrame>
        <p:nvGraphicFramePr>
          <p:cNvPr id="6" name="Table 5">
            <a:extLst>
              <a:ext uri="{FF2B5EF4-FFF2-40B4-BE49-F238E27FC236}">
                <a16:creationId xmlns:a16="http://schemas.microsoft.com/office/drawing/2014/main" id="{2BAFA9DC-6EFB-3049-9078-441AC2BA8F55}"/>
              </a:ext>
            </a:extLst>
          </p:cNvPr>
          <p:cNvGraphicFramePr>
            <a:graphicFrameLocks noGrp="1"/>
          </p:cNvGraphicFramePr>
          <p:nvPr>
            <p:extLst>
              <p:ext uri="{D42A27DB-BD31-4B8C-83A1-F6EECF244321}">
                <p14:modId xmlns:p14="http://schemas.microsoft.com/office/powerpoint/2010/main" val="1960594856"/>
              </p:ext>
            </p:extLst>
          </p:nvPr>
        </p:nvGraphicFramePr>
        <p:xfrm>
          <a:off x="2057400" y="1752600"/>
          <a:ext cx="8229600" cy="1036320"/>
        </p:xfrm>
        <a:graphic>
          <a:graphicData uri="http://schemas.openxmlformats.org/drawingml/2006/table">
            <a:tbl>
              <a:tblPr firstRow="1" bandRow="1">
                <a:tableStyleId>{10A1B5D5-9B99-4C35-A422-299274C87663}</a:tableStyleId>
              </a:tblPr>
              <a:tblGrid>
                <a:gridCol w="1828800">
                  <a:extLst>
                    <a:ext uri="{9D8B030D-6E8A-4147-A177-3AD203B41FA5}">
                      <a16:colId xmlns:a16="http://schemas.microsoft.com/office/drawing/2014/main" val="423712279"/>
                    </a:ext>
                  </a:extLst>
                </a:gridCol>
                <a:gridCol w="716280">
                  <a:extLst>
                    <a:ext uri="{9D8B030D-6E8A-4147-A177-3AD203B41FA5}">
                      <a16:colId xmlns:a16="http://schemas.microsoft.com/office/drawing/2014/main" val="1296971058"/>
                    </a:ext>
                  </a:extLst>
                </a:gridCol>
                <a:gridCol w="579120">
                  <a:extLst>
                    <a:ext uri="{9D8B030D-6E8A-4147-A177-3AD203B41FA5}">
                      <a16:colId xmlns:a16="http://schemas.microsoft.com/office/drawing/2014/main" val="1416656688"/>
                    </a:ext>
                  </a:extLst>
                </a:gridCol>
                <a:gridCol w="2057400">
                  <a:extLst>
                    <a:ext uri="{9D8B030D-6E8A-4147-A177-3AD203B41FA5}">
                      <a16:colId xmlns:a16="http://schemas.microsoft.com/office/drawing/2014/main" val="264075783"/>
                    </a:ext>
                  </a:extLst>
                </a:gridCol>
                <a:gridCol w="3048000">
                  <a:extLst>
                    <a:ext uri="{9D8B030D-6E8A-4147-A177-3AD203B41FA5}">
                      <a16:colId xmlns:a16="http://schemas.microsoft.com/office/drawing/2014/main" val="347012621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latin typeface="Candara" panose="020E0502030303020204" pitchFamily="34" charset="0"/>
                          <a:cs typeface="Calibri" panose="020F0502020204030204" pitchFamily="34" charset="0"/>
                        </a:rPr>
                        <a:t>Coin flip</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US" sz="2800" dirty="0">
                          <a:latin typeface="Candara" panose="020E0502030303020204" pitchFamily="34" charset="0"/>
                          <a:cs typeface="Calibri" panose="020F0502020204030204" pitchFamily="34" charset="0"/>
                        </a:rPr>
                        <a:t>h</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US" sz="2800" dirty="0">
                          <a:latin typeface="Candara" panose="020E0502030303020204" pitchFamily="34" charset="0"/>
                          <a:cs typeface="Calibri" panose="020F0502020204030204" pitchFamily="34" charset="0"/>
                        </a:rPr>
                        <a:t>t</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US" sz="2800" dirty="0">
                          <a:latin typeface="Candara" panose="020E0502030303020204" pitchFamily="34" charset="0"/>
                          <a:cs typeface="Calibri" panose="020F0502020204030204" pitchFamily="34" charset="0"/>
                        </a:rPr>
                        <a:t>t, h</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US" sz="2800" dirty="0">
                          <a:latin typeface="Candara" panose="020E0502030303020204" pitchFamily="34" charset="0"/>
                          <a:cs typeface="Calibri" panose="020F0502020204030204" pitchFamily="34" charset="0"/>
                        </a:rPr>
                        <a:t>t, t, t</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5171318"/>
                  </a:ext>
                </a:extLst>
              </a:tr>
              <a:tr h="370840">
                <a:tc>
                  <a:txBody>
                    <a:bodyPr/>
                    <a:lstStyle/>
                    <a:p>
                      <a:r>
                        <a:rPr lang="en-US" sz="2800" dirty="0">
                          <a:latin typeface="Candara" panose="020E0502030303020204" pitchFamily="34" charset="0"/>
                          <a:cs typeface="Calibri" panose="020F0502020204030204" pitchFamily="34" charset="0"/>
                        </a:rPr>
                        <a:t>Probability</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US" sz="2800" dirty="0">
                          <a:latin typeface="Candara" panose="020E0502030303020204" pitchFamily="34" charset="0"/>
                          <a:cs typeface="Calibri" panose="020F0502020204030204" pitchFamily="34" charset="0"/>
                        </a:rPr>
                        <a:t>0.5</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endParaRPr lang="en-US" sz="2800" dirty="0">
                        <a:latin typeface="Candara" panose="020E0502030303020204" pitchFamily="34" charset="0"/>
                        <a:cs typeface="Calibri" panose="020F050202020403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endParaRPr lang="en-US" sz="2800" dirty="0">
                        <a:latin typeface="Candara" panose="020E0502030303020204" pitchFamily="34" charset="0"/>
                        <a:cs typeface="Calibri" panose="020F050202020403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endParaRPr lang="en-US" sz="2800" dirty="0">
                        <a:latin typeface="Candara" panose="020E0502030303020204" pitchFamily="34" charset="0"/>
                        <a:cs typeface="Calibri" panose="020F050202020403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2617621"/>
                  </a:ext>
                </a:extLst>
              </a:tr>
            </a:tbl>
          </a:graphicData>
        </a:graphic>
      </p:graphicFrame>
      <p:sp>
        <p:nvSpPr>
          <p:cNvPr id="17" name="Rectangle 16">
            <a:extLst>
              <a:ext uri="{FF2B5EF4-FFF2-40B4-BE49-F238E27FC236}">
                <a16:creationId xmlns:a16="http://schemas.microsoft.com/office/drawing/2014/main" id="{68984FF1-8E14-8845-A20E-DE4F862BC1A6}"/>
              </a:ext>
            </a:extLst>
          </p:cNvPr>
          <p:cNvSpPr/>
          <p:nvPr/>
        </p:nvSpPr>
        <p:spPr>
          <a:xfrm>
            <a:off x="4572000" y="2275850"/>
            <a:ext cx="647934" cy="523220"/>
          </a:xfrm>
          <a:prstGeom prst="rect">
            <a:avLst/>
          </a:prstGeom>
        </p:spPr>
        <p:txBody>
          <a:bodyPr wrap="none">
            <a:spAutoFit/>
          </a:bodyPr>
          <a:lstStyle/>
          <a:p>
            <a:r>
              <a:rPr lang="en-US" sz="2800" dirty="0">
                <a:solidFill>
                  <a:srgbClr val="0000CC"/>
                </a:solidFill>
                <a:latin typeface="Candara" panose="020E0502030303020204" pitchFamily="34" charset="0"/>
                <a:cs typeface="Calibri" panose="020F0502020204030204" pitchFamily="34" charset="0"/>
              </a:rPr>
              <a:t>0.5</a:t>
            </a:r>
          </a:p>
        </p:txBody>
      </p:sp>
      <p:sp>
        <p:nvSpPr>
          <p:cNvPr id="18" name="Rectangle 17">
            <a:extLst>
              <a:ext uri="{FF2B5EF4-FFF2-40B4-BE49-F238E27FC236}">
                <a16:creationId xmlns:a16="http://schemas.microsoft.com/office/drawing/2014/main" id="{DE850880-B68F-E041-AFF1-9E711364F906}"/>
              </a:ext>
            </a:extLst>
          </p:cNvPr>
          <p:cNvSpPr/>
          <p:nvPr/>
        </p:nvSpPr>
        <p:spPr>
          <a:xfrm>
            <a:off x="5205056" y="2275850"/>
            <a:ext cx="2097049" cy="523220"/>
          </a:xfrm>
          <a:prstGeom prst="rect">
            <a:avLst/>
          </a:prstGeom>
        </p:spPr>
        <p:txBody>
          <a:bodyPr wrap="none">
            <a:spAutoFit/>
          </a:bodyPr>
          <a:lstStyle/>
          <a:p>
            <a:r>
              <a:rPr lang="en-US" sz="2800" dirty="0">
                <a:solidFill>
                  <a:srgbClr val="0000CC"/>
                </a:solidFill>
                <a:latin typeface="Candara" panose="020E0502030303020204" pitchFamily="34" charset="0"/>
                <a:cs typeface="Calibri" panose="020F0502020204030204" pitchFamily="34" charset="0"/>
              </a:rPr>
              <a:t>0.5*0.5=0.25</a:t>
            </a:r>
          </a:p>
        </p:txBody>
      </p:sp>
      <p:sp>
        <p:nvSpPr>
          <p:cNvPr id="19" name="Rectangle 18">
            <a:extLst>
              <a:ext uri="{FF2B5EF4-FFF2-40B4-BE49-F238E27FC236}">
                <a16:creationId xmlns:a16="http://schemas.microsoft.com/office/drawing/2014/main" id="{C448D619-7160-BA40-B54F-C216C55B2561}"/>
              </a:ext>
            </a:extLst>
          </p:cNvPr>
          <p:cNvSpPr/>
          <p:nvPr/>
        </p:nvSpPr>
        <p:spPr>
          <a:xfrm>
            <a:off x="7239001" y="2265700"/>
            <a:ext cx="2997937" cy="523220"/>
          </a:xfrm>
          <a:prstGeom prst="rect">
            <a:avLst/>
          </a:prstGeom>
        </p:spPr>
        <p:txBody>
          <a:bodyPr wrap="none">
            <a:spAutoFit/>
          </a:bodyPr>
          <a:lstStyle/>
          <a:p>
            <a:r>
              <a:rPr lang="en-US" sz="2800" dirty="0">
                <a:solidFill>
                  <a:srgbClr val="0000CC"/>
                </a:solidFill>
                <a:latin typeface="Candara" panose="020E0502030303020204" pitchFamily="34" charset="0"/>
                <a:cs typeface="Calibri" panose="020F0502020204030204" pitchFamily="34" charset="0"/>
              </a:rPr>
              <a:t>0.5*0.5*0.5=0.125 </a:t>
            </a:r>
          </a:p>
        </p:txBody>
      </p:sp>
      <p:graphicFrame>
        <p:nvGraphicFramePr>
          <p:cNvPr id="20" name="Table 19">
            <a:extLst>
              <a:ext uri="{FF2B5EF4-FFF2-40B4-BE49-F238E27FC236}">
                <a16:creationId xmlns:a16="http://schemas.microsoft.com/office/drawing/2014/main" id="{7952E708-0193-084D-97E2-F381A19B504B}"/>
              </a:ext>
            </a:extLst>
          </p:cNvPr>
          <p:cNvGraphicFramePr>
            <a:graphicFrameLocks noGrp="1"/>
          </p:cNvGraphicFramePr>
          <p:nvPr>
            <p:extLst>
              <p:ext uri="{D42A27DB-BD31-4B8C-83A1-F6EECF244321}">
                <p14:modId xmlns:p14="http://schemas.microsoft.com/office/powerpoint/2010/main" val="1160500253"/>
              </p:ext>
            </p:extLst>
          </p:nvPr>
        </p:nvGraphicFramePr>
        <p:xfrm>
          <a:off x="2057400" y="3220730"/>
          <a:ext cx="8229600" cy="1036320"/>
        </p:xfrm>
        <a:graphic>
          <a:graphicData uri="http://schemas.openxmlformats.org/drawingml/2006/table">
            <a:tbl>
              <a:tblPr firstRow="1" bandRow="1">
                <a:tableStyleId>{10A1B5D5-9B99-4C35-A422-299274C87663}</a:tableStyleId>
              </a:tblPr>
              <a:tblGrid>
                <a:gridCol w="1828800">
                  <a:extLst>
                    <a:ext uri="{9D8B030D-6E8A-4147-A177-3AD203B41FA5}">
                      <a16:colId xmlns:a16="http://schemas.microsoft.com/office/drawing/2014/main" val="423712279"/>
                    </a:ext>
                  </a:extLst>
                </a:gridCol>
                <a:gridCol w="716280">
                  <a:extLst>
                    <a:ext uri="{9D8B030D-6E8A-4147-A177-3AD203B41FA5}">
                      <a16:colId xmlns:a16="http://schemas.microsoft.com/office/drawing/2014/main" val="1296971058"/>
                    </a:ext>
                  </a:extLst>
                </a:gridCol>
                <a:gridCol w="579120">
                  <a:extLst>
                    <a:ext uri="{9D8B030D-6E8A-4147-A177-3AD203B41FA5}">
                      <a16:colId xmlns:a16="http://schemas.microsoft.com/office/drawing/2014/main" val="1416656688"/>
                    </a:ext>
                  </a:extLst>
                </a:gridCol>
                <a:gridCol w="2057400">
                  <a:extLst>
                    <a:ext uri="{9D8B030D-6E8A-4147-A177-3AD203B41FA5}">
                      <a16:colId xmlns:a16="http://schemas.microsoft.com/office/drawing/2014/main" val="264075783"/>
                    </a:ext>
                  </a:extLst>
                </a:gridCol>
                <a:gridCol w="3048000">
                  <a:extLst>
                    <a:ext uri="{9D8B030D-6E8A-4147-A177-3AD203B41FA5}">
                      <a16:colId xmlns:a16="http://schemas.microsoft.com/office/drawing/2014/main" val="347012621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latin typeface="Candara" panose="020E0502030303020204" pitchFamily="34" charset="0"/>
                          <a:cs typeface="Calibri" panose="020F0502020204030204" pitchFamily="34" charset="0"/>
                        </a:rPr>
                        <a:t>Coin flip</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US" sz="2800" dirty="0">
                          <a:latin typeface="Candara" panose="020E0502030303020204" pitchFamily="34" charset="0"/>
                          <a:cs typeface="Calibri" panose="020F0502020204030204" pitchFamily="34" charset="0"/>
                        </a:rPr>
                        <a:t>h</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US" sz="2800" dirty="0">
                          <a:latin typeface="Candara" panose="020E0502030303020204" pitchFamily="34" charset="0"/>
                          <a:cs typeface="Calibri" panose="020F0502020204030204" pitchFamily="34" charset="0"/>
                        </a:rPr>
                        <a:t>t</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US" sz="2800" dirty="0">
                          <a:latin typeface="Candara" panose="020E0502030303020204" pitchFamily="34" charset="0"/>
                          <a:cs typeface="Calibri" panose="020F0502020204030204" pitchFamily="34" charset="0"/>
                        </a:rPr>
                        <a:t>t, h</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US" sz="2800" dirty="0">
                          <a:latin typeface="Candara" panose="020E0502030303020204" pitchFamily="34" charset="0"/>
                          <a:cs typeface="Calibri" panose="020F0502020204030204" pitchFamily="34" charset="0"/>
                        </a:rPr>
                        <a:t>t, t, h</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5171318"/>
                  </a:ext>
                </a:extLst>
              </a:tr>
              <a:tr h="370840">
                <a:tc>
                  <a:txBody>
                    <a:bodyPr/>
                    <a:lstStyle/>
                    <a:p>
                      <a:r>
                        <a:rPr lang="en-US" sz="2800" dirty="0">
                          <a:latin typeface="Candara" panose="020E0502030303020204" pitchFamily="34" charset="0"/>
                          <a:cs typeface="Calibri" panose="020F0502020204030204" pitchFamily="34" charset="0"/>
                        </a:rPr>
                        <a:t>Probability</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US" sz="2800" dirty="0">
                          <a:latin typeface="Candara" panose="020E0502030303020204" pitchFamily="34" charset="0"/>
                          <a:cs typeface="Calibri" panose="020F0502020204030204" pitchFamily="34" charset="0"/>
                        </a:rPr>
                        <a:t>0.4</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endParaRPr lang="en-US" sz="2800" dirty="0">
                        <a:latin typeface="Candara" panose="020E0502030303020204" pitchFamily="34" charset="0"/>
                        <a:cs typeface="Calibri" panose="020F050202020403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endParaRPr lang="en-US" sz="2800" dirty="0">
                        <a:latin typeface="Candara" panose="020E0502030303020204" pitchFamily="34" charset="0"/>
                        <a:cs typeface="Calibri" panose="020F050202020403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endParaRPr lang="en-US" sz="2800" dirty="0">
                        <a:latin typeface="Candara" panose="020E0502030303020204" pitchFamily="34" charset="0"/>
                        <a:cs typeface="Calibri" panose="020F050202020403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2617621"/>
                  </a:ext>
                </a:extLst>
              </a:tr>
            </a:tbl>
          </a:graphicData>
        </a:graphic>
      </p:graphicFrame>
      <p:sp>
        <p:nvSpPr>
          <p:cNvPr id="21" name="Rectangle 20">
            <a:extLst>
              <a:ext uri="{FF2B5EF4-FFF2-40B4-BE49-F238E27FC236}">
                <a16:creationId xmlns:a16="http://schemas.microsoft.com/office/drawing/2014/main" id="{3E8BBB69-6F7F-124D-901D-606D3B0F0744}"/>
              </a:ext>
            </a:extLst>
          </p:cNvPr>
          <p:cNvSpPr/>
          <p:nvPr/>
        </p:nvSpPr>
        <p:spPr>
          <a:xfrm>
            <a:off x="4572000" y="3743980"/>
            <a:ext cx="670376" cy="523220"/>
          </a:xfrm>
          <a:prstGeom prst="rect">
            <a:avLst/>
          </a:prstGeom>
        </p:spPr>
        <p:txBody>
          <a:bodyPr wrap="none">
            <a:spAutoFit/>
          </a:bodyPr>
          <a:lstStyle/>
          <a:p>
            <a:r>
              <a:rPr lang="en-US" sz="2800" dirty="0">
                <a:solidFill>
                  <a:srgbClr val="0000CC"/>
                </a:solidFill>
                <a:latin typeface="Candara" panose="020E0502030303020204" pitchFamily="34" charset="0"/>
                <a:cs typeface="Calibri" panose="020F0502020204030204" pitchFamily="34" charset="0"/>
              </a:rPr>
              <a:t>0.6</a:t>
            </a:r>
          </a:p>
        </p:txBody>
      </p:sp>
      <p:sp>
        <p:nvSpPr>
          <p:cNvPr id="22" name="Rectangle 21">
            <a:extLst>
              <a:ext uri="{FF2B5EF4-FFF2-40B4-BE49-F238E27FC236}">
                <a16:creationId xmlns:a16="http://schemas.microsoft.com/office/drawing/2014/main" id="{BCE99F43-427A-0D47-9D55-9F5B872E4331}"/>
              </a:ext>
            </a:extLst>
          </p:cNvPr>
          <p:cNvSpPr/>
          <p:nvPr/>
        </p:nvSpPr>
        <p:spPr>
          <a:xfrm>
            <a:off x="5205055" y="3743980"/>
            <a:ext cx="2153154" cy="523220"/>
          </a:xfrm>
          <a:prstGeom prst="rect">
            <a:avLst/>
          </a:prstGeom>
        </p:spPr>
        <p:txBody>
          <a:bodyPr wrap="none">
            <a:spAutoFit/>
          </a:bodyPr>
          <a:lstStyle/>
          <a:p>
            <a:r>
              <a:rPr lang="en-US" sz="2800" dirty="0">
                <a:solidFill>
                  <a:srgbClr val="0000CC"/>
                </a:solidFill>
                <a:latin typeface="Candara" panose="020E0502030303020204" pitchFamily="34" charset="0"/>
                <a:cs typeface="Calibri" panose="020F0502020204030204" pitchFamily="34" charset="0"/>
              </a:rPr>
              <a:t>0.6*0.4=0.24</a:t>
            </a:r>
          </a:p>
        </p:txBody>
      </p:sp>
      <p:sp>
        <p:nvSpPr>
          <p:cNvPr id="23" name="Rectangle 22">
            <a:extLst>
              <a:ext uri="{FF2B5EF4-FFF2-40B4-BE49-F238E27FC236}">
                <a16:creationId xmlns:a16="http://schemas.microsoft.com/office/drawing/2014/main" id="{B5EDBFFA-3D4A-3644-9184-3EBB8133B644}"/>
              </a:ext>
            </a:extLst>
          </p:cNvPr>
          <p:cNvSpPr/>
          <p:nvPr/>
        </p:nvSpPr>
        <p:spPr>
          <a:xfrm>
            <a:off x="7239001" y="3733830"/>
            <a:ext cx="3049233" cy="523220"/>
          </a:xfrm>
          <a:prstGeom prst="rect">
            <a:avLst/>
          </a:prstGeom>
        </p:spPr>
        <p:txBody>
          <a:bodyPr wrap="none">
            <a:spAutoFit/>
          </a:bodyPr>
          <a:lstStyle/>
          <a:p>
            <a:r>
              <a:rPr lang="en-US" sz="2800" dirty="0">
                <a:solidFill>
                  <a:srgbClr val="0000CC"/>
                </a:solidFill>
                <a:latin typeface="Candara" panose="020E0502030303020204" pitchFamily="34" charset="0"/>
                <a:cs typeface="Calibri" panose="020F0502020204030204" pitchFamily="34" charset="0"/>
              </a:rPr>
              <a:t>0.6*0.6*0.4=0.144 </a:t>
            </a:r>
          </a:p>
        </p:txBody>
      </p:sp>
    </p:spTree>
    <p:extLst>
      <p:ext uri="{BB962C8B-B14F-4D97-AF65-F5344CB8AC3E}">
        <p14:creationId xmlns:p14="http://schemas.microsoft.com/office/powerpoint/2010/main" val="344911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1" grpId="0"/>
      <p:bldP spid="22" grpId="0"/>
      <p:bldP spid="2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2C5C9-73F8-7E48-AC9E-3641ED7B0325}"/>
              </a:ext>
            </a:extLst>
          </p:cNvPr>
          <p:cNvSpPr>
            <a:spLocks noGrp="1"/>
          </p:cNvSpPr>
          <p:nvPr>
            <p:ph type="title"/>
          </p:nvPr>
        </p:nvSpPr>
        <p:spPr/>
        <p:txBody>
          <a:bodyPr/>
          <a:lstStyle/>
          <a:p>
            <a:r>
              <a:rPr lang="en-US" dirty="0"/>
              <a:t>Recall (Example: 2-Test Cancer)</a:t>
            </a:r>
          </a:p>
        </p:txBody>
      </p:sp>
      <mc:AlternateContent xmlns:mc="http://schemas.openxmlformats.org/markup-compatibility/2006" xmlns:a14="http://schemas.microsoft.com/office/drawing/2010/main">
        <mc:Choice Requires="a14">
          <p:sp>
            <p:nvSpPr>
              <p:cNvPr id="13" name="Content Placeholder 12">
                <a:extLst>
                  <a:ext uri="{FF2B5EF4-FFF2-40B4-BE49-F238E27FC236}">
                    <a16:creationId xmlns:a16="http://schemas.microsoft.com/office/drawing/2014/main" id="{04DF0229-2BB3-EB4A-AB64-1A2A00816C05}"/>
                  </a:ext>
                </a:extLst>
              </p:cNvPr>
              <p:cNvSpPr>
                <a:spLocks noGrp="1"/>
              </p:cNvSpPr>
              <p:nvPr>
                <p:ph idx="1"/>
              </p:nvPr>
            </p:nvSpPr>
            <p:spPr>
              <a:xfrm>
                <a:off x="609600" y="2910777"/>
                <a:ext cx="10972800" cy="3642425"/>
              </a:xfrm>
            </p:spPr>
            <p:txBody>
              <a:bodyPr>
                <a:noAutofit/>
              </a:bodyPr>
              <a:lstStyle/>
              <a:p>
                <a:pPr marL="11113" indent="0">
                  <a:buNone/>
                </a:pPr>
                <a:r>
                  <a:rPr lang="en-US" sz="2800" dirty="0">
                    <a:solidFill>
                      <a:srgbClr val="FF0000"/>
                    </a:solidFill>
                  </a:rPr>
                  <a:t>P(t</a:t>
                </a:r>
                <a:r>
                  <a:rPr lang="en-US" sz="2800" baseline="-25000" dirty="0">
                    <a:solidFill>
                      <a:srgbClr val="FF0000"/>
                    </a:solidFill>
                  </a:rPr>
                  <a:t>1</a:t>
                </a:r>
                <a:r>
                  <a:rPr lang="en-US" sz="2800" dirty="0">
                    <a:solidFill>
                      <a:srgbClr val="FF0000"/>
                    </a:solidFill>
                  </a:rPr>
                  <a:t>)  = ?</a:t>
                </a:r>
              </a:p>
              <a:p>
                <a:pPr marL="346075" indent="0">
                  <a:buNone/>
                </a:pPr>
                <a:r>
                  <a:rPr lang="en-US" sz="2800" dirty="0"/>
                  <a:t>= </a:t>
                </a:r>
                <a14:m>
                  <m:oMath xmlns:m="http://schemas.openxmlformats.org/officeDocument/2006/math">
                    <m:nary>
                      <m:naryPr>
                        <m:chr m:val="∑"/>
                        <m:limLoc m:val="subSup"/>
                        <m:supHide m:val="on"/>
                        <m:ctrlPr>
                          <a:rPr lang="en-US" sz="2800" i="1">
                            <a:latin typeface="Cambria Math" panose="02040503050406030204" pitchFamily="18" charset="0"/>
                          </a:rPr>
                        </m:ctrlPr>
                      </m:naryPr>
                      <m:sub>
                        <m:r>
                          <m:rPr>
                            <m:sty m:val="p"/>
                          </m:rPr>
                          <a:rPr lang="en-US" sz="2800">
                            <a:latin typeface="Cambria Math" panose="02040503050406030204" pitchFamily="18" charset="0"/>
                          </a:rPr>
                          <m:t>c</m:t>
                        </m:r>
                        <m:r>
                          <a:rPr lang="en-US" sz="2800">
                            <a:latin typeface="Cambria Math" panose="02040503050406030204" pitchFamily="18" charset="0"/>
                          </a:rPr>
                          <m:t>′</m:t>
                        </m:r>
                      </m:sub>
                      <m:sup/>
                      <m:e>
                        <m:nary>
                          <m:naryPr>
                            <m:chr m:val="∑"/>
                            <m:limLoc m:val="subSup"/>
                            <m:supHide m:val="on"/>
                            <m:ctrlPr>
                              <a:rPr lang="en-US" sz="2800" i="1">
                                <a:latin typeface="Cambria Math" panose="02040503050406030204" pitchFamily="18" charset="0"/>
                              </a:rPr>
                            </m:ctrlPr>
                          </m:naryPr>
                          <m:sub>
                            <m:sSubSup>
                              <m:sSubSupPr>
                                <m:ctrlPr>
                                  <a:rPr lang="en-US" sz="2800" i="1">
                                    <a:latin typeface="Cambria Math" panose="02040503050406030204" pitchFamily="18" charset="0"/>
                                  </a:rPr>
                                </m:ctrlPr>
                              </m:sSubSupPr>
                              <m:e>
                                <m:r>
                                  <m:rPr>
                                    <m:sty m:val="p"/>
                                  </m:rPr>
                                  <a:rPr lang="en-US" sz="2800">
                                    <a:latin typeface="Cambria Math" panose="02040503050406030204" pitchFamily="18" charset="0"/>
                                  </a:rPr>
                                  <m:t>t</m:t>
                                </m:r>
                              </m:e>
                              <m:sub>
                                <m:r>
                                  <a:rPr lang="en-US" sz="2800">
                                    <a:latin typeface="Cambria Math" panose="02040503050406030204" pitchFamily="18" charset="0"/>
                                  </a:rPr>
                                  <m:t>2</m:t>
                                </m:r>
                              </m:sub>
                              <m:sup>
                                <m:r>
                                  <a:rPr lang="en-US" sz="2800">
                                    <a:latin typeface="Cambria Math" panose="02040503050406030204" pitchFamily="18" charset="0"/>
                                  </a:rPr>
                                  <m:t>′</m:t>
                                </m:r>
                              </m:sup>
                            </m:sSubSup>
                          </m:sub>
                          <m:sup/>
                          <m:e>
                            <m:r>
                              <m:rPr>
                                <m:sty m:val="p"/>
                              </m:rPr>
                              <a:rPr lang="en-US" sz="2800">
                                <a:latin typeface="Cambria Math" panose="02040503050406030204" pitchFamily="18" charset="0"/>
                              </a:rPr>
                              <m:t>P</m:t>
                            </m:r>
                            <m:r>
                              <a:rPr lang="en-US" sz="2800">
                                <a:latin typeface="Cambria Math" panose="02040503050406030204" pitchFamily="18" charset="0"/>
                              </a:rPr>
                              <m:t>(</m:t>
                            </m:r>
                            <m:sSup>
                              <m:sSupPr>
                                <m:ctrlPr>
                                  <a:rPr lang="en-US" sz="2800" i="1">
                                    <a:latin typeface="Cambria Math" panose="02040503050406030204" pitchFamily="18" charset="0"/>
                                  </a:rPr>
                                </m:ctrlPr>
                              </m:sSupPr>
                              <m:e>
                                <m:r>
                                  <m:rPr>
                                    <m:sty m:val="p"/>
                                  </m:rPr>
                                  <a:rPr lang="en-US" sz="2800">
                                    <a:latin typeface="Cambria Math" panose="02040503050406030204" pitchFamily="18" charset="0"/>
                                  </a:rPr>
                                  <m:t>c</m:t>
                                </m:r>
                              </m:e>
                              <m:sup>
                                <m:r>
                                  <a:rPr lang="en-US" sz="2800">
                                    <a:latin typeface="Cambria Math" panose="02040503050406030204" pitchFamily="18" charset="0"/>
                                  </a:rPr>
                                  <m:t>′</m:t>
                                </m:r>
                              </m:sup>
                            </m:sSup>
                            <m:r>
                              <a:rPr lang="en-US" sz="2800">
                                <a:latin typeface="Cambria Math" panose="02040503050406030204" pitchFamily="18" charset="0"/>
                              </a:rPr>
                              <m:t>,</m:t>
                            </m:r>
                            <m:r>
                              <m:rPr>
                                <m:sty m:val="p"/>
                              </m:rPr>
                              <a:rPr lang="en-US" sz="2800">
                                <a:latin typeface="Cambria Math" panose="02040503050406030204" pitchFamily="18" charset="0"/>
                              </a:rPr>
                              <m:t>t</m:t>
                            </m:r>
                            <m:r>
                              <a:rPr lang="en-US" sz="2800" baseline="-25000">
                                <a:latin typeface="Cambria Math" panose="02040503050406030204" pitchFamily="18" charset="0"/>
                              </a:rPr>
                              <m:t>1</m:t>
                            </m:r>
                            <m:sSubSup>
                              <m:sSubSupPr>
                                <m:ctrlPr>
                                  <a:rPr lang="en-US" sz="2800" i="1">
                                    <a:latin typeface="Cambria Math" panose="02040503050406030204" pitchFamily="18" charset="0"/>
                                  </a:rPr>
                                </m:ctrlPr>
                              </m:sSubSupPr>
                              <m:e>
                                <m:r>
                                  <a:rPr lang="en-US" sz="2800">
                                    <a:latin typeface="Cambria Math" panose="02040503050406030204" pitchFamily="18" charset="0"/>
                                  </a:rPr>
                                  <m:t>, </m:t>
                                </m:r>
                                <m:r>
                                  <m:rPr>
                                    <m:sty m:val="p"/>
                                  </m:rPr>
                                  <a:rPr lang="en-US" sz="2800">
                                    <a:latin typeface="Cambria Math" panose="02040503050406030204" pitchFamily="18" charset="0"/>
                                  </a:rPr>
                                  <m:t>t</m:t>
                                </m:r>
                              </m:e>
                              <m:sub>
                                <m:r>
                                  <a:rPr lang="en-US" sz="2800">
                                    <a:latin typeface="Cambria Math" panose="02040503050406030204" pitchFamily="18" charset="0"/>
                                  </a:rPr>
                                  <m:t>2</m:t>
                                </m:r>
                              </m:sub>
                              <m:sup>
                                <m:r>
                                  <a:rPr lang="en-US" sz="2800">
                                    <a:latin typeface="Cambria Math" panose="02040503050406030204" pitchFamily="18" charset="0"/>
                                  </a:rPr>
                                  <m:t>′</m:t>
                                </m:r>
                              </m:sup>
                            </m:sSubSup>
                            <m:r>
                              <a:rPr lang="en-US" sz="2800">
                                <a:latin typeface="Cambria Math" panose="02040503050406030204" pitchFamily="18" charset="0"/>
                              </a:rPr>
                              <m:t>)</m:t>
                            </m:r>
                          </m:e>
                        </m:nary>
                      </m:e>
                    </m:nary>
                    <m:r>
                      <a:rPr lang="en-US" sz="2800" i="1">
                        <a:solidFill>
                          <a:srgbClr val="7030A0"/>
                        </a:solidFill>
                        <a:latin typeface="Cambria Math" panose="02040503050406030204" pitchFamily="18" charset="0"/>
                      </a:rPr>
                      <m:t> </m:t>
                    </m:r>
                  </m:oMath>
                </a14:m>
                <a:endParaRPr lang="en-US" sz="2800" dirty="0"/>
              </a:p>
              <a:p>
                <a:pPr marL="346075" indent="0">
                  <a:buNone/>
                </a:pPr>
                <a:r>
                  <a:rPr lang="en-US" sz="2800" dirty="0"/>
                  <a:t>= </a:t>
                </a:r>
                <a14:m>
                  <m:oMath xmlns:m="http://schemas.openxmlformats.org/officeDocument/2006/math">
                    <m:nary>
                      <m:naryPr>
                        <m:chr m:val="∑"/>
                        <m:limLoc m:val="subSup"/>
                        <m:supHide m:val="on"/>
                        <m:ctrlPr>
                          <a:rPr lang="en-US" sz="2800" i="1">
                            <a:latin typeface="Cambria Math" panose="02040503050406030204" pitchFamily="18" charset="0"/>
                          </a:rPr>
                        </m:ctrlPr>
                      </m:naryPr>
                      <m:sub>
                        <m:r>
                          <m:rPr>
                            <m:sty m:val="p"/>
                          </m:rPr>
                          <a:rPr lang="en-US" sz="2800">
                            <a:latin typeface="Cambria Math" panose="02040503050406030204" pitchFamily="18" charset="0"/>
                          </a:rPr>
                          <m:t>c</m:t>
                        </m:r>
                        <m:r>
                          <a:rPr lang="en-US" sz="2800">
                            <a:latin typeface="Cambria Math" panose="02040503050406030204" pitchFamily="18" charset="0"/>
                          </a:rPr>
                          <m:t>′</m:t>
                        </m:r>
                      </m:sub>
                      <m:sup/>
                      <m:e>
                        <m:nary>
                          <m:naryPr>
                            <m:chr m:val="∑"/>
                            <m:limLoc m:val="subSup"/>
                            <m:supHide m:val="on"/>
                            <m:ctrlPr>
                              <a:rPr lang="en-US" sz="2800" i="1">
                                <a:latin typeface="Cambria Math" panose="02040503050406030204" pitchFamily="18" charset="0"/>
                              </a:rPr>
                            </m:ctrlPr>
                          </m:naryPr>
                          <m:sub>
                            <m:sSubSup>
                              <m:sSubSupPr>
                                <m:ctrlPr>
                                  <a:rPr lang="en-US" sz="2800" i="1">
                                    <a:latin typeface="Cambria Math" panose="02040503050406030204" pitchFamily="18" charset="0"/>
                                  </a:rPr>
                                </m:ctrlPr>
                              </m:sSubSupPr>
                              <m:e>
                                <m:r>
                                  <m:rPr>
                                    <m:sty m:val="p"/>
                                  </m:rPr>
                                  <a:rPr lang="en-US" sz="2800">
                                    <a:latin typeface="Cambria Math" panose="02040503050406030204" pitchFamily="18" charset="0"/>
                                  </a:rPr>
                                  <m:t>t</m:t>
                                </m:r>
                              </m:e>
                              <m:sub>
                                <m:r>
                                  <a:rPr lang="en-US" sz="2800">
                                    <a:latin typeface="Cambria Math" panose="02040503050406030204" pitchFamily="18" charset="0"/>
                                  </a:rPr>
                                  <m:t>2</m:t>
                                </m:r>
                              </m:sub>
                              <m:sup>
                                <m:r>
                                  <a:rPr lang="en-US" sz="2800">
                                    <a:latin typeface="Cambria Math" panose="02040503050406030204" pitchFamily="18" charset="0"/>
                                  </a:rPr>
                                  <m:t>′</m:t>
                                </m:r>
                              </m:sup>
                            </m:sSubSup>
                          </m:sub>
                          <m:sup/>
                          <m:e>
                            <m:r>
                              <m:rPr>
                                <m:sty m:val="p"/>
                              </m:rPr>
                              <a:rPr lang="en-US" sz="2800">
                                <a:latin typeface="Cambria Math" panose="02040503050406030204" pitchFamily="18" charset="0"/>
                              </a:rPr>
                              <m:t>P</m:t>
                            </m:r>
                            <m:r>
                              <a:rPr lang="en-US" sz="2800">
                                <a:latin typeface="Cambria Math" panose="02040503050406030204" pitchFamily="18" charset="0"/>
                              </a:rPr>
                              <m:t>(</m:t>
                            </m:r>
                            <m:sSup>
                              <m:sSupPr>
                                <m:ctrlPr>
                                  <a:rPr lang="en-US" sz="2800" i="1">
                                    <a:latin typeface="Cambria Math" panose="02040503050406030204" pitchFamily="18" charset="0"/>
                                  </a:rPr>
                                </m:ctrlPr>
                              </m:sSupPr>
                              <m:e>
                                <m:r>
                                  <m:rPr>
                                    <m:sty m:val="p"/>
                                  </m:rPr>
                                  <a:rPr lang="en-US" sz="2800">
                                    <a:latin typeface="Cambria Math" panose="02040503050406030204" pitchFamily="18" charset="0"/>
                                  </a:rPr>
                                  <m:t>t</m:t>
                                </m:r>
                                <m:r>
                                  <a:rPr lang="en-US" sz="2800" baseline="-25000">
                                    <a:latin typeface="Cambria Math" panose="02040503050406030204" pitchFamily="18" charset="0"/>
                                  </a:rPr>
                                  <m:t>1</m:t>
                                </m:r>
                                <m:r>
                                  <a:rPr lang="en-US" sz="2800">
                                    <a:latin typeface="Cambria Math" panose="02040503050406030204" pitchFamily="18" charset="0"/>
                                  </a:rPr>
                                  <m:t>|</m:t>
                                </m:r>
                                <m:r>
                                  <m:rPr>
                                    <m:sty m:val="p"/>
                                  </m:rPr>
                                  <a:rPr lang="en-US" sz="2800">
                                    <a:latin typeface="Cambria Math" panose="02040503050406030204" pitchFamily="18" charset="0"/>
                                  </a:rPr>
                                  <m:t>c</m:t>
                                </m:r>
                              </m:e>
                              <m:sup>
                                <m:r>
                                  <a:rPr lang="en-US" sz="2800">
                                    <a:latin typeface="Cambria Math" panose="02040503050406030204" pitchFamily="18" charset="0"/>
                                  </a:rPr>
                                  <m:t>′</m:t>
                                </m:r>
                              </m:sup>
                            </m:sSup>
                            <m:r>
                              <a:rPr lang="en-US" sz="2800">
                                <a:latin typeface="Cambria Math" panose="02040503050406030204" pitchFamily="18" charset="0"/>
                              </a:rPr>
                              <m:t>)</m:t>
                            </m:r>
                            <m:r>
                              <m:rPr>
                                <m:sty m:val="p"/>
                              </m:rPr>
                              <a:rPr lang="en-US" sz="2800">
                                <a:latin typeface="Cambria Math" panose="02040503050406030204" pitchFamily="18" charset="0"/>
                              </a:rPr>
                              <m:t>P</m:t>
                            </m:r>
                            <m:r>
                              <a:rPr lang="en-US" sz="2800">
                                <a:latin typeface="Cambria Math" panose="02040503050406030204" pitchFamily="18" charset="0"/>
                              </a:rPr>
                              <m:t>(</m:t>
                            </m:r>
                            <m:sSup>
                              <m:sSupPr>
                                <m:ctrlPr>
                                  <a:rPr lang="en-US" sz="2800" i="1">
                                    <a:latin typeface="Cambria Math" panose="02040503050406030204" pitchFamily="18" charset="0"/>
                                  </a:rPr>
                                </m:ctrlPr>
                              </m:sSupPr>
                              <m:e>
                                <m:sSubSup>
                                  <m:sSubSupPr>
                                    <m:ctrlPr>
                                      <a:rPr lang="en-US" sz="2800" i="1">
                                        <a:latin typeface="Cambria Math" panose="02040503050406030204" pitchFamily="18" charset="0"/>
                                      </a:rPr>
                                    </m:ctrlPr>
                                  </m:sSubSupPr>
                                  <m:e>
                                    <m:r>
                                      <m:rPr>
                                        <m:sty m:val="p"/>
                                      </m:rPr>
                                      <a:rPr lang="en-US" sz="2800">
                                        <a:latin typeface="Cambria Math" panose="02040503050406030204" pitchFamily="18" charset="0"/>
                                      </a:rPr>
                                      <m:t>t</m:t>
                                    </m:r>
                                  </m:e>
                                  <m:sub>
                                    <m:r>
                                      <a:rPr lang="en-US" sz="2800">
                                        <a:latin typeface="Cambria Math" panose="02040503050406030204" pitchFamily="18" charset="0"/>
                                      </a:rPr>
                                      <m:t>2</m:t>
                                    </m:r>
                                  </m:sub>
                                  <m:sup>
                                    <m:r>
                                      <a:rPr lang="en-US" sz="2800">
                                        <a:latin typeface="Cambria Math" panose="02040503050406030204" pitchFamily="18" charset="0"/>
                                      </a:rPr>
                                      <m:t>′</m:t>
                                    </m:r>
                                  </m:sup>
                                </m:sSubSup>
                                <m:r>
                                  <a:rPr lang="en-US" sz="2800">
                                    <a:latin typeface="Cambria Math" panose="02040503050406030204" pitchFamily="18" charset="0"/>
                                  </a:rPr>
                                  <m:t>|</m:t>
                                </m:r>
                                <m:r>
                                  <m:rPr>
                                    <m:sty m:val="p"/>
                                  </m:rPr>
                                  <a:rPr lang="en-US" sz="2800">
                                    <a:latin typeface="Cambria Math" panose="02040503050406030204" pitchFamily="18" charset="0"/>
                                  </a:rPr>
                                  <m:t>c</m:t>
                                </m:r>
                              </m:e>
                              <m:sup>
                                <m:r>
                                  <a:rPr lang="en-US" sz="2800">
                                    <a:latin typeface="Cambria Math" panose="02040503050406030204" pitchFamily="18" charset="0"/>
                                  </a:rPr>
                                  <m:t>′</m:t>
                                </m:r>
                              </m:sup>
                            </m:sSup>
                            <m:r>
                              <a:rPr lang="en-US" sz="2800">
                                <a:latin typeface="Cambria Math" panose="02040503050406030204" pitchFamily="18" charset="0"/>
                              </a:rPr>
                              <m:t>)</m:t>
                            </m:r>
                            <m:r>
                              <m:rPr>
                                <m:sty m:val="p"/>
                              </m:rPr>
                              <a:rPr lang="en-US" sz="2800">
                                <a:latin typeface="Cambria Math" panose="02040503050406030204" pitchFamily="18" charset="0"/>
                              </a:rPr>
                              <m:t>P</m:t>
                            </m:r>
                            <m:r>
                              <a:rPr lang="en-US" sz="2800">
                                <a:latin typeface="Cambria Math" panose="02040503050406030204" pitchFamily="18" charset="0"/>
                              </a:rPr>
                              <m:t>(</m:t>
                            </m:r>
                            <m:sSup>
                              <m:sSupPr>
                                <m:ctrlPr>
                                  <a:rPr lang="en-US" sz="2800" i="1">
                                    <a:latin typeface="Cambria Math" panose="02040503050406030204" pitchFamily="18" charset="0"/>
                                  </a:rPr>
                                </m:ctrlPr>
                              </m:sSupPr>
                              <m:e>
                                <m:r>
                                  <m:rPr>
                                    <m:sty m:val="p"/>
                                  </m:rPr>
                                  <a:rPr lang="en-US" sz="2800">
                                    <a:latin typeface="Cambria Math" panose="02040503050406030204" pitchFamily="18" charset="0"/>
                                  </a:rPr>
                                  <m:t>c</m:t>
                                </m:r>
                              </m:e>
                              <m:sup>
                                <m:r>
                                  <a:rPr lang="en-US" sz="2800">
                                    <a:latin typeface="Cambria Math" panose="02040503050406030204" pitchFamily="18" charset="0"/>
                                  </a:rPr>
                                  <m:t>′</m:t>
                                </m:r>
                              </m:sup>
                            </m:sSup>
                            <m:r>
                              <a:rPr lang="en-US" sz="2800">
                                <a:latin typeface="Cambria Math" panose="02040503050406030204" pitchFamily="18" charset="0"/>
                              </a:rPr>
                              <m:t>)</m:t>
                            </m:r>
                          </m:e>
                        </m:nary>
                      </m:e>
                    </m:nary>
                  </m:oMath>
                </a14:m>
                <a:endParaRPr lang="en-US" sz="2800" dirty="0"/>
              </a:p>
              <a:p>
                <a:pPr marL="346075" indent="0">
                  <a:buNone/>
                </a:pPr>
                <a:r>
                  <a:rPr lang="en-US" sz="2800" dirty="0"/>
                  <a:t>= </a:t>
                </a:r>
                <a14:m>
                  <m:oMath xmlns:m="http://schemas.openxmlformats.org/officeDocument/2006/math">
                    <m:nary>
                      <m:naryPr>
                        <m:chr m:val="∑"/>
                        <m:limLoc m:val="subSup"/>
                        <m:supHide m:val="on"/>
                        <m:ctrlPr>
                          <a:rPr lang="en-US" sz="2800" i="1">
                            <a:latin typeface="Cambria Math" panose="02040503050406030204" pitchFamily="18" charset="0"/>
                          </a:rPr>
                        </m:ctrlPr>
                      </m:naryPr>
                      <m:sub>
                        <m:r>
                          <m:rPr>
                            <m:sty m:val="p"/>
                          </m:rPr>
                          <a:rPr lang="en-US" sz="2800">
                            <a:latin typeface="Cambria Math" panose="02040503050406030204" pitchFamily="18" charset="0"/>
                          </a:rPr>
                          <m:t>c</m:t>
                        </m:r>
                        <m:r>
                          <a:rPr lang="en-US" sz="2800">
                            <a:latin typeface="Cambria Math" panose="02040503050406030204" pitchFamily="18" charset="0"/>
                          </a:rPr>
                          <m:t>′</m:t>
                        </m:r>
                      </m:sub>
                      <m:sup/>
                      <m:e>
                        <m:r>
                          <m:rPr>
                            <m:sty m:val="p"/>
                          </m:rPr>
                          <a:rPr lang="en-US" sz="2800">
                            <a:latin typeface="Cambria Math" panose="02040503050406030204" pitchFamily="18" charset="0"/>
                          </a:rPr>
                          <m:t>P</m:t>
                        </m:r>
                        <m:r>
                          <a:rPr lang="en-US" sz="2800">
                            <a:latin typeface="Cambria Math" panose="02040503050406030204" pitchFamily="18" charset="0"/>
                          </a:rPr>
                          <m:t>(</m:t>
                        </m:r>
                        <m:sSup>
                          <m:sSupPr>
                            <m:ctrlPr>
                              <a:rPr lang="en-US" sz="2800" i="1">
                                <a:latin typeface="Cambria Math" panose="02040503050406030204" pitchFamily="18" charset="0"/>
                              </a:rPr>
                            </m:ctrlPr>
                          </m:sSupPr>
                          <m:e>
                            <m:r>
                              <m:rPr>
                                <m:sty m:val="p"/>
                              </m:rPr>
                              <a:rPr lang="en-US" sz="2800">
                                <a:latin typeface="Cambria Math" panose="02040503050406030204" pitchFamily="18" charset="0"/>
                              </a:rPr>
                              <m:t>t</m:t>
                            </m:r>
                            <m:r>
                              <a:rPr lang="en-US" sz="2800" baseline="-25000">
                                <a:latin typeface="Cambria Math" panose="02040503050406030204" pitchFamily="18" charset="0"/>
                              </a:rPr>
                              <m:t>1</m:t>
                            </m:r>
                            <m:r>
                              <a:rPr lang="en-US" sz="2800">
                                <a:latin typeface="Cambria Math" panose="02040503050406030204" pitchFamily="18" charset="0"/>
                              </a:rPr>
                              <m:t>|</m:t>
                            </m:r>
                            <m:r>
                              <m:rPr>
                                <m:sty m:val="p"/>
                              </m:rPr>
                              <a:rPr lang="en-US" sz="2800">
                                <a:latin typeface="Cambria Math" panose="02040503050406030204" pitchFamily="18" charset="0"/>
                              </a:rPr>
                              <m:t>c</m:t>
                            </m:r>
                          </m:e>
                          <m:sup>
                            <m:r>
                              <a:rPr lang="en-US" sz="2800">
                                <a:latin typeface="Cambria Math" panose="02040503050406030204" pitchFamily="18" charset="0"/>
                              </a:rPr>
                              <m:t>′</m:t>
                            </m:r>
                          </m:sup>
                        </m:sSup>
                        <m:r>
                          <a:rPr lang="en-US" sz="2800">
                            <a:latin typeface="Cambria Math" panose="02040503050406030204" pitchFamily="18" charset="0"/>
                          </a:rPr>
                          <m:t>)</m:t>
                        </m:r>
                        <m:r>
                          <m:rPr>
                            <m:sty m:val="p"/>
                          </m:rPr>
                          <a:rPr lang="en-US" sz="2800">
                            <a:latin typeface="Cambria Math" panose="02040503050406030204" pitchFamily="18" charset="0"/>
                          </a:rPr>
                          <m:t>P</m:t>
                        </m:r>
                        <m:r>
                          <a:rPr lang="en-US" sz="2800">
                            <a:latin typeface="Cambria Math" panose="02040503050406030204" pitchFamily="18" charset="0"/>
                          </a:rPr>
                          <m:t>(</m:t>
                        </m:r>
                        <m:sSup>
                          <m:sSupPr>
                            <m:ctrlPr>
                              <a:rPr lang="en-US" sz="2800" i="1">
                                <a:latin typeface="Cambria Math" panose="02040503050406030204" pitchFamily="18" charset="0"/>
                              </a:rPr>
                            </m:ctrlPr>
                          </m:sSupPr>
                          <m:e>
                            <m:r>
                              <m:rPr>
                                <m:sty m:val="p"/>
                              </m:rPr>
                              <a:rPr lang="en-US" sz="2800">
                                <a:latin typeface="Cambria Math" panose="02040503050406030204" pitchFamily="18" charset="0"/>
                              </a:rPr>
                              <m:t>c</m:t>
                            </m:r>
                          </m:e>
                          <m:sup>
                            <m:r>
                              <a:rPr lang="en-US" sz="2800">
                                <a:latin typeface="Cambria Math" panose="02040503050406030204" pitchFamily="18" charset="0"/>
                              </a:rPr>
                              <m:t>′</m:t>
                            </m:r>
                          </m:sup>
                        </m:sSup>
                        <m:r>
                          <a:rPr lang="en-US" sz="2800">
                            <a:latin typeface="Cambria Math" panose="02040503050406030204" pitchFamily="18" charset="0"/>
                          </a:rPr>
                          <m:t>)</m:t>
                        </m:r>
                      </m:e>
                    </m:nary>
                  </m:oMath>
                </a14:m>
                <a:endParaRPr lang="en-US" sz="2800" dirty="0"/>
              </a:p>
              <a:p>
                <a:pPr marL="346075" indent="0">
                  <a:buNone/>
                </a:pPr>
                <a:r>
                  <a:rPr lang="en-US" sz="2800" dirty="0"/>
                  <a:t>= P(t</a:t>
                </a:r>
                <a:r>
                  <a:rPr lang="en-US" sz="2800" baseline="-25000" dirty="0"/>
                  <a:t>1</a:t>
                </a:r>
                <a:r>
                  <a:rPr lang="en-US" sz="2800" dirty="0"/>
                  <a:t>|c)P(c) + P(t</a:t>
                </a:r>
                <a:r>
                  <a:rPr lang="en-US" sz="2800" baseline="-25000" dirty="0"/>
                  <a:t>1</a:t>
                </a:r>
                <a:r>
                  <a:rPr lang="en-US" sz="2800" dirty="0"/>
                  <a:t>|¬c)P(¬c) </a:t>
                </a:r>
              </a:p>
              <a:p>
                <a:pPr marL="346075" indent="0">
                  <a:buNone/>
                </a:pPr>
                <a:r>
                  <a:rPr lang="en-US" sz="2800" dirty="0"/>
                  <a:t>= 0.9*0.01 + 0.2*0.99 = 0.207</a:t>
                </a:r>
              </a:p>
            </p:txBody>
          </p:sp>
        </mc:Choice>
        <mc:Fallback xmlns="">
          <p:sp>
            <p:nvSpPr>
              <p:cNvPr id="13" name="Content Placeholder 12">
                <a:extLst>
                  <a:ext uri="{FF2B5EF4-FFF2-40B4-BE49-F238E27FC236}">
                    <a16:creationId xmlns:a16="http://schemas.microsoft.com/office/drawing/2014/main" id="{04DF0229-2BB3-EB4A-AB64-1A2A00816C05}"/>
                  </a:ext>
                </a:extLst>
              </p:cNvPr>
              <p:cNvSpPr>
                <a:spLocks noGrp="1" noRot="1" noChangeAspect="1" noMove="1" noResize="1" noEditPoints="1" noAdjustHandles="1" noChangeArrowheads="1" noChangeShapeType="1" noTextEdit="1"/>
              </p:cNvSpPr>
              <p:nvPr>
                <p:ph idx="1"/>
              </p:nvPr>
            </p:nvSpPr>
            <p:spPr>
              <a:xfrm>
                <a:off x="609600" y="2910777"/>
                <a:ext cx="10972800" cy="3642425"/>
              </a:xfrm>
              <a:blipFill>
                <a:blip r:embed="rId2"/>
                <a:stretch>
                  <a:fillRect l="-1387" t="-1042" b="-520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336D3BC-5EDB-9543-A586-ED57FACD812A}"/>
              </a:ext>
            </a:extLst>
          </p:cNvPr>
          <p:cNvSpPr>
            <a:spLocks noGrp="1"/>
          </p:cNvSpPr>
          <p:nvPr>
            <p:ph type="sldNum" sz="quarter" idx="12"/>
          </p:nvPr>
        </p:nvSpPr>
        <p:spPr/>
        <p:txBody>
          <a:bodyPr/>
          <a:lstStyle/>
          <a:p>
            <a:pPr>
              <a:defRPr/>
            </a:pPr>
            <a:fld id="{CCF77436-EC8C-4AA7-8F7E-35D67B363DD7}" type="slidenum">
              <a:rPr lang="en-US" smtClean="0"/>
              <a:pPr>
                <a:defRPr/>
              </a:pPr>
              <a:t>60</a:t>
            </a:fld>
            <a:endParaRPr lang="en-US" dirty="0"/>
          </a:p>
        </p:txBody>
      </p:sp>
      <p:sp>
        <p:nvSpPr>
          <p:cNvPr id="11" name="Rectangle 10">
            <a:extLst>
              <a:ext uri="{FF2B5EF4-FFF2-40B4-BE49-F238E27FC236}">
                <a16:creationId xmlns:a16="http://schemas.microsoft.com/office/drawing/2014/main" id="{D51E53B4-8921-C84D-97B2-2EB1EAE8F1F3}"/>
              </a:ext>
            </a:extLst>
          </p:cNvPr>
          <p:cNvSpPr/>
          <p:nvPr/>
        </p:nvSpPr>
        <p:spPr>
          <a:xfrm>
            <a:off x="4812619" y="1135344"/>
            <a:ext cx="4559981" cy="1569660"/>
          </a:xfrm>
          <a:prstGeom prst="rect">
            <a:avLst/>
          </a:prstGeom>
        </p:spPr>
        <p:txBody>
          <a:bodyPr wrap="square">
            <a:spAutoFit/>
          </a:bodyPr>
          <a:lstStyle/>
          <a:p>
            <a:r>
              <a:rPr lang="en-US" sz="3200" dirty="0">
                <a:latin typeface="Candara" panose="020E0502030303020204" pitchFamily="34" charset="0"/>
                <a:cs typeface="Calibri" panose="020F0502020204030204" pitchFamily="34" charset="0"/>
              </a:rPr>
              <a:t>P(c) = 0.01</a:t>
            </a:r>
          </a:p>
          <a:p>
            <a:r>
              <a:rPr lang="en-US" sz="3200" dirty="0">
                <a:latin typeface="Candara" panose="020E0502030303020204" pitchFamily="34" charset="0"/>
                <a:cs typeface="Calibri" panose="020F0502020204030204" pitchFamily="34" charset="0"/>
              </a:rPr>
              <a:t>P(t</a:t>
            </a:r>
            <a:r>
              <a:rPr lang="en-US" sz="3200" baseline="-25000" dirty="0">
                <a:latin typeface="Candara" panose="020E0502030303020204" pitchFamily="34" charset="0"/>
                <a:cs typeface="Calibri" panose="020F0502020204030204" pitchFamily="34" charset="0"/>
              </a:rPr>
              <a:t>1</a:t>
            </a:r>
            <a:r>
              <a:rPr lang="en-US" sz="3200" dirty="0">
                <a:latin typeface="Candara" panose="020E0502030303020204" pitchFamily="34" charset="0"/>
                <a:cs typeface="Calibri" panose="020F0502020204030204" pitchFamily="34" charset="0"/>
              </a:rPr>
              <a:t>|c) = P(t</a:t>
            </a:r>
            <a:r>
              <a:rPr lang="en-US" sz="3200" baseline="-25000" dirty="0">
                <a:latin typeface="Candara" panose="020E0502030303020204" pitchFamily="34" charset="0"/>
                <a:cs typeface="Calibri" panose="020F0502020204030204" pitchFamily="34" charset="0"/>
              </a:rPr>
              <a:t>2</a:t>
            </a:r>
            <a:r>
              <a:rPr lang="en-US" sz="3200" dirty="0">
                <a:latin typeface="Candara" panose="020E0502030303020204" pitchFamily="34" charset="0"/>
                <a:cs typeface="Calibri" panose="020F0502020204030204" pitchFamily="34" charset="0"/>
              </a:rPr>
              <a:t>|c) = 0.9</a:t>
            </a:r>
          </a:p>
          <a:p>
            <a:r>
              <a:rPr lang="en-US" sz="3200" dirty="0">
                <a:latin typeface="Candara" panose="020E0502030303020204" pitchFamily="34" charset="0"/>
                <a:cs typeface="Calibri" panose="020F0502020204030204" pitchFamily="34" charset="0"/>
              </a:rPr>
              <a:t>P(t</a:t>
            </a:r>
            <a:r>
              <a:rPr lang="en-US" sz="3200" baseline="-25000" dirty="0">
                <a:latin typeface="Candara" panose="020E0502030303020204" pitchFamily="34" charset="0"/>
                <a:cs typeface="Calibri" panose="020F0502020204030204" pitchFamily="34" charset="0"/>
              </a:rPr>
              <a:t>1</a:t>
            </a:r>
            <a:r>
              <a:rPr lang="en-US" sz="3200" dirty="0">
                <a:latin typeface="Candara" panose="020E0502030303020204" pitchFamily="34" charset="0"/>
                <a:cs typeface="Calibri" panose="020F0502020204030204" pitchFamily="34" charset="0"/>
              </a:rPr>
              <a:t>|¬c) = P(t</a:t>
            </a:r>
            <a:r>
              <a:rPr lang="en-US" sz="3200" baseline="-25000" dirty="0">
                <a:latin typeface="Candara" panose="020E0502030303020204" pitchFamily="34" charset="0"/>
                <a:cs typeface="Calibri" panose="020F0502020204030204" pitchFamily="34" charset="0"/>
              </a:rPr>
              <a:t>2</a:t>
            </a:r>
            <a:r>
              <a:rPr lang="en-US" sz="3200" dirty="0">
                <a:latin typeface="Candara" panose="020E0502030303020204" pitchFamily="34" charset="0"/>
                <a:cs typeface="Calibri" panose="020F0502020204030204" pitchFamily="34" charset="0"/>
              </a:rPr>
              <a:t>|¬c) = 0.2</a:t>
            </a:r>
          </a:p>
        </p:txBody>
      </p:sp>
      <p:sp>
        <p:nvSpPr>
          <p:cNvPr id="12" name="Rounded Rectangle 11">
            <a:extLst>
              <a:ext uri="{FF2B5EF4-FFF2-40B4-BE49-F238E27FC236}">
                <a16:creationId xmlns:a16="http://schemas.microsoft.com/office/drawing/2014/main" id="{3686FE06-62B6-0940-9EBE-CE613DE0AAEC}"/>
              </a:ext>
            </a:extLst>
          </p:cNvPr>
          <p:cNvSpPr/>
          <p:nvPr/>
        </p:nvSpPr>
        <p:spPr>
          <a:xfrm>
            <a:off x="2133601" y="2058967"/>
            <a:ext cx="589415" cy="53340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T</a:t>
            </a:r>
            <a:r>
              <a:rPr lang="en-US" sz="2800" baseline="-25000" dirty="0">
                <a:latin typeface="Candara" panose="020E0502030303020204" pitchFamily="34" charset="0"/>
              </a:rPr>
              <a:t>1</a:t>
            </a:r>
          </a:p>
        </p:txBody>
      </p:sp>
      <p:sp>
        <p:nvSpPr>
          <p:cNvPr id="19" name="Rounded Rectangle 18">
            <a:extLst>
              <a:ext uri="{FF2B5EF4-FFF2-40B4-BE49-F238E27FC236}">
                <a16:creationId xmlns:a16="http://schemas.microsoft.com/office/drawing/2014/main" id="{BC964C8D-EC21-9345-A082-34D7C0011C81}"/>
              </a:ext>
            </a:extLst>
          </p:cNvPr>
          <p:cNvSpPr/>
          <p:nvPr/>
        </p:nvSpPr>
        <p:spPr>
          <a:xfrm>
            <a:off x="2933999" y="1247982"/>
            <a:ext cx="606783" cy="53340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C</a:t>
            </a:r>
          </a:p>
        </p:txBody>
      </p:sp>
      <p:cxnSp>
        <p:nvCxnSpPr>
          <p:cNvPr id="20" name="Straight Arrow Connector 19">
            <a:extLst>
              <a:ext uri="{FF2B5EF4-FFF2-40B4-BE49-F238E27FC236}">
                <a16:creationId xmlns:a16="http://schemas.microsoft.com/office/drawing/2014/main" id="{A7F686C3-C101-724D-A76A-00A345A0B430}"/>
              </a:ext>
            </a:extLst>
          </p:cNvPr>
          <p:cNvCxnSpPr>
            <a:cxnSpLocks/>
            <a:stCxn id="19" idx="2"/>
            <a:endCxn id="12" idx="0"/>
          </p:cNvCxnSpPr>
          <p:nvPr/>
        </p:nvCxnSpPr>
        <p:spPr>
          <a:xfrm flipH="1">
            <a:off x="2428308" y="1781383"/>
            <a:ext cx="809082" cy="277585"/>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21" name="Rounded Rectangle 20">
            <a:extLst>
              <a:ext uri="{FF2B5EF4-FFF2-40B4-BE49-F238E27FC236}">
                <a16:creationId xmlns:a16="http://schemas.microsoft.com/office/drawing/2014/main" id="{59BC0449-6CE8-E349-8530-9691D382EF07}"/>
              </a:ext>
            </a:extLst>
          </p:cNvPr>
          <p:cNvSpPr/>
          <p:nvPr/>
        </p:nvSpPr>
        <p:spPr>
          <a:xfrm>
            <a:off x="3677786" y="2058968"/>
            <a:ext cx="589415" cy="533400"/>
          </a:xfrm>
          <a:prstGeom prst="roundRect">
            <a:avLst>
              <a:gd name="adj" fmla="val 50000"/>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T</a:t>
            </a:r>
            <a:r>
              <a:rPr lang="en-US" sz="2800" baseline="-25000" dirty="0">
                <a:latin typeface="Candara" panose="020E0502030303020204" pitchFamily="34" charset="0"/>
              </a:rPr>
              <a:t>2</a:t>
            </a:r>
          </a:p>
        </p:txBody>
      </p:sp>
      <p:cxnSp>
        <p:nvCxnSpPr>
          <p:cNvPr id="22" name="Straight Arrow Connector 21">
            <a:extLst>
              <a:ext uri="{FF2B5EF4-FFF2-40B4-BE49-F238E27FC236}">
                <a16:creationId xmlns:a16="http://schemas.microsoft.com/office/drawing/2014/main" id="{878AEF36-6155-2249-B400-CDDDB34B8D6F}"/>
              </a:ext>
            </a:extLst>
          </p:cNvPr>
          <p:cNvCxnSpPr>
            <a:cxnSpLocks/>
            <a:stCxn id="19" idx="2"/>
            <a:endCxn id="21" idx="0"/>
          </p:cNvCxnSpPr>
          <p:nvPr/>
        </p:nvCxnSpPr>
        <p:spPr>
          <a:xfrm>
            <a:off x="3237391" y="1781382"/>
            <a:ext cx="735103" cy="277586"/>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14" name="Freeform: Shape 13">
            <a:extLst>
              <a:ext uri="{FF2B5EF4-FFF2-40B4-BE49-F238E27FC236}">
                <a16:creationId xmlns:a16="http://schemas.microsoft.com/office/drawing/2014/main" id="{4C010972-4479-4AFB-A3DA-EE65E5866F2F}"/>
              </a:ext>
            </a:extLst>
          </p:cNvPr>
          <p:cNvSpPr/>
          <p:nvPr/>
        </p:nvSpPr>
        <p:spPr>
          <a:xfrm>
            <a:off x="1978661" y="1081869"/>
            <a:ext cx="1871337" cy="1662795"/>
          </a:xfrm>
          <a:custGeom>
            <a:avLst/>
            <a:gdLst>
              <a:gd name="connsiteX0" fmla="*/ 218982 w 2231170"/>
              <a:gd name="connsiteY0" fmla="*/ 277532 h 2448581"/>
              <a:gd name="connsiteX1" fmla="*/ 925152 w 2231170"/>
              <a:gd name="connsiteY1" fmla="*/ 33088 h 2448581"/>
              <a:gd name="connsiteX2" fmla="*/ 2120210 w 2231170"/>
              <a:gd name="connsiteY2" fmla="*/ 123623 h 2448581"/>
              <a:gd name="connsiteX3" fmla="*/ 2056836 w 2231170"/>
              <a:gd name="connsiteY3" fmla="*/ 1128557 h 2448581"/>
              <a:gd name="connsiteX4" fmla="*/ 1042847 w 2231170"/>
              <a:gd name="connsiteY4" fmla="*/ 1780407 h 2448581"/>
              <a:gd name="connsiteX5" fmla="*/ 807457 w 2231170"/>
              <a:gd name="connsiteY5" fmla="*/ 2405096 h 2448581"/>
              <a:gd name="connsiteX6" fmla="*/ 83180 w 2231170"/>
              <a:gd name="connsiteY6" fmla="*/ 2205920 h 2448581"/>
              <a:gd name="connsiteX7" fmla="*/ 28859 w 2231170"/>
              <a:gd name="connsiteY7" fmla="*/ 693991 h 2448581"/>
              <a:gd name="connsiteX8" fmla="*/ 218982 w 2231170"/>
              <a:gd name="connsiteY8" fmla="*/ 277532 h 2448581"/>
              <a:gd name="connsiteX0" fmla="*/ 218982 w 2224546"/>
              <a:gd name="connsiteY0" fmla="*/ 277532 h 2441929"/>
              <a:gd name="connsiteX1" fmla="*/ 925152 w 2224546"/>
              <a:gd name="connsiteY1" fmla="*/ 33088 h 2441929"/>
              <a:gd name="connsiteX2" fmla="*/ 2120210 w 2224546"/>
              <a:gd name="connsiteY2" fmla="*/ 123623 h 2441929"/>
              <a:gd name="connsiteX3" fmla="*/ 2056836 w 2224546"/>
              <a:gd name="connsiteY3" fmla="*/ 1128557 h 2441929"/>
              <a:gd name="connsiteX4" fmla="*/ 1179995 w 2224546"/>
              <a:gd name="connsiteY4" fmla="*/ 1870568 h 2441929"/>
              <a:gd name="connsiteX5" fmla="*/ 807457 w 2224546"/>
              <a:gd name="connsiteY5" fmla="*/ 2405096 h 2441929"/>
              <a:gd name="connsiteX6" fmla="*/ 83180 w 2224546"/>
              <a:gd name="connsiteY6" fmla="*/ 2205920 h 2441929"/>
              <a:gd name="connsiteX7" fmla="*/ 28859 w 2224546"/>
              <a:gd name="connsiteY7" fmla="*/ 693991 h 2441929"/>
              <a:gd name="connsiteX8" fmla="*/ 218982 w 2224546"/>
              <a:gd name="connsiteY8" fmla="*/ 277532 h 2441929"/>
              <a:gd name="connsiteX0" fmla="*/ 157707 w 2222048"/>
              <a:gd name="connsiteY0" fmla="*/ 170849 h 2435426"/>
              <a:gd name="connsiteX1" fmla="*/ 922654 w 2222048"/>
              <a:gd name="connsiteY1" fmla="*/ 26585 h 2435426"/>
              <a:gd name="connsiteX2" fmla="*/ 2117712 w 2222048"/>
              <a:gd name="connsiteY2" fmla="*/ 117120 h 2435426"/>
              <a:gd name="connsiteX3" fmla="*/ 2054338 w 2222048"/>
              <a:gd name="connsiteY3" fmla="*/ 1122054 h 2435426"/>
              <a:gd name="connsiteX4" fmla="*/ 1177497 w 2222048"/>
              <a:gd name="connsiteY4" fmla="*/ 1864065 h 2435426"/>
              <a:gd name="connsiteX5" fmla="*/ 804959 w 2222048"/>
              <a:gd name="connsiteY5" fmla="*/ 2398593 h 2435426"/>
              <a:gd name="connsiteX6" fmla="*/ 80682 w 2222048"/>
              <a:gd name="connsiteY6" fmla="*/ 2199417 h 2435426"/>
              <a:gd name="connsiteX7" fmla="*/ 26361 w 2222048"/>
              <a:gd name="connsiteY7" fmla="*/ 687488 h 2435426"/>
              <a:gd name="connsiteX8" fmla="*/ 157707 w 2222048"/>
              <a:gd name="connsiteY8" fmla="*/ 170849 h 2435426"/>
              <a:gd name="connsiteX0" fmla="*/ 188202 w 2252543"/>
              <a:gd name="connsiteY0" fmla="*/ 170849 h 2435426"/>
              <a:gd name="connsiteX1" fmla="*/ 953149 w 2252543"/>
              <a:gd name="connsiteY1" fmla="*/ 26585 h 2435426"/>
              <a:gd name="connsiteX2" fmla="*/ 2148207 w 2252543"/>
              <a:gd name="connsiteY2" fmla="*/ 117120 h 2435426"/>
              <a:gd name="connsiteX3" fmla="*/ 2084833 w 2252543"/>
              <a:gd name="connsiteY3" fmla="*/ 1122054 h 2435426"/>
              <a:gd name="connsiteX4" fmla="*/ 1207992 w 2252543"/>
              <a:gd name="connsiteY4" fmla="*/ 1864065 h 2435426"/>
              <a:gd name="connsiteX5" fmla="*/ 835454 w 2252543"/>
              <a:gd name="connsiteY5" fmla="*/ 2398593 h 2435426"/>
              <a:gd name="connsiteX6" fmla="*/ 111177 w 2252543"/>
              <a:gd name="connsiteY6" fmla="*/ 2199417 h 2435426"/>
              <a:gd name="connsiteX7" fmla="*/ 7875 w 2252543"/>
              <a:gd name="connsiteY7" fmla="*/ 687488 h 2435426"/>
              <a:gd name="connsiteX8" fmla="*/ 188202 w 2252543"/>
              <a:gd name="connsiteY8" fmla="*/ 170849 h 2435426"/>
              <a:gd name="connsiteX0" fmla="*/ 188202 w 2265348"/>
              <a:gd name="connsiteY0" fmla="*/ 154489 h 2419066"/>
              <a:gd name="connsiteX1" fmla="*/ 953149 w 2265348"/>
              <a:gd name="connsiteY1" fmla="*/ 10225 h 2419066"/>
              <a:gd name="connsiteX2" fmla="*/ 2148207 w 2265348"/>
              <a:gd name="connsiteY2" fmla="*/ 100760 h 2419066"/>
              <a:gd name="connsiteX3" fmla="*/ 2084833 w 2265348"/>
              <a:gd name="connsiteY3" fmla="*/ 1105694 h 2419066"/>
              <a:gd name="connsiteX4" fmla="*/ 1207992 w 2265348"/>
              <a:gd name="connsiteY4" fmla="*/ 1847705 h 2419066"/>
              <a:gd name="connsiteX5" fmla="*/ 835454 w 2265348"/>
              <a:gd name="connsiteY5" fmla="*/ 2382233 h 2419066"/>
              <a:gd name="connsiteX6" fmla="*/ 111177 w 2265348"/>
              <a:gd name="connsiteY6" fmla="*/ 2183057 h 2419066"/>
              <a:gd name="connsiteX7" fmla="*/ 7875 w 2265348"/>
              <a:gd name="connsiteY7" fmla="*/ 671128 h 2419066"/>
              <a:gd name="connsiteX8" fmla="*/ 188202 w 2265348"/>
              <a:gd name="connsiteY8" fmla="*/ 154489 h 2419066"/>
              <a:gd name="connsiteX0" fmla="*/ 188202 w 2262264"/>
              <a:gd name="connsiteY0" fmla="*/ 154489 h 2416112"/>
              <a:gd name="connsiteX1" fmla="*/ 953149 w 2262264"/>
              <a:gd name="connsiteY1" fmla="*/ 10225 h 2416112"/>
              <a:gd name="connsiteX2" fmla="*/ 2148207 w 2262264"/>
              <a:gd name="connsiteY2" fmla="*/ 100760 h 2416112"/>
              <a:gd name="connsiteX3" fmla="*/ 2084833 w 2262264"/>
              <a:gd name="connsiteY3" fmla="*/ 1105694 h 2416112"/>
              <a:gd name="connsiteX4" fmla="*/ 1276567 w 2262264"/>
              <a:gd name="connsiteY4" fmla="*/ 1887777 h 2416112"/>
              <a:gd name="connsiteX5" fmla="*/ 835454 w 2262264"/>
              <a:gd name="connsiteY5" fmla="*/ 2382233 h 2416112"/>
              <a:gd name="connsiteX6" fmla="*/ 111177 w 2262264"/>
              <a:gd name="connsiteY6" fmla="*/ 2183057 h 2416112"/>
              <a:gd name="connsiteX7" fmla="*/ 7875 w 2262264"/>
              <a:gd name="connsiteY7" fmla="*/ 671128 h 2416112"/>
              <a:gd name="connsiteX8" fmla="*/ 188202 w 2262264"/>
              <a:gd name="connsiteY8" fmla="*/ 154489 h 2416112"/>
              <a:gd name="connsiteX0" fmla="*/ 188202 w 2285998"/>
              <a:gd name="connsiteY0" fmla="*/ 171463 h 2433086"/>
              <a:gd name="connsiteX1" fmla="*/ 953149 w 2285998"/>
              <a:gd name="connsiteY1" fmla="*/ 27199 h 2433086"/>
              <a:gd name="connsiteX2" fmla="*/ 2148207 w 2285998"/>
              <a:gd name="connsiteY2" fmla="*/ 117734 h 2433086"/>
              <a:gd name="connsiteX3" fmla="*/ 2163204 w 2285998"/>
              <a:gd name="connsiteY3" fmla="*/ 1132685 h 2433086"/>
              <a:gd name="connsiteX4" fmla="*/ 1276567 w 2285998"/>
              <a:gd name="connsiteY4" fmla="*/ 1904751 h 2433086"/>
              <a:gd name="connsiteX5" fmla="*/ 835454 w 2285998"/>
              <a:gd name="connsiteY5" fmla="*/ 2399207 h 2433086"/>
              <a:gd name="connsiteX6" fmla="*/ 111177 w 2285998"/>
              <a:gd name="connsiteY6" fmla="*/ 2200031 h 2433086"/>
              <a:gd name="connsiteX7" fmla="*/ 7875 w 2285998"/>
              <a:gd name="connsiteY7" fmla="*/ 688102 h 2433086"/>
              <a:gd name="connsiteX8" fmla="*/ 188202 w 2285998"/>
              <a:gd name="connsiteY8" fmla="*/ 171463 h 2433086"/>
              <a:gd name="connsiteX0" fmla="*/ 188202 w 2285998"/>
              <a:gd name="connsiteY0" fmla="*/ 204712 h 2466335"/>
              <a:gd name="connsiteX1" fmla="*/ 953149 w 2285998"/>
              <a:gd name="connsiteY1" fmla="*/ 10358 h 2466335"/>
              <a:gd name="connsiteX2" fmla="*/ 2148207 w 2285998"/>
              <a:gd name="connsiteY2" fmla="*/ 150983 h 2466335"/>
              <a:gd name="connsiteX3" fmla="*/ 2163204 w 2285998"/>
              <a:gd name="connsiteY3" fmla="*/ 1165934 h 2466335"/>
              <a:gd name="connsiteX4" fmla="*/ 1276567 w 2285998"/>
              <a:gd name="connsiteY4" fmla="*/ 1938000 h 2466335"/>
              <a:gd name="connsiteX5" fmla="*/ 835454 w 2285998"/>
              <a:gd name="connsiteY5" fmla="*/ 2432456 h 2466335"/>
              <a:gd name="connsiteX6" fmla="*/ 111177 w 2285998"/>
              <a:gd name="connsiteY6" fmla="*/ 2233280 h 2466335"/>
              <a:gd name="connsiteX7" fmla="*/ 7875 w 2285998"/>
              <a:gd name="connsiteY7" fmla="*/ 721351 h 2466335"/>
              <a:gd name="connsiteX8" fmla="*/ 188202 w 2285998"/>
              <a:gd name="connsiteY8" fmla="*/ 204712 h 2466335"/>
              <a:gd name="connsiteX0" fmla="*/ 188202 w 2285998"/>
              <a:gd name="connsiteY0" fmla="*/ 204712 h 2466335"/>
              <a:gd name="connsiteX1" fmla="*/ 953149 w 2285998"/>
              <a:gd name="connsiteY1" fmla="*/ 10358 h 2466335"/>
              <a:gd name="connsiteX2" fmla="*/ 2148207 w 2285998"/>
              <a:gd name="connsiteY2" fmla="*/ 150983 h 2466335"/>
              <a:gd name="connsiteX3" fmla="*/ 2163204 w 2285998"/>
              <a:gd name="connsiteY3" fmla="*/ 1165934 h 2466335"/>
              <a:gd name="connsiteX4" fmla="*/ 1276567 w 2285998"/>
              <a:gd name="connsiteY4" fmla="*/ 1938000 h 2466335"/>
              <a:gd name="connsiteX5" fmla="*/ 835454 w 2285998"/>
              <a:gd name="connsiteY5" fmla="*/ 2432456 h 2466335"/>
              <a:gd name="connsiteX6" fmla="*/ 111177 w 2285998"/>
              <a:gd name="connsiteY6" fmla="*/ 2233280 h 2466335"/>
              <a:gd name="connsiteX7" fmla="*/ 7875 w 2285998"/>
              <a:gd name="connsiteY7" fmla="*/ 721351 h 2466335"/>
              <a:gd name="connsiteX8" fmla="*/ 188202 w 2285998"/>
              <a:gd name="connsiteY8" fmla="*/ 204712 h 2466335"/>
              <a:gd name="connsiteX0" fmla="*/ 222475 w 2320271"/>
              <a:gd name="connsiteY0" fmla="*/ 204712 h 2466335"/>
              <a:gd name="connsiteX1" fmla="*/ 987422 w 2320271"/>
              <a:gd name="connsiteY1" fmla="*/ 10358 h 2466335"/>
              <a:gd name="connsiteX2" fmla="*/ 2182480 w 2320271"/>
              <a:gd name="connsiteY2" fmla="*/ 150983 h 2466335"/>
              <a:gd name="connsiteX3" fmla="*/ 2197477 w 2320271"/>
              <a:gd name="connsiteY3" fmla="*/ 1165934 h 2466335"/>
              <a:gd name="connsiteX4" fmla="*/ 1310840 w 2320271"/>
              <a:gd name="connsiteY4" fmla="*/ 1938000 h 2466335"/>
              <a:gd name="connsiteX5" fmla="*/ 869727 w 2320271"/>
              <a:gd name="connsiteY5" fmla="*/ 2432456 h 2466335"/>
              <a:gd name="connsiteX6" fmla="*/ 145450 w 2320271"/>
              <a:gd name="connsiteY6" fmla="*/ 2233280 h 2466335"/>
              <a:gd name="connsiteX7" fmla="*/ 2963 w 2320271"/>
              <a:gd name="connsiteY7" fmla="*/ 721351 h 2466335"/>
              <a:gd name="connsiteX8" fmla="*/ 222475 w 2320271"/>
              <a:gd name="connsiteY8" fmla="*/ 204712 h 2466335"/>
              <a:gd name="connsiteX0" fmla="*/ 55827 w 2373135"/>
              <a:gd name="connsiteY0" fmla="*/ 759598 h 2504582"/>
              <a:gd name="connsiteX1" fmla="*/ 1040286 w 2373135"/>
              <a:gd name="connsiteY1" fmla="*/ 48605 h 2504582"/>
              <a:gd name="connsiteX2" fmla="*/ 2235344 w 2373135"/>
              <a:gd name="connsiteY2" fmla="*/ 189230 h 2504582"/>
              <a:gd name="connsiteX3" fmla="*/ 2250341 w 2373135"/>
              <a:gd name="connsiteY3" fmla="*/ 1204181 h 2504582"/>
              <a:gd name="connsiteX4" fmla="*/ 1363704 w 2373135"/>
              <a:gd name="connsiteY4" fmla="*/ 1976247 h 2504582"/>
              <a:gd name="connsiteX5" fmla="*/ 922591 w 2373135"/>
              <a:gd name="connsiteY5" fmla="*/ 2470703 h 2504582"/>
              <a:gd name="connsiteX6" fmla="*/ 198314 w 2373135"/>
              <a:gd name="connsiteY6" fmla="*/ 2271527 h 2504582"/>
              <a:gd name="connsiteX7" fmla="*/ 55827 w 2373135"/>
              <a:gd name="connsiteY7" fmla="*/ 759598 h 2504582"/>
              <a:gd name="connsiteX0" fmla="*/ 164834 w 2237097"/>
              <a:gd name="connsiteY0" fmla="*/ 1141568 h 2530919"/>
              <a:gd name="connsiteX1" fmla="*/ 904248 w 2237097"/>
              <a:gd name="connsiteY1" fmla="*/ 74942 h 2530919"/>
              <a:gd name="connsiteX2" fmla="*/ 2099306 w 2237097"/>
              <a:gd name="connsiteY2" fmla="*/ 215567 h 2530919"/>
              <a:gd name="connsiteX3" fmla="*/ 2114303 w 2237097"/>
              <a:gd name="connsiteY3" fmla="*/ 1230518 h 2530919"/>
              <a:gd name="connsiteX4" fmla="*/ 1227666 w 2237097"/>
              <a:gd name="connsiteY4" fmla="*/ 2002584 h 2530919"/>
              <a:gd name="connsiteX5" fmla="*/ 786553 w 2237097"/>
              <a:gd name="connsiteY5" fmla="*/ 2497040 h 2530919"/>
              <a:gd name="connsiteX6" fmla="*/ 62276 w 2237097"/>
              <a:gd name="connsiteY6" fmla="*/ 2297864 h 2530919"/>
              <a:gd name="connsiteX7" fmla="*/ 164834 w 2237097"/>
              <a:gd name="connsiteY7" fmla="*/ 1141568 h 2530919"/>
              <a:gd name="connsiteX0" fmla="*/ 168003 w 2235020"/>
              <a:gd name="connsiteY0" fmla="*/ 1062737 h 2452088"/>
              <a:gd name="connsiteX1" fmla="*/ 989099 w 2235020"/>
              <a:gd name="connsiteY1" fmla="*/ 109914 h 2452088"/>
              <a:gd name="connsiteX2" fmla="*/ 2102475 w 2235020"/>
              <a:gd name="connsiteY2" fmla="*/ 136736 h 2452088"/>
              <a:gd name="connsiteX3" fmla="*/ 2117472 w 2235020"/>
              <a:gd name="connsiteY3" fmla="*/ 1151687 h 2452088"/>
              <a:gd name="connsiteX4" fmla="*/ 1230835 w 2235020"/>
              <a:gd name="connsiteY4" fmla="*/ 1923753 h 2452088"/>
              <a:gd name="connsiteX5" fmla="*/ 789722 w 2235020"/>
              <a:gd name="connsiteY5" fmla="*/ 2418209 h 2452088"/>
              <a:gd name="connsiteX6" fmla="*/ 65445 w 2235020"/>
              <a:gd name="connsiteY6" fmla="*/ 2219033 h 2452088"/>
              <a:gd name="connsiteX7" fmla="*/ 168003 w 2235020"/>
              <a:gd name="connsiteY7" fmla="*/ 1062737 h 2452088"/>
              <a:gd name="connsiteX0" fmla="*/ 168003 w 2235020"/>
              <a:gd name="connsiteY0" fmla="*/ 1062735 h 2452086"/>
              <a:gd name="connsiteX1" fmla="*/ 989099 w 2235020"/>
              <a:gd name="connsiteY1" fmla="*/ 109912 h 2452086"/>
              <a:gd name="connsiteX2" fmla="*/ 2102476 w 2235020"/>
              <a:gd name="connsiteY2" fmla="*/ 136735 h 2452086"/>
              <a:gd name="connsiteX3" fmla="*/ 2117472 w 2235020"/>
              <a:gd name="connsiteY3" fmla="*/ 1151685 h 2452086"/>
              <a:gd name="connsiteX4" fmla="*/ 1230835 w 2235020"/>
              <a:gd name="connsiteY4" fmla="*/ 1923751 h 2452086"/>
              <a:gd name="connsiteX5" fmla="*/ 789722 w 2235020"/>
              <a:gd name="connsiteY5" fmla="*/ 2418207 h 2452086"/>
              <a:gd name="connsiteX6" fmla="*/ 65445 w 2235020"/>
              <a:gd name="connsiteY6" fmla="*/ 2219031 h 2452086"/>
              <a:gd name="connsiteX7" fmla="*/ 168003 w 2235020"/>
              <a:gd name="connsiteY7" fmla="*/ 1062735 h 2452086"/>
              <a:gd name="connsiteX0" fmla="*/ 168003 w 2209385"/>
              <a:gd name="connsiteY0" fmla="*/ 1083857 h 2473208"/>
              <a:gd name="connsiteX1" fmla="*/ 989099 w 2209385"/>
              <a:gd name="connsiteY1" fmla="*/ 131034 h 2473208"/>
              <a:gd name="connsiteX2" fmla="*/ 2102476 w 2209385"/>
              <a:gd name="connsiteY2" fmla="*/ 157857 h 2473208"/>
              <a:gd name="connsiteX3" fmla="*/ 2117472 w 2209385"/>
              <a:gd name="connsiteY3" fmla="*/ 1172807 h 2473208"/>
              <a:gd name="connsiteX4" fmla="*/ 1230835 w 2209385"/>
              <a:gd name="connsiteY4" fmla="*/ 1944873 h 2473208"/>
              <a:gd name="connsiteX5" fmla="*/ 789722 w 2209385"/>
              <a:gd name="connsiteY5" fmla="*/ 2439329 h 2473208"/>
              <a:gd name="connsiteX6" fmla="*/ 65445 w 2209385"/>
              <a:gd name="connsiteY6" fmla="*/ 2240153 h 2473208"/>
              <a:gd name="connsiteX7" fmla="*/ 168003 w 2209385"/>
              <a:gd name="connsiteY7" fmla="*/ 1083857 h 2473208"/>
              <a:gd name="connsiteX0" fmla="*/ 168003 w 2181390"/>
              <a:gd name="connsiteY0" fmla="*/ 1058583 h 2447934"/>
              <a:gd name="connsiteX1" fmla="*/ 989099 w 2181390"/>
              <a:gd name="connsiteY1" fmla="*/ 105760 h 2447934"/>
              <a:gd name="connsiteX2" fmla="*/ 2102476 w 2181390"/>
              <a:gd name="connsiteY2" fmla="*/ 132583 h 2447934"/>
              <a:gd name="connsiteX3" fmla="*/ 1994950 w 2181390"/>
              <a:gd name="connsiteY3" fmla="*/ 1076407 h 2447934"/>
              <a:gd name="connsiteX4" fmla="*/ 1230835 w 2181390"/>
              <a:gd name="connsiteY4" fmla="*/ 1919599 h 2447934"/>
              <a:gd name="connsiteX5" fmla="*/ 789722 w 2181390"/>
              <a:gd name="connsiteY5" fmla="*/ 2414055 h 2447934"/>
              <a:gd name="connsiteX6" fmla="*/ 65445 w 2181390"/>
              <a:gd name="connsiteY6" fmla="*/ 2214879 h 2447934"/>
              <a:gd name="connsiteX7" fmla="*/ 168003 w 2181390"/>
              <a:gd name="connsiteY7" fmla="*/ 1058583 h 2447934"/>
              <a:gd name="connsiteX0" fmla="*/ 168003 w 2200071"/>
              <a:gd name="connsiteY0" fmla="*/ 1058583 h 2510247"/>
              <a:gd name="connsiteX1" fmla="*/ 989099 w 2200071"/>
              <a:gd name="connsiteY1" fmla="*/ 105760 h 2510247"/>
              <a:gd name="connsiteX2" fmla="*/ 2102476 w 2200071"/>
              <a:gd name="connsiteY2" fmla="*/ 132583 h 2510247"/>
              <a:gd name="connsiteX3" fmla="*/ 1994950 w 2200071"/>
              <a:gd name="connsiteY3" fmla="*/ 1076407 h 2510247"/>
              <a:gd name="connsiteX4" fmla="*/ 789722 w 2200071"/>
              <a:gd name="connsiteY4" fmla="*/ 2414055 h 2510247"/>
              <a:gd name="connsiteX5" fmla="*/ 65445 w 2200071"/>
              <a:gd name="connsiteY5" fmla="*/ 2214879 h 2510247"/>
              <a:gd name="connsiteX6" fmla="*/ 168003 w 2200071"/>
              <a:gd name="connsiteY6" fmla="*/ 1058583 h 2510247"/>
              <a:gd name="connsiteX0" fmla="*/ 168003 w 2130897"/>
              <a:gd name="connsiteY0" fmla="*/ 1171950 h 2623614"/>
              <a:gd name="connsiteX1" fmla="*/ 989099 w 2130897"/>
              <a:gd name="connsiteY1" fmla="*/ 219127 h 2623614"/>
              <a:gd name="connsiteX2" fmla="*/ 1990164 w 2130897"/>
              <a:gd name="connsiteY2" fmla="*/ 75247 h 2623614"/>
              <a:gd name="connsiteX3" fmla="*/ 1994950 w 2130897"/>
              <a:gd name="connsiteY3" fmla="*/ 1189774 h 2623614"/>
              <a:gd name="connsiteX4" fmla="*/ 789722 w 2130897"/>
              <a:gd name="connsiteY4" fmla="*/ 2527422 h 2623614"/>
              <a:gd name="connsiteX5" fmla="*/ 65445 w 2130897"/>
              <a:gd name="connsiteY5" fmla="*/ 2328246 h 2623614"/>
              <a:gd name="connsiteX6" fmla="*/ 168003 w 2130897"/>
              <a:gd name="connsiteY6" fmla="*/ 1171950 h 2623614"/>
              <a:gd name="connsiteX0" fmla="*/ 231885 w 2113097"/>
              <a:gd name="connsiteY0" fmla="*/ 1230926 h 2625690"/>
              <a:gd name="connsiteX1" fmla="*/ 971299 w 2113097"/>
              <a:gd name="connsiteY1" fmla="*/ 221203 h 2625690"/>
              <a:gd name="connsiteX2" fmla="*/ 1972364 w 2113097"/>
              <a:gd name="connsiteY2" fmla="*/ 77323 h 2625690"/>
              <a:gd name="connsiteX3" fmla="*/ 1977150 w 2113097"/>
              <a:gd name="connsiteY3" fmla="*/ 1191850 h 2625690"/>
              <a:gd name="connsiteX4" fmla="*/ 771922 w 2113097"/>
              <a:gd name="connsiteY4" fmla="*/ 2529498 h 2625690"/>
              <a:gd name="connsiteX5" fmla="*/ 47645 w 2113097"/>
              <a:gd name="connsiteY5" fmla="*/ 2330322 h 2625690"/>
              <a:gd name="connsiteX6" fmla="*/ 231885 w 2113097"/>
              <a:gd name="connsiteY6" fmla="*/ 1230926 h 2625690"/>
              <a:gd name="connsiteX0" fmla="*/ 233965 w 2110434"/>
              <a:gd name="connsiteY0" fmla="*/ 1217907 h 2612671"/>
              <a:gd name="connsiteX1" fmla="*/ 1055061 w 2110434"/>
              <a:gd name="connsiteY1" fmla="*/ 250859 h 2612671"/>
              <a:gd name="connsiteX2" fmla="*/ 1974444 w 2110434"/>
              <a:gd name="connsiteY2" fmla="*/ 64304 h 2612671"/>
              <a:gd name="connsiteX3" fmla="*/ 1979230 w 2110434"/>
              <a:gd name="connsiteY3" fmla="*/ 1178831 h 2612671"/>
              <a:gd name="connsiteX4" fmla="*/ 774002 w 2110434"/>
              <a:gd name="connsiteY4" fmla="*/ 2516479 h 2612671"/>
              <a:gd name="connsiteX5" fmla="*/ 49725 w 2110434"/>
              <a:gd name="connsiteY5" fmla="*/ 2317303 h 2612671"/>
              <a:gd name="connsiteX6" fmla="*/ 233965 w 2110434"/>
              <a:gd name="connsiteY6" fmla="*/ 1217907 h 261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0434" h="2612671">
                <a:moveTo>
                  <a:pt x="233965" y="1217907"/>
                </a:moveTo>
                <a:cubicBezTo>
                  <a:pt x="401521" y="873500"/>
                  <a:pt x="764981" y="443126"/>
                  <a:pt x="1055061" y="250859"/>
                </a:cubicBezTo>
                <a:cubicBezTo>
                  <a:pt x="1345141" y="58592"/>
                  <a:pt x="1820416" y="-90358"/>
                  <a:pt x="1974444" y="64304"/>
                </a:cubicBezTo>
                <a:cubicBezTo>
                  <a:pt x="2128472" y="218966"/>
                  <a:pt x="2179304" y="770135"/>
                  <a:pt x="1979230" y="1178831"/>
                </a:cubicBezTo>
                <a:cubicBezTo>
                  <a:pt x="1779156" y="1587527"/>
                  <a:pt x="1095586" y="2326734"/>
                  <a:pt x="774002" y="2516479"/>
                </a:cubicBezTo>
                <a:cubicBezTo>
                  <a:pt x="452418" y="2706224"/>
                  <a:pt x="179491" y="2602487"/>
                  <a:pt x="49725" y="2317303"/>
                </a:cubicBezTo>
                <a:cubicBezTo>
                  <a:pt x="-80041" y="2032119"/>
                  <a:pt x="66409" y="1562314"/>
                  <a:pt x="233965" y="1217907"/>
                </a:cubicBezTo>
                <a:close/>
              </a:path>
            </a:pathLst>
          </a:custGeom>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Candara" panose="020E0502030303020204" pitchFamily="34" charset="0"/>
            </a:endParaRPr>
          </a:p>
        </p:txBody>
      </p:sp>
    </p:spTree>
    <p:extLst>
      <p:ext uri="{BB962C8B-B14F-4D97-AF65-F5344CB8AC3E}">
        <p14:creationId xmlns:p14="http://schemas.microsoft.com/office/powerpoint/2010/main" val="1181497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CB44D-FFBE-4FD4-8E8A-DE2C03432B3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71B1ECAA-DA4F-459A-ACC6-91BD68861CAD}"/>
              </a:ext>
            </a:extLst>
          </p:cNvPr>
          <p:cNvSpPr>
            <a:spLocks noGrp="1"/>
          </p:cNvSpPr>
          <p:nvPr>
            <p:ph idx="1"/>
          </p:nvPr>
        </p:nvSpPr>
        <p:spPr/>
        <p:txBody>
          <a:bodyPr>
            <a:normAutofit lnSpcReduction="10000"/>
          </a:bodyPr>
          <a:lstStyle/>
          <a:p>
            <a:r>
              <a:rPr lang="en-US" dirty="0"/>
              <a:t>Uncertainty</a:t>
            </a:r>
          </a:p>
          <a:p>
            <a:r>
              <a:rPr lang="en-US" dirty="0"/>
              <a:t>Bayes Rule</a:t>
            </a:r>
          </a:p>
          <a:p>
            <a:r>
              <a:rPr lang="en-US" dirty="0"/>
              <a:t>Bayesian Networks</a:t>
            </a:r>
          </a:p>
          <a:p>
            <a:r>
              <a:rPr lang="en-US" dirty="0"/>
              <a:t>D-Separation</a:t>
            </a:r>
          </a:p>
          <a:p>
            <a:r>
              <a:rPr lang="en-US" dirty="0"/>
              <a:t>Exact Inference (using 3 variable categories: query, hidden, evidence) (and this is assuming we know transition probabilities, which are used for evidence variables)</a:t>
            </a:r>
          </a:p>
          <a:p>
            <a:r>
              <a:rPr lang="en-US" dirty="0"/>
              <a:t>Approximate Inference: Sampling (to speed up computation even further!) (and still assuming we know the transition variables of evidence variables)</a:t>
            </a:r>
          </a:p>
        </p:txBody>
      </p:sp>
      <p:sp>
        <p:nvSpPr>
          <p:cNvPr id="4" name="Slide Number Placeholder 3">
            <a:extLst>
              <a:ext uri="{FF2B5EF4-FFF2-40B4-BE49-F238E27FC236}">
                <a16:creationId xmlns:a16="http://schemas.microsoft.com/office/drawing/2014/main" id="{3ACD25EB-491A-45A0-937D-B76D9C098DBA}"/>
              </a:ext>
            </a:extLst>
          </p:cNvPr>
          <p:cNvSpPr>
            <a:spLocks noGrp="1"/>
          </p:cNvSpPr>
          <p:nvPr>
            <p:ph type="sldNum" sz="quarter" idx="12"/>
          </p:nvPr>
        </p:nvSpPr>
        <p:spPr/>
        <p:txBody>
          <a:bodyPr/>
          <a:lstStyle/>
          <a:p>
            <a:pPr>
              <a:defRPr/>
            </a:pPr>
            <a:fld id="{CCF77436-EC8C-4AA7-8F7E-35D67B363DD7}" type="slidenum">
              <a:rPr lang="en-US" smtClean="0"/>
              <a:pPr>
                <a:defRPr/>
              </a:pPr>
              <a:t>61</a:t>
            </a:fld>
            <a:endParaRPr lang="en-US" dirty="0"/>
          </a:p>
        </p:txBody>
      </p:sp>
    </p:spTree>
    <p:extLst>
      <p:ext uri="{BB962C8B-B14F-4D97-AF65-F5344CB8AC3E}">
        <p14:creationId xmlns:p14="http://schemas.microsoft.com/office/powerpoint/2010/main" val="24198697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27955-12A0-1F43-BBA9-66601537E6F8}"/>
              </a:ext>
            </a:extLst>
          </p:cNvPr>
          <p:cNvSpPr>
            <a:spLocks noGrp="1"/>
          </p:cNvSpPr>
          <p:nvPr>
            <p:ph type="title"/>
          </p:nvPr>
        </p:nvSpPr>
        <p:spPr/>
        <p:txBody>
          <a:bodyPr/>
          <a:lstStyle/>
          <a:p>
            <a:r>
              <a:rPr lang="en-US" dirty="0"/>
              <a:t>Direct Sampling</a:t>
            </a:r>
          </a:p>
        </p:txBody>
      </p:sp>
      <p:sp>
        <p:nvSpPr>
          <p:cNvPr id="4" name="Slide Number Placeholder 3">
            <a:extLst>
              <a:ext uri="{FF2B5EF4-FFF2-40B4-BE49-F238E27FC236}">
                <a16:creationId xmlns:a16="http://schemas.microsoft.com/office/drawing/2014/main" id="{AC5CC935-71C0-4F42-9272-8812FF91C86A}"/>
              </a:ext>
            </a:extLst>
          </p:cNvPr>
          <p:cNvSpPr>
            <a:spLocks noGrp="1"/>
          </p:cNvSpPr>
          <p:nvPr>
            <p:ph type="sldNum" sz="quarter" idx="12"/>
          </p:nvPr>
        </p:nvSpPr>
        <p:spPr/>
        <p:txBody>
          <a:bodyPr/>
          <a:lstStyle/>
          <a:p>
            <a:pPr>
              <a:defRPr/>
            </a:pPr>
            <a:fld id="{CCF77436-EC8C-4AA7-8F7E-35D67B363DD7}" type="slidenum">
              <a:rPr lang="en-US" smtClean="0"/>
              <a:pPr>
                <a:defRPr/>
              </a:pPr>
              <a:t>62</a:t>
            </a:fld>
            <a:endParaRPr lang="en-US" dirty="0"/>
          </a:p>
        </p:txBody>
      </p:sp>
      <p:graphicFrame>
        <p:nvGraphicFramePr>
          <p:cNvPr id="17" name="Content Placeholder 35">
            <a:extLst>
              <a:ext uri="{FF2B5EF4-FFF2-40B4-BE49-F238E27FC236}">
                <a16:creationId xmlns:a16="http://schemas.microsoft.com/office/drawing/2014/main" id="{473AF008-BA88-D949-BD57-5D0E800AB2AF}"/>
              </a:ext>
            </a:extLst>
          </p:cNvPr>
          <p:cNvGraphicFramePr>
            <a:graphicFrameLocks/>
          </p:cNvGraphicFramePr>
          <p:nvPr/>
        </p:nvGraphicFramePr>
        <p:xfrm>
          <a:off x="2133600" y="1066800"/>
          <a:ext cx="1318260" cy="1188720"/>
        </p:xfrm>
        <a:graphic>
          <a:graphicData uri="http://schemas.openxmlformats.org/drawingml/2006/table">
            <a:tbl>
              <a:tblPr firstRow="1" bandRow="1">
                <a:tableStyleId>{93296810-A885-4BE3-A3E7-6D5BEEA58F35}</a:tableStyleId>
              </a:tblPr>
              <a:tblGrid>
                <a:gridCol w="500380">
                  <a:extLst>
                    <a:ext uri="{9D8B030D-6E8A-4147-A177-3AD203B41FA5}">
                      <a16:colId xmlns:a16="http://schemas.microsoft.com/office/drawing/2014/main" val="2070660150"/>
                    </a:ext>
                  </a:extLst>
                </a:gridCol>
                <a:gridCol w="817880">
                  <a:extLst>
                    <a:ext uri="{9D8B030D-6E8A-4147-A177-3AD203B41FA5}">
                      <a16:colId xmlns:a16="http://schemas.microsoft.com/office/drawing/2014/main" val="2575645751"/>
                    </a:ext>
                  </a:extLst>
                </a:gridCol>
              </a:tblGrid>
              <a:tr h="370840">
                <a:tc>
                  <a:txBody>
                    <a:bodyPr/>
                    <a:lstStyle/>
                    <a:p>
                      <a:pPr algn="r"/>
                      <a:r>
                        <a:rPr lang="en-US" sz="2000" dirty="0">
                          <a:latin typeface="Candara" panose="020E0502030303020204" pitchFamily="34" charset="0"/>
                          <a:cs typeface="Calibri" panose="020F0502020204030204" pitchFamily="34" charset="0"/>
                        </a:rPr>
                        <a:t>B</a:t>
                      </a:r>
                    </a:p>
                  </a:txBody>
                  <a:tcPr/>
                </a:tc>
                <a:tc>
                  <a:txBody>
                    <a:bodyPr/>
                    <a:lstStyle/>
                    <a:p>
                      <a:r>
                        <a:rPr lang="en-US" sz="2000" dirty="0">
                          <a:latin typeface="Candara" panose="020E0502030303020204" pitchFamily="34" charset="0"/>
                          <a:cs typeface="Calibri" panose="020F0502020204030204" pitchFamily="34" charset="0"/>
                        </a:rPr>
                        <a:t>P(B)</a:t>
                      </a:r>
                    </a:p>
                  </a:txBody>
                  <a:tcPr/>
                </a:tc>
                <a:extLst>
                  <a:ext uri="{0D108BD9-81ED-4DB2-BD59-A6C34878D82A}">
                    <a16:rowId xmlns:a16="http://schemas.microsoft.com/office/drawing/2014/main" val="29886171"/>
                  </a:ext>
                </a:extLst>
              </a:tr>
              <a:tr h="370840">
                <a:tc>
                  <a:txBody>
                    <a:bodyPr/>
                    <a:lstStyle/>
                    <a:p>
                      <a:pPr algn="r"/>
                      <a:r>
                        <a:rPr lang="en-US" sz="2000" dirty="0">
                          <a:latin typeface="Candara" panose="020E0502030303020204" pitchFamily="34" charset="0"/>
                          <a:cs typeface="Calibri" panose="020F0502020204030204" pitchFamily="34" charset="0"/>
                        </a:rPr>
                        <a:t>b</a:t>
                      </a:r>
                    </a:p>
                  </a:txBody>
                  <a:tcPr/>
                </a:tc>
                <a:tc>
                  <a:txBody>
                    <a:bodyPr/>
                    <a:lstStyle/>
                    <a:p>
                      <a:r>
                        <a:rPr lang="en-US" sz="2000" dirty="0">
                          <a:latin typeface="Candara" panose="020E0502030303020204" pitchFamily="34" charset="0"/>
                          <a:cs typeface="Calibri" panose="020F0502020204030204" pitchFamily="34" charset="0"/>
                        </a:rPr>
                        <a:t>0.001</a:t>
                      </a:r>
                    </a:p>
                  </a:txBody>
                  <a:tcPr/>
                </a:tc>
                <a:extLst>
                  <a:ext uri="{0D108BD9-81ED-4DB2-BD59-A6C34878D82A}">
                    <a16:rowId xmlns:a16="http://schemas.microsoft.com/office/drawing/2014/main" val="2566657329"/>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¬b</a:t>
                      </a:r>
                    </a:p>
                  </a:txBody>
                  <a:tcPr/>
                </a:tc>
                <a:tc>
                  <a:txBody>
                    <a:bodyPr/>
                    <a:lstStyle/>
                    <a:p>
                      <a:r>
                        <a:rPr lang="en-US" sz="2000" dirty="0">
                          <a:latin typeface="Candara" panose="020E0502030303020204" pitchFamily="34" charset="0"/>
                          <a:cs typeface="Calibri" panose="020F0502020204030204" pitchFamily="34" charset="0"/>
                        </a:rPr>
                        <a:t>0.999</a:t>
                      </a:r>
                    </a:p>
                  </a:txBody>
                  <a:tcPr/>
                </a:tc>
                <a:extLst>
                  <a:ext uri="{0D108BD9-81ED-4DB2-BD59-A6C34878D82A}">
                    <a16:rowId xmlns:a16="http://schemas.microsoft.com/office/drawing/2014/main" val="4261301722"/>
                  </a:ext>
                </a:extLst>
              </a:tr>
            </a:tbl>
          </a:graphicData>
        </a:graphic>
      </p:graphicFrame>
      <p:graphicFrame>
        <p:nvGraphicFramePr>
          <p:cNvPr id="18" name="Content Placeholder 35">
            <a:extLst>
              <a:ext uri="{FF2B5EF4-FFF2-40B4-BE49-F238E27FC236}">
                <a16:creationId xmlns:a16="http://schemas.microsoft.com/office/drawing/2014/main" id="{F2022539-B733-9D4F-983A-276C6F31D46C}"/>
              </a:ext>
            </a:extLst>
          </p:cNvPr>
          <p:cNvGraphicFramePr>
            <a:graphicFrameLocks/>
          </p:cNvGraphicFramePr>
          <p:nvPr/>
        </p:nvGraphicFramePr>
        <p:xfrm>
          <a:off x="5524132" y="1067991"/>
          <a:ext cx="1311910" cy="1188720"/>
        </p:xfrm>
        <a:graphic>
          <a:graphicData uri="http://schemas.openxmlformats.org/drawingml/2006/table">
            <a:tbl>
              <a:tblPr firstRow="1" bandRow="1">
                <a:tableStyleId>{93296810-A885-4BE3-A3E7-6D5BEEA58F35}</a:tableStyleId>
              </a:tblPr>
              <a:tblGrid>
                <a:gridCol w="494030">
                  <a:extLst>
                    <a:ext uri="{9D8B030D-6E8A-4147-A177-3AD203B41FA5}">
                      <a16:colId xmlns:a16="http://schemas.microsoft.com/office/drawing/2014/main" val="2070660150"/>
                    </a:ext>
                  </a:extLst>
                </a:gridCol>
                <a:gridCol w="817880">
                  <a:extLst>
                    <a:ext uri="{9D8B030D-6E8A-4147-A177-3AD203B41FA5}">
                      <a16:colId xmlns:a16="http://schemas.microsoft.com/office/drawing/2014/main" val="2575645751"/>
                    </a:ext>
                  </a:extLst>
                </a:gridCol>
              </a:tblGrid>
              <a:tr h="370840">
                <a:tc>
                  <a:txBody>
                    <a:bodyPr/>
                    <a:lstStyle/>
                    <a:p>
                      <a:pPr algn="r"/>
                      <a:r>
                        <a:rPr lang="en-US" sz="2000" dirty="0">
                          <a:latin typeface="Candara" panose="020E0502030303020204" pitchFamily="34" charset="0"/>
                          <a:cs typeface="Calibri" panose="020F0502020204030204" pitchFamily="34" charset="0"/>
                        </a:rPr>
                        <a:t>E</a:t>
                      </a:r>
                    </a:p>
                  </a:txBody>
                  <a:tcPr/>
                </a:tc>
                <a:tc>
                  <a:txBody>
                    <a:bodyPr/>
                    <a:lstStyle/>
                    <a:p>
                      <a:r>
                        <a:rPr lang="en-US" sz="2000" dirty="0">
                          <a:latin typeface="Candara" panose="020E0502030303020204" pitchFamily="34" charset="0"/>
                          <a:cs typeface="Calibri" panose="020F0502020204030204" pitchFamily="34" charset="0"/>
                        </a:rPr>
                        <a:t>P(B)</a:t>
                      </a:r>
                    </a:p>
                  </a:txBody>
                  <a:tcPr/>
                </a:tc>
                <a:extLst>
                  <a:ext uri="{0D108BD9-81ED-4DB2-BD59-A6C34878D82A}">
                    <a16:rowId xmlns:a16="http://schemas.microsoft.com/office/drawing/2014/main" val="29886171"/>
                  </a:ext>
                </a:extLst>
              </a:tr>
              <a:tr h="370840">
                <a:tc>
                  <a:txBody>
                    <a:bodyPr/>
                    <a:lstStyle/>
                    <a:p>
                      <a:pPr algn="r"/>
                      <a:r>
                        <a:rPr lang="en-US" sz="2000" dirty="0">
                          <a:latin typeface="Candara" panose="020E0502030303020204" pitchFamily="34" charset="0"/>
                          <a:cs typeface="Calibri" panose="020F0502020204030204" pitchFamily="34" charset="0"/>
                        </a:rPr>
                        <a:t>e</a:t>
                      </a:r>
                    </a:p>
                  </a:txBody>
                  <a:tcPr/>
                </a:tc>
                <a:tc>
                  <a:txBody>
                    <a:bodyPr/>
                    <a:lstStyle/>
                    <a:p>
                      <a:r>
                        <a:rPr lang="en-US" sz="2000" dirty="0">
                          <a:latin typeface="Candara" panose="020E0502030303020204" pitchFamily="34" charset="0"/>
                          <a:cs typeface="Calibri" panose="020F0502020204030204" pitchFamily="34" charset="0"/>
                        </a:rPr>
                        <a:t>0.002</a:t>
                      </a:r>
                    </a:p>
                  </a:txBody>
                  <a:tcPr/>
                </a:tc>
                <a:extLst>
                  <a:ext uri="{0D108BD9-81ED-4DB2-BD59-A6C34878D82A}">
                    <a16:rowId xmlns:a16="http://schemas.microsoft.com/office/drawing/2014/main" val="2566657329"/>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¬e</a:t>
                      </a:r>
                    </a:p>
                  </a:txBody>
                  <a:tcPr/>
                </a:tc>
                <a:tc>
                  <a:txBody>
                    <a:bodyPr/>
                    <a:lstStyle/>
                    <a:p>
                      <a:r>
                        <a:rPr lang="en-US" sz="2000" dirty="0">
                          <a:latin typeface="Candara" panose="020E0502030303020204" pitchFamily="34" charset="0"/>
                          <a:cs typeface="Calibri" panose="020F0502020204030204" pitchFamily="34" charset="0"/>
                        </a:rPr>
                        <a:t>0.998</a:t>
                      </a:r>
                    </a:p>
                  </a:txBody>
                  <a:tcPr/>
                </a:tc>
                <a:extLst>
                  <a:ext uri="{0D108BD9-81ED-4DB2-BD59-A6C34878D82A}">
                    <a16:rowId xmlns:a16="http://schemas.microsoft.com/office/drawing/2014/main" val="4261301722"/>
                  </a:ext>
                </a:extLst>
              </a:tr>
            </a:tbl>
          </a:graphicData>
        </a:graphic>
      </p:graphicFrame>
      <p:graphicFrame>
        <p:nvGraphicFramePr>
          <p:cNvPr id="19" name="Content Placeholder 35">
            <a:extLst>
              <a:ext uri="{FF2B5EF4-FFF2-40B4-BE49-F238E27FC236}">
                <a16:creationId xmlns:a16="http://schemas.microsoft.com/office/drawing/2014/main" id="{C43F9004-1BD6-FC4F-AB53-2C9792226386}"/>
              </a:ext>
            </a:extLst>
          </p:cNvPr>
          <p:cNvGraphicFramePr>
            <a:graphicFrameLocks/>
          </p:cNvGraphicFramePr>
          <p:nvPr/>
        </p:nvGraphicFramePr>
        <p:xfrm>
          <a:off x="2133601" y="3299829"/>
          <a:ext cx="2090103" cy="1981200"/>
        </p:xfrm>
        <a:graphic>
          <a:graphicData uri="http://schemas.openxmlformats.org/drawingml/2006/table">
            <a:tbl>
              <a:tblPr firstRow="1" bandRow="1">
                <a:tableStyleId>{93296810-A885-4BE3-A3E7-6D5BEEA58F35}</a:tableStyleId>
              </a:tblPr>
              <a:tblGrid>
                <a:gridCol w="489268">
                  <a:extLst>
                    <a:ext uri="{9D8B030D-6E8A-4147-A177-3AD203B41FA5}">
                      <a16:colId xmlns:a16="http://schemas.microsoft.com/office/drawing/2014/main" val="2070660150"/>
                    </a:ext>
                  </a:extLst>
                </a:gridCol>
                <a:gridCol w="570230">
                  <a:extLst>
                    <a:ext uri="{9D8B030D-6E8A-4147-A177-3AD203B41FA5}">
                      <a16:colId xmlns:a16="http://schemas.microsoft.com/office/drawing/2014/main" val="2575645751"/>
                    </a:ext>
                  </a:extLst>
                </a:gridCol>
                <a:gridCol w="1030605">
                  <a:extLst>
                    <a:ext uri="{9D8B030D-6E8A-4147-A177-3AD203B41FA5}">
                      <a16:colId xmlns:a16="http://schemas.microsoft.com/office/drawing/2014/main" val="21037836"/>
                    </a:ext>
                  </a:extLst>
                </a:gridCol>
              </a:tblGrid>
              <a:tr h="370840">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M</a:t>
                      </a:r>
                    </a:p>
                  </a:txBody>
                  <a:tcPr/>
                </a:tc>
                <a:tc>
                  <a:txBody>
                    <a:bodyPr/>
                    <a:lstStyle/>
                    <a:p>
                      <a:r>
                        <a:rPr lang="en-US" sz="2000" dirty="0">
                          <a:latin typeface="Candara" panose="020E0502030303020204" pitchFamily="34" charset="0"/>
                          <a:cs typeface="Calibri" panose="020F0502020204030204" pitchFamily="34" charset="0"/>
                        </a:rPr>
                        <a:t>P(M|A)</a:t>
                      </a:r>
                    </a:p>
                  </a:txBody>
                  <a:tcPr/>
                </a:tc>
                <a:extLst>
                  <a:ext uri="{0D108BD9-81ED-4DB2-BD59-A6C34878D82A}">
                    <a16:rowId xmlns:a16="http://schemas.microsoft.com/office/drawing/2014/main" val="29886171"/>
                  </a:ext>
                </a:extLst>
              </a:tr>
              <a:tr h="370840">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m</a:t>
                      </a:r>
                    </a:p>
                  </a:txBody>
                  <a:tcPr/>
                </a:tc>
                <a:tc>
                  <a:txBody>
                    <a:bodyPr/>
                    <a:lstStyle/>
                    <a:p>
                      <a:r>
                        <a:rPr lang="en-US" sz="2000" dirty="0">
                          <a:latin typeface="Candara" panose="020E0502030303020204" pitchFamily="34" charset="0"/>
                          <a:cs typeface="Calibri" panose="020F0502020204030204" pitchFamily="34" charset="0"/>
                        </a:rPr>
                        <a:t>0.7</a:t>
                      </a:r>
                    </a:p>
                  </a:txBody>
                  <a:tcPr/>
                </a:tc>
                <a:extLst>
                  <a:ext uri="{0D108BD9-81ED-4DB2-BD59-A6C34878D82A}">
                    <a16:rowId xmlns:a16="http://schemas.microsoft.com/office/drawing/2014/main" val="2566657329"/>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¬m</a:t>
                      </a:r>
                    </a:p>
                  </a:txBody>
                  <a:tcPr/>
                </a:tc>
                <a:tc>
                  <a:txBody>
                    <a:bodyPr/>
                    <a:lstStyle/>
                    <a:p>
                      <a:r>
                        <a:rPr lang="en-US" sz="2000" dirty="0">
                          <a:latin typeface="Candara" panose="020E0502030303020204" pitchFamily="34" charset="0"/>
                          <a:cs typeface="Calibri" panose="020F0502020204030204" pitchFamily="34" charset="0"/>
                        </a:rPr>
                        <a:t>0.3</a:t>
                      </a:r>
                    </a:p>
                  </a:txBody>
                  <a:tcPr/>
                </a:tc>
                <a:extLst>
                  <a:ext uri="{0D108BD9-81ED-4DB2-BD59-A6C34878D82A}">
                    <a16:rowId xmlns:a16="http://schemas.microsoft.com/office/drawing/2014/main" val="4261301722"/>
                  </a:ext>
                </a:extLst>
              </a:tr>
              <a:tr h="370840">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m</a:t>
                      </a:r>
                    </a:p>
                  </a:txBody>
                  <a:tcPr/>
                </a:tc>
                <a:tc>
                  <a:txBody>
                    <a:bodyPr/>
                    <a:lstStyle/>
                    <a:p>
                      <a:r>
                        <a:rPr lang="en-US" sz="2000" dirty="0">
                          <a:latin typeface="Candara" panose="020E0502030303020204" pitchFamily="34" charset="0"/>
                          <a:cs typeface="Calibri" panose="020F0502020204030204" pitchFamily="34" charset="0"/>
                        </a:rPr>
                        <a:t>0.01</a:t>
                      </a:r>
                    </a:p>
                  </a:txBody>
                  <a:tcPr/>
                </a:tc>
                <a:extLst>
                  <a:ext uri="{0D108BD9-81ED-4DB2-BD59-A6C34878D82A}">
                    <a16:rowId xmlns:a16="http://schemas.microsoft.com/office/drawing/2014/main" val="249114145"/>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¬m</a:t>
                      </a:r>
                    </a:p>
                  </a:txBody>
                  <a:tcPr/>
                </a:tc>
                <a:tc>
                  <a:txBody>
                    <a:bodyPr/>
                    <a:lstStyle/>
                    <a:p>
                      <a:r>
                        <a:rPr lang="en-US" sz="2000" dirty="0">
                          <a:latin typeface="Candara" panose="020E0502030303020204" pitchFamily="34" charset="0"/>
                          <a:cs typeface="Calibri" panose="020F0502020204030204" pitchFamily="34" charset="0"/>
                        </a:rPr>
                        <a:t>0.99</a:t>
                      </a:r>
                    </a:p>
                  </a:txBody>
                  <a:tcPr/>
                </a:tc>
                <a:extLst>
                  <a:ext uri="{0D108BD9-81ED-4DB2-BD59-A6C34878D82A}">
                    <a16:rowId xmlns:a16="http://schemas.microsoft.com/office/drawing/2014/main" val="4061250471"/>
                  </a:ext>
                </a:extLst>
              </a:tr>
            </a:tbl>
          </a:graphicData>
        </a:graphic>
      </p:graphicFrame>
      <p:graphicFrame>
        <p:nvGraphicFramePr>
          <p:cNvPr id="20" name="Content Placeholder 35">
            <a:extLst>
              <a:ext uri="{FF2B5EF4-FFF2-40B4-BE49-F238E27FC236}">
                <a16:creationId xmlns:a16="http://schemas.microsoft.com/office/drawing/2014/main" id="{2E261517-DA31-0F40-852D-40A5958683E7}"/>
              </a:ext>
            </a:extLst>
          </p:cNvPr>
          <p:cNvGraphicFramePr>
            <a:graphicFrameLocks/>
          </p:cNvGraphicFramePr>
          <p:nvPr>
            <p:extLst>
              <p:ext uri="{D42A27DB-BD31-4B8C-83A1-F6EECF244321}">
                <p14:modId xmlns:p14="http://schemas.microsoft.com/office/powerpoint/2010/main" val="2244809100"/>
              </p:ext>
            </p:extLst>
          </p:nvPr>
        </p:nvGraphicFramePr>
        <p:xfrm>
          <a:off x="4888814" y="3299829"/>
          <a:ext cx="1947228" cy="1981200"/>
        </p:xfrm>
        <a:graphic>
          <a:graphicData uri="http://schemas.openxmlformats.org/drawingml/2006/table">
            <a:tbl>
              <a:tblPr firstRow="1" bandRow="1">
                <a:tableStyleId>{93296810-A885-4BE3-A3E7-6D5BEEA58F35}</a:tableStyleId>
              </a:tblPr>
              <a:tblGrid>
                <a:gridCol w="489268">
                  <a:extLst>
                    <a:ext uri="{9D8B030D-6E8A-4147-A177-3AD203B41FA5}">
                      <a16:colId xmlns:a16="http://schemas.microsoft.com/office/drawing/2014/main" val="2070660150"/>
                    </a:ext>
                  </a:extLst>
                </a:gridCol>
                <a:gridCol w="427355">
                  <a:extLst>
                    <a:ext uri="{9D8B030D-6E8A-4147-A177-3AD203B41FA5}">
                      <a16:colId xmlns:a16="http://schemas.microsoft.com/office/drawing/2014/main" val="2575645751"/>
                    </a:ext>
                  </a:extLst>
                </a:gridCol>
                <a:gridCol w="1030605">
                  <a:extLst>
                    <a:ext uri="{9D8B030D-6E8A-4147-A177-3AD203B41FA5}">
                      <a16:colId xmlns:a16="http://schemas.microsoft.com/office/drawing/2014/main" val="21037836"/>
                    </a:ext>
                  </a:extLst>
                </a:gridCol>
              </a:tblGrid>
              <a:tr h="370840">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J</a:t>
                      </a:r>
                    </a:p>
                  </a:txBody>
                  <a:tcPr/>
                </a:tc>
                <a:tc>
                  <a:txBody>
                    <a:bodyPr/>
                    <a:lstStyle/>
                    <a:p>
                      <a:r>
                        <a:rPr lang="en-US" sz="2000" dirty="0">
                          <a:latin typeface="Candara" panose="020E0502030303020204" pitchFamily="34" charset="0"/>
                          <a:cs typeface="Calibri" panose="020F0502020204030204" pitchFamily="34" charset="0"/>
                        </a:rPr>
                        <a:t>P(J|A)</a:t>
                      </a:r>
                    </a:p>
                  </a:txBody>
                  <a:tcPr/>
                </a:tc>
                <a:extLst>
                  <a:ext uri="{0D108BD9-81ED-4DB2-BD59-A6C34878D82A}">
                    <a16:rowId xmlns:a16="http://schemas.microsoft.com/office/drawing/2014/main" val="29886171"/>
                  </a:ext>
                </a:extLst>
              </a:tr>
              <a:tr h="370840">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j</a:t>
                      </a:r>
                    </a:p>
                  </a:txBody>
                  <a:tcPr/>
                </a:tc>
                <a:tc>
                  <a:txBody>
                    <a:bodyPr/>
                    <a:lstStyle/>
                    <a:p>
                      <a:r>
                        <a:rPr lang="en-US" sz="2000" dirty="0">
                          <a:latin typeface="Candara" panose="020E0502030303020204" pitchFamily="34" charset="0"/>
                          <a:cs typeface="Calibri" panose="020F0502020204030204" pitchFamily="34" charset="0"/>
                        </a:rPr>
                        <a:t>0.9</a:t>
                      </a:r>
                    </a:p>
                  </a:txBody>
                  <a:tcPr/>
                </a:tc>
                <a:extLst>
                  <a:ext uri="{0D108BD9-81ED-4DB2-BD59-A6C34878D82A}">
                    <a16:rowId xmlns:a16="http://schemas.microsoft.com/office/drawing/2014/main" val="2566657329"/>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¬j</a:t>
                      </a:r>
                    </a:p>
                  </a:txBody>
                  <a:tcPr/>
                </a:tc>
                <a:tc>
                  <a:txBody>
                    <a:bodyPr/>
                    <a:lstStyle/>
                    <a:p>
                      <a:r>
                        <a:rPr lang="en-US" sz="2000" dirty="0">
                          <a:latin typeface="Candara" panose="020E0502030303020204" pitchFamily="34" charset="0"/>
                          <a:cs typeface="Calibri" panose="020F0502020204030204" pitchFamily="34" charset="0"/>
                        </a:rPr>
                        <a:t>0.1</a:t>
                      </a:r>
                    </a:p>
                  </a:txBody>
                  <a:tcPr/>
                </a:tc>
                <a:extLst>
                  <a:ext uri="{0D108BD9-81ED-4DB2-BD59-A6C34878D82A}">
                    <a16:rowId xmlns:a16="http://schemas.microsoft.com/office/drawing/2014/main" val="4261301722"/>
                  </a:ext>
                </a:extLst>
              </a:tr>
              <a:tr h="370840">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j</a:t>
                      </a:r>
                    </a:p>
                  </a:txBody>
                  <a:tcPr/>
                </a:tc>
                <a:tc>
                  <a:txBody>
                    <a:bodyPr/>
                    <a:lstStyle/>
                    <a:p>
                      <a:r>
                        <a:rPr lang="en-US" sz="2000" dirty="0">
                          <a:latin typeface="Candara" panose="020E0502030303020204" pitchFamily="34" charset="0"/>
                          <a:cs typeface="Calibri" panose="020F0502020204030204" pitchFamily="34" charset="0"/>
                        </a:rPr>
                        <a:t>0.05</a:t>
                      </a:r>
                    </a:p>
                  </a:txBody>
                  <a:tcPr/>
                </a:tc>
                <a:extLst>
                  <a:ext uri="{0D108BD9-81ED-4DB2-BD59-A6C34878D82A}">
                    <a16:rowId xmlns:a16="http://schemas.microsoft.com/office/drawing/2014/main" val="249114145"/>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¬j</a:t>
                      </a:r>
                    </a:p>
                  </a:txBody>
                  <a:tcPr/>
                </a:tc>
                <a:tc>
                  <a:txBody>
                    <a:bodyPr/>
                    <a:lstStyle/>
                    <a:p>
                      <a:r>
                        <a:rPr lang="en-US" sz="2000" dirty="0">
                          <a:latin typeface="Candara" panose="020E0502030303020204" pitchFamily="34" charset="0"/>
                          <a:cs typeface="Calibri" panose="020F0502020204030204" pitchFamily="34" charset="0"/>
                        </a:rPr>
                        <a:t>0.95</a:t>
                      </a:r>
                    </a:p>
                  </a:txBody>
                  <a:tcPr/>
                </a:tc>
                <a:extLst>
                  <a:ext uri="{0D108BD9-81ED-4DB2-BD59-A6C34878D82A}">
                    <a16:rowId xmlns:a16="http://schemas.microsoft.com/office/drawing/2014/main" val="4061250471"/>
                  </a:ext>
                </a:extLst>
              </a:tr>
            </a:tbl>
          </a:graphicData>
        </a:graphic>
      </p:graphicFrame>
      <p:graphicFrame>
        <p:nvGraphicFramePr>
          <p:cNvPr id="32" name="Content Placeholder 35">
            <a:extLst>
              <a:ext uri="{FF2B5EF4-FFF2-40B4-BE49-F238E27FC236}">
                <a16:creationId xmlns:a16="http://schemas.microsoft.com/office/drawing/2014/main" id="{EB542FD9-AD04-F94E-B8E3-882C6F9DABD7}"/>
              </a:ext>
            </a:extLst>
          </p:cNvPr>
          <p:cNvGraphicFramePr>
            <a:graphicFrameLocks/>
          </p:cNvGraphicFramePr>
          <p:nvPr/>
        </p:nvGraphicFramePr>
        <p:xfrm>
          <a:off x="7089495" y="1714869"/>
          <a:ext cx="2705949" cy="3566160"/>
        </p:xfrm>
        <a:graphic>
          <a:graphicData uri="http://schemas.openxmlformats.org/drawingml/2006/table">
            <a:tbl>
              <a:tblPr firstRow="1" bandRow="1">
                <a:tableStyleId>{93296810-A885-4BE3-A3E7-6D5BEEA58F35}</a:tableStyleId>
              </a:tblPr>
              <a:tblGrid>
                <a:gridCol w="495634">
                  <a:extLst>
                    <a:ext uri="{9D8B030D-6E8A-4147-A177-3AD203B41FA5}">
                      <a16:colId xmlns:a16="http://schemas.microsoft.com/office/drawing/2014/main" val="1846276488"/>
                    </a:ext>
                  </a:extLst>
                </a:gridCol>
                <a:gridCol w="495634">
                  <a:extLst>
                    <a:ext uri="{9D8B030D-6E8A-4147-A177-3AD203B41FA5}">
                      <a16:colId xmlns:a16="http://schemas.microsoft.com/office/drawing/2014/main" val="2070660150"/>
                    </a:ext>
                  </a:extLst>
                </a:gridCol>
                <a:gridCol w="577650">
                  <a:extLst>
                    <a:ext uri="{9D8B030D-6E8A-4147-A177-3AD203B41FA5}">
                      <a16:colId xmlns:a16="http://schemas.microsoft.com/office/drawing/2014/main" val="2575645751"/>
                    </a:ext>
                  </a:extLst>
                </a:gridCol>
                <a:gridCol w="1137031">
                  <a:extLst>
                    <a:ext uri="{9D8B030D-6E8A-4147-A177-3AD203B41FA5}">
                      <a16:colId xmlns:a16="http://schemas.microsoft.com/office/drawing/2014/main" val="21037836"/>
                    </a:ext>
                  </a:extLst>
                </a:gridCol>
              </a:tblGrid>
              <a:tr h="351253">
                <a:tc>
                  <a:txBody>
                    <a:bodyPr/>
                    <a:lstStyle/>
                    <a:p>
                      <a:pPr algn="r"/>
                      <a:r>
                        <a:rPr lang="en-US" sz="2000" dirty="0">
                          <a:latin typeface="Candara" panose="020E0502030303020204" pitchFamily="34" charset="0"/>
                          <a:cs typeface="Calibri" panose="020F0502020204030204" pitchFamily="34" charset="0"/>
                        </a:rPr>
                        <a:t>B</a:t>
                      </a:r>
                    </a:p>
                  </a:txBody>
                  <a:tcPr/>
                </a:tc>
                <a:tc>
                  <a:txBody>
                    <a:bodyPr/>
                    <a:lstStyle/>
                    <a:p>
                      <a:pPr algn="r"/>
                      <a:r>
                        <a:rPr lang="en-US" sz="2000" dirty="0">
                          <a:latin typeface="Candara" panose="020E0502030303020204" pitchFamily="34" charset="0"/>
                          <a:cs typeface="Calibri" panose="020F0502020204030204" pitchFamily="34" charset="0"/>
                        </a:rPr>
                        <a:t>E</a:t>
                      </a:r>
                    </a:p>
                  </a:txBody>
                  <a:tcPr/>
                </a:tc>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r>
                        <a:rPr lang="en-US" sz="2000" dirty="0">
                          <a:latin typeface="Candara" panose="020E0502030303020204" pitchFamily="34" charset="0"/>
                          <a:cs typeface="Calibri" panose="020F0502020204030204" pitchFamily="34" charset="0"/>
                        </a:rPr>
                        <a:t>P(A|B,E)</a:t>
                      </a:r>
                    </a:p>
                  </a:txBody>
                  <a:tcPr/>
                </a:tc>
                <a:extLst>
                  <a:ext uri="{0D108BD9-81ED-4DB2-BD59-A6C34878D82A}">
                    <a16:rowId xmlns:a16="http://schemas.microsoft.com/office/drawing/2014/main" val="29886171"/>
                  </a:ext>
                </a:extLst>
              </a:tr>
              <a:tr h="35125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a</a:t>
                      </a:r>
                    </a:p>
                  </a:txBody>
                  <a:tcPr/>
                </a:tc>
                <a:tc>
                  <a:txBody>
                    <a:bodyPr/>
                    <a:lstStyle/>
                    <a:p>
                      <a:r>
                        <a:rPr lang="en-US" sz="2000" dirty="0">
                          <a:latin typeface="Candara" panose="020E0502030303020204" pitchFamily="34" charset="0"/>
                          <a:cs typeface="Calibri" panose="020F0502020204030204" pitchFamily="34" charset="0"/>
                        </a:rPr>
                        <a:t>0.95</a:t>
                      </a:r>
                    </a:p>
                  </a:txBody>
                  <a:tcPr/>
                </a:tc>
                <a:extLst>
                  <a:ext uri="{0D108BD9-81ED-4DB2-BD59-A6C34878D82A}">
                    <a16:rowId xmlns:a16="http://schemas.microsoft.com/office/drawing/2014/main" val="2566657329"/>
                  </a:ext>
                </a:extLst>
              </a:tr>
              <a:tr h="35125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e</a:t>
                      </a:r>
                    </a:p>
                  </a:txBody>
                  <a:tcPr/>
                </a:tc>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r>
                        <a:rPr lang="en-US" sz="2000" dirty="0">
                          <a:latin typeface="Candara" panose="020E0502030303020204" pitchFamily="34" charset="0"/>
                          <a:cs typeface="Calibri" panose="020F0502020204030204" pitchFamily="34" charset="0"/>
                        </a:rPr>
                        <a:t>0.05</a:t>
                      </a:r>
                    </a:p>
                  </a:txBody>
                  <a:tcPr/>
                </a:tc>
                <a:extLst>
                  <a:ext uri="{0D108BD9-81ED-4DB2-BD59-A6C34878D82A}">
                    <a16:rowId xmlns:a16="http://schemas.microsoft.com/office/drawing/2014/main" val="4261301722"/>
                  </a:ext>
                </a:extLst>
              </a:tr>
              <a:tr h="35125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a</a:t>
                      </a:r>
                    </a:p>
                  </a:txBody>
                  <a:tcPr/>
                </a:tc>
                <a:tc>
                  <a:txBody>
                    <a:bodyPr/>
                    <a:lstStyle/>
                    <a:p>
                      <a:r>
                        <a:rPr lang="en-US" sz="2000" dirty="0">
                          <a:latin typeface="Candara" panose="020E0502030303020204" pitchFamily="34" charset="0"/>
                          <a:cs typeface="Calibri" panose="020F0502020204030204" pitchFamily="34" charset="0"/>
                        </a:rPr>
                        <a:t>0.94</a:t>
                      </a:r>
                    </a:p>
                  </a:txBody>
                  <a:tcPr/>
                </a:tc>
                <a:extLst>
                  <a:ext uri="{0D108BD9-81ED-4DB2-BD59-A6C34878D82A}">
                    <a16:rowId xmlns:a16="http://schemas.microsoft.com/office/drawing/2014/main" val="249114145"/>
                  </a:ext>
                </a:extLst>
              </a:tr>
              <a:tr h="35125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¬e</a:t>
                      </a:r>
                    </a:p>
                  </a:txBody>
                  <a:tcPr/>
                </a:tc>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r>
                        <a:rPr lang="en-US" sz="2000" dirty="0">
                          <a:latin typeface="Candara" panose="020E0502030303020204" pitchFamily="34" charset="0"/>
                          <a:cs typeface="Calibri" panose="020F0502020204030204" pitchFamily="34" charset="0"/>
                        </a:rPr>
                        <a:t>0.06</a:t>
                      </a:r>
                    </a:p>
                  </a:txBody>
                  <a:tcPr/>
                </a:tc>
                <a:extLst>
                  <a:ext uri="{0D108BD9-81ED-4DB2-BD59-A6C34878D82A}">
                    <a16:rowId xmlns:a16="http://schemas.microsoft.com/office/drawing/2014/main" val="4061250471"/>
                  </a:ext>
                </a:extLst>
              </a:tr>
              <a:tr h="35125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a</a:t>
                      </a:r>
                    </a:p>
                  </a:txBody>
                  <a:tcPr/>
                </a:tc>
                <a:tc>
                  <a:txBody>
                    <a:bodyPr/>
                    <a:lstStyle/>
                    <a:p>
                      <a:r>
                        <a:rPr lang="en-US" sz="2000" dirty="0">
                          <a:latin typeface="Candara" panose="020E0502030303020204" pitchFamily="34" charset="0"/>
                          <a:cs typeface="Calibri" panose="020F0502020204030204" pitchFamily="34" charset="0"/>
                        </a:rPr>
                        <a:t>0.29</a:t>
                      </a:r>
                    </a:p>
                  </a:txBody>
                  <a:tcPr/>
                </a:tc>
                <a:extLst>
                  <a:ext uri="{0D108BD9-81ED-4DB2-BD59-A6C34878D82A}">
                    <a16:rowId xmlns:a16="http://schemas.microsoft.com/office/drawing/2014/main" val="2693780314"/>
                  </a:ext>
                </a:extLst>
              </a:tr>
              <a:tr h="35125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e</a:t>
                      </a:r>
                    </a:p>
                  </a:txBody>
                  <a:tcPr/>
                </a:tc>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r>
                        <a:rPr lang="en-US" sz="2000" dirty="0">
                          <a:latin typeface="Candara" panose="020E0502030303020204" pitchFamily="34" charset="0"/>
                          <a:cs typeface="Calibri" panose="020F0502020204030204" pitchFamily="34" charset="0"/>
                        </a:rPr>
                        <a:t>0.71</a:t>
                      </a:r>
                    </a:p>
                  </a:txBody>
                  <a:tcPr/>
                </a:tc>
                <a:extLst>
                  <a:ext uri="{0D108BD9-81ED-4DB2-BD59-A6C34878D82A}">
                    <a16:rowId xmlns:a16="http://schemas.microsoft.com/office/drawing/2014/main" val="194992856"/>
                  </a:ext>
                </a:extLst>
              </a:tr>
              <a:tr h="35125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a</a:t>
                      </a:r>
                    </a:p>
                  </a:txBody>
                  <a:tcPr/>
                </a:tc>
                <a:tc>
                  <a:txBody>
                    <a:bodyPr/>
                    <a:lstStyle/>
                    <a:p>
                      <a:r>
                        <a:rPr lang="en-US" sz="2000" dirty="0">
                          <a:latin typeface="Candara" panose="020E0502030303020204" pitchFamily="34" charset="0"/>
                          <a:cs typeface="Calibri" panose="020F0502020204030204" pitchFamily="34" charset="0"/>
                        </a:rPr>
                        <a:t>0.001</a:t>
                      </a:r>
                    </a:p>
                  </a:txBody>
                  <a:tcPr/>
                </a:tc>
                <a:extLst>
                  <a:ext uri="{0D108BD9-81ED-4DB2-BD59-A6C34878D82A}">
                    <a16:rowId xmlns:a16="http://schemas.microsoft.com/office/drawing/2014/main" val="178341836"/>
                  </a:ext>
                </a:extLst>
              </a:tr>
              <a:tr h="35125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¬e</a:t>
                      </a:r>
                    </a:p>
                  </a:txBody>
                  <a:tcPr/>
                </a:tc>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r>
                        <a:rPr lang="en-US" sz="2000" dirty="0">
                          <a:latin typeface="Candara" panose="020E0502030303020204" pitchFamily="34" charset="0"/>
                          <a:cs typeface="Calibri" panose="020F0502020204030204" pitchFamily="34" charset="0"/>
                        </a:rPr>
                        <a:t>0.999</a:t>
                      </a:r>
                    </a:p>
                  </a:txBody>
                  <a:tcPr/>
                </a:tc>
                <a:extLst>
                  <a:ext uri="{0D108BD9-81ED-4DB2-BD59-A6C34878D82A}">
                    <a16:rowId xmlns:a16="http://schemas.microsoft.com/office/drawing/2014/main" val="245916535"/>
                  </a:ext>
                </a:extLst>
              </a:tr>
            </a:tbl>
          </a:graphicData>
        </a:graphic>
      </p:graphicFrame>
      <p:sp>
        <p:nvSpPr>
          <p:cNvPr id="33" name="Rectangle 32">
            <a:extLst>
              <a:ext uri="{FF2B5EF4-FFF2-40B4-BE49-F238E27FC236}">
                <a16:creationId xmlns:a16="http://schemas.microsoft.com/office/drawing/2014/main" id="{ED01AECD-E73C-194F-B0A2-404079323C0E}"/>
              </a:ext>
            </a:extLst>
          </p:cNvPr>
          <p:cNvSpPr/>
          <p:nvPr/>
        </p:nvSpPr>
        <p:spPr>
          <a:xfrm>
            <a:off x="2022387" y="5586992"/>
            <a:ext cx="1705858" cy="461665"/>
          </a:xfrm>
          <a:prstGeom prst="rect">
            <a:avLst/>
          </a:prstGeom>
        </p:spPr>
        <p:txBody>
          <a:bodyPr wrap="square">
            <a:spAutoFit/>
          </a:bodyPr>
          <a:lstStyle/>
          <a:p>
            <a:r>
              <a:rPr lang="en-US" sz="2400" dirty="0">
                <a:solidFill>
                  <a:srgbClr val="FF0000"/>
                </a:solidFill>
                <a:latin typeface="Candara" panose="020E0502030303020204" pitchFamily="34" charset="0"/>
                <a:cs typeface="Calibri" panose="020F0502020204030204" pitchFamily="34" charset="0"/>
              </a:rPr>
              <a:t>P(m)?</a:t>
            </a:r>
          </a:p>
        </p:txBody>
      </p:sp>
      <p:sp>
        <p:nvSpPr>
          <p:cNvPr id="21" name="Rectangle 20">
            <a:extLst>
              <a:ext uri="{FF2B5EF4-FFF2-40B4-BE49-F238E27FC236}">
                <a16:creationId xmlns:a16="http://schemas.microsoft.com/office/drawing/2014/main" id="{8D0C64BC-EAB6-8249-ADE0-CA408FDCCEAE}"/>
              </a:ext>
            </a:extLst>
          </p:cNvPr>
          <p:cNvSpPr/>
          <p:nvPr/>
        </p:nvSpPr>
        <p:spPr>
          <a:xfrm>
            <a:off x="3505201" y="5617768"/>
            <a:ext cx="1709295" cy="400110"/>
          </a:xfrm>
          <a:prstGeom prst="rect">
            <a:avLst/>
          </a:prstGeom>
        </p:spPr>
        <p:txBody>
          <a:bodyPr wrap="square">
            <a:spAutoFit/>
          </a:bodyPr>
          <a:lstStyle/>
          <a:p>
            <a:r>
              <a:rPr lang="en-US" sz="2000" dirty="0">
                <a:latin typeface="Candara" panose="020E0502030303020204" pitchFamily="34" charset="0"/>
                <a:cs typeface="Calibri" panose="020F0502020204030204" pitchFamily="34" charset="0"/>
              </a:rPr>
              <a:t>¬b, ¬e, ¬a, ¬m</a:t>
            </a:r>
          </a:p>
        </p:txBody>
      </p:sp>
      <p:sp>
        <p:nvSpPr>
          <p:cNvPr id="23" name="Rectangle 22">
            <a:extLst>
              <a:ext uri="{FF2B5EF4-FFF2-40B4-BE49-F238E27FC236}">
                <a16:creationId xmlns:a16="http://schemas.microsoft.com/office/drawing/2014/main" id="{C4479C28-DB8B-C14C-A6CF-E57263B82D7A}"/>
              </a:ext>
            </a:extLst>
          </p:cNvPr>
          <p:cNvSpPr/>
          <p:nvPr/>
        </p:nvSpPr>
        <p:spPr>
          <a:xfrm>
            <a:off x="5415756" y="5613999"/>
            <a:ext cx="1709295" cy="400110"/>
          </a:xfrm>
          <a:prstGeom prst="rect">
            <a:avLst/>
          </a:prstGeom>
        </p:spPr>
        <p:txBody>
          <a:bodyPr wrap="square">
            <a:spAutoFit/>
          </a:bodyPr>
          <a:lstStyle/>
          <a:p>
            <a:r>
              <a:rPr lang="en-US" sz="2000" dirty="0">
                <a:latin typeface="Candara" panose="020E0502030303020204" pitchFamily="34" charset="0"/>
                <a:cs typeface="Calibri" panose="020F0502020204030204" pitchFamily="34" charset="0"/>
              </a:rPr>
              <a:t>¬b, ¬e, ¬a, ¬m</a:t>
            </a:r>
          </a:p>
        </p:txBody>
      </p:sp>
      <p:sp>
        <p:nvSpPr>
          <p:cNvPr id="24" name="Rectangle 23">
            <a:extLst>
              <a:ext uri="{FF2B5EF4-FFF2-40B4-BE49-F238E27FC236}">
                <a16:creationId xmlns:a16="http://schemas.microsoft.com/office/drawing/2014/main" id="{4EB08D4D-BB3A-5049-9ED9-0D03A9C47497}"/>
              </a:ext>
            </a:extLst>
          </p:cNvPr>
          <p:cNvSpPr/>
          <p:nvPr/>
        </p:nvSpPr>
        <p:spPr>
          <a:xfrm>
            <a:off x="7309681" y="5613999"/>
            <a:ext cx="1709295" cy="400110"/>
          </a:xfrm>
          <a:prstGeom prst="rect">
            <a:avLst/>
          </a:prstGeom>
        </p:spPr>
        <p:txBody>
          <a:bodyPr wrap="square">
            <a:spAutoFit/>
          </a:bodyPr>
          <a:lstStyle/>
          <a:p>
            <a:r>
              <a:rPr lang="en-US" sz="2000" dirty="0">
                <a:latin typeface="Candara" panose="020E0502030303020204" pitchFamily="34" charset="0"/>
                <a:cs typeface="Calibri" panose="020F0502020204030204" pitchFamily="34" charset="0"/>
              </a:rPr>
              <a:t>¬b, e, ¬a, ¬m</a:t>
            </a:r>
          </a:p>
        </p:txBody>
      </p:sp>
      <p:sp>
        <p:nvSpPr>
          <p:cNvPr id="25" name="Rectangle 24">
            <a:extLst>
              <a:ext uri="{FF2B5EF4-FFF2-40B4-BE49-F238E27FC236}">
                <a16:creationId xmlns:a16="http://schemas.microsoft.com/office/drawing/2014/main" id="{6298AC9E-3A2E-E644-BA9C-31D14DC4EDA3}"/>
              </a:ext>
            </a:extLst>
          </p:cNvPr>
          <p:cNvSpPr/>
          <p:nvPr/>
        </p:nvSpPr>
        <p:spPr>
          <a:xfrm>
            <a:off x="3505201" y="6009383"/>
            <a:ext cx="1709295" cy="400110"/>
          </a:xfrm>
          <a:prstGeom prst="rect">
            <a:avLst/>
          </a:prstGeom>
        </p:spPr>
        <p:txBody>
          <a:bodyPr wrap="square">
            <a:spAutoFit/>
          </a:bodyPr>
          <a:lstStyle/>
          <a:p>
            <a:r>
              <a:rPr lang="en-US" sz="2000" dirty="0">
                <a:latin typeface="Candara" panose="020E0502030303020204" pitchFamily="34" charset="0"/>
                <a:cs typeface="Calibri" panose="020F0502020204030204" pitchFamily="34" charset="0"/>
              </a:rPr>
              <a:t>¬b, e, ¬a, ¬m</a:t>
            </a:r>
          </a:p>
        </p:txBody>
      </p:sp>
      <p:sp>
        <p:nvSpPr>
          <p:cNvPr id="26" name="Rectangle 25">
            <a:extLst>
              <a:ext uri="{FF2B5EF4-FFF2-40B4-BE49-F238E27FC236}">
                <a16:creationId xmlns:a16="http://schemas.microsoft.com/office/drawing/2014/main" id="{A9CF6C47-BD54-9441-B99D-47C517D994FD}"/>
              </a:ext>
            </a:extLst>
          </p:cNvPr>
          <p:cNvSpPr/>
          <p:nvPr/>
        </p:nvSpPr>
        <p:spPr>
          <a:xfrm>
            <a:off x="5407441" y="5995427"/>
            <a:ext cx="1709295" cy="400110"/>
          </a:xfrm>
          <a:prstGeom prst="rect">
            <a:avLst/>
          </a:prstGeom>
        </p:spPr>
        <p:txBody>
          <a:bodyPr wrap="square">
            <a:spAutoFit/>
          </a:bodyPr>
          <a:lstStyle/>
          <a:p>
            <a:r>
              <a:rPr lang="en-US" sz="2000" dirty="0">
                <a:latin typeface="Candara" panose="020E0502030303020204" pitchFamily="34" charset="0"/>
                <a:cs typeface="Calibri" panose="020F0502020204030204" pitchFamily="34" charset="0"/>
              </a:rPr>
              <a:t>¬b, ¬e, ¬a, ¬m</a:t>
            </a:r>
          </a:p>
        </p:txBody>
      </p:sp>
      <p:sp>
        <p:nvSpPr>
          <p:cNvPr id="27" name="Rectangle 26">
            <a:extLst>
              <a:ext uri="{FF2B5EF4-FFF2-40B4-BE49-F238E27FC236}">
                <a16:creationId xmlns:a16="http://schemas.microsoft.com/office/drawing/2014/main" id="{B42F1446-3083-934F-8245-E1957B982BEC}"/>
              </a:ext>
            </a:extLst>
          </p:cNvPr>
          <p:cNvSpPr/>
          <p:nvPr/>
        </p:nvSpPr>
        <p:spPr>
          <a:xfrm>
            <a:off x="7317996" y="6009383"/>
            <a:ext cx="1709295" cy="400110"/>
          </a:xfrm>
          <a:prstGeom prst="rect">
            <a:avLst/>
          </a:prstGeom>
        </p:spPr>
        <p:txBody>
          <a:bodyPr wrap="square">
            <a:spAutoFit/>
          </a:bodyPr>
          <a:lstStyle/>
          <a:p>
            <a:r>
              <a:rPr lang="en-US" sz="2000" dirty="0">
                <a:latin typeface="Candara" panose="020E0502030303020204" pitchFamily="34" charset="0"/>
                <a:cs typeface="Calibri" panose="020F0502020204030204" pitchFamily="34" charset="0"/>
              </a:rPr>
              <a:t>¬b, ¬ e, ¬a, m</a:t>
            </a:r>
          </a:p>
        </p:txBody>
      </p:sp>
      <p:sp>
        <p:nvSpPr>
          <p:cNvPr id="39" name="Oval 38">
            <a:extLst>
              <a:ext uri="{FF2B5EF4-FFF2-40B4-BE49-F238E27FC236}">
                <a16:creationId xmlns:a16="http://schemas.microsoft.com/office/drawing/2014/main" id="{053FF01B-60CF-0E43-B8B9-F15B8625A1DB}"/>
              </a:ext>
            </a:extLst>
          </p:cNvPr>
          <p:cNvSpPr/>
          <p:nvPr/>
        </p:nvSpPr>
        <p:spPr>
          <a:xfrm>
            <a:off x="3745230" y="1295400"/>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B</a:t>
            </a:r>
          </a:p>
        </p:txBody>
      </p:sp>
      <p:sp>
        <p:nvSpPr>
          <p:cNvPr id="40" name="Oval 39">
            <a:extLst>
              <a:ext uri="{FF2B5EF4-FFF2-40B4-BE49-F238E27FC236}">
                <a16:creationId xmlns:a16="http://schemas.microsoft.com/office/drawing/2014/main" id="{0668BB9F-D7AD-1D4B-8E6D-895B210D5E4D}"/>
              </a:ext>
            </a:extLst>
          </p:cNvPr>
          <p:cNvSpPr/>
          <p:nvPr/>
        </p:nvSpPr>
        <p:spPr>
          <a:xfrm>
            <a:off x="4907280" y="1295400"/>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E</a:t>
            </a:r>
          </a:p>
        </p:txBody>
      </p:sp>
      <p:cxnSp>
        <p:nvCxnSpPr>
          <p:cNvPr id="41" name="Straight Arrow Connector 40">
            <a:extLst>
              <a:ext uri="{FF2B5EF4-FFF2-40B4-BE49-F238E27FC236}">
                <a16:creationId xmlns:a16="http://schemas.microsoft.com/office/drawing/2014/main" id="{4F383EF1-FA9D-EF48-A045-5C50545D15F1}"/>
              </a:ext>
            </a:extLst>
          </p:cNvPr>
          <p:cNvCxnSpPr>
            <a:cxnSpLocks/>
            <a:stCxn id="39" idx="4"/>
            <a:endCxn id="42" idx="1"/>
          </p:cNvCxnSpPr>
          <p:nvPr/>
        </p:nvCxnSpPr>
        <p:spPr>
          <a:xfrm>
            <a:off x="3996691" y="1798321"/>
            <a:ext cx="336541" cy="273295"/>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42" name="Oval 41">
            <a:extLst>
              <a:ext uri="{FF2B5EF4-FFF2-40B4-BE49-F238E27FC236}">
                <a16:creationId xmlns:a16="http://schemas.microsoft.com/office/drawing/2014/main" id="{45E9A3B6-2CDF-B14E-8E58-7013DD95E7AC}"/>
              </a:ext>
            </a:extLst>
          </p:cNvPr>
          <p:cNvSpPr/>
          <p:nvPr/>
        </p:nvSpPr>
        <p:spPr>
          <a:xfrm>
            <a:off x="4259580" y="1997964"/>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A</a:t>
            </a:r>
          </a:p>
        </p:txBody>
      </p:sp>
      <p:sp>
        <p:nvSpPr>
          <p:cNvPr id="43" name="Oval 42">
            <a:extLst>
              <a:ext uri="{FF2B5EF4-FFF2-40B4-BE49-F238E27FC236}">
                <a16:creationId xmlns:a16="http://schemas.microsoft.com/office/drawing/2014/main" id="{84B7E453-CE6A-F742-9385-A47D11158D1B}"/>
              </a:ext>
            </a:extLst>
          </p:cNvPr>
          <p:cNvSpPr/>
          <p:nvPr/>
        </p:nvSpPr>
        <p:spPr>
          <a:xfrm>
            <a:off x="3745230" y="2667000"/>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M</a:t>
            </a:r>
          </a:p>
        </p:txBody>
      </p:sp>
      <p:sp>
        <p:nvSpPr>
          <p:cNvPr id="44" name="Oval 43">
            <a:extLst>
              <a:ext uri="{FF2B5EF4-FFF2-40B4-BE49-F238E27FC236}">
                <a16:creationId xmlns:a16="http://schemas.microsoft.com/office/drawing/2014/main" id="{4AF6E5DB-EA4C-3C46-9905-9616A45FFDCA}"/>
              </a:ext>
            </a:extLst>
          </p:cNvPr>
          <p:cNvSpPr/>
          <p:nvPr/>
        </p:nvSpPr>
        <p:spPr>
          <a:xfrm>
            <a:off x="4888230" y="2667000"/>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J</a:t>
            </a:r>
          </a:p>
        </p:txBody>
      </p:sp>
      <p:cxnSp>
        <p:nvCxnSpPr>
          <p:cNvPr id="45" name="Straight Arrow Connector 44">
            <a:extLst>
              <a:ext uri="{FF2B5EF4-FFF2-40B4-BE49-F238E27FC236}">
                <a16:creationId xmlns:a16="http://schemas.microsoft.com/office/drawing/2014/main" id="{F3502715-E2AB-0344-AAD7-1ACF6B3752A2}"/>
              </a:ext>
            </a:extLst>
          </p:cNvPr>
          <p:cNvCxnSpPr>
            <a:cxnSpLocks/>
            <a:stCxn id="40" idx="4"/>
            <a:endCxn id="42" idx="7"/>
          </p:cNvCxnSpPr>
          <p:nvPr/>
        </p:nvCxnSpPr>
        <p:spPr>
          <a:xfrm flipH="1">
            <a:off x="4688850" y="1798321"/>
            <a:ext cx="469891" cy="273295"/>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AC3A7EBA-D78A-9A42-9774-6545846E27E5}"/>
              </a:ext>
            </a:extLst>
          </p:cNvPr>
          <p:cNvCxnSpPr>
            <a:cxnSpLocks/>
            <a:stCxn id="42" idx="3"/>
            <a:endCxn id="43" idx="0"/>
          </p:cNvCxnSpPr>
          <p:nvPr/>
        </p:nvCxnSpPr>
        <p:spPr>
          <a:xfrm flipH="1">
            <a:off x="3996691" y="2427234"/>
            <a:ext cx="336541" cy="239767"/>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7CA41868-CBE9-AC47-A186-C5D60BAD8C06}"/>
              </a:ext>
            </a:extLst>
          </p:cNvPr>
          <p:cNvCxnSpPr>
            <a:cxnSpLocks/>
            <a:stCxn id="42" idx="5"/>
            <a:endCxn id="44" idx="0"/>
          </p:cNvCxnSpPr>
          <p:nvPr/>
        </p:nvCxnSpPr>
        <p:spPr>
          <a:xfrm>
            <a:off x="4688850" y="2427234"/>
            <a:ext cx="450841" cy="239767"/>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28" name="Rectangle 27">
            <a:extLst>
              <a:ext uri="{FF2B5EF4-FFF2-40B4-BE49-F238E27FC236}">
                <a16:creationId xmlns:a16="http://schemas.microsoft.com/office/drawing/2014/main" id="{A615F168-671E-474B-93EB-5BE962224E1D}"/>
              </a:ext>
            </a:extLst>
          </p:cNvPr>
          <p:cNvSpPr/>
          <p:nvPr/>
        </p:nvSpPr>
        <p:spPr>
          <a:xfrm>
            <a:off x="3523606" y="6405724"/>
            <a:ext cx="4353852" cy="400110"/>
          </a:xfrm>
          <a:prstGeom prst="rect">
            <a:avLst/>
          </a:prstGeom>
        </p:spPr>
        <p:txBody>
          <a:bodyPr wrap="square">
            <a:spAutoFit/>
          </a:bodyPr>
          <a:lstStyle/>
          <a:p>
            <a:r>
              <a:rPr lang="en-US" sz="2000" dirty="0">
                <a:solidFill>
                  <a:srgbClr val="FF0000"/>
                </a:solidFill>
                <a:latin typeface="Candara" panose="020E0502030303020204" pitchFamily="34" charset="0"/>
                <a:cs typeface="Calibri" panose="020F0502020204030204" pitchFamily="34" charset="0"/>
              </a:rPr>
              <a:t>P(m) = Fraction of all sampled events.</a:t>
            </a:r>
          </a:p>
        </p:txBody>
      </p:sp>
      <p:sp>
        <p:nvSpPr>
          <p:cNvPr id="3" name="TextBox 2">
            <a:extLst>
              <a:ext uri="{FF2B5EF4-FFF2-40B4-BE49-F238E27FC236}">
                <a16:creationId xmlns:a16="http://schemas.microsoft.com/office/drawing/2014/main" id="{3F298368-CCDA-5C86-2B00-CE0A6F4C6097}"/>
              </a:ext>
            </a:extLst>
          </p:cNvPr>
          <p:cNvSpPr txBox="1"/>
          <p:nvPr/>
        </p:nvSpPr>
        <p:spPr>
          <a:xfrm>
            <a:off x="7543800" y="1156190"/>
            <a:ext cx="1905000" cy="504970"/>
          </a:xfrm>
          <a:prstGeom prst="rect">
            <a:avLst/>
          </a:prstGeom>
        </p:spPr>
        <p:txBody>
          <a:bodyPr vert="horz" wrap="square" lIns="91440" tIns="0" rIns="45720" bIns="0" rtlCol="0" anchor="t">
            <a:normAutofit fontScale="47500" lnSpcReduction="20000"/>
            <a:scene3d>
              <a:camera prst="orthographicFront"/>
              <a:lightRig rig="threePt" dir="t">
                <a:rot lat="0" lon="0" rev="4800000"/>
              </a:lightRig>
            </a:scene3d>
            <a:sp3d prstMaterial="matte">
              <a:bevelT w="50800" h="10160"/>
            </a:sp3d>
          </a:bodyPr>
          <a:lstStyle/>
          <a:p>
            <a:pPr algn="ctr"/>
            <a:r>
              <a:rPr lang="en-US" sz="3200" dirty="0"/>
              <a:t>Joint probability distribution table</a:t>
            </a:r>
          </a:p>
        </p:txBody>
      </p:sp>
    </p:spTree>
    <p:extLst>
      <p:ext uri="{BB962C8B-B14F-4D97-AF65-F5344CB8AC3E}">
        <p14:creationId xmlns:p14="http://schemas.microsoft.com/office/powerpoint/2010/main" val="3652021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24" grpId="0"/>
      <p:bldP spid="25" grpId="0"/>
      <p:bldP spid="26" grpId="0"/>
      <p:bldP spid="27" grpId="0"/>
      <p:bldP spid="2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27955-12A0-1F43-BBA9-66601537E6F8}"/>
              </a:ext>
            </a:extLst>
          </p:cNvPr>
          <p:cNvSpPr>
            <a:spLocks noGrp="1"/>
          </p:cNvSpPr>
          <p:nvPr>
            <p:ph type="title"/>
          </p:nvPr>
        </p:nvSpPr>
        <p:spPr/>
        <p:txBody>
          <a:bodyPr/>
          <a:lstStyle/>
          <a:p>
            <a:r>
              <a:rPr lang="en-US" dirty="0"/>
              <a:t>Direct Sampling (cont’d)</a:t>
            </a:r>
          </a:p>
        </p:txBody>
      </p:sp>
      <p:sp>
        <p:nvSpPr>
          <p:cNvPr id="4" name="Slide Number Placeholder 3">
            <a:extLst>
              <a:ext uri="{FF2B5EF4-FFF2-40B4-BE49-F238E27FC236}">
                <a16:creationId xmlns:a16="http://schemas.microsoft.com/office/drawing/2014/main" id="{AC5CC935-71C0-4F42-9272-8812FF91C86A}"/>
              </a:ext>
            </a:extLst>
          </p:cNvPr>
          <p:cNvSpPr>
            <a:spLocks noGrp="1"/>
          </p:cNvSpPr>
          <p:nvPr>
            <p:ph type="sldNum" sz="quarter" idx="12"/>
          </p:nvPr>
        </p:nvSpPr>
        <p:spPr/>
        <p:txBody>
          <a:bodyPr/>
          <a:lstStyle/>
          <a:p>
            <a:pPr>
              <a:defRPr/>
            </a:pPr>
            <a:fld id="{CCF77436-EC8C-4AA7-8F7E-35D67B363DD7}" type="slidenum">
              <a:rPr lang="en-US" smtClean="0"/>
              <a:pPr>
                <a:defRPr/>
              </a:pPr>
              <a:t>63</a:t>
            </a:fld>
            <a:endParaRPr lang="en-US" dirty="0"/>
          </a:p>
        </p:txBody>
      </p:sp>
      <p:graphicFrame>
        <p:nvGraphicFramePr>
          <p:cNvPr id="17" name="Content Placeholder 35">
            <a:extLst>
              <a:ext uri="{FF2B5EF4-FFF2-40B4-BE49-F238E27FC236}">
                <a16:creationId xmlns:a16="http://schemas.microsoft.com/office/drawing/2014/main" id="{473AF008-BA88-D949-BD57-5D0E800AB2AF}"/>
              </a:ext>
            </a:extLst>
          </p:cNvPr>
          <p:cNvGraphicFramePr>
            <a:graphicFrameLocks/>
          </p:cNvGraphicFramePr>
          <p:nvPr/>
        </p:nvGraphicFramePr>
        <p:xfrm>
          <a:off x="2133600" y="1066800"/>
          <a:ext cx="1318260" cy="1188720"/>
        </p:xfrm>
        <a:graphic>
          <a:graphicData uri="http://schemas.openxmlformats.org/drawingml/2006/table">
            <a:tbl>
              <a:tblPr firstRow="1" bandRow="1">
                <a:tableStyleId>{93296810-A885-4BE3-A3E7-6D5BEEA58F35}</a:tableStyleId>
              </a:tblPr>
              <a:tblGrid>
                <a:gridCol w="500380">
                  <a:extLst>
                    <a:ext uri="{9D8B030D-6E8A-4147-A177-3AD203B41FA5}">
                      <a16:colId xmlns:a16="http://schemas.microsoft.com/office/drawing/2014/main" val="2070660150"/>
                    </a:ext>
                  </a:extLst>
                </a:gridCol>
                <a:gridCol w="817880">
                  <a:extLst>
                    <a:ext uri="{9D8B030D-6E8A-4147-A177-3AD203B41FA5}">
                      <a16:colId xmlns:a16="http://schemas.microsoft.com/office/drawing/2014/main" val="2575645751"/>
                    </a:ext>
                  </a:extLst>
                </a:gridCol>
              </a:tblGrid>
              <a:tr h="370840">
                <a:tc>
                  <a:txBody>
                    <a:bodyPr/>
                    <a:lstStyle/>
                    <a:p>
                      <a:pPr algn="r"/>
                      <a:r>
                        <a:rPr lang="en-US" sz="2000" dirty="0">
                          <a:latin typeface="Candara" panose="020E0502030303020204" pitchFamily="34" charset="0"/>
                          <a:cs typeface="Calibri" panose="020F0502020204030204" pitchFamily="34" charset="0"/>
                        </a:rPr>
                        <a:t>B</a:t>
                      </a:r>
                    </a:p>
                  </a:txBody>
                  <a:tcPr/>
                </a:tc>
                <a:tc>
                  <a:txBody>
                    <a:bodyPr/>
                    <a:lstStyle/>
                    <a:p>
                      <a:r>
                        <a:rPr lang="en-US" sz="2000" dirty="0">
                          <a:latin typeface="Candara" panose="020E0502030303020204" pitchFamily="34" charset="0"/>
                          <a:cs typeface="Calibri" panose="020F0502020204030204" pitchFamily="34" charset="0"/>
                        </a:rPr>
                        <a:t>P(B)</a:t>
                      </a:r>
                    </a:p>
                  </a:txBody>
                  <a:tcPr/>
                </a:tc>
                <a:extLst>
                  <a:ext uri="{0D108BD9-81ED-4DB2-BD59-A6C34878D82A}">
                    <a16:rowId xmlns:a16="http://schemas.microsoft.com/office/drawing/2014/main" val="29886171"/>
                  </a:ext>
                </a:extLst>
              </a:tr>
              <a:tr h="370840">
                <a:tc>
                  <a:txBody>
                    <a:bodyPr/>
                    <a:lstStyle/>
                    <a:p>
                      <a:pPr algn="r"/>
                      <a:r>
                        <a:rPr lang="en-US" sz="2000" dirty="0">
                          <a:latin typeface="Candara" panose="020E0502030303020204" pitchFamily="34" charset="0"/>
                          <a:cs typeface="Calibri" panose="020F0502020204030204" pitchFamily="34" charset="0"/>
                        </a:rPr>
                        <a:t>b</a:t>
                      </a:r>
                    </a:p>
                  </a:txBody>
                  <a:tcPr/>
                </a:tc>
                <a:tc>
                  <a:txBody>
                    <a:bodyPr/>
                    <a:lstStyle/>
                    <a:p>
                      <a:r>
                        <a:rPr lang="en-US" sz="2000" dirty="0">
                          <a:latin typeface="Candara" panose="020E0502030303020204" pitchFamily="34" charset="0"/>
                          <a:cs typeface="Calibri" panose="020F0502020204030204" pitchFamily="34" charset="0"/>
                        </a:rPr>
                        <a:t>0.001</a:t>
                      </a:r>
                    </a:p>
                  </a:txBody>
                  <a:tcPr/>
                </a:tc>
                <a:extLst>
                  <a:ext uri="{0D108BD9-81ED-4DB2-BD59-A6C34878D82A}">
                    <a16:rowId xmlns:a16="http://schemas.microsoft.com/office/drawing/2014/main" val="2566657329"/>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¬b</a:t>
                      </a:r>
                    </a:p>
                  </a:txBody>
                  <a:tcPr/>
                </a:tc>
                <a:tc>
                  <a:txBody>
                    <a:bodyPr/>
                    <a:lstStyle/>
                    <a:p>
                      <a:r>
                        <a:rPr lang="en-US" sz="2000" dirty="0">
                          <a:latin typeface="Candara" panose="020E0502030303020204" pitchFamily="34" charset="0"/>
                          <a:cs typeface="Calibri" panose="020F0502020204030204" pitchFamily="34" charset="0"/>
                        </a:rPr>
                        <a:t>0.999</a:t>
                      </a:r>
                    </a:p>
                  </a:txBody>
                  <a:tcPr/>
                </a:tc>
                <a:extLst>
                  <a:ext uri="{0D108BD9-81ED-4DB2-BD59-A6C34878D82A}">
                    <a16:rowId xmlns:a16="http://schemas.microsoft.com/office/drawing/2014/main" val="4261301722"/>
                  </a:ext>
                </a:extLst>
              </a:tr>
            </a:tbl>
          </a:graphicData>
        </a:graphic>
      </p:graphicFrame>
      <p:graphicFrame>
        <p:nvGraphicFramePr>
          <p:cNvPr id="18" name="Content Placeholder 35">
            <a:extLst>
              <a:ext uri="{FF2B5EF4-FFF2-40B4-BE49-F238E27FC236}">
                <a16:creationId xmlns:a16="http://schemas.microsoft.com/office/drawing/2014/main" id="{F2022539-B733-9D4F-983A-276C6F31D46C}"/>
              </a:ext>
            </a:extLst>
          </p:cNvPr>
          <p:cNvGraphicFramePr>
            <a:graphicFrameLocks/>
          </p:cNvGraphicFramePr>
          <p:nvPr/>
        </p:nvGraphicFramePr>
        <p:xfrm>
          <a:off x="5524132" y="1067991"/>
          <a:ext cx="1311910" cy="1188720"/>
        </p:xfrm>
        <a:graphic>
          <a:graphicData uri="http://schemas.openxmlformats.org/drawingml/2006/table">
            <a:tbl>
              <a:tblPr firstRow="1" bandRow="1">
                <a:tableStyleId>{93296810-A885-4BE3-A3E7-6D5BEEA58F35}</a:tableStyleId>
              </a:tblPr>
              <a:tblGrid>
                <a:gridCol w="494030">
                  <a:extLst>
                    <a:ext uri="{9D8B030D-6E8A-4147-A177-3AD203B41FA5}">
                      <a16:colId xmlns:a16="http://schemas.microsoft.com/office/drawing/2014/main" val="2070660150"/>
                    </a:ext>
                  </a:extLst>
                </a:gridCol>
                <a:gridCol w="817880">
                  <a:extLst>
                    <a:ext uri="{9D8B030D-6E8A-4147-A177-3AD203B41FA5}">
                      <a16:colId xmlns:a16="http://schemas.microsoft.com/office/drawing/2014/main" val="2575645751"/>
                    </a:ext>
                  </a:extLst>
                </a:gridCol>
              </a:tblGrid>
              <a:tr h="370840">
                <a:tc>
                  <a:txBody>
                    <a:bodyPr/>
                    <a:lstStyle/>
                    <a:p>
                      <a:pPr algn="r"/>
                      <a:r>
                        <a:rPr lang="en-US" sz="2000" dirty="0">
                          <a:latin typeface="Candara" panose="020E0502030303020204" pitchFamily="34" charset="0"/>
                          <a:cs typeface="Calibri" panose="020F0502020204030204" pitchFamily="34" charset="0"/>
                        </a:rPr>
                        <a:t>E</a:t>
                      </a:r>
                    </a:p>
                  </a:txBody>
                  <a:tcPr/>
                </a:tc>
                <a:tc>
                  <a:txBody>
                    <a:bodyPr/>
                    <a:lstStyle/>
                    <a:p>
                      <a:r>
                        <a:rPr lang="en-US" sz="2000" dirty="0">
                          <a:latin typeface="Candara" panose="020E0502030303020204" pitchFamily="34" charset="0"/>
                          <a:cs typeface="Calibri" panose="020F0502020204030204" pitchFamily="34" charset="0"/>
                        </a:rPr>
                        <a:t>P(B)</a:t>
                      </a:r>
                    </a:p>
                  </a:txBody>
                  <a:tcPr/>
                </a:tc>
                <a:extLst>
                  <a:ext uri="{0D108BD9-81ED-4DB2-BD59-A6C34878D82A}">
                    <a16:rowId xmlns:a16="http://schemas.microsoft.com/office/drawing/2014/main" val="29886171"/>
                  </a:ext>
                </a:extLst>
              </a:tr>
              <a:tr h="370840">
                <a:tc>
                  <a:txBody>
                    <a:bodyPr/>
                    <a:lstStyle/>
                    <a:p>
                      <a:pPr algn="r"/>
                      <a:r>
                        <a:rPr lang="en-US" sz="2000" dirty="0">
                          <a:latin typeface="Candara" panose="020E0502030303020204" pitchFamily="34" charset="0"/>
                          <a:cs typeface="Calibri" panose="020F0502020204030204" pitchFamily="34" charset="0"/>
                        </a:rPr>
                        <a:t>e</a:t>
                      </a:r>
                    </a:p>
                  </a:txBody>
                  <a:tcPr/>
                </a:tc>
                <a:tc>
                  <a:txBody>
                    <a:bodyPr/>
                    <a:lstStyle/>
                    <a:p>
                      <a:r>
                        <a:rPr lang="en-US" sz="2000" dirty="0">
                          <a:latin typeface="Candara" panose="020E0502030303020204" pitchFamily="34" charset="0"/>
                          <a:cs typeface="Calibri" panose="020F0502020204030204" pitchFamily="34" charset="0"/>
                        </a:rPr>
                        <a:t>0.002</a:t>
                      </a:r>
                    </a:p>
                  </a:txBody>
                  <a:tcPr/>
                </a:tc>
                <a:extLst>
                  <a:ext uri="{0D108BD9-81ED-4DB2-BD59-A6C34878D82A}">
                    <a16:rowId xmlns:a16="http://schemas.microsoft.com/office/drawing/2014/main" val="2566657329"/>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¬e</a:t>
                      </a:r>
                    </a:p>
                  </a:txBody>
                  <a:tcPr/>
                </a:tc>
                <a:tc>
                  <a:txBody>
                    <a:bodyPr/>
                    <a:lstStyle/>
                    <a:p>
                      <a:r>
                        <a:rPr lang="en-US" sz="2000" dirty="0">
                          <a:latin typeface="Candara" panose="020E0502030303020204" pitchFamily="34" charset="0"/>
                          <a:cs typeface="Calibri" panose="020F0502020204030204" pitchFamily="34" charset="0"/>
                        </a:rPr>
                        <a:t>0.998</a:t>
                      </a:r>
                    </a:p>
                  </a:txBody>
                  <a:tcPr/>
                </a:tc>
                <a:extLst>
                  <a:ext uri="{0D108BD9-81ED-4DB2-BD59-A6C34878D82A}">
                    <a16:rowId xmlns:a16="http://schemas.microsoft.com/office/drawing/2014/main" val="4261301722"/>
                  </a:ext>
                </a:extLst>
              </a:tr>
            </a:tbl>
          </a:graphicData>
        </a:graphic>
      </p:graphicFrame>
      <p:graphicFrame>
        <p:nvGraphicFramePr>
          <p:cNvPr id="19" name="Content Placeholder 35">
            <a:extLst>
              <a:ext uri="{FF2B5EF4-FFF2-40B4-BE49-F238E27FC236}">
                <a16:creationId xmlns:a16="http://schemas.microsoft.com/office/drawing/2014/main" id="{C43F9004-1BD6-FC4F-AB53-2C9792226386}"/>
              </a:ext>
            </a:extLst>
          </p:cNvPr>
          <p:cNvGraphicFramePr>
            <a:graphicFrameLocks/>
          </p:cNvGraphicFramePr>
          <p:nvPr/>
        </p:nvGraphicFramePr>
        <p:xfrm>
          <a:off x="2133601" y="3299829"/>
          <a:ext cx="2090103" cy="1981200"/>
        </p:xfrm>
        <a:graphic>
          <a:graphicData uri="http://schemas.openxmlformats.org/drawingml/2006/table">
            <a:tbl>
              <a:tblPr firstRow="1" bandRow="1">
                <a:tableStyleId>{93296810-A885-4BE3-A3E7-6D5BEEA58F35}</a:tableStyleId>
              </a:tblPr>
              <a:tblGrid>
                <a:gridCol w="489268">
                  <a:extLst>
                    <a:ext uri="{9D8B030D-6E8A-4147-A177-3AD203B41FA5}">
                      <a16:colId xmlns:a16="http://schemas.microsoft.com/office/drawing/2014/main" val="2070660150"/>
                    </a:ext>
                  </a:extLst>
                </a:gridCol>
                <a:gridCol w="570230">
                  <a:extLst>
                    <a:ext uri="{9D8B030D-6E8A-4147-A177-3AD203B41FA5}">
                      <a16:colId xmlns:a16="http://schemas.microsoft.com/office/drawing/2014/main" val="2575645751"/>
                    </a:ext>
                  </a:extLst>
                </a:gridCol>
                <a:gridCol w="1030605">
                  <a:extLst>
                    <a:ext uri="{9D8B030D-6E8A-4147-A177-3AD203B41FA5}">
                      <a16:colId xmlns:a16="http://schemas.microsoft.com/office/drawing/2014/main" val="21037836"/>
                    </a:ext>
                  </a:extLst>
                </a:gridCol>
              </a:tblGrid>
              <a:tr h="370840">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M</a:t>
                      </a:r>
                    </a:p>
                  </a:txBody>
                  <a:tcPr/>
                </a:tc>
                <a:tc>
                  <a:txBody>
                    <a:bodyPr/>
                    <a:lstStyle/>
                    <a:p>
                      <a:r>
                        <a:rPr lang="en-US" sz="2000" dirty="0">
                          <a:latin typeface="Candara" panose="020E0502030303020204" pitchFamily="34" charset="0"/>
                          <a:cs typeface="Calibri" panose="020F0502020204030204" pitchFamily="34" charset="0"/>
                        </a:rPr>
                        <a:t>P(M|A)</a:t>
                      </a:r>
                    </a:p>
                  </a:txBody>
                  <a:tcPr/>
                </a:tc>
                <a:extLst>
                  <a:ext uri="{0D108BD9-81ED-4DB2-BD59-A6C34878D82A}">
                    <a16:rowId xmlns:a16="http://schemas.microsoft.com/office/drawing/2014/main" val="29886171"/>
                  </a:ext>
                </a:extLst>
              </a:tr>
              <a:tr h="370840">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m</a:t>
                      </a:r>
                    </a:p>
                  </a:txBody>
                  <a:tcPr/>
                </a:tc>
                <a:tc>
                  <a:txBody>
                    <a:bodyPr/>
                    <a:lstStyle/>
                    <a:p>
                      <a:r>
                        <a:rPr lang="en-US" sz="2000" dirty="0">
                          <a:latin typeface="Candara" panose="020E0502030303020204" pitchFamily="34" charset="0"/>
                          <a:cs typeface="Calibri" panose="020F0502020204030204" pitchFamily="34" charset="0"/>
                        </a:rPr>
                        <a:t>0.7</a:t>
                      </a:r>
                    </a:p>
                  </a:txBody>
                  <a:tcPr/>
                </a:tc>
                <a:extLst>
                  <a:ext uri="{0D108BD9-81ED-4DB2-BD59-A6C34878D82A}">
                    <a16:rowId xmlns:a16="http://schemas.microsoft.com/office/drawing/2014/main" val="2566657329"/>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¬m</a:t>
                      </a:r>
                    </a:p>
                  </a:txBody>
                  <a:tcPr/>
                </a:tc>
                <a:tc>
                  <a:txBody>
                    <a:bodyPr/>
                    <a:lstStyle/>
                    <a:p>
                      <a:r>
                        <a:rPr lang="en-US" sz="2000" dirty="0">
                          <a:latin typeface="Candara" panose="020E0502030303020204" pitchFamily="34" charset="0"/>
                          <a:cs typeface="Calibri" panose="020F0502020204030204" pitchFamily="34" charset="0"/>
                        </a:rPr>
                        <a:t>0.3</a:t>
                      </a:r>
                    </a:p>
                  </a:txBody>
                  <a:tcPr/>
                </a:tc>
                <a:extLst>
                  <a:ext uri="{0D108BD9-81ED-4DB2-BD59-A6C34878D82A}">
                    <a16:rowId xmlns:a16="http://schemas.microsoft.com/office/drawing/2014/main" val="4261301722"/>
                  </a:ext>
                </a:extLst>
              </a:tr>
              <a:tr h="370840">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m</a:t>
                      </a:r>
                    </a:p>
                  </a:txBody>
                  <a:tcPr/>
                </a:tc>
                <a:tc>
                  <a:txBody>
                    <a:bodyPr/>
                    <a:lstStyle/>
                    <a:p>
                      <a:r>
                        <a:rPr lang="en-US" sz="2000" dirty="0">
                          <a:latin typeface="Candara" panose="020E0502030303020204" pitchFamily="34" charset="0"/>
                          <a:cs typeface="Calibri" panose="020F0502020204030204" pitchFamily="34" charset="0"/>
                        </a:rPr>
                        <a:t>0.01</a:t>
                      </a:r>
                    </a:p>
                  </a:txBody>
                  <a:tcPr/>
                </a:tc>
                <a:extLst>
                  <a:ext uri="{0D108BD9-81ED-4DB2-BD59-A6C34878D82A}">
                    <a16:rowId xmlns:a16="http://schemas.microsoft.com/office/drawing/2014/main" val="249114145"/>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¬m</a:t>
                      </a:r>
                    </a:p>
                  </a:txBody>
                  <a:tcPr/>
                </a:tc>
                <a:tc>
                  <a:txBody>
                    <a:bodyPr/>
                    <a:lstStyle/>
                    <a:p>
                      <a:r>
                        <a:rPr lang="en-US" sz="2000" dirty="0">
                          <a:latin typeface="Candara" panose="020E0502030303020204" pitchFamily="34" charset="0"/>
                          <a:cs typeface="Calibri" panose="020F0502020204030204" pitchFamily="34" charset="0"/>
                        </a:rPr>
                        <a:t>0.99</a:t>
                      </a:r>
                    </a:p>
                  </a:txBody>
                  <a:tcPr/>
                </a:tc>
                <a:extLst>
                  <a:ext uri="{0D108BD9-81ED-4DB2-BD59-A6C34878D82A}">
                    <a16:rowId xmlns:a16="http://schemas.microsoft.com/office/drawing/2014/main" val="4061250471"/>
                  </a:ext>
                </a:extLst>
              </a:tr>
            </a:tbl>
          </a:graphicData>
        </a:graphic>
      </p:graphicFrame>
      <p:graphicFrame>
        <p:nvGraphicFramePr>
          <p:cNvPr id="20" name="Content Placeholder 35">
            <a:extLst>
              <a:ext uri="{FF2B5EF4-FFF2-40B4-BE49-F238E27FC236}">
                <a16:creationId xmlns:a16="http://schemas.microsoft.com/office/drawing/2014/main" id="{2E261517-DA31-0F40-852D-40A5958683E7}"/>
              </a:ext>
            </a:extLst>
          </p:cNvPr>
          <p:cNvGraphicFramePr>
            <a:graphicFrameLocks/>
          </p:cNvGraphicFramePr>
          <p:nvPr>
            <p:extLst>
              <p:ext uri="{D42A27DB-BD31-4B8C-83A1-F6EECF244321}">
                <p14:modId xmlns:p14="http://schemas.microsoft.com/office/powerpoint/2010/main" val="2161108022"/>
              </p:ext>
            </p:extLst>
          </p:nvPr>
        </p:nvGraphicFramePr>
        <p:xfrm>
          <a:off x="4888814" y="3299829"/>
          <a:ext cx="1947228" cy="1981200"/>
        </p:xfrm>
        <a:graphic>
          <a:graphicData uri="http://schemas.openxmlformats.org/drawingml/2006/table">
            <a:tbl>
              <a:tblPr firstRow="1" bandRow="1">
                <a:tableStyleId>{93296810-A885-4BE3-A3E7-6D5BEEA58F35}</a:tableStyleId>
              </a:tblPr>
              <a:tblGrid>
                <a:gridCol w="489268">
                  <a:extLst>
                    <a:ext uri="{9D8B030D-6E8A-4147-A177-3AD203B41FA5}">
                      <a16:colId xmlns:a16="http://schemas.microsoft.com/office/drawing/2014/main" val="2070660150"/>
                    </a:ext>
                  </a:extLst>
                </a:gridCol>
                <a:gridCol w="427355">
                  <a:extLst>
                    <a:ext uri="{9D8B030D-6E8A-4147-A177-3AD203B41FA5}">
                      <a16:colId xmlns:a16="http://schemas.microsoft.com/office/drawing/2014/main" val="2575645751"/>
                    </a:ext>
                  </a:extLst>
                </a:gridCol>
                <a:gridCol w="1030605">
                  <a:extLst>
                    <a:ext uri="{9D8B030D-6E8A-4147-A177-3AD203B41FA5}">
                      <a16:colId xmlns:a16="http://schemas.microsoft.com/office/drawing/2014/main" val="21037836"/>
                    </a:ext>
                  </a:extLst>
                </a:gridCol>
              </a:tblGrid>
              <a:tr h="370840">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J</a:t>
                      </a:r>
                    </a:p>
                  </a:txBody>
                  <a:tcPr/>
                </a:tc>
                <a:tc>
                  <a:txBody>
                    <a:bodyPr/>
                    <a:lstStyle/>
                    <a:p>
                      <a:r>
                        <a:rPr lang="en-US" sz="2000" dirty="0">
                          <a:latin typeface="Candara" panose="020E0502030303020204" pitchFamily="34" charset="0"/>
                          <a:cs typeface="Calibri" panose="020F0502020204030204" pitchFamily="34" charset="0"/>
                        </a:rPr>
                        <a:t>P(J|A)</a:t>
                      </a:r>
                    </a:p>
                  </a:txBody>
                  <a:tcPr/>
                </a:tc>
                <a:extLst>
                  <a:ext uri="{0D108BD9-81ED-4DB2-BD59-A6C34878D82A}">
                    <a16:rowId xmlns:a16="http://schemas.microsoft.com/office/drawing/2014/main" val="29886171"/>
                  </a:ext>
                </a:extLst>
              </a:tr>
              <a:tr h="370840">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j</a:t>
                      </a:r>
                    </a:p>
                  </a:txBody>
                  <a:tcPr/>
                </a:tc>
                <a:tc>
                  <a:txBody>
                    <a:bodyPr/>
                    <a:lstStyle/>
                    <a:p>
                      <a:r>
                        <a:rPr lang="en-US" sz="2000" dirty="0">
                          <a:latin typeface="Candara" panose="020E0502030303020204" pitchFamily="34" charset="0"/>
                          <a:cs typeface="Calibri" panose="020F0502020204030204" pitchFamily="34" charset="0"/>
                        </a:rPr>
                        <a:t>0.9</a:t>
                      </a:r>
                    </a:p>
                  </a:txBody>
                  <a:tcPr/>
                </a:tc>
                <a:extLst>
                  <a:ext uri="{0D108BD9-81ED-4DB2-BD59-A6C34878D82A}">
                    <a16:rowId xmlns:a16="http://schemas.microsoft.com/office/drawing/2014/main" val="2566657329"/>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¬j</a:t>
                      </a:r>
                    </a:p>
                  </a:txBody>
                  <a:tcPr/>
                </a:tc>
                <a:tc>
                  <a:txBody>
                    <a:bodyPr/>
                    <a:lstStyle/>
                    <a:p>
                      <a:r>
                        <a:rPr lang="en-US" sz="2000" dirty="0">
                          <a:latin typeface="Candara" panose="020E0502030303020204" pitchFamily="34" charset="0"/>
                          <a:cs typeface="Calibri" panose="020F0502020204030204" pitchFamily="34" charset="0"/>
                        </a:rPr>
                        <a:t>0.1</a:t>
                      </a:r>
                    </a:p>
                  </a:txBody>
                  <a:tcPr/>
                </a:tc>
                <a:extLst>
                  <a:ext uri="{0D108BD9-81ED-4DB2-BD59-A6C34878D82A}">
                    <a16:rowId xmlns:a16="http://schemas.microsoft.com/office/drawing/2014/main" val="4261301722"/>
                  </a:ext>
                </a:extLst>
              </a:tr>
              <a:tr h="370840">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j</a:t>
                      </a:r>
                    </a:p>
                  </a:txBody>
                  <a:tcPr/>
                </a:tc>
                <a:tc>
                  <a:txBody>
                    <a:bodyPr/>
                    <a:lstStyle/>
                    <a:p>
                      <a:r>
                        <a:rPr lang="en-US" sz="2000" dirty="0">
                          <a:latin typeface="Candara" panose="020E0502030303020204" pitchFamily="34" charset="0"/>
                          <a:cs typeface="Calibri" panose="020F0502020204030204" pitchFamily="34" charset="0"/>
                        </a:rPr>
                        <a:t>0.05</a:t>
                      </a:r>
                    </a:p>
                  </a:txBody>
                  <a:tcPr/>
                </a:tc>
                <a:extLst>
                  <a:ext uri="{0D108BD9-81ED-4DB2-BD59-A6C34878D82A}">
                    <a16:rowId xmlns:a16="http://schemas.microsoft.com/office/drawing/2014/main" val="249114145"/>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¬j</a:t>
                      </a:r>
                    </a:p>
                  </a:txBody>
                  <a:tcPr/>
                </a:tc>
                <a:tc>
                  <a:txBody>
                    <a:bodyPr/>
                    <a:lstStyle/>
                    <a:p>
                      <a:r>
                        <a:rPr lang="en-US" sz="2000" dirty="0">
                          <a:latin typeface="Candara" panose="020E0502030303020204" pitchFamily="34" charset="0"/>
                          <a:cs typeface="Calibri" panose="020F0502020204030204" pitchFamily="34" charset="0"/>
                        </a:rPr>
                        <a:t>0.95</a:t>
                      </a:r>
                    </a:p>
                  </a:txBody>
                  <a:tcPr/>
                </a:tc>
                <a:extLst>
                  <a:ext uri="{0D108BD9-81ED-4DB2-BD59-A6C34878D82A}">
                    <a16:rowId xmlns:a16="http://schemas.microsoft.com/office/drawing/2014/main" val="4061250471"/>
                  </a:ext>
                </a:extLst>
              </a:tr>
            </a:tbl>
          </a:graphicData>
        </a:graphic>
      </p:graphicFrame>
      <p:graphicFrame>
        <p:nvGraphicFramePr>
          <p:cNvPr id="32" name="Content Placeholder 35">
            <a:extLst>
              <a:ext uri="{FF2B5EF4-FFF2-40B4-BE49-F238E27FC236}">
                <a16:creationId xmlns:a16="http://schemas.microsoft.com/office/drawing/2014/main" id="{EB542FD9-AD04-F94E-B8E3-882C6F9DABD7}"/>
              </a:ext>
            </a:extLst>
          </p:cNvPr>
          <p:cNvGraphicFramePr>
            <a:graphicFrameLocks/>
          </p:cNvGraphicFramePr>
          <p:nvPr/>
        </p:nvGraphicFramePr>
        <p:xfrm>
          <a:off x="7089495" y="1714869"/>
          <a:ext cx="2705949" cy="3566160"/>
        </p:xfrm>
        <a:graphic>
          <a:graphicData uri="http://schemas.openxmlformats.org/drawingml/2006/table">
            <a:tbl>
              <a:tblPr firstRow="1" bandRow="1">
                <a:tableStyleId>{93296810-A885-4BE3-A3E7-6D5BEEA58F35}</a:tableStyleId>
              </a:tblPr>
              <a:tblGrid>
                <a:gridCol w="495634">
                  <a:extLst>
                    <a:ext uri="{9D8B030D-6E8A-4147-A177-3AD203B41FA5}">
                      <a16:colId xmlns:a16="http://schemas.microsoft.com/office/drawing/2014/main" val="1846276488"/>
                    </a:ext>
                  </a:extLst>
                </a:gridCol>
                <a:gridCol w="495634">
                  <a:extLst>
                    <a:ext uri="{9D8B030D-6E8A-4147-A177-3AD203B41FA5}">
                      <a16:colId xmlns:a16="http://schemas.microsoft.com/office/drawing/2014/main" val="2070660150"/>
                    </a:ext>
                  </a:extLst>
                </a:gridCol>
                <a:gridCol w="577650">
                  <a:extLst>
                    <a:ext uri="{9D8B030D-6E8A-4147-A177-3AD203B41FA5}">
                      <a16:colId xmlns:a16="http://schemas.microsoft.com/office/drawing/2014/main" val="2575645751"/>
                    </a:ext>
                  </a:extLst>
                </a:gridCol>
                <a:gridCol w="1137031">
                  <a:extLst>
                    <a:ext uri="{9D8B030D-6E8A-4147-A177-3AD203B41FA5}">
                      <a16:colId xmlns:a16="http://schemas.microsoft.com/office/drawing/2014/main" val="21037836"/>
                    </a:ext>
                  </a:extLst>
                </a:gridCol>
              </a:tblGrid>
              <a:tr h="351253">
                <a:tc>
                  <a:txBody>
                    <a:bodyPr/>
                    <a:lstStyle/>
                    <a:p>
                      <a:pPr algn="r"/>
                      <a:r>
                        <a:rPr lang="en-US" sz="2000" dirty="0">
                          <a:latin typeface="Candara" panose="020E0502030303020204" pitchFamily="34" charset="0"/>
                          <a:cs typeface="Calibri" panose="020F0502020204030204" pitchFamily="34" charset="0"/>
                        </a:rPr>
                        <a:t>B</a:t>
                      </a:r>
                    </a:p>
                  </a:txBody>
                  <a:tcPr/>
                </a:tc>
                <a:tc>
                  <a:txBody>
                    <a:bodyPr/>
                    <a:lstStyle/>
                    <a:p>
                      <a:pPr algn="r"/>
                      <a:r>
                        <a:rPr lang="en-US" sz="2000" dirty="0">
                          <a:latin typeface="Candara" panose="020E0502030303020204" pitchFamily="34" charset="0"/>
                          <a:cs typeface="Calibri" panose="020F0502020204030204" pitchFamily="34" charset="0"/>
                        </a:rPr>
                        <a:t>E</a:t>
                      </a:r>
                    </a:p>
                  </a:txBody>
                  <a:tcPr/>
                </a:tc>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r>
                        <a:rPr lang="en-US" sz="2000" dirty="0">
                          <a:latin typeface="Candara" panose="020E0502030303020204" pitchFamily="34" charset="0"/>
                          <a:cs typeface="Calibri" panose="020F0502020204030204" pitchFamily="34" charset="0"/>
                        </a:rPr>
                        <a:t>P(A|B,E)</a:t>
                      </a:r>
                    </a:p>
                  </a:txBody>
                  <a:tcPr/>
                </a:tc>
                <a:extLst>
                  <a:ext uri="{0D108BD9-81ED-4DB2-BD59-A6C34878D82A}">
                    <a16:rowId xmlns:a16="http://schemas.microsoft.com/office/drawing/2014/main" val="29886171"/>
                  </a:ext>
                </a:extLst>
              </a:tr>
              <a:tr h="35125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a</a:t>
                      </a:r>
                    </a:p>
                  </a:txBody>
                  <a:tcPr/>
                </a:tc>
                <a:tc>
                  <a:txBody>
                    <a:bodyPr/>
                    <a:lstStyle/>
                    <a:p>
                      <a:r>
                        <a:rPr lang="en-US" sz="2000" dirty="0">
                          <a:latin typeface="Candara" panose="020E0502030303020204" pitchFamily="34" charset="0"/>
                          <a:cs typeface="Calibri" panose="020F0502020204030204" pitchFamily="34" charset="0"/>
                        </a:rPr>
                        <a:t>0.95</a:t>
                      </a:r>
                    </a:p>
                  </a:txBody>
                  <a:tcPr/>
                </a:tc>
                <a:extLst>
                  <a:ext uri="{0D108BD9-81ED-4DB2-BD59-A6C34878D82A}">
                    <a16:rowId xmlns:a16="http://schemas.microsoft.com/office/drawing/2014/main" val="2566657329"/>
                  </a:ext>
                </a:extLst>
              </a:tr>
              <a:tr h="35125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e</a:t>
                      </a:r>
                    </a:p>
                  </a:txBody>
                  <a:tcPr/>
                </a:tc>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r>
                        <a:rPr lang="en-US" sz="2000" dirty="0">
                          <a:latin typeface="Candara" panose="020E0502030303020204" pitchFamily="34" charset="0"/>
                          <a:cs typeface="Calibri" panose="020F0502020204030204" pitchFamily="34" charset="0"/>
                        </a:rPr>
                        <a:t>0.05</a:t>
                      </a:r>
                    </a:p>
                  </a:txBody>
                  <a:tcPr/>
                </a:tc>
                <a:extLst>
                  <a:ext uri="{0D108BD9-81ED-4DB2-BD59-A6C34878D82A}">
                    <a16:rowId xmlns:a16="http://schemas.microsoft.com/office/drawing/2014/main" val="4261301722"/>
                  </a:ext>
                </a:extLst>
              </a:tr>
              <a:tr h="35125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a</a:t>
                      </a:r>
                    </a:p>
                  </a:txBody>
                  <a:tcPr/>
                </a:tc>
                <a:tc>
                  <a:txBody>
                    <a:bodyPr/>
                    <a:lstStyle/>
                    <a:p>
                      <a:r>
                        <a:rPr lang="en-US" sz="2000" dirty="0">
                          <a:latin typeface="Candara" panose="020E0502030303020204" pitchFamily="34" charset="0"/>
                          <a:cs typeface="Calibri" panose="020F0502020204030204" pitchFamily="34" charset="0"/>
                        </a:rPr>
                        <a:t>0.94</a:t>
                      </a:r>
                    </a:p>
                  </a:txBody>
                  <a:tcPr/>
                </a:tc>
                <a:extLst>
                  <a:ext uri="{0D108BD9-81ED-4DB2-BD59-A6C34878D82A}">
                    <a16:rowId xmlns:a16="http://schemas.microsoft.com/office/drawing/2014/main" val="249114145"/>
                  </a:ext>
                </a:extLst>
              </a:tr>
              <a:tr h="35125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¬e</a:t>
                      </a:r>
                    </a:p>
                  </a:txBody>
                  <a:tcPr/>
                </a:tc>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r>
                        <a:rPr lang="en-US" sz="2000" dirty="0">
                          <a:latin typeface="Candara" panose="020E0502030303020204" pitchFamily="34" charset="0"/>
                          <a:cs typeface="Calibri" panose="020F0502020204030204" pitchFamily="34" charset="0"/>
                        </a:rPr>
                        <a:t>0.06</a:t>
                      </a:r>
                    </a:p>
                  </a:txBody>
                  <a:tcPr/>
                </a:tc>
                <a:extLst>
                  <a:ext uri="{0D108BD9-81ED-4DB2-BD59-A6C34878D82A}">
                    <a16:rowId xmlns:a16="http://schemas.microsoft.com/office/drawing/2014/main" val="4061250471"/>
                  </a:ext>
                </a:extLst>
              </a:tr>
              <a:tr h="35125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a</a:t>
                      </a:r>
                    </a:p>
                  </a:txBody>
                  <a:tcPr/>
                </a:tc>
                <a:tc>
                  <a:txBody>
                    <a:bodyPr/>
                    <a:lstStyle/>
                    <a:p>
                      <a:r>
                        <a:rPr lang="en-US" sz="2000" dirty="0">
                          <a:latin typeface="Candara" panose="020E0502030303020204" pitchFamily="34" charset="0"/>
                          <a:cs typeface="Calibri" panose="020F0502020204030204" pitchFamily="34" charset="0"/>
                        </a:rPr>
                        <a:t>0.29</a:t>
                      </a:r>
                    </a:p>
                  </a:txBody>
                  <a:tcPr/>
                </a:tc>
                <a:extLst>
                  <a:ext uri="{0D108BD9-81ED-4DB2-BD59-A6C34878D82A}">
                    <a16:rowId xmlns:a16="http://schemas.microsoft.com/office/drawing/2014/main" val="2693780314"/>
                  </a:ext>
                </a:extLst>
              </a:tr>
              <a:tr h="35125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e</a:t>
                      </a:r>
                    </a:p>
                  </a:txBody>
                  <a:tcPr/>
                </a:tc>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r>
                        <a:rPr lang="en-US" sz="2000" dirty="0">
                          <a:latin typeface="Candara" panose="020E0502030303020204" pitchFamily="34" charset="0"/>
                          <a:cs typeface="Calibri" panose="020F0502020204030204" pitchFamily="34" charset="0"/>
                        </a:rPr>
                        <a:t>0.71</a:t>
                      </a:r>
                    </a:p>
                  </a:txBody>
                  <a:tcPr/>
                </a:tc>
                <a:extLst>
                  <a:ext uri="{0D108BD9-81ED-4DB2-BD59-A6C34878D82A}">
                    <a16:rowId xmlns:a16="http://schemas.microsoft.com/office/drawing/2014/main" val="194992856"/>
                  </a:ext>
                </a:extLst>
              </a:tr>
              <a:tr h="35125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a</a:t>
                      </a:r>
                    </a:p>
                  </a:txBody>
                  <a:tcPr/>
                </a:tc>
                <a:tc>
                  <a:txBody>
                    <a:bodyPr/>
                    <a:lstStyle/>
                    <a:p>
                      <a:r>
                        <a:rPr lang="en-US" sz="2000" dirty="0">
                          <a:latin typeface="Candara" panose="020E0502030303020204" pitchFamily="34" charset="0"/>
                          <a:cs typeface="Calibri" panose="020F0502020204030204" pitchFamily="34" charset="0"/>
                        </a:rPr>
                        <a:t>0.001</a:t>
                      </a:r>
                    </a:p>
                  </a:txBody>
                  <a:tcPr/>
                </a:tc>
                <a:extLst>
                  <a:ext uri="{0D108BD9-81ED-4DB2-BD59-A6C34878D82A}">
                    <a16:rowId xmlns:a16="http://schemas.microsoft.com/office/drawing/2014/main" val="178341836"/>
                  </a:ext>
                </a:extLst>
              </a:tr>
              <a:tr h="35125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¬e</a:t>
                      </a:r>
                    </a:p>
                  </a:txBody>
                  <a:tcPr/>
                </a:tc>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r>
                        <a:rPr lang="en-US" sz="2000" dirty="0">
                          <a:latin typeface="Candara" panose="020E0502030303020204" pitchFamily="34" charset="0"/>
                          <a:cs typeface="Calibri" panose="020F0502020204030204" pitchFamily="34" charset="0"/>
                        </a:rPr>
                        <a:t>0.999</a:t>
                      </a:r>
                    </a:p>
                  </a:txBody>
                  <a:tcPr/>
                </a:tc>
                <a:extLst>
                  <a:ext uri="{0D108BD9-81ED-4DB2-BD59-A6C34878D82A}">
                    <a16:rowId xmlns:a16="http://schemas.microsoft.com/office/drawing/2014/main" val="245916535"/>
                  </a:ext>
                </a:extLst>
              </a:tr>
            </a:tbl>
          </a:graphicData>
        </a:graphic>
      </p:graphicFrame>
      <p:sp>
        <p:nvSpPr>
          <p:cNvPr id="33" name="Rectangle 32">
            <a:extLst>
              <a:ext uri="{FF2B5EF4-FFF2-40B4-BE49-F238E27FC236}">
                <a16:creationId xmlns:a16="http://schemas.microsoft.com/office/drawing/2014/main" id="{ED01AECD-E73C-194F-B0A2-404079323C0E}"/>
              </a:ext>
            </a:extLst>
          </p:cNvPr>
          <p:cNvSpPr/>
          <p:nvPr/>
        </p:nvSpPr>
        <p:spPr>
          <a:xfrm>
            <a:off x="2022387" y="5586992"/>
            <a:ext cx="1705858" cy="461665"/>
          </a:xfrm>
          <a:prstGeom prst="rect">
            <a:avLst/>
          </a:prstGeom>
        </p:spPr>
        <p:txBody>
          <a:bodyPr wrap="square">
            <a:spAutoFit/>
          </a:bodyPr>
          <a:lstStyle/>
          <a:p>
            <a:r>
              <a:rPr lang="en-US" sz="2400" dirty="0">
                <a:solidFill>
                  <a:srgbClr val="FF0000"/>
                </a:solidFill>
                <a:latin typeface="Candara" panose="020E0502030303020204" pitchFamily="34" charset="0"/>
                <a:cs typeface="Calibri" panose="020F0502020204030204" pitchFamily="34" charset="0"/>
              </a:rPr>
              <a:t>P(</a:t>
            </a:r>
            <a:r>
              <a:rPr lang="en-US" sz="2400" dirty="0" err="1">
                <a:solidFill>
                  <a:srgbClr val="FF0000"/>
                </a:solidFill>
                <a:latin typeface="Candara" panose="020E0502030303020204" pitchFamily="34" charset="0"/>
                <a:cs typeface="Calibri" panose="020F0502020204030204" pitchFamily="34" charset="0"/>
              </a:rPr>
              <a:t>m|b</a:t>
            </a:r>
            <a:r>
              <a:rPr lang="en-US" sz="2400" dirty="0">
                <a:solidFill>
                  <a:srgbClr val="FF0000"/>
                </a:solidFill>
                <a:latin typeface="Candara" panose="020E0502030303020204" pitchFamily="34" charset="0"/>
                <a:cs typeface="Calibri" panose="020F0502020204030204" pitchFamily="34" charset="0"/>
              </a:rPr>
              <a:t>)?</a:t>
            </a:r>
          </a:p>
        </p:txBody>
      </p:sp>
      <p:sp>
        <p:nvSpPr>
          <p:cNvPr id="21" name="Rectangle 20">
            <a:extLst>
              <a:ext uri="{FF2B5EF4-FFF2-40B4-BE49-F238E27FC236}">
                <a16:creationId xmlns:a16="http://schemas.microsoft.com/office/drawing/2014/main" id="{8D0C64BC-EAB6-8249-ADE0-CA408FDCCEAE}"/>
              </a:ext>
            </a:extLst>
          </p:cNvPr>
          <p:cNvSpPr/>
          <p:nvPr/>
        </p:nvSpPr>
        <p:spPr>
          <a:xfrm>
            <a:off x="3929506" y="5617768"/>
            <a:ext cx="1709295" cy="400110"/>
          </a:xfrm>
          <a:prstGeom prst="rect">
            <a:avLst/>
          </a:prstGeom>
        </p:spPr>
        <p:txBody>
          <a:bodyPr wrap="square">
            <a:spAutoFit/>
          </a:bodyPr>
          <a:lstStyle/>
          <a:p>
            <a:r>
              <a:rPr lang="en-US" sz="2000" dirty="0">
                <a:latin typeface="Candara" panose="020E0502030303020204" pitchFamily="34" charset="0"/>
                <a:cs typeface="Calibri" panose="020F0502020204030204" pitchFamily="34" charset="0"/>
              </a:rPr>
              <a:t>b, ¬e, a, ¬m</a:t>
            </a:r>
          </a:p>
        </p:txBody>
      </p:sp>
      <p:sp>
        <p:nvSpPr>
          <p:cNvPr id="23" name="Rectangle 22">
            <a:extLst>
              <a:ext uri="{FF2B5EF4-FFF2-40B4-BE49-F238E27FC236}">
                <a16:creationId xmlns:a16="http://schemas.microsoft.com/office/drawing/2014/main" id="{C4479C28-DB8B-C14C-A6CF-E57263B82D7A}"/>
              </a:ext>
            </a:extLst>
          </p:cNvPr>
          <p:cNvSpPr/>
          <p:nvPr/>
        </p:nvSpPr>
        <p:spPr>
          <a:xfrm>
            <a:off x="5840061" y="5613999"/>
            <a:ext cx="1709295" cy="400110"/>
          </a:xfrm>
          <a:prstGeom prst="rect">
            <a:avLst/>
          </a:prstGeom>
        </p:spPr>
        <p:txBody>
          <a:bodyPr wrap="square">
            <a:spAutoFit/>
          </a:bodyPr>
          <a:lstStyle/>
          <a:p>
            <a:r>
              <a:rPr lang="en-US" sz="2000" dirty="0">
                <a:latin typeface="Candara" panose="020E0502030303020204" pitchFamily="34" charset="0"/>
                <a:cs typeface="Calibri" panose="020F0502020204030204" pitchFamily="34" charset="0"/>
              </a:rPr>
              <a:t>b, ¬e, a, ¬m</a:t>
            </a:r>
          </a:p>
        </p:txBody>
      </p:sp>
      <p:sp>
        <p:nvSpPr>
          <p:cNvPr id="24" name="Rectangle 23">
            <a:extLst>
              <a:ext uri="{FF2B5EF4-FFF2-40B4-BE49-F238E27FC236}">
                <a16:creationId xmlns:a16="http://schemas.microsoft.com/office/drawing/2014/main" id="{4EB08D4D-BB3A-5049-9ED9-0D03A9C47497}"/>
              </a:ext>
            </a:extLst>
          </p:cNvPr>
          <p:cNvSpPr/>
          <p:nvPr/>
        </p:nvSpPr>
        <p:spPr>
          <a:xfrm>
            <a:off x="7733986" y="5613999"/>
            <a:ext cx="1709295" cy="400110"/>
          </a:xfrm>
          <a:prstGeom prst="rect">
            <a:avLst/>
          </a:prstGeom>
        </p:spPr>
        <p:txBody>
          <a:bodyPr wrap="square">
            <a:spAutoFit/>
          </a:bodyPr>
          <a:lstStyle/>
          <a:p>
            <a:r>
              <a:rPr lang="en-US" sz="2000" dirty="0">
                <a:latin typeface="Candara" panose="020E0502030303020204" pitchFamily="34" charset="0"/>
                <a:cs typeface="Calibri" panose="020F0502020204030204" pitchFamily="34" charset="0"/>
              </a:rPr>
              <a:t>b, ¬e, a, m</a:t>
            </a:r>
          </a:p>
        </p:txBody>
      </p:sp>
      <p:sp>
        <p:nvSpPr>
          <p:cNvPr id="25" name="Rectangle 24">
            <a:extLst>
              <a:ext uri="{FF2B5EF4-FFF2-40B4-BE49-F238E27FC236}">
                <a16:creationId xmlns:a16="http://schemas.microsoft.com/office/drawing/2014/main" id="{6298AC9E-3A2E-E644-BA9C-31D14DC4EDA3}"/>
              </a:ext>
            </a:extLst>
          </p:cNvPr>
          <p:cNvSpPr/>
          <p:nvPr/>
        </p:nvSpPr>
        <p:spPr>
          <a:xfrm>
            <a:off x="3929506" y="6009383"/>
            <a:ext cx="1709295" cy="400110"/>
          </a:xfrm>
          <a:prstGeom prst="rect">
            <a:avLst/>
          </a:prstGeom>
        </p:spPr>
        <p:txBody>
          <a:bodyPr wrap="square">
            <a:spAutoFit/>
          </a:bodyPr>
          <a:lstStyle/>
          <a:p>
            <a:r>
              <a:rPr lang="en-US" sz="2000" dirty="0">
                <a:latin typeface="Candara" panose="020E0502030303020204" pitchFamily="34" charset="0"/>
                <a:cs typeface="Calibri" panose="020F0502020204030204" pitchFamily="34" charset="0"/>
              </a:rPr>
              <a:t>b, ¬e, a, m</a:t>
            </a:r>
          </a:p>
        </p:txBody>
      </p:sp>
      <p:sp>
        <p:nvSpPr>
          <p:cNvPr id="26" name="Rectangle 25">
            <a:extLst>
              <a:ext uri="{FF2B5EF4-FFF2-40B4-BE49-F238E27FC236}">
                <a16:creationId xmlns:a16="http://schemas.microsoft.com/office/drawing/2014/main" id="{A9CF6C47-BD54-9441-B99D-47C517D994FD}"/>
              </a:ext>
            </a:extLst>
          </p:cNvPr>
          <p:cNvSpPr/>
          <p:nvPr/>
        </p:nvSpPr>
        <p:spPr>
          <a:xfrm>
            <a:off x="5831746" y="5995427"/>
            <a:ext cx="1709295" cy="400110"/>
          </a:xfrm>
          <a:prstGeom prst="rect">
            <a:avLst/>
          </a:prstGeom>
        </p:spPr>
        <p:txBody>
          <a:bodyPr wrap="square">
            <a:spAutoFit/>
          </a:bodyPr>
          <a:lstStyle/>
          <a:p>
            <a:r>
              <a:rPr lang="en-US" sz="2000" dirty="0">
                <a:latin typeface="Candara" panose="020E0502030303020204" pitchFamily="34" charset="0"/>
                <a:cs typeface="Calibri" panose="020F0502020204030204" pitchFamily="34" charset="0"/>
              </a:rPr>
              <a:t>b, ¬e, a, ¬m</a:t>
            </a:r>
          </a:p>
        </p:txBody>
      </p:sp>
      <p:sp>
        <p:nvSpPr>
          <p:cNvPr id="27" name="Rectangle 26">
            <a:extLst>
              <a:ext uri="{FF2B5EF4-FFF2-40B4-BE49-F238E27FC236}">
                <a16:creationId xmlns:a16="http://schemas.microsoft.com/office/drawing/2014/main" id="{B42F1446-3083-934F-8245-E1957B982BEC}"/>
              </a:ext>
            </a:extLst>
          </p:cNvPr>
          <p:cNvSpPr/>
          <p:nvPr/>
        </p:nvSpPr>
        <p:spPr>
          <a:xfrm>
            <a:off x="7742301" y="6009383"/>
            <a:ext cx="1709295" cy="400110"/>
          </a:xfrm>
          <a:prstGeom prst="rect">
            <a:avLst/>
          </a:prstGeom>
        </p:spPr>
        <p:txBody>
          <a:bodyPr wrap="square">
            <a:spAutoFit/>
          </a:bodyPr>
          <a:lstStyle/>
          <a:p>
            <a:r>
              <a:rPr lang="en-US" sz="2000" dirty="0">
                <a:latin typeface="Candara" panose="020E0502030303020204" pitchFamily="34" charset="0"/>
                <a:cs typeface="Calibri" panose="020F0502020204030204" pitchFamily="34" charset="0"/>
              </a:rPr>
              <a:t>b, ¬e, a, ¬m</a:t>
            </a:r>
          </a:p>
        </p:txBody>
      </p:sp>
      <p:sp>
        <p:nvSpPr>
          <p:cNvPr id="42" name="Oval 41">
            <a:extLst>
              <a:ext uri="{FF2B5EF4-FFF2-40B4-BE49-F238E27FC236}">
                <a16:creationId xmlns:a16="http://schemas.microsoft.com/office/drawing/2014/main" id="{A2B545B2-8A9F-974D-8420-8E3F69F3D46A}"/>
              </a:ext>
            </a:extLst>
          </p:cNvPr>
          <p:cNvSpPr/>
          <p:nvPr/>
        </p:nvSpPr>
        <p:spPr>
          <a:xfrm>
            <a:off x="3745230" y="1295400"/>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B</a:t>
            </a:r>
          </a:p>
        </p:txBody>
      </p:sp>
      <p:sp>
        <p:nvSpPr>
          <p:cNvPr id="43" name="Oval 42">
            <a:extLst>
              <a:ext uri="{FF2B5EF4-FFF2-40B4-BE49-F238E27FC236}">
                <a16:creationId xmlns:a16="http://schemas.microsoft.com/office/drawing/2014/main" id="{C5399C35-6777-5B4D-8175-159F6782EC20}"/>
              </a:ext>
            </a:extLst>
          </p:cNvPr>
          <p:cNvSpPr/>
          <p:nvPr/>
        </p:nvSpPr>
        <p:spPr>
          <a:xfrm>
            <a:off x="4907280" y="1295400"/>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E</a:t>
            </a:r>
          </a:p>
        </p:txBody>
      </p:sp>
      <p:cxnSp>
        <p:nvCxnSpPr>
          <p:cNvPr id="44" name="Straight Arrow Connector 43">
            <a:extLst>
              <a:ext uri="{FF2B5EF4-FFF2-40B4-BE49-F238E27FC236}">
                <a16:creationId xmlns:a16="http://schemas.microsoft.com/office/drawing/2014/main" id="{771C8E47-0505-F149-92EC-370C8923143D}"/>
              </a:ext>
            </a:extLst>
          </p:cNvPr>
          <p:cNvCxnSpPr>
            <a:cxnSpLocks/>
            <a:stCxn id="42" idx="4"/>
            <a:endCxn id="45" idx="1"/>
          </p:cNvCxnSpPr>
          <p:nvPr/>
        </p:nvCxnSpPr>
        <p:spPr>
          <a:xfrm>
            <a:off x="3996691" y="1798321"/>
            <a:ext cx="336541" cy="273295"/>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45" name="Oval 44">
            <a:extLst>
              <a:ext uri="{FF2B5EF4-FFF2-40B4-BE49-F238E27FC236}">
                <a16:creationId xmlns:a16="http://schemas.microsoft.com/office/drawing/2014/main" id="{6C7F274D-5C9A-064E-9F77-8935E4112C00}"/>
              </a:ext>
            </a:extLst>
          </p:cNvPr>
          <p:cNvSpPr/>
          <p:nvPr/>
        </p:nvSpPr>
        <p:spPr>
          <a:xfrm>
            <a:off x="4259580" y="1997964"/>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A</a:t>
            </a:r>
          </a:p>
        </p:txBody>
      </p:sp>
      <p:sp>
        <p:nvSpPr>
          <p:cNvPr id="46" name="Oval 45">
            <a:extLst>
              <a:ext uri="{FF2B5EF4-FFF2-40B4-BE49-F238E27FC236}">
                <a16:creationId xmlns:a16="http://schemas.microsoft.com/office/drawing/2014/main" id="{F49DE3DD-E16E-EF48-A74D-D53C6D576C85}"/>
              </a:ext>
            </a:extLst>
          </p:cNvPr>
          <p:cNvSpPr/>
          <p:nvPr/>
        </p:nvSpPr>
        <p:spPr>
          <a:xfrm>
            <a:off x="3745230" y="2667000"/>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M</a:t>
            </a:r>
          </a:p>
        </p:txBody>
      </p:sp>
      <p:sp>
        <p:nvSpPr>
          <p:cNvPr id="47" name="Oval 46">
            <a:extLst>
              <a:ext uri="{FF2B5EF4-FFF2-40B4-BE49-F238E27FC236}">
                <a16:creationId xmlns:a16="http://schemas.microsoft.com/office/drawing/2014/main" id="{0CA0EFB6-4196-0840-9058-565DBADCCBB2}"/>
              </a:ext>
            </a:extLst>
          </p:cNvPr>
          <p:cNvSpPr/>
          <p:nvPr/>
        </p:nvSpPr>
        <p:spPr>
          <a:xfrm>
            <a:off x="4888230" y="2667000"/>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J</a:t>
            </a:r>
          </a:p>
        </p:txBody>
      </p:sp>
      <p:cxnSp>
        <p:nvCxnSpPr>
          <p:cNvPr id="48" name="Straight Arrow Connector 47">
            <a:extLst>
              <a:ext uri="{FF2B5EF4-FFF2-40B4-BE49-F238E27FC236}">
                <a16:creationId xmlns:a16="http://schemas.microsoft.com/office/drawing/2014/main" id="{166C57DD-5870-BC4B-A56C-97F07A87768D}"/>
              </a:ext>
            </a:extLst>
          </p:cNvPr>
          <p:cNvCxnSpPr>
            <a:cxnSpLocks/>
            <a:stCxn id="43" idx="4"/>
            <a:endCxn id="45" idx="7"/>
          </p:cNvCxnSpPr>
          <p:nvPr/>
        </p:nvCxnSpPr>
        <p:spPr>
          <a:xfrm flipH="1">
            <a:off x="4688850" y="1798321"/>
            <a:ext cx="469891" cy="273295"/>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376A91CA-1FD0-B542-B1B8-0FBA9E8ADCAB}"/>
              </a:ext>
            </a:extLst>
          </p:cNvPr>
          <p:cNvCxnSpPr>
            <a:cxnSpLocks/>
            <a:stCxn id="45" idx="3"/>
            <a:endCxn id="46" idx="0"/>
          </p:cNvCxnSpPr>
          <p:nvPr/>
        </p:nvCxnSpPr>
        <p:spPr>
          <a:xfrm flipH="1">
            <a:off x="3996691" y="2427234"/>
            <a:ext cx="336541" cy="239767"/>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F9AD4B58-34C0-2942-B251-40F3CE2C78D5}"/>
              </a:ext>
            </a:extLst>
          </p:cNvPr>
          <p:cNvCxnSpPr>
            <a:cxnSpLocks/>
            <a:stCxn id="45" idx="5"/>
            <a:endCxn id="47" idx="0"/>
          </p:cNvCxnSpPr>
          <p:nvPr/>
        </p:nvCxnSpPr>
        <p:spPr>
          <a:xfrm>
            <a:off x="4688850" y="2427234"/>
            <a:ext cx="450841" cy="239767"/>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125680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27955-12A0-1F43-BBA9-66601537E6F8}"/>
              </a:ext>
            </a:extLst>
          </p:cNvPr>
          <p:cNvSpPr>
            <a:spLocks noGrp="1"/>
          </p:cNvSpPr>
          <p:nvPr>
            <p:ph type="title"/>
          </p:nvPr>
        </p:nvSpPr>
        <p:spPr/>
        <p:txBody>
          <a:bodyPr/>
          <a:lstStyle/>
          <a:p>
            <a:r>
              <a:rPr lang="en-US" dirty="0"/>
              <a:t>Hard-to-Sample Cases</a:t>
            </a:r>
          </a:p>
        </p:txBody>
      </p:sp>
      <p:sp>
        <p:nvSpPr>
          <p:cNvPr id="4" name="Slide Number Placeholder 3">
            <a:extLst>
              <a:ext uri="{FF2B5EF4-FFF2-40B4-BE49-F238E27FC236}">
                <a16:creationId xmlns:a16="http://schemas.microsoft.com/office/drawing/2014/main" id="{AC5CC935-71C0-4F42-9272-8812FF91C86A}"/>
              </a:ext>
            </a:extLst>
          </p:cNvPr>
          <p:cNvSpPr>
            <a:spLocks noGrp="1"/>
          </p:cNvSpPr>
          <p:nvPr>
            <p:ph type="sldNum" sz="quarter" idx="12"/>
          </p:nvPr>
        </p:nvSpPr>
        <p:spPr/>
        <p:txBody>
          <a:bodyPr/>
          <a:lstStyle/>
          <a:p>
            <a:pPr>
              <a:defRPr/>
            </a:pPr>
            <a:fld id="{CCF77436-EC8C-4AA7-8F7E-35D67B363DD7}" type="slidenum">
              <a:rPr lang="en-US" smtClean="0"/>
              <a:pPr>
                <a:defRPr/>
              </a:pPr>
              <a:t>64</a:t>
            </a:fld>
            <a:endParaRPr lang="en-US" dirty="0"/>
          </a:p>
        </p:txBody>
      </p:sp>
      <p:graphicFrame>
        <p:nvGraphicFramePr>
          <p:cNvPr id="17" name="Content Placeholder 35">
            <a:extLst>
              <a:ext uri="{FF2B5EF4-FFF2-40B4-BE49-F238E27FC236}">
                <a16:creationId xmlns:a16="http://schemas.microsoft.com/office/drawing/2014/main" id="{473AF008-BA88-D949-BD57-5D0E800AB2AF}"/>
              </a:ext>
            </a:extLst>
          </p:cNvPr>
          <p:cNvGraphicFramePr>
            <a:graphicFrameLocks/>
          </p:cNvGraphicFramePr>
          <p:nvPr/>
        </p:nvGraphicFramePr>
        <p:xfrm>
          <a:off x="2133600" y="1066800"/>
          <a:ext cx="1318260" cy="1188720"/>
        </p:xfrm>
        <a:graphic>
          <a:graphicData uri="http://schemas.openxmlformats.org/drawingml/2006/table">
            <a:tbl>
              <a:tblPr firstRow="1" bandRow="1">
                <a:tableStyleId>{93296810-A885-4BE3-A3E7-6D5BEEA58F35}</a:tableStyleId>
              </a:tblPr>
              <a:tblGrid>
                <a:gridCol w="500380">
                  <a:extLst>
                    <a:ext uri="{9D8B030D-6E8A-4147-A177-3AD203B41FA5}">
                      <a16:colId xmlns:a16="http://schemas.microsoft.com/office/drawing/2014/main" val="2070660150"/>
                    </a:ext>
                  </a:extLst>
                </a:gridCol>
                <a:gridCol w="817880">
                  <a:extLst>
                    <a:ext uri="{9D8B030D-6E8A-4147-A177-3AD203B41FA5}">
                      <a16:colId xmlns:a16="http://schemas.microsoft.com/office/drawing/2014/main" val="2575645751"/>
                    </a:ext>
                  </a:extLst>
                </a:gridCol>
              </a:tblGrid>
              <a:tr h="370840">
                <a:tc>
                  <a:txBody>
                    <a:bodyPr/>
                    <a:lstStyle/>
                    <a:p>
                      <a:pPr algn="r"/>
                      <a:r>
                        <a:rPr lang="en-US" sz="2000" dirty="0">
                          <a:latin typeface="Candara" panose="020E0502030303020204" pitchFamily="34" charset="0"/>
                          <a:cs typeface="Calibri" panose="020F0502020204030204" pitchFamily="34" charset="0"/>
                        </a:rPr>
                        <a:t>B</a:t>
                      </a:r>
                    </a:p>
                  </a:txBody>
                  <a:tcPr/>
                </a:tc>
                <a:tc>
                  <a:txBody>
                    <a:bodyPr/>
                    <a:lstStyle/>
                    <a:p>
                      <a:r>
                        <a:rPr lang="en-US" sz="2000" dirty="0">
                          <a:latin typeface="Candara" panose="020E0502030303020204" pitchFamily="34" charset="0"/>
                          <a:cs typeface="Calibri" panose="020F0502020204030204" pitchFamily="34" charset="0"/>
                        </a:rPr>
                        <a:t>P(B)</a:t>
                      </a:r>
                    </a:p>
                  </a:txBody>
                  <a:tcPr/>
                </a:tc>
                <a:extLst>
                  <a:ext uri="{0D108BD9-81ED-4DB2-BD59-A6C34878D82A}">
                    <a16:rowId xmlns:a16="http://schemas.microsoft.com/office/drawing/2014/main" val="29886171"/>
                  </a:ext>
                </a:extLst>
              </a:tr>
              <a:tr h="370840">
                <a:tc>
                  <a:txBody>
                    <a:bodyPr/>
                    <a:lstStyle/>
                    <a:p>
                      <a:pPr algn="r"/>
                      <a:r>
                        <a:rPr lang="en-US" sz="2000" dirty="0">
                          <a:latin typeface="Candara" panose="020E0502030303020204" pitchFamily="34" charset="0"/>
                          <a:cs typeface="Calibri" panose="020F0502020204030204" pitchFamily="34" charset="0"/>
                        </a:rPr>
                        <a:t>b</a:t>
                      </a:r>
                    </a:p>
                  </a:txBody>
                  <a:tcPr/>
                </a:tc>
                <a:tc>
                  <a:txBody>
                    <a:bodyPr/>
                    <a:lstStyle/>
                    <a:p>
                      <a:r>
                        <a:rPr lang="en-US" sz="2000" dirty="0">
                          <a:latin typeface="Candara" panose="020E0502030303020204" pitchFamily="34" charset="0"/>
                          <a:cs typeface="Calibri" panose="020F0502020204030204" pitchFamily="34" charset="0"/>
                        </a:rPr>
                        <a:t>0.001</a:t>
                      </a:r>
                    </a:p>
                  </a:txBody>
                  <a:tcPr/>
                </a:tc>
                <a:extLst>
                  <a:ext uri="{0D108BD9-81ED-4DB2-BD59-A6C34878D82A}">
                    <a16:rowId xmlns:a16="http://schemas.microsoft.com/office/drawing/2014/main" val="2566657329"/>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¬b</a:t>
                      </a:r>
                    </a:p>
                  </a:txBody>
                  <a:tcPr/>
                </a:tc>
                <a:tc>
                  <a:txBody>
                    <a:bodyPr/>
                    <a:lstStyle/>
                    <a:p>
                      <a:r>
                        <a:rPr lang="en-US" sz="2000" dirty="0">
                          <a:latin typeface="Candara" panose="020E0502030303020204" pitchFamily="34" charset="0"/>
                          <a:cs typeface="Calibri" panose="020F0502020204030204" pitchFamily="34" charset="0"/>
                        </a:rPr>
                        <a:t>0.999</a:t>
                      </a:r>
                    </a:p>
                  </a:txBody>
                  <a:tcPr/>
                </a:tc>
                <a:extLst>
                  <a:ext uri="{0D108BD9-81ED-4DB2-BD59-A6C34878D82A}">
                    <a16:rowId xmlns:a16="http://schemas.microsoft.com/office/drawing/2014/main" val="4261301722"/>
                  </a:ext>
                </a:extLst>
              </a:tr>
            </a:tbl>
          </a:graphicData>
        </a:graphic>
      </p:graphicFrame>
      <p:graphicFrame>
        <p:nvGraphicFramePr>
          <p:cNvPr id="18" name="Content Placeholder 35">
            <a:extLst>
              <a:ext uri="{FF2B5EF4-FFF2-40B4-BE49-F238E27FC236}">
                <a16:creationId xmlns:a16="http://schemas.microsoft.com/office/drawing/2014/main" id="{F2022539-B733-9D4F-983A-276C6F31D46C}"/>
              </a:ext>
            </a:extLst>
          </p:cNvPr>
          <p:cNvGraphicFramePr>
            <a:graphicFrameLocks/>
          </p:cNvGraphicFramePr>
          <p:nvPr/>
        </p:nvGraphicFramePr>
        <p:xfrm>
          <a:off x="5524132" y="1067991"/>
          <a:ext cx="1311910" cy="1188720"/>
        </p:xfrm>
        <a:graphic>
          <a:graphicData uri="http://schemas.openxmlformats.org/drawingml/2006/table">
            <a:tbl>
              <a:tblPr firstRow="1" bandRow="1">
                <a:tableStyleId>{93296810-A885-4BE3-A3E7-6D5BEEA58F35}</a:tableStyleId>
              </a:tblPr>
              <a:tblGrid>
                <a:gridCol w="494030">
                  <a:extLst>
                    <a:ext uri="{9D8B030D-6E8A-4147-A177-3AD203B41FA5}">
                      <a16:colId xmlns:a16="http://schemas.microsoft.com/office/drawing/2014/main" val="2070660150"/>
                    </a:ext>
                  </a:extLst>
                </a:gridCol>
                <a:gridCol w="817880">
                  <a:extLst>
                    <a:ext uri="{9D8B030D-6E8A-4147-A177-3AD203B41FA5}">
                      <a16:colId xmlns:a16="http://schemas.microsoft.com/office/drawing/2014/main" val="2575645751"/>
                    </a:ext>
                  </a:extLst>
                </a:gridCol>
              </a:tblGrid>
              <a:tr h="370840">
                <a:tc>
                  <a:txBody>
                    <a:bodyPr/>
                    <a:lstStyle/>
                    <a:p>
                      <a:pPr algn="r"/>
                      <a:r>
                        <a:rPr lang="en-US" sz="2000" dirty="0">
                          <a:latin typeface="Candara" panose="020E0502030303020204" pitchFamily="34" charset="0"/>
                          <a:cs typeface="Calibri" panose="020F0502020204030204" pitchFamily="34" charset="0"/>
                        </a:rPr>
                        <a:t>E</a:t>
                      </a:r>
                    </a:p>
                  </a:txBody>
                  <a:tcPr/>
                </a:tc>
                <a:tc>
                  <a:txBody>
                    <a:bodyPr/>
                    <a:lstStyle/>
                    <a:p>
                      <a:r>
                        <a:rPr lang="en-US" sz="2000" dirty="0">
                          <a:latin typeface="Candara" panose="020E0502030303020204" pitchFamily="34" charset="0"/>
                          <a:cs typeface="Calibri" panose="020F0502020204030204" pitchFamily="34" charset="0"/>
                        </a:rPr>
                        <a:t>P(B)</a:t>
                      </a:r>
                    </a:p>
                  </a:txBody>
                  <a:tcPr/>
                </a:tc>
                <a:extLst>
                  <a:ext uri="{0D108BD9-81ED-4DB2-BD59-A6C34878D82A}">
                    <a16:rowId xmlns:a16="http://schemas.microsoft.com/office/drawing/2014/main" val="29886171"/>
                  </a:ext>
                </a:extLst>
              </a:tr>
              <a:tr h="370840">
                <a:tc>
                  <a:txBody>
                    <a:bodyPr/>
                    <a:lstStyle/>
                    <a:p>
                      <a:pPr algn="r"/>
                      <a:r>
                        <a:rPr lang="en-US" sz="2000" dirty="0">
                          <a:latin typeface="Candara" panose="020E0502030303020204" pitchFamily="34" charset="0"/>
                          <a:cs typeface="Calibri" panose="020F0502020204030204" pitchFamily="34" charset="0"/>
                        </a:rPr>
                        <a:t>e</a:t>
                      </a:r>
                    </a:p>
                  </a:txBody>
                  <a:tcPr/>
                </a:tc>
                <a:tc>
                  <a:txBody>
                    <a:bodyPr/>
                    <a:lstStyle/>
                    <a:p>
                      <a:r>
                        <a:rPr lang="en-US" sz="2000" dirty="0">
                          <a:latin typeface="Candara" panose="020E0502030303020204" pitchFamily="34" charset="0"/>
                          <a:cs typeface="Calibri" panose="020F0502020204030204" pitchFamily="34" charset="0"/>
                        </a:rPr>
                        <a:t>0.002</a:t>
                      </a:r>
                    </a:p>
                  </a:txBody>
                  <a:tcPr/>
                </a:tc>
                <a:extLst>
                  <a:ext uri="{0D108BD9-81ED-4DB2-BD59-A6C34878D82A}">
                    <a16:rowId xmlns:a16="http://schemas.microsoft.com/office/drawing/2014/main" val="2566657329"/>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¬e</a:t>
                      </a:r>
                    </a:p>
                  </a:txBody>
                  <a:tcPr/>
                </a:tc>
                <a:tc>
                  <a:txBody>
                    <a:bodyPr/>
                    <a:lstStyle/>
                    <a:p>
                      <a:r>
                        <a:rPr lang="en-US" sz="2000" dirty="0">
                          <a:latin typeface="Candara" panose="020E0502030303020204" pitchFamily="34" charset="0"/>
                          <a:cs typeface="Calibri" panose="020F0502020204030204" pitchFamily="34" charset="0"/>
                        </a:rPr>
                        <a:t>0.998</a:t>
                      </a:r>
                    </a:p>
                  </a:txBody>
                  <a:tcPr/>
                </a:tc>
                <a:extLst>
                  <a:ext uri="{0D108BD9-81ED-4DB2-BD59-A6C34878D82A}">
                    <a16:rowId xmlns:a16="http://schemas.microsoft.com/office/drawing/2014/main" val="4261301722"/>
                  </a:ext>
                </a:extLst>
              </a:tr>
            </a:tbl>
          </a:graphicData>
        </a:graphic>
      </p:graphicFrame>
      <p:graphicFrame>
        <p:nvGraphicFramePr>
          <p:cNvPr id="19" name="Content Placeholder 35">
            <a:extLst>
              <a:ext uri="{FF2B5EF4-FFF2-40B4-BE49-F238E27FC236}">
                <a16:creationId xmlns:a16="http://schemas.microsoft.com/office/drawing/2014/main" id="{C43F9004-1BD6-FC4F-AB53-2C9792226386}"/>
              </a:ext>
            </a:extLst>
          </p:cNvPr>
          <p:cNvGraphicFramePr>
            <a:graphicFrameLocks/>
          </p:cNvGraphicFramePr>
          <p:nvPr/>
        </p:nvGraphicFramePr>
        <p:xfrm>
          <a:off x="2133601" y="3299829"/>
          <a:ext cx="2090103" cy="1981200"/>
        </p:xfrm>
        <a:graphic>
          <a:graphicData uri="http://schemas.openxmlformats.org/drawingml/2006/table">
            <a:tbl>
              <a:tblPr firstRow="1" bandRow="1">
                <a:tableStyleId>{93296810-A885-4BE3-A3E7-6D5BEEA58F35}</a:tableStyleId>
              </a:tblPr>
              <a:tblGrid>
                <a:gridCol w="489268">
                  <a:extLst>
                    <a:ext uri="{9D8B030D-6E8A-4147-A177-3AD203B41FA5}">
                      <a16:colId xmlns:a16="http://schemas.microsoft.com/office/drawing/2014/main" val="2070660150"/>
                    </a:ext>
                  </a:extLst>
                </a:gridCol>
                <a:gridCol w="570230">
                  <a:extLst>
                    <a:ext uri="{9D8B030D-6E8A-4147-A177-3AD203B41FA5}">
                      <a16:colId xmlns:a16="http://schemas.microsoft.com/office/drawing/2014/main" val="2575645751"/>
                    </a:ext>
                  </a:extLst>
                </a:gridCol>
                <a:gridCol w="1030605">
                  <a:extLst>
                    <a:ext uri="{9D8B030D-6E8A-4147-A177-3AD203B41FA5}">
                      <a16:colId xmlns:a16="http://schemas.microsoft.com/office/drawing/2014/main" val="21037836"/>
                    </a:ext>
                  </a:extLst>
                </a:gridCol>
              </a:tblGrid>
              <a:tr h="370840">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M</a:t>
                      </a:r>
                    </a:p>
                  </a:txBody>
                  <a:tcPr/>
                </a:tc>
                <a:tc>
                  <a:txBody>
                    <a:bodyPr/>
                    <a:lstStyle/>
                    <a:p>
                      <a:r>
                        <a:rPr lang="en-US" sz="2000" dirty="0">
                          <a:latin typeface="Candara" panose="020E0502030303020204" pitchFamily="34" charset="0"/>
                          <a:cs typeface="Calibri" panose="020F0502020204030204" pitchFamily="34" charset="0"/>
                        </a:rPr>
                        <a:t>P(M|A)</a:t>
                      </a:r>
                    </a:p>
                  </a:txBody>
                  <a:tcPr/>
                </a:tc>
                <a:extLst>
                  <a:ext uri="{0D108BD9-81ED-4DB2-BD59-A6C34878D82A}">
                    <a16:rowId xmlns:a16="http://schemas.microsoft.com/office/drawing/2014/main" val="29886171"/>
                  </a:ext>
                </a:extLst>
              </a:tr>
              <a:tr h="370840">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m</a:t>
                      </a:r>
                    </a:p>
                  </a:txBody>
                  <a:tcPr/>
                </a:tc>
                <a:tc>
                  <a:txBody>
                    <a:bodyPr/>
                    <a:lstStyle/>
                    <a:p>
                      <a:r>
                        <a:rPr lang="en-US" sz="2000" dirty="0">
                          <a:latin typeface="Candara" panose="020E0502030303020204" pitchFamily="34" charset="0"/>
                          <a:cs typeface="Calibri" panose="020F0502020204030204" pitchFamily="34" charset="0"/>
                        </a:rPr>
                        <a:t>0.7</a:t>
                      </a:r>
                    </a:p>
                  </a:txBody>
                  <a:tcPr/>
                </a:tc>
                <a:extLst>
                  <a:ext uri="{0D108BD9-81ED-4DB2-BD59-A6C34878D82A}">
                    <a16:rowId xmlns:a16="http://schemas.microsoft.com/office/drawing/2014/main" val="2566657329"/>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¬m</a:t>
                      </a:r>
                    </a:p>
                  </a:txBody>
                  <a:tcPr/>
                </a:tc>
                <a:tc>
                  <a:txBody>
                    <a:bodyPr/>
                    <a:lstStyle/>
                    <a:p>
                      <a:r>
                        <a:rPr lang="en-US" sz="2000" dirty="0">
                          <a:latin typeface="Candara" panose="020E0502030303020204" pitchFamily="34" charset="0"/>
                          <a:cs typeface="Calibri" panose="020F0502020204030204" pitchFamily="34" charset="0"/>
                        </a:rPr>
                        <a:t>0.3</a:t>
                      </a:r>
                    </a:p>
                  </a:txBody>
                  <a:tcPr/>
                </a:tc>
                <a:extLst>
                  <a:ext uri="{0D108BD9-81ED-4DB2-BD59-A6C34878D82A}">
                    <a16:rowId xmlns:a16="http://schemas.microsoft.com/office/drawing/2014/main" val="4261301722"/>
                  </a:ext>
                </a:extLst>
              </a:tr>
              <a:tr h="370840">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m</a:t>
                      </a:r>
                    </a:p>
                  </a:txBody>
                  <a:tcPr/>
                </a:tc>
                <a:tc>
                  <a:txBody>
                    <a:bodyPr/>
                    <a:lstStyle/>
                    <a:p>
                      <a:r>
                        <a:rPr lang="en-US" sz="2000" dirty="0">
                          <a:latin typeface="Candara" panose="020E0502030303020204" pitchFamily="34" charset="0"/>
                          <a:cs typeface="Calibri" panose="020F0502020204030204" pitchFamily="34" charset="0"/>
                        </a:rPr>
                        <a:t>0.01</a:t>
                      </a:r>
                    </a:p>
                  </a:txBody>
                  <a:tcPr/>
                </a:tc>
                <a:extLst>
                  <a:ext uri="{0D108BD9-81ED-4DB2-BD59-A6C34878D82A}">
                    <a16:rowId xmlns:a16="http://schemas.microsoft.com/office/drawing/2014/main" val="249114145"/>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¬m</a:t>
                      </a:r>
                    </a:p>
                  </a:txBody>
                  <a:tcPr/>
                </a:tc>
                <a:tc>
                  <a:txBody>
                    <a:bodyPr/>
                    <a:lstStyle/>
                    <a:p>
                      <a:r>
                        <a:rPr lang="en-US" sz="2000" dirty="0">
                          <a:latin typeface="Candara" panose="020E0502030303020204" pitchFamily="34" charset="0"/>
                          <a:cs typeface="Calibri" panose="020F0502020204030204" pitchFamily="34" charset="0"/>
                        </a:rPr>
                        <a:t>0.99</a:t>
                      </a:r>
                    </a:p>
                  </a:txBody>
                  <a:tcPr/>
                </a:tc>
                <a:extLst>
                  <a:ext uri="{0D108BD9-81ED-4DB2-BD59-A6C34878D82A}">
                    <a16:rowId xmlns:a16="http://schemas.microsoft.com/office/drawing/2014/main" val="4061250471"/>
                  </a:ext>
                </a:extLst>
              </a:tr>
            </a:tbl>
          </a:graphicData>
        </a:graphic>
      </p:graphicFrame>
      <p:graphicFrame>
        <p:nvGraphicFramePr>
          <p:cNvPr id="20" name="Content Placeholder 35">
            <a:extLst>
              <a:ext uri="{FF2B5EF4-FFF2-40B4-BE49-F238E27FC236}">
                <a16:creationId xmlns:a16="http://schemas.microsoft.com/office/drawing/2014/main" id="{2E261517-DA31-0F40-852D-40A5958683E7}"/>
              </a:ext>
            </a:extLst>
          </p:cNvPr>
          <p:cNvGraphicFramePr>
            <a:graphicFrameLocks/>
          </p:cNvGraphicFramePr>
          <p:nvPr>
            <p:extLst>
              <p:ext uri="{D42A27DB-BD31-4B8C-83A1-F6EECF244321}">
                <p14:modId xmlns:p14="http://schemas.microsoft.com/office/powerpoint/2010/main" val="2808976681"/>
              </p:ext>
            </p:extLst>
          </p:nvPr>
        </p:nvGraphicFramePr>
        <p:xfrm>
          <a:off x="4888814" y="3299829"/>
          <a:ext cx="1947228" cy="1981200"/>
        </p:xfrm>
        <a:graphic>
          <a:graphicData uri="http://schemas.openxmlformats.org/drawingml/2006/table">
            <a:tbl>
              <a:tblPr firstRow="1" bandRow="1">
                <a:tableStyleId>{93296810-A885-4BE3-A3E7-6D5BEEA58F35}</a:tableStyleId>
              </a:tblPr>
              <a:tblGrid>
                <a:gridCol w="489268">
                  <a:extLst>
                    <a:ext uri="{9D8B030D-6E8A-4147-A177-3AD203B41FA5}">
                      <a16:colId xmlns:a16="http://schemas.microsoft.com/office/drawing/2014/main" val="2070660150"/>
                    </a:ext>
                  </a:extLst>
                </a:gridCol>
                <a:gridCol w="427355">
                  <a:extLst>
                    <a:ext uri="{9D8B030D-6E8A-4147-A177-3AD203B41FA5}">
                      <a16:colId xmlns:a16="http://schemas.microsoft.com/office/drawing/2014/main" val="2575645751"/>
                    </a:ext>
                  </a:extLst>
                </a:gridCol>
                <a:gridCol w="1030605">
                  <a:extLst>
                    <a:ext uri="{9D8B030D-6E8A-4147-A177-3AD203B41FA5}">
                      <a16:colId xmlns:a16="http://schemas.microsoft.com/office/drawing/2014/main" val="21037836"/>
                    </a:ext>
                  </a:extLst>
                </a:gridCol>
              </a:tblGrid>
              <a:tr h="370840">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J</a:t>
                      </a:r>
                    </a:p>
                  </a:txBody>
                  <a:tcPr/>
                </a:tc>
                <a:tc>
                  <a:txBody>
                    <a:bodyPr/>
                    <a:lstStyle/>
                    <a:p>
                      <a:r>
                        <a:rPr lang="en-US" sz="2000" dirty="0">
                          <a:latin typeface="Candara" panose="020E0502030303020204" pitchFamily="34" charset="0"/>
                          <a:cs typeface="Calibri" panose="020F0502020204030204" pitchFamily="34" charset="0"/>
                        </a:rPr>
                        <a:t>P(J|A)</a:t>
                      </a:r>
                    </a:p>
                  </a:txBody>
                  <a:tcPr/>
                </a:tc>
                <a:extLst>
                  <a:ext uri="{0D108BD9-81ED-4DB2-BD59-A6C34878D82A}">
                    <a16:rowId xmlns:a16="http://schemas.microsoft.com/office/drawing/2014/main" val="29886171"/>
                  </a:ext>
                </a:extLst>
              </a:tr>
              <a:tr h="370840">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j</a:t>
                      </a:r>
                    </a:p>
                  </a:txBody>
                  <a:tcPr/>
                </a:tc>
                <a:tc>
                  <a:txBody>
                    <a:bodyPr/>
                    <a:lstStyle/>
                    <a:p>
                      <a:r>
                        <a:rPr lang="en-US" sz="2000" dirty="0">
                          <a:latin typeface="Candara" panose="020E0502030303020204" pitchFamily="34" charset="0"/>
                          <a:cs typeface="Calibri" panose="020F0502020204030204" pitchFamily="34" charset="0"/>
                        </a:rPr>
                        <a:t>0.9</a:t>
                      </a:r>
                    </a:p>
                  </a:txBody>
                  <a:tcPr/>
                </a:tc>
                <a:extLst>
                  <a:ext uri="{0D108BD9-81ED-4DB2-BD59-A6C34878D82A}">
                    <a16:rowId xmlns:a16="http://schemas.microsoft.com/office/drawing/2014/main" val="2566657329"/>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¬j</a:t>
                      </a:r>
                    </a:p>
                  </a:txBody>
                  <a:tcPr/>
                </a:tc>
                <a:tc>
                  <a:txBody>
                    <a:bodyPr/>
                    <a:lstStyle/>
                    <a:p>
                      <a:r>
                        <a:rPr lang="en-US" sz="2000" dirty="0">
                          <a:latin typeface="Candara" panose="020E0502030303020204" pitchFamily="34" charset="0"/>
                          <a:cs typeface="Calibri" panose="020F0502020204030204" pitchFamily="34" charset="0"/>
                        </a:rPr>
                        <a:t>0.1</a:t>
                      </a:r>
                    </a:p>
                  </a:txBody>
                  <a:tcPr/>
                </a:tc>
                <a:extLst>
                  <a:ext uri="{0D108BD9-81ED-4DB2-BD59-A6C34878D82A}">
                    <a16:rowId xmlns:a16="http://schemas.microsoft.com/office/drawing/2014/main" val="4261301722"/>
                  </a:ext>
                </a:extLst>
              </a:tr>
              <a:tr h="370840">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j</a:t>
                      </a:r>
                    </a:p>
                  </a:txBody>
                  <a:tcPr/>
                </a:tc>
                <a:tc>
                  <a:txBody>
                    <a:bodyPr/>
                    <a:lstStyle/>
                    <a:p>
                      <a:r>
                        <a:rPr lang="en-US" sz="2000" dirty="0">
                          <a:latin typeface="Candara" panose="020E0502030303020204" pitchFamily="34" charset="0"/>
                          <a:cs typeface="Calibri" panose="020F0502020204030204" pitchFamily="34" charset="0"/>
                        </a:rPr>
                        <a:t>0.05</a:t>
                      </a:r>
                    </a:p>
                  </a:txBody>
                  <a:tcPr/>
                </a:tc>
                <a:extLst>
                  <a:ext uri="{0D108BD9-81ED-4DB2-BD59-A6C34878D82A}">
                    <a16:rowId xmlns:a16="http://schemas.microsoft.com/office/drawing/2014/main" val="249114145"/>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¬j</a:t>
                      </a:r>
                    </a:p>
                  </a:txBody>
                  <a:tcPr/>
                </a:tc>
                <a:tc>
                  <a:txBody>
                    <a:bodyPr/>
                    <a:lstStyle/>
                    <a:p>
                      <a:r>
                        <a:rPr lang="en-US" sz="2000" dirty="0">
                          <a:latin typeface="Candara" panose="020E0502030303020204" pitchFamily="34" charset="0"/>
                          <a:cs typeface="Calibri" panose="020F0502020204030204" pitchFamily="34" charset="0"/>
                        </a:rPr>
                        <a:t>0.95</a:t>
                      </a:r>
                    </a:p>
                  </a:txBody>
                  <a:tcPr/>
                </a:tc>
                <a:extLst>
                  <a:ext uri="{0D108BD9-81ED-4DB2-BD59-A6C34878D82A}">
                    <a16:rowId xmlns:a16="http://schemas.microsoft.com/office/drawing/2014/main" val="4061250471"/>
                  </a:ext>
                </a:extLst>
              </a:tr>
            </a:tbl>
          </a:graphicData>
        </a:graphic>
      </p:graphicFrame>
      <p:graphicFrame>
        <p:nvGraphicFramePr>
          <p:cNvPr id="32" name="Content Placeholder 35">
            <a:extLst>
              <a:ext uri="{FF2B5EF4-FFF2-40B4-BE49-F238E27FC236}">
                <a16:creationId xmlns:a16="http://schemas.microsoft.com/office/drawing/2014/main" id="{EB542FD9-AD04-F94E-B8E3-882C6F9DABD7}"/>
              </a:ext>
            </a:extLst>
          </p:cNvPr>
          <p:cNvGraphicFramePr>
            <a:graphicFrameLocks/>
          </p:cNvGraphicFramePr>
          <p:nvPr/>
        </p:nvGraphicFramePr>
        <p:xfrm>
          <a:off x="7089495" y="1714869"/>
          <a:ext cx="2705949" cy="3566160"/>
        </p:xfrm>
        <a:graphic>
          <a:graphicData uri="http://schemas.openxmlformats.org/drawingml/2006/table">
            <a:tbl>
              <a:tblPr firstRow="1" bandRow="1">
                <a:tableStyleId>{93296810-A885-4BE3-A3E7-6D5BEEA58F35}</a:tableStyleId>
              </a:tblPr>
              <a:tblGrid>
                <a:gridCol w="495634">
                  <a:extLst>
                    <a:ext uri="{9D8B030D-6E8A-4147-A177-3AD203B41FA5}">
                      <a16:colId xmlns:a16="http://schemas.microsoft.com/office/drawing/2014/main" val="1846276488"/>
                    </a:ext>
                  </a:extLst>
                </a:gridCol>
                <a:gridCol w="495634">
                  <a:extLst>
                    <a:ext uri="{9D8B030D-6E8A-4147-A177-3AD203B41FA5}">
                      <a16:colId xmlns:a16="http://schemas.microsoft.com/office/drawing/2014/main" val="2070660150"/>
                    </a:ext>
                  </a:extLst>
                </a:gridCol>
                <a:gridCol w="577650">
                  <a:extLst>
                    <a:ext uri="{9D8B030D-6E8A-4147-A177-3AD203B41FA5}">
                      <a16:colId xmlns:a16="http://schemas.microsoft.com/office/drawing/2014/main" val="2575645751"/>
                    </a:ext>
                  </a:extLst>
                </a:gridCol>
                <a:gridCol w="1137031">
                  <a:extLst>
                    <a:ext uri="{9D8B030D-6E8A-4147-A177-3AD203B41FA5}">
                      <a16:colId xmlns:a16="http://schemas.microsoft.com/office/drawing/2014/main" val="21037836"/>
                    </a:ext>
                  </a:extLst>
                </a:gridCol>
              </a:tblGrid>
              <a:tr h="351253">
                <a:tc>
                  <a:txBody>
                    <a:bodyPr/>
                    <a:lstStyle/>
                    <a:p>
                      <a:pPr algn="r"/>
                      <a:r>
                        <a:rPr lang="en-US" sz="2000" dirty="0">
                          <a:latin typeface="Candara" panose="020E0502030303020204" pitchFamily="34" charset="0"/>
                          <a:cs typeface="Calibri" panose="020F0502020204030204" pitchFamily="34" charset="0"/>
                        </a:rPr>
                        <a:t>B</a:t>
                      </a:r>
                    </a:p>
                  </a:txBody>
                  <a:tcPr/>
                </a:tc>
                <a:tc>
                  <a:txBody>
                    <a:bodyPr/>
                    <a:lstStyle/>
                    <a:p>
                      <a:pPr algn="r"/>
                      <a:r>
                        <a:rPr lang="en-US" sz="2000" dirty="0">
                          <a:latin typeface="Candara" panose="020E0502030303020204" pitchFamily="34" charset="0"/>
                          <a:cs typeface="Calibri" panose="020F0502020204030204" pitchFamily="34" charset="0"/>
                        </a:rPr>
                        <a:t>E</a:t>
                      </a:r>
                    </a:p>
                  </a:txBody>
                  <a:tcPr/>
                </a:tc>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r>
                        <a:rPr lang="en-US" sz="2000" dirty="0">
                          <a:latin typeface="Candara" panose="020E0502030303020204" pitchFamily="34" charset="0"/>
                          <a:cs typeface="Calibri" panose="020F0502020204030204" pitchFamily="34" charset="0"/>
                        </a:rPr>
                        <a:t>P(A|B,E)</a:t>
                      </a:r>
                    </a:p>
                  </a:txBody>
                  <a:tcPr/>
                </a:tc>
                <a:extLst>
                  <a:ext uri="{0D108BD9-81ED-4DB2-BD59-A6C34878D82A}">
                    <a16:rowId xmlns:a16="http://schemas.microsoft.com/office/drawing/2014/main" val="29886171"/>
                  </a:ext>
                </a:extLst>
              </a:tr>
              <a:tr h="35125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a</a:t>
                      </a:r>
                    </a:p>
                  </a:txBody>
                  <a:tcPr/>
                </a:tc>
                <a:tc>
                  <a:txBody>
                    <a:bodyPr/>
                    <a:lstStyle/>
                    <a:p>
                      <a:r>
                        <a:rPr lang="en-US" sz="2000" dirty="0">
                          <a:latin typeface="Candara" panose="020E0502030303020204" pitchFamily="34" charset="0"/>
                          <a:cs typeface="Calibri" panose="020F0502020204030204" pitchFamily="34" charset="0"/>
                        </a:rPr>
                        <a:t>0.95</a:t>
                      </a:r>
                    </a:p>
                  </a:txBody>
                  <a:tcPr/>
                </a:tc>
                <a:extLst>
                  <a:ext uri="{0D108BD9-81ED-4DB2-BD59-A6C34878D82A}">
                    <a16:rowId xmlns:a16="http://schemas.microsoft.com/office/drawing/2014/main" val="2566657329"/>
                  </a:ext>
                </a:extLst>
              </a:tr>
              <a:tr h="35125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e</a:t>
                      </a:r>
                    </a:p>
                  </a:txBody>
                  <a:tcPr/>
                </a:tc>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r>
                        <a:rPr lang="en-US" sz="2000" dirty="0">
                          <a:latin typeface="Candara" panose="020E0502030303020204" pitchFamily="34" charset="0"/>
                          <a:cs typeface="Calibri" panose="020F0502020204030204" pitchFamily="34" charset="0"/>
                        </a:rPr>
                        <a:t>0.05</a:t>
                      </a:r>
                    </a:p>
                  </a:txBody>
                  <a:tcPr/>
                </a:tc>
                <a:extLst>
                  <a:ext uri="{0D108BD9-81ED-4DB2-BD59-A6C34878D82A}">
                    <a16:rowId xmlns:a16="http://schemas.microsoft.com/office/drawing/2014/main" val="4261301722"/>
                  </a:ext>
                </a:extLst>
              </a:tr>
              <a:tr h="35125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a</a:t>
                      </a:r>
                    </a:p>
                  </a:txBody>
                  <a:tcPr/>
                </a:tc>
                <a:tc>
                  <a:txBody>
                    <a:bodyPr/>
                    <a:lstStyle/>
                    <a:p>
                      <a:r>
                        <a:rPr lang="en-US" sz="2000" dirty="0">
                          <a:latin typeface="Candara" panose="020E0502030303020204" pitchFamily="34" charset="0"/>
                          <a:cs typeface="Calibri" panose="020F0502020204030204" pitchFamily="34" charset="0"/>
                        </a:rPr>
                        <a:t>0.94</a:t>
                      </a:r>
                    </a:p>
                  </a:txBody>
                  <a:tcPr/>
                </a:tc>
                <a:extLst>
                  <a:ext uri="{0D108BD9-81ED-4DB2-BD59-A6C34878D82A}">
                    <a16:rowId xmlns:a16="http://schemas.microsoft.com/office/drawing/2014/main" val="249114145"/>
                  </a:ext>
                </a:extLst>
              </a:tr>
              <a:tr h="35125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¬e</a:t>
                      </a:r>
                    </a:p>
                  </a:txBody>
                  <a:tcPr/>
                </a:tc>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r>
                        <a:rPr lang="en-US" sz="2000" dirty="0">
                          <a:latin typeface="Candara" panose="020E0502030303020204" pitchFamily="34" charset="0"/>
                          <a:cs typeface="Calibri" panose="020F0502020204030204" pitchFamily="34" charset="0"/>
                        </a:rPr>
                        <a:t>0.06</a:t>
                      </a:r>
                    </a:p>
                  </a:txBody>
                  <a:tcPr/>
                </a:tc>
                <a:extLst>
                  <a:ext uri="{0D108BD9-81ED-4DB2-BD59-A6C34878D82A}">
                    <a16:rowId xmlns:a16="http://schemas.microsoft.com/office/drawing/2014/main" val="4061250471"/>
                  </a:ext>
                </a:extLst>
              </a:tr>
              <a:tr h="35125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a</a:t>
                      </a:r>
                    </a:p>
                  </a:txBody>
                  <a:tcPr/>
                </a:tc>
                <a:tc>
                  <a:txBody>
                    <a:bodyPr/>
                    <a:lstStyle/>
                    <a:p>
                      <a:r>
                        <a:rPr lang="en-US" sz="2000" dirty="0">
                          <a:latin typeface="Candara" panose="020E0502030303020204" pitchFamily="34" charset="0"/>
                          <a:cs typeface="Calibri" panose="020F0502020204030204" pitchFamily="34" charset="0"/>
                        </a:rPr>
                        <a:t>0.29</a:t>
                      </a:r>
                    </a:p>
                  </a:txBody>
                  <a:tcPr/>
                </a:tc>
                <a:extLst>
                  <a:ext uri="{0D108BD9-81ED-4DB2-BD59-A6C34878D82A}">
                    <a16:rowId xmlns:a16="http://schemas.microsoft.com/office/drawing/2014/main" val="2693780314"/>
                  </a:ext>
                </a:extLst>
              </a:tr>
              <a:tr h="35125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e</a:t>
                      </a:r>
                    </a:p>
                  </a:txBody>
                  <a:tcPr/>
                </a:tc>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r>
                        <a:rPr lang="en-US" sz="2000" dirty="0">
                          <a:latin typeface="Candara" panose="020E0502030303020204" pitchFamily="34" charset="0"/>
                          <a:cs typeface="Calibri" panose="020F0502020204030204" pitchFamily="34" charset="0"/>
                        </a:rPr>
                        <a:t>0.71</a:t>
                      </a:r>
                    </a:p>
                  </a:txBody>
                  <a:tcPr/>
                </a:tc>
                <a:extLst>
                  <a:ext uri="{0D108BD9-81ED-4DB2-BD59-A6C34878D82A}">
                    <a16:rowId xmlns:a16="http://schemas.microsoft.com/office/drawing/2014/main" val="194992856"/>
                  </a:ext>
                </a:extLst>
              </a:tr>
              <a:tr h="35125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a</a:t>
                      </a:r>
                    </a:p>
                  </a:txBody>
                  <a:tcPr/>
                </a:tc>
                <a:tc>
                  <a:txBody>
                    <a:bodyPr/>
                    <a:lstStyle/>
                    <a:p>
                      <a:r>
                        <a:rPr lang="en-US" sz="2000" dirty="0">
                          <a:latin typeface="Candara" panose="020E0502030303020204" pitchFamily="34" charset="0"/>
                          <a:cs typeface="Calibri" panose="020F0502020204030204" pitchFamily="34" charset="0"/>
                        </a:rPr>
                        <a:t>0.001</a:t>
                      </a:r>
                    </a:p>
                  </a:txBody>
                  <a:tcPr/>
                </a:tc>
                <a:extLst>
                  <a:ext uri="{0D108BD9-81ED-4DB2-BD59-A6C34878D82A}">
                    <a16:rowId xmlns:a16="http://schemas.microsoft.com/office/drawing/2014/main" val="178341836"/>
                  </a:ext>
                </a:extLst>
              </a:tr>
              <a:tr h="35125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¬e</a:t>
                      </a:r>
                    </a:p>
                  </a:txBody>
                  <a:tcPr/>
                </a:tc>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r>
                        <a:rPr lang="en-US" sz="2000" dirty="0">
                          <a:latin typeface="Candara" panose="020E0502030303020204" pitchFamily="34" charset="0"/>
                          <a:cs typeface="Calibri" panose="020F0502020204030204" pitchFamily="34" charset="0"/>
                        </a:rPr>
                        <a:t>0.999</a:t>
                      </a:r>
                    </a:p>
                  </a:txBody>
                  <a:tcPr/>
                </a:tc>
                <a:extLst>
                  <a:ext uri="{0D108BD9-81ED-4DB2-BD59-A6C34878D82A}">
                    <a16:rowId xmlns:a16="http://schemas.microsoft.com/office/drawing/2014/main" val="245916535"/>
                  </a:ext>
                </a:extLst>
              </a:tr>
            </a:tbl>
          </a:graphicData>
        </a:graphic>
      </p:graphicFrame>
      <p:sp>
        <p:nvSpPr>
          <p:cNvPr id="33" name="Rectangle 32">
            <a:extLst>
              <a:ext uri="{FF2B5EF4-FFF2-40B4-BE49-F238E27FC236}">
                <a16:creationId xmlns:a16="http://schemas.microsoft.com/office/drawing/2014/main" id="{ED01AECD-E73C-194F-B0A2-404079323C0E}"/>
              </a:ext>
            </a:extLst>
          </p:cNvPr>
          <p:cNvSpPr/>
          <p:nvPr/>
        </p:nvSpPr>
        <p:spPr>
          <a:xfrm>
            <a:off x="2022387" y="5586992"/>
            <a:ext cx="1705858" cy="461665"/>
          </a:xfrm>
          <a:prstGeom prst="rect">
            <a:avLst/>
          </a:prstGeom>
        </p:spPr>
        <p:txBody>
          <a:bodyPr wrap="square">
            <a:spAutoFit/>
          </a:bodyPr>
          <a:lstStyle/>
          <a:p>
            <a:r>
              <a:rPr lang="en-US" sz="2400" dirty="0">
                <a:solidFill>
                  <a:srgbClr val="FF0000"/>
                </a:solidFill>
                <a:latin typeface="Candara" panose="020E0502030303020204" pitchFamily="34" charset="0"/>
                <a:cs typeface="Calibri" panose="020F0502020204030204" pitchFamily="34" charset="0"/>
              </a:rPr>
              <a:t>P(</a:t>
            </a:r>
            <a:r>
              <a:rPr lang="en-US" sz="2400" dirty="0" err="1">
                <a:solidFill>
                  <a:srgbClr val="FF0000"/>
                </a:solidFill>
                <a:latin typeface="Candara" panose="020E0502030303020204" pitchFamily="34" charset="0"/>
                <a:cs typeface="Calibri" panose="020F0502020204030204" pitchFamily="34" charset="0"/>
              </a:rPr>
              <a:t>b|a</a:t>
            </a:r>
            <a:r>
              <a:rPr lang="en-US" sz="2400" dirty="0">
                <a:solidFill>
                  <a:srgbClr val="FF0000"/>
                </a:solidFill>
                <a:latin typeface="Candara" panose="020E0502030303020204" pitchFamily="34" charset="0"/>
                <a:cs typeface="Calibri" panose="020F0502020204030204" pitchFamily="34" charset="0"/>
              </a:rPr>
              <a:t>)?</a:t>
            </a:r>
          </a:p>
        </p:txBody>
      </p:sp>
      <p:sp>
        <p:nvSpPr>
          <p:cNvPr id="42" name="Oval 41">
            <a:extLst>
              <a:ext uri="{FF2B5EF4-FFF2-40B4-BE49-F238E27FC236}">
                <a16:creationId xmlns:a16="http://schemas.microsoft.com/office/drawing/2014/main" id="{A2B545B2-8A9F-974D-8420-8E3F69F3D46A}"/>
              </a:ext>
            </a:extLst>
          </p:cNvPr>
          <p:cNvSpPr/>
          <p:nvPr/>
        </p:nvSpPr>
        <p:spPr>
          <a:xfrm>
            <a:off x="3745230" y="1295400"/>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B</a:t>
            </a:r>
          </a:p>
        </p:txBody>
      </p:sp>
      <p:sp>
        <p:nvSpPr>
          <p:cNvPr id="43" name="Oval 42">
            <a:extLst>
              <a:ext uri="{FF2B5EF4-FFF2-40B4-BE49-F238E27FC236}">
                <a16:creationId xmlns:a16="http://schemas.microsoft.com/office/drawing/2014/main" id="{C5399C35-6777-5B4D-8175-159F6782EC20}"/>
              </a:ext>
            </a:extLst>
          </p:cNvPr>
          <p:cNvSpPr/>
          <p:nvPr/>
        </p:nvSpPr>
        <p:spPr>
          <a:xfrm>
            <a:off x="4907280" y="1295400"/>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E</a:t>
            </a:r>
          </a:p>
        </p:txBody>
      </p:sp>
      <p:cxnSp>
        <p:nvCxnSpPr>
          <p:cNvPr id="44" name="Straight Arrow Connector 43">
            <a:extLst>
              <a:ext uri="{FF2B5EF4-FFF2-40B4-BE49-F238E27FC236}">
                <a16:creationId xmlns:a16="http://schemas.microsoft.com/office/drawing/2014/main" id="{771C8E47-0505-F149-92EC-370C8923143D}"/>
              </a:ext>
            </a:extLst>
          </p:cNvPr>
          <p:cNvCxnSpPr>
            <a:cxnSpLocks/>
            <a:stCxn id="42" idx="4"/>
            <a:endCxn id="45" idx="1"/>
          </p:cNvCxnSpPr>
          <p:nvPr/>
        </p:nvCxnSpPr>
        <p:spPr>
          <a:xfrm>
            <a:off x="3996691" y="1798321"/>
            <a:ext cx="336541" cy="273295"/>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45" name="Oval 44">
            <a:extLst>
              <a:ext uri="{FF2B5EF4-FFF2-40B4-BE49-F238E27FC236}">
                <a16:creationId xmlns:a16="http://schemas.microsoft.com/office/drawing/2014/main" id="{6C7F274D-5C9A-064E-9F77-8935E4112C00}"/>
              </a:ext>
            </a:extLst>
          </p:cNvPr>
          <p:cNvSpPr/>
          <p:nvPr/>
        </p:nvSpPr>
        <p:spPr>
          <a:xfrm>
            <a:off x="4259580" y="1997964"/>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A</a:t>
            </a:r>
          </a:p>
        </p:txBody>
      </p:sp>
      <p:sp>
        <p:nvSpPr>
          <p:cNvPr id="46" name="Oval 45">
            <a:extLst>
              <a:ext uri="{FF2B5EF4-FFF2-40B4-BE49-F238E27FC236}">
                <a16:creationId xmlns:a16="http://schemas.microsoft.com/office/drawing/2014/main" id="{F49DE3DD-E16E-EF48-A74D-D53C6D576C85}"/>
              </a:ext>
            </a:extLst>
          </p:cNvPr>
          <p:cNvSpPr/>
          <p:nvPr/>
        </p:nvSpPr>
        <p:spPr>
          <a:xfrm>
            <a:off x="3745230" y="2667000"/>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M</a:t>
            </a:r>
          </a:p>
        </p:txBody>
      </p:sp>
      <p:sp>
        <p:nvSpPr>
          <p:cNvPr id="47" name="Oval 46">
            <a:extLst>
              <a:ext uri="{FF2B5EF4-FFF2-40B4-BE49-F238E27FC236}">
                <a16:creationId xmlns:a16="http://schemas.microsoft.com/office/drawing/2014/main" id="{0CA0EFB6-4196-0840-9058-565DBADCCBB2}"/>
              </a:ext>
            </a:extLst>
          </p:cNvPr>
          <p:cNvSpPr/>
          <p:nvPr/>
        </p:nvSpPr>
        <p:spPr>
          <a:xfrm>
            <a:off x="4888230" y="2667000"/>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J</a:t>
            </a:r>
          </a:p>
        </p:txBody>
      </p:sp>
      <p:cxnSp>
        <p:nvCxnSpPr>
          <p:cNvPr id="48" name="Straight Arrow Connector 47">
            <a:extLst>
              <a:ext uri="{FF2B5EF4-FFF2-40B4-BE49-F238E27FC236}">
                <a16:creationId xmlns:a16="http://schemas.microsoft.com/office/drawing/2014/main" id="{166C57DD-5870-BC4B-A56C-97F07A87768D}"/>
              </a:ext>
            </a:extLst>
          </p:cNvPr>
          <p:cNvCxnSpPr>
            <a:cxnSpLocks/>
            <a:stCxn id="43" idx="4"/>
            <a:endCxn id="45" idx="7"/>
          </p:cNvCxnSpPr>
          <p:nvPr/>
        </p:nvCxnSpPr>
        <p:spPr>
          <a:xfrm flipH="1">
            <a:off x="4688850" y="1798321"/>
            <a:ext cx="469891" cy="273295"/>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376A91CA-1FD0-B542-B1B8-0FBA9E8ADCAB}"/>
              </a:ext>
            </a:extLst>
          </p:cNvPr>
          <p:cNvCxnSpPr>
            <a:cxnSpLocks/>
            <a:stCxn id="45" idx="3"/>
            <a:endCxn id="46" idx="0"/>
          </p:cNvCxnSpPr>
          <p:nvPr/>
        </p:nvCxnSpPr>
        <p:spPr>
          <a:xfrm flipH="1">
            <a:off x="3996691" y="2427234"/>
            <a:ext cx="336541" cy="239767"/>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F9AD4B58-34C0-2942-B251-40F3CE2C78D5}"/>
              </a:ext>
            </a:extLst>
          </p:cNvPr>
          <p:cNvCxnSpPr>
            <a:cxnSpLocks/>
            <a:stCxn id="45" idx="5"/>
            <a:endCxn id="47" idx="0"/>
          </p:cNvCxnSpPr>
          <p:nvPr/>
        </p:nvCxnSpPr>
        <p:spPr>
          <a:xfrm>
            <a:off x="4688850" y="2427234"/>
            <a:ext cx="450841" cy="239767"/>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163071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27955-12A0-1F43-BBA9-66601537E6F8}"/>
              </a:ext>
            </a:extLst>
          </p:cNvPr>
          <p:cNvSpPr>
            <a:spLocks noGrp="1"/>
          </p:cNvSpPr>
          <p:nvPr>
            <p:ph type="title"/>
          </p:nvPr>
        </p:nvSpPr>
        <p:spPr/>
        <p:txBody>
          <a:bodyPr/>
          <a:lstStyle/>
          <a:p>
            <a:r>
              <a:rPr lang="en-US" dirty="0"/>
              <a:t>Rejection Sampling</a:t>
            </a:r>
          </a:p>
        </p:txBody>
      </p:sp>
      <p:sp>
        <p:nvSpPr>
          <p:cNvPr id="4" name="Slide Number Placeholder 3">
            <a:extLst>
              <a:ext uri="{FF2B5EF4-FFF2-40B4-BE49-F238E27FC236}">
                <a16:creationId xmlns:a16="http://schemas.microsoft.com/office/drawing/2014/main" id="{AC5CC935-71C0-4F42-9272-8812FF91C86A}"/>
              </a:ext>
            </a:extLst>
          </p:cNvPr>
          <p:cNvSpPr>
            <a:spLocks noGrp="1"/>
          </p:cNvSpPr>
          <p:nvPr>
            <p:ph type="sldNum" sz="quarter" idx="12"/>
          </p:nvPr>
        </p:nvSpPr>
        <p:spPr/>
        <p:txBody>
          <a:bodyPr/>
          <a:lstStyle/>
          <a:p>
            <a:pPr>
              <a:defRPr/>
            </a:pPr>
            <a:fld id="{CCF77436-EC8C-4AA7-8F7E-35D67B363DD7}" type="slidenum">
              <a:rPr lang="en-US" smtClean="0"/>
              <a:pPr>
                <a:defRPr/>
              </a:pPr>
              <a:t>65</a:t>
            </a:fld>
            <a:endParaRPr lang="en-US" dirty="0"/>
          </a:p>
        </p:txBody>
      </p:sp>
      <p:graphicFrame>
        <p:nvGraphicFramePr>
          <p:cNvPr id="17" name="Content Placeholder 35">
            <a:extLst>
              <a:ext uri="{FF2B5EF4-FFF2-40B4-BE49-F238E27FC236}">
                <a16:creationId xmlns:a16="http://schemas.microsoft.com/office/drawing/2014/main" id="{473AF008-BA88-D949-BD57-5D0E800AB2AF}"/>
              </a:ext>
            </a:extLst>
          </p:cNvPr>
          <p:cNvGraphicFramePr>
            <a:graphicFrameLocks/>
          </p:cNvGraphicFramePr>
          <p:nvPr/>
        </p:nvGraphicFramePr>
        <p:xfrm>
          <a:off x="2133600" y="1066800"/>
          <a:ext cx="1318260" cy="1188720"/>
        </p:xfrm>
        <a:graphic>
          <a:graphicData uri="http://schemas.openxmlformats.org/drawingml/2006/table">
            <a:tbl>
              <a:tblPr firstRow="1" bandRow="1">
                <a:tableStyleId>{93296810-A885-4BE3-A3E7-6D5BEEA58F35}</a:tableStyleId>
              </a:tblPr>
              <a:tblGrid>
                <a:gridCol w="500380">
                  <a:extLst>
                    <a:ext uri="{9D8B030D-6E8A-4147-A177-3AD203B41FA5}">
                      <a16:colId xmlns:a16="http://schemas.microsoft.com/office/drawing/2014/main" val="2070660150"/>
                    </a:ext>
                  </a:extLst>
                </a:gridCol>
                <a:gridCol w="817880">
                  <a:extLst>
                    <a:ext uri="{9D8B030D-6E8A-4147-A177-3AD203B41FA5}">
                      <a16:colId xmlns:a16="http://schemas.microsoft.com/office/drawing/2014/main" val="2575645751"/>
                    </a:ext>
                  </a:extLst>
                </a:gridCol>
              </a:tblGrid>
              <a:tr h="370840">
                <a:tc>
                  <a:txBody>
                    <a:bodyPr/>
                    <a:lstStyle/>
                    <a:p>
                      <a:pPr algn="r"/>
                      <a:r>
                        <a:rPr lang="en-US" sz="2000" dirty="0">
                          <a:latin typeface="Candara" panose="020E0502030303020204" pitchFamily="34" charset="0"/>
                          <a:cs typeface="Calibri" panose="020F0502020204030204" pitchFamily="34" charset="0"/>
                        </a:rPr>
                        <a:t>B</a:t>
                      </a:r>
                    </a:p>
                  </a:txBody>
                  <a:tcPr/>
                </a:tc>
                <a:tc>
                  <a:txBody>
                    <a:bodyPr/>
                    <a:lstStyle/>
                    <a:p>
                      <a:r>
                        <a:rPr lang="en-US" sz="2000" dirty="0">
                          <a:latin typeface="Candara" panose="020E0502030303020204" pitchFamily="34" charset="0"/>
                          <a:cs typeface="Calibri" panose="020F0502020204030204" pitchFamily="34" charset="0"/>
                        </a:rPr>
                        <a:t>P(B)</a:t>
                      </a:r>
                    </a:p>
                  </a:txBody>
                  <a:tcPr/>
                </a:tc>
                <a:extLst>
                  <a:ext uri="{0D108BD9-81ED-4DB2-BD59-A6C34878D82A}">
                    <a16:rowId xmlns:a16="http://schemas.microsoft.com/office/drawing/2014/main" val="29886171"/>
                  </a:ext>
                </a:extLst>
              </a:tr>
              <a:tr h="370840">
                <a:tc>
                  <a:txBody>
                    <a:bodyPr/>
                    <a:lstStyle/>
                    <a:p>
                      <a:pPr algn="r"/>
                      <a:r>
                        <a:rPr lang="en-US" sz="2000" dirty="0">
                          <a:latin typeface="Candara" panose="020E0502030303020204" pitchFamily="34" charset="0"/>
                          <a:cs typeface="Calibri" panose="020F0502020204030204" pitchFamily="34" charset="0"/>
                        </a:rPr>
                        <a:t>b</a:t>
                      </a:r>
                    </a:p>
                  </a:txBody>
                  <a:tcPr/>
                </a:tc>
                <a:tc>
                  <a:txBody>
                    <a:bodyPr/>
                    <a:lstStyle/>
                    <a:p>
                      <a:r>
                        <a:rPr lang="en-US" sz="2000" dirty="0">
                          <a:latin typeface="Candara" panose="020E0502030303020204" pitchFamily="34" charset="0"/>
                          <a:cs typeface="Calibri" panose="020F0502020204030204" pitchFamily="34" charset="0"/>
                        </a:rPr>
                        <a:t>0.001</a:t>
                      </a:r>
                    </a:p>
                  </a:txBody>
                  <a:tcPr/>
                </a:tc>
                <a:extLst>
                  <a:ext uri="{0D108BD9-81ED-4DB2-BD59-A6C34878D82A}">
                    <a16:rowId xmlns:a16="http://schemas.microsoft.com/office/drawing/2014/main" val="2566657329"/>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¬b</a:t>
                      </a:r>
                    </a:p>
                  </a:txBody>
                  <a:tcPr/>
                </a:tc>
                <a:tc>
                  <a:txBody>
                    <a:bodyPr/>
                    <a:lstStyle/>
                    <a:p>
                      <a:r>
                        <a:rPr lang="en-US" sz="2000" dirty="0">
                          <a:latin typeface="Candara" panose="020E0502030303020204" pitchFamily="34" charset="0"/>
                          <a:cs typeface="Calibri" panose="020F0502020204030204" pitchFamily="34" charset="0"/>
                        </a:rPr>
                        <a:t>0.999</a:t>
                      </a:r>
                    </a:p>
                  </a:txBody>
                  <a:tcPr/>
                </a:tc>
                <a:extLst>
                  <a:ext uri="{0D108BD9-81ED-4DB2-BD59-A6C34878D82A}">
                    <a16:rowId xmlns:a16="http://schemas.microsoft.com/office/drawing/2014/main" val="4261301722"/>
                  </a:ext>
                </a:extLst>
              </a:tr>
            </a:tbl>
          </a:graphicData>
        </a:graphic>
      </p:graphicFrame>
      <p:graphicFrame>
        <p:nvGraphicFramePr>
          <p:cNvPr id="18" name="Content Placeholder 35">
            <a:extLst>
              <a:ext uri="{FF2B5EF4-FFF2-40B4-BE49-F238E27FC236}">
                <a16:creationId xmlns:a16="http://schemas.microsoft.com/office/drawing/2014/main" id="{F2022539-B733-9D4F-983A-276C6F31D46C}"/>
              </a:ext>
            </a:extLst>
          </p:cNvPr>
          <p:cNvGraphicFramePr>
            <a:graphicFrameLocks/>
          </p:cNvGraphicFramePr>
          <p:nvPr/>
        </p:nvGraphicFramePr>
        <p:xfrm>
          <a:off x="5524132" y="1067991"/>
          <a:ext cx="1311910" cy="1188720"/>
        </p:xfrm>
        <a:graphic>
          <a:graphicData uri="http://schemas.openxmlformats.org/drawingml/2006/table">
            <a:tbl>
              <a:tblPr firstRow="1" bandRow="1">
                <a:tableStyleId>{93296810-A885-4BE3-A3E7-6D5BEEA58F35}</a:tableStyleId>
              </a:tblPr>
              <a:tblGrid>
                <a:gridCol w="494030">
                  <a:extLst>
                    <a:ext uri="{9D8B030D-6E8A-4147-A177-3AD203B41FA5}">
                      <a16:colId xmlns:a16="http://schemas.microsoft.com/office/drawing/2014/main" val="2070660150"/>
                    </a:ext>
                  </a:extLst>
                </a:gridCol>
                <a:gridCol w="817880">
                  <a:extLst>
                    <a:ext uri="{9D8B030D-6E8A-4147-A177-3AD203B41FA5}">
                      <a16:colId xmlns:a16="http://schemas.microsoft.com/office/drawing/2014/main" val="2575645751"/>
                    </a:ext>
                  </a:extLst>
                </a:gridCol>
              </a:tblGrid>
              <a:tr h="370840">
                <a:tc>
                  <a:txBody>
                    <a:bodyPr/>
                    <a:lstStyle/>
                    <a:p>
                      <a:pPr algn="r"/>
                      <a:r>
                        <a:rPr lang="en-US" sz="2000" dirty="0">
                          <a:latin typeface="Candara" panose="020E0502030303020204" pitchFamily="34" charset="0"/>
                          <a:cs typeface="Calibri" panose="020F0502020204030204" pitchFamily="34" charset="0"/>
                        </a:rPr>
                        <a:t>E</a:t>
                      </a:r>
                    </a:p>
                  </a:txBody>
                  <a:tcPr/>
                </a:tc>
                <a:tc>
                  <a:txBody>
                    <a:bodyPr/>
                    <a:lstStyle/>
                    <a:p>
                      <a:r>
                        <a:rPr lang="en-US" sz="2000" dirty="0">
                          <a:latin typeface="Candara" panose="020E0502030303020204" pitchFamily="34" charset="0"/>
                          <a:cs typeface="Calibri" panose="020F0502020204030204" pitchFamily="34" charset="0"/>
                        </a:rPr>
                        <a:t>P(B)</a:t>
                      </a:r>
                    </a:p>
                  </a:txBody>
                  <a:tcPr/>
                </a:tc>
                <a:extLst>
                  <a:ext uri="{0D108BD9-81ED-4DB2-BD59-A6C34878D82A}">
                    <a16:rowId xmlns:a16="http://schemas.microsoft.com/office/drawing/2014/main" val="29886171"/>
                  </a:ext>
                </a:extLst>
              </a:tr>
              <a:tr h="370840">
                <a:tc>
                  <a:txBody>
                    <a:bodyPr/>
                    <a:lstStyle/>
                    <a:p>
                      <a:pPr algn="r"/>
                      <a:r>
                        <a:rPr lang="en-US" sz="2000" dirty="0">
                          <a:latin typeface="Candara" panose="020E0502030303020204" pitchFamily="34" charset="0"/>
                          <a:cs typeface="Calibri" panose="020F0502020204030204" pitchFamily="34" charset="0"/>
                        </a:rPr>
                        <a:t>e</a:t>
                      </a:r>
                    </a:p>
                  </a:txBody>
                  <a:tcPr/>
                </a:tc>
                <a:tc>
                  <a:txBody>
                    <a:bodyPr/>
                    <a:lstStyle/>
                    <a:p>
                      <a:r>
                        <a:rPr lang="en-US" sz="2000" dirty="0">
                          <a:latin typeface="Candara" panose="020E0502030303020204" pitchFamily="34" charset="0"/>
                          <a:cs typeface="Calibri" panose="020F0502020204030204" pitchFamily="34" charset="0"/>
                        </a:rPr>
                        <a:t>0.002</a:t>
                      </a:r>
                    </a:p>
                  </a:txBody>
                  <a:tcPr/>
                </a:tc>
                <a:extLst>
                  <a:ext uri="{0D108BD9-81ED-4DB2-BD59-A6C34878D82A}">
                    <a16:rowId xmlns:a16="http://schemas.microsoft.com/office/drawing/2014/main" val="2566657329"/>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¬e</a:t>
                      </a:r>
                    </a:p>
                  </a:txBody>
                  <a:tcPr/>
                </a:tc>
                <a:tc>
                  <a:txBody>
                    <a:bodyPr/>
                    <a:lstStyle/>
                    <a:p>
                      <a:r>
                        <a:rPr lang="en-US" sz="2000" dirty="0">
                          <a:latin typeface="Candara" panose="020E0502030303020204" pitchFamily="34" charset="0"/>
                          <a:cs typeface="Calibri" panose="020F0502020204030204" pitchFamily="34" charset="0"/>
                        </a:rPr>
                        <a:t>0.998</a:t>
                      </a:r>
                    </a:p>
                  </a:txBody>
                  <a:tcPr/>
                </a:tc>
                <a:extLst>
                  <a:ext uri="{0D108BD9-81ED-4DB2-BD59-A6C34878D82A}">
                    <a16:rowId xmlns:a16="http://schemas.microsoft.com/office/drawing/2014/main" val="4261301722"/>
                  </a:ext>
                </a:extLst>
              </a:tr>
            </a:tbl>
          </a:graphicData>
        </a:graphic>
      </p:graphicFrame>
      <p:graphicFrame>
        <p:nvGraphicFramePr>
          <p:cNvPr id="19" name="Content Placeholder 35">
            <a:extLst>
              <a:ext uri="{FF2B5EF4-FFF2-40B4-BE49-F238E27FC236}">
                <a16:creationId xmlns:a16="http://schemas.microsoft.com/office/drawing/2014/main" id="{C43F9004-1BD6-FC4F-AB53-2C9792226386}"/>
              </a:ext>
            </a:extLst>
          </p:cNvPr>
          <p:cNvGraphicFramePr>
            <a:graphicFrameLocks/>
          </p:cNvGraphicFramePr>
          <p:nvPr/>
        </p:nvGraphicFramePr>
        <p:xfrm>
          <a:off x="2133601" y="3299829"/>
          <a:ext cx="2090103" cy="1981200"/>
        </p:xfrm>
        <a:graphic>
          <a:graphicData uri="http://schemas.openxmlformats.org/drawingml/2006/table">
            <a:tbl>
              <a:tblPr firstRow="1" bandRow="1">
                <a:tableStyleId>{93296810-A885-4BE3-A3E7-6D5BEEA58F35}</a:tableStyleId>
              </a:tblPr>
              <a:tblGrid>
                <a:gridCol w="489268">
                  <a:extLst>
                    <a:ext uri="{9D8B030D-6E8A-4147-A177-3AD203B41FA5}">
                      <a16:colId xmlns:a16="http://schemas.microsoft.com/office/drawing/2014/main" val="2070660150"/>
                    </a:ext>
                  </a:extLst>
                </a:gridCol>
                <a:gridCol w="570230">
                  <a:extLst>
                    <a:ext uri="{9D8B030D-6E8A-4147-A177-3AD203B41FA5}">
                      <a16:colId xmlns:a16="http://schemas.microsoft.com/office/drawing/2014/main" val="2575645751"/>
                    </a:ext>
                  </a:extLst>
                </a:gridCol>
                <a:gridCol w="1030605">
                  <a:extLst>
                    <a:ext uri="{9D8B030D-6E8A-4147-A177-3AD203B41FA5}">
                      <a16:colId xmlns:a16="http://schemas.microsoft.com/office/drawing/2014/main" val="21037836"/>
                    </a:ext>
                  </a:extLst>
                </a:gridCol>
              </a:tblGrid>
              <a:tr h="370840">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M</a:t>
                      </a:r>
                    </a:p>
                  </a:txBody>
                  <a:tcPr/>
                </a:tc>
                <a:tc>
                  <a:txBody>
                    <a:bodyPr/>
                    <a:lstStyle/>
                    <a:p>
                      <a:r>
                        <a:rPr lang="en-US" sz="2000" dirty="0">
                          <a:latin typeface="Candara" panose="020E0502030303020204" pitchFamily="34" charset="0"/>
                          <a:cs typeface="Calibri" panose="020F0502020204030204" pitchFamily="34" charset="0"/>
                        </a:rPr>
                        <a:t>P(M|A)</a:t>
                      </a:r>
                    </a:p>
                  </a:txBody>
                  <a:tcPr/>
                </a:tc>
                <a:extLst>
                  <a:ext uri="{0D108BD9-81ED-4DB2-BD59-A6C34878D82A}">
                    <a16:rowId xmlns:a16="http://schemas.microsoft.com/office/drawing/2014/main" val="29886171"/>
                  </a:ext>
                </a:extLst>
              </a:tr>
              <a:tr h="370840">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m</a:t>
                      </a:r>
                    </a:p>
                  </a:txBody>
                  <a:tcPr/>
                </a:tc>
                <a:tc>
                  <a:txBody>
                    <a:bodyPr/>
                    <a:lstStyle/>
                    <a:p>
                      <a:r>
                        <a:rPr lang="en-US" sz="2000" dirty="0">
                          <a:latin typeface="Candara" panose="020E0502030303020204" pitchFamily="34" charset="0"/>
                          <a:cs typeface="Calibri" panose="020F0502020204030204" pitchFamily="34" charset="0"/>
                        </a:rPr>
                        <a:t>0.7</a:t>
                      </a:r>
                    </a:p>
                  </a:txBody>
                  <a:tcPr/>
                </a:tc>
                <a:extLst>
                  <a:ext uri="{0D108BD9-81ED-4DB2-BD59-A6C34878D82A}">
                    <a16:rowId xmlns:a16="http://schemas.microsoft.com/office/drawing/2014/main" val="2566657329"/>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¬m</a:t>
                      </a:r>
                    </a:p>
                  </a:txBody>
                  <a:tcPr/>
                </a:tc>
                <a:tc>
                  <a:txBody>
                    <a:bodyPr/>
                    <a:lstStyle/>
                    <a:p>
                      <a:r>
                        <a:rPr lang="en-US" sz="2000" dirty="0">
                          <a:latin typeface="Candara" panose="020E0502030303020204" pitchFamily="34" charset="0"/>
                          <a:cs typeface="Calibri" panose="020F0502020204030204" pitchFamily="34" charset="0"/>
                        </a:rPr>
                        <a:t>0.3</a:t>
                      </a:r>
                    </a:p>
                  </a:txBody>
                  <a:tcPr/>
                </a:tc>
                <a:extLst>
                  <a:ext uri="{0D108BD9-81ED-4DB2-BD59-A6C34878D82A}">
                    <a16:rowId xmlns:a16="http://schemas.microsoft.com/office/drawing/2014/main" val="4261301722"/>
                  </a:ext>
                </a:extLst>
              </a:tr>
              <a:tr h="370840">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m</a:t>
                      </a:r>
                    </a:p>
                  </a:txBody>
                  <a:tcPr/>
                </a:tc>
                <a:tc>
                  <a:txBody>
                    <a:bodyPr/>
                    <a:lstStyle/>
                    <a:p>
                      <a:r>
                        <a:rPr lang="en-US" sz="2000" dirty="0">
                          <a:latin typeface="Candara" panose="020E0502030303020204" pitchFamily="34" charset="0"/>
                          <a:cs typeface="Calibri" panose="020F0502020204030204" pitchFamily="34" charset="0"/>
                        </a:rPr>
                        <a:t>0.01</a:t>
                      </a:r>
                    </a:p>
                  </a:txBody>
                  <a:tcPr/>
                </a:tc>
                <a:extLst>
                  <a:ext uri="{0D108BD9-81ED-4DB2-BD59-A6C34878D82A}">
                    <a16:rowId xmlns:a16="http://schemas.microsoft.com/office/drawing/2014/main" val="249114145"/>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¬m</a:t>
                      </a:r>
                    </a:p>
                  </a:txBody>
                  <a:tcPr/>
                </a:tc>
                <a:tc>
                  <a:txBody>
                    <a:bodyPr/>
                    <a:lstStyle/>
                    <a:p>
                      <a:r>
                        <a:rPr lang="en-US" sz="2000" dirty="0">
                          <a:latin typeface="Candara" panose="020E0502030303020204" pitchFamily="34" charset="0"/>
                          <a:cs typeface="Calibri" panose="020F0502020204030204" pitchFamily="34" charset="0"/>
                        </a:rPr>
                        <a:t>0.99</a:t>
                      </a:r>
                    </a:p>
                  </a:txBody>
                  <a:tcPr/>
                </a:tc>
                <a:extLst>
                  <a:ext uri="{0D108BD9-81ED-4DB2-BD59-A6C34878D82A}">
                    <a16:rowId xmlns:a16="http://schemas.microsoft.com/office/drawing/2014/main" val="4061250471"/>
                  </a:ext>
                </a:extLst>
              </a:tr>
            </a:tbl>
          </a:graphicData>
        </a:graphic>
      </p:graphicFrame>
      <p:graphicFrame>
        <p:nvGraphicFramePr>
          <p:cNvPr id="20" name="Content Placeholder 35">
            <a:extLst>
              <a:ext uri="{FF2B5EF4-FFF2-40B4-BE49-F238E27FC236}">
                <a16:creationId xmlns:a16="http://schemas.microsoft.com/office/drawing/2014/main" id="{2E261517-DA31-0F40-852D-40A5958683E7}"/>
              </a:ext>
            </a:extLst>
          </p:cNvPr>
          <p:cNvGraphicFramePr>
            <a:graphicFrameLocks/>
          </p:cNvGraphicFramePr>
          <p:nvPr>
            <p:extLst>
              <p:ext uri="{D42A27DB-BD31-4B8C-83A1-F6EECF244321}">
                <p14:modId xmlns:p14="http://schemas.microsoft.com/office/powerpoint/2010/main" val="2976575807"/>
              </p:ext>
            </p:extLst>
          </p:nvPr>
        </p:nvGraphicFramePr>
        <p:xfrm>
          <a:off x="4888814" y="3299829"/>
          <a:ext cx="1947228" cy="1981200"/>
        </p:xfrm>
        <a:graphic>
          <a:graphicData uri="http://schemas.openxmlformats.org/drawingml/2006/table">
            <a:tbl>
              <a:tblPr firstRow="1" bandRow="1">
                <a:tableStyleId>{93296810-A885-4BE3-A3E7-6D5BEEA58F35}</a:tableStyleId>
              </a:tblPr>
              <a:tblGrid>
                <a:gridCol w="489268">
                  <a:extLst>
                    <a:ext uri="{9D8B030D-6E8A-4147-A177-3AD203B41FA5}">
                      <a16:colId xmlns:a16="http://schemas.microsoft.com/office/drawing/2014/main" val="2070660150"/>
                    </a:ext>
                  </a:extLst>
                </a:gridCol>
                <a:gridCol w="427355">
                  <a:extLst>
                    <a:ext uri="{9D8B030D-6E8A-4147-A177-3AD203B41FA5}">
                      <a16:colId xmlns:a16="http://schemas.microsoft.com/office/drawing/2014/main" val="2575645751"/>
                    </a:ext>
                  </a:extLst>
                </a:gridCol>
                <a:gridCol w="1030605">
                  <a:extLst>
                    <a:ext uri="{9D8B030D-6E8A-4147-A177-3AD203B41FA5}">
                      <a16:colId xmlns:a16="http://schemas.microsoft.com/office/drawing/2014/main" val="21037836"/>
                    </a:ext>
                  </a:extLst>
                </a:gridCol>
              </a:tblGrid>
              <a:tr h="370840">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J</a:t>
                      </a:r>
                    </a:p>
                  </a:txBody>
                  <a:tcPr/>
                </a:tc>
                <a:tc>
                  <a:txBody>
                    <a:bodyPr/>
                    <a:lstStyle/>
                    <a:p>
                      <a:r>
                        <a:rPr lang="en-US" sz="2000" dirty="0">
                          <a:latin typeface="Candara" panose="020E0502030303020204" pitchFamily="34" charset="0"/>
                          <a:cs typeface="Calibri" panose="020F0502020204030204" pitchFamily="34" charset="0"/>
                        </a:rPr>
                        <a:t>P(J|A)</a:t>
                      </a:r>
                    </a:p>
                  </a:txBody>
                  <a:tcPr/>
                </a:tc>
                <a:extLst>
                  <a:ext uri="{0D108BD9-81ED-4DB2-BD59-A6C34878D82A}">
                    <a16:rowId xmlns:a16="http://schemas.microsoft.com/office/drawing/2014/main" val="29886171"/>
                  </a:ext>
                </a:extLst>
              </a:tr>
              <a:tr h="370840">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j</a:t>
                      </a:r>
                    </a:p>
                  </a:txBody>
                  <a:tcPr/>
                </a:tc>
                <a:tc>
                  <a:txBody>
                    <a:bodyPr/>
                    <a:lstStyle/>
                    <a:p>
                      <a:r>
                        <a:rPr lang="en-US" sz="2000" dirty="0">
                          <a:latin typeface="Candara" panose="020E0502030303020204" pitchFamily="34" charset="0"/>
                          <a:cs typeface="Calibri" panose="020F0502020204030204" pitchFamily="34" charset="0"/>
                        </a:rPr>
                        <a:t>0.9</a:t>
                      </a:r>
                    </a:p>
                  </a:txBody>
                  <a:tcPr/>
                </a:tc>
                <a:extLst>
                  <a:ext uri="{0D108BD9-81ED-4DB2-BD59-A6C34878D82A}">
                    <a16:rowId xmlns:a16="http://schemas.microsoft.com/office/drawing/2014/main" val="2566657329"/>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¬j</a:t>
                      </a:r>
                    </a:p>
                  </a:txBody>
                  <a:tcPr/>
                </a:tc>
                <a:tc>
                  <a:txBody>
                    <a:bodyPr/>
                    <a:lstStyle/>
                    <a:p>
                      <a:r>
                        <a:rPr lang="en-US" sz="2000" dirty="0">
                          <a:latin typeface="Candara" panose="020E0502030303020204" pitchFamily="34" charset="0"/>
                          <a:cs typeface="Calibri" panose="020F0502020204030204" pitchFamily="34" charset="0"/>
                        </a:rPr>
                        <a:t>0.1</a:t>
                      </a:r>
                    </a:p>
                  </a:txBody>
                  <a:tcPr/>
                </a:tc>
                <a:extLst>
                  <a:ext uri="{0D108BD9-81ED-4DB2-BD59-A6C34878D82A}">
                    <a16:rowId xmlns:a16="http://schemas.microsoft.com/office/drawing/2014/main" val="4261301722"/>
                  </a:ext>
                </a:extLst>
              </a:tr>
              <a:tr h="370840">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j</a:t>
                      </a:r>
                    </a:p>
                  </a:txBody>
                  <a:tcPr/>
                </a:tc>
                <a:tc>
                  <a:txBody>
                    <a:bodyPr/>
                    <a:lstStyle/>
                    <a:p>
                      <a:r>
                        <a:rPr lang="en-US" sz="2000" dirty="0">
                          <a:latin typeface="Candara" panose="020E0502030303020204" pitchFamily="34" charset="0"/>
                          <a:cs typeface="Calibri" panose="020F0502020204030204" pitchFamily="34" charset="0"/>
                        </a:rPr>
                        <a:t>0.05</a:t>
                      </a:r>
                    </a:p>
                  </a:txBody>
                  <a:tcPr/>
                </a:tc>
                <a:extLst>
                  <a:ext uri="{0D108BD9-81ED-4DB2-BD59-A6C34878D82A}">
                    <a16:rowId xmlns:a16="http://schemas.microsoft.com/office/drawing/2014/main" val="249114145"/>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¬j</a:t>
                      </a:r>
                    </a:p>
                  </a:txBody>
                  <a:tcPr/>
                </a:tc>
                <a:tc>
                  <a:txBody>
                    <a:bodyPr/>
                    <a:lstStyle/>
                    <a:p>
                      <a:r>
                        <a:rPr lang="en-US" sz="2000" dirty="0">
                          <a:latin typeface="Candara" panose="020E0502030303020204" pitchFamily="34" charset="0"/>
                          <a:cs typeface="Calibri" panose="020F0502020204030204" pitchFamily="34" charset="0"/>
                        </a:rPr>
                        <a:t>0.95</a:t>
                      </a:r>
                    </a:p>
                  </a:txBody>
                  <a:tcPr/>
                </a:tc>
                <a:extLst>
                  <a:ext uri="{0D108BD9-81ED-4DB2-BD59-A6C34878D82A}">
                    <a16:rowId xmlns:a16="http://schemas.microsoft.com/office/drawing/2014/main" val="4061250471"/>
                  </a:ext>
                </a:extLst>
              </a:tr>
            </a:tbl>
          </a:graphicData>
        </a:graphic>
      </p:graphicFrame>
      <p:graphicFrame>
        <p:nvGraphicFramePr>
          <p:cNvPr id="32" name="Content Placeholder 35">
            <a:extLst>
              <a:ext uri="{FF2B5EF4-FFF2-40B4-BE49-F238E27FC236}">
                <a16:creationId xmlns:a16="http://schemas.microsoft.com/office/drawing/2014/main" id="{EB542FD9-AD04-F94E-B8E3-882C6F9DABD7}"/>
              </a:ext>
            </a:extLst>
          </p:cNvPr>
          <p:cNvGraphicFramePr>
            <a:graphicFrameLocks/>
          </p:cNvGraphicFramePr>
          <p:nvPr/>
        </p:nvGraphicFramePr>
        <p:xfrm>
          <a:off x="7089495" y="1714869"/>
          <a:ext cx="2705949" cy="3566160"/>
        </p:xfrm>
        <a:graphic>
          <a:graphicData uri="http://schemas.openxmlformats.org/drawingml/2006/table">
            <a:tbl>
              <a:tblPr firstRow="1" bandRow="1">
                <a:tableStyleId>{93296810-A885-4BE3-A3E7-6D5BEEA58F35}</a:tableStyleId>
              </a:tblPr>
              <a:tblGrid>
                <a:gridCol w="495634">
                  <a:extLst>
                    <a:ext uri="{9D8B030D-6E8A-4147-A177-3AD203B41FA5}">
                      <a16:colId xmlns:a16="http://schemas.microsoft.com/office/drawing/2014/main" val="1846276488"/>
                    </a:ext>
                  </a:extLst>
                </a:gridCol>
                <a:gridCol w="495634">
                  <a:extLst>
                    <a:ext uri="{9D8B030D-6E8A-4147-A177-3AD203B41FA5}">
                      <a16:colId xmlns:a16="http://schemas.microsoft.com/office/drawing/2014/main" val="2070660150"/>
                    </a:ext>
                  </a:extLst>
                </a:gridCol>
                <a:gridCol w="577650">
                  <a:extLst>
                    <a:ext uri="{9D8B030D-6E8A-4147-A177-3AD203B41FA5}">
                      <a16:colId xmlns:a16="http://schemas.microsoft.com/office/drawing/2014/main" val="2575645751"/>
                    </a:ext>
                  </a:extLst>
                </a:gridCol>
                <a:gridCol w="1137031">
                  <a:extLst>
                    <a:ext uri="{9D8B030D-6E8A-4147-A177-3AD203B41FA5}">
                      <a16:colId xmlns:a16="http://schemas.microsoft.com/office/drawing/2014/main" val="21037836"/>
                    </a:ext>
                  </a:extLst>
                </a:gridCol>
              </a:tblGrid>
              <a:tr h="351253">
                <a:tc>
                  <a:txBody>
                    <a:bodyPr/>
                    <a:lstStyle/>
                    <a:p>
                      <a:pPr algn="r"/>
                      <a:r>
                        <a:rPr lang="en-US" sz="2000" dirty="0">
                          <a:latin typeface="Candara" panose="020E0502030303020204" pitchFamily="34" charset="0"/>
                          <a:cs typeface="Calibri" panose="020F0502020204030204" pitchFamily="34" charset="0"/>
                        </a:rPr>
                        <a:t>B</a:t>
                      </a:r>
                    </a:p>
                  </a:txBody>
                  <a:tcPr/>
                </a:tc>
                <a:tc>
                  <a:txBody>
                    <a:bodyPr/>
                    <a:lstStyle/>
                    <a:p>
                      <a:pPr algn="r"/>
                      <a:r>
                        <a:rPr lang="en-US" sz="2000" dirty="0">
                          <a:latin typeface="Candara" panose="020E0502030303020204" pitchFamily="34" charset="0"/>
                          <a:cs typeface="Calibri" panose="020F0502020204030204" pitchFamily="34" charset="0"/>
                        </a:rPr>
                        <a:t>E</a:t>
                      </a:r>
                    </a:p>
                  </a:txBody>
                  <a:tcPr/>
                </a:tc>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r>
                        <a:rPr lang="en-US" sz="2000" dirty="0">
                          <a:latin typeface="Candara" panose="020E0502030303020204" pitchFamily="34" charset="0"/>
                          <a:cs typeface="Calibri" panose="020F0502020204030204" pitchFamily="34" charset="0"/>
                        </a:rPr>
                        <a:t>P(A|B,E)</a:t>
                      </a:r>
                    </a:p>
                  </a:txBody>
                  <a:tcPr/>
                </a:tc>
                <a:extLst>
                  <a:ext uri="{0D108BD9-81ED-4DB2-BD59-A6C34878D82A}">
                    <a16:rowId xmlns:a16="http://schemas.microsoft.com/office/drawing/2014/main" val="29886171"/>
                  </a:ext>
                </a:extLst>
              </a:tr>
              <a:tr h="35125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a</a:t>
                      </a:r>
                    </a:p>
                  </a:txBody>
                  <a:tcPr/>
                </a:tc>
                <a:tc>
                  <a:txBody>
                    <a:bodyPr/>
                    <a:lstStyle/>
                    <a:p>
                      <a:r>
                        <a:rPr lang="en-US" sz="2000" dirty="0">
                          <a:latin typeface="Candara" panose="020E0502030303020204" pitchFamily="34" charset="0"/>
                          <a:cs typeface="Calibri" panose="020F0502020204030204" pitchFamily="34" charset="0"/>
                        </a:rPr>
                        <a:t>0.95</a:t>
                      </a:r>
                    </a:p>
                  </a:txBody>
                  <a:tcPr/>
                </a:tc>
                <a:extLst>
                  <a:ext uri="{0D108BD9-81ED-4DB2-BD59-A6C34878D82A}">
                    <a16:rowId xmlns:a16="http://schemas.microsoft.com/office/drawing/2014/main" val="2566657329"/>
                  </a:ext>
                </a:extLst>
              </a:tr>
              <a:tr h="35125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e</a:t>
                      </a:r>
                    </a:p>
                  </a:txBody>
                  <a:tcPr/>
                </a:tc>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r>
                        <a:rPr lang="en-US" sz="2000" dirty="0">
                          <a:latin typeface="Candara" panose="020E0502030303020204" pitchFamily="34" charset="0"/>
                          <a:cs typeface="Calibri" panose="020F0502020204030204" pitchFamily="34" charset="0"/>
                        </a:rPr>
                        <a:t>0.05</a:t>
                      </a:r>
                    </a:p>
                  </a:txBody>
                  <a:tcPr/>
                </a:tc>
                <a:extLst>
                  <a:ext uri="{0D108BD9-81ED-4DB2-BD59-A6C34878D82A}">
                    <a16:rowId xmlns:a16="http://schemas.microsoft.com/office/drawing/2014/main" val="4261301722"/>
                  </a:ext>
                </a:extLst>
              </a:tr>
              <a:tr h="35125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a</a:t>
                      </a:r>
                    </a:p>
                  </a:txBody>
                  <a:tcPr/>
                </a:tc>
                <a:tc>
                  <a:txBody>
                    <a:bodyPr/>
                    <a:lstStyle/>
                    <a:p>
                      <a:r>
                        <a:rPr lang="en-US" sz="2000" dirty="0">
                          <a:latin typeface="Candara" panose="020E0502030303020204" pitchFamily="34" charset="0"/>
                          <a:cs typeface="Calibri" panose="020F0502020204030204" pitchFamily="34" charset="0"/>
                        </a:rPr>
                        <a:t>0.94</a:t>
                      </a:r>
                    </a:p>
                  </a:txBody>
                  <a:tcPr/>
                </a:tc>
                <a:extLst>
                  <a:ext uri="{0D108BD9-81ED-4DB2-BD59-A6C34878D82A}">
                    <a16:rowId xmlns:a16="http://schemas.microsoft.com/office/drawing/2014/main" val="249114145"/>
                  </a:ext>
                </a:extLst>
              </a:tr>
              <a:tr h="35125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¬e</a:t>
                      </a:r>
                    </a:p>
                  </a:txBody>
                  <a:tcPr/>
                </a:tc>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r>
                        <a:rPr lang="en-US" sz="2000" dirty="0">
                          <a:latin typeface="Candara" panose="020E0502030303020204" pitchFamily="34" charset="0"/>
                          <a:cs typeface="Calibri" panose="020F0502020204030204" pitchFamily="34" charset="0"/>
                        </a:rPr>
                        <a:t>0.06</a:t>
                      </a:r>
                    </a:p>
                  </a:txBody>
                  <a:tcPr/>
                </a:tc>
                <a:extLst>
                  <a:ext uri="{0D108BD9-81ED-4DB2-BD59-A6C34878D82A}">
                    <a16:rowId xmlns:a16="http://schemas.microsoft.com/office/drawing/2014/main" val="4061250471"/>
                  </a:ext>
                </a:extLst>
              </a:tr>
              <a:tr h="35125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a</a:t>
                      </a:r>
                    </a:p>
                  </a:txBody>
                  <a:tcPr/>
                </a:tc>
                <a:tc>
                  <a:txBody>
                    <a:bodyPr/>
                    <a:lstStyle/>
                    <a:p>
                      <a:r>
                        <a:rPr lang="en-US" sz="2000" dirty="0">
                          <a:latin typeface="Candara" panose="020E0502030303020204" pitchFamily="34" charset="0"/>
                          <a:cs typeface="Calibri" panose="020F0502020204030204" pitchFamily="34" charset="0"/>
                        </a:rPr>
                        <a:t>0.29</a:t>
                      </a:r>
                    </a:p>
                  </a:txBody>
                  <a:tcPr/>
                </a:tc>
                <a:extLst>
                  <a:ext uri="{0D108BD9-81ED-4DB2-BD59-A6C34878D82A}">
                    <a16:rowId xmlns:a16="http://schemas.microsoft.com/office/drawing/2014/main" val="2693780314"/>
                  </a:ext>
                </a:extLst>
              </a:tr>
              <a:tr h="35125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e</a:t>
                      </a:r>
                    </a:p>
                  </a:txBody>
                  <a:tcPr/>
                </a:tc>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r>
                        <a:rPr lang="en-US" sz="2000" dirty="0">
                          <a:latin typeface="Candara" panose="020E0502030303020204" pitchFamily="34" charset="0"/>
                          <a:cs typeface="Calibri" panose="020F0502020204030204" pitchFamily="34" charset="0"/>
                        </a:rPr>
                        <a:t>0.71</a:t>
                      </a:r>
                    </a:p>
                  </a:txBody>
                  <a:tcPr/>
                </a:tc>
                <a:extLst>
                  <a:ext uri="{0D108BD9-81ED-4DB2-BD59-A6C34878D82A}">
                    <a16:rowId xmlns:a16="http://schemas.microsoft.com/office/drawing/2014/main" val="194992856"/>
                  </a:ext>
                </a:extLst>
              </a:tr>
              <a:tr h="35125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a</a:t>
                      </a:r>
                    </a:p>
                  </a:txBody>
                  <a:tcPr/>
                </a:tc>
                <a:tc>
                  <a:txBody>
                    <a:bodyPr/>
                    <a:lstStyle/>
                    <a:p>
                      <a:r>
                        <a:rPr lang="en-US" sz="2000" dirty="0">
                          <a:latin typeface="Candara" panose="020E0502030303020204" pitchFamily="34" charset="0"/>
                          <a:cs typeface="Calibri" panose="020F0502020204030204" pitchFamily="34" charset="0"/>
                        </a:rPr>
                        <a:t>0.001</a:t>
                      </a:r>
                    </a:p>
                  </a:txBody>
                  <a:tcPr/>
                </a:tc>
                <a:extLst>
                  <a:ext uri="{0D108BD9-81ED-4DB2-BD59-A6C34878D82A}">
                    <a16:rowId xmlns:a16="http://schemas.microsoft.com/office/drawing/2014/main" val="178341836"/>
                  </a:ext>
                </a:extLst>
              </a:tr>
              <a:tr h="35125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¬e</a:t>
                      </a:r>
                    </a:p>
                  </a:txBody>
                  <a:tcPr/>
                </a:tc>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r>
                        <a:rPr lang="en-US" sz="2000" dirty="0">
                          <a:latin typeface="Candara" panose="020E0502030303020204" pitchFamily="34" charset="0"/>
                          <a:cs typeface="Calibri" panose="020F0502020204030204" pitchFamily="34" charset="0"/>
                        </a:rPr>
                        <a:t>0.999</a:t>
                      </a:r>
                    </a:p>
                  </a:txBody>
                  <a:tcPr/>
                </a:tc>
                <a:extLst>
                  <a:ext uri="{0D108BD9-81ED-4DB2-BD59-A6C34878D82A}">
                    <a16:rowId xmlns:a16="http://schemas.microsoft.com/office/drawing/2014/main" val="245916535"/>
                  </a:ext>
                </a:extLst>
              </a:tr>
            </a:tbl>
          </a:graphicData>
        </a:graphic>
      </p:graphicFrame>
      <p:sp>
        <p:nvSpPr>
          <p:cNvPr id="33" name="Rectangle 32">
            <a:extLst>
              <a:ext uri="{FF2B5EF4-FFF2-40B4-BE49-F238E27FC236}">
                <a16:creationId xmlns:a16="http://schemas.microsoft.com/office/drawing/2014/main" id="{ED01AECD-E73C-194F-B0A2-404079323C0E}"/>
              </a:ext>
            </a:extLst>
          </p:cNvPr>
          <p:cNvSpPr/>
          <p:nvPr/>
        </p:nvSpPr>
        <p:spPr>
          <a:xfrm>
            <a:off x="2022387" y="5586992"/>
            <a:ext cx="1705858" cy="461665"/>
          </a:xfrm>
          <a:prstGeom prst="rect">
            <a:avLst/>
          </a:prstGeom>
        </p:spPr>
        <p:txBody>
          <a:bodyPr wrap="square">
            <a:spAutoFit/>
          </a:bodyPr>
          <a:lstStyle/>
          <a:p>
            <a:r>
              <a:rPr lang="en-US" sz="2400" dirty="0">
                <a:solidFill>
                  <a:srgbClr val="FF0000"/>
                </a:solidFill>
                <a:latin typeface="Candara" panose="020E0502030303020204" pitchFamily="34" charset="0"/>
                <a:cs typeface="Calibri" panose="020F0502020204030204" pitchFamily="34" charset="0"/>
              </a:rPr>
              <a:t>P(</a:t>
            </a:r>
            <a:r>
              <a:rPr lang="en-US" sz="2400" dirty="0" err="1">
                <a:solidFill>
                  <a:srgbClr val="FF0000"/>
                </a:solidFill>
                <a:latin typeface="Candara" panose="020E0502030303020204" pitchFamily="34" charset="0"/>
                <a:cs typeface="Calibri" panose="020F0502020204030204" pitchFamily="34" charset="0"/>
              </a:rPr>
              <a:t>b|a</a:t>
            </a:r>
            <a:r>
              <a:rPr lang="en-US" sz="2400" dirty="0">
                <a:solidFill>
                  <a:srgbClr val="FF0000"/>
                </a:solidFill>
                <a:latin typeface="Candara" panose="020E0502030303020204" pitchFamily="34" charset="0"/>
                <a:cs typeface="Calibri" panose="020F0502020204030204" pitchFamily="34" charset="0"/>
              </a:rPr>
              <a:t>)?</a:t>
            </a:r>
          </a:p>
        </p:txBody>
      </p:sp>
      <p:sp>
        <p:nvSpPr>
          <p:cNvPr id="21" name="Rectangle 20">
            <a:extLst>
              <a:ext uri="{FF2B5EF4-FFF2-40B4-BE49-F238E27FC236}">
                <a16:creationId xmlns:a16="http://schemas.microsoft.com/office/drawing/2014/main" id="{8D0C64BC-EAB6-8249-ADE0-CA408FDCCEAE}"/>
              </a:ext>
            </a:extLst>
          </p:cNvPr>
          <p:cNvSpPr/>
          <p:nvPr/>
        </p:nvSpPr>
        <p:spPr>
          <a:xfrm>
            <a:off x="3429001" y="5617768"/>
            <a:ext cx="1709295" cy="400110"/>
          </a:xfrm>
          <a:prstGeom prst="rect">
            <a:avLst/>
          </a:prstGeom>
        </p:spPr>
        <p:txBody>
          <a:bodyPr wrap="square">
            <a:spAutoFit/>
          </a:bodyPr>
          <a:lstStyle/>
          <a:p>
            <a:r>
              <a:rPr lang="en-US" sz="2000" dirty="0">
                <a:latin typeface="Candara" panose="020E0502030303020204" pitchFamily="34" charset="0"/>
                <a:cs typeface="Calibri" panose="020F0502020204030204" pitchFamily="34" charset="0"/>
              </a:rPr>
              <a:t>¬b, ¬e, ¬a</a:t>
            </a:r>
          </a:p>
        </p:txBody>
      </p:sp>
      <p:sp>
        <p:nvSpPr>
          <p:cNvPr id="23" name="Rectangle 22">
            <a:extLst>
              <a:ext uri="{FF2B5EF4-FFF2-40B4-BE49-F238E27FC236}">
                <a16:creationId xmlns:a16="http://schemas.microsoft.com/office/drawing/2014/main" id="{C4479C28-DB8B-C14C-A6CF-E57263B82D7A}"/>
              </a:ext>
            </a:extLst>
          </p:cNvPr>
          <p:cNvSpPr/>
          <p:nvPr/>
        </p:nvSpPr>
        <p:spPr>
          <a:xfrm>
            <a:off x="5339556" y="5613999"/>
            <a:ext cx="1709295" cy="400110"/>
          </a:xfrm>
          <a:prstGeom prst="rect">
            <a:avLst/>
          </a:prstGeom>
        </p:spPr>
        <p:txBody>
          <a:bodyPr wrap="square">
            <a:spAutoFit/>
          </a:bodyPr>
          <a:lstStyle/>
          <a:p>
            <a:r>
              <a:rPr lang="en-US" sz="2000" dirty="0">
                <a:latin typeface="Candara" panose="020E0502030303020204" pitchFamily="34" charset="0"/>
                <a:cs typeface="Calibri" panose="020F0502020204030204" pitchFamily="34" charset="0"/>
              </a:rPr>
              <a:t>¬b, ¬e, ¬a</a:t>
            </a:r>
          </a:p>
        </p:txBody>
      </p:sp>
      <p:sp>
        <p:nvSpPr>
          <p:cNvPr id="24" name="Rectangle 23">
            <a:extLst>
              <a:ext uri="{FF2B5EF4-FFF2-40B4-BE49-F238E27FC236}">
                <a16:creationId xmlns:a16="http://schemas.microsoft.com/office/drawing/2014/main" id="{4EB08D4D-BB3A-5049-9ED9-0D03A9C47497}"/>
              </a:ext>
            </a:extLst>
          </p:cNvPr>
          <p:cNvSpPr/>
          <p:nvPr/>
        </p:nvSpPr>
        <p:spPr>
          <a:xfrm>
            <a:off x="7233481" y="5613999"/>
            <a:ext cx="1709295" cy="400110"/>
          </a:xfrm>
          <a:prstGeom prst="rect">
            <a:avLst/>
          </a:prstGeom>
        </p:spPr>
        <p:txBody>
          <a:bodyPr wrap="square">
            <a:spAutoFit/>
          </a:bodyPr>
          <a:lstStyle/>
          <a:p>
            <a:r>
              <a:rPr lang="en-US" sz="2000" dirty="0">
                <a:latin typeface="Candara" panose="020E0502030303020204" pitchFamily="34" charset="0"/>
                <a:cs typeface="Calibri" panose="020F0502020204030204" pitchFamily="34" charset="0"/>
              </a:rPr>
              <a:t>b, ¬e, a</a:t>
            </a:r>
          </a:p>
        </p:txBody>
      </p:sp>
      <p:sp>
        <p:nvSpPr>
          <p:cNvPr id="25" name="Rectangle 24">
            <a:extLst>
              <a:ext uri="{FF2B5EF4-FFF2-40B4-BE49-F238E27FC236}">
                <a16:creationId xmlns:a16="http://schemas.microsoft.com/office/drawing/2014/main" id="{6298AC9E-3A2E-E644-BA9C-31D14DC4EDA3}"/>
              </a:ext>
            </a:extLst>
          </p:cNvPr>
          <p:cNvSpPr/>
          <p:nvPr/>
        </p:nvSpPr>
        <p:spPr>
          <a:xfrm>
            <a:off x="3429001" y="6009383"/>
            <a:ext cx="1709295" cy="400110"/>
          </a:xfrm>
          <a:prstGeom prst="rect">
            <a:avLst/>
          </a:prstGeom>
        </p:spPr>
        <p:txBody>
          <a:bodyPr wrap="square">
            <a:spAutoFit/>
          </a:bodyPr>
          <a:lstStyle/>
          <a:p>
            <a:r>
              <a:rPr lang="en-US" sz="2000" dirty="0">
                <a:latin typeface="Candara" panose="020E0502030303020204" pitchFamily="34" charset="0"/>
                <a:cs typeface="Calibri" panose="020F0502020204030204" pitchFamily="34" charset="0"/>
              </a:rPr>
              <a:t>¬b, e, ¬a</a:t>
            </a:r>
          </a:p>
        </p:txBody>
      </p:sp>
      <p:sp>
        <p:nvSpPr>
          <p:cNvPr id="26" name="Rectangle 25">
            <a:extLst>
              <a:ext uri="{FF2B5EF4-FFF2-40B4-BE49-F238E27FC236}">
                <a16:creationId xmlns:a16="http://schemas.microsoft.com/office/drawing/2014/main" id="{A9CF6C47-BD54-9441-B99D-47C517D994FD}"/>
              </a:ext>
            </a:extLst>
          </p:cNvPr>
          <p:cNvSpPr/>
          <p:nvPr/>
        </p:nvSpPr>
        <p:spPr>
          <a:xfrm>
            <a:off x="5331241" y="5995427"/>
            <a:ext cx="1709295" cy="400110"/>
          </a:xfrm>
          <a:prstGeom prst="rect">
            <a:avLst/>
          </a:prstGeom>
        </p:spPr>
        <p:txBody>
          <a:bodyPr wrap="square">
            <a:spAutoFit/>
          </a:bodyPr>
          <a:lstStyle/>
          <a:p>
            <a:r>
              <a:rPr lang="en-US" sz="2000" dirty="0">
                <a:latin typeface="Candara" panose="020E0502030303020204" pitchFamily="34" charset="0"/>
                <a:cs typeface="Calibri" panose="020F0502020204030204" pitchFamily="34" charset="0"/>
              </a:rPr>
              <a:t>¬b, ¬e, ¬a</a:t>
            </a:r>
          </a:p>
        </p:txBody>
      </p:sp>
      <p:sp>
        <p:nvSpPr>
          <p:cNvPr id="27" name="Rectangle 26">
            <a:extLst>
              <a:ext uri="{FF2B5EF4-FFF2-40B4-BE49-F238E27FC236}">
                <a16:creationId xmlns:a16="http://schemas.microsoft.com/office/drawing/2014/main" id="{B42F1446-3083-934F-8245-E1957B982BEC}"/>
              </a:ext>
            </a:extLst>
          </p:cNvPr>
          <p:cNvSpPr/>
          <p:nvPr/>
        </p:nvSpPr>
        <p:spPr>
          <a:xfrm>
            <a:off x="7241796" y="6009383"/>
            <a:ext cx="1709295" cy="400110"/>
          </a:xfrm>
          <a:prstGeom prst="rect">
            <a:avLst/>
          </a:prstGeom>
        </p:spPr>
        <p:txBody>
          <a:bodyPr wrap="square">
            <a:spAutoFit/>
          </a:bodyPr>
          <a:lstStyle/>
          <a:p>
            <a:r>
              <a:rPr lang="en-US" sz="2000" dirty="0">
                <a:latin typeface="Candara" panose="020E0502030303020204" pitchFamily="34" charset="0"/>
                <a:cs typeface="Calibri" panose="020F0502020204030204" pitchFamily="34" charset="0"/>
              </a:rPr>
              <a:t>b, ¬e, ¬a</a:t>
            </a:r>
          </a:p>
        </p:txBody>
      </p:sp>
      <p:cxnSp>
        <p:nvCxnSpPr>
          <p:cNvPr id="14" name="Straight Connector 13">
            <a:extLst>
              <a:ext uri="{FF2B5EF4-FFF2-40B4-BE49-F238E27FC236}">
                <a16:creationId xmlns:a16="http://schemas.microsoft.com/office/drawing/2014/main" id="{490A3D63-5598-0F4E-A190-59907C69D9E0}"/>
              </a:ext>
            </a:extLst>
          </p:cNvPr>
          <p:cNvCxnSpPr>
            <a:cxnSpLocks/>
          </p:cNvCxnSpPr>
          <p:nvPr/>
        </p:nvCxnSpPr>
        <p:spPr>
          <a:xfrm>
            <a:off x="3475390" y="5744102"/>
            <a:ext cx="1523742" cy="1813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4AF0482-65F7-B74C-AB79-A45E284FDC5B}"/>
              </a:ext>
            </a:extLst>
          </p:cNvPr>
          <p:cNvCxnSpPr>
            <a:cxnSpLocks/>
          </p:cNvCxnSpPr>
          <p:nvPr/>
        </p:nvCxnSpPr>
        <p:spPr>
          <a:xfrm>
            <a:off x="5339555" y="5714028"/>
            <a:ext cx="1523742" cy="1813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6B39604-EDAA-4145-ADE9-E9B135452813}"/>
              </a:ext>
            </a:extLst>
          </p:cNvPr>
          <p:cNvCxnSpPr>
            <a:cxnSpLocks/>
          </p:cNvCxnSpPr>
          <p:nvPr/>
        </p:nvCxnSpPr>
        <p:spPr>
          <a:xfrm>
            <a:off x="5366895" y="6095456"/>
            <a:ext cx="1523742" cy="1813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ABABAF6-CF39-6645-B711-1B2D8EC50F98}"/>
              </a:ext>
            </a:extLst>
          </p:cNvPr>
          <p:cNvCxnSpPr>
            <a:cxnSpLocks/>
          </p:cNvCxnSpPr>
          <p:nvPr/>
        </p:nvCxnSpPr>
        <p:spPr>
          <a:xfrm>
            <a:off x="3446784" y="6118752"/>
            <a:ext cx="1523742" cy="1813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2843F64-16B1-114C-A2CB-E3B78C5DDB5B}"/>
              </a:ext>
            </a:extLst>
          </p:cNvPr>
          <p:cNvCxnSpPr>
            <a:cxnSpLocks/>
          </p:cNvCxnSpPr>
          <p:nvPr/>
        </p:nvCxnSpPr>
        <p:spPr>
          <a:xfrm>
            <a:off x="7146835" y="6096429"/>
            <a:ext cx="1523742" cy="1813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D0B20124-009B-664A-9D8A-5794432577F2}"/>
              </a:ext>
            </a:extLst>
          </p:cNvPr>
          <p:cNvSpPr/>
          <p:nvPr/>
        </p:nvSpPr>
        <p:spPr>
          <a:xfrm>
            <a:off x="3429001" y="6395537"/>
            <a:ext cx="5443095" cy="400110"/>
          </a:xfrm>
          <a:prstGeom prst="rect">
            <a:avLst/>
          </a:prstGeom>
        </p:spPr>
        <p:txBody>
          <a:bodyPr wrap="square">
            <a:spAutoFit/>
          </a:bodyPr>
          <a:lstStyle/>
          <a:p>
            <a:r>
              <a:rPr lang="en-US" sz="2000" dirty="0">
                <a:solidFill>
                  <a:srgbClr val="FF0000"/>
                </a:solidFill>
                <a:latin typeface="Candara" panose="020E0502030303020204" pitchFamily="34" charset="0"/>
                <a:cs typeface="Calibri" panose="020F0502020204030204" pitchFamily="34" charset="0"/>
              </a:rPr>
              <a:t>Problem: Reject too many samples! Not efficient!</a:t>
            </a:r>
          </a:p>
        </p:txBody>
      </p:sp>
      <p:sp>
        <p:nvSpPr>
          <p:cNvPr id="45" name="Oval 44">
            <a:extLst>
              <a:ext uri="{FF2B5EF4-FFF2-40B4-BE49-F238E27FC236}">
                <a16:creationId xmlns:a16="http://schemas.microsoft.com/office/drawing/2014/main" id="{6A254E78-4C63-2944-A6C3-1CE75DE3F74D}"/>
              </a:ext>
            </a:extLst>
          </p:cNvPr>
          <p:cNvSpPr/>
          <p:nvPr/>
        </p:nvSpPr>
        <p:spPr>
          <a:xfrm>
            <a:off x="3745230" y="1295400"/>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B</a:t>
            </a:r>
          </a:p>
        </p:txBody>
      </p:sp>
      <p:sp>
        <p:nvSpPr>
          <p:cNvPr id="46" name="Oval 45">
            <a:extLst>
              <a:ext uri="{FF2B5EF4-FFF2-40B4-BE49-F238E27FC236}">
                <a16:creationId xmlns:a16="http://schemas.microsoft.com/office/drawing/2014/main" id="{EBBBDBB1-B41A-ED4A-9CE4-585270F4E649}"/>
              </a:ext>
            </a:extLst>
          </p:cNvPr>
          <p:cNvSpPr/>
          <p:nvPr/>
        </p:nvSpPr>
        <p:spPr>
          <a:xfrm>
            <a:off x="4907280" y="1295400"/>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E</a:t>
            </a:r>
          </a:p>
        </p:txBody>
      </p:sp>
      <p:cxnSp>
        <p:nvCxnSpPr>
          <p:cNvPr id="47" name="Straight Arrow Connector 46">
            <a:extLst>
              <a:ext uri="{FF2B5EF4-FFF2-40B4-BE49-F238E27FC236}">
                <a16:creationId xmlns:a16="http://schemas.microsoft.com/office/drawing/2014/main" id="{03C3F2F4-7361-6E4F-8CEB-04357E96D1AD}"/>
              </a:ext>
            </a:extLst>
          </p:cNvPr>
          <p:cNvCxnSpPr>
            <a:cxnSpLocks/>
            <a:stCxn id="45" idx="4"/>
            <a:endCxn id="48" idx="1"/>
          </p:cNvCxnSpPr>
          <p:nvPr/>
        </p:nvCxnSpPr>
        <p:spPr>
          <a:xfrm>
            <a:off x="3996691" y="1798321"/>
            <a:ext cx="336541" cy="273295"/>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48" name="Oval 47">
            <a:extLst>
              <a:ext uri="{FF2B5EF4-FFF2-40B4-BE49-F238E27FC236}">
                <a16:creationId xmlns:a16="http://schemas.microsoft.com/office/drawing/2014/main" id="{4E81289A-7B97-F24A-A2F2-EFE8EFE2E1B7}"/>
              </a:ext>
            </a:extLst>
          </p:cNvPr>
          <p:cNvSpPr/>
          <p:nvPr/>
        </p:nvSpPr>
        <p:spPr>
          <a:xfrm>
            <a:off x="4259580" y="1997964"/>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A</a:t>
            </a:r>
          </a:p>
        </p:txBody>
      </p:sp>
      <p:sp>
        <p:nvSpPr>
          <p:cNvPr id="49" name="Oval 48">
            <a:extLst>
              <a:ext uri="{FF2B5EF4-FFF2-40B4-BE49-F238E27FC236}">
                <a16:creationId xmlns:a16="http://schemas.microsoft.com/office/drawing/2014/main" id="{0880A2D6-2FD5-9449-A337-E574CF73C8E2}"/>
              </a:ext>
            </a:extLst>
          </p:cNvPr>
          <p:cNvSpPr/>
          <p:nvPr/>
        </p:nvSpPr>
        <p:spPr>
          <a:xfrm>
            <a:off x="3745230" y="2667000"/>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M</a:t>
            </a:r>
          </a:p>
        </p:txBody>
      </p:sp>
      <p:sp>
        <p:nvSpPr>
          <p:cNvPr id="50" name="Oval 49">
            <a:extLst>
              <a:ext uri="{FF2B5EF4-FFF2-40B4-BE49-F238E27FC236}">
                <a16:creationId xmlns:a16="http://schemas.microsoft.com/office/drawing/2014/main" id="{0B9E62D0-6993-D047-97C0-6190AE789378}"/>
              </a:ext>
            </a:extLst>
          </p:cNvPr>
          <p:cNvSpPr/>
          <p:nvPr/>
        </p:nvSpPr>
        <p:spPr>
          <a:xfrm>
            <a:off x="4888230" y="2667000"/>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J</a:t>
            </a:r>
          </a:p>
        </p:txBody>
      </p:sp>
      <p:cxnSp>
        <p:nvCxnSpPr>
          <p:cNvPr id="51" name="Straight Arrow Connector 50">
            <a:extLst>
              <a:ext uri="{FF2B5EF4-FFF2-40B4-BE49-F238E27FC236}">
                <a16:creationId xmlns:a16="http://schemas.microsoft.com/office/drawing/2014/main" id="{98A3E649-80C5-BC4D-908D-B361D2631219}"/>
              </a:ext>
            </a:extLst>
          </p:cNvPr>
          <p:cNvCxnSpPr>
            <a:cxnSpLocks/>
            <a:stCxn id="46" idx="4"/>
            <a:endCxn id="48" idx="7"/>
          </p:cNvCxnSpPr>
          <p:nvPr/>
        </p:nvCxnSpPr>
        <p:spPr>
          <a:xfrm flipH="1">
            <a:off x="4688850" y="1798321"/>
            <a:ext cx="469891" cy="273295"/>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974E0691-9722-A94A-9FC9-1A75081C5170}"/>
              </a:ext>
            </a:extLst>
          </p:cNvPr>
          <p:cNvCxnSpPr>
            <a:cxnSpLocks/>
            <a:stCxn id="48" idx="3"/>
            <a:endCxn id="49" idx="0"/>
          </p:cNvCxnSpPr>
          <p:nvPr/>
        </p:nvCxnSpPr>
        <p:spPr>
          <a:xfrm flipH="1">
            <a:off x="3996691" y="2427234"/>
            <a:ext cx="336541" cy="239767"/>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383A23EA-506B-EF40-BE16-321E51E12F76}"/>
              </a:ext>
            </a:extLst>
          </p:cNvPr>
          <p:cNvCxnSpPr>
            <a:cxnSpLocks/>
            <a:stCxn id="48" idx="5"/>
            <a:endCxn id="50" idx="0"/>
          </p:cNvCxnSpPr>
          <p:nvPr/>
        </p:nvCxnSpPr>
        <p:spPr>
          <a:xfrm>
            <a:off x="4688850" y="2427234"/>
            <a:ext cx="450841" cy="239767"/>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08450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27955-12A0-1F43-BBA9-66601537E6F8}"/>
              </a:ext>
            </a:extLst>
          </p:cNvPr>
          <p:cNvSpPr>
            <a:spLocks noGrp="1"/>
          </p:cNvSpPr>
          <p:nvPr>
            <p:ph type="title"/>
          </p:nvPr>
        </p:nvSpPr>
        <p:spPr/>
        <p:txBody>
          <a:bodyPr>
            <a:normAutofit/>
          </a:bodyPr>
          <a:lstStyle/>
          <a:p>
            <a:r>
              <a:rPr lang="en-US" dirty="0"/>
              <a:t>Likelihood Weighting by Fixing Evidence</a:t>
            </a:r>
          </a:p>
        </p:txBody>
      </p:sp>
      <p:sp>
        <p:nvSpPr>
          <p:cNvPr id="4" name="Slide Number Placeholder 3">
            <a:extLst>
              <a:ext uri="{FF2B5EF4-FFF2-40B4-BE49-F238E27FC236}">
                <a16:creationId xmlns:a16="http://schemas.microsoft.com/office/drawing/2014/main" id="{AC5CC935-71C0-4F42-9272-8812FF91C86A}"/>
              </a:ext>
            </a:extLst>
          </p:cNvPr>
          <p:cNvSpPr>
            <a:spLocks noGrp="1"/>
          </p:cNvSpPr>
          <p:nvPr>
            <p:ph type="sldNum" sz="quarter" idx="12"/>
          </p:nvPr>
        </p:nvSpPr>
        <p:spPr/>
        <p:txBody>
          <a:bodyPr/>
          <a:lstStyle/>
          <a:p>
            <a:pPr>
              <a:defRPr/>
            </a:pPr>
            <a:fld id="{CCF77436-EC8C-4AA7-8F7E-35D67B363DD7}" type="slidenum">
              <a:rPr lang="en-US" smtClean="0"/>
              <a:pPr>
                <a:defRPr/>
              </a:pPr>
              <a:t>66</a:t>
            </a:fld>
            <a:endParaRPr lang="en-US" dirty="0"/>
          </a:p>
        </p:txBody>
      </p:sp>
      <p:graphicFrame>
        <p:nvGraphicFramePr>
          <p:cNvPr id="17" name="Content Placeholder 35">
            <a:extLst>
              <a:ext uri="{FF2B5EF4-FFF2-40B4-BE49-F238E27FC236}">
                <a16:creationId xmlns:a16="http://schemas.microsoft.com/office/drawing/2014/main" id="{473AF008-BA88-D949-BD57-5D0E800AB2AF}"/>
              </a:ext>
            </a:extLst>
          </p:cNvPr>
          <p:cNvGraphicFramePr>
            <a:graphicFrameLocks/>
          </p:cNvGraphicFramePr>
          <p:nvPr/>
        </p:nvGraphicFramePr>
        <p:xfrm>
          <a:off x="2133600" y="1066800"/>
          <a:ext cx="1318260" cy="1188720"/>
        </p:xfrm>
        <a:graphic>
          <a:graphicData uri="http://schemas.openxmlformats.org/drawingml/2006/table">
            <a:tbl>
              <a:tblPr firstRow="1" bandRow="1">
                <a:tableStyleId>{93296810-A885-4BE3-A3E7-6D5BEEA58F35}</a:tableStyleId>
              </a:tblPr>
              <a:tblGrid>
                <a:gridCol w="500380">
                  <a:extLst>
                    <a:ext uri="{9D8B030D-6E8A-4147-A177-3AD203B41FA5}">
                      <a16:colId xmlns:a16="http://schemas.microsoft.com/office/drawing/2014/main" val="2070660150"/>
                    </a:ext>
                  </a:extLst>
                </a:gridCol>
                <a:gridCol w="817880">
                  <a:extLst>
                    <a:ext uri="{9D8B030D-6E8A-4147-A177-3AD203B41FA5}">
                      <a16:colId xmlns:a16="http://schemas.microsoft.com/office/drawing/2014/main" val="2575645751"/>
                    </a:ext>
                  </a:extLst>
                </a:gridCol>
              </a:tblGrid>
              <a:tr h="370840">
                <a:tc>
                  <a:txBody>
                    <a:bodyPr/>
                    <a:lstStyle/>
                    <a:p>
                      <a:pPr algn="r"/>
                      <a:r>
                        <a:rPr lang="en-US" sz="2000" dirty="0">
                          <a:latin typeface="Candara" panose="020E0502030303020204" pitchFamily="34" charset="0"/>
                          <a:cs typeface="Calibri" panose="020F0502020204030204" pitchFamily="34" charset="0"/>
                        </a:rPr>
                        <a:t>B</a:t>
                      </a:r>
                    </a:p>
                  </a:txBody>
                  <a:tcPr/>
                </a:tc>
                <a:tc>
                  <a:txBody>
                    <a:bodyPr/>
                    <a:lstStyle/>
                    <a:p>
                      <a:r>
                        <a:rPr lang="en-US" sz="2000" dirty="0">
                          <a:latin typeface="Candara" panose="020E0502030303020204" pitchFamily="34" charset="0"/>
                          <a:cs typeface="Calibri" panose="020F0502020204030204" pitchFamily="34" charset="0"/>
                        </a:rPr>
                        <a:t>P(B)</a:t>
                      </a:r>
                    </a:p>
                  </a:txBody>
                  <a:tcPr/>
                </a:tc>
                <a:extLst>
                  <a:ext uri="{0D108BD9-81ED-4DB2-BD59-A6C34878D82A}">
                    <a16:rowId xmlns:a16="http://schemas.microsoft.com/office/drawing/2014/main" val="29886171"/>
                  </a:ext>
                </a:extLst>
              </a:tr>
              <a:tr h="370840">
                <a:tc>
                  <a:txBody>
                    <a:bodyPr/>
                    <a:lstStyle/>
                    <a:p>
                      <a:pPr algn="r"/>
                      <a:r>
                        <a:rPr lang="en-US" sz="2000" dirty="0">
                          <a:latin typeface="Candara" panose="020E0502030303020204" pitchFamily="34" charset="0"/>
                          <a:cs typeface="Calibri" panose="020F0502020204030204" pitchFamily="34" charset="0"/>
                        </a:rPr>
                        <a:t>b</a:t>
                      </a:r>
                    </a:p>
                  </a:txBody>
                  <a:tcPr/>
                </a:tc>
                <a:tc>
                  <a:txBody>
                    <a:bodyPr/>
                    <a:lstStyle/>
                    <a:p>
                      <a:r>
                        <a:rPr lang="en-US" sz="2000" dirty="0">
                          <a:latin typeface="Candara" panose="020E0502030303020204" pitchFamily="34" charset="0"/>
                          <a:cs typeface="Calibri" panose="020F0502020204030204" pitchFamily="34" charset="0"/>
                        </a:rPr>
                        <a:t>0.001</a:t>
                      </a:r>
                    </a:p>
                  </a:txBody>
                  <a:tcPr/>
                </a:tc>
                <a:extLst>
                  <a:ext uri="{0D108BD9-81ED-4DB2-BD59-A6C34878D82A}">
                    <a16:rowId xmlns:a16="http://schemas.microsoft.com/office/drawing/2014/main" val="2566657329"/>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¬b</a:t>
                      </a:r>
                    </a:p>
                  </a:txBody>
                  <a:tcPr/>
                </a:tc>
                <a:tc>
                  <a:txBody>
                    <a:bodyPr/>
                    <a:lstStyle/>
                    <a:p>
                      <a:r>
                        <a:rPr lang="en-US" sz="2000" dirty="0">
                          <a:latin typeface="Candara" panose="020E0502030303020204" pitchFamily="34" charset="0"/>
                          <a:cs typeface="Calibri" panose="020F0502020204030204" pitchFamily="34" charset="0"/>
                        </a:rPr>
                        <a:t>0.999</a:t>
                      </a:r>
                    </a:p>
                  </a:txBody>
                  <a:tcPr/>
                </a:tc>
                <a:extLst>
                  <a:ext uri="{0D108BD9-81ED-4DB2-BD59-A6C34878D82A}">
                    <a16:rowId xmlns:a16="http://schemas.microsoft.com/office/drawing/2014/main" val="4261301722"/>
                  </a:ext>
                </a:extLst>
              </a:tr>
            </a:tbl>
          </a:graphicData>
        </a:graphic>
      </p:graphicFrame>
      <p:graphicFrame>
        <p:nvGraphicFramePr>
          <p:cNvPr id="18" name="Content Placeholder 35">
            <a:extLst>
              <a:ext uri="{FF2B5EF4-FFF2-40B4-BE49-F238E27FC236}">
                <a16:creationId xmlns:a16="http://schemas.microsoft.com/office/drawing/2014/main" id="{F2022539-B733-9D4F-983A-276C6F31D46C}"/>
              </a:ext>
            </a:extLst>
          </p:cNvPr>
          <p:cNvGraphicFramePr>
            <a:graphicFrameLocks/>
          </p:cNvGraphicFramePr>
          <p:nvPr/>
        </p:nvGraphicFramePr>
        <p:xfrm>
          <a:off x="5524132" y="1067991"/>
          <a:ext cx="1311910" cy="1188720"/>
        </p:xfrm>
        <a:graphic>
          <a:graphicData uri="http://schemas.openxmlformats.org/drawingml/2006/table">
            <a:tbl>
              <a:tblPr firstRow="1" bandRow="1">
                <a:tableStyleId>{93296810-A885-4BE3-A3E7-6D5BEEA58F35}</a:tableStyleId>
              </a:tblPr>
              <a:tblGrid>
                <a:gridCol w="494030">
                  <a:extLst>
                    <a:ext uri="{9D8B030D-6E8A-4147-A177-3AD203B41FA5}">
                      <a16:colId xmlns:a16="http://schemas.microsoft.com/office/drawing/2014/main" val="2070660150"/>
                    </a:ext>
                  </a:extLst>
                </a:gridCol>
                <a:gridCol w="817880">
                  <a:extLst>
                    <a:ext uri="{9D8B030D-6E8A-4147-A177-3AD203B41FA5}">
                      <a16:colId xmlns:a16="http://schemas.microsoft.com/office/drawing/2014/main" val="2575645751"/>
                    </a:ext>
                  </a:extLst>
                </a:gridCol>
              </a:tblGrid>
              <a:tr h="370840">
                <a:tc>
                  <a:txBody>
                    <a:bodyPr/>
                    <a:lstStyle/>
                    <a:p>
                      <a:pPr algn="r"/>
                      <a:r>
                        <a:rPr lang="en-US" sz="2000" dirty="0">
                          <a:latin typeface="Candara" panose="020E0502030303020204" pitchFamily="34" charset="0"/>
                          <a:cs typeface="Calibri" panose="020F0502020204030204" pitchFamily="34" charset="0"/>
                        </a:rPr>
                        <a:t>E</a:t>
                      </a:r>
                    </a:p>
                  </a:txBody>
                  <a:tcPr/>
                </a:tc>
                <a:tc>
                  <a:txBody>
                    <a:bodyPr/>
                    <a:lstStyle/>
                    <a:p>
                      <a:r>
                        <a:rPr lang="en-US" sz="2000" dirty="0">
                          <a:latin typeface="Candara" panose="020E0502030303020204" pitchFamily="34" charset="0"/>
                          <a:cs typeface="Calibri" panose="020F0502020204030204" pitchFamily="34" charset="0"/>
                        </a:rPr>
                        <a:t>P(B)</a:t>
                      </a:r>
                    </a:p>
                  </a:txBody>
                  <a:tcPr/>
                </a:tc>
                <a:extLst>
                  <a:ext uri="{0D108BD9-81ED-4DB2-BD59-A6C34878D82A}">
                    <a16:rowId xmlns:a16="http://schemas.microsoft.com/office/drawing/2014/main" val="29886171"/>
                  </a:ext>
                </a:extLst>
              </a:tr>
              <a:tr h="370840">
                <a:tc>
                  <a:txBody>
                    <a:bodyPr/>
                    <a:lstStyle/>
                    <a:p>
                      <a:pPr algn="r"/>
                      <a:r>
                        <a:rPr lang="en-US" sz="2000" dirty="0">
                          <a:latin typeface="Candara" panose="020E0502030303020204" pitchFamily="34" charset="0"/>
                          <a:cs typeface="Calibri" panose="020F0502020204030204" pitchFamily="34" charset="0"/>
                        </a:rPr>
                        <a:t>e</a:t>
                      </a:r>
                    </a:p>
                  </a:txBody>
                  <a:tcPr/>
                </a:tc>
                <a:tc>
                  <a:txBody>
                    <a:bodyPr/>
                    <a:lstStyle/>
                    <a:p>
                      <a:r>
                        <a:rPr lang="en-US" sz="2000" dirty="0">
                          <a:latin typeface="Candara" panose="020E0502030303020204" pitchFamily="34" charset="0"/>
                          <a:cs typeface="Calibri" panose="020F0502020204030204" pitchFamily="34" charset="0"/>
                        </a:rPr>
                        <a:t>0.002</a:t>
                      </a:r>
                    </a:p>
                  </a:txBody>
                  <a:tcPr/>
                </a:tc>
                <a:extLst>
                  <a:ext uri="{0D108BD9-81ED-4DB2-BD59-A6C34878D82A}">
                    <a16:rowId xmlns:a16="http://schemas.microsoft.com/office/drawing/2014/main" val="2566657329"/>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¬e</a:t>
                      </a:r>
                    </a:p>
                  </a:txBody>
                  <a:tcPr/>
                </a:tc>
                <a:tc>
                  <a:txBody>
                    <a:bodyPr/>
                    <a:lstStyle/>
                    <a:p>
                      <a:r>
                        <a:rPr lang="en-US" sz="2000" dirty="0">
                          <a:latin typeface="Candara" panose="020E0502030303020204" pitchFamily="34" charset="0"/>
                          <a:cs typeface="Calibri" panose="020F0502020204030204" pitchFamily="34" charset="0"/>
                        </a:rPr>
                        <a:t>0.998</a:t>
                      </a:r>
                    </a:p>
                  </a:txBody>
                  <a:tcPr/>
                </a:tc>
                <a:extLst>
                  <a:ext uri="{0D108BD9-81ED-4DB2-BD59-A6C34878D82A}">
                    <a16:rowId xmlns:a16="http://schemas.microsoft.com/office/drawing/2014/main" val="4261301722"/>
                  </a:ext>
                </a:extLst>
              </a:tr>
            </a:tbl>
          </a:graphicData>
        </a:graphic>
      </p:graphicFrame>
      <p:graphicFrame>
        <p:nvGraphicFramePr>
          <p:cNvPr id="19" name="Content Placeholder 35">
            <a:extLst>
              <a:ext uri="{FF2B5EF4-FFF2-40B4-BE49-F238E27FC236}">
                <a16:creationId xmlns:a16="http://schemas.microsoft.com/office/drawing/2014/main" id="{C43F9004-1BD6-FC4F-AB53-2C9792226386}"/>
              </a:ext>
            </a:extLst>
          </p:cNvPr>
          <p:cNvGraphicFramePr>
            <a:graphicFrameLocks/>
          </p:cNvGraphicFramePr>
          <p:nvPr/>
        </p:nvGraphicFramePr>
        <p:xfrm>
          <a:off x="2133601" y="3299829"/>
          <a:ext cx="2090103" cy="1981200"/>
        </p:xfrm>
        <a:graphic>
          <a:graphicData uri="http://schemas.openxmlformats.org/drawingml/2006/table">
            <a:tbl>
              <a:tblPr firstRow="1" bandRow="1">
                <a:tableStyleId>{93296810-A885-4BE3-A3E7-6D5BEEA58F35}</a:tableStyleId>
              </a:tblPr>
              <a:tblGrid>
                <a:gridCol w="489268">
                  <a:extLst>
                    <a:ext uri="{9D8B030D-6E8A-4147-A177-3AD203B41FA5}">
                      <a16:colId xmlns:a16="http://schemas.microsoft.com/office/drawing/2014/main" val="2070660150"/>
                    </a:ext>
                  </a:extLst>
                </a:gridCol>
                <a:gridCol w="570230">
                  <a:extLst>
                    <a:ext uri="{9D8B030D-6E8A-4147-A177-3AD203B41FA5}">
                      <a16:colId xmlns:a16="http://schemas.microsoft.com/office/drawing/2014/main" val="2575645751"/>
                    </a:ext>
                  </a:extLst>
                </a:gridCol>
                <a:gridCol w="1030605">
                  <a:extLst>
                    <a:ext uri="{9D8B030D-6E8A-4147-A177-3AD203B41FA5}">
                      <a16:colId xmlns:a16="http://schemas.microsoft.com/office/drawing/2014/main" val="21037836"/>
                    </a:ext>
                  </a:extLst>
                </a:gridCol>
              </a:tblGrid>
              <a:tr h="370840">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M</a:t>
                      </a:r>
                    </a:p>
                  </a:txBody>
                  <a:tcPr/>
                </a:tc>
                <a:tc>
                  <a:txBody>
                    <a:bodyPr/>
                    <a:lstStyle/>
                    <a:p>
                      <a:r>
                        <a:rPr lang="en-US" sz="2000" dirty="0">
                          <a:latin typeface="Candara" panose="020E0502030303020204" pitchFamily="34" charset="0"/>
                          <a:cs typeface="Calibri" panose="020F0502020204030204" pitchFamily="34" charset="0"/>
                        </a:rPr>
                        <a:t>P(M|A)</a:t>
                      </a:r>
                    </a:p>
                  </a:txBody>
                  <a:tcPr/>
                </a:tc>
                <a:extLst>
                  <a:ext uri="{0D108BD9-81ED-4DB2-BD59-A6C34878D82A}">
                    <a16:rowId xmlns:a16="http://schemas.microsoft.com/office/drawing/2014/main" val="29886171"/>
                  </a:ext>
                </a:extLst>
              </a:tr>
              <a:tr h="370840">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m</a:t>
                      </a:r>
                    </a:p>
                  </a:txBody>
                  <a:tcPr/>
                </a:tc>
                <a:tc>
                  <a:txBody>
                    <a:bodyPr/>
                    <a:lstStyle/>
                    <a:p>
                      <a:r>
                        <a:rPr lang="en-US" sz="2000" dirty="0">
                          <a:latin typeface="Candara" panose="020E0502030303020204" pitchFamily="34" charset="0"/>
                          <a:cs typeface="Calibri" panose="020F0502020204030204" pitchFamily="34" charset="0"/>
                        </a:rPr>
                        <a:t>0.7</a:t>
                      </a:r>
                    </a:p>
                  </a:txBody>
                  <a:tcPr/>
                </a:tc>
                <a:extLst>
                  <a:ext uri="{0D108BD9-81ED-4DB2-BD59-A6C34878D82A}">
                    <a16:rowId xmlns:a16="http://schemas.microsoft.com/office/drawing/2014/main" val="2566657329"/>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¬m</a:t>
                      </a:r>
                    </a:p>
                  </a:txBody>
                  <a:tcPr/>
                </a:tc>
                <a:tc>
                  <a:txBody>
                    <a:bodyPr/>
                    <a:lstStyle/>
                    <a:p>
                      <a:r>
                        <a:rPr lang="en-US" sz="2000" dirty="0">
                          <a:latin typeface="Candara" panose="020E0502030303020204" pitchFamily="34" charset="0"/>
                          <a:cs typeface="Calibri" panose="020F0502020204030204" pitchFamily="34" charset="0"/>
                        </a:rPr>
                        <a:t>0.3</a:t>
                      </a:r>
                    </a:p>
                  </a:txBody>
                  <a:tcPr/>
                </a:tc>
                <a:extLst>
                  <a:ext uri="{0D108BD9-81ED-4DB2-BD59-A6C34878D82A}">
                    <a16:rowId xmlns:a16="http://schemas.microsoft.com/office/drawing/2014/main" val="4261301722"/>
                  </a:ext>
                </a:extLst>
              </a:tr>
              <a:tr h="370840">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m</a:t>
                      </a:r>
                    </a:p>
                  </a:txBody>
                  <a:tcPr/>
                </a:tc>
                <a:tc>
                  <a:txBody>
                    <a:bodyPr/>
                    <a:lstStyle/>
                    <a:p>
                      <a:r>
                        <a:rPr lang="en-US" sz="2000" dirty="0">
                          <a:latin typeface="Candara" panose="020E0502030303020204" pitchFamily="34" charset="0"/>
                          <a:cs typeface="Calibri" panose="020F0502020204030204" pitchFamily="34" charset="0"/>
                        </a:rPr>
                        <a:t>0.01</a:t>
                      </a:r>
                    </a:p>
                  </a:txBody>
                  <a:tcPr/>
                </a:tc>
                <a:extLst>
                  <a:ext uri="{0D108BD9-81ED-4DB2-BD59-A6C34878D82A}">
                    <a16:rowId xmlns:a16="http://schemas.microsoft.com/office/drawing/2014/main" val="249114145"/>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¬m</a:t>
                      </a:r>
                    </a:p>
                  </a:txBody>
                  <a:tcPr/>
                </a:tc>
                <a:tc>
                  <a:txBody>
                    <a:bodyPr/>
                    <a:lstStyle/>
                    <a:p>
                      <a:r>
                        <a:rPr lang="en-US" sz="2000" dirty="0">
                          <a:latin typeface="Candara" panose="020E0502030303020204" pitchFamily="34" charset="0"/>
                          <a:cs typeface="Calibri" panose="020F0502020204030204" pitchFamily="34" charset="0"/>
                        </a:rPr>
                        <a:t>0.99</a:t>
                      </a:r>
                    </a:p>
                  </a:txBody>
                  <a:tcPr/>
                </a:tc>
                <a:extLst>
                  <a:ext uri="{0D108BD9-81ED-4DB2-BD59-A6C34878D82A}">
                    <a16:rowId xmlns:a16="http://schemas.microsoft.com/office/drawing/2014/main" val="4061250471"/>
                  </a:ext>
                </a:extLst>
              </a:tr>
            </a:tbl>
          </a:graphicData>
        </a:graphic>
      </p:graphicFrame>
      <p:graphicFrame>
        <p:nvGraphicFramePr>
          <p:cNvPr id="20" name="Content Placeholder 35">
            <a:extLst>
              <a:ext uri="{FF2B5EF4-FFF2-40B4-BE49-F238E27FC236}">
                <a16:creationId xmlns:a16="http://schemas.microsoft.com/office/drawing/2014/main" id="{2E261517-DA31-0F40-852D-40A5958683E7}"/>
              </a:ext>
            </a:extLst>
          </p:cNvPr>
          <p:cNvGraphicFramePr>
            <a:graphicFrameLocks/>
          </p:cNvGraphicFramePr>
          <p:nvPr>
            <p:extLst>
              <p:ext uri="{D42A27DB-BD31-4B8C-83A1-F6EECF244321}">
                <p14:modId xmlns:p14="http://schemas.microsoft.com/office/powerpoint/2010/main" val="3022310790"/>
              </p:ext>
            </p:extLst>
          </p:nvPr>
        </p:nvGraphicFramePr>
        <p:xfrm>
          <a:off x="4888814" y="3299829"/>
          <a:ext cx="1947228" cy="1981200"/>
        </p:xfrm>
        <a:graphic>
          <a:graphicData uri="http://schemas.openxmlformats.org/drawingml/2006/table">
            <a:tbl>
              <a:tblPr firstRow="1" bandRow="1">
                <a:tableStyleId>{93296810-A885-4BE3-A3E7-6D5BEEA58F35}</a:tableStyleId>
              </a:tblPr>
              <a:tblGrid>
                <a:gridCol w="489268">
                  <a:extLst>
                    <a:ext uri="{9D8B030D-6E8A-4147-A177-3AD203B41FA5}">
                      <a16:colId xmlns:a16="http://schemas.microsoft.com/office/drawing/2014/main" val="2070660150"/>
                    </a:ext>
                  </a:extLst>
                </a:gridCol>
                <a:gridCol w="427355">
                  <a:extLst>
                    <a:ext uri="{9D8B030D-6E8A-4147-A177-3AD203B41FA5}">
                      <a16:colId xmlns:a16="http://schemas.microsoft.com/office/drawing/2014/main" val="2575645751"/>
                    </a:ext>
                  </a:extLst>
                </a:gridCol>
                <a:gridCol w="1030605">
                  <a:extLst>
                    <a:ext uri="{9D8B030D-6E8A-4147-A177-3AD203B41FA5}">
                      <a16:colId xmlns:a16="http://schemas.microsoft.com/office/drawing/2014/main" val="21037836"/>
                    </a:ext>
                  </a:extLst>
                </a:gridCol>
              </a:tblGrid>
              <a:tr h="370840">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J</a:t>
                      </a:r>
                    </a:p>
                  </a:txBody>
                  <a:tcPr/>
                </a:tc>
                <a:tc>
                  <a:txBody>
                    <a:bodyPr/>
                    <a:lstStyle/>
                    <a:p>
                      <a:r>
                        <a:rPr lang="en-US" sz="2000" dirty="0">
                          <a:latin typeface="Candara" panose="020E0502030303020204" pitchFamily="34" charset="0"/>
                          <a:cs typeface="Calibri" panose="020F0502020204030204" pitchFamily="34" charset="0"/>
                        </a:rPr>
                        <a:t>P(J|A)</a:t>
                      </a:r>
                    </a:p>
                  </a:txBody>
                  <a:tcPr/>
                </a:tc>
                <a:extLst>
                  <a:ext uri="{0D108BD9-81ED-4DB2-BD59-A6C34878D82A}">
                    <a16:rowId xmlns:a16="http://schemas.microsoft.com/office/drawing/2014/main" val="29886171"/>
                  </a:ext>
                </a:extLst>
              </a:tr>
              <a:tr h="370840">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j</a:t>
                      </a:r>
                    </a:p>
                  </a:txBody>
                  <a:tcPr/>
                </a:tc>
                <a:tc>
                  <a:txBody>
                    <a:bodyPr/>
                    <a:lstStyle/>
                    <a:p>
                      <a:r>
                        <a:rPr lang="en-US" sz="2000" dirty="0">
                          <a:latin typeface="Candara" panose="020E0502030303020204" pitchFamily="34" charset="0"/>
                          <a:cs typeface="Calibri" panose="020F0502020204030204" pitchFamily="34" charset="0"/>
                        </a:rPr>
                        <a:t>0.9</a:t>
                      </a:r>
                    </a:p>
                  </a:txBody>
                  <a:tcPr/>
                </a:tc>
                <a:extLst>
                  <a:ext uri="{0D108BD9-81ED-4DB2-BD59-A6C34878D82A}">
                    <a16:rowId xmlns:a16="http://schemas.microsoft.com/office/drawing/2014/main" val="2566657329"/>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¬j</a:t>
                      </a:r>
                    </a:p>
                  </a:txBody>
                  <a:tcPr/>
                </a:tc>
                <a:tc>
                  <a:txBody>
                    <a:bodyPr/>
                    <a:lstStyle/>
                    <a:p>
                      <a:r>
                        <a:rPr lang="en-US" sz="2000" dirty="0">
                          <a:latin typeface="Candara" panose="020E0502030303020204" pitchFamily="34" charset="0"/>
                          <a:cs typeface="Calibri" panose="020F0502020204030204" pitchFamily="34" charset="0"/>
                        </a:rPr>
                        <a:t>0.1</a:t>
                      </a:r>
                    </a:p>
                  </a:txBody>
                  <a:tcPr/>
                </a:tc>
                <a:extLst>
                  <a:ext uri="{0D108BD9-81ED-4DB2-BD59-A6C34878D82A}">
                    <a16:rowId xmlns:a16="http://schemas.microsoft.com/office/drawing/2014/main" val="4261301722"/>
                  </a:ext>
                </a:extLst>
              </a:tr>
              <a:tr h="370840">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j</a:t>
                      </a:r>
                    </a:p>
                  </a:txBody>
                  <a:tcPr/>
                </a:tc>
                <a:tc>
                  <a:txBody>
                    <a:bodyPr/>
                    <a:lstStyle/>
                    <a:p>
                      <a:r>
                        <a:rPr lang="en-US" sz="2000" dirty="0">
                          <a:latin typeface="Candara" panose="020E0502030303020204" pitchFamily="34" charset="0"/>
                          <a:cs typeface="Calibri" panose="020F0502020204030204" pitchFamily="34" charset="0"/>
                        </a:rPr>
                        <a:t>0.05</a:t>
                      </a:r>
                    </a:p>
                  </a:txBody>
                  <a:tcPr/>
                </a:tc>
                <a:extLst>
                  <a:ext uri="{0D108BD9-81ED-4DB2-BD59-A6C34878D82A}">
                    <a16:rowId xmlns:a16="http://schemas.microsoft.com/office/drawing/2014/main" val="249114145"/>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¬j</a:t>
                      </a:r>
                    </a:p>
                  </a:txBody>
                  <a:tcPr/>
                </a:tc>
                <a:tc>
                  <a:txBody>
                    <a:bodyPr/>
                    <a:lstStyle/>
                    <a:p>
                      <a:r>
                        <a:rPr lang="en-US" sz="2000" dirty="0">
                          <a:latin typeface="Candara" panose="020E0502030303020204" pitchFamily="34" charset="0"/>
                          <a:cs typeface="Calibri" panose="020F0502020204030204" pitchFamily="34" charset="0"/>
                        </a:rPr>
                        <a:t>0.95</a:t>
                      </a:r>
                    </a:p>
                  </a:txBody>
                  <a:tcPr/>
                </a:tc>
                <a:extLst>
                  <a:ext uri="{0D108BD9-81ED-4DB2-BD59-A6C34878D82A}">
                    <a16:rowId xmlns:a16="http://schemas.microsoft.com/office/drawing/2014/main" val="4061250471"/>
                  </a:ext>
                </a:extLst>
              </a:tr>
            </a:tbl>
          </a:graphicData>
        </a:graphic>
      </p:graphicFrame>
      <p:graphicFrame>
        <p:nvGraphicFramePr>
          <p:cNvPr id="32" name="Content Placeholder 35">
            <a:extLst>
              <a:ext uri="{FF2B5EF4-FFF2-40B4-BE49-F238E27FC236}">
                <a16:creationId xmlns:a16="http://schemas.microsoft.com/office/drawing/2014/main" id="{EB542FD9-AD04-F94E-B8E3-882C6F9DABD7}"/>
              </a:ext>
            </a:extLst>
          </p:cNvPr>
          <p:cNvGraphicFramePr>
            <a:graphicFrameLocks/>
          </p:cNvGraphicFramePr>
          <p:nvPr/>
        </p:nvGraphicFramePr>
        <p:xfrm>
          <a:off x="7089495" y="1714869"/>
          <a:ext cx="2705949" cy="3566160"/>
        </p:xfrm>
        <a:graphic>
          <a:graphicData uri="http://schemas.openxmlformats.org/drawingml/2006/table">
            <a:tbl>
              <a:tblPr firstRow="1" bandRow="1">
                <a:tableStyleId>{93296810-A885-4BE3-A3E7-6D5BEEA58F35}</a:tableStyleId>
              </a:tblPr>
              <a:tblGrid>
                <a:gridCol w="495634">
                  <a:extLst>
                    <a:ext uri="{9D8B030D-6E8A-4147-A177-3AD203B41FA5}">
                      <a16:colId xmlns:a16="http://schemas.microsoft.com/office/drawing/2014/main" val="1846276488"/>
                    </a:ext>
                  </a:extLst>
                </a:gridCol>
                <a:gridCol w="495634">
                  <a:extLst>
                    <a:ext uri="{9D8B030D-6E8A-4147-A177-3AD203B41FA5}">
                      <a16:colId xmlns:a16="http://schemas.microsoft.com/office/drawing/2014/main" val="2070660150"/>
                    </a:ext>
                  </a:extLst>
                </a:gridCol>
                <a:gridCol w="577650">
                  <a:extLst>
                    <a:ext uri="{9D8B030D-6E8A-4147-A177-3AD203B41FA5}">
                      <a16:colId xmlns:a16="http://schemas.microsoft.com/office/drawing/2014/main" val="2575645751"/>
                    </a:ext>
                  </a:extLst>
                </a:gridCol>
                <a:gridCol w="1137031">
                  <a:extLst>
                    <a:ext uri="{9D8B030D-6E8A-4147-A177-3AD203B41FA5}">
                      <a16:colId xmlns:a16="http://schemas.microsoft.com/office/drawing/2014/main" val="21037836"/>
                    </a:ext>
                  </a:extLst>
                </a:gridCol>
              </a:tblGrid>
              <a:tr h="351253">
                <a:tc>
                  <a:txBody>
                    <a:bodyPr/>
                    <a:lstStyle/>
                    <a:p>
                      <a:pPr algn="r"/>
                      <a:r>
                        <a:rPr lang="en-US" sz="2000" dirty="0">
                          <a:latin typeface="Candara" panose="020E0502030303020204" pitchFamily="34" charset="0"/>
                          <a:cs typeface="Calibri" panose="020F0502020204030204" pitchFamily="34" charset="0"/>
                        </a:rPr>
                        <a:t>B</a:t>
                      </a:r>
                    </a:p>
                  </a:txBody>
                  <a:tcPr/>
                </a:tc>
                <a:tc>
                  <a:txBody>
                    <a:bodyPr/>
                    <a:lstStyle/>
                    <a:p>
                      <a:pPr algn="r"/>
                      <a:r>
                        <a:rPr lang="en-US" sz="2000" dirty="0">
                          <a:latin typeface="Candara" panose="020E0502030303020204" pitchFamily="34" charset="0"/>
                          <a:cs typeface="Calibri" panose="020F0502020204030204" pitchFamily="34" charset="0"/>
                        </a:rPr>
                        <a:t>E</a:t>
                      </a:r>
                    </a:p>
                  </a:txBody>
                  <a:tcPr/>
                </a:tc>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r>
                        <a:rPr lang="en-US" sz="2000" dirty="0">
                          <a:latin typeface="Candara" panose="020E0502030303020204" pitchFamily="34" charset="0"/>
                          <a:cs typeface="Calibri" panose="020F0502020204030204" pitchFamily="34" charset="0"/>
                        </a:rPr>
                        <a:t>P(A|B,E)</a:t>
                      </a:r>
                    </a:p>
                  </a:txBody>
                  <a:tcPr/>
                </a:tc>
                <a:extLst>
                  <a:ext uri="{0D108BD9-81ED-4DB2-BD59-A6C34878D82A}">
                    <a16:rowId xmlns:a16="http://schemas.microsoft.com/office/drawing/2014/main" val="29886171"/>
                  </a:ext>
                </a:extLst>
              </a:tr>
              <a:tr h="35125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a</a:t>
                      </a:r>
                    </a:p>
                  </a:txBody>
                  <a:tcPr/>
                </a:tc>
                <a:tc>
                  <a:txBody>
                    <a:bodyPr/>
                    <a:lstStyle/>
                    <a:p>
                      <a:r>
                        <a:rPr lang="en-US" sz="2000" dirty="0">
                          <a:latin typeface="Candara" panose="020E0502030303020204" pitchFamily="34" charset="0"/>
                          <a:cs typeface="Calibri" panose="020F0502020204030204" pitchFamily="34" charset="0"/>
                        </a:rPr>
                        <a:t>0.95</a:t>
                      </a:r>
                    </a:p>
                  </a:txBody>
                  <a:tcPr/>
                </a:tc>
                <a:extLst>
                  <a:ext uri="{0D108BD9-81ED-4DB2-BD59-A6C34878D82A}">
                    <a16:rowId xmlns:a16="http://schemas.microsoft.com/office/drawing/2014/main" val="2566657329"/>
                  </a:ext>
                </a:extLst>
              </a:tr>
              <a:tr h="35125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e</a:t>
                      </a:r>
                    </a:p>
                  </a:txBody>
                  <a:tcPr/>
                </a:tc>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r>
                        <a:rPr lang="en-US" sz="2000" dirty="0">
                          <a:latin typeface="Candara" panose="020E0502030303020204" pitchFamily="34" charset="0"/>
                          <a:cs typeface="Calibri" panose="020F0502020204030204" pitchFamily="34" charset="0"/>
                        </a:rPr>
                        <a:t>0.05</a:t>
                      </a:r>
                    </a:p>
                  </a:txBody>
                  <a:tcPr/>
                </a:tc>
                <a:extLst>
                  <a:ext uri="{0D108BD9-81ED-4DB2-BD59-A6C34878D82A}">
                    <a16:rowId xmlns:a16="http://schemas.microsoft.com/office/drawing/2014/main" val="4261301722"/>
                  </a:ext>
                </a:extLst>
              </a:tr>
              <a:tr h="35125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a</a:t>
                      </a:r>
                    </a:p>
                  </a:txBody>
                  <a:tcPr/>
                </a:tc>
                <a:tc>
                  <a:txBody>
                    <a:bodyPr/>
                    <a:lstStyle/>
                    <a:p>
                      <a:r>
                        <a:rPr lang="en-US" sz="2000" dirty="0">
                          <a:latin typeface="Candara" panose="020E0502030303020204" pitchFamily="34" charset="0"/>
                          <a:cs typeface="Calibri" panose="020F0502020204030204" pitchFamily="34" charset="0"/>
                        </a:rPr>
                        <a:t>0.94</a:t>
                      </a:r>
                    </a:p>
                  </a:txBody>
                  <a:tcPr/>
                </a:tc>
                <a:extLst>
                  <a:ext uri="{0D108BD9-81ED-4DB2-BD59-A6C34878D82A}">
                    <a16:rowId xmlns:a16="http://schemas.microsoft.com/office/drawing/2014/main" val="249114145"/>
                  </a:ext>
                </a:extLst>
              </a:tr>
              <a:tr h="35125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¬e</a:t>
                      </a:r>
                    </a:p>
                  </a:txBody>
                  <a:tcPr/>
                </a:tc>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r>
                        <a:rPr lang="en-US" sz="2000" dirty="0">
                          <a:latin typeface="Candara" panose="020E0502030303020204" pitchFamily="34" charset="0"/>
                          <a:cs typeface="Calibri" panose="020F0502020204030204" pitchFamily="34" charset="0"/>
                        </a:rPr>
                        <a:t>0.06</a:t>
                      </a:r>
                    </a:p>
                  </a:txBody>
                  <a:tcPr/>
                </a:tc>
                <a:extLst>
                  <a:ext uri="{0D108BD9-81ED-4DB2-BD59-A6C34878D82A}">
                    <a16:rowId xmlns:a16="http://schemas.microsoft.com/office/drawing/2014/main" val="4061250471"/>
                  </a:ext>
                </a:extLst>
              </a:tr>
              <a:tr h="35125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a</a:t>
                      </a:r>
                    </a:p>
                  </a:txBody>
                  <a:tcPr/>
                </a:tc>
                <a:tc>
                  <a:txBody>
                    <a:bodyPr/>
                    <a:lstStyle/>
                    <a:p>
                      <a:r>
                        <a:rPr lang="en-US" sz="2000" dirty="0">
                          <a:latin typeface="Candara" panose="020E0502030303020204" pitchFamily="34" charset="0"/>
                          <a:cs typeface="Calibri" panose="020F0502020204030204" pitchFamily="34" charset="0"/>
                        </a:rPr>
                        <a:t>0.29</a:t>
                      </a:r>
                    </a:p>
                  </a:txBody>
                  <a:tcPr/>
                </a:tc>
                <a:extLst>
                  <a:ext uri="{0D108BD9-81ED-4DB2-BD59-A6C34878D82A}">
                    <a16:rowId xmlns:a16="http://schemas.microsoft.com/office/drawing/2014/main" val="2693780314"/>
                  </a:ext>
                </a:extLst>
              </a:tr>
              <a:tr h="35125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e</a:t>
                      </a:r>
                    </a:p>
                  </a:txBody>
                  <a:tcPr/>
                </a:tc>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r>
                        <a:rPr lang="en-US" sz="2000" dirty="0">
                          <a:latin typeface="Candara" panose="020E0502030303020204" pitchFamily="34" charset="0"/>
                          <a:cs typeface="Calibri" panose="020F0502020204030204" pitchFamily="34" charset="0"/>
                        </a:rPr>
                        <a:t>0.71</a:t>
                      </a:r>
                    </a:p>
                  </a:txBody>
                  <a:tcPr/>
                </a:tc>
                <a:extLst>
                  <a:ext uri="{0D108BD9-81ED-4DB2-BD59-A6C34878D82A}">
                    <a16:rowId xmlns:a16="http://schemas.microsoft.com/office/drawing/2014/main" val="194992856"/>
                  </a:ext>
                </a:extLst>
              </a:tr>
              <a:tr h="35125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a</a:t>
                      </a:r>
                    </a:p>
                  </a:txBody>
                  <a:tcPr/>
                </a:tc>
                <a:tc>
                  <a:txBody>
                    <a:bodyPr/>
                    <a:lstStyle/>
                    <a:p>
                      <a:r>
                        <a:rPr lang="en-US" sz="2000" dirty="0">
                          <a:latin typeface="Candara" panose="020E0502030303020204" pitchFamily="34" charset="0"/>
                          <a:cs typeface="Calibri" panose="020F0502020204030204" pitchFamily="34" charset="0"/>
                        </a:rPr>
                        <a:t>0.001</a:t>
                      </a:r>
                    </a:p>
                  </a:txBody>
                  <a:tcPr/>
                </a:tc>
                <a:extLst>
                  <a:ext uri="{0D108BD9-81ED-4DB2-BD59-A6C34878D82A}">
                    <a16:rowId xmlns:a16="http://schemas.microsoft.com/office/drawing/2014/main" val="178341836"/>
                  </a:ext>
                </a:extLst>
              </a:tr>
              <a:tr h="35125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¬e</a:t>
                      </a:r>
                    </a:p>
                  </a:txBody>
                  <a:tcPr/>
                </a:tc>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r>
                        <a:rPr lang="en-US" sz="2000" dirty="0">
                          <a:latin typeface="Candara" panose="020E0502030303020204" pitchFamily="34" charset="0"/>
                          <a:cs typeface="Calibri" panose="020F0502020204030204" pitchFamily="34" charset="0"/>
                        </a:rPr>
                        <a:t>0.999</a:t>
                      </a:r>
                    </a:p>
                  </a:txBody>
                  <a:tcPr/>
                </a:tc>
                <a:extLst>
                  <a:ext uri="{0D108BD9-81ED-4DB2-BD59-A6C34878D82A}">
                    <a16:rowId xmlns:a16="http://schemas.microsoft.com/office/drawing/2014/main" val="245916535"/>
                  </a:ext>
                </a:extLst>
              </a:tr>
            </a:tbl>
          </a:graphicData>
        </a:graphic>
      </p:graphicFrame>
      <p:sp>
        <p:nvSpPr>
          <p:cNvPr id="33" name="Rectangle 32">
            <a:extLst>
              <a:ext uri="{FF2B5EF4-FFF2-40B4-BE49-F238E27FC236}">
                <a16:creationId xmlns:a16="http://schemas.microsoft.com/office/drawing/2014/main" id="{ED01AECD-E73C-194F-B0A2-404079323C0E}"/>
              </a:ext>
            </a:extLst>
          </p:cNvPr>
          <p:cNvSpPr/>
          <p:nvPr/>
        </p:nvSpPr>
        <p:spPr>
          <a:xfrm>
            <a:off x="2022387" y="5586992"/>
            <a:ext cx="1705858" cy="461665"/>
          </a:xfrm>
          <a:prstGeom prst="rect">
            <a:avLst/>
          </a:prstGeom>
        </p:spPr>
        <p:txBody>
          <a:bodyPr wrap="square">
            <a:spAutoFit/>
          </a:bodyPr>
          <a:lstStyle/>
          <a:p>
            <a:r>
              <a:rPr lang="en-US" sz="2400" dirty="0">
                <a:solidFill>
                  <a:srgbClr val="FF0000"/>
                </a:solidFill>
                <a:latin typeface="Candara" panose="020E0502030303020204" pitchFamily="34" charset="0"/>
                <a:cs typeface="Calibri" panose="020F0502020204030204" pitchFamily="34" charset="0"/>
              </a:rPr>
              <a:t>P(</a:t>
            </a:r>
            <a:r>
              <a:rPr lang="en-US" sz="2400" dirty="0" err="1">
                <a:solidFill>
                  <a:srgbClr val="FF0000"/>
                </a:solidFill>
                <a:latin typeface="Candara" panose="020E0502030303020204" pitchFamily="34" charset="0"/>
                <a:cs typeface="Calibri" panose="020F0502020204030204" pitchFamily="34" charset="0"/>
              </a:rPr>
              <a:t>b|a</a:t>
            </a:r>
            <a:r>
              <a:rPr lang="en-US" sz="2400" dirty="0">
                <a:solidFill>
                  <a:srgbClr val="FF0000"/>
                </a:solidFill>
                <a:latin typeface="Candara" panose="020E0502030303020204" pitchFamily="34" charset="0"/>
                <a:cs typeface="Calibri" panose="020F0502020204030204" pitchFamily="34" charset="0"/>
              </a:rPr>
              <a:t>)?</a:t>
            </a:r>
          </a:p>
        </p:txBody>
      </p:sp>
      <p:sp>
        <p:nvSpPr>
          <p:cNvPr id="21" name="Rectangle 20">
            <a:extLst>
              <a:ext uri="{FF2B5EF4-FFF2-40B4-BE49-F238E27FC236}">
                <a16:creationId xmlns:a16="http://schemas.microsoft.com/office/drawing/2014/main" id="{8D0C64BC-EAB6-8249-ADE0-CA408FDCCEAE}"/>
              </a:ext>
            </a:extLst>
          </p:cNvPr>
          <p:cNvSpPr/>
          <p:nvPr/>
        </p:nvSpPr>
        <p:spPr>
          <a:xfrm>
            <a:off x="3200400" y="5617768"/>
            <a:ext cx="530990" cy="400110"/>
          </a:xfrm>
          <a:prstGeom prst="rect">
            <a:avLst/>
          </a:prstGeom>
        </p:spPr>
        <p:txBody>
          <a:bodyPr wrap="square">
            <a:spAutoFit/>
          </a:bodyPr>
          <a:lstStyle/>
          <a:p>
            <a:pPr algn="r"/>
            <a:r>
              <a:rPr lang="en-US" sz="2000" dirty="0">
                <a:latin typeface="Candara" panose="020E0502030303020204" pitchFamily="34" charset="0"/>
                <a:cs typeface="Calibri" panose="020F0502020204030204" pitchFamily="34" charset="0"/>
              </a:rPr>
              <a:t>¬b</a:t>
            </a:r>
          </a:p>
        </p:txBody>
      </p:sp>
      <p:sp>
        <p:nvSpPr>
          <p:cNvPr id="48" name="Oval 47">
            <a:extLst>
              <a:ext uri="{FF2B5EF4-FFF2-40B4-BE49-F238E27FC236}">
                <a16:creationId xmlns:a16="http://schemas.microsoft.com/office/drawing/2014/main" id="{617A145D-68BB-3D44-A09F-0F5FDE8F2551}"/>
              </a:ext>
            </a:extLst>
          </p:cNvPr>
          <p:cNvSpPr/>
          <p:nvPr/>
        </p:nvSpPr>
        <p:spPr>
          <a:xfrm>
            <a:off x="3745230" y="1295400"/>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B</a:t>
            </a:r>
          </a:p>
        </p:txBody>
      </p:sp>
      <p:sp>
        <p:nvSpPr>
          <p:cNvPr id="49" name="Oval 48">
            <a:extLst>
              <a:ext uri="{FF2B5EF4-FFF2-40B4-BE49-F238E27FC236}">
                <a16:creationId xmlns:a16="http://schemas.microsoft.com/office/drawing/2014/main" id="{36D61805-DE43-F14A-925A-FE3D017FC605}"/>
              </a:ext>
            </a:extLst>
          </p:cNvPr>
          <p:cNvSpPr/>
          <p:nvPr/>
        </p:nvSpPr>
        <p:spPr>
          <a:xfrm>
            <a:off x="4907280" y="1295400"/>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E</a:t>
            </a:r>
          </a:p>
        </p:txBody>
      </p:sp>
      <p:cxnSp>
        <p:nvCxnSpPr>
          <p:cNvPr id="50" name="Straight Arrow Connector 49">
            <a:extLst>
              <a:ext uri="{FF2B5EF4-FFF2-40B4-BE49-F238E27FC236}">
                <a16:creationId xmlns:a16="http://schemas.microsoft.com/office/drawing/2014/main" id="{1918C573-B211-DF4A-BAD6-288697230B4C}"/>
              </a:ext>
            </a:extLst>
          </p:cNvPr>
          <p:cNvCxnSpPr>
            <a:cxnSpLocks/>
            <a:stCxn id="48" idx="4"/>
            <a:endCxn id="51" idx="1"/>
          </p:cNvCxnSpPr>
          <p:nvPr/>
        </p:nvCxnSpPr>
        <p:spPr>
          <a:xfrm>
            <a:off x="3996691" y="1798321"/>
            <a:ext cx="336541" cy="273295"/>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51" name="Oval 50">
            <a:extLst>
              <a:ext uri="{FF2B5EF4-FFF2-40B4-BE49-F238E27FC236}">
                <a16:creationId xmlns:a16="http://schemas.microsoft.com/office/drawing/2014/main" id="{97B2750B-311C-264B-BD87-B090787A953B}"/>
              </a:ext>
            </a:extLst>
          </p:cNvPr>
          <p:cNvSpPr/>
          <p:nvPr/>
        </p:nvSpPr>
        <p:spPr>
          <a:xfrm>
            <a:off x="4259580" y="1997964"/>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A</a:t>
            </a:r>
          </a:p>
        </p:txBody>
      </p:sp>
      <p:sp>
        <p:nvSpPr>
          <p:cNvPr id="52" name="Oval 51">
            <a:extLst>
              <a:ext uri="{FF2B5EF4-FFF2-40B4-BE49-F238E27FC236}">
                <a16:creationId xmlns:a16="http://schemas.microsoft.com/office/drawing/2014/main" id="{1FCD78C2-3231-8849-80DA-F2D8CA64A1BB}"/>
              </a:ext>
            </a:extLst>
          </p:cNvPr>
          <p:cNvSpPr/>
          <p:nvPr/>
        </p:nvSpPr>
        <p:spPr>
          <a:xfrm>
            <a:off x="3745230" y="2667000"/>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M</a:t>
            </a:r>
          </a:p>
        </p:txBody>
      </p:sp>
      <p:sp>
        <p:nvSpPr>
          <p:cNvPr id="53" name="Oval 52">
            <a:extLst>
              <a:ext uri="{FF2B5EF4-FFF2-40B4-BE49-F238E27FC236}">
                <a16:creationId xmlns:a16="http://schemas.microsoft.com/office/drawing/2014/main" id="{27AB3716-F392-D540-9046-F3EB7B0183EA}"/>
              </a:ext>
            </a:extLst>
          </p:cNvPr>
          <p:cNvSpPr/>
          <p:nvPr/>
        </p:nvSpPr>
        <p:spPr>
          <a:xfrm>
            <a:off x="4888230" y="2667000"/>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J</a:t>
            </a:r>
          </a:p>
        </p:txBody>
      </p:sp>
      <p:cxnSp>
        <p:nvCxnSpPr>
          <p:cNvPr id="54" name="Straight Arrow Connector 53">
            <a:extLst>
              <a:ext uri="{FF2B5EF4-FFF2-40B4-BE49-F238E27FC236}">
                <a16:creationId xmlns:a16="http://schemas.microsoft.com/office/drawing/2014/main" id="{44CFA83F-FD01-174E-BF9B-600109325015}"/>
              </a:ext>
            </a:extLst>
          </p:cNvPr>
          <p:cNvCxnSpPr>
            <a:cxnSpLocks/>
            <a:stCxn id="49" idx="4"/>
            <a:endCxn id="51" idx="7"/>
          </p:cNvCxnSpPr>
          <p:nvPr/>
        </p:nvCxnSpPr>
        <p:spPr>
          <a:xfrm flipH="1">
            <a:off x="4688850" y="1798321"/>
            <a:ext cx="469891" cy="273295"/>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76A4C946-5E02-A046-821E-85A15FFD8822}"/>
              </a:ext>
            </a:extLst>
          </p:cNvPr>
          <p:cNvCxnSpPr>
            <a:cxnSpLocks/>
            <a:stCxn id="51" idx="3"/>
            <a:endCxn id="52" idx="0"/>
          </p:cNvCxnSpPr>
          <p:nvPr/>
        </p:nvCxnSpPr>
        <p:spPr>
          <a:xfrm flipH="1">
            <a:off x="3996691" y="2427234"/>
            <a:ext cx="336541" cy="239767"/>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160D3648-BB0A-C545-A30E-30367A926727}"/>
              </a:ext>
            </a:extLst>
          </p:cNvPr>
          <p:cNvCxnSpPr>
            <a:cxnSpLocks/>
            <a:stCxn id="51" idx="5"/>
            <a:endCxn id="53" idx="0"/>
          </p:cNvCxnSpPr>
          <p:nvPr/>
        </p:nvCxnSpPr>
        <p:spPr>
          <a:xfrm>
            <a:off x="4688850" y="2427234"/>
            <a:ext cx="450841" cy="239767"/>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31" name="Rectangle 30">
            <a:extLst>
              <a:ext uri="{FF2B5EF4-FFF2-40B4-BE49-F238E27FC236}">
                <a16:creationId xmlns:a16="http://schemas.microsoft.com/office/drawing/2014/main" id="{B2688399-A05A-4BF5-A924-54790B5D764D}"/>
              </a:ext>
            </a:extLst>
          </p:cNvPr>
          <p:cNvSpPr/>
          <p:nvPr/>
        </p:nvSpPr>
        <p:spPr>
          <a:xfrm>
            <a:off x="3200400" y="5924490"/>
            <a:ext cx="530990" cy="400110"/>
          </a:xfrm>
          <a:prstGeom prst="rect">
            <a:avLst/>
          </a:prstGeom>
        </p:spPr>
        <p:txBody>
          <a:bodyPr wrap="square">
            <a:spAutoFit/>
          </a:bodyPr>
          <a:lstStyle/>
          <a:p>
            <a:pPr algn="r"/>
            <a:r>
              <a:rPr lang="en-US" sz="2000" dirty="0">
                <a:latin typeface="Candara" panose="020E0502030303020204" pitchFamily="34" charset="0"/>
                <a:cs typeface="Calibri" panose="020F0502020204030204" pitchFamily="34" charset="0"/>
              </a:rPr>
              <a:t>¬e</a:t>
            </a:r>
          </a:p>
        </p:txBody>
      </p:sp>
      <p:sp>
        <p:nvSpPr>
          <p:cNvPr id="34" name="Rectangle 33">
            <a:extLst>
              <a:ext uri="{FF2B5EF4-FFF2-40B4-BE49-F238E27FC236}">
                <a16:creationId xmlns:a16="http://schemas.microsoft.com/office/drawing/2014/main" id="{FB53D7A9-5D32-4301-8272-984418234E7E}"/>
              </a:ext>
            </a:extLst>
          </p:cNvPr>
          <p:cNvSpPr/>
          <p:nvPr/>
        </p:nvSpPr>
        <p:spPr>
          <a:xfrm>
            <a:off x="3657601" y="6229290"/>
            <a:ext cx="1119371" cy="400110"/>
          </a:xfrm>
          <a:prstGeom prst="rect">
            <a:avLst/>
          </a:prstGeom>
        </p:spPr>
        <p:txBody>
          <a:bodyPr wrap="square">
            <a:spAutoFit/>
          </a:bodyPr>
          <a:lstStyle/>
          <a:p>
            <a:r>
              <a:rPr lang="en-US" sz="2000" dirty="0">
                <a:solidFill>
                  <a:srgbClr val="0000CC"/>
                </a:solidFill>
                <a:latin typeface="Candara" panose="020E0502030303020204" pitchFamily="34" charset="0"/>
                <a:cs typeface="Calibri" panose="020F0502020204030204" pitchFamily="34" charset="0"/>
              </a:rPr>
              <a:t>w=0.001</a:t>
            </a:r>
          </a:p>
        </p:txBody>
      </p:sp>
      <p:sp>
        <p:nvSpPr>
          <p:cNvPr id="35" name="Rectangle 34">
            <a:extLst>
              <a:ext uri="{FF2B5EF4-FFF2-40B4-BE49-F238E27FC236}">
                <a16:creationId xmlns:a16="http://schemas.microsoft.com/office/drawing/2014/main" id="{1E4C3D26-FFA8-4824-A319-E15993470009}"/>
              </a:ext>
            </a:extLst>
          </p:cNvPr>
          <p:cNvSpPr/>
          <p:nvPr/>
        </p:nvSpPr>
        <p:spPr>
          <a:xfrm>
            <a:off x="3200400" y="6229290"/>
            <a:ext cx="530990" cy="400110"/>
          </a:xfrm>
          <a:prstGeom prst="rect">
            <a:avLst/>
          </a:prstGeom>
        </p:spPr>
        <p:txBody>
          <a:bodyPr wrap="square">
            <a:spAutoFit/>
          </a:bodyPr>
          <a:lstStyle/>
          <a:p>
            <a:pPr algn="r"/>
            <a:r>
              <a:rPr lang="en-US" sz="2000" dirty="0">
                <a:latin typeface="Candara" panose="020E0502030303020204" pitchFamily="34" charset="0"/>
                <a:cs typeface="Calibri" panose="020F0502020204030204" pitchFamily="34" charset="0"/>
              </a:rPr>
              <a:t>a</a:t>
            </a:r>
          </a:p>
        </p:txBody>
      </p:sp>
      <p:sp>
        <p:nvSpPr>
          <p:cNvPr id="40" name="Rectangle 39">
            <a:extLst>
              <a:ext uri="{FF2B5EF4-FFF2-40B4-BE49-F238E27FC236}">
                <a16:creationId xmlns:a16="http://schemas.microsoft.com/office/drawing/2014/main" id="{0C3CC359-2B38-46C1-8AF0-3A12EDCDDEC6}"/>
              </a:ext>
            </a:extLst>
          </p:cNvPr>
          <p:cNvSpPr/>
          <p:nvPr/>
        </p:nvSpPr>
        <p:spPr>
          <a:xfrm>
            <a:off x="4900429" y="5617768"/>
            <a:ext cx="530990" cy="400110"/>
          </a:xfrm>
          <a:prstGeom prst="rect">
            <a:avLst/>
          </a:prstGeom>
        </p:spPr>
        <p:txBody>
          <a:bodyPr wrap="square">
            <a:spAutoFit/>
          </a:bodyPr>
          <a:lstStyle/>
          <a:p>
            <a:pPr algn="r"/>
            <a:r>
              <a:rPr lang="en-US" sz="2000" dirty="0">
                <a:latin typeface="Candara" panose="020E0502030303020204" pitchFamily="34" charset="0"/>
                <a:cs typeface="Calibri" panose="020F0502020204030204" pitchFamily="34" charset="0"/>
              </a:rPr>
              <a:t>¬b</a:t>
            </a:r>
          </a:p>
        </p:txBody>
      </p:sp>
      <p:sp>
        <p:nvSpPr>
          <p:cNvPr id="43" name="Rectangle 42">
            <a:extLst>
              <a:ext uri="{FF2B5EF4-FFF2-40B4-BE49-F238E27FC236}">
                <a16:creationId xmlns:a16="http://schemas.microsoft.com/office/drawing/2014/main" id="{35C9979E-12EB-485E-8897-09F4C906D7C5}"/>
              </a:ext>
            </a:extLst>
          </p:cNvPr>
          <p:cNvSpPr/>
          <p:nvPr/>
        </p:nvSpPr>
        <p:spPr>
          <a:xfrm>
            <a:off x="4900429" y="5924490"/>
            <a:ext cx="530990" cy="400110"/>
          </a:xfrm>
          <a:prstGeom prst="rect">
            <a:avLst/>
          </a:prstGeom>
        </p:spPr>
        <p:txBody>
          <a:bodyPr wrap="square">
            <a:spAutoFit/>
          </a:bodyPr>
          <a:lstStyle/>
          <a:p>
            <a:pPr algn="r"/>
            <a:r>
              <a:rPr lang="en-US" sz="2000" dirty="0">
                <a:latin typeface="Candara" panose="020E0502030303020204" pitchFamily="34" charset="0"/>
                <a:cs typeface="Calibri" panose="020F0502020204030204" pitchFamily="34" charset="0"/>
              </a:rPr>
              <a:t>¬e</a:t>
            </a:r>
          </a:p>
        </p:txBody>
      </p:sp>
      <p:sp>
        <p:nvSpPr>
          <p:cNvPr id="44" name="Rectangle 43">
            <a:extLst>
              <a:ext uri="{FF2B5EF4-FFF2-40B4-BE49-F238E27FC236}">
                <a16:creationId xmlns:a16="http://schemas.microsoft.com/office/drawing/2014/main" id="{32D4B1C0-D57B-45F9-A722-2B8636D8AE39}"/>
              </a:ext>
            </a:extLst>
          </p:cNvPr>
          <p:cNvSpPr/>
          <p:nvPr/>
        </p:nvSpPr>
        <p:spPr>
          <a:xfrm>
            <a:off x="5357630" y="6229290"/>
            <a:ext cx="1119371" cy="400110"/>
          </a:xfrm>
          <a:prstGeom prst="rect">
            <a:avLst/>
          </a:prstGeom>
        </p:spPr>
        <p:txBody>
          <a:bodyPr wrap="square">
            <a:spAutoFit/>
          </a:bodyPr>
          <a:lstStyle/>
          <a:p>
            <a:r>
              <a:rPr lang="en-US" sz="2000" dirty="0">
                <a:solidFill>
                  <a:srgbClr val="0000CC"/>
                </a:solidFill>
                <a:latin typeface="Candara" panose="020E0502030303020204" pitchFamily="34" charset="0"/>
                <a:cs typeface="Calibri" panose="020F0502020204030204" pitchFamily="34" charset="0"/>
              </a:rPr>
              <a:t>w=0.001</a:t>
            </a:r>
          </a:p>
        </p:txBody>
      </p:sp>
      <p:sp>
        <p:nvSpPr>
          <p:cNvPr id="45" name="Rectangle 44">
            <a:extLst>
              <a:ext uri="{FF2B5EF4-FFF2-40B4-BE49-F238E27FC236}">
                <a16:creationId xmlns:a16="http://schemas.microsoft.com/office/drawing/2014/main" id="{2833D045-9D08-49EA-BB23-1E3CF2347FC6}"/>
              </a:ext>
            </a:extLst>
          </p:cNvPr>
          <p:cNvSpPr/>
          <p:nvPr/>
        </p:nvSpPr>
        <p:spPr>
          <a:xfrm>
            <a:off x="4900429" y="6229290"/>
            <a:ext cx="530990" cy="400110"/>
          </a:xfrm>
          <a:prstGeom prst="rect">
            <a:avLst/>
          </a:prstGeom>
        </p:spPr>
        <p:txBody>
          <a:bodyPr wrap="square">
            <a:spAutoFit/>
          </a:bodyPr>
          <a:lstStyle/>
          <a:p>
            <a:pPr algn="r"/>
            <a:r>
              <a:rPr lang="en-US" sz="2000" dirty="0">
                <a:latin typeface="Candara" panose="020E0502030303020204" pitchFamily="34" charset="0"/>
                <a:cs typeface="Calibri" panose="020F0502020204030204" pitchFamily="34" charset="0"/>
              </a:rPr>
              <a:t>a</a:t>
            </a:r>
          </a:p>
        </p:txBody>
      </p:sp>
      <p:sp>
        <p:nvSpPr>
          <p:cNvPr id="46" name="Rectangle 45">
            <a:extLst>
              <a:ext uri="{FF2B5EF4-FFF2-40B4-BE49-F238E27FC236}">
                <a16:creationId xmlns:a16="http://schemas.microsoft.com/office/drawing/2014/main" id="{D9907594-0933-48AA-8C4B-D785F313A0A5}"/>
              </a:ext>
            </a:extLst>
          </p:cNvPr>
          <p:cNvSpPr/>
          <p:nvPr/>
        </p:nvSpPr>
        <p:spPr>
          <a:xfrm>
            <a:off x="6653029" y="5617768"/>
            <a:ext cx="530990" cy="400110"/>
          </a:xfrm>
          <a:prstGeom prst="rect">
            <a:avLst/>
          </a:prstGeom>
        </p:spPr>
        <p:txBody>
          <a:bodyPr wrap="square">
            <a:spAutoFit/>
          </a:bodyPr>
          <a:lstStyle/>
          <a:p>
            <a:pPr algn="r"/>
            <a:r>
              <a:rPr lang="en-US" sz="2000" dirty="0">
                <a:latin typeface="Candara" panose="020E0502030303020204" pitchFamily="34" charset="0"/>
                <a:cs typeface="Calibri" panose="020F0502020204030204" pitchFamily="34" charset="0"/>
              </a:rPr>
              <a:t>b</a:t>
            </a:r>
          </a:p>
        </p:txBody>
      </p:sp>
      <p:sp>
        <p:nvSpPr>
          <p:cNvPr id="47" name="Rectangle 46">
            <a:extLst>
              <a:ext uri="{FF2B5EF4-FFF2-40B4-BE49-F238E27FC236}">
                <a16:creationId xmlns:a16="http://schemas.microsoft.com/office/drawing/2014/main" id="{C5D1A255-5745-4AC1-81C5-22C52D6015C1}"/>
              </a:ext>
            </a:extLst>
          </p:cNvPr>
          <p:cNvSpPr/>
          <p:nvPr/>
        </p:nvSpPr>
        <p:spPr>
          <a:xfrm>
            <a:off x="6653029" y="5924490"/>
            <a:ext cx="530990" cy="400110"/>
          </a:xfrm>
          <a:prstGeom prst="rect">
            <a:avLst/>
          </a:prstGeom>
        </p:spPr>
        <p:txBody>
          <a:bodyPr wrap="square">
            <a:spAutoFit/>
          </a:bodyPr>
          <a:lstStyle/>
          <a:p>
            <a:pPr algn="r"/>
            <a:r>
              <a:rPr lang="en-US" sz="2000" dirty="0">
                <a:latin typeface="Candara" panose="020E0502030303020204" pitchFamily="34" charset="0"/>
                <a:cs typeface="Calibri" panose="020F0502020204030204" pitchFamily="34" charset="0"/>
              </a:rPr>
              <a:t>¬e</a:t>
            </a:r>
          </a:p>
        </p:txBody>
      </p:sp>
      <p:sp>
        <p:nvSpPr>
          <p:cNvPr id="57" name="Rectangle 56">
            <a:extLst>
              <a:ext uri="{FF2B5EF4-FFF2-40B4-BE49-F238E27FC236}">
                <a16:creationId xmlns:a16="http://schemas.microsoft.com/office/drawing/2014/main" id="{EADB364B-3C1B-43FF-8991-6EAD27655C6C}"/>
              </a:ext>
            </a:extLst>
          </p:cNvPr>
          <p:cNvSpPr/>
          <p:nvPr/>
        </p:nvSpPr>
        <p:spPr>
          <a:xfrm>
            <a:off x="7110230" y="6229290"/>
            <a:ext cx="1119371" cy="400110"/>
          </a:xfrm>
          <a:prstGeom prst="rect">
            <a:avLst/>
          </a:prstGeom>
        </p:spPr>
        <p:txBody>
          <a:bodyPr wrap="square">
            <a:spAutoFit/>
          </a:bodyPr>
          <a:lstStyle/>
          <a:p>
            <a:r>
              <a:rPr lang="en-US" sz="2000" dirty="0">
                <a:solidFill>
                  <a:srgbClr val="0000CC"/>
                </a:solidFill>
                <a:latin typeface="Candara" panose="020E0502030303020204" pitchFamily="34" charset="0"/>
                <a:cs typeface="Calibri" panose="020F0502020204030204" pitchFamily="34" charset="0"/>
              </a:rPr>
              <a:t>w=0.94</a:t>
            </a:r>
          </a:p>
        </p:txBody>
      </p:sp>
      <p:sp>
        <p:nvSpPr>
          <p:cNvPr id="58" name="Rectangle 57">
            <a:extLst>
              <a:ext uri="{FF2B5EF4-FFF2-40B4-BE49-F238E27FC236}">
                <a16:creationId xmlns:a16="http://schemas.microsoft.com/office/drawing/2014/main" id="{C1CB8E7A-2C64-4A6D-A691-FD2D9E79D821}"/>
              </a:ext>
            </a:extLst>
          </p:cNvPr>
          <p:cNvSpPr/>
          <p:nvPr/>
        </p:nvSpPr>
        <p:spPr>
          <a:xfrm>
            <a:off x="6653029" y="6229290"/>
            <a:ext cx="530990" cy="400110"/>
          </a:xfrm>
          <a:prstGeom prst="rect">
            <a:avLst/>
          </a:prstGeom>
        </p:spPr>
        <p:txBody>
          <a:bodyPr wrap="square">
            <a:spAutoFit/>
          </a:bodyPr>
          <a:lstStyle/>
          <a:p>
            <a:pPr algn="r"/>
            <a:r>
              <a:rPr lang="en-US" sz="2000" dirty="0">
                <a:latin typeface="Candara" panose="020E0502030303020204" pitchFamily="34" charset="0"/>
                <a:cs typeface="Calibri" panose="020F0502020204030204" pitchFamily="34" charset="0"/>
              </a:rPr>
              <a:t>a</a:t>
            </a:r>
          </a:p>
        </p:txBody>
      </p:sp>
    </p:spTree>
    <p:extLst>
      <p:ext uri="{BB962C8B-B14F-4D97-AF65-F5344CB8AC3E}">
        <p14:creationId xmlns:p14="http://schemas.microsoft.com/office/powerpoint/2010/main" val="4192912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1" grpId="0"/>
      <p:bldP spid="34" grpId="0"/>
      <p:bldP spid="35" grpId="0"/>
      <p:bldP spid="40" grpId="0"/>
      <p:bldP spid="43" grpId="0"/>
      <p:bldP spid="44" grpId="0"/>
      <p:bldP spid="45" grpId="0"/>
      <p:bldP spid="46" grpId="0"/>
      <p:bldP spid="47" grpId="0"/>
      <p:bldP spid="57" grpId="0"/>
      <p:bldP spid="5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27955-12A0-1F43-BBA9-66601537E6F8}"/>
              </a:ext>
            </a:extLst>
          </p:cNvPr>
          <p:cNvSpPr>
            <a:spLocks noGrp="1"/>
          </p:cNvSpPr>
          <p:nvPr>
            <p:ph type="title"/>
          </p:nvPr>
        </p:nvSpPr>
        <p:spPr/>
        <p:txBody>
          <a:bodyPr>
            <a:normAutofit/>
          </a:bodyPr>
          <a:lstStyle/>
          <a:p>
            <a:r>
              <a:rPr lang="en-US" dirty="0"/>
              <a:t>Likelihood Weighting by Fixing Evidence</a:t>
            </a:r>
          </a:p>
        </p:txBody>
      </p:sp>
      <p:sp>
        <p:nvSpPr>
          <p:cNvPr id="4" name="Slide Number Placeholder 3">
            <a:extLst>
              <a:ext uri="{FF2B5EF4-FFF2-40B4-BE49-F238E27FC236}">
                <a16:creationId xmlns:a16="http://schemas.microsoft.com/office/drawing/2014/main" id="{AC5CC935-71C0-4F42-9272-8812FF91C86A}"/>
              </a:ext>
            </a:extLst>
          </p:cNvPr>
          <p:cNvSpPr>
            <a:spLocks noGrp="1"/>
          </p:cNvSpPr>
          <p:nvPr>
            <p:ph type="sldNum" sz="quarter" idx="12"/>
          </p:nvPr>
        </p:nvSpPr>
        <p:spPr/>
        <p:txBody>
          <a:bodyPr/>
          <a:lstStyle/>
          <a:p>
            <a:pPr>
              <a:defRPr/>
            </a:pPr>
            <a:fld id="{CCF77436-EC8C-4AA7-8F7E-35D67B363DD7}" type="slidenum">
              <a:rPr lang="en-US" smtClean="0"/>
              <a:pPr>
                <a:defRPr/>
              </a:pPr>
              <a:t>67</a:t>
            </a:fld>
            <a:endParaRPr lang="en-US" dirty="0"/>
          </a:p>
        </p:txBody>
      </p:sp>
      <p:graphicFrame>
        <p:nvGraphicFramePr>
          <p:cNvPr id="17" name="Content Placeholder 35">
            <a:extLst>
              <a:ext uri="{FF2B5EF4-FFF2-40B4-BE49-F238E27FC236}">
                <a16:creationId xmlns:a16="http://schemas.microsoft.com/office/drawing/2014/main" id="{473AF008-BA88-D949-BD57-5D0E800AB2AF}"/>
              </a:ext>
            </a:extLst>
          </p:cNvPr>
          <p:cNvGraphicFramePr>
            <a:graphicFrameLocks/>
          </p:cNvGraphicFramePr>
          <p:nvPr/>
        </p:nvGraphicFramePr>
        <p:xfrm>
          <a:off x="2133600" y="1066800"/>
          <a:ext cx="1318260" cy="1188720"/>
        </p:xfrm>
        <a:graphic>
          <a:graphicData uri="http://schemas.openxmlformats.org/drawingml/2006/table">
            <a:tbl>
              <a:tblPr firstRow="1" bandRow="1">
                <a:tableStyleId>{93296810-A885-4BE3-A3E7-6D5BEEA58F35}</a:tableStyleId>
              </a:tblPr>
              <a:tblGrid>
                <a:gridCol w="500380">
                  <a:extLst>
                    <a:ext uri="{9D8B030D-6E8A-4147-A177-3AD203B41FA5}">
                      <a16:colId xmlns:a16="http://schemas.microsoft.com/office/drawing/2014/main" val="2070660150"/>
                    </a:ext>
                  </a:extLst>
                </a:gridCol>
                <a:gridCol w="817880">
                  <a:extLst>
                    <a:ext uri="{9D8B030D-6E8A-4147-A177-3AD203B41FA5}">
                      <a16:colId xmlns:a16="http://schemas.microsoft.com/office/drawing/2014/main" val="2575645751"/>
                    </a:ext>
                  </a:extLst>
                </a:gridCol>
              </a:tblGrid>
              <a:tr h="370840">
                <a:tc>
                  <a:txBody>
                    <a:bodyPr/>
                    <a:lstStyle/>
                    <a:p>
                      <a:pPr algn="r"/>
                      <a:r>
                        <a:rPr lang="en-US" sz="2000" dirty="0">
                          <a:latin typeface="Candara" panose="020E0502030303020204" pitchFamily="34" charset="0"/>
                          <a:cs typeface="Calibri" panose="020F0502020204030204" pitchFamily="34" charset="0"/>
                        </a:rPr>
                        <a:t>B</a:t>
                      </a:r>
                    </a:p>
                  </a:txBody>
                  <a:tcPr/>
                </a:tc>
                <a:tc>
                  <a:txBody>
                    <a:bodyPr/>
                    <a:lstStyle/>
                    <a:p>
                      <a:r>
                        <a:rPr lang="en-US" sz="2000" dirty="0">
                          <a:latin typeface="Candara" panose="020E0502030303020204" pitchFamily="34" charset="0"/>
                          <a:cs typeface="Calibri" panose="020F0502020204030204" pitchFamily="34" charset="0"/>
                        </a:rPr>
                        <a:t>P(B)</a:t>
                      </a:r>
                    </a:p>
                  </a:txBody>
                  <a:tcPr/>
                </a:tc>
                <a:extLst>
                  <a:ext uri="{0D108BD9-81ED-4DB2-BD59-A6C34878D82A}">
                    <a16:rowId xmlns:a16="http://schemas.microsoft.com/office/drawing/2014/main" val="29886171"/>
                  </a:ext>
                </a:extLst>
              </a:tr>
              <a:tr h="370840">
                <a:tc>
                  <a:txBody>
                    <a:bodyPr/>
                    <a:lstStyle/>
                    <a:p>
                      <a:pPr algn="r"/>
                      <a:r>
                        <a:rPr lang="en-US" sz="2000" dirty="0">
                          <a:latin typeface="Candara" panose="020E0502030303020204" pitchFamily="34" charset="0"/>
                          <a:cs typeface="Calibri" panose="020F0502020204030204" pitchFamily="34" charset="0"/>
                        </a:rPr>
                        <a:t>b</a:t>
                      </a:r>
                    </a:p>
                  </a:txBody>
                  <a:tcPr/>
                </a:tc>
                <a:tc>
                  <a:txBody>
                    <a:bodyPr/>
                    <a:lstStyle/>
                    <a:p>
                      <a:r>
                        <a:rPr lang="en-US" sz="2000" dirty="0">
                          <a:latin typeface="Candara" panose="020E0502030303020204" pitchFamily="34" charset="0"/>
                          <a:cs typeface="Calibri" panose="020F0502020204030204" pitchFamily="34" charset="0"/>
                        </a:rPr>
                        <a:t>0.001</a:t>
                      </a:r>
                    </a:p>
                  </a:txBody>
                  <a:tcPr/>
                </a:tc>
                <a:extLst>
                  <a:ext uri="{0D108BD9-81ED-4DB2-BD59-A6C34878D82A}">
                    <a16:rowId xmlns:a16="http://schemas.microsoft.com/office/drawing/2014/main" val="2566657329"/>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¬b</a:t>
                      </a:r>
                    </a:p>
                  </a:txBody>
                  <a:tcPr/>
                </a:tc>
                <a:tc>
                  <a:txBody>
                    <a:bodyPr/>
                    <a:lstStyle/>
                    <a:p>
                      <a:r>
                        <a:rPr lang="en-US" sz="2000" dirty="0">
                          <a:latin typeface="Candara" panose="020E0502030303020204" pitchFamily="34" charset="0"/>
                          <a:cs typeface="Calibri" panose="020F0502020204030204" pitchFamily="34" charset="0"/>
                        </a:rPr>
                        <a:t>0.999</a:t>
                      </a:r>
                    </a:p>
                  </a:txBody>
                  <a:tcPr/>
                </a:tc>
                <a:extLst>
                  <a:ext uri="{0D108BD9-81ED-4DB2-BD59-A6C34878D82A}">
                    <a16:rowId xmlns:a16="http://schemas.microsoft.com/office/drawing/2014/main" val="4261301722"/>
                  </a:ext>
                </a:extLst>
              </a:tr>
            </a:tbl>
          </a:graphicData>
        </a:graphic>
      </p:graphicFrame>
      <p:graphicFrame>
        <p:nvGraphicFramePr>
          <p:cNvPr id="18" name="Content Placeholder 35">
            <a:extLst>
              <a:ext uri="{FF2B5EF4-FFF2-40B4-BE49-F238E27FC236}">
                <a16:creationId xmlns:a16="http://schemas.microsoft.com/office/drawing/2014/main" id="{F2022539-B733-9D4F-983A-276C6F31D46C}"/>
              </a:ext>
            </a:extLst>
          </p:cNvPr>
          <p:cNvGraphicFramePr>
            <a:graphicFrameLocks/>
          </p:cNvGraphicFramePr>
          <p:nvPr/>
        </p:nvGraphicFramePr>
        <p:xfrm>
          <a:off x="5524132" y="1067991"/>
          <a:ext cx="1311910" cy="1188720"/>
        </p:xfrm>
        <a:graphic>
          <a:graphicData uri="http://schemas.openxmlformats.org/drawingml/2006/table">
            <a:tbl>
              <a:tblPr firstRow="1" bandRow="1">
                <a:tableStyleId>{93296810-A885-4BE3-A3E7-6D5BEEA58F35}</a:tableStyleId>
              </a:tblPr>
              <a:tblGrid>
                <a:gridCol w="494030">
                  <a:extLst>
                    <a:ext uri="{9D8B030D-6E8A-4147-A177-3AD203B41FA5}">
                      <a16:colId xmlns:a16="http://schemas.microsoft.com/office/drawing/2014/main" val="2070660150"/>
                    </a:ext>
                  </a:extLst>
                </a:gridCol>
                <a:gridCol w="817880">
                  <a:extLst>
                    <a:ext uri="{9D8B030D-6E8A-4147-A177-3AD203B41FA5}">
                      <a16:colId xmlns:a16="http://schemas.microsoft.com/office/drawing/2014/main" val="2575645751"/>
                    </a:ext>
                  </a:extLst>
                </a:gridCol>
              </a:tblGrid>
              <a:tr h="370840">
                <a:tc>
                  <a:txBody>
                    <a:bodyPr/>
                    <a:lstStyle/>
                    <a:p>
                      <a:pPr algn="r"/>
                      <a:r>
                        <a:rPr lang="en-US" sz="2000" dirty="0">
                          <a:latin typeface="Candara" panose="020E0502030303020204" pitchFamily="34" charset="0"/>
                          <a:cs typeface="Calibri" panose="020F0502020204030204" pitchFamily="34" charset="0"/>
                        </a:rPr>
                        <a:t>E</a:t>
                      </a:r>
                    </a:p>
                  </a:txBody>
                  <a:tcPr/>
                </a:tc>
                <a:tc>
                  <a:txBody>
                    <a:bodyPr/>
                    <a:lstStyle/>
                    <a:p>
                      <a:r>
                        <a:rPr lang="en-US" sz="2000" dirty="0">
                          <a:latin typeface="Candara" panose="020E0502030303020204" pitchFamily="34" charset="0"/>
                          <a:cs typeface="Calibri" panose="020F0502020204030204" pitchFamily="34" charset="0"/>
                        </a:rPr>
                        <a:t>P(B)</a:t>
                      </a:r>
                    </a:p>
                  </a:txBody>
                  <a:tcPr/>
                </a:tc>
                <a:extLst>
                  <a:ext uri="{0D108BD9-81ED-4DB2-BD59-A6C34878D82A}">
                    <a16:rowId xmlns:a16="http://schemas.microsoft.com/office/drawing/2014/main" val="29886171"/>
                  </a:ext>
                </a:extLst>
              </a:tr>
              <a:tr h="370840">
                <a:tc>
                  <a:txBody>
                    <a:bodyPr/>
                    <a:lstStyle/>
                    <a:p>
                      <a:pPr algn="r"/>
                      <a:r>
                        <a:rPr lang="en-US" sz="2000" dirty="0">
                          <a:latin typeface="Candara" panose="020E0502030303020204" pitchFamily="34" charset="0"/>
                          <a:cs typeface="Calibri" panose="020F0502020204030204" pitchFamily="34" charset="0"/>
                        </a:rPr>
                        <a:t>e</a:t>
                      </a:r>
                    </a:p>
                  </a:txBody>
                  <a:tcPr/>
                </a:tc>
                <a:tc>
                  <a:txBody>
                    <a:bodyPr/>
                    <a:lstStyle/>
                    <a:p>
                      <a:r>
                        <a:rPr lang="en-US" sz="2000" dirty="0">
                          <a:latin typeface="Candara" panose="020E0502030303020204" pitchFamily="34" charset="0"/>
                          <a:cs typeface="Calibri" panose="020F0502020204030204" pitchFamily="34" charset="0"/>
                        </a:rPr>
                        <a:t>0.002</a:t>
                      </a:r>
                    </a:p>
                  </a:txBody>
                  <a:tcPr/>
                </a:tc>
                <a:extLst>
                  <a:ext uri="{0D108BD9-81ED-4DB2-BD59-A6C34878D82A}">
                    <a16:rowId xmlns:a16="http://schemas.microsoft.com/office/drawing/2014/main" val="2566657329"/>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¬e</a:t>
                      </a:r>
                    </a:p>
                  </a:txBody>
                  <a:tcPr/>
                </a:tc>
                <a:tc>
                  <a:txBody>
                    <a:bodyPr/>
                    <a:lstStyle/>
                    <a:p>
                      <a:r>
                        <a:rPr lang="en-US" sz="2000" dirty="0">
                          <a:latin typeface="Candara" panose="020E0502030303020204" pitchFamily="34" charset="0"/>
                          <a:cs typeface="Calibri" panose="020F0502020204030204" pitchFamily="34" charset="0"/>
                        </a:rPr>
                        <a:t>0.998</a:t>
                      </a:r>
                    </a:p>
                  </a:txBody>
                  <a:tcPr/>
                </a:tc>
                <a:extLst>
                  <a:ext uri="{0D108BD9-81ED-4DB2-BD59-A6C34878D82A}">
                    <a16:rowId xmlns:a16="http://schemas.microsoft.com/office/drawing/2014/main" val="4261301722"/>
                  </a:ext>
                </a:extLst>
              </a:tr>
            </a:tbl>
          </a:graphicData>
        </a:graphic>
      </p:graphicFrame>
      <p:graphicFrame>
        <p:nvGraphicFramePr>
          <p:cNvPr id="19" name="Content Placeholder 35">
            <a:extLst>
              <a:ext uri="{FF2B5EF4-FFF2-40B4-BE49-F238E27FC236}">
                <a16:creationId xmlns:a16="http://schemas.microsoft.com/office/drawing/2014/main" id="{C43F9004-1BD6-FC4F-AB53-2C9792226386}"/>
              </a:ext>
            </a:extLst>
          </p:cNvPr>
          <p:cNvGraphicFramePr>
            <a:graphicFrameLocks/>
          </p:cNvGraphicFramePr>
          <p:nvPr/>
        </p:nvGraphicFramePr>
        <p:xfrm>
          <a:off x="2133601" y="3299829"/>
          <a:ext cx="2090103" cy="1981200"/>
        </p:xfrm>
        <a:graphic>
          <a:graphicData uri="http://schemas.openxmlformats.org/drawingml/2006/table">
            <a:tbl>
              <a:tblPr firstRow="1" bandRow="1">
                <a:tableStyleId>{93296810-A885-4BE3-A3E7-6D5BEEA58F35}</a:tableStyleId>
              </a:tblPr>
              <a:tblGrid>
                <a:gridCol w="489268">
                  <a:extLst>
                    <a:ext uri="{9D8B030D-6E8A-4147-A177-3AD203B41FA5}">
                      <a16:colId xmlns:a16="http://schemas.microsoft.com/office/drawing/2014/main" val="2070660150"/>
                    </a:ext>
                  </a:extLst>
                </a:gridCol>
                <a:gridCol w="570230">
                  <a:extLst>
                    <a:ext uri="{9D8B030D-6E8A-4147-A177-3AD203B41FA5}">
                      <a16:colId xmlns:a16="http://schemas.microsoft.com/office/drawing/2014/main" val="2575645751"/>
                    </a:ext>
                  </a:extLst>
                </a:gridCol>
                <a:gridCol w="1030605">
                  <a:extLst>
                    <a:ext uri="{9D8B030D-6E8A-4147-A177-3AD203B41FA5}">
                      <a16:colId xmlns:a16="http://schemas.microsoft.com/office/drawing/2014/main" val="21037836"/>
                    </a:ext>
                  </a:extLst>
                </a:gridCol>
              </a:tblGrid>
              <a:tr h="370840">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M</a:t>
                      </a:r>
                    </a:p>
                  </a:txBody>
                  <a:tcPr/>
                </a:tc>
                <a:tc>
                  <a:txBody>
                    <a:bodyPr/>
                    <a:lstStyle/>
                    <a:p>
                      <a:r>
                        <a:rPr lang="en-US" sz="2000" dirty="0">
                          <a:latin typeface="Candara" panose="020E0502030303020204" pitchFamily="34" charset="0"/>
                          <a:cs typeface="Calibri" panose="020F0502020204030204" pitchFamily="34" charset="0"/>
                        </a:rPr>
                        <a:t>P(M|A)</a:t>
                      </a:r>
                    </a:p>
                  </a:txBody>
                  <a:tcPr/>
                </a:tc>
                <a:extLst>
                  <a:ext uri="{0D108BD9-81ED-4DB2-BD59-A6C34878D82A}">
                    <a16:rowId xmlns:a16="http://schemas.microsoft.com/office/drawing/2014/main" val="29886171"/>
                  </a:ext>
                </a:extLst>
              </a:tr>
              <a:tr h="370840">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m</a:t>
                      </a:r>
                    </a:p>
                  </a:txBody>
                  <a:tcPr/>
                </a:tc>
                <a:tc>
                  <a:txBody>
                    <a:bodyPr/>
                    <a:lstStyle/>
                    <a:p>
                      <a:r>
                        <a:rPr lang="en-US" sz="2000" dirty="0">
                          <a:latin typeface="Candara" panose="020E0502030303020204" pitchFamily="34" charset="0"/>
                          <a:cs typeface="Calibri" panose="020F0502020204030204" pitchFamily="34" charset="0"/>
                        </a:rPr>
                        <a:t>0.7</a:t>
                      </a:r>
                    </a:p>
                  </a:txBody>
                  <a:tcPr/>
                </a:tc>
                <a:extLst>
                  <a:ext uri="{0D108BD9-81ED-4DB2-BD59-A6C34878D82A}">
                    <a16:rowId xmlns:a16="http://schemas.microsoft.com/office/drawing/2014/main" val="2566657329"/>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¬m</a:t>
                      </a:r>
                    </a:p>
                  </a:txBody>
                  <a:tcPr/>
                </a:tc>
                <a:tc>
                  <a:txBody>
                    <a:bodyPr/>
                    <a:lstStyle/>
                    <a:p>
                      <a:r>
                        <a:rPr lang="en-US" sz="2000" dirty="0">
                          <a:latin typeface="Candara" panose="020E0502030303020204" pitchFamily="34" charset="0"/>
                          <a:cs typeface="Calibri" panose="020F0502020204030204" pitchFamily="34" charset="0"/>
                        </a:rPr>
                        <a:t>0.3</a:t>
                      </a:r>
                    </a:p>
                  </a:txBody>
                  <a:tcPr/>
                </a:tc>
                <a:extLst>
                  <a:ext uri="{0D108BD9-81ED-4DB2-BD59-A6C34878D82A}">
                    <a16:rowId xmlns:a16="http://schemas.microsoft.com/office/drawing/2014/main" val="4261301722"/>
                  </a:ext>
                </a:extLst>
              </a:tr>
              <a:tr h="370840">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m</a:t>
                      </a:r>
                    </a:p>
                  </a:txBody>
                  <a:tcPr/>
                </a:tc>
                <a:tc>
                  <a:txBody>
                    <a:bodyPr/>
                    <a:lstStyle/>
                    <a:p>
                      <a:r>
                        <a:rPr lang="en-US" sz="2000" dirty="0">
                          <a:latin typeface="Candara" panose="020E0502030303020204" pitchFamily="34" charset="0"/>
                          <a:cs typeface="Calibri" panose="020F0502020204030204" pitchFamily="34" charset="0"/>
                        </a:rPr>
                        <a:t>0.01</a:t>
                      </a:r>
                    </a:p>
                  </a:txBody>
                  <a:tcPr/>
                </a:tc>
                <a:extLst>
                  <a:ext uri="{0D108BD9-81ED-4DB2-BD59-A6C34878D82A}">
                    <a16:rowId xmlns:a16="http://schemas.microsoft.com/office/drawing/2014/main" val="249114145"/>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¬m</a:t>
                      </a:r>
                    </a:p>
                  </a:txBody>
                  <a:tcPr/>
                </a:tc>
                <a:tc>
                  <a:txBody>
                    <a:bodyPr/>
                    <a:lstStyle/>
                    <a:p>
                      <a:r>
                        <a:rPr lang="en-US" sz="2000" dirty="0">
                          <a:latin typeface="Candara" panose="020E0502030303020204" pitchFamily="34" charset="0"/>
                          <a:cs typeface="Calibri" panose="020F0502020204030204" pitchFamily="34" charset="0"/>
                        </a:rPr>
                        <a:t>0.99</a:t>
                      </a:r>
                    </a:p>
                  </a:txBody>
                  <a:tcPr/>
                </a:tc>
                <a:extLst>
                  <a:ext uri="{0D108BD9-81ED-4DB2-BD59-A6C34878D82A}">
                    <a16:rowId xmlns:a16="http://schemas.microsoft.com/office/drawing/2014/main" val="4061250471"/>
                  </a:ext>
                </a:extLst>
              </a:tr>
            </a:tbl>
          </a:graphicData>
        </a:graphic>
      </p:graphicFrame>
      <p:graphicFrame>
        <p:nvGraphicFramePr>
          <p:cNvPr id="20" name="Content Placeholder 35">
            <a:extLst>
              <a:ext uri="{FF2B5EF4-FFF2-40B4-BE49-F238E27FC236}">
                <a16:creationId xmlns:a16="http://schemas.microsoft.com/office/drawing/2014/main" id="{2E261517-DA31-0F40-852D-40A5958683E7}"/>
              </a:ext>
            </a:extLst>
          </p:cNvPr>
          <p:cNvGraphicFramePr>
            <a:graphicFrameLocks/>
          </p:cNvGraphicFramePr>
          <p:nvPr>
            <p:extLst>
              <p:ext uri="{D42A27DB-BD31-4B8C-83A1-F6EECF244321}">
                <p14:modId xmlns:p14="http://schemas.microsoft.com/office/powerpoint/2010/main" val="3873207108"/>
              </p:ext>
            </p:extLst>
          </p:nvPr>
        </p:nvGraphicFramePr>
        <p:xfrm>
          <a:off x="4888814" y="3299829"/>
          <a:ext cx="1947228" cy="1981200"/>
        </p:xfrm>
        <a:graphic>
          <a:graphicData uri="http://schemas.openxmlformats.org/drawingml/2006/table">
            <a:tbl>
              <a:tblPr firstRow="1" bandRow="1">
                <a:tableStyleId>{93296810-A885-4BE3-A3E7-6D5BEEA58F35}</a:tableStyleId>
              </a:tblPr>
              <a:tblGrid>
                <a:gridCol w="489268">
                  <a:extLst>
                    <a:ext uri="{9D8B030D-6E8A-4147-A177-3AD203B41FA5}">
                      <a16:colId xmlns:a16="http://schemas.microsoft.com/office/drawing/2014/main" val="2070660150"/>
                    </a:ext>
                  </a:extLst>
                </a:gridCol>
                <a:gridCol w="427355">
                  <a:extLst>
                    <a:ext uri="{9D8B030D-6E8A-4147-A177-3AD203B41FA5}">
                      <a16:colId xmlns:a16="http://schemas.microsoft.com/office/drawing/2014/main" val="2575645751"/>
                    </a:ext>
                  </a:extLst>
                </a:gridCol>
                <a:gridCol w="1030605">
                  <a:extLst>
                    <a:ext uri="{9D8B030D-6E8A-4147-A177-3AD203B41FA5}">
                      <a16:colId xmlns:a16="http://schemas.microsoft.com/office/drawing/2014/main" val="21037836"/>
                    </a:ext>
                  </a:extLst>
                </a:gridCol>
              </a:tblGrid>
              <a:tr h="370840">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J</a:t>
                      </a:r>
                    </a:p>
                  </a:txBody>
                  <a:tcPr/>
                </a:tc>
                <a:tc>
                  <a:txBody>
                    <a:bodyPr/>
                    <a:lstStyle/>
                    <a:p>
                      <a:r>
                        <a:rPr lang="en-US" sz="2000" dirty="0">
                          <a:latin typeface="Candara" panose="020E0502030303020204" pitchFamily="34" charset="0"/>
                          <a:cs typeface="Calibri" panose="020F0502020204030204" pitchFamily="34" charset="0"/>
                        </a:rPr>
                        <a:t>P(J|A)</a:t>
                      </a:r>
                    </a:p>
                  </a:txBody>
                  <a:tcPr/>
                </a:tc>
                <a:extLst>
                  <a:ext uri="{0D108BD9-81ED-4DB2-BD59-A6C34878D82A}">
                    <a16:rowId xmlns:a16="http://schemas.microsoft.com/office/drawing/2014/main" val="29886171"/>
                  </a:ext>
                </a:extLst>
              </a:tr>
              <a:tr h="370840">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j</a:t>
                      </a:r>
                    </a:p>
                  </a:txBody>
                  <a:tcPr/>
                </a:tc>
                <a:tc>
                  <a:txBody>
                    <a:bodyPr/>
                    <a:lstStyle/>
                    <a:p>
                      <a:r>
                        <a:rPr lang="en-US" sz="2000" dirty="0">
                          <a:latin typeface="Candara" panose="020E0502030303020204" pitchFamily="34" charset="0"/>
                          <a:cs typeface="Calibri" panose="020F0502020204030204" pitchFamily="34" charset="0"/>
                        </a:rPr>
                        <a:t>0.9</a:t>
                      </a:r>
                    </a:p>
                  </a:txBody>
                  <a:tcPr/>
                </a:tc>
                <a:extLst>
                  <a:ext uri="{0D108BD9-81ED-4DB2-BD59-A6C34878D82A}">
                    <a16:rowId xmlns:a16="http://schemas.microsoft.com/office/drawing/2014/main" val="2566657329"/>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¬j</a:t>
                      </a:r>
                    </a:p>
                  </a:txBody>
                  <a:tcPr/>
                </a:tc>
                <a:tc>
                  <a:txBody>
                    <a:bodyPr/>
                    <a:lstStyle/>
                    <a:p>
                      <a:r>
                        <a:rPr lang="en-US" sz="2000" dirty="0">
                          <a:latin typeface="Candara" panose="020E0502030303020204" pitchFamily="34" charset="0"/>
                          <a:cs typeface="Calibri" panose="020F0502020204030204" pitchFamily="34" charset="0"/>
                        </a:rPr>
                        <a:t>0.1</a:t>
                      </a:r>
                    </a:p>
                  </a:txBody>
                  <a:tcPr/>
                </a:tc>
                <a:extLst>
                  <a:ext uri="{0D108BD9-81ED-4DB2-BD59-A6C34878D82A}">
                    <a16:rowId xmlns:a16="http://schemas.microsoft.com/office/drawing/2014/main" val="4261301722"/>
                  </a:ext>
                </a:extLst>
              </a:tr>
              <a:tr h="370840">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j</a:t>
                      </a:r>
                    </a:p>
                  </a:txBody>
                  <a:tcPr/>
                </a:tc>
                <a:tc>
                  <a:txBody>
                    <a:bodyPr/>
                    <a:lstStyle/>
                    <a:p>
                      <a:r>
                        <a:rPr lang="en-US" sz="2000" dirty="0">
                          <a:latin typeface="Candara" panose="020E0502030303020204" pitchFamily="34" charset="0"/>
                          <a:cs typeface="Calibri" panose="020F0502020204030204" pitchFamily="34" charset="0"/>
                        </a:rPr>
                        <a:t>0.05</a:t>
                      </a:r>
                    </a:p>
                  </a:txBody>
                  <a:tcPr/>
                </a:tc>
                <a:extLst>
                  <a:ext uri="{0D108BD9-81ED-4DB2-BD59-A6C34878D82A}">
                    <a16:rowId xmlns:a16="http://schemas.microsoft.com/office/drawing/2014/main" val="249114145"/>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¬a</a:t>
                      </a:r>
                    </a:p>
                  </a:txBody>
                  <a:tcPr/>
                </a:tc>
                <a:tc>
                  <a:txBody>
                    <a:bodyPr/>
                    <a:lstStyle/>
                    <a:p>
                      <a:pPr algn="r"/>
                      <a:r>
                        <a:rPr lang="en-US" sz="2000" dirty="0">
                          <a:latin typeface="Candara" panose="020E0502030303020204" pitchFamily="34" charset="0"/>
                          <a:cs typeface="Calibri" panose="020F0502020204030204" pitchFamily="34" charset="0"/>
                        </a:rPr>
                        <a:t>¬j</a:t>
                      </a:r>
                    </a:p>
                  </a:txBody>
                  <a:tcPr/>
                </a:tc>
                <a:tc>
                  <a:txBody>
                    <a:bodyPr/>
                    <a:lstStyle/>
                    <a:p>
                      <a:r>
                        <a:rPr lang="en-US" sz="2000" dirty="0">
                          <a:latin typeface="Candara" panose="020E0502030303020204" pitchFamily="34" charset="0"/>
                          <a:cs typeface="Calibri" panose="020F0502020204030204" pitchFamily="34" charset="0"/>
                        </a:rPr>
                        <a:t>0.95</a:t>
                      </a:r>
                    </a:p>
                  </a:txBody>
                  <a:tcPr/>
                </a:tc>
                <a:extLst>
                  <a:ext uri="{0D108BD9-81ED-4DB2-BD59-A6C34878D82A}">
                    <a16:rowId xmlns:a16="http://schemas.microsoft.com/office/drawing/2014/main" val="4061250471"/>
                  </a:ext>
                </a:extLst>
              </a:tr>
            </a:tbl>
          </a:graphicData>
        </a:graphic>
      </p:graphicFrame>
      <p:graphicFrame>
        <p:nvGraphicFramePr>
          <p:cNvPr id="32" name="Content Placeholder 35">
            <a:extLst>
              <a:ext uri="{FF2B5EF4-FFF2-40B4-BE49-F238E27FC236}">
                <a16:creationId xmlns:a16="http://schemas.microsoft.com/office/drawing/2014/main" id="{EB542FD9-AD04-F94E-B8E3-882C6F9DABD7}"/>
              </a:ext>
            </a:extLst>
          </p:cNvPr>
          <p:cNvGraphicFramePr>
            <a:graphicFrameLocks/>
          </p:cNvGraphicFramePr>
          <p:nvPr/>
        </p:nvGraphicFramePr>
        <p:xfrm>
          <a:off x="7089495" y="1714869"/>
          <a:ext cx="2705949" cy="3566160"/>
        </p:xfrm>
        <a:graphic>
          <a:graphicData uri="http://schemas.openxmlformats.org/drawingml/2006/table">
            <a:tbl>
              <a:tblPr firstRow="1" bandRow="1">
                <a:tableStyleId>{93296810-A885-4BE3-A3E7-6D5BEEA58F35}</a:tableStyleId>
              </a:tblPr>
              <a:tblGrid>
                <a:gridCol w="495634">
                  <a:extLst>
                    <a:ext uri="{9D8B030D-6E8A-4147-A177-3AD203B41FA5}">
                      <a16:colId xmlns:a16="http://schemas.microsoft.com/office/drawing/2014/main" val="1846276488"/>
                    </a:ext>
                  </a:extLst>
                </a:gridCol>
                <a:gridCol w="495634">
                  <a:extLst>
                    <a:ext uri="{9D8B030D-6E8A-4147-A177-3AD203B41FA5}">
                      <a16:colId xmlns:a16="http://schemas.microsoft.com/office/drawing/2014/main" val="2070660150"/>
                    </a:ext>
                  </a:extLst>
                </a:gridCol>
                <a:gridCol w="577650">
                  <a:extLst>
                    <a:ext uri="{9D8B030D-6E8A-4147-A177-3AD203B41FA5}">
                      <a16:colId xmlns:a16="http://schemas.microsoft.com/office/drawing/2014/main" val="2575645751"/>
                    </a:ext>
                  </a:extLst>
                </a:gridCol>
                <a:gridCol w="1137031">
                  <a:extLst>
                    <a:ext uri="{9D8B030D-6E8A-4147-A177-3AD203B41FA5}">
                      <a16:colId xmlns:a16="http://schemas.microsoft.com/office/drawing/2014/main" val="21037836"/>
                    </a:ext>
                  </a:extLst>
                </a:gridCol>
              </a:tblGrid>
              <a:tr h="351253">
                <a:tc>
                  <a:txBody>
                    <a:bodyPr/>
                    <a:lstStyle/>
                    <a:p>
                      <a:pPr algn="r"/>
                      <a:r>
                        <a:rPr lang="en-US" sz="2000" dirty="0">
                          <a:latin typeface="Candara" panose="020E0502030303020204" pitchFamily="34" charset="0"/>
                          <a:cs typeface="Calibri" panose="020F0502020204030204" pitchFamily="34" charset="0"/>
                        </a:rPr>
                        <a:t>B</a:t>
                      </a:r>
                    </a:p>
                  </a:txBody>
                  <a:tcPr/>
                </a:tc>
                <a:tc>
                  <a:txBody>
                    <a:bodyPr/>
                    <a:lstStyle/>
                    <a:p>
                      <a:pPr algn="r"/>
                      <a:r>
                        <a:rPr lang="en-US" sz="2000" dirty="0">
                          <a:latin typeface="Candara" panose="020E0502030303020204" pitchFamily="34" charset="0"/>
                          <a:cs typeface="Calibri" panose="020F0502020204030204" pitchFamily="34" charset="0"/>
                        </a:rPr>
                        <a:t>E</a:t>
                      </a:r>
                    </a:p>
                  </a:txBody>
                  <a:tcPr/>
                </a:tc>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r>
                        <a:rPr lang="en-US" sz="2000" dirty="0">
                          <a:latin typeface="Candara" panose="020E0502030303020204" pitchFamily="34" charset="0"/>
                          <a:cs typeface="Calibri" panose="020F0502020204030204" pitchFamily="34" charset="0"/>
                        </a:rPr>
                        <a:t>P(A|B,E)</a:t>
                      </a:r>
                    </a:p>
                  </a:txBody>
                  <a:tcPr/>
                </a:tc>
                <a:extLst>
                  <a:ext uri="{0D108BD9-81ED-4DB2-BD59-A6C34878D82A}">
                    <a16:rowId xmlns:a16="http://schemas.microsoft.com/office/drawing/2014/main" val="29886171"/>
                  </a:ext>
                </a:extLst>
              </a:tr>
              <a:tr h="35125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a</a:t>
                      </a:r>
                    </a:p>
                  </a:txBody>
                  <a:tcPr/>
                </a:tc>
                <a:tc>
                  <a:txBody>
                    <a:bodyPr/>
                    <a:lstStyle/>
                    <a:p>
                      <a:r>
                        <a:rPr lang="en-US" sz="2000" dirty="0">
                          <a:latin typeface="Candara" panose="020E0502030303020204" pitchFamily="34" charset="0"/>
                          <a:cs typeface="Calibri" panose="020F0502020204030204" pitchFamily="34" charset="0"/>
                        </a:rPr>
                        <a:t>0.95</a:t>
                      </a:r>
                    </a:p>
                  </a:txBody>
                  <a:tcPr/>
                </a:tc>
                <a:extLst>
                  <a:ext uri="{0D108BD9-81ED-4DB2-BD59-A6C34878D82A}">
                    <a16:rowId xmlns:a16="http://schemas.microsoft.com/office/drawing/2014/main" val="2566657329"/>
                  </a:ext>
                </a:extLst>
              </a:tr>
              <a:tr h="35125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e</a:t>
                      </a:r>
                    </a:p>
                  </a:txBody>
                  <a:tcPr/>
                </a:tc>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r>
                        <a:rPr lang="en-US" sz="2000" dirty="0">
                          <a:latin typeface="Candara" panose="020E0502030303020204" pitchFamily="34" charset="0"/>
                          <a:cs typeface="Calibri" panose="020F0502020204030204" pitchFamily="34" charset="0"/>
                        </a:rPr>
                        <a:t>0.05</a:t>
                      </a:r>
                    </a:p>
                  </a:txBody>
                  <a:tcPr/>
                </a:tc>
                <a:extLst>
                  <a:ext uri="{0D108BD9-81ED-4DB2-BD59-A6C34878D82A}">
                    <a16:rowId xmlns:a16="http://schemas.microsoft.com/office/drawing/2014/main" val="4261301722"/>
                  </a:ext>
                </a:extLst>
              </a:tr>
              <a:tr h="35125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a</a:t>
                      </a:r>
                    </a:p>
                  </a:txBody>
                  <a:tcPr/>
                </a:tc>
                <a:tc>
                  <a:txBody>
                    <a:bodyPr/>
                    <a:lstStyle/>
                    <a:p>
                      <a:r>
                        <a:rPr lang="en-US" sz="2000" dirty="0">
                          <a:latin typeface="Candara" panose="020E0502030303020204" pitchFamily="34" charset="0"/>
                          <a:cs typeface="Calibri" panose="020F0502020204030204" pitchFamily="34" charset="0"/>
                        </a:rPr>
                        <a:t>0.94</a:t>
                      </a:r>
                    </a:p>
                  </a:txBody>
                  <a:tcPr/>
                </a:tc>
                <a:extLst>
                  <a:ext uri="{0D108BD9-81ED-4DB2-BD59-A6C34878D82A}">
                    <a16:rowId xmlns:a16="http://schemas.microsoft.com/office/drawing/2014/main" val="249114145"/>
                  </a:ext>
                </a:extLst>
              </a:tr>
              <a:tr h="35125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¬e</a:t>
                      </a:r>
                    </a:p>
                  </a:txBody>
                  <a:tcPr/>
                </a:tc>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r>
                        <a:rPr lang="en-US" sz="2000" dirty="0">
                          <a:latin typeface="Candara" panose="020E0502030303020204" pitchFamily="34" charset="0"/>
                          <a:cs typeface="Calibri" panose="020F0502020204030204" pitchFamily="34" charset="0"/>
                        </a:rPr>
                        <a:t>0.06</a:t>
                      </a:r>
                    </a:p>
                  </a:txBody>
                  <a:tcPr/>
                </a:tc>
                <a:extLst>
                  <a:ext uri="{0D108BD9-81ED-4DB2-BD59-A6C34878D82A}">
                    <a16:rowId xmlns:a16="http://schemas.microsoft.com/office/drawing/2014/main" val="4061250471"/>
                  </a:ext>
                </a:extLst>
              </a:tr>
              <a:tr h="35125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a</a:t>
                      </a:r>
                    </a:p>
                  </a:txBody>
                  <a:tcPr/>
                </a:tc>
                <a:tc>
                  <a:txBody>
                    <a:bodyPr/>
                    <a:lstStyle/>
                    <a:p>
                      <a:r>
                        <a:rPr lang="en-US" sz="2000" dirty="0">
                          <a:latin typeface="Candara" panose="020E0502030303020204" pitchFamily="34" charset="0"/>
                          <a:cs typeface="Calibri" panose="020F0502020204030204" pitchFamily="34" charset="0"/>
                        </a:rPr>
                        <a:t>0.29</a:t>
                      </a:r>
                    </a:p>
                  </a:txBody>
                  <a:tcPr/>
                </a:tc>
                <a:extLst>
                  <a:ext uri="{0D108BD9-81ED-4DB2-BD59-A6C34878D82A}">
                    <a16:rowId xmlns:a16="http://schemas.microsoft.com/office/drawing/2014/main" val="2693780314"/>
                  </a:ext>
                </a:extLst>
              </a:tr>
              <a:tr h="35125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e</a:t>
                      </a:r>
                    </a:p>
                  </a:txBody>
                  <a:tcPr/>
                </a:tc>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r>
                        <a:rPr lang="en-US" sz="2000" dirty="0">
                          <a:latin typeface="Candara" panose="020E0502030303020204" pitchFamily="34" charset="0"/>
                          <a:cs typeface="Calibri" panose="020F0502020204030204" pitchFamily="34" charset="0"/>
                        </a:rPr>
                        <a:t>0.71</a:t>
                      </a:r>
                    </a:p>
                  </a:txBody>
                  <a:tcPr/>
                </a:tc>
                <a:extLst>
                  <a:ext uri="{0D108BD9-81ED-4DB2-BD59-A6C34878D82A}">
                    <a16:rowId xmlns:a16="http://schemas.microsoft.com/office/drawing/2014/main" val="194992856"/>
                  </a:ext>
                </a:extLst>
              </a:tr>
              <a:tr h="35125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cs typeface="Calibri" panose="020F0502020204030204" pitchFamily="34" charset="0"/>
                        </a:rPr>
                        <a:t>a</a:t>
                      </a:r>
                    </a:p>
                  </a:txBody>
                  <a:tcPr/>
                </a:tc>
                <a:tc>
                  <a:txBody>
                    <a:bodyPr/>
                    <a:lstStyle/>
                    <a:p>
                      <a:r>
                        <a:rPr lang="en-US" sz="2000" dirty="0">
                          <a:latin typeface="Candara" panose="020E0502030303020204" pitchFamily="34" charset="0"/>
                          <a:cs typeface="Calibri" panose="020F0502020204030204" pitchFamily="34" charset="0"/>
                        </a:rPr>
                        <a:t>0.001</a:t>
                      </a:r>
                    </a:p>
                  </a:txBody>
                  <a:tcPr/>
                </a:tc>
                <a:extLst>
                  <a:ext uri="{0D108BD9-81ED-4DB2-BD59-A6C34878D82A}">
                    <a16:rowId xmlns:a16="http://schemas.microsoft.com/office/drawing/2014/main" val="178341836"/>
                  </a:ext>
                </a:extLst>
              </a:tr>
              <a:tr h="35125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ndara" panose="020E0502030303020204" pitchFamily="34" charset="0"/>
                          <a:ea typeface="+mn-ea"/>
                          <a:cs typeface="Calibri" panose="020F0502020204030204" pitchFamily="34" charset="0"/>
                        </a:rPr>
                        <a:t>¬e</a:t>
                      </a:r>
                    </a:p>
                  </a:txBody>
                  <a:tcPr/>
                </a:tc>
                <a:tc>
                  <a:txBody>
                    <a:bodyPr/>
                    <a:lstStyle/>
                    <a:p>
                      <a:pPr algn="r"/>
                      <a:r>
                        <a:rPr lang="en-US" sz="2000" dirty="0">
                          <a:latin typeface="Candara" panose="020E0502030303020204" pitchFamily="34" charset="0"/>
                          <a:cs typeface="Calibri" panose="020F0502020204030204" pitchFamily="34" charset="0"/>
                        </a:rPr>
                        <a:t>¬a</a:t>
                      </a:r>
                    </a:p>
                  </a:txBody>
                  <a:tcPr/>
                </a:tc>
                <a:tc>
                  <a:txBody>
                    <a:bodyPr/>
                    <a:lstStyle/>
                    <a:p>
                      <a:r>
                        <a:rPr lang="en-US" sz="2000" dirty="0">
                          <a:latin typeface="Candara" panose="020E0502030303020204" pitchFamily="34" charset="0"/>
                          <a:cs typeface="Calibri" panose="020F0502020204030204" pitchFamily="34" charset="0"/>
                        </a:rPr>
                        <a:t>0.999</a:t>
                      </a:r>
                    </a:p>
                  </a:txBody>
                  <a:tcPr/>
                </a:tc>
                <a:extLst>
                  <a:ext uri="{0D108BD9-81ED-4DB2-BD59-A6C34878D82A}">
                    <a16:rowId xmlns:a16="http://schemas.microsoft.com/office/drawing/2014/main" val="245916535"/>
                  </a:ext>
                </a:extLst>
              </a:tr>
            </a:tbl>
          </a:graphicData>
        </a:graphic>
      </p:graphicFrame>
      <p:sp>
        <p:nvSpPr>
          <p:cNvPr id="33" name="Rectangle 32">
            <a:extLst>
              <a:ext uri="{FF2B5EF4-FFF2-40B4-BE49-F238E27FC236}">
                <a16:creationId xmlns:a16="http://schemas.microsoft.com/office/drawing/2014/main" id="{ED01AECD-E73C-194F-B0A2-404079323C0E}"/>
              </a:ext>
            </a:extLst>
          </p:cNvPr>
          <p:cNvSpPr/>
          <p:nvPr/>
        </p:nvSpPr>
        <p:spPr>
          <a:xfrm>
            <a:off x="2022387" y="5410201"/>
            <a:ext cx="1705858" cy="461665"/>
          </a:xfrm>
          <a:prstGeom prst="rect">
            <a:avLst/>
          </a:prstGeom>
        </p:spPr>
        <p:txBody>
          <a:bodyPr wrap="square">
            <a:spAutoFit/>
          </a:bodyPr>
          <a:lstStyle/>
          <a:p>
            <a:r>
              <a:rPr lang="en-US" sz="2400" dirty="0">
                <a:solidFill>
                  <a:srgbClr val="FF0000"/>
                </a:solidFill>
                <a:latin typeface="Candara" panose="020E0502030303020204" pitchFamily="34" charset="0"/>
                <a:cs typeface="Calibri" panose="020F0502020204030204" pitchFamily="34" charset="0"/>
              </a:rPr>
              <a:t>P(</a:t>
            </a:r>
            <a:r>
              <a:rPr lang="en-US" sz="2400" dirty="0" err="1">
                <a:solidFill>
                  <a:srgbClr val="FF0000"/>
                </a:solidFill>
                <a:latin typeface="Candara" panose="020E0502030303020204" pitchFamily="34" charset="0"/>
                <a:cs typeface="Calibri" panose="020F0502020204030204" pitchFamily="34" charset="0"/>
              </a:rPr>
              <a:t>a|b</a:t>
            </a:r>
            <a:r>
              <a:rPr lang="en-US" sz="2400" dirty="0">
                <a:solidFill>
                  <a:srgbClr val="FF0000"/>
                </a:solidFill>
                <a:latin typeface="Candara" panose="020E0502030303020204" pitchFamily="34" charset="0"/>
                <a:cs typeface="Calibri" panose="020F0502020204030204" pitchFamily="34" charset="0"/>
              </a:rPr>
              <a:t>, j)?</a:t>
            </a:r>
          </a:p>
        </p:txBody>
      </p:sp>
      <p:sp>
        <p:nvSpPr>
          <p:cNvPr id="21" name="Rectangle 20">
            <a:extLst>
              <a:ext uri="{FF2B5EF4-FFF2-40B4-BE49-F238E27FC236}">
                <a16:creationId xmlns:a16="http://schemas.microsoft.com/office/drawing/2014/main" id="{8D0C64BC-EAB6-8249-ADE0-CA408FDCCEAE}"/>
              </a:ext>
            </a:extLst>
          </p:cNvPr>
          <p:cNvSpPr/>
          <p:nvPr/>
        </p:nvSpPr>
        <p:spPr>
          <a:xfrm>
            <a:off x="3200400" y="5440977"/>
            <a:ext cx="530990" cy="400110"/>
          </a:xfrm>
          <a:prstGeom prst="rect">
            <a:avLst/>
          </a:prstGeom>
        </p:spPr>
        <p:txBody>
          <a:bodyPr wrap="square">
            <a:spAutoFit/>
          </a:bodyPr>
          <a:lstStyle/>
          <a:p>
            <a:pPr algn="r"/>
            <a:r>
              <a:rPr lang="en-US" sz="2000" dirty="0">
                <a:latin typeface="Candara" panose="020E0502030303020204" pitchFamily="34" charset="0"/>
                <a:cs typeface="Calibri" panose="020F0502020204030204" pitchFamily="34" charset="0"/>
              </a:rPr>
              <a:t>b</a:t>
            </a:r>
          </a:p>
        </p:txBody>
      </p:sp>
      <p:sp>
        <p:nvSpPr>
          <p:cNvPr id="48" name="Oval 47">
            <a:extLst>
              <a:ext uri="{FF2B5EF4-FFF2-40B4-BE49-F238E27FC236}">
                <a16:creationId xmlns:a16="http://schemas.microsoft.com/office/drawing/2014/main" id="{617A145D-68BB-3D44-A09F-0F5FDE8F2551}"/>
              </a:ext>
            </a:extLst>
          </p:cNvPr>
          <p:cNvSpPr/>
          <p:nvPr/>
        </p:nvSpPr>
        <p:spPr>
          <a:xfrm>
            <a:off x="3745230" y="1295400"/>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B</a:t>
            </a:r>
          </a:p>
        </p:txBody>
      </p:sp>
      <p:sp>
        <p:nvSpPr>
          <p:cNvPr id="49" name="Oval 48">
            <a:extLst>
              <a:ext uri="{FF2B5EF4-FFF2-40B4-BE49-F238E27FC236}">
                <a16:creationId xmlns:a16="http://schemas.microsoft.com/office/drawing/2014/main" id="{36D61805-DE43-F14A-925A-FE3D017FC605}"/>
              </a:ext>
            </a:extLst>
          </p:cNvPr>
          <p:cNvSpPr/>
          <p:nvPr/>
        </p:nvSpPr>
        <p:spPr>
          <a:xfrm>
            <a:off x="4907280" y="1295400"/>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E</a:t>
            </a:r>
          </a:p>
        </p:txBody>
      </p:sp>
      <p:cxnSp>
        <p:nvCxnSpPr>
          <p:cNvPr id="50" name="Straight Arrow Connector 49">
            <a:extLst>
              <a:ext uri="{FF2B5EF4-FFF2-40B4-BE49-F238E27FC236}">
                <a16:creationId xmlns:a16="http://schemas.microsoft.com/office/drawing/2014/main" id="{1918C573-B211-DF4A-BAD6-288697230B4C}"/>
              </a:ext>
            </a:extLst>
          </p:cNvPr>
          <p:cNvCxnSpPr>
            <a:cxnSpLocks/>
            <a:stCxn id="48" idx="4"/>
            <a:endCxn id="51" idx="1"/>
          </p:cNvCxnSpPr>
          <p:nvPr/>
        </p:nvCxnSpPr>
        <p:spPr>
          <a:xfrm>
            <a:off x="3996691" y="1798321"/>
            <a:ext cx="336541" cy="273295"/>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51" name="Oval 50">
            <a:extLst>
              <a:ext uri="{FF2B5EF4-FFF2-40B4-BE49-F238E27FC236}">
                <a16:creationId xmlns:a16="http://schemas.microsoft.com/office/drawing/2014/main" id="{97B2750B-311C-264B-BD87-B090787A953B}"/>
              </a:ext>
            </a:extLst>
          </p:cNvPr>
          <p:cNvSpPr/>
          <p:nvPr/>
        </p:nvSpPr>
        <p:spPr>
          <a:xfrm>
            <a:off x="4259580" y="1997964"/>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A</a:t>
            </a:r>
          </a:p>
        </p:txBody>
      </p:sp>
      <p:sp>
        <p:nvSpPr>
          <p:cNvPr id="52" name="Oval 51">
            <a:extLst>
              <a:ext uri="{FF2B5EF4-FFF2-40B4-BE49-F238E27FC236}">
                <a16:creationId xmlns:a16="http://schemas.microsoft.com/office/drawing/2014/main" id="{1FCD78C2-3231-8849-80DA-F2D8CA64A1BB}"/>
              </a:ext>
            </a:extLst>
          </p:cNvPr>
          <p:cNvSpPr/>
          <p:nvPr/>
        </p:nvSpPr>
        <p:spPr>
          <a:xfrm>
            <a:off x="3745230" y="2667000"/>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M</a:t>
            </a:r>
          </a:p>
        </p:txBody>
      </p:sp>
      <p:sp>
        <p:nvSpPr>
          <p:cNvPr id="53" name="Oval 52">
            <a:extLst>
              <a:ext uri="{FF2B5EF4-FFF2-40B4-BE49-F238E27FC236}">
                <a16:creationId xmlns:a16="http://schemas.microsoft.com/office/drawing/2014/main" id="{27AB3716-F392-D540-9046-F3EB7B0183EA}"/>
              </a:ext>
            </a:extLst>
          </p:cNvPr>
          <p:cNvSpPr/>
          <p:nvPr/>
        </p:nvSpPr>
        <p:spPr>
          <a:xfrm>
            <a:off x="4888230" y="2667000"/>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J</a:t>
            </a:r>
          </a:p>
        </p:txBody>
      </p:sp>
      <p:cxnSp>
        <p:nvCxnSpPr>
          <p:cNvPr id="54" name="Straight Arrow Connector 53">
            <a:extLst>
              <a:ext uri="{FF2B5EF4-FFF2-40B4-BE49-F238E27FC236}">
                <a16:creationId xmlns:a16="http://schemas.microsoft.com/office/drawing/2014/main" id="{44CFA83F-FD01-174E-BF9B-600109325015}"/>
              </a:ext>
            </a:extLst>
          </p:cNvPr>
          <p:cNvCxnSpPr>
            <a:cxnSpLocks/>
            <a:stCxn id="49" idx="4"/>
            <a:endCxn id="51" idx="7"/>
          </p:cNvCxnSpPr>
          <p:nvPr/>
        </p:nvCxnSpPr>
        <p:spPr>
          <a:xfrm flipH="1">
            <a:off x="4688850" y="1798321"/>
            <a:ext cx="469891" cy="273295"/>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76A4C946-5E02-A046-821E-85A15FFD8822}"/>
              </a:ext>
            </a:extLst>
          </p:cNvPr>
          <p:cNvCxnSpPr>
            <a:cxnSpLocks/>
            <a:stCxn id="51" idx="3"/>
            <a:endCxn id="52" idx="0"/>
          </p:cNvCxnSpPr>
          <p:nvPr/>
        </p:nvCxnSpPr>
        <p:spPr>
          <a:xfrm flipH="1">
            <a:off x="3996691" y="2427234"/>
            <a:ext cx="336541" cy="239767"/>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160D3648-BB0A-C545-A30E-30367A926727}"/>
              </a:ext>
            </a:extLst>
          </p:cNvPr>
          <p:cNvCxnSpPr>
            <a:cxnSpLocks/>
            <a:stCxn id="51" idx="5"/>
            <a:endCxn id="53" idx="0"/>
          </p:cNvCxnSpPr>
          <p:nvPr/>
        </p:nvCxnSpPr>
        <p:spPr>
          <a:xfrm>
            <a:off x="4688850" y="2427234"/>
            <a:ext cx="450841" cy="239767"/>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31" name="Rectangle 30">
            <a:extLst>
              <a:ext uri="{FF2B5EF4-FFF2-40B4-BE49-F238E27FC236}">
                <a16:creationId xmlns:a16="http://schemas.microsoft.com/office/drawing/2014/main" id="{B2688399-A05A-4BF5-A924-54790B5D764D}"/>
              </a:ext>
            </a:extLst>
          </p:cNvPr>
          <p:cNvSpPr/>
          <p:nvPr/>
        </p:nvSpPr>
        <p:spPr>
          <a:xfrm>
            <a:off x="3200400" y="5747699"/>
            <a:ext cx="530990" cy="400110"/>
          </a:xfrm>
          <a:prstGeom prst="rect">
            <a:avLst/>
          </a:prstGeom>
        </p:spPr>
        <p:txBody>
          <a:bodyPr wrap="square">
            <a:spAutoFit/>
          </a:bodyPr>
          <a:lstStyle/>
          <a:p>
            <a:pPr algn="r"/>
            <a:r>
              <a:rPr lang="en-US" sz="2000" dirty="0">
                <a:latin typeface="Candara" panose="020E0502030303020204" pitchFamily="34" charset="0"/>
                <a:cs typeface="Calibri" panose="020F0502020204030204" pitchFamily="34" charset="0"/>
              </a:rPr>
              <a:t>¬e</a:t>
            </a:r>
          </a:p>
        </p:txBody>
      </p:sp>
      <p:sp>
        <p:nvSpPr>
          <p:cNvPr id="35" name="Rectangle 34">
            <a:extLst>
              <a:ext uri="{FF2B5EF4-FFF2-40B4-BE49-F238E27FC236}">
                <a16:creationId xmlns:a16="http://schemas.microsoft.com/office/drawing/2014/main" id="{1E4C3D26-FFA8-4824-A319-E15993470009}"/>
              </a:ext>
            </a:extLst>
          </p:cNvPr>
          <p:cNvSpPr/>
          <p:nvPr/>
        </p:nvSpPr>
        <p:spPr>
          <a:xfrm>
            <a:off x="3200400" y="6052499"/>
            <a:ext cx="530990" cy="400110"/>
          </a:xfrm>
          <a:prstGeom prst="rect">
            <a:avLst/>
          </a:prstGeom>
        </p:spPr>
        <p:txBody>
          <a:bodyPr wrap="square">
            <a:spAutoFit/>
          </a:bodyPr>
          <a:lstStyle/>
          <a:p>
            <a:pPr algn="r"/>
            <a:r>
              <a:rPr lang="en-US" sz="2000" dirty="0">
                <a:latin typeface="Candara" panose="020E0502030303020204" pitchFamily="34" charset="0"/>
                <a:cs typeface="Calibri" panose="020F0502020204030204" pitchFamily="34" charset="0"/>
              </a:rPr>
              <a:t>a</a:t>
            </a:r>
          </a:p>
        </p:txBody>
      </p:sp>
      <p:sp>
        <p:nvSpPr>
          <p:cNvPr id="36" name="Rectangle 35">
            <a:extLst>
              <a:ext uri="{FF2B5EF4-FFF2-40B4-BE49-F238E27FC236}">
                <a16:creationId xmlns:a16="http://schemas.microsoft.com/office/drawing/2014/main" id="{6D732221-205E-4226-A21A-580788BF1FA7}"/>
              </a:ext>
            </a:extLst>
          </p:cNvPr>
          <p:cNvSpPr/>
          <p:nvPr/>
        </p:nvSpPr>
        <p:spPr>
          <a:xfrm>
            <a:off x="3657600" y="6381690"/>
            <a:ext cx="2057400" cy="400110"/>
          </a:xfrm>
          <a:prstGeom prst="rect">
            <a:avLst/>
          </a:prstGeom>
        </p:spPr>
        <p:txBody>
          <a:bodyPr wrap="square">
            <a:spAutoFit/>
          </a:bodyPr>
          <a:lstStyle/>
          <a:p>
            <a:r>
              <a:rPr lang="en-US" sz="2000" dirty="0">
                <a:solidFill>
                  <a:srgbClr val="0000CC"/>
                </a:solidFill>
                <a:latin typeface="Candara" panose="020E0502030303020204" pitchFamily="34" charset="0"/>
                <a:cs typeface="Calibri" panose="020F0502020204030204" pitchFamily="34" charset="0"/>
              </a:rPr>
              <a:t>w=0.9</a:t>
            </a:r>
          </a:p>
        </p:txBody>
      </p:sp>
      <p:sp>
        <p:nvSpPr>
          <p:cNvPr id="37" name="Rectangle 36">
            <a:extLst>
              <a:ext uri="{FF2B5EF4-FFF2-40B4-BE49-F238E27FC236}">
                <a16:creationId xmlns:a16="http://schemas.microsoft.com/office/drawing/2014/main" id="{433CF597-D496-4A3B-A23A-3E000A724966}"/>
              </a:ext>
            </a:extLst>
          </p:cNvPr>
          <p:cNvSpPr/>
          <p:nvPr/>
        </p:nvSpPr>
        <p:spPr>
          <a:xfrm>
            <a:off x="3200400" y="6381690"/>
            <a:ext cx="530990" cy="400110"/>
          </a:xfrm>
          <a:prstGeom prst="rect">
            <a:avLst/>
          </a:prstGeom>
        </p:spPr>
        <p:txBody>
          <a:bodyPr wrap="square">
            <a:spAutoFit/>
          </a:bodyPr>
          <a:lstStyle/>
          <a:p>
            <a:pPr algn="r"/>
            <a:r>
              <a:rPr lang="en-US" sz="2000" dirty="0">
                <a:latin typeface="Candara" panose="020E0502030303020204" pitchFamily="34" charset="0"/>
                <a:cs typeface="Calibri" panose="020F0502020204030204" pitchFamily="34" charset="0"/>
              </a:rPr>
              <a:t>j</a:t>
            </a:r>
          </a:p>
        </p:txBody>
      </p:sp>
      <p:sp>
        <p:nvSpPr>
          <p:cNvPr id="38" name="Rectangle 37">
            <a:extLst>
              <a:ext uri="{FF2B5EF4-FFF2-40B4-BE49-F238E27FC236}">
                <a16:creationId xmlns:a16="http://schemas.microsoft.com/office/drawing/2014/main" id="{34B64EF8-16F6-4802-BAE4-D9EC76FB8029}"/>
              </a:ext>
            </a:extLst>
          </p:cNvPr>
          <p:cNvSpPr/>
          <p:nvPr/>
        </p:nvSpPr>
        <p:spPr>
          <a:xfrm>
            <a:off x="5520372" y="5440977"/>
            <a:ext cx="530990" cy="400110"/>
          </a:xfrm>
          <a:prstGeom prst="rect">
            <a:avLst/>
          </a:prstGeom>
        </p:spPr>
        <p:txBody>
          <a:bodyPr wrap="square">
            <a:spAutoFit/>
          </a:bodyPr>
          <a:lstStyle/>
          <a:p>
            <a:pPr algn="r"/>
            <a:r>
              <a:rPr lang="en-US" sz="2000" dirty="0">
                <a:latin typeface="Candara" panose="020E0502030303020204" pitchFamily="34" charset="0"/>
                <a:cs typeface="Calibri" panose="020F0502020204030204" pitchFamily="34" charset="0"/>
              </a:rPr>
              <a:t>b</a:t>
            </a:r>
          </a:p>
        </p:txBody>
      </p:sp>
      <p:sp>
        <p:nvSpPr>
          <p:cNvPr id="39" name="Rectangle 38">
            <a:extLst>
              <a:ext uri="{FF2B5EF4-FFF2-40B4-BE49-F238E27FC236}">
                <a16:creationId xmlns:a16="http://schemas.microsoft.com/office/drawing/2014/main" id="{55210CAB-ED2C-4517-9EF0-F43893C6CE12}"/>
              </a:ext>
            </a:extLst>
          </p:cNvPr>
          <p:cNvSpPr/>
          <p:nvPr/>
        </p:nvSpPr>
        <p:spPr>
          <a:xfrm>
            <a:off x="5520372" y="5747699"/>
            <a:ext cx="530990" cy="400110"/>
          </a:xfrm>
          <a:prstGeom prst="rect">
            <a:avLst/>
          </a:prstGeom>
        </p:spPr>
        <p:txBody>
          <a:bodyPr wrap="square">
            <a:spAutoFit/>
          </a:bodyPr>
          <a:lstStyle/>
          <a:p>
            <a:pPr algn="r"/>
            <a:r>
              <a:rPr lang="en-US" sz="2000" dirty="0">
                <a:latin typeface="Candara" panose="020E0502030303020204" pitchFamily="34" charset="0"/>
                <a:cs typeface="Calibri" panose="020F0502020204030204" pitchFamily="34" charset="0"/>
              </a:rPr>
              <a:t>¬e</a:t>
            </a:r>
          </a:p>
        </p:txBody>
      </p:sp>
      <p:sp>
        <p:nvSpPr>
          <p:cNvPr id="42" name="Rectangle 41">
            <a:extLst>
              <a:ext uri="{FF2B5EF4-FFF2-40B4-BE49-F238E27FC236}">
                <a16:creationId xmlns:a16="http://schemas.microsoft.com/office/drawing/2014/main" id="{CFF8F463-E16C-4EA4-B317-D3300AEE23EA}"/>
              </a:ext>
            </a:extLst>
          </p:cNvPr>
          <p:cNvSpPr/>
          <p:nvPr/>
        </p:nvSpPr>
        <p:spPr>
          <a:xfrm>
            <a:off x="5520372" y="6052499"/>
            <a:ext cx="530990" cy="400110"/>
          </a:xfrm>
          <a:prstGeom prst="rect">
            <a:avLst/>
          </a:prstGeom>
        </p:spPr>
        <p:txBody>
          <a:bodyPr wrap="square">
            <a:spAutoFit/>
          </a:bodyPr>
          <a:lstStyle/>
          <a:p>
            <a:pPr algn="r"/>
            <a:r>
              <a:rPr lang="en-US" sz="2000" dirty="0">
                <a:latin typeface="Candara" panose="020E0502030303020204" pitchFamily="34" charset="0"/>
                <a:cs typeface="Calibri" panose="020F0502020204030204" pitchFamily="34" charset="0"/>
              </a:rPr>
              <a:t>¬a</a:t>
            </a:r>
          </a:p>
        </p:txBody>
      </p:sp>
      <p:sp>
        <p:nvSpPr>
          <p:cNvPr id="59" name="Rectangle 58">
            <a:extLst>
              <a:ext uri="{FF2B5EF4-FFF2-40B4-BE49-F238E27FC236}">
                <a16:creationId xmlns:a16="http://schemas.microsoft.com/office/drawing/2014/main" id="{A9EB8B36-684A-43FE-B390-49982000665F}"/>
              </a:ext>
            </a:extLst>
          </p:cNvPr>
          <p:cNvSpPr/>
          <p:nvPr/>
        </p:nvSpPr>
        <p:spPr>
          <a:xfrm>
            <a:off x="5977572" y="6381690"/>
            <a:ext cx="2328228" cy="400110"/>
          </a:xfrm>
          <a:prstGeom prst="rect">
            <a:avLst/>
          </a:prstGeom>
        </p:spPr>
        <p:txBody>
          <a:bodyPr wrap="square">
            <a:spAutoFit/>
          </a:bodyPr>
          <a:lstStyle/>
          <a:p>
            <a:r>
              <a:rPr lang="en-US" sz="2000" dirty="0">
                <a:solidFill>
                  <a:srgbClr val="0000CC"/>
                </a:solidFill>
                <a:latin typeface="Candara" panose="020E0502030303020204" pitchFamily="34" charset="0"/>
                <a:cs typeface="Calibri" panose="020F0502020204030204" pitchFamily="34" charset="0"/>
              </a:rPr>
              <a:t>w=0.05</a:t>
            </a:r>
          </a:p>
        </p:txBody>
      </p:sp>
      <p:sp>
        <p:nvSpPr>
          <p:cNvPr id="60" name="Rectangle 59">
            <a:extLst>
              <a:ext uri="{FF2B5EF4-FFF2-40B4-BE49-F238E27FC236}">
                <a16:creationId xmlns:a16="http://schemas.microsoft.com/office/drawing/2014/main" id="{F943C56F-0E1E-4C7A-9E68-6D0ABB1E92D0}"/>
              </a:ext>
            </a:extLst>
          </p:cNvPr>
          <p:cNvSpPr/>
          <p:nvPr/>
        </p:nvSpPr>
        <p:spPr>
          <a:xfrm>
            <a:off x="5520372" y="6381690"/>
            <a:ext cx="530990" cy="400110"/>
          </a:xfrm>
          <a:prstGeom prst="rect">
            <a:avLst/>
          </a:prstGeom>
        </p:spPr>
        <p:txBody>
          <a:bodyPr wrap="square">
            <a:spAutoFit/>
          </a:bodyPr>
          <a:lstStyle/>
          <a:p>
            <a:pPr algn="r"/>
            <a:r>
              <a:rPr lang="en-US" sz="2000" dirty="0">
                <a:latin typeface="Candara" panose="020E0502030303020204" pitchFamily="34" charset="0"/>
                <a:cs typeface="Calibri" panose="020F0502020204030204" pitchFamily="34" charset="0"/>
              </a:rPr>
              <a:t>j</a:t>
            </a:r>
          </a:p>
        </p:txBody>
      </p:sp>
      <p:sp>
        <p:nvSpPr>
          <p:cNvPr id="3" name="TextBox 2">
            <a:extLst>
              <a:ext uri="{FF2B5EF4-FFF2-40B4-BE49-F238E27FC236}">
                <a16:creationId xmlns:a16="http://schemas.microsoft.com/office/drawing/2014/main" id="{2C876252-9117-C7ED-2DBE-D2D7DF0F5873}"/>
              </a:ext>
            </a:extLst>
          </p:cNvPr>
          <p:cNvSpPr txBox="1"/>
          <p:nvPr/>
        </p:nvSpPr>
        <p:spPr>
          <a:xfrm>
            <a:off x="1231970" y="5941072"/>
            <a:ext cx="1705858" cy="702564"/>
          </a:xfrm>
          <a:prstGeom prst="rect">
            <a:avLst/>
          </a:prstGeom>
        </p:spPr>
        <p:txBody>
          <a:bodyPr vert="horz" wrap="square" lIns="91440" tIns="0" rIns="45720" bIns="0" rtlCol="0" anchor="t">
            <a:normAutofit/>
            <a:scene3d>
              <a:camera prst="orthographicFront"/>
              <a:lightRig rig="threePt" dir="t">
                <a:rot lat="0" lon="0" rev="4800000"/>
              </a:lightRig>
            </a:scene3d>
            <a:sp3d prstMaterial="matte">
              <a:bevelT w="50800" h="10160"/>
            </a:sp3d>
          </a:bodyPr>
          <a:lstStyle/>
          <a:p>
            <a:pPr algn="ctr"/>
            <a:r>
              <a:rPr lang="en-US" sz="1000" dirty="0"/>
              <a:t>In the example, B is fixed evidence, j is generated evidence with a given weight</a:t>
            </a:r>
          </a:p>
        </p:txBody>
      </p:sp>
    </p:spTree>
    <p:extLst>
      <p:ext uri="{BB962C8B-B14F-4D97-AF65-F5344CB8AC3E}">
        <p14:creationId xmlns:p14="http://schemas.microsoft.com/office/powerpoint/2010/main" val="2389834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1" grpId="0"/>
      <p:bldP spid="35" grpId="0"/>
      <p:bldP spid="36" grpId="0"/>
      <p:bldP spid="37" grpId="0"/>
      <p:bldP spid="38" grpId="0"/>
      <p:bldP spid="39" grpId="0"/>
      <p:bldP spid="42" grpId="0"/>
      <p:bldP spid="59" grpId="0"/>
      <p:bldP spid="60"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757741C-0202-F649-BB73-6F714AC2C374}"/>
              </a:ext>
            </a:extLst>
          </p:cNvPr>
          <p:cNvSpPr>
            <a:spLocks noGrp="1"/>
          </p:cNvSpPr>
          <p:nvPr>
            <p:ph type="ctrTitle"/>
          </p:nvPr>
        </p:nvSpPr>
        <p:spPr/>
        <p:txBody>
          <a:bodyPr/>
          <a:lstStyle/>
          <a:p>
            <a:r>
              <a:rPr lang="en-US" dirty="0"/>
              <a:t>Backup</a:t>
            </a:r>
          </a:p>
        </p:txBody>
      </p:sp>
      <p:sp>
        <p:nvSpPr>
          <p:cNvPr id="4" name="Slide Number Placeholder 3">
            <a:extLst>
              <a:ext uri="{FF2B5EF4-FFF2-40B4-BE49-F238E27FC236}">
                <a16:creationId xmlns:a16="http://schemas.microsoft.com/office/drawing/2014/main" id="{9F3285D9-4BAD-9247-B787-3CFDFB20929F}"/>
              </a:ext>
            </a:extLst>
          </p:cNvPr>
          <p:cNvSpPr>
            <a:spLocks noGrp="1"/>
          </p:cNvSpPr>
          <p:nvPr>
            <p:ph type="sldNum" sz="quarter" idx="4294967295"/>
          </p:nvPr>
        </p:nvSpPr>
        <p:spPr>
          <a:xfrm>
            <a:off x="11214100" y="6583363"/>
            <a:ext cx="977900" cy="274637"/>
          </a:xfrm>
        </p:spPr>
        <p:txBody>
          <a:bodyPr/>
          <a:lstStyle/>
          <a:p>
            <a:pPr>
              <a:defRPr/>
            </a:pPr>
            <a:fld id="{CCF77436-EC8C-4AA7-8F7E-35D67B363DD7}" type="slidenum">
              <a:rPr lang="en-US" smtClean="0"/>
              <a:pPr>
                <a:defRPr/>
              </a:pPr>
              <a:t>68</a:t>
            </a:fld>
            <a:endParaRPr lang="en-US" dirty="0"/>
          </a:p>
        </p:txBody>
      </p:sp>
    </p:spTree>
    <p:extLst>
      <p:ext uri="{BB962C8B-B14F-4D97-AF65-F5344CB8AC3E}">
        <p14:creationId xmlns:p14="http://schemas.microsoft.com/office/powerpoint/2010/main" val="33455926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B1D4A-A404-284D-8A29-36D848A88293}"/>
              </a:ext>
            </a:extLst>
          </p:cNvPr>
          <p:cNvSpPr>
            <a:spLocks noGrp="1"/>
          </p:cNvSpPr>
          <p:nvPr>
            <p:ph type="title"/>
          </p:nvPr>
        </p:nvSpPr>
        <p:spPr/>
        <p:txBody>
          <a:bodyPr>
            <a:normAutofit fontScale="90000"/>
          </a:bodyPr>
          <a:lstStyle/>
          <a:p>
            <a:r>
              <a:rPr lang="en-US" dirty="0"/>
              <a:t>Markov chain Monte Carlo (MCMC) Sampling Algorithms</a:t>
            </a:r>
          </a:p>
        </p:txBody>
      </p:sp>
      <p:sp>
        <p:nvSpPr>
          <p:cNvPr id="3" name="Content Placeholder 2">
            <a:extLst>
              <a:ext uri="{FF2B5EF4-FFF2-40B4-BE49-F238E27FC236}">
                <a16:creationId xmlns:a16="http://schemas.microsoft.com/office/drawing/2014/main" id="{018D2F08-DD04-3E46-9EDB-E29CF26F3643}"/>
              </a:ext>
            </a:extLst>
          </p:cNvPr>
          <p:cNvSpPr>
            <a:spLocks noGrp="1"/>
          </p:cNvSpPr>
          <p:nvPr>
            <p:ph idx="1"/>
          </p:nvPr>
        </p:nvSpPr>
        <p:spPr/>
        <p:txBody>
          <a:bodyPr/>
          <a:lstStyle/>
          <a:p>
            <a:r>
              <a:rPr lang="en-US" dirty="0"/>
              <a:t>Rejection sampling and likelihood weighting:</a:t>
            </a:r>
          </a:p>
          <a:p>
            <a:pPr lvl="1"/>
            <a:r>
              <a:rPr lang="en-US" dirty="0"/>
              <a:t>Generating each sample from scratch independently.</a:t>
            </a:r>
          </a:p>
          <a:p>
            <a:r>
              <a:rPr lang="en-US" dirty="0"/>
              <a:t>MCMC algorithms generate each sample by making a random change to the preceding sample.</a:t>
            </a:r>
          </a:p>
          <a:p>
            <a:endParaRPr lang="en-US" dirty="0"/>
          </a:p>
        </p:txBody>
      </p:sp>
      <p:sp>
        <p:nvSpPr>
          <p:cNvPr id="4" name="Slide Number Placeholder 3">
            <a:extLst>
              <a:ext uri="{FF2B5EF4-FFF2-40B4-BE49-F238E27FC236}">
                <a16:creationId xmlns:a16="http://schemas.microsoft.com/office/drawing/2014/main" id="{9352293A-C2EE-9643-9E17-8F8D6587CBAA}"/>
              </a:ext>
            </a:extLst>
          </p:cNvPr>
          <p:cNvSpPr>
            <a:spLocks noGrp="1"/>
          </p:cNvSpPr>
          <p:nvPr>
            <p:ph type="sldNum" sz="quarter" idx="12"/>
          </p:nvPr>
        </p:nvSpPr>
        <p:spPr/>
        <p:txBody>
          <a:bodyPr/>
          <a:lstStyle/>
          <a:p>
            <a:pPr>
              <a:defRPr/>
            </a:pPr>
            <a:fld id="{CCF77436-EC8C-4AA7-8F7E-35D67B363DD7}" type="slidenum">
              <a:rPr lang="en-US" smtClean="0"/>
              <a:pPr>
                <a:defRPr/>
              </a:pPr>
              <a:t>69</a:t>
            </a:fld>
            <a:endParaRPr lang="en-US" dirty="0"/>
          </a:p>
        </p:txBody>
      </p:sp>
    </p:spTree>
    <p:extLst>
      <p:ext uri="{BB962C8B-B14F-4D97-AF65-F5344CB8AC3E}">
        <p14:creationId xmlns:p14="http://schemas.microsoft.com/office/powerpoint/2010/main" val="428642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ECE73-8220-BE47-86DA-54BDC53EA692}"/>
              </a:ext>
            </a:extLst>
          </p:cNvPr>
          <p:cNvSpPr>
            <a:spLocks noGrp="1"/>
          </p:cNvSpPr>
          <p:nvPr>
            <p:ph type="title"/>
          </p:nvPr>
        </p:nvSpPr>
        <p:spPr>
          <a:xfrm>
            <a:off x="609600" y="152400"/>
            <a:ext cx="10972800" cy="838200"/>
          </a:xfrm>
        </p:spPr>
        <p:txBody>
          <a:bodyPr/>
          <a:lstStyle/>
          <a:p>
            <a:r>
              <a:rPr lang="en-US" dirty="0"/>
              <a:t>Properties of Probabilities</a:t>
            </a:r>
          </a:p>
        </p:txBody>
      </p:sp>
      <p:sp>
        <p:nvSpPr>
          <p:cNvPr id="8" name="Content Placeholder 7">
            <a:extLst>
              <a:ext uri="{FF2B5EF4-FFF2-40B4-BE49-F238E27FC236}">
                <a16:creationId xmlns:a16="http://schemas.microsoft.com/office/drawing/2014/main" id="{2F4BE3D2-7FA9-2A42-9D50-AA1EEB6C17BE}"/>
              </a:ext>
            </a:extLst>
          </p:cNvPr>
          <p:cNvSpPr>
            <a:spLocks noGrp="1"/>
          </p:cNvSpPr>
          <p:nvPr>
            <p:ph sz="half" idx="1"/>
          </p:nvPr>
        </p:nvSpPr>
        <p:spPr/>
        <p:txBody>
          <a:bodyPr/>
          <a:lstStyle/>
          <a:p>
            <a:pPr marL="11113" indent="0">
              <a:buNone/>
            </a:pPr>
            <a:r>
              <a:rPr lang="en-US" sz="3200" dirty="0"/>
              <a:t>Random Variables </a:t>
            </a:r>
            <a:r>
              <a:rPr lang="en-US" sz="3200" dirty="0">
                <a:solidFill>
                  <a:srgbClr val="7030A0"/>
                </a:solidFill>
              </a:rPr>
              <a:t>X</a:t>
            </a:r>
            <a:r>
              <a:rPr lang="en-US" sz="3200" dirty="0"/>
              <a:t> and </a:t>
            </a:r>
            <a:r>
              <a:rPr lang="en-US" sz="3200" dirty="0">
                <a:solidFill>
                  <a:srgbClr val="7030A0"/>
                </a:solidFill>
              </a:rPr>
              <a:t>Y</a:t>
            </a:r>
          </a:p>
          <a:p>
            <a:r>
              <a:rPr lang="en-US" sz="3200" dirty="0"/>
              <a:t>Complementary probability:</a:t>
            </a:r>
          </a:p>
          <a:p>
            <a:pPr lvl="1">
              <a:buClr>
                <a:schemeClr val="bg1"/>
              </a:buClr>
            </a:pPr>
            <a:r>
              <a:rPr lang="en-US" sz="2800" dirty="0">
                <a:solidFill>
                  <a:srgbClr val="7030A0"/>
                </a:solidFill>
              </a:rPr>
              <a:t>P(¬x) = 1 - P(x) </a:t>
            </a:r>
          </a:p>
          <a:p>
            <a:r>
              <a:rPr lang="en-US" sz="3200" dirty="0"/>
              <a:t>Independence:</a:t>
            </a:r>
          </a:p>
          <a:p>
            <a:pPr lvl="1">
              <a:buClr>
                <a:schemeClr val="bg1"/>
              </a:buClr>
            </a:pPr>
            <a:r>
              <a:rPr lang="en-US" sz="2800">
                <a:solidFill>
                  <a:srgbClr val="7030A0"/>
                </a:solidFill>
              </a:rPr>
              <a:t>X ⊥ Y: P(x, y) = P(x) P(y)</a:t>
            </a:r>
          </a:p>
        </p:txBody>
      </p:sp>
      <p:sp>
        <p:nvSpPr>
          <p:cNvPr id="4" name="Slide Number Placeholder 3">
            <a:extLst>
              <a:ext uri="{FF2B5EF4-FFF2-40B4-BE49-F238E27FC236}">
                <a16:creationId xmlns:a16="http://schemas.microsoft.com/office/drawing/2014/main" id="{2A3AA10D-BA24-B047-AB48-1605D99140D5}"/>
              </a:ext>
            </a:extLst>
          </p:cNvPr>
          <p:cNvSpPr>
            <a:spLocks noGrp="1"/>
          </p:cNvSpPr>
          <p:nvPr>
            <p:ph type="sldNum" sz="quarter" idx="12"/>
          </p:nvPr>
        </p:nvSpPr>
        <p:spPr>
          <a:xfrm>
            <a:off x="10939195" y="6583680"/>
            <a:ext cx="978485" cy="274320"/>
          </a:xfrm>
        </p:spPr>
        <p:txBody>
          <a:bodyPr/>
          <a:lstStyle/>
          <a:p>
            <a:fld id="{CCF77436-EC8C-4AA7-8F7E-35D67B363DD7}" type="slidenum">
              <a:rPr lang="en-US" smtClean="0"/>
              <a:pPr/>
              <a:t>7</a:t>
            </a:fld>
            <a:endParaRPr lang="en-US" dirty="0"/>
          </a:p>
        </p:txBody>
      </p:sp>
      <p:sp>
        <p:nvSpPr>
          <p:cNvPr id="5" name="Rectangle 4">
            <a:extLst>
              <a:ext uri="{FF2B5EF4-FFF2-40B4-BE49-F238E27FC236}">
                <a16:creationId xmlns:a16="http://schemas.microsoft.com/office/drawing/2014/main" id="{FA1B52FD-5D31-4895-AEAA-C619A95FE4A7}"/>
              </a:ext>
            </a:extLst>
          </p:cNvPr>
          <p:cNvSpPr/>
          <p:nvPr/>
        </p:nvSpPr>
        <p:spPr>
          <a:xfrm>
            <a:off x="7239000" y="1490008"/>
            <a:ext cx="2971800" cy="1938992"/>
          </a:xfrm>
          <a:prstGeom prst="rect">
            <a:avLst/>
          </a:prstGeom>
          <a:solidFill>
            <a:schemeClr val="bg1"/>
          </a:solidFill>
          <a:ln>
            <a:solidFill>
              <a:schemeClr val="bg2"/>
            </a:solidFill>
          </a:ln>
          <a:effectLst>
            <a:outerShdw blurRad="50800" dist="38100" dir="2700000" algn="tl" rotWithShape="0">
              <a:prstClr val="black">
                <a:alpha val="40000"/>
              </a:prstClr>
            </a:outerShdw>
          </a:effectLst>
        </p:spPr>
        <p:txBody>
          <a:bodyPr wrap="square">
            <a:spAutoFit/>
          </a:bodyPr>
          <a:lstStyle/>
          <a:p>
            <a:r>
              <a:rPr lang="en-US" sz="2400" dirty="0">
                <a:latin typeface="Candara" panose="020E0502030303020204" pitchFamily="34" charset="0"/>
                <a:cs typeface="Calibri" panose="020F0502020204030204" pitchFamily="34" charset="0"/>
              </a:rPr>
              <a:t>Notation: </a:t>
            </a:r>
          </a:p>
          <a:p>
            <a:r>
              <a:rPr lang="en-US" sz="2400" dirty="0">
                <a:latin typeface="Candara" panose="020E0502030303020204" pitchFamily="34" charset="0"/>
                <a:cs typeface="Calibri" panose="020F0502020204030204" pitchFamily="34" charset="0"/>
              </a:rPr>
              <a:t>P(x) ≡ P(X=x)</a:t>
            </a:r>
          </a:p>
          <a:p>
            <a:r>
              <a:rPr lang="en-US" sz="2400" dirty="0">
                <a:latin typeface="Candara" panose="020E0502030303020204" pitchFamily="34" charset="0"/>
                <a:cs typeface="Calibri" panose="020F0502020204030204" pitchFamily="34" charset="0"/>
              </a:rPr>
              <a:t>P(¬x) ≡ P(X=¬x)</a:t>
            </a:r>
          </a:p>
          <a:p>
            <a:r>
              <a:rPr lang="en-US" sz="2400" dirty="0">
                <a:latin typeface="Candara" panose="020E0502030303020204" pitchFamily="34" charset="0"/>
                <a:cs typeface="Calibri" panose="020F0502020204030204" pitchFamily="34" charset="0"/>
              </a:rPr>
              <a:t>P(y) ≡ P(Y=y)</a:t>
            </a:r>
          </a:p>
          <a:p>
            <a:r>
              <a:rPr lang="en-US" sz="2400" dirty="0">
                <a:latin typeface="Candara" panose="020E0502030303020204" pitchFamily="34" charset="0"/>
                <a:cs typeface="Calibri" panose="020F0502020204030204" pitchFamily="34" charset="0"/>
              </a:rPr>
              <a:t>P(</a:t>
            </a:r>
            <a:r>
              <a:rPr lang="en-US" sz="2400" dirty="0" err="1">
                <a:latin typeface="Candara" panose="020E0502030303020204" pitchFamily="34" charset="0"/>
                <a:cs typeface="Calibri" panose="020F0502020204030204" pitchFamily="34" charset="0"/>
              </a:rPr>
              <a:t>x,y</a:t>
            </a:r>
            <a:r>
              <a:rPr lang="en-US" sz="2400" dirty="0">
                <a:latin typeface="Candara" panose="020E0502030303020204" pitchFamily="34" charset="0"/>
                <a:cs typeface="Calibri" panose="020F0502020204030204" pitchFamily="34" charset="0"/>
              </a:rPr>
              <a:t>) ≡ P(X=x, Y=y)</a:t>
            </a:r>
          </a:p>
        </p:txBody>
      </p:sp>
    </p:spTree>
    <p:extLst>
      <p:ext uri="{BB962C8B-B14F-4D97-AF65-F5344CB8AC3E}">
        <p14:creationId xmlns:p14="http://schemas.microsoft.com/office/powerpoint/2010/main" val="400518544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3C6BA-DC06-4B1D-98BB-7B5F061B25D0}"/>
              </a:ext>
            </a:extLst>
          </p:cNvPr>
          <p:cNvSpPr>
            <a:spLocks noGrp="1"/>
          </p:cNvSpPr>
          <p:nvPr>
            <p:ph type="title"/>
          </p:nvPr>
        </p:nvSpPr>
        <p:spPr/>
        <p:txBody>
          <a:bodyPr/>
          <a:lstStyle/>
          <a:p>
            <a:r>
              <a:rPr lang="en-US" dirty="0"/>
              <a:t>Markov Chain for P(</a:t>
            </a:r>
            <a:r>
              <a:rPr lang="en-US" dirty="0" err="1"/>
              <a:t>A,B|e,m,j</a:t>
            </a:r>
            <a:r>
              <a:rPr lang="en-US" dirty="0"/>
              <a:t>)</a:t>
            </a:r>
          </a:p>
        </p:txBody>
      </p:sp>
      <p:sp>
        <p:nvSpPr>
          <p:cNvPr id="4" name="Slide Number Placeholder 3">
            <a:extLst>
              <a:ext uri="{FF2B5EF4-FFF2-40B4-BE49-F238E27FC236}">
                <a16:creationId xmlns:a16="http://schemas.microsoft.com/office/drawing/2014/main" id="{718BED4E-41E9-4411-84A0-A86F52F371BF}"/>
              </a:ext>
            </a:extLst>
          </p:cNvPr>
          <p:cNvSpPr>
            <a:spLocks noGrp="1"/>
          </p:cNvSpPr>
          <p:nvPr>
            <p:ph type="sldNum" sz="quarter" idx="12"/>
          </p:nvPr>
        </p:nvSpPr>
        <p:spPr/>
        <p:txBody>
          <a:bodyPr/>
          <a:lstStyle/>
          <a:p>
            <a:pPr>
              <a:defRPr/>
            </a:pPr>
            <a:fld id="{CCF77436-EC8C-4AA7-8F7E-35D67B363DD7}" type="slidenum">
              <a:rPr lang="en-US" smtClean="0"/>
              <a:pPr>
                <a:defRPr/>
              </a:pPr>
              <a:t>70</a:t>
            </a:fld>
            <a:endParaRPr lang="en-US" dirty="0"/>
          </a:p>
        </p:txBody>
      </p:sp>
      <p:sp>
        <p:nvSpPr>
          <p:cNvPr id="5" name="Oval 4">
            <a:extLst>
              <a:ext uri="{FF2B5EF4-FFF2-40B4-BE49-F238E27FC236}">
                <a16:creationId xmlns:a16="http://schemas.microsoft.com/office/drawing/2014/main" id="{32C99C37-BBA0-48F5-A135-44B8BB85DBDF}"/>
              </a:ext>
            </a:extLst>
          </p:cNvPr>
          <p:cNvSpPr/>
          <p:nvPr/>
        </p:nvSpPr>
        <p:spPr>
          <a:xfrm>
            <a:off x="3247381" y="1249680"/>
            <a:ext cx="502920" cy="502920"/>
          </a:xfrm>
          <a:prstGeom prst="ellipse">
            <a:avLst/>
          </a:prstGeom>
          <a:noFill/>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b</a:t>
            </a:r>
          </a:p>
        </p:txBody>
      </p:sp>
      <p:sp>
        <p:nvSpPr>
          <p:cNvPr id="6" name="Oval 5">
            <a:extLst>
              <a:ext uri="{FF2B5EF4-FFF2-40B4-BE49-F238E27FC236}">
                <a16:creationId xmlns:a16="http://schemas.microsoft.com/office/drawing/2014/main" id="{B09CD552-C475-4767-AE22-1A50A69216E7}"/>
              </a:ext>
            </a:extLst>
          </p:cNvPr>
          <p:cNvSpPr/>
          <p:nvPr/>
        </p:nvSpPr>
        <p:spPr>
          <a:xfrm>
            <a:off x="4409431" y="1249680"/>
            <a:ext cx="502920" cy="502920"/>
          </a:xfrm>
          <a:prstGeom prst="ellipse">
            <a:avLst/>
          </a:prstGeom>
          <a:noFill/>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e</a:t>
            </a:r>
          </a:p>
        </p:txBody>
      </p:sp>
      <p:cxnSp>
        <p:nvCxnSpPr>
          <p:cNvPr id="7" name="Straight Arrow Connector 6">
            <a:extLst>
              <a:ext uri="{FF2B5EF4-FFF2-40B4-BE49-F238E27FC236}">
                <a16:creationId xmlns:a16="http://schemas.microsoft.com/office/drawing/2014/main" id="{509546CD-1614-4E3C-8580-6628DA52187C}"/>
              </a:ext>
            </a:extLst>
          </p:cNvPr>
          <p:cNvCxnSpPr>
            <a:cxnSpLocks/>
            <a:stCxn id="5" idx="4"/>
            <a:endCxn id="8" idx="1"/>
          </p:cNvCxnSpPr>
          <p:nvPr/>
        </p:nvCxnSpPr>
        <p:spPr>
          <a:xfrm>
            <a:off x="3498842" y="1752601"/>
            <a:ext cx="336541" cy="273295"/>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8" name="Oval 7">
            <a:extLst>
              <a:ext uri="{FF2B5EF4-FFF2-40B4-BE49-F238E27FC236}">
                <a16:creationId xmlns:a16="http://schemas.microsoft.com/office/drawing/2014/main" id="{C1E2B603-9D08-4CE5-98A6-9739009A5ADA}"/>
              </a:ext>
            </a:extLst>
          </p:cNvPr>
          <p:cNvSpPr/>
          <p:nvPr/>
        </p:nvSpPr>
        <p:spPr>
          <a:xfrm>
            <a:off x="3761731" y="1952244"/>
            <a:ext cx="502920" cy="502920"/>
          </a:xfrm>
          <a:prstGeom prst="ellipse">
            <a:avLst/>
          </a:prstGeom>
          <a:noFill/>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a</a:t>
            </a:r>
          </a:p>
        </p:txBody>
      </p:sp>
      <p:sp>
        <p:nvSpPr>
          <p:cNvPr id="9" name="Oval 8">
            <a:extLst>
              <a:ext uri="{FF2B5EF4-FFF2-40B4-BE49-F238E27FC236}">
                <a16:creationId xmlns:a16="http://schemas.microsoft.com/office/drawing/2014/main" id="{F6BCC122-867C-4B98-A496-F41073A9A961}"/>
              </a:ext>
            </a:extLst>
          </p:cNvPr>
          <p:cNvSpPr/>
          <p:nvPr/>
        </p:nvSpPr>
        <p:spPr>
          <a:xfrm>
            <a:off x="3247381" y="2621280"/>
            <a:ext cx="502920" cy="502920"/>
          </a:xfrm>
          <a:prstGeom prst="ellipse">
            <a:avLst/>
          </a:prstGeom>
          <a:noFill/>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m</a:t>
            </a:r>
          </a:p>
        </p:txBody>
      </p:sp>
      <p:sp>
        <p:nvSpPr>
          <p:cNvPr id="10" name="Oval 9">
            <a:extLst>
              <a:ext uri="{FF2B5EF4-FFF2-40B4-BE49-F238E27FC236}">
                <a16:creationId xmlns:a16="http://schemas.microsoft.com/office/drawing/2014/main" id="{C897DFEA-796F-4ED4-8593-485BED4DA8D2}"/>
              </a:ext>
            </a:extLst>
          </p:cNvPr>
          <p:cNvSpPr/>
          <p:nvPr/>
        </p:nvSpPr>
        <p:spPr>
          <a:xfrm>
            <a:off x="4390381" y="2621280"/>
            <a:ext cx="502920" cy="502920"/>
          </a:xfrm>
          <a:prstGeom prst="ellipse">
            <a:avLst/>
          </a:prstGeom>
          <a:noFill/>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j</a:t>
            </a:r>
          </a:p>
        </p:txBody>
      </p:sp>
      <p:cxnSp>
        <p:nvCxnSpPr>
          <p:cNvPr id="11" name="Straight Arrow Connector 10">
            <a:extLst>
              <a:ext uri="{FF2B5EF4-FFF2-40B4-BE49-F238E27FC236}">
                <a16:creationId xmlns:a16="http://schemas.microsoft.com/office/drawing/2014/main" id="{8070FE25-3C63-4BC3-BCAE-E815B29E802D}"/>
              </a:ext>
            </a:extLst>
          </p:cNvPr>
          <p:cNvCxnSpPr>
            <a:cxnSpLocks/>
            <a:stCxn id="6" idx="4"/>
            <a:endCxn id="8" idx="7"/>
          </p:cNvCxnSpPr>
          <p:nvPr/>
        </p:nvCxnSpPr>
        <p:spPr>
          <a:xfrm flipH="1">
            <a:off x="4191001" y="1752601"/>
            <a:ext cx="469891" cy="273295"/>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97DF9AC4-C397-42F6-A8BA-44567421A951}"/>
              </a:ext>
            </a:extLst>
          </p:cNvPr>
          <p:cNvCxnSpPr>
            <a:cxnSpLocks/>
            <a:stCxn id="8" idx="3"/>
            <a:endCxn id="9" idx="0"/>
          </p:cNvCxnSpPr>
          <p:nvPr/>
        </p:nvCxnSpPr>
        <p:spPr>
          <a:xfrm flipH="1">
            <a:off x="3498842" y="2381514"/>
            <a:ext cx="336541" cy="239767"/>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89B3E82E-C1F1-4152-8A8B-485AA1E9B559}"/>
              </a:ext>
            </a:extLst>
          </p:cNvPr>
          <p:cNvCxnSpPr>
            <a:cxnSpLocks/>
            <a:stCxn id="8" idx="5"/>
            <a:endCxn id="10" idx="0"/>
          </p:cNvCxnSpPr>
          <p:nvPr/>
        </p:nvCxnSpPr>
        <p:spPr>
          <a:xfrm>
            <a:off x="4191001" y="2381514"/>
            <a:ext cx="450841" cy="239767"/>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14" name="Oval 13">
            <a:extLst>
              <a:ext uri="{FF2B5EF4-FFF2-40B4-BE49-F238E27FC236}">
                <a16:creationId xmlns:a16="http://schemas.microsoft.com/office/drawing/2014/main" id="{2C3ADDEF-E520-4A7A-A4DC-C0277B989E65}"/>
              </a:ext>
            </a:extLst>
          </p:cNvPr>
          <p:cNvSpPr/>
          <p:nvPr/>
        </p:nvSpPr>
        <p:spPr>
          <a:xfrm>
            <a:off x="6606542" y="1256275"/>
            <a:ext cx="502920" cy="502920"/>
          </a:xfrm>
          <a:prstGeom prst="ellipse">
            <a:avLst/>
          </a:prstGeom>
          <a:noFill/>
          <a:ln w="38100">
            <a:solidFill>
              <a:schemeClr val="tx1"/>
            </a:solidFill>
          </a:ln>
        </p:spPr>
        <p:style>
          <a:lnRef idx="1">
            <a:schemeClr val="dk1"/>
          </a:lnRef>
          <a:fillRef idx="0">
            <a:schemeClr val="dk1"/>
          </a:fillRef>
          <a:effectRef idx="0">
            <a:schemeClr val="dk1"/>
          </a:effectRef>
          <a:fontRef idx="minor">
            <a:schemeClr val="tx1"/>
          </a:fontRef>
        </p:style>
        <p:txBody>
          <a:bodyPr wrap="none" lIns="0" tIns="0" rIns="0" bIns="0" rtlCol="0" anchor="ctr"/>
          <a:lstStyle/>
          <a:p>
            <a:pPr algn="ctr"/>
            <a:r>
              <a:rPr lang="en-US" sz="2800" dirty="0">
                <a:latin typeface="Candara" panose="020E0502030303020204" pitchFamily="34" charset="0"/>
                <a:cs typeface="Calibri" panose="020F0502020204030204" pitchFamily="34" charset="0"/>
              </a:rPr>
              <a:t>¬b</a:t>
            </a:r>
            <a:endParaRPr lang="en-US" sz="2800" dirty="0">
              <a:latin typeface="Candara" panose="020E0502030303020204" pitchFamily="34" charset="0"/>
            </a:endParaRPr>
          </a:p>
        </p:txBody>
      </p:sp>
      <p:sp>
        <p:nvSpPr>
          <p:cNvPr id="15" name="Oval 14">
            <a:extLst>
              <a:ext uri="{FF2B5EF4-FFF2-40B4-BE49-F238E27FC236}">
                <a16:creationId xmlns:a16="http://schemas.microsoft.com/office/drawing/2014/main" id="{3890697B-F4A6-4DA8-9019-C61C8B5C782C}"/>
              </a:ext>
            </a:extLst>
          </p:cNvPr>
          <p:cNvSpPr/>
          <p:nvPr/>
        </p:nvSpPr>
        <p:spPr>
          <a:xfrm>
            <a:off x="7768592" y="1256275"/>
            <a:ext cx="502920" cy="502920"/>
          </a:xfrm>
          <a:prstGeom prst="ellipse">
            <a:avLst/>
          </a:prstGeom>
          <a:noFill/>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e</a:t>
            </a:r>
          </a:p>
        </p:txBody>
      </p:sp>
      <p:cxnSp>
        <p:nvCxnSpPr>
          <p:cNvPr id="16" name="Straight Arrow Connector 15">
            <a:extLst>
              <a:ext uri="{FF2B5EF4-FFF2-40B4-BE49-F238E27FC236}">
                <a16:creationId xmlns:a16="http://schemas.microsoft.com/office/drawing/2014/main" id="{6FFB166A-8588-49DA-88C1-DB7C913258A7}"/>
              </a:ext>
            </a:extLst>
          </p:cNvPr>
          <p:cNvCxnSpPr>
            <a:cxnSpLocks/>
            <a:stCxn id="14" idx="4"/>
            <a:endCxn id="17" idx="1"/>
          </p:cNvCxnSpPr>
          <p:nvPr/>
        </p:nvCxnSpPr>
        <p:spPr>
          <a:xfrm>
            <a:off x="6858003" y="1759196"/>
            <a:ext cx="336541" cy="273295"/>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17" name="Oval 16">
            <a:extLst>
              <a:ext uri="{FF2B5EF4-FFF2-40B4-BE49-F238E27FC236}">
                <a16:creationId xmlns:a16="http://schemas.microsoft.com/office/drawing/2014/main" id="{25184D8C-EB33-4486-A92B-576BB511DF32}"/>
              </a:ext>
            </a:extLst>
          </p:cNvPr>
          <p:cNvSpPr/>
          <p:nvPr/>
        </p:nvSpPr>
        <p:spPr>
          <a:xfrm>
            <a:off x="7120892" y="1958839"/>
            <a:ext cx="502920" cy="502920"/>
          </a:xfrm>
          <a:prstGeom prst="ellipse">
            <a:avLst/>
          </a:prstGeom>
          <a:noFill/>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a</a:t>
            </a:r>
          </a:p>
        </p:txBody>
      </p:sp>
      <p:sp>
        <p:nvSpPr>
          <p:cNvPr id="18" name="Oval 17">
            <a:extLst>
              <a:ext uri="{FF2B5EF4-FFF2-40B4-BE49-F238E27FC236}">
                <a16:creationId xmlns:a16="http://schemas.microsoft.com/office/drawing/2014/main" id="{256FE5CD-8ADC-4386-9572-54316FF53BF4}"/>
              </a:ext>
            </a:extLst>
          </p:cNvPr>
          <p:cNvSpPr/>
          <p:nvPr/>
        </p:nvSpPr>
        <p:spPr>
          <a:xfrm>
            <a:off x="6606542" y="2627875"/>
            <a:ext cx="502920" cy="502920"/>
          </a:xfrm>
          <a:prstGeom prst="ellipse">
            <a:avLst/>
          </a:prstGeom>
          <a:noFill/>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m</a:t>
            </a:r>
          </a:p>
        </p:txBody>
      </p:sp>
      <p:sp>
        <p:nvSpPr>
          <p:cNvPr id="19" name="Oval 18">
            <a:extLst>
              <a:ext uri="{FF2B5EF4-FFF2-40B4-BE49-F238E27FC236}">
                <a16:creationId xmlns:a16="http://schemas.microsoft.com/office/drawing/2014/main" id="{533C826A-EB0A-4045-907D-D8DD5B5B61FB}"/>
              </a:ext>
            </a:extLst>
          </p:cNvPr>
          <p:cNvSpPr/>
          <p:nvPr/>
        </p:nvSpPr>
        <p:spPr>
          <a:xfrm>
            <a:off x="7749542" y="2627875"/>
            <a:ext cx="502920" cy="502920"/>
          </a:xfrm>
          <a:prstGeom prst="ellipse">
            <a:avLst/>
          </a:prstGeom>
          <a:noFill/>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j</a:t>
            </a:r>
          </a:p>
        </p:txBody>
      </p:sp>
      <p:cxnSp>
        <p:nvCxnSpPr>
          <p:cNvPr id="20" name="Straight Arrow Connector 19">
            <a:extLst>
              <a:ext uri="{FF2B5EF4-FFF2-40B4-BE49-F238E27FC236}">
                <a16:creationId xmlns:a16="http://schemas.microsoft.com/office/drawing/2014/main" id="{85BF9B77-29BF-4797-80E1-59B69E6CE4F6}"/>
              </a:ext>
            </a:extLst>
          </p:cNvPr>
          <p:cNvCxnSpPr>
            <a:cxnSpLocks/>
            <a:stCxn id="15" idx="4"/>
            <a:endCxn id="17" idx="7"/>
          </p:cNvCxnSpPr>
          <p:nvPr/>
        </p:nvCxnSpPr>
        <p:spPr>
          <a:xfrm flipH="1">
            <a:off x="7550162" y="1759196"/>
            <a:ext cx="469891" cy="273295"/>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D2A00F6D-CC18-4227-AB0E-7D0E39A62F8F}"/>
              </a:ext>
            </a:extLst>
          </p:cNvPr>
          <p:cNvCxnSpPr>
            <a:cxnSpLocks/>
            <a:stCxn id="17" idx="3"/>
            <a:endCxn id="18" idx="0"/>
          </p:cNvCxnSpPr>
          <p:nvPr/>
        </p:nvCxnSpPr>
        <p:spPr>
          <a:xfrm flipH="1">
            <a:off x="6858003" y="2388109"/>
            <a:ext cx="336541" cy="239767"/>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01AA30CF-CF1D-4B9C-B99D-CDEDD1F59B54}"/>
              </a:ext>
            </a:extLst>
          </p:cNvPr>
          <p:cNvCxnSpPr>
            <a:cxnSpLocks/>
            <a:stCxn id="17" idx="5"/>
            <a:endCxn id="19" idx="0"/>
          </p:cNvCxnSpPr>
          <p:nvPr/>
        </p:nvCxnSpPr>
        <p:spPr>
          <a:xfrm>
            <a:off x="7550162" y="2388109"/>
            <a:ext cx="450841" cy="239767"/>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23" name="Oval 22">
            <a:extLst>
              <a:ext uri="{FF2B5EF4-FFF2-40B4-BE49-F238E27FC236}">
                <a16:creationId xmlns:a16="http://schemas.microsoft.com/office/drawing/2014/main" id="{6D5297CA-23B5-4ED6-8D9A-953E803A2ABD}"/>
              </a:ext>
            </a:extLst>
          </p:cNvPr>
          <p:cNvSpPr/>
          <p:nvPr/>
        </p:nvSpPr>
        <p:spPr>
          <a:xfrm>
            <a:off x="3241022" y="3992881"/>
            <a:ext cx="502920" cy="502920"/>
          </a:xfrm>
          <a:prstGeom prst="ellipse">
            <a:avLst/>
          </a:prstGeom>
          <a:noFill/>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b</a:t>
            </a:r>
          </a:p>
        </p:txBody>
      </p:sp>
      <p:sp>
        <p:nvSpPr>
          <p:cNvPr id="24" name="Oval 23">
            <a:extLst>
              <a:ext uri="{FF2B5EF4-FFF2-40B4-BE49-F238E27FC236}">
                <a16:creationId xmlns:a16="http://schemas.microsoft.com/office/drawing/2014/main" id="{D9A382D4-9588-4065-B39F-0D9A3D6458BD}"/>
              </a:ext>
            </a:extLst>
          </p:cNvPr>
          <p:cNvSpPr/>
          <p:nvPr/>
        </p:nvSpPr>
        <p:spPr>
          <a:xfrm>
            <a:off x="4403072" y="3992881"/>
            <a:ext cx="502920" cy="502920"/>
          </a:xfrm>
          <a:prstGeom prst="ellipse">
            <a:avLst/>
          </a:prstGeom>
          <a:noFill/>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e</a:t>
            </a:r>
          </a:p>
        </p:txBody>
      </p:sp>
      <p:cxnSp>
        <p:nvCxnSpPr>
          <p:cNvPr id="25" name="Straight Arrow Connector 24">
            <a:extLst>
              <a:ext uri="{FF2B5EF4-FFF2-40B4-BE49-F238E27FC236}">
                <a16:creationId xmlns:a16="http://schemas.microsoft.com/office/drawing/2014/main" id="{8CCF6C6A-43C1-4C60-8AB1-C1081FE9C3A1}"/>
              </a:ext>
            </a:extLst>
          </p:cNvPr>
          <p:cNvCxnSpPr>
            <a:cxnSpLocks/>
            <a:stCxn id="23" idx="4"/>
            <a:endCxn id="26" idx="1"/>
          </p:cNvCxnSpPr>
          <p:nvPr/>
        </p:nvCxnSpPr>
        <p:spPr>
          <a:xfrm>
            <a:off x="3492483" y="4495802"/>
            <a:ext cx="336541" cy="273295"/>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26" name="Oval 25">
            <a:extLst>
              <a:ext uri="{FF2B5EF4-FFF2-40B4-BE49-F238E27FC236}">
                <a16:creationId xmlns:a16="http://schemas.microsoft.com/office/drawing/2014/main" id="{CDD2F980-30A9-4F62-823B-2A1097B5E857}"/>
              </a:ext>
            </a:extLst>
          </p:cNvPr>
          <p:cNvSpPr/>
          <p:nvPr/>
        </p:nvSpPr>
        <p:spPr>
          <a:xfrm>
            <a:off x="3755372" y="4695445"/>
            <a:ext cx="502920" cy="502920"/>
          </a:xfrm>
          <a:prstGeom prst="ellipse">
            <a:avLst/>
          </a:prstGeom>
          <a:noFill/>
          <a:ln w="38100">
            <a:solidFill>
              <a:schemeClr val="tx1"/>
            </a:solidFill>
          </a:ln>
        </p:spPr>
        <p:style>
          <a:lnRef idx="1">
            <a:schemeClr val="dk1"/>
          </a:lnRef>
          <a:fillRef idx="0">
            <a:schemeClr val="dk1"/>
          </a:fillRef>
          <a:effectRef idx="0">
            <a:schemeClr val="dk1"/>
          </a:effectRef>
          <a:fontRef idx="minor">
            <a:schemeClr val="tx1"/>
          </a:fontRef>
        </p:style>
        <p:txBody>
          <a:bodyPr wrap="none" lIns="0" tIns="0" rIns="0" bIns="0" rtlCol="0" anchor="ctr"/>
          <a:lstStyle/>
          <a:p>
            <a:pPr algn="ctr"/>
            <a:r>
              <a:rPr lang="en-US" sz="2800" dirty="0">
                <a:latin typeface="Candara" panose="020E0502030303020204" pitchFamily="34" charset="0"/>
                <a:cs typeface="Calibri" panose="020F0502020204030204" pitchFamily="34" charset="0"/>
              </a:rPr>
              <a:t>¬a</a:t>
            </a:r>
          </a:p>
        </p:txBody>
      </p:sp>
      <p:sp>
        <p:nvSpPr>
          <p:cNvPr id="27" name="Oval 26">
            <a:extLst>
              <a:ext uri="{FF2B5EF4-FFF2-40B4-BE49-F238E27FC236}">
                <a16:creationId xmlns:a16="http://schemas.microsoft.com/office/drawing/2014/main" id="{BE1188CE-0B71-432A-B999-83C39FDF6930}"/>
              </a:ext>
            </a:extLst>
          </p:cNvPr>
          <p:cNvSpPr/>
          <p:nvPr/>
        </p:nvSpPr>
        <p:spPr>
          <a:xfrm>
            <a:off x="3241022" y="5364481"/>
            <a:ext cx="502920" cy="502920"/>
          </a:xfrm>
          <a:prstGeom prst="ellipse">
            <a:avLst/>
          </a:prstGeom>
          <a:noFill/>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m</a:t>
            </a:r>
          </a:p>
        </p:txBody>
      </p:sp>
      <p:sp>
        <p:nvSpPr>
          <p:cNvPr id="28" name="Oval 27">
            <a:extLst>
              <a:ext uri="{FF2B5EF4-FFF2-40B4-BE49-F238E27FC236}">
                <a16:creationId xmlns:a16="http://schemas.microsoft.com/office/drawing/2014/main" id="{4130E1AA-8430-4956-A2A3-30187F4FDCAC}"/>
              </a:ext>
            </a:extLst>
          </p:cNvPr>
          <p:cNvSpPr/>
          <p:nvPr/>
        </p:nvSpPr>
        <p:spPr>
          <a:xfrm>
            <a:off x="4384022" y="5364481"/>
            <a:ext cx="502920" cy="502920"/>
          </a:xfrm>
          <a:prstGeom prst="ellipse">
            <a:avLst/>
          </a:prstGeom>
          <a:noFill/>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j</a:t>
            </a:r>
          </a:p>
        </p:txBody>
      </p:sp>
      <p:cxnSp>
        <p:nvCxnSpPr>
          <p:cNvPr id="29" name="Straight Arrow Connector 28">
            <a:extLst>
              <a:ext uri="{FF2B5EF4-FFF2-40B4-BE49-F238E27FC236}">
                <a16:creationId xmlns:a16="http://schemas.microsoft.com/office/drawing/2014/main" id="{F46C5C04-42A0-4928-8506-BAE710427E0A}"/>
              </a:ext>
            </a:extLst>
          </p:cNvPr>
          <p:cNvCxnSpPr>
            <a:cxnSpLocks/>
            <a:stCxn id="24" idx="4"/>
            <a:endCxn id="26" idx="7"/>
          </p:cNvCxnSpPr>
          <p:nvPr/>
        </p:nvCxnSpPr>
        <p:spPr>
          <a:xfrm flipH="1">
            <a:off x="4184642" y="4495802"/>
            <a:ext cx="469891" cy="273295"/>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E8C40584-40A8-480A-A33B-D7EE5F063C45}"/>
              </a:ext>
            </a:extLst>
          </p:cNvPr>
          <p:cNvCxnSpPr>
            <a:cxnSpLocks/>
            <a:stCxn id="26" idx="3"/>
            <a:endCxn id="27" idx="0"/>
          </p:cNvCxnSpPr>
          <p:nvPr/>
        </p:nvCxnSpPr>
        <p:spPr>
          <a:xfrm flipH="1">
            <a:off x="3492483" y="5124715"/>
            <a:ext cx="336541" cy="239767"/>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60297469-B692-4275-96EB-9A1F4E3F7631}"/>
              </a:ext>
            </a:extLst>
          </p:cNvPr>
          <p:cNvCxnSpPr>
            <a:cxnSpLocks/>
            <a:stCxn id="26" idx="5"/>
            <a:endCxn id="28" idx="0"/>
          </p:cNvCxnSpPr>
          <p:nvPr/>
        </p:nvCxnSpPr>
        <p:spPr>
          <a:xfrm>
            <a:off x="4184642" y="5124715"/>
            <a:ext cx="450841" cy="239767"/>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32" name="Oval 31">
            <a:extLst>
              <a:ext uri="{FF2B5EF4-FFF2-40B4-BE49-F238E27FC236}">
                <a16:creationId xmlns:a16="http://schemas.microsoft.com/office/drawing/2014/main" id="{5A4EC276-9063-4AEA-8D47-586B3C0E0454}"/>
              </a:ext>
            </a:extLst>
          </p:cNvPr>
          <p:cNvSpPr/>
          <p:nvPr/>
        </p:nvSpPr>
        <p:spPr>
          <a:xfrm>
            <a:off x="6587492" y="3992881"/>
            <a:ext cx="502920" cy="502920"/>
          </a:xfrm>
          <a:prstGeom prst="ellipse">
            <a:avLst/>
          </a:prstGeom>
          <a:noFill/>
          <a:ln w="38100">
            <a:solidFill>
              <a:schemeClr val="tx1"/>
            </a:solidFill>
          </a:ln>
        </p:spPr>
        <p:style>
          <a:lnRef idx="1">
            <a:schemeClr val="dk1"/>
          </a:lnRef>
          <a:fillRef idx="0">
            <a:schemeClr val="dk1"/>
          </a:fillRef>
          <a:effectRef idx="0">
            <a:schemeClr val="dk1"/>
          </a:effectRef>
          <a:fontRef idx="minor">
            <a:schemeClr val="tx1"/>
          </a:fontRef>
        </p:style>
        <p:txBody>
          <a:bodyPr wrap="none" lIns="0" tIns="0" rIns="0" bIns="0" rtlCol="0" anchor="ctr"/>
          <a:lstStyle/>
          <a:p>
            <a:pPr algn="ctr"/>
            <a:r>
              <a:rPr lang="en-US" sz="2800" dirty="0">
                <a:latin typeface="Candara" panose="020E0502030303020204" pitchFamily="34" charset="0"/>
                <a:cs typeface="Calibri" panose="020F0502020204030204" pitchFamily="34" charset="0"/>
              </a:rPr>
              <a:t>¬b</a:t>
            </a:r>
          </a:p>
        </p:txBody>
      </p:sp>
      <p:sp>
        <p:nvSpPr>
          <p:cNvPr id="33" name="Oval 32">
            <a:extLst>
              <a:ext uri="{FF2B5EF4-FFF2-40B4-BE49-F238E27FC236}">
                <a16:creationId xmlns:a16="http://schemas.microsoft.com/office/drawing/2014/main" id="{0762EAC9-1305-4821-985F-146C69659AE8}"/>
              </a:ext>
            </a:extLst>
          </p:cNvPr>
          <p:cNvSpPr/>
          <p:nvPr/>
        </p:nvSpPr>
        <p:spPr>
          <a:xfrm>
            <a:off x="7749542" y="3992881"/>
            <a:ext cx="502920" cy="502920"/>
          </a:xfrm>
          <a:prstGeom prst="ellipse">
            <a:avLst/>
          </a:prstGeom>
          <a:noFill/>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e</a:t>
            </a:r>
          </a:p>
        </p:txBody>
      </p:sp>
      <p:cxnSp>
        <p:nvCxnSpPr>
          <p:cNvPr id="34" name="Straight Arrow Connector 33">
            <a:extLst>
              <a:ext uri="{FF2B5EF4-FFF2-40B4-BE49-F238E27FC236}">
                <a16:creationId xmlns:a16="http://schemas.microsoft.com/office/drawing/2014/main" id="{78B53883-5464-465A-B790-6FB95AC3AC42}"/>
              </a:ext>
            </a:extLst>
          </p:cNvPr>
          <p:cNvCxnSpPr>
            <a:cxnSpLocks/>
            <a:stCxn id="32" idx="4"/>
            <a:endCxn id="35" idx="1"/>
          </p:cNvCxnSpPr>
          <p:nvPr/>
        </p:nvCxnSpPr>
        <p:spPr>
          <a:xfrm>
            <a:off x="6838953" y="4495802"/>
            <a:ext cx="336541" cy="273295"/>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35" name="Oval 34">
            <a:extLst>
              <a:ext uri="{FF2B5EF4-FFF2-40B4-BE49-F238E27FC236}">
                <a16:creationId xmlns:a16="http://schemas.microsoft.com/office/drawing/2014/main" id="{56DFAF1F-B686-4FE4-8921-95D074BAD848}"/>
              </a:ext>
            </a:extLst>
          </p:cNvPr>
          <p:cNvSpPr/>
          <p:nvPr/>
        </p:nvSpPr>
        <p:spPr>
          <a:xfrm>
            <a:off x="7101842" y="4695445"/>
            <a:ext cx="502920" cy="502920"/>
          </a:xfrm>
          <a:prstGeom prst="ellipse">
            <a:avLst/>
          </a:prstGeom>
          <a:noFill/>
          <a:ln w="38100">
            <a:solidFill>
              <a:schemeClr val="tx1"/>
            </a:solidFill>
          </a:ln>
        </p:spPr>
        <p:style>
          <a:lnRef idx="1">
            <a:schemeClr val="dk1"/>
          </a:lnRef>
          <a:fillRef idx="0">
            <a:schemeClr val="dk1"/>
          </a:fillRef>
          <a:effectRef idx="0">
            <a:schemeClr val="dk1"/>
          </a:effectRef>
          <a:fontRef idx="minor">
            <a:schemeClr val="tx1"/>
          </a:fontRef>
        </p:style>
        <p:txBody>
          <a:bodyPr wrap="none" lIns="0" tIns="0" rIns="0" bIns="0" rtlCol="0" anchor="ctr"/>
          <a:lstStyle/>
          <a:p>
            <a:pPr algn="ctr"/>
            <a:r>
              <a:rPr lang="en-US" sz="2800" dirty="0">
                <a:latin typeface="Candara" panose="020E0502030303020204" pitchFamily="34" charset="0"/>
                <a:cs typeface="Calibri" panose="020F0502020204030204" pitchFamily="34" charset="0"/>
              </a:rPr>
              <a:t>¬a</a:t>
            </a:r>
          </a:p>
        </p:txBody>
      </p:sp>
      <p:sp>
        <p:nvSpPr>
          <p:cNvPr id="36" name="Oval 35">
            <a:extLst>
              <a:ext uri="{FF2B5EF4-FFF2-40B4-BE49-F238E27FC236}">
                <a16:creationId xmlns:a16="http://schemas.microsoft.com/office/drawing/2014/main" id="{24A0F8FA-634F-42CF-97C8-1679FA431FEC}"/>
              </a:ext>
            </a:extLst>
          </p:cNvPr>
          <p:cNvSpPr/>
          <p:nvPr/>
        </p:nvSpPr>
        <p:spPr>
          <a:xfrm>
            <a:off x="6587492" y="5364481"/>
            <a:ext cx="502920" cy="502920"/>
          </a:xfrm>
          <a:prstGeom prst="ellipse">
            <a:avLst/>
          </a:prstGeom>
          <a:noFill/>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m</a:t>
            </a:r>
          </a:p>
        </p:txBody>
      </p:sp>
      <p:sp>
        <p:nvSpPr>
          <p:cNvPr id="37" name="Oval 36">
            <a:extLst>
              <a:ext uri="{FF2B5EF4-FFF2-40B4-BE49-F238E27FC236}">
                <a16:creationId xmlns:a16="http://schemas.microsoft.com/office/drawing/2014/main" id="{56FDC0F7-60D4-4481-9CB8-9E300ABC3948}"/>
              </a:ext>
            </a:extLst>
          </p:cNvPr>
          <p:cNvSpPr/>
          <p:nvPr/>
        </p:nvSpPr>
        <p:spPr>
          <a:xfrm>
            <a:off x="7730492" y="5364481"/>
            <a:ext cx="502920" cy="502920"/>
          </a:xfrm>
          <a:prstGeom prst="ellipse">
            <a:avLst/>
          </a:prstGeom>
          <a:noFill/>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j</a:t>
            </a:r>
          </a:p>
        </p:txBody>
      </p:sp>
      <p:cxnSp>
        <p:nvCxnSpPr>
          <p:cNvPr id="38" name="Straight Arrow Connector 37">
            <a:extLst>
              <a:ext uri="{FF2B5EF4-FFF2-40B4-BE49-F238E27FC236}">
                <a16:creationId xmlns:a16="http://schemas.microsoft.com/office/drawing/2014/main" id="{6C0D715C-35BE-4F5A-A2EF-626988E17CAF}"/>
              </a:ext>
            </a:extLst>
          </p:cNvPr>
          <p:cNvCxnSpPr>
            <a:cxnSpLocks/>
            <a:stCxn id="33" idx="4"/>
            <a:endCxn id="35" idx="7"/>
          </p:cNvCxnSpPr>
          <p:nvPr/>
        </p:nvCxnSpPr>
        <p:spPr>
          <a:xfrm flipH="1">
            <a:off x="7531112" y="4495802"/>
            <a:ext cx="469891" cy="273295"/>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F09C022F-4179-49E4-A21D-402596E858C1}"/>
              </a:ext>
            </a:extLst>
          </p:cNvPr>
          <p:cNvCxnSpPr>
            <a:cxnSpLocks/>
            <a:stCxn id="35" idx="3"/>
            <a:endCxn id="36" idx="0"/>
          </p:cNvCxnSpPr>
          <p:nvPr/>
        </p:nvCxnSpPr>
        <p:spPr>
          <a:xfrm flipH="1">
            <a:off x="6838953" y="5124715"/>
            <a:ext cx="336541" cy="239767"/>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5B383A15-0AEB-4FA9-B8D8-3D6EBBB61390}"/>
              </a:ext>
            </a:extLst>
          </p:cNvPr>
          <p:cNvCxnSpPr>
            <a:cxnSpLocks/>
            <a:stCxn id="35" idx="5"/>
            <a:endCxn id="37" idx="0"/>
          </p:cNvCxnSpPr>
          <p:nvPr/>
        </p:nvCxnSpPr>
        <p:spPr>
          <a:xfrm>
            <a:off x="7531112" y="5124715"/>
            <a:ext cx="450841" cy="239767"/>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41" name="Rectangle 40">
            <a:extLst>
              <a:ext uri="{FF2B5EF4-FFF2-40B4-BE49-F238E27FC236}">
                <a16:creationId xmlns:a16="http://schemas.microsoft.com/office/drawing/2014/main" id="{7CA6E039-5DDB-42E8-BCB5-4ECF7D0B8CEF}"/>
              </a:ext>
            </a:extLst>
          </p:cNvPr>
          <p:cNvSpPr/>
          <p:nvPr/>
        </p:nvSpPr>
        <p:spPr>
          <a:xfrm>
            <a:off x="3124201" y="1143000"/>
            <a:ext cx="1905000" cy="2057400"/>
          </a:xfrm>
          <a:prstGeom prst="rect">
            <a:avLst/>
          </a:prstGeom>
          <a:noFill/>
          <a:ln w="38100">
            <a:solidFill>
              <a:srgbClr val="DDDDDD"/>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Candara" panose="020E0502030303020204" pitchFamily="34" charset="0"/>
            </a:endParaRPr>
          </a:p>
        </p:txBody>
      </p:sp>
      <p:sp>
        <p:nvSpPr>
          <p:cNvPr id="42" name="Rectangle 41">
            <a:extLst>
              <a:ext uri="{FF2B5EF4-FFF2-40B4-BE49-F238E27FC236}">
                <a16:creationId xmlns:a16="http://schemas.microsoft.com/office/drawing/2014/main" id="{8FF29BC2-9D32-4D2A-82A4-901F2DAF1CD5}"/>
              </a:ext>
            </a:extLst>
          </p:cNvPr>
          <p:cNvSpPr/>
          <p:nvPr/>
        </p:nvSpPr>
        <p:spPr>
          <a:xfrm>
            <a:off x="6477001" y="1143000"/>
            <a:ext cx="1905000" cy="2057400"/>
          </a:xfrm>
          <a:prstGeom prst="rect">
            <a:avLst/>
          </a:prstGeom>
          <a:noFill/>
          <a:ln w="38100">
            <a:solidFill>
              <a:srgbClr val="DDDDDD"/>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Candara" panose="020E0502030303020204" pitchFamily="34" charset="0"/>
            </a:endParaRPr>
          </a:p>
        </p:txBody>
      </p:sp>
      <p:sp>
        <p:nvSpPr>
          <p:cNvPr id="43" name="Rectangle 42">
            <a:extLst>
              <a:ext uri="{FF2B5EF4-FFF2-40B4-BE49-F238E27FC236}">
                <a16:creationId xmlns:a16="http://schemas.microsoft.com/office/drawing/2014/main" id="{C199CEF8-A6F7-4B30-BE4D-790694C1457B}"/>
              </a:ext>
            </a:extLst>
          </p:cNvPr>
          <p:cNvSpPr/>
          <p:nvPr/>
        </p:nvSpPr>
        <p:spPr>
          <a:xfrm>
            <a:off x="3124200" y="3886200"/>
            <a:ext cx="1905000" cy="2057400"/>
          </a:xfrm>
          <a:prstGeom prst="rect">
            <a:avLst/>
          </a:prstGeom>
          <a:noFill/>
          <a:ln w="38100">
            <a:solidFill>
              <a:srgbClr val="DDDDDD"/>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Candara" panose="020E0502030303020204" pitchFamily="34" charset="0"/>
            </a:endParaRPr>
          </a:p>
        </p:txBody>
      </p:sp>
      <p:sp>
        <p:nvSpPr>
          <p:cNvPr id="44" name="Rectangle 43">
            <a:extLst>
              <a:ext uri="{FF2B5EF4-FFF2-40B4-BE49-F238E27FC236}">
                <a16:creationId xmlns:a16="http://schemas.microsoft.com/office/drawing/2014/main" id="{511EE4BC-5030-4EA1-9D79-760F560BB381}"/>
              </a:ext>
            </a:extLst>
          </p:cNvPr>
          <p:cNvSpPr/>
          <p:nvPr/>
        </p:nvSpPr>
        <p:spPr>
          <a:xfrm>
            <a:off x="6477000" y="3886200"/>
            <a:ext cx="1905000" cy="2057400"/>
          </a:xfrm>
          <a:prstGeom prst="rect">
            <a:avLst/>
          </a:prstGeom>
          <a:noFill/>
          <a:ln w="38100">
            <a:solidFill>
              <a:srgbClr val="DDDDDD"/>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Candara" panose="020E0502030303020204" pitchFamily="34" charset="0"/>
            </a:endParaRPr>
          </a:p>
        </p:txBody>
      </p:sp>
      <p:cxnSp>
        <p:nvCxnSpPr>
          <p:cNvPr id="46" name="Straight Arrow Connector 45">
            <a:extLst>
              <a:ext uri="{FF2B5EF4-FFF2-40B4-BE49-F238E27FC236}">
                <a16:creationId xmlns:a16="http://schemas.microsoft.com/office/drawing/2014/main" id="{F38B5B88-9BCB-4772-A43C-E250F6A3957A}"/>
              </a:ext>
            </a:extLst>
          </p:cNvPr>
          <p:cNvCxnSpPr/>
          <p:nvPr/>
        </p:nvCxnSpPr>
        <p:spPr>
          <a:xfrm>
            <a:off x="5029200" y="1676400"/>
            <a:ext cx="1447800" cy="0"/>
          </a:xfrm>
          <a:prstGeom prst="straightConnector1">
            <a:avLst/>
          </a:prstGeom>
          <a:ln w="38100">
            <a:solidFill>
              <a:schemeClr val="bg2"/>
            </a:solidFill>
            <a:headEnd w="med" len="lg"/>
            <a:tailEnd type="triangle" w="lg" len="lg"/>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9A38DCBA-76F0-42CC-961B-436793F42A09}"/>
              </a:ext>
            </a:extLst>
          </p:cNvPr>
          <p:cNvCxnSpPr/>
          <p:nvPr/>
        </p:nvCxnSpPr>
        <p:spPr>
          <a:xfrm>
            <a:off x="5029200" y="5410200"/>
            <a:ext cx="1447800" cy="0"/>
          </a:xfrm>
          <a:prstGeom prst="straightConnector1">
            <a:avLst/>
          </a:prstGeom>
          <a:ln w="38100">
            <a:solidFill>
              <a:schemeClr val="bg2"/>
            </a:solidFill>
            <a:headEnd w="med" len="lg"/>
            <a:tailEnd type="triangle" w="lg" len="lg"/>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3791535A-429E-4C14-8609-5C50130BFCC8}"/>
              </a:ext>
            </a:extLst>
          </p:cNvPr>
          <p:cNvCxnSpPr>
            <a:cxnSpLocks/>
          </p:cNvCxnSpPr>
          <p:nvPr/>
        </p:nvCxnSpPr>
        <p:spPr>
          <a:xfrm flipH="1">
            <a:off x="5029200" y="2438400"/>
            <a:ext cx="1447800" cy="0"/>
          </a:xfrm>
          <a:prstGeom prst="straightConnector1">
            <a:avLst/>
          </a:prstGeom>
          <a:ln w="38100">
            <a:solidFill>
              <a:schemeClr val="bg2"/>
            </a:solidFill>
            <a:headEnd w="med" len="lg"/>
            <a:tailEnd type="triangle" w="lg" len="lg"/>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7BA402AE-4976-4538-A932-017D14BF3DF9}"/>
              </a:ext>
            </a:extLst>
          </p:cNvPr>
          <p:cNvCxnSpPr>
            <a:cxnSpLocks/>
          </p:cNvCxnSpPr>
          <p:nvPr/>
        </p:nvCxnSpPr>
        <p:spPr>
          <a:xfrm flipH="1">
            <a:off x="5029200" y="4572000"/>
            <a:ext cx="1447800" cy="0"/>
          </a:xfrm>
          <a:prstGeom prst="straightConnector1">
            <a:avLst/>
          </a:prstGeom>
          <a:ln w="38100">
            <a:solidFill>
              <a:schemeClr val="bg2"/>
            </a:solidFill>
            <a:headEnd w="med" len="lg"/>
            <a:tailEnd type="triangle" w="lg" len="lg"/>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073B3751-BF78-477C-9F56-52A9912691AF}"/>
              </a:ext>
            </a:extLst>
          </p:cNvPr>
          <p:cNvCxnSpPr>
            <a:cxnSpLocks/>
          </p:cNvCxnSpPr>
          <p:nvPr/>
        </p:nvCxnSpPr>
        <p:spPr>
          <a:xfrm>
            <a:off x="4495800" y="3225298"/>
            <a:ext cx="0" cy="660902"/>
          </a:xfrm>
          <a:prstGeom prst="straightConnector1">
            <a:avLst/>
          </a:prstGeom>
          <a:ln w="38100">
            <a:solidFill>
              <a:schemeClr val="bg2"/>
            </a:solidFill>
            <a:headEnd w="med" len="lg"/>
            <a:tailEnd type="triangle" w="lg" len="lg"/>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7C575B5B-7961-4F80-801D-8062B669715D}"/>
              </a:ext>
            </a:extLst>
          </p:cNvPr>
          <p:cNvCxnSpPr>
            <a:cxnSpLocks/>
          </p:cNvCxnSpPr>
          <p:nvPr/>
        </p:nvCxnSpPr>
        <p:spPr>
          <a:xfrm>
            <a:off x="7848600" y="3225298"/>
            <a:ext cx="0" cy="660902"/>
          </a:xfrm>
          <a:prstGeom prst="straightConnector1">
            <a:avLst/>
          </a:prstGeom>
          <a:ln w="38100">
            <a:solidFill>
              <a:schemeClr val="bg2"/>
            </a:solidFill>
            <a:headEnd w="med" len="lg"/>
            <a:tailEnd type="triangle" w="lg" len="lg"/>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A6B2F973-5F55-40EB-AEEF-D0A45A7D4595}"/>
              </a:ext>
            </a:extLst>
          </p:cNvPr>
          <p:cNvCxnSpPr>
            <a:cxnSpLocks/>
          </p:cNvCxnSpPr>
          <p:nvPr/>
        </p:nvCxnSpPr>
        <p:spPr>
          <a:xfrm flipV="1">
            <a:off x="3657600" y="3200400"/>
            <a:ext cx="0" cy="660902"/>
          </a:xfrm>
          <a:prstGeom prst="straightConnector1">
            <a:avLst/>
          </a:prstGeom>
          <a:ln w="38100">
            <a:solidFill>
              <a:schemeClr val="bg2"/>
            </a:solidFill>
            <a:headEnd w="med" len="lg"/>
            <a:tailEnd type="triangle" w="lg" len="lg"/>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6B0C589B-093A-47DC-86E6-C864511E28D7}"/>
              </a:ext>
            </a:extLst>
          </p:cNvPr>
          <p:cNvCxnSpPr>
            <a:cxnSpLocks/>
          </p:cNvCxnSpPr>
          <p:nvPr/>
        </p:nvCxnSpPr>
        <p:spPr>
          <a:xfrm flipV="1">
            <a:off x="7010400" y="3200400"/>
            <a:ext cx="0" cy="660902"/>
          </a:xfrm>
          <a:prstGeom prst="straightConnector1">
            <a:avLst/>
          </a:prstGeom>
          <a:ln w="38100">
            <a:solidFill>
              <a:schemeClr val="bg2"/>
            </a:solidFill>
            <a:headEnd w="med" len="lg"/>
            <a:tailEnd type="triangle" w="lg" len="lg"/>
          </a:ln>
        </p:spPr>
        <p:style>
          <a:lnRef idx="1">
            <a:schemeClr val="dk1"/>
          </a:lnRef>
          <a:fillRef idx="0">
            <a:schemeClr val="dk1"/>
          </a:fillRef>
          <a:effectRef idx="0">
            <a:schemeClr val="dk1"/>
          </a:effectRef>
          <a:fontRef idx="minor">
            <a:schemeClr val="tx1"/>
          </a:fontRef>
        </p:style>
      </p:cxnSp>
      <p:sp>
        <p:nvSpPr>
          <p:cNvPr id="62" name="Freeform: Shape 61">
            <a:extLst>
              <a:ext uri="{FF2B5EF4-FFF2-40B4-BE49-F238E27FC236}">
                <a16:creationId xmlns:a16="http://schemas.microsoft.com/office/drawing/2014/main" id="{ECFCBC03-6ABC-453F-9011-803F69BE0A58}"/>
              </a:ext>
            </a:extLst>
          </p:cNvPr>
          <p:cNvSpPr/>
          <p:nvPr/>
        </p:nvSpPr>
        <p:spPr>
          <a:xfrm>
            <a:off x="4829174" y="3017521"/>
            <a:ext cx="495372" cy="422505"/>
          </a:xfrm>
          <a:custGeom>
            <a:avLst/>
            <a:gdLst>
              <a:gd name="connsiteX0" fmla="*/ 257175 w 544543"/>
              <a:gd name="connsiteY0" fmla="*/ 0 h 581088"/>
              <a:gd name="connsiteX1" fmla="*/ 542925 w 544543"/>
              <a:gd name="connsiteY1" fmla="*/ 371475 h 581088"/>
              <a:gd name="connsiteX2" fmla="*/ 142875 w 544543"/>
              <a:gd name="connsiteY2" fmla="*/ 581025 h 581088"/>
              <a:gd name="connsiteX3" fmla="*/ 0 w 544543"/>
              <a:gd name="connsiteY3" fmla="*/ 352425 h 581088"/>
              <a:gd name="connsiteX0" fmla="*/ 257175 w 543364"/>
              <a:gd name="connsiteY0" fmla="*/ 0 h 562048"/>
              <a:gd name="connsiteX1" fmla="*/ 542925 w 543364"/>
              <a:gd name="connsiteY1" fmla="*/ 371475 h 562048"/>
              <a:gd name="connsiteX2" fmla="*/ 314325 w 543364"/>
              <a:gd name="connsiteY2" fmla="*/ 561975 h 562048"/>
              <a:gd name="connsiteX3" fmla="*/ 0 w 543364"/>
              <a:gd name="connsiteY3" fmla="*/ 352425 h 562048"/>
              <a:gd name="connsiteX0" fmla="*/ 257175 w 495889"/>
              <a:gd name="connsiteY0" fmla="*/ 0 h 563476"/>
              <a:gd name="connsiteX1" fmla="*/ 495300 w 495889"/>
              <a:gd name="connsiteY1" fmla="*/ 257175 h 563476"/>
              <a:gd name="connsiteX2" fmla="*/ 314325 w 495889"/>
              <a:gd name="connsiteY2" fmla="*/ 561975 h 563476"/>
              <a:gd name="connsiteX3" fmla="*/ 0 w 495889"/>
              <a:gd name="connsiteY3" fmla="*/ 352425 h 563476"/>
              <a:gd name="connsiteX0" fmla="*/ 295275 w 495372"/>
              <a:gd name="connsiteY0" fmla="*/ 0 h 611101"/>
              <a:gd name="connsiteX1" fmla="*/ 495300 w 495372"/>
              <a:gd name="connsiteY1" fmla="*/ 304800 h 611101"/>
              <a:gd name="connsiteX2" fmla="*/ 314325 w 495372"/>
              <a:gd name="connsiteY2" fmla="*/ 609600 h 611101"/>
              <a:gd name="connsiteX3" fmla="*/ 0 w 495372"/>
              <a:gd name="connsiteY3" fmla="*/ 400050 h 611101"/>
            </a:gdLst>
            <a:ahLst/>
            <a:cxnLst>
              <a:cxn ang="0">
                <a:pos x="connsiteX0" y="connsiteY0"/>
              </a:cxn>
              <a:cxn ang="0">
                <a:pos x="connsiteX1" y="connsiteY1"/>
              </a:cxn>
              <a:cxn ang="0">
                <a:pos x="connsiteX2" y="connsiteY2"/>
              </a:cxn>
              <a:cxn ang="0">
                <a:pos x="connsiteX3" y="connsiteY3"/>
              </a:cxn>
            </a:cxnLst>
            <a:rect l="l" t="t" r="r" b="b"/>
            <a:pathLst>
              <a:path w="495372" h="611101">
                <a:moveTo>
                  <a:pt x="295275" y="0"/>
                </a:moveTo>
                <a:cubicBezTo>
                  <a:pt x="447675" y="137319"/>
                  <a:pt x="492125" y="203200"/>
                  <a:pt x="495300" y="304800"/>
                </a:cubicBezTo>
                <a:cubicBezTo>
                  <a:pt x="498475" y="406400"/>
                  <a:pt x="396875" y="593725"/>
                  <a:pt x="314325" y="609600"/>
                </a:cubicBezTo>
                <a:cubicBezTo>
                  <a:pt x="231775" y="625475"/>
                  <a:pt x="26194" y="512762"/>
                  <a:pt x="0" y="400050"/>
                </a:cubicBezTo>
              </a:path>
            </a:pathLst>
          </a:custGeom>
          <a:noFill/>
          <a:ln w="38100">
            <a:solidFill>
              <a:schemeClr val="bg2"/>
            </a:solidFill>
            <a:headEnd w="med" len="lg"/>
            <a:tailEnd type="triangle"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Candara" panose="020E0502030303020204" pitchFamily="34" charset="0"/>
            </a:endParaRPr>
          </a:p>
        </p:txBody>
      </p:sp>
      <p:sp>
        <p:nvSpPr>
          <p:cNvPr id="63" name="Freeform: Shape 62">
            <a:extLst>
              <a:ext uri="{FF2B5EF4-FFF2-40B4-BE49-F238E27FC236}">
                <a16:creationId xmlns:a16="http://schemas.microsoft.com/office/drawing/2014/main" id="{53887043-7EE2-4C2D-9DC7-A0835DD1F925}"/>
              </a:ext>
            </a:extLst>
          </p:cNvPr>
          <p:cNvSpPr/>
          <p:nvPr/>
        </p:nvSpPr>
        <p:spPr>
          <a:xfrm rot="6177936">
            <a:off x="6196476" y="2984033"/>
            <a:ext cx="495372" cy="422505"/>
          </a:xfrm>
          <a:custGeom>
            <a:avLst/>
            <a:gdLst>
              <a:gd name="connsiteX0" fmla="*/ 257175 w 544543"/>
              <a:gd name="connsiteY0" fmla="*/ 0 h 581088"/>
              <a:gd name="connsiteX1" fmla="*/ 542925 w 544543"/>
              <a:gd name="connsiteY1" fmla="*/ 371475 h 581088"/>
              <a:gd name="connsiteX2" fmla="*/ 142875 w 544543"/>
              <a:gd name="connsiteY2" fmla="*/ 581025 h 581088"/>
              <a:gd name="connsiteX3" fmla="*/ 0 w 544543"/>
              <a:gd name="connsiteY3" fmla="*/ 352425 h 581088"/>
              <a:gd name="connsiteX0" fmla="*/ 257175 w 543364"/>
              <a:gd name="connsiteY0" fmla="*/ 0 h 562048"/>
              <a:gd name="connsiteX1" fmla="*/ 542925 w 543364"/>
              <a:gd name="connsiteY1" fmla="*/ 371475 h 562048"/>
              <a:gd name="connsiteX2" fmla="*/ 314325 w 543364"/>
              <a:gd name="connsiteY2" fmla="*/ 561975 h 562048"/>
              <a:gd name="connsiteX3" fmla="*/ 0 w 543364"/>
              <a:gd name="connsiteY3" fmla="*/ 352425 h 562048"/>
              <a:gd name="connsiteX0" fmla="*/ 257175 w 495889"/>
              <a:gd name="connsiteY0" fmla="*/ 0 h 563476"/>
              <a:gd name="connsiteX1" fmla="*/ 495300 w 495889"/>
              <a:gd name="connsiteY1" fmla="*/ 257175 h 563476"/>
              <a:gd name="connsiteX2" fmla="*/ 314325 w 495889"/>
              <a:gd name="connsiteY2" fmla="*/ 561975 h 563476"/>
              <a:gd name="connsiteX3" fmla="*/ 0 w 495889"/>
              <a:gd name="connsiteY3" fmla="*/ 352425 h 563476"/>
              <a:gd name="connsiteX0" fmla="*/ 295275 w 495372"/>
              <a:gd name="connsiteY0" fmla="*/ 0 h 611101"/>
              <a:gd name="connsiteX1" fmla="*/ 495300 w 495372"/>
              <a:gd name="connsiteY1" fmla="*/ 304800 h 611101"/>
              <a:gd name="connsiteX2" fmla="*/ 314325 w 495372"/>
              <a:gd name="connsiteY2" fmla="*/ 609600 h 611101"/>
              <a:gd name="connsiteX3" fmla="*/ 0 w 495372"/>
              <a:gd name="connsiteY3" fmla="*/ 400050 h 611101"/>
            </a:gdLst>
            <a:ahLst/>
            <a:cxnLst>
              <a:cxn ang="0">
                <a:pos x="connsiteX0" y="connsiteY0"/>
              </a:cxn>
              <a:cxn ang="0">
                <a:pos x="connsiteX1" y="connsiteY1"/>
              </a:cxn>
              <a:cxn ang="0">
                <a:pos x="connsiteX2" y="connsiteY2"/>
              </a:cxn>
              <a:cxn ang="0">
                <a:pos x="connsiteX3" y="connsiteY3"/>
              </a:cxn>
            </a:cxnLst>
            <a:rect l="l" t="t" r="r" b="b"/>
            <a:pathLst>
              <a:path w="495372" h="611101">
                <a:moveTo>
                  <a:pt x="295275" y="0"/>
                </a:moveTo>
                <a:cubicBezTo>
                  <a:pt x="447675" y="137319"/>
                  <a:pt x="492125" y="203200"/>
                  <a:pt x="495300" y="304800"/>
                </a:cubicBezTo>
                <a:cubicBezTo>
                  <a:pt x="498475" y="406400"/>
                  <a:pt x="396875" y="593725"/>
                  <a:pt x="314325" y="609600"/>
                </a:cubicBezTo>
                <a:cubicBezTo>
                  <a:pt x="231775" y="625475"/>
                  <a:pt x="26194" y="512762"/>
                  <a:pt x="0" y="400050"/>
                </a:cubicBezTo>
              </a:path>
            </a:pathLst>
          </a:custGeom>
          <a:noFill/>
          <a:ln w="38100">
            <a:solidFill>
              <a:schemeClr val="bg2"/>
            </a:solidFill>
            <a:headEnd w="med" len="lg"/>
            <a:tailEnd type="triangle"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Candara" panose="020E0502030303020204" pitchFamily="34" charset="0"/>
            </a:endParaRPr>
          </a:p>
        </p:txBody>
      </p:sp>
      <p:sp>
        <p:nvSpPr>
          <p:cNvPr id="64" name="Freeform: Shape 63">
            <a:extLst>
              <a:ext uri="{FF2B5EF4-FFF2-40B4-BE49-F238E27FC236}">
                <a16:creationId xmlns:a16="http://schemas.microsoft.com/office/drawing/2014/main" id="{BE5999A0-29D6-49AF-92C5-4B113CE894EB}"/>
              </a:ext>
            </a:extLst>
          </p:cNvPr>
          <p:cNvSpPr/>
          <p:nvPr/>
        </p:nvSpPr>
        <p:spPr>
          <a:xfrm rot="11129770">
            <a:off x="6230591" y="3650050"/>
            <a:ext cx="495372" cy="422505"/>
          </a:xfrm>
          <a:custGeom>
            <a:avLst/>
            <a:gdLst>
              <a:gd name="connsiteX0" fmla="*/ 257175 w 544543"/>
              <a:gd name="connsiteY0" fmla="*/ 0 h 581088"/>
              <a:gd name="connsiteX1" fmla="*/ 542925 w 544543"/>
              <a:gd name="connsiteY1" fmla="*/ 371475 h 581088"/>
              <a:gd name="connsiteX2" fmla="*/ 142875 w 544543"/>
              <a:gd name="connsiteY2" fmla="*/ 581025 h 581088"/>
              <a:gd name="connsiteX3" fmla="*/ 0 w 544543"/>
              <a:gd name="connsiteY3" fmla="*/ 352425 h 581088"/>
              <a:gd name="connsiteX0" fmla="*/ 257175 w 543364"/>
              <a:gd name="connsiteY0" fmla="*/ 0 h 562048"/>
              <a:gd name="connsiteX1" fmla="*/ 542925 w 543364"/>
              <a:gd name="connsiteY1" fmla="*/ 371475 h 562048"/>
              <a:gd name="connsiteX2" fmla="*/ 314325 w 543364"/>
              <a:gd name="connsiteY2" fmla="*/ 561975 h 562048"/>
              <a:gd name="connsiteX3" fmla="*/ 0 w 543364"/>
              <a:gd name="connsiteY3" fmla="*/ 352425 h 562048"/>
              <a:gd name="connsiteX0" fmla="*/ 257175 w 495889"/>
              <a:gd name="connsiteY0" fmla="*/ 0 h 563476"/>
              <a:gd name="connsiteX1" fmla="*/ 495300 w 495889"/>
              <a:gd name="connsiteY1" fmla="*/ 257175 h 563476"/>
              <a:gd name="connsiteX2" fmla="*/ 314325 w 495889"/>
              <a:gd name="connsiteY2" fmla="*/ 561975 h 563476"/>
              <a:gd name="connsiteX3" fmla="*/ 0 w 495889"/>
              <a:gd name="connsiteY3" fmla="*/ 352425 h 563476"/>
              <a:gd name="connsiteX0" fmla="*/ 295275 w 495372"/>
              <a:gd name="connsiteY0" fmla="*/ 0 h 611101"/>
              <a:gd name="connsiteX1" fmla="*/ 495300 w 495372"/>
              <a:gd name="connsiteY1" fmla="*/ 304800 h 611101"/>
              <a:gd name="connsiteX2" fmla="*/ 314325 w 495372"/>
              <a:gd name="connsiteY2" fmla="*/ 609600 h 611101"/>
              <a:gd name="connsiteX3" fmla="*/ 0 w 495372"/>
              <a:gd name="connsiteY3" fmla="*/ 400050 h 611101"/>
            </a:gdLst>
            <a:ahLst/>
            <a:cxnLst>
              <a:cxn ang="0">
                <a:pos x="connsiteX0" y="connsiteY0"/>
              </a:cxn>
              <a:cxn ang="0">
                <a:pos x="connsiteX1" y="connsiteY1"/>
              </a:cxn>
              <a:cxn ang="0">
                <a:pos x="connsiteX2" y="connsiteY2"/>
              </a:cxn>
              <a:cxn ang="0">
                <a:pos x="connsiteX3" y="connsiteY3"/>
              </a:cxn>
            </a:cxnLst>
            <a:rect l="l" t="t" r="r" b="b"/>
            <a:pathLst>
              <a:path w="495372" h="611101">
                <a:moveTo>
                  <a:pt x="295275" y="0"/>
                </a:moveTo>
                <a:cubicBezTo>
                  <a:pt x="447675" y="137319"/>
                  <a:pt x="492125" y="203200"/>
                  <a:pt x="495300" y="304800"/>
                </a:cubicBezTo>
                <a:cubicBezTo>
                  <a:pt x="498475" y="406400"/>
                  <a:pt x="396875" y="593725"/>
                  <a:pt x="314325" y="609600"/>
                </a:cubicBezTo>
                <a:cubicBezTo>
                  <a:pt x="231775" y="625475"/>
                  <a:pt x="26194" y="512762"/>
                  <a:pt x="0" y="400050"/>
                </a:cubicBezTo>
              </a:path>
            </a:pathLst>
          </a:custGeom>
          <a:noFill/>
          <a:ln w="38100">
            <a:solidFill>
              <a:schemeClr val="bg2"/>
            </a:solidFill>
            <a:headEnd w="med" len="lg"/>
            <a:tailEnd type="triangle"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Candara" panose="020E0502030303020204" pitchFamily="34" charset="0"/>
            </a:endParaRPr>
          </a:p>
        </p:txBody>
      </p:sp>
      <p:sp>
        <p:nvSpPr>
          <p:cNvPr id="65" name="Freeform: Shape 64">
            <a:extLst>
              <a:ext uri="{FF2B5EF4-FFF2-40B4-BE49-F238E27FC236}">
                <a16:creationId xmlns:a16="http://schemas.microsoft.com/office/drawing/2014/main" id="{6725C8CD-F811-4444-BCAF-BD7203D039D5}"/>
              </a:ext>
            </a:extLst>
          </p:cNvPr>
          <p:cNvSpPr/>
          <p:nvPr/>
        </p:nvSpPr>
        <p:spPr>
          <a:xfrm rot="17340798">
            <a:off x="4866943" y="3712858"/>
            <a:ext cx="440637" cy="422505"/>
          </a:xfrm>
          <a:custGeom>
            <a:avLst/>
            <a:gdLst>
              <a:gd name="connsiteX0" fmla="*/ 257175 w 544543"/>
              <a:gd name="connsiteY0" fmla="*/ 0 h 581088"/>
              <a:gd name="connsiteX1" fmla="*/ 542925 w 544543"/>
              <a:gd name="connsiteY1" fmla="*/ 371475 h 581088"/>
              <a:gd name="connsiteX2" fmla="*/ 142875 w 544543"/>
              <a:gd name="connsiteY2" fmla="*/ 581025 h 581088"/>
              <a:gd name="connsiteX3" fmla="*/ 0 w 544543"/>
              <a:gd name="connsiteY3" fmla="*/ 352425 h 581088"/>
              <a:gd name="connsiteX0" fmla="*/ 257175 w 543364"/>
              <a:gd name="connsiteY0" fmla="*/ 0 h 562048"/>
              <a:gd name="connsiteX1" fmla="*/ 542925 w 543364"/>
              <a:gd name="connsiteY1" fmla="*/ 371475 h 562048"/>
              <a:gd name="connsiteX2" fmla="*/ 314325 w 543364"/>
              <a:gd name="connsiteY2" fmla="*/ 561975 h 562048"/>
              <a:gd name="connsiteX3" fmla="*/ 0 w 543364"/>
              <a:gd name="connsiteY3" fmla="*/ 352425 h 562048"/>
              <a:gd name="connsiteX0" fmla="*/ 257175 w 495889"/>
              <a:gd name="connsiteY0" fmla="*/ 0 h 563476"/>
              <a:gd name="connsiteX1" fmla="*/ 495300 w 495889"/>
              <a:gd name="connsiteY1" fmla="*/ 257175 h 563476"/>
              <a:gd name="connsiteX2" fmla="*/ 314325 w 495889"/>
              <a:gd name="connsiteY2" fmla="*/ 561975 h 563476"/>
              <a:gd name="connsiteX3" fmla="*/ 0 w 495889"/>
              <a:gd name="connsiteY3" fmla="*/ 352425 h 563476"/>
              <a:gd name="connsiteX0" fmla="*/ 295275 w 495372"/>
              <a:gd name="connsiteY0" fmla="*/ 0 h 611101"/>
              <a:gd name="connsiteX1" fmla="*/ 495300 w 495372"/>
              <a:gd name="connsiteY1" fmla="*/ 304800 h 611101"/>
              <a:gd name="connsiteX2" fmla="*/ 314325 w 495372"/>
              <a:gd name="connsiteY2" fmla="*/ 609600 h 611101"/>
              <a:gd name="connsiteX3" fmla="*/ 0 w 495372"/>
              <a:gd name="connsiteY3" fmla="*/ 400050 h 611101"/>
            </a:gdLst>
            <a:ahLst/>
            <a:cxnLst>
              <a:cxn ang="0">
                <a:pos x="connsiteX0" y="connsiteY0"/>
              </a:cxn>
              <a:cxn ang="0">
                <a:pos x="connsiteX1" y="connsiteY1"/>
              </a:cxn>
              <a:cxn ang="0">
                <a:pos x="connsiteX2" y="connsiteY2"/>
              </a:cxn>
              <a:cxn ang="0">
                <a:pos x="connsiteX3" y="connsiteY3"/>
              </a:cxn>
            </a:cxnLst>
            <a:rect l="l" t="t" r="r" b="b"/>
            <a:pathLst>
              <a:path w="495372" h="611101">
                <a:moveTo>
                  <a:pt x="295275" y="0"/>
                </a:moveTo>
                <a:cubicBezTo>
                  <a:pt x="447675" y="137319"/>
                  <a:pt x="492125" y="203200"/>
                  <a:pt x="495300" y="304800"/>
                </a:cubicBezTo>
                <a:cubicBezTo>
                  <a:pt x="498475" y="406400"/>
                  <a:pt x="396875" y="593725"/>
                  <a:pt x="314325" y="609600"/>
                </a:cubicBezTo>
                <a:cubicBezTo>
                  <a:pt x="231775" y="625475"/>
                  <a:pt x="26194" y="512762"/>
                  <a:pt x="0" y="400050"/>
                </a:cubicBezTo>
              </a:path>
            </a:pathLst>
          </a:custGeom>
          <a:noFill/>
          <a:ln w="38100">
            <a:solidFill>
              <a:schemeClr val="bg2"/>
            </a:solidFill>
            <a:headEnd w="med" len="lg"/>
            <a:tailEnd type="triangle"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Candara" panose="020E0502030303020204" pitchFamily="34" charset="0"/>
            </a:endParaRPr>
          </a:p>
        </p:txBody>
      </p:sp>
      <p:sp>
        <p:nvSpPr>
          <p:cNvPr id="66" name="Rectangle 65">
            <a:extLst>
              <a:ext uri="{FF2B5EF4-FFF2-40B4-BE49-F238E27FC236}">
                <a16:creationId xmlns:a16="http://schemas.microsoft.com/office/drawing/2014/main" id="{D5A2497D-0048-4D51-AB8C-B756D2BF706B}"/>
              </a:ext>
            </a:extLst>
          </p:cNvPr>
          <p:cNvSpPr/>
          <p:nvPr/>
        </p:nvSpPr>
        <p:spPr>
          <a:xfrm>
            <a:off x="2667000" y="6108121"/>
            <a:ext cx="6477000" cy="461665"/>
          </a:xfrm>
          <a:prstGeom prst="rect">
            <a:avLst/>
          </a:prstGeom>
        </p:spPr>
        <p:txBody>
          <a:bodyPr wrap="square">
            <a:spAutoFit/>
          </a:bodyPr>
          <a:lstStyle/>
          <a:p>
            <a:pPr algn="ctr"/>
            <a:r>
              <a:rPr lang="en-US" sz="2400" dirty="0">
                <a:latin typeface="Candara" panose="020E0502030303020204" pitchFamily="34" charset="0"/>
              </a:rPr>
              <a:t>Wander about for a while, average what you see.</a:t>
            </a:r>
          </a:p>
        </p:txBody>
      </p:sp>
    </p:spTree>
    <p:extLst>
      <p:ext uri="{BB962C8B-B14F-4D97-AF65-F5344CB8AC3E}">
        <p14:creationId xmlns:p14="http://schemas.microsoft.com/office/powerpoint/2010/main" val="3099587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1" nodeType="clickEffect">
                                  <p:stCondLst>
                                    <p:cond delay="0"/>
                                  </p:stCondLst>
                                  <p:endCondLst>
                                    <p:cond evt="onNext" delay="0">
                                      <p:tgtEl>
                                        <p:sldTgt/>
                                      </p:tgtEl>
                                    </p:cond>
                                  </p:endCondLst>
                                  <p:childTnLst>
                                    <p:set>
                                      <p:cBhvr>
                                        <p:cTn id="6" dur="indefinite"/>
                                        <p:tgtEl>
                                          <p:spTgt spid="46"/>
                                        </p:tgtEl>
                                        <p:attrNameLst>
                                          <p:attrName>stroke.color</p:attrName>
                                        </p:attrNameLst>
                                      </p:cBhvr>
                                      <p:to>
                                        <p:clrVal>
                                          <a:srgbClr val="FF0000"/>
                                        </p:clrVal>
                                      </p:to>
                                    </p:set>
                                    <p:set>
                                      <p:cBhvr>
                                        <p:cTn id="7" dur="indefinite"/>
                                        <p:tgtEl>
                                          <p:spTgt spid="46"/>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7" presetClass="emph" presetSubtype="1" nodeType="clickEffect">
                                  <p:stCondLst>
                                    <p:cond delay="0"/>
                                  </p:stCondLst>
                                  <p:endCondLst>
                                    <p:cond evt="onNext" delay="0">
                                      <p:tgtEl>
                                        <p:sldTgt/>
                                      </p:tgtEl>
                                    </p:cond>
                                  </p:endCondLst>
                                  <p:childTnLst>
                                    <p:set>
                                      <p:cBhvr>
                                        <p:cTn id="11" dur="indefinite"/>
                                        <p:tgtEl>
                                          <p:spTgt spid="63"/>
                                        </p:tgtEl>
                                        <p:attrNameLst>
                                          <p:attrName>stroke.color</p:attrName>
                                        </p:attrNameLst>
                                      </p:cBhvr>
                                      <p:to>
                                        <p:clrVal>
                                          <a:srgbClr val="FF0000"/>
                                        </p:clrVal>
                                      </p:to>
                                    </p:set>
                                    <p:set>
                                      <p:cBhvr>
                                        <p:cTn id="12" dur="indefinite"/>
                                        <p:tgtEl>
                                          <p:spTgt spid="63"/>
                                        </p:tgtEl>
                                        <p:attrNameLst>
                                          <p:attrName>stroke.on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7" presetClass="emph" presetSubtype="1" nodeType="clickEffect">
                                  <p:stCondLst>
                                    <p:cond delay="0"/>
                                  </p:stCondLst>
                                  <p:endCondLst>
                                    <p:cond evt="onNext" delay="0">
                                      <p:tgtEl>
                                        <p:sldTgt/>
                                      </p:tgtEl>
                                    </p:cond>
                                  </p:endCondLst>
                                  <p:childTnLst>
                                    <p:set>
                                      <p:cBhvr>
                                        <p:cTn id="16" dur="indefinite"/>
                                        <p:tgtEl>
                                          <p:spTgt spid="53"/>
                                        </p:tgtEl>
                                        <p:attrNameLst>
                                          <p:attrName>stroke.color</p:attrName>
                                        </p:attrNameLst>
                                      </p:cBhvr>
                                      <p:to>
                                        <p:clrVal>
                                          <a:srgbClr val="FF0000"/>
                                        </p:clrVal>
                                      </p:to>
                                    </p:set>
                                    <p:set>
                                      <p:cBhvr>
                                        <p:cTn id="17" dur="indefinite"/>
                                        <p:tgtEl>
                                          <p:spTgt spid="53"/>
                                        </p:tgtEl>
                                        <p:attrNameLst>
                                          <p:attrName>stroke.on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7" presetClass="emph" presetSubtype="1" nodeType="clickEffect">
                                  <p:stCondLst>
                                    <p:cond delay="0"/>
                                  </p:stCondLst>
                                  <p:endCondLst>
                                    <p:cond evt="onNext" delay="0">
                                      <p:tgtEl>
                                        <p:sldTgt/>
                                      </p:tgtEl>
                                    </p:cond>
                                  </p:endCondLst>
                                  <p:childTnLst>
                                    <p:set>
                                      <p:cBhvr>
                                        <p:cTn id="21" dur="indefinite"/>
                                        <p:tgtEl>
                                          <p:spTgt spid="49"/>
                                        </p:tgtEl>
                                        <p:attrNameLst>
                                          <p:attrName>stroke.color</p:attrName>
                                        </p:attrNameLst>
                                      </p:cBhvr>
                                      <p:to>
                                        <p:clrVal>
                                          <a:srgbClr val="FF0000"/>
                                        </p:clrVal>
                                      </p:to>
                                    </p:set>
                                    <p:set>
                                      <p:cBhvr>
                                        <p:cTn id="22" dur="indefinite"/>
                                        <p:tgtEl>
                                          <p:spTgt spid="49"/>
                                        </p:tgtEl>
                                        <p:attrNameLst>
                                          <p:attrName>stroke.on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7" presetClass="emph" presetSubtype="1" nodeType="clickEffect">
                                  <p:stCondLst>
                                    <p:cond delay="0"/>
                                  </p:stCondLst>
                                  <p:endCondLst>
                                    <p:cond evt="onNext" delay="0">
                                      <p:tgtEl>
                                        <p:sldTgt/>
                                      </p:tgtEl>
                                    </p:cond>
                                  </p:endCondLst>
                                  <p:childTnLst>
                                    <p:set>
                                      <p:cBhvr>
                                        <p:cTn id="26" dur="indefinite"/>
                                        <p:tgtEl>
                                          <p:spTgt spid="47"/>
                                        </p:tgtEl>
                                        <p:attrNameLst>
                                          <p:attrName>stroke.color</p:attrName>
                                        </p:attrNameLst>
                                      </p:cBhvr>
                                      <p:to>
                                        <p:clrVal>
                                          <a:srgbClr val="FF0000"/>
                                        </p:clrVal>
                                      </p:to>
                                    </p:set>
                                    <p:set>
                                      <p:cBhvr>
                                        <p:cTn id="27" dur="indefinite"/>
                                        <p:tgtEl>
                                          <p:spTgt spid="47"/>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0A125-592E-B345-8B00-1215636E702F}"/>
              </a:ext>
            </a:extLst>
          </p:cNvPr>
          <p:cNvSpPr>
            <a:spLocks noGrp="1"/>
          </p:cNvSpPr>
          <p:nvPr>
            <p:ph type="title"/>
          </p:nvPr>
        </p:nvSpPr>
        <p:spPr/>
        <p:txBody>
          <a:bodyPr/>
          <a:lstStyle/>
          <a:p>
            <a:r>
              <a:rPr lang="en-US" dirty="0"/>
              <a:t>Gibbs Sampling</a:t>
            </a:r>
          </a:p>
        </p:txBody>
      </p:sp>
      <p:sp>
        <p:nvSpPr>
          <p:cNvPr id="3" name="Content Placeholder 2">
            <a:extLst>
              <a:ext uri="{FF2B5EF4-FFF2-40B4-BE49-F238E27FC236}">
                <a16:creationId xmlns:a16="http://schemas.microsoft.com/office/drawing/2014/main" id="{8DE9EAC6-8A0A-BE4B-AB0D-93908208F605}"/>
              </a:ext>
            </a:extLst>
          </p:cNvPr>
          <p:cNvSpPr>
            <a:spLocks noGrp="1"/>
          </p:cNvSpPr>
          <p:nvPr>
            <p:ph idx="1"/>
          </p:nvPr>
        </p:nvSpPr>
        <p:spPr>
          <a:xfrm>
            <a:off x="609600" y="1219201"/>
            <a:ext cx="6951674" cy="5334001"/>
          </a:xfrm>
        </p:spPr>
        <p:txBody>
          <a:bodyPr>
            <a:normAutofit/>
          </a:bodyPr>
          <a:lstStyle/>
          <a:p>
            <a:r>
              <a:rPr lang="en-US" dirty="0"/>
              <a:t>It is one of MCMC algorithms.</a:t>
            </a:r>
          </a:p>
          <a:p>
            <a:r>
              <a:rPr lang="en-US" dirty="0"/>
              <a:t>It generates a next state by randomly sampling a value for one of the nonevidence variables </a:t>
            </a:r>
            <a:r>
              <a:rPr lang="en-US" dirty="0">
                <a:solidFill>
                  <a:srgbClr val="7030A0"/>
                </a:solidFill>
              </a:rPr>
              <a:t>X</a:t>
            </a:r>
            <a:r>
              <a:rPr lang="en-US" baseline="-25000" dirty="0">
                <a:solidFill>
                  <a:srgbClr val="7030A0"/>
                </a:solidFill>
              </a:rPr>
              <a:t>i</a:t>
            </a:r>
            <a:r>
              <a:rPr lang="en-US" dirty="0"/>
              <a:t>.</a:t>
            </a:r>
          </a:p>
        </p:txBody>
      </p:sp>
      <p:sp>
        <p:nvSpPr>
          <p:cNvPr id="4" name="Slide Number Placeholder 3">
            <a:extLst>
              <a:ext uri="{FF2B5EF4-FFF2-40B4-BE49-F238E27FC236}">
                <a16:creationId xmlns:a16="http://schemas.microsoft.com/office/drawing/2014/main" id="{73F07579-61DB-B24C-979A-34D9D136BBBB}"/>
              </a:ext>
            </a:extLst>
          </p:cNvPr>
          <p:cNvSpPr>
            <a:spLocks noGrp="1"/>
          </p:cNvSpPr>
          <p:nvPr>
            <p:ph type="sldNum" sz="quarter" idx="12"/>
          </p:nvPr>
        </p:nvSpPr>
        <p:spPr/>
        <p:txBody>
          <a:bodyPr/>
          <a:lstStyle/>
          <a:p>
            <a:pPr>
              <a:defRPr/>
            </a:pPr>
            <a:fld id="{CCF77436-EC8C-4AA7-8F7E-35D67B363DD7}" type="slidenum">
              <a:rPr lang="en-US" smtClean="0"/>
              <a:pPr>
                <a:defRPr/>
              </a:pPr>
              <a:t>71</a:t>
            </a:fld>
            <a:endParaRPr lang="en-US" dirty="0"/>
          </a:p>
        </p:txBody>
      </p:sp>
      <p:sp>
        <p:nvSpPr>
          <p:cNvPr id="14" name="Rectangle 13">
            <a:extLst>
              <a:ext uri="{FF2B5EF4-FFF2-40B4-BE49-F238E27FC236}">
                <a16:creationId xmlns:a16="http://schemas.microsoft.com/office/drawing/2014/main" id="{1397FEE8-A85B-A441-921A-3577EE368716}"/>
              </a:ext>
            </a:extLst>
          </p:cNvPr>
          <p:cNvSpPr/>
          <p:nvPr/>
        </p:nvSpPr>
        <p:spPr>
          <a:xfrm>
            <a:off x="7887410" y="3103382"/>
            <a:ext cx="2521268" cy="523220"/>
          </a:xfrm>
          <a:prstGeom prst="rect">
            <a:avLst/>
          </a:prstGeom>
        </p:spPr>
        <p:txBody>
          <a:bodyPr wrap="none">
            <a:spAutoFit/>
          </a:bodyPr>
          <a:lstStyle/>
          <a:p>
            <a:r>
              <a:rPr lang="en-US" sz="2800" dirty="0">
                <a:solidFill>
                  <a:srgbClr val="FF0000"/>
                </a:solidFill>
                <a:latin typeface="Candara" panose="020E0502030303020204" pitchFamily="34" charset="0"/>
                <a:cs typeface="Calibri" panose="020F0502020204030204" pitchFamily="34" charset="0"/>
              </a:rPr>
              <a:t>P(</a:t>
            </a:r>
            <a:r>
              <a:rPr lang="en-US" sz="2800" dirty="0" err="1">
                <a:solidFill>
                  <a:srgbClr val="FF0000"/>
                </a:solidFill>
                <a:latin typeface="Candara" panose="020E0502030303020204" pitchFamily="34" charset="0"/>
                <a:cs typeface="Calibri" panose="020F0502020204030204" pitchFamily="34" charset="0"/>
              </a:rPr>
              <a:t>A,B|e,m,j</a:t>
            </a:r>
            <a:r>
              <a:rPr lang="en-US" sz="2800" dirty="0">
                <a:solidFill>
                  <a:srgbClr val="FF0000"/>
                </a:solidFill>
                <a:latin typeface="Candara" panose="020E0502030303020204" pitchFamily="34" charset="0"/>
                <a:cs typeface="Calibri" panose="020F0502020204030204" pitchFamily="34" charset="0"/>
              </a:rPr>
              <a:t>) = ?</a:t>
            </a:r>
          </a:p>
        </p:txBody>
      </p:sp>
      <p:sp>
        <p:nvSpPr>
          <p:cNvPr id="15" name="Rectangle 14">
            <a:extLst>
              <a:ext uri="{FF2B5EF4-FFF2-40B4-BE49-F238E27FC236}">
                <a16:creationId xmlns:a16="http://schemas.microsoft.com/office/drawing/2014/main" id="{0AADE1B8-7227-C945-83CB-C5FE2E3C6C14}"/>
              </a:ext>
            </a:extLst>
          </p:cNvPr>
          <p:cNvSpPr/>
          <p:nvPr/>
        </p:nvSpPr>
        <p:spPr>
          <a:xfrm>
            <a:off x="914400" y="3545848"/>
            <a:ext cx="9296400" cy="2677656"/>
          </a:xfrm>
          <a:prstGeom prst="rect">
            <a:avLst/>
          </a:prstGeom>
        </p:spPr>
        <p:txBody>
          <a:bodyPr wrap="square">
            <a:spAutoFit/>
          </a:bodyPr>
          <a:lstStyle/>
          <a:p>
            <a:pPr marL="457200" indent="-457200">
              <a:buFont typeface="+mj-lt"/>
              <a:buAutoNum type="arabicPeriod"/>
            </a:pPr>
            <a:r>
              <a:rPr lang="en-US" sz="2800" dirty="0">
                <a:latin typeface="Candara" panose="020E0502030303020204" pitchFamily="34" charset="0"/>
                <a:cs typeface="Calibri" panose="020F0502020204030204" pitchFamily="34" charset="0"/>
              </a:rPr>
              <a:t>Randomly initialize: b, e, j, ¬a, m</a:t>
            </a:r>
          </a:p>
          <a:p>
            <a:pPr marL="457200" indent="-457200">
              <a:buFont typeface="+mj-lt"/>
              <a:buAutoNum type="arabicPeriod"/>
            </a:pPr>
            <a:r>
              <a:rPr lang="en-US" sz="2800" dirty="0">
                <a:latin typeface="Candara" panose="020E0502030303020204" pitchFamily="34" charset="0"/>
                <a:cs typeface="Calibri" panose="020F0502020204030204" pitchFamily="34" charset="0"/>
              </a:rPr>
              <a:t>Randomly pick B and sample B based on P(B|e,j,¬</a:t>
            </a:r>
            <a:r>
              <a:rPr lang="en-US" sz="2800" dirty="0" err="1">
                <a:latin typeface="Candara" panose="020E0502030303020204" pitchFamily="34" charset="0"/>
                <a:cs typeface="Calibri" panose="020F0502020204030204" pitchFamily="34" charset="0"/>
              </a:rPr>
              <a:t>a,m</a:t>
            </a:r>
            <a:r>
              <a:rPr lang="en-US" sz="2800" dirty="0">
                <a:latin typeface="Candara" panose="020E0502030303020204" pitchFamily="34" charset="0"/>
                <a:cs typeface="Calibri" panose="020F0502020204030204" pitchFamily="34" charset="0"/>
              </a:rPr>
              <a:t>): </a:t>
            </a:r>
            <a:br>
              <a:rPr lang="en-US" sz="2800" dirty="0">
                <a:latin typeface="Candara" panose="020E0502030303020204" pitchFamily="34" charset="0"/>
                <a:cs typeface="Calibri" panose="020F0502020204030204" pitchFamily="34" charset="0"/>
              </a:rPr>
            </a:br>
            <a:r>
              <a:rPr lang="en-US" sz="2800" dirty="0">
                <a:solidFill>
                  <a:srgbClr val="7030A0"/>
                </a:solidFill>
                <a:latin typeface="Candara" panose="020E0502030303020204" pitchFamily="34" charset="0"/>
                <a:cs typeface="Calibri" panose="020F0502020204030204" pitchFamily="34" charset="0"/>
              </a:rPr>
              <a:t>¬b</a:t>
            </a:r>
            <a:r>
              <a:rPr lang="en-US" sz="2800" dirty="0">
                <a:latin typeface="Candara" panose="020E0502030303020204" pitchFamily="34" charset="0"/>
                <a:cs typeface="Calibri" panose="020F0502020204030204" pitchFamily="34" charset="0"/>
              </a:rPr>
              <a:t>, e, j, ¬a, m</a:t>
            </a:r>
          </a:p>
          <a:p>
            <a:pPr marL="457200" indent="-457200">
              <a:buFont typeface="+mj-lt"/>
              <a:buAutoNum type="arabicPeriod"/>
            </a:pPr>
            <a:r>
              <a:rPr lang="en-US" sz="2800" dirty="0">
                <a:latin typeface="Candara" panose="020E0502030303020204" pitchFamily="34" charset="0"/>
                <a:cs typeface="Calibri" panose="020F0502020204030204" pitchFamily="34" charset="0"/>
              </a:rPr>
              <a:t>Randomly pick A and sample A based on P(A|¬</a:t>
            </a:r>
            <a:r>
              <a:rPr lang="en-US" sz="2800" dirty="0" err="1">
                <a:latin typeface="Candara" panose="020E0502030303020204" pitchFamily="34" charset="0"/>
                <a:cs typeface="Calibri" panose="020F0502020204030204" pitchFamily="34" charset="0"/>
              </a:rPr>
              <a:t>b,e,j,m</a:t>
            </a:r>
            <a:r>
              <a:rPr lang="en-US" sz="2800" dirty="0">
                <a:latin typeface="Candara" panose="020E0502030303020204" pitchFamily="34" charset="0"/>
                <a:cs typeface="Calibri" panose="020F0502020204030204" pitchFamily="34" charset="0"/>
              </a:rPr>
              <a:t>):</a:t>
            </a:r>
            <a:br>
              <a:rPr lang="en-US" sz="2800" dirty="0">
                <a:latin typeface="Candara" panose="020E0502030303020204" pitchFamily="34" charset="0"/>
                <a:cs typeface="Calibri" panose="020F0502020204030204" pitchFamily="34" charset="0"/>
              </a:rPr>
            </a:br>
            <a:r>
              <a:rPr lang="en-US" sz="2800" dirty="0">
                <a:solidFill>
                  <a:srgbClr val="7030A0"/>
                </a:solidFill>
                <a:latin typeface="Candara" panose="020E0502030303020204" pitchFamily="34" charset="0"/>
                <a:cs typeface="Calibri" panose="020F0502020204030204" pitchFamily="34" charset="0"/>
              </a:rPr>
              <a:t>¬b</a:t>
            </a:r>
            <a:r>
              <a:rPr lang="en-US" sz="2800" dirty="0">
                <a:latin typeface="Candara" panose="020E0502030303020204" pitchFamily="34" charset="0"/>
                <a:cs typeface="Calibri" panose="020F0502020204030204" pitchFamily="34" charset="0"/>
              </a:rPr>
              <a:t>, e, j, ¬a, m</a:t>
            </a:r>
          </a:p>
          <a:p>
            <a:pPr marL="457200" indent="-457200">
              <a:buFont typeface="+mj-lt"/>
              <a:buAutoNum type="arabicPeriod"/>
            </a:pPr>
            <a:r>
              <a:rPr lang="en-US" sz="2800" dirty="0">
                <a:latin typeface="Candara" panose="020E0502030303020204" pitchFamily="34" charset="0"/>
                <a:cs typeface="Calibri" panose="020F0502020204030204" pitchFamily="34" charset="0"/>
              </a:rPr>
              <a:t>…</a:t>
            </a:r>
          </a:p>
        </p:txBody>
      </p:sp>
      <p:sp>
        <p:nvSpPr>
          <p:cNvPr id="16" name="Oval 15">
            <a:extLst>
              <a:ext uri="{FF2B5EF4-FFF2-40B4-BE49-F238E27FC236}">
                <a16:creationId xmlns:a16="http://schemas.microsoft.com/office/drawing/2014/main" id="{3293E6E5-E90E-814E-B2E6-E244D72B9D7E}"/>
              </a:ext>
            </a:extLst>
          </p:cNvPr>
          <p:cNvSpPr/>
          <p:nvPr/>
        </p:nvSpPr>
        <p:spPr>
          <a:xfrm>
            <a:off x="8138103" y="1075944"/>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B</a:t>
            </a:r>
          </a:p>
        </p:txBody>
      </p:sp>
      <p:sp>
        <p:nvSpPr>
          <p:cNvPr id="17" name="Oval 16">
            <a:extLst>
              <a:ext uri="{FF2B5EF4-FFF2-40B4-BE49-F238E27FC236}">
                <a16:creationId xmlns:a16="http://schemas.microsoft.com/office/drawing/2014/main" id="{307F8F51-8196-2746-80A4-5DA0ECA13CBB}"/>
              </a:ext>
            </a:extLst>
          </p:cNvPr>
          <p:cNvSpPr/>
          <p:nvPr/>
        </p:nvSpPr>
        <p:spPr>
          <a:xfrm>
            <a:off x="9300153" y="1075944"/>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e</a:t>
            </a:r>
          </a:p>
        </p:txBody>
      </p:sp>
      <p:cxnSp>
        <p:nvCxnSpPr>
          <p:cNvPr id="18" name="Straight Arrow Connector 17">
            <a:extLst>
              <a:ext uri="{FF2B5EF4-FFF2-40B4-BE49-F238E27FC236}">
                <a16:creationId xmlns:a16="http://schemas.microsoft.com/office/drawing/2014/main" id="{00500D79-6870-FF4D-A333-D633C91CE911}"/>
              </a:ext>
            </a:extLst>
          </p:cNvPr>
          <p:cNvCxnSpPr>
            <a:cxnSpLocks/>
            <a:stCxn id="16" idx="4"/>
            <a:endCxn id="19" idx="1"/>
          </p:cNvCxnSpPr>
          <p:nvPr/>
        </p:nvCxnSpPr>
        <p:spPr>
          <a:xfrm>
            <a:off x="8389564" y="1578865"/>
            <a:ext cx="336541" cy="273295"/>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19" name="Oval 18">
            <a:extLst>
              <a:ext uri="{FF2B5EF4-FFF2-40B4-BE49-F238E27FC236}">
                <a16:creationId xmlns:a16="http://schemas.microsoft.com/office/drawing/2014/main" id="{476AB74A-8407-EC41-A42C-8691800AE4E0}"/>
              </a:ext>
            </a:extLst>
          </p:cNvPr>
          <p:cNvSpPr/>
          <p:nvPr/>
        </p:nvSpPr>
        <p:spPr>
          <a:xfrm>
            <a:off x="8652453" y="1778508"/>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A</a:t>
            </a:r>
          </a:p>
        </p:txBody>
      </p:sp>
      <p:sp>
        <p:nvSpPr>
          <p:cNvPr id="20" name="Oval 19">
            <a:extLst>
              <a:ext uri="{FF2B5EF4-FFF2-40B4-BE49-F238E27FC236}">
                <a16:creationId xmlns:a16="http://schemas.microsoft.com/office/drawing/2014/main" id="{3E7462DA-9707-994A-AF7D-1823187834AB}"/>
              </a:ext>
            </a:extLst>
          </p:cNvPr>
          <p:cNvSpPr/>
          <p:nvPr/>
        </p:nvSpPr>
        <p:spPr>
          <a:xfrm>
            <a:off x="8138103" y="2447544"/>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m</a:t>
            </a:r>
          </a:p>
        </p:txBody>
      </p:sp>
      <p:sp>
        <p:nvSpPr>
          <p:cNvPr id="21" name="Oval 20">
            <a:extLst>
              <a:ext uri="{FF2B5EF4-FFF2-40B4-BE49-F238E27FC236}">
                <a16:creationId xmlns:a16="http://schemas.microsoft.com/office/drawing/2014/main" id="{44D1BB8E-676B-884C-A949-F7F423CE7238}"/>
              </a:ext>
            </a:extLst>
          </p:cNvPr>
          <p:cNvSpPr/>
          <p:nvPr/>
        </p:nvSpPr>
        <p:spPr>
          <a:xfrm>
            <a:off x="9281103" y="2447544"/>
            <a:ext cx="502920" cy="502920"/>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dirty="0">
                <a:latin typeface="Candara" panose="020E0502030303020204" pitchFamily="34" charset="0"/>
              </a:rPr>
              <a:t>j</a:t>
            </a:r>
          </a:p>
        </p:txBody>
      </p:sp>
      <p:cxnSp>
        <p:nvCxnSpPr>
          <p:cNvPr id="22" name="Straight Arrow Connector 21">
            <a:extLst>
              <a:ext uri="{FF2B5EF4-FFF2-40B4-BE49-F238E27FC236}">
                <a16:creationId xmlns:a16="http://schemas.microsoft.com/office/drawing/2014/main" id="{86BC25FC-AA74-594E-AF75-21F044C16198}"/>
              </a:ext>
            </a:extLst>
          </p:cNvPr>
          <p:cNvCxnSpPr>
            <a:cxnSpLocks/>
            <a:stCxn id="17" idx="4"/>
            <a:endCxn id="19" idx="7"/>
          </p:cNvCxnSpPr>
          <p:nvPr/>
        </p:nvCxnSpPr>
        <p:spPr>
          <a:xfrm flipH="1">
            <a:off x="9081723" y="1578865"/>
            <a:ext cx="469891" cy="273295"/>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00BD4D5-F7FF-DA4A-B23E-BB1F9B4B6B30}"/>
              </a:ext>
            </a:extLst>
          </p:cNvPr>
          <p:cNvCxnSpPr>
            <a:cxnSpLocks/>
            <a:stCxn id="19" idx="3"/>
            <a:endCxn id="20" idx="0"/>
          </p:cNvCxnSpPr>
          <p:nvPr/>
        </p:nvCxnSpPr>
        <p:spPr>
          <a:xfrm flipH="1">
            <a:off x="8389564" y="2207778"/>
            <a:ext cx="336541" cy="239767"/>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73FB9E79-D9AE-174A-81D9-50C3CB090371}"/>
              </a:ext>
            </a:extLst>
          </p:cNvPr>
          <p:cNvCxnSpPr>
            <a:cxnSpLocks/>
            <a:stCxn id="19" idx="5"/>
            <a:endCxn id="21" idx="0"/>
          </p:cNvCxnSpPr>
          <p:nvPr/>
        </p:nvCxnSpPr>
        <p:spPr>
          <a:xfrm>
            <a:off x="9081723" y="2207778"/>
            <a:ext cx="450841" cy="239767"/>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8780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62BD9-E94E-0540-BBBC-2609AAC51869}"/>
              </a:ext>
            </a:extLst>
          </p:cNvPr>
          <p:cNvSpPr>
            <a:spLocks noGrp="1"/>
          </p:cNvSpPr>
          <p:nvPr>
            <p:ph type="title"/>
          </p:nvPr>
        </p:nvSpPr>
        <p:spPr/>
        <p:txBody>
          <a:bodyPr/>
          <a:lstStyle/>
          <a:p>
            <a:r>
              <a:rPr lang="en-US" dirty="0"/>
              <a:t>Example: Coin Flips (cont’d)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8FFF59-68CB-6040-9E0D-BB73155741A2}"/>
                  </a:ext>
                </a:extLst>
              </p:cNvPr>
              <p:cNvSpPr>
                <a:spLocks noGrp="1"/>
              </p:cNvSpPr>
              <p:nvPr>
                <p:ph idx="1"/>
              </p:nvPr>
            </p:nvSpPr>
            <p:spPr/>
            <p:txBody>
              <a:bodyPr>
                <a:normAutofit fontScale="92500" lnSpcReduction="20000"/>
              </a:bodyPr>
              <a:lstStyle/>
              <a:p>
                <a:r>
                  <a:rPr lang="en-US" dirty="0">
                    <a:solidFill>
                      <a:srgbClr val="7030A0"/>
                    </a:solidFill>
                  </a:rPr>
                  <a:t>X</a:t>
                </a:r>
                <a:r>
                  <a:rPr lang="en-US" baseline="-25000" dirty="0">
                    <a:solidFill>
                      <a:srgbClr val="7030A0"/>
                    </a:solidFill>
                  </a:rPr>
                  <a:t>i</a:t>
                </a:r>
                <a:r>
                  <a:rPr lang="en-US" dirty="0"/>
                  <a:t> = the result of the </a:t>
                </a:r>
                <a:r>
                  <a:rPr lang="en-US" dirty="0" err="1"/>
                  <a:t>i-th</a:t>
                </a:r>
                <a:r>
                  <a:rPr lang="en-US" dirty="0"/>
                  <a:t> coin flip and </a:t>
                </a:r>
                <a:r>
                  <a:rPr lang="en-US" dirty="0">
                    <a:solidFill>
                      <a:srgbClr val="7030A0"/>
                    </a:solidFill>
                  </a:rPr>
                  <a:t>P(X</a:t>
                </a:r>
                <a:r>
                  <a:rPr lang="en-US" baseline="-25000" dirty="0">
                    <a:solidFill>
                      <a:srgbClr val="7030A0"/>
                    </a:solidFill>
                  </a:rPr>
                  <a:t>i</a:t>
                </a:r>
                <a:r>
                  <a:rPr lang="en-US" dirty="0">
                    <a:solidFill>
                      <a:srgbClr val="7030A0"/>
                    </a:solidFill>
                  </a:rPr>
                  <a:t>=h) = </a:t>
                </a:r>
                <a14:m>
                  <m:oMath xmlns:m="http://schemas.openxmlformats.org/officeDocument/2006/math">
                    <m:f>
                      <m:fPr>
                        <m:ctrlPr>
                          <a:rPr lang="en-US" i="1">
                            <a:solidFill>
                              <a:srgbClr val="7030A0"/>
                            </a:solidFill>
                            <a:latin typeface="Cambria Math" panose="02040503050406030204" pitchFamily="18" charset="0"/>
                          </a:rPr>
                        </m:ctrlPr>
                      </m:fPr>
                      <m:num>
                        <m:r>
                          <a:rPr lang="en-US" i="1">
                            <a:solidFill>
                              <a:srgbClr val="7030A0"/>
                            </a:solidFill>
                            <a:latin typeface="Cambria Math" panose="02040503050406030204" pitchFamily="18" charset="0"/>
                          </a:rPr>
                          <m:t>1</m:t>
                        </m:r>
                      </m:num>
                      <m:den>
                        <m:r>
                          <a:rPr lang="en-US" i="1">
                            <a:solidFill>
                              <a:srgbClr val="7030A0"/>
                            </a:solidFill>
                            <a:latin typeface="Cambria Math" panose="02040503050406030204" pitchFamily="18" charset="0"/>
                          </a:rPr>
                          <m:t>2</m:t>
                        </m:r>
                      </m:den>
                    </m:f>
                  </m:oMath>
                </a14:m>
                <a:endParaRPr lang="en-US" dirty="0"/>
              </a:p>
              <a:p>
                <a:r>
                  <a:rPr lang="en-US" dirty="0"/>
                  <a:t>P(X</a:t>
                </a:r>
                <a:r>
                  <a:rPr lang="en-US" baseline="-25000" dirty="0"/>
                  <a:t>1</a:t>
                </a:r>
                <a:r>
                  <a:rPr lang="en-US" dirty="0"/>
                  <a:t> = X</a:t>
                </a:r>
                <a:r>
                  <a:rPr lang="en-US" baseline="-25000" dirty="0"/>
                  <a:t>2</a:t>
                </a:r>
                <a:r>
                  <a:rPr lang="en-US" dirty="0"/>
                  <a:t> = X</a:t>
                </a:r>
                <a:r>
                  <a:rPr lang="en-US" baseline="-25000" dirty="0"/>
                  <a:t>3</a:t>
                </a:r>
                <a:r>
                  <a:rPr lang="en-US" dirty="0"/>
                  <a:t> = X</a:t>
                </a:r>
                <a:r>
                  <a:rPr lang="en-US" baseline="-25000" dirty="0"/>
                  <a:t>4</a:t>
                </a:r>
                <a:r>
                  <a:rPr lang="en-US" dirty="0"/>
                  <a:t>) = ?</a:t>
                </a:r>
              </a:p>
              <a:p>
                <a:pPr lvl="1"/>
                <a:r>
                  <a:rPr lang="en-US" dirty="0"/>
                  <a:t>h, h, h, h: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16</m:t>
                        </m:r>
                      </m:den>
                    </m:f>
                  </m:oMath>
                </a14:m>
                <a:endParaRPr lang="en-US" dirty="0"/>
              </a:p>
              <a:p>
                <a:pPr lvl="1"/>
                <a:r>
                  <a:rPr lang="en-US" dirty="0"/>
                  <a:t>t, t, t, 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16</m:t>
                        </m:r>
                      </m:den>
                    </m:f>
                  </m:oMath>
                </a14:m>
                <a:r>
                  <a:rPr lang="en-US" dirty="0"/>
                  <a:t> </a:t>
                </a:r>
              </a:p>
              <a:p>
                <a:pPr lvl="1"/>
                <a:r>
                  <a:rPr lang="en-US" dirty="0"/>
                  <a:t>Overall: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16</m:t>
                        </m:r>
                      </m:den>
                    </m:f>
                  </m:oMath>
                </a14:m>
                <a:r>
                  <a:rPr lang="en-US" dirty="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16</m:t>
                        </m:r>
                      </m:den>
                    </m:f>
                  </m:oMath>
                </a14:m>
                <a:r>
                  <a:rPr lang="en-US" dirty="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8</m:t>
                        </m:r>
                      </m:den>
                    </m:f>
                  </m:oMath>
                </a14:m>
                <a:endParaRPr lang="en-US" dirty="0"/>
              </a:p>
              <a:p>
                <a:r>
                  <a:rPr lang="en-US" dirty="0"/>
                  <a:t>P({X</a:t>
                </a:r>
                <a:r>
                  <a:rPr lang="en-US" baseline="-25000" dirty="0"/>
                  <a:t>1</a:t>
                </a:r>
                <a:r>
                  <a:rPr lang="en-US" dirty="0"/>
                  <a:t> , X</a:t>
                </a:r>
                <a:r>
                  <a:rPr lang="en-US" baseline="-25000" dirty="0"/>
                  <a:t>2</a:t>
                </a:r>
                <a:r>
                  <a:rPr lang="en-US" dirty="0"/>
                  <a:t> , X</a:t>
                </a:r>
                <a:r>
                  <a:rPr lang="en-US" baseline="-25000" dirty="0"/>
                  <a:t>3</a:t>
                </a:r>
                <a:r>
                  <a:rPr lang="en-US" dirty="0"/>
                  <a:t> , X</a:t>
                </a:r>
                <a:r>
                  <a:rPr lang="en-US" baseline="-25000" dirty="0"/>
                  <a:t>4</a:t>
                </a:r>
                <a:r>
                  <a:rPr lang="en-US" dirty="0"/>
                  <a:t>} contains &gt;= 3 h’s) = ?</a:t>
                </a:r>
              </a:p>
              <a:p>
                <a:pPr lvl="1"/>
                <a:r>
                  <a:rPr lang="en-US" dirty="0"/>
                  <a:t>3 h’s + 1 t: </a:t>
                </a:r>
                <a14:m>
                  <m:oMath xmlns:m="http://schemas.openxmlformats.org/officeDocument/2006/math">
                    <m:d>
                      <m:dPr>
                        <m:ctrlPr>
                          <a:rPr lang="en-US" i="1" smtClean="0">
                            <a:latin typeface="Cambria Math" panose="02040503050406030204" pitchFamily="18" charset="0"/>
                          </a:rPr>
                        </m:ctrlPr>
                      </m:dPr>
                      <m:e>
                        <m:f>
                          <m:fPr>
                            <m:type m:val="noBar"/>
                            <m:ctrlPr>
                              <a:rPr lang="en-US"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3</m:t>
                            </m:r>
                          </m:den>
                        </m:f>
                      </m:e>
                    </m:d>
                    <m:sSup>
                      <m:sSupPr>
                        <m:ctrlPr>
                          <a:rPr lang="en-US" i="1" smtClean="0">
                            <a:latin typeface="Cambria Math" panose="02040503050406030204" pitchFamily="18" charset="0"/>
                          </a:rPr>
                        </m:ctrlPr>
                      </m:sSupPr>
                      <m:e>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e>
                      <m:sup>
                        <m:r>
                          <a:rPr lang="en-US" b="0" i="1" smtClean="0">
                            <a:latin typeface="Cambria Math" panose="02040503050406030204" pitchFamily="18" charset="0"/>
                          </a:rPr>
                          <m:t>3</m:t>
                        </m:r>
                      </m:sup>
                    </m:sSup>
                    <m:sSup>
                      <m:sSupPr>
                        <m:ctrlPr>
                          <a:rPr lang="en-US" i="1" smtClean="0">
                            <a:latin typeface="Cambria Math" panose="02040503050406030204" pitchFamily="18" charset="0"/>
                          </a:rPr>
                        </m:ctrlPr>
                      </m:sSupPr>
                      <m:e>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m:t>
                        </m:r>
                      </m:e>
                      <m:sup>
                        <m:r>
                          <a:rPr lang="en-US" b="0" i="1" smtClean="0">
                            <a:latin typeface="Cambria Math" panose="02040503050406030204" pitchFamily="18" charset="0"/>
                          </a:rPr>
                          <m:t>1</m:t>
                        </m:r>
                      </m:sup>
                    </m:sSup>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4</m:t>
                        </m:r>
                      </m:den>
                    </m:f>
                  </m:oMath>
                </a14:m>
                <a:endParaRPr lang="en-US" dirty="0"/>
              </a:p>
              <a:p>
                <a:pPr lvl="1"/>
                <a:r>
                  <a:rPr lang="en-US" dirty="0"/>
                  <a:t>4 h’s: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16</m:t>
                        </m:r>
                      </m:den>
                    </m:f>
                  </m:oMath>
                </a14:m>
                <a:endParaRPr lang="en-US" dirty="0"/>
              </a:p>
              <a:p>
                <a:pPr lvl="1"/>
                <a:r>
                  <a:rPr lang="en-US" dirty="0"/>
                  <a:t>Overall: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4</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16</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16</m:t>
                        </m:r>
                      </m:den>
                    </m:f>
                  </m:oMath>
                </a14:m>
                <a:endParaRPr lang="en-US" dirty="0"/>
              </a:p>
            </p:txBody>
          </p:sp>
        </mc:Choice>
        <mc:Fallback xmlns="">
          <p:sp>
            <p:nvSpPr>
              <p:cNvPr id="3" name="Content Placeholder 2">
                <a:extLst>
                  <a:ext uri="{FF2B5EF4-FFF2-40B4-BE49-F238E27FC236}">
                    <a16:creationId xmlns:a16="http://schemas.microsoft.com/office/drawing/2014/main" id="{5F8FFF59-68CB-6040-9E0D-BB73155741A2}"/>
                  </a:ext>
                </a:extLst>
              </p:cNvPr>
              <p:cNvSpPr>
                <a:spLocks noGrp="1" noRot="1" noChangeAspect="1" noMove="1" noResize="1" noEditPoints="1" noAdjustHandles="1" noChangeArrowheads="1" noChangeShapeType="1" noTextEdit="1"/>
              </p:cNvSpPr>
              <p:nvPr>
                <p:ph idx="1"/>
              </p:nvPr>
            </p:nvSpPr>
            <p:spPr>
              <a:blipFill>
                <a:blip r:embed="rId2"/>
                <a:stretch>
                  <a:fillRect l="-1778" t="-457" b="-148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04FF637-7B90-1F48-846F-E7B23B6D38AA}"/>
              </a:ext>
            </a:extLst>
          </p:cNvPr>
          <p:cNvSpPr>
            <a:spLocks noGrp="1"/>
          </p:cNvSpPr>
          <p:nvPr>
            <p:ph type="sldNum" sz="quarter" idx="12"/>
          </p:nvPr>
        </p:nvSpPr>
        <p:spPr/>
        <p:txBody>
          <a:bodyPr/>
          <a:lstStyle/>
          <a:p>
            <a:pPr>
              <a:defRPr/>
            </a:pPr>
            <a:fld id="{CCF77436-EC8C-4AA7-8F7E-35D67B363DD7}" type="slidenum">
              <a:rPr lang="en-US" smtClean="0"/>
              <a:pPr>
                <a:defRPr/>
              </a:pPr>
              <a:t>8</a:t>
            </a:fld>
            <a:endParaRPr lang="en-US" dirty="0"/>
          </a:p>
        </p:txBody>
      </p:sp>
    </p:spTree>
    <p:extLst>
      <p:ext uri="{BB962C8B-B14F-4D97-AF65-F5344CB8AC3E}">
        <p14:creationId xmlns:p14="http://schemas.microsoft.com/office/powerpoint/2010/main" val="3060496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0D682-0961-EA4E-83F5-C43E1B39F9EC}"/>
              </a:ext>
            </a:extLst>
          </p:cNvPr>
          <p:cNvSpPr>
            <a:spLocks noGrp="1"/>
          </p:cNvSpPr>
          <p:nvPr>
            <p:ph type="title"/>
          </p:nvPr>
        </p:nvSpPr>
        <p:spPr/>
        <p:txBody>
          <a:bodyPr/>
          <a:lstStyle/>
          <a:p>
            <a:r>
              <a:rPr lang="en-US" dirty="0"/>
              <a:t>Conditional (transitional) Probabilities</a:t>
            </a:r>
          </a:p>
        </p:txBody>
      </p:sp>
      <p:sp>
        <p:nvSpPr>
          <p:cNvPr id="4" name="Slide Number Placeholder 3">
            <a:extLst>
              <a:ext uri="{FF2B5EF4-FFF2-40B4-BE49-F238E27FC236}">
                <a16:creationId xmlns:a16="http://schemas.microsoft.com/office/drawing/2014/main" id="{58D09951-CDEC-7141-BF01-0B4B62E5A219}"/>
              </a:ext>
            </a:extLst>
          </p:cNvPr>
          <p:cNvSpPr>
            <a:spLocks noGrp="1"/>
          </p:cNvSpPr>
          <p:nvPr>
            <p:ph type="sldNum" sz="quarter" idx="12"/>
          </p:nvPr>
        </p:nvSpPr>
        <p:spPr/>
        <p:txBody>
          <a:bodyPr/>
          <a:lstStyle/>
          <a:p>
            <a:pPr>
              <a:defRPr/>
            </a:pPr>
            <a:fld id="{CCF77436-EC8C-4AA7-8F7E-35D67B363DD7}" type="slidenum">
              <a:rPr lang="en-US" smtClean="0"/>
              <a:pPr>
                <a:defRPr/>
              </a:pPr>
              <a:t>9</a:t>
            </a:fld>
            <a:endParaRPr lang="en-US" dirty="0"/>
          </a:p>
        </p:txBody>
      </p:sp>
      <p:sp>
        <p:nvSpPr>
          <p:cNvPr id="6" name="Rectangle 5">
            <a:extLst>
              <a:ext uri="{FF2B5EF4-FFF2-40B4-BE49-F238E27FC236}">
                <a16:creationId xmlns:a16="http://schemas.microsoft.com/office/drawing/2014/main" id="{D3099EAF-E204-2C4E-983E-28349F9A3434}"/>
              </a:ext>
            </a:extLst>
          </p:cNvPr>
          <p:cNvSpPr/>
          <p:nvPr/>
        </p:nvSpPr>
        <p:spPr>
          <a:xfrm>
            <a:off x="6096000" y="996610"/>
            <a:ext cx="2819400" cy="830997"/>
          </a:xfrm>
          <a:prstGeom prst="rect">
            <a:avLst/>
          </a:prstGeom>
          <a:solidFill>
            <a:schemeClr val="bg1"/>
          </a:solidFill>
          <a:ln>
            <a:solidFill>
              <a:schemeClr val="bg2"/>
            </a:solidFill>
          </a:ln>
          <a:effectLst>
            <a:outerShdw blurRad="50800" dist="38100" dir="2700000" algn="tl" rotWithShape="0">
              <a:prstClr val="black">
                <a:alpha val="40000"/>
              </a:prstClr>
            </a:outerShdw>
          </a:effectLst>
        </p:spPr>
        <p:txBody>
          <a:bodyPr wrap="square">
            <a:spAutoFit/>
          </a:bodyPr>
          <a:lstStyle/>
          <a:p>
            <a:r>
              <a:rPr lang="en-US" sz="2400" dirty="0">
                <a:latin typeface="Candara" panose="020E0502030303020204" pitchFamily="34" charset="0"/>
                <a:cs typeface="Calibri" panose="020F0502020204030204" pitchFamily="34" charset="0"/>
              </a:rPr>
              <a:t>Notation: </a:t>
            </a:r>
          </a:p>
          <a:p>
            <a:r>
              <a:rPr lang="en-US" sz="2400" dirty="0">
                <a:latin typeface="Candara" panose="020E0502030303020204" pitchFamily="34" charset="0"/>
                <a:cs typeface="Calibri" panose="020F0502020204030204" pitchFamily="34" charset="0"/>
              </a:rPr>
              <a:t>P(</a:t>
            </a:r>
            <a:r>
              <a:rPr lang="en-US" sz="2400" dirty="0" err="1">
                <a:latin typeface="Candara" panose="020E0502030303020204" pitchFamily="34" charset="0"/>
                <a:cs typeface="Calibri" panose="020F0502020204030204" pitchFamily="34" charset="0"/>
              </a:rPr>
              <a:t>x|y</a:t>
            </a:r>
            <a:r>
              <a:rPr lang="en-US" sz="2400" dirty="0">
                <a:latin typeface="Candara" panose="020E0502030303020204" pitchFamily="34" charset="0"/>
                <a:cs typeface="Calibri" panose="020F0502020204030204" pitchFamily="34" charset="0"/>
              </a:rPr>
              <a:t>) ≡ P(X=</a:t>
            </a:r>
            <a:r>
              <a:rPr lang="en-US" sz="2400" dirty="0" err="1">
                <a:latin typeface="Candara" panose="020E0502030303020204" pitchFamily="34" charset="0"/>
                <a:cs typeface="Calibri" panose="020F0502020204030204" pitchFamily="34" charset="0"/>
              </a:rPr>
              <a:t>x|Y</a:t>
            </a:r>
            <a:r>
              <a:rPr lang="en-US" sz="2400" dirty="0">
                <a:latin typeface="Candara" panose="020E0502030303020204" pitchFamily="34" charset="0"/>
                <a:cs typeface="Calibri" panose="020F0502020204030204" pitchFamily="34" charset="0"/>
              </a:rPr>
              <a:t>=y)</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9D90473C-14AE-412A-9FAB-547E20EF7A6B}"/>
                  </a:ext>
                </a:extLst>
              </p:cNvPr>
              <p:cNvSpPr/>
              <p:nvPr/>
            </p:nvSpPr>
            <p:spPr>
              <a:xfrm>
                <a:off x="429031" y="2046076"/>
                <a:ext cx="5075877" cy="100405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2800" smtClean="0">
                          <a:solidFill>
                            <a:srgbClr val="7030A0"/>
                          </a:solidFill>
                          <a:latin typeface="Cambria Math" panose="02040503050406030204" pitchFamily="18" charset="0"/>
                        </a:rPr>
                        <m:t>P</m:t>
                      </m:r>
                      <m:d>
                        <m:dPr>
                          <m:ctrlPr>
                            <a:rPr lang="en-US" sz="2800" i="1">
                              <a:solidFill>
                                <a:srgbClr val="7030A0"/>
                              </a:solidFill>
                              <a:latin typeface="Cambria Math" panose="02040503050406030204" pitchFamily="18" charset="0"/>
                            </a:rPr>
                          </m:ctrlPr>
                        </m:dPr>
                        <m:e>
                          <m:r>
                            <m:rPr>
                              <m:sty m:val="p"/>
                            </m:rPr>
                            <a:rPr lang="en-US" sz="2800">
                              <a:solidFill>
                                <a:srgbClr val="7030A0"/>
                              </a:solidFill>
                              <a:latin typeface="Cambria Math" panose="02040503050406030204" pitchFamily="18" charset="0"/>
                            </a:rPr>
                            <m:t>x</m:t>
                          </m:r>
                        </m:e>
                        <m:e>
                          <m:r>
                            <m:rPr>
                              <m:sty m:val="p"/>
                            </m:rPr>
                            <a:rPr lang="en-US" sz="2800">
                              <a:solidFill>
                                <a:srgbClr val="7030A0"/>
                              </a:solidFill>
                              <a:latin typeface="Cambria Math" panose="02040503050406030204" pitchFamily="18" charset="0"/>
                            </a:rPr>
                            <m:t>y</m:t>
                          </m:r>
                        </m:e>
                      </m:d>
                      <m:r>
                        <a:rPr lang="en-US" sz="2800">
                          <a:solidFill>
                            <a:srgbClr val="7030A0"/>
                          </a:solidFill>
                          <a:latin typeface="Cambria Math" panose="02040503050406030204" pitchFamily="18" charset="0"/>
                        </a:rPr>
                        <m:t>= </m:t>
                      </m:r>
                      <m:f>
                        <m:fPr>
                          <m:ctrlPr>
                            <a:rPr lang="en-US" sz="2800" i="1">
                              <a:solidFill>
                                <a:srgbClr val="7030A0"/>
                              </a:solidFill>
                              <a:latin typeface="Cambria Math" panose="02040503050406030204" pitchFamily="18" charset="0"/>
                            </a:rPr>
                          </m:ctrlPr>
                        </m:fPr>
                        <m:num>
                          <m:r>
                            <m:rPr>
                              <m:sty m:val="p"/>
                            </m:rPr>
                            <a:rPr lang="en-US" sz="2800">
                              <a:solidFill>
                                <a:srgbClr val="7030A0"/>
                              </a:solidFill>
                              <a:latin typeface="Cambria Math" panose="02040503050406030204" pitchFamily="18" charset="0"/>
                            </a:rPr>
                            <m:t>P</m:t>
                          </m:r>
                          <m:d>
                            <m:dPr>
                              <m:ctrlPr>
                                <a:rPr lang="en-US" sz="2800" i="1">
                                  <a:solidFill>
                                    <a:srgbClr val="7030A0"/>
                                  </a:solidFill>
                                  <a:latin typeface="Cambria Math" panose="02040503050406030204" pitchFamily="18" charset="0"/>
                                </a:rPr>
                              </m:ctrlPr>
                            </m:dPr>
                            <m:e>
                              <m:r>
                                <m:rPr>
                                  <m:sty m:val="p"/>
                                </m:rPr>
                                <a:rPr lang="en-US" sz="2800">
                                  <a:solidFill>
                                    <a:srgbClr val="7030A0"/>
                                  </a:solidFill>
                                  <a:latin typeface="Cambria Math" panose="02040503050406030204" pitchFamily="18" charset="0"/>
                                </a:rPr>
                                <m:t>x</m:t>
                              </m:r>
                              <m:r>
                                <a:rPr lang="en-US" sz="2800">
                                  <a:solidFill>
                                    <a:srgbClr val="7030A0"/>
                                  </a:solidFill>
                                  <a:latin typeface="Cambria Math" panose="02040503050406030204" pitchFamily="18" charset="0"/>
                                </a:rPr>
                                <m:t>,</m:t>
                              </m:r>
                              <m:r>
                                <m:rPr>
                                  <m:sty m:val="p"/>
                                </m:rPr>
                                <a:rPr lang="en-US" sz="2800">
                                  <a:solidFill>
                                    <a:srgbClr val="7030A0"/>
                                  </a:solidFill>
                                  <a:latin typeface="Cambria Math" panose="02040503050406030204" pitchFamily="18" charset="0"/>
                                </a:rPr>
                                <m:t>y</m:t>
                              </m:r>
                            </m:e>
                          </m:d>
                          <m:r>
                            <a:rPr lang="en-US" sz="2800" b="0" i="1" smtClean="0">
                              <a:solidFill>
                                <a:srgbClr val="7030A0"/>
                              </a:solidFill>
                              <a:latin typeface="Cambria Math" panose="02040503050406030204" pitchFamily="18" charset="0"/>
                            </a:rPr>
                            <m:t>&lt;−− </m:t>
                          </m:r>
                          <m:r>
                            <a:rPr lang="en-US" sz="2800" b="0" i="1" smtClean="0">
                              <a:solidFill>
                                <a:srgbClr val="7030A0"/>
                              </a:solidFill>
                              <a:latin typeface="Cambria Math" panose="02040503050406030204" pitchFamily="18" charset="0"/>
                            </a:rPr>
                            <m:t>𝑗𝑜𝑖𝑛𝑡</m:t>
                          </m:r>
                          <m:r>
                            <a:rPr lang="en-US" sz="2800" b="0" i="1" smtClean="0">
                              <a:solidFill>
                                <a:srgbClr val="7030A0"/>
                              </a:solidFill>
                              <a:latin typeface="Cambria Math" panose="02040503050406030204" pitchFamily="18" charset="0"/>
                            </a:rPr>
                            <m:t> </m:t>
                          </m:r>
                          <m:r>
                            <a:rPr lang="en-US" sz="2800" b="0" i="1" smtClean="0">
                              <a:solidFill>
                                <a:srgbClr val="7030A0"/>
                              </a:solidFill>
                              <a:latin typeface="Cambria Math" panose="02040503050406030204" pitchFamily="18" charset="0"/>
                            </a:rPr>
                            <m:t>𝑃</m:t>
                          </m:r>
                        </m:num>
                        <m:den>
                          <m:r>
                            <m:rPr>
                              <m:sty m:val="p"/>
                            </m:rPr>
                            <a:rPr lang="en-US" sz="2800">
                              <a:solidFill>
                                <a:srgbClr val="7030A0"/>
                              </a:solidFill>
                              <a:latin typeface="Cambria Math" panose="02040503050406030204" pitchFamily="18" charset="0"/>
                            </a:rPr>
                            <m:t>P</m:t>
                          </m:r>
                          <m:d>
                            <m:dPr>
                              <m:ctrlPr>
                                <a:rPr lang="en-US" sz="2800" i="1">
                                  <a:solidFill>
                                    <a:srgbClr val="7030A0"/>
                                  </a:solidFill>
                                  <a:latin typeface="Cambria Math" panose="02040503050406030204" pitchFamily="18" charset="0"/>
                                </a:rPr>
                              </m:ctrlPr>
                            </m:dPr>
                            <m:e>
                              <m:r>
                                <m:rPr>
                                  <m:sty m:val="p"/>
                                </m:rPr>
                                <a:rPr lang="en-US" sz="2800">
                                  <a:solidFill>
                                    <a:srgbClr val="7030A0"/>
                                  </a:solidFill>
                                  <a:latin typeface="Cambria Math" panose="02040503050406030204" pitchFamily="18" charset="0"/>
                                </a:rPr>
                                <m:t>y</m:t>
                              </m:r>
                            </m:e>
                          </m:d>
                          <m:r>
                            <a:rPr lang="en-US" sz="2800" b="0" i="1" smtClean="0">
                              <a:solidFill>
                                <a:srgbClr val="7030A0"/>
                              </a:solidFill>
                              <a:latin typeface="Cambria Math" panose="02040503050406030204" pitchFamily="18" charset="0"/>
                            </a:rPr>
                            <m:t>&lt;−</m:t>
                          </m:r>
                          <m:r>
                            <a:rPr lang="en-US" sz="2800" b="0" i="1" smtClean="0">
                              <a:solidFill>
                                <a:srgbClr val="7030A0"/>
                              </a:solidFill>
                              <a:latin typeface="Cambria Math" panose="02040503050406030204" pitchFamily="18" charset="0"/>
                            </a:rPr>
                            <m:t>𝑚𝑎𝑟𝑔𝑖𝑛𝑎𝑙</m:t>
                          </m:r>
                          <m:r>
                            <a:rPr lang="en-US" sz="2800" b="0" i="1" smtClean="0">
                              <a:solidFill>
                                <a:srgbClr val="7030A0"/>
                              </a:solidFill>
                              <a:latin typeface="Cambria Math" panose="02040503050406030204" pitchFamily="18" charset="0"/>
                            </a:rPr>
                            <m:t> </m:t>
                          </m:r>
                          <m:r>
                            <a:rPr lang="en-US" sz="2800" b="0" i="1" smtClean="0">
                              <a:solidFill>
                                <a:srgbClr val="7030A0"/>
                              </a:solidFill>
                              <a:latin typeface="Cambria Math" panose="02040503050406030204" pitchFamily="18" charset="0"/>
                            </a:rPr>
                            <m:t>𝑃</m:t>
                          </m:r>
                        </m:den>
                      </m:f>
                    </m:oMath>
                  </m:oMathPara>
                </a14:m>
                <a:endParaRPr lang="en-US" sz="2800" dirty="0"/>
              </a:p>
            </p:txBody>
          </p:sp>
        </mc:Choice>
        <mc:Fallback xmlns="">
          <p:sp>
            <p:nvSpPr>
              <p:cNvPr id="7" name="Rectangle 6">
                <a:extLst>
                  <a:ext uri="{FF2B5EF4-FFF2-40B4-BE49-F238E27FC236}">
                    <a16:creationId xmlns:a16="http://schemas.microsoft.com/office/drawing/2014/main" id="{9D90473C-14AE-412A-9FAB-547E20EF7A6B}"/>
                  </a:ext>
                </a:extLst>
              </p:cNvPr>
              <p:cNvSpPr>
                <a:spLocks noRot="1" noChangeAspect="1" noMove="1" noResize="1" noEditPoints="1" noAdjustHandles="1" noChangeArrowheads="1" noChangeShapeType="1" noTextEdit="1"/>
              </p:cNvSpPr>
              <p:nvPr/>
            </p:nvSpPr>
            <p:spPr>
              <a:xfrm>
                <a:off x="429031" y="2046076"/>
                <a:ext cx="5075877" cy="100405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03D53493-E7C0-4ADF-B21C-240B1565CE46}"/>
                  </a:ext>
                </a:extLst>
              </p:cNvPr>
              <p:cNvSpPr/>
              <p:nvPr/>
            </p:nvSpPr>
            <p:spPr>
              <a:xfrm>
                <a:off x="5766764" y="2367871"/>
                <a:ext cx="3428567" cy="523220"/>
              </a:xfrm>
              <a:prstGeom prst="rect">
                <a:avLst/>
              </a:prstGeom>
            </p:spPr>
            <p:txBody>
              <a:bodyPr wrap="none">
                <a:spAutoFit/>
              </a:bodyPr>
              <a:lstStyle/>
              <a:p>
                <a:pPr marL="55563" indent="-44450">
                  <a:buClr>
                    <a:schemeClr val="bg1"/>
                  </a:buClr>
                </a:pPr>
                <a14:m>
                  <m:oMathPara xmlns:m="http://schemas.openxmlformats.org/officeDocument/2006/math">
                    <m:oMathParaPr>
                      <m:jc m:val="centerGroup"/>
                    </m:oMathParaPr>
                    <m:oMath xmlns:m="http://schemas.openxmlformats.org/officeDocument/2006/math">
                      <m:r>
                        <m:rPr>
                          <m:sty m:val="p"/>
                        </m:rPr>
                        <a:rPr lang="en-US" sz="2800">
                          <a:solidFill>
                            <a:srgbClr val="7030A0"/>
                          </a:solidFill>
                          <a:latin typeface="Cambria Math" panose="02040503050406030204" pitchFamily="18" charset="0"/>
                        </a:rPr>
                        <m:t>P</m:t>
                      </m:r>
                      <m:d>
                        <m:dPr>
                          <m:ctrlPr>
                            <a:rPr lang="en-US" sz="2800" i="1">
                              <a:solidFill>
                                <a:srgbClr val="7030A0"/>
                              </a:solidFill>
                              <a:latin typeface="Cambria Math" panose="02040503050406030204" pitchFamily="18" charset="0"/>
                            </a:rPr>
                          </m:ctrlPr>
                        </m:dPr>
                        <m:e>
                          <m:r>
                            <m:rPr>
                              <m:sty m:val="p"/>
                            </m:rPr>
                            <a:rPr lang="en-US" sz="2800">
                              <a:solidFill>
                                <a:srgbClr val="7030A0"/>
                              </a:solidFill>
                              <a:latin typeface="Cambria Math" panose="02040503050406030204" pitchFamily="18" charset="0"/>
                            </a:rPr>
                            <m:t>x</m:t>
                          </m:r>
                          <m:r>
                            <a:rPr lang="en-US" sz="2800">
                              <a:solidFill>
                                <a:srgbClr val="7030A0"/>
                              </a:solidFill>
                              <a:latin typeface="Cambria Math" panose="02040503050406030204" pitchFamily="18" charset="0"/>
                            </a:rPr>
                            <m:t>,</m:t>
                          </m:r>
                          <m:r>
                            <m:rPr>
                              <m:sty m:val="p"/>
                            </m:rPr>
                            <a:rPr lang="en-US" sz="2800">
                              <a:solidFill>
                                <a:srgbClr val="7030A0"/>
                              </a:solidFill>
                              <a:latin typeface="Cambria Math" panose="02040503050406030204" pitchFamily="18" charset="0"/>
                            </a:rPr>
                            <m:t>y</m:t>
                          </m:r>
                        </m:e>
                      </m:d>
                      <m:r>
                        <a:rPr lang="en-US" sz="2800">
                          <a:solidFill>
                            <a:srgbClr val="7030A0"/>
                          </a:solidFill>
                          <a:latin typeface="Cambria Math" panose="02040503050406030204" pitchFamily="18" charset="0"/>
                        </a:rPr>
                        <m:t>=</m:t>
                      </m:r>
                      <m:r>
                        <m:rPr>
                          <m:sty m:val="p"/>
                        </m:rPr>
                        <a:rPr lang="en-US" sz="2800">
                          <a:solidFill>
                            <a:srgbClr val="7030A0"/>
                          </a:solidFill>
                          <a:latin typeface="Cambria Math" panose="02040503050406030204" pitchFamily="18" charset="0"/>
                        </a:rPr>
                        <m:t>P</m:t>
                      </m:r>
                      <m:d>
                        <m:dPr>
                          <m:ctrlPr>
                            <a:rPr lang="en-US" sz="2800" i="1">
                              <a:solidFill>
                                <a:srgbClr val="7030A0"/>
                              </a:solidFill>
                              <a:latin typeface="Cambria Math" panose="02040503050406030204" pitchFamily="18" charset="0"/>
                            </a:rPr>
                          </m:ctrlPr>
                        </m:dPr>
                        <m:e>
                          <m:r>
                            <m:rPr>
                              <m:sty m:val="p"/>
                            </m:rPr>
                            <a:rPr lang="en-US" sz="2800">
                              <a:solidFill>
                                <a:srgbClr val="7030A0"/>
                              </a:solidFill>
                              <a:latin typeface="Cambria Math" panose="02040503050406030204" pitchFamily="18" charset="0"/>
                            </a:rPr>
                            <m:t>x</m:t>
                          </m:r>
                        </m:e>
                        <m:e>
                          <m:r>
                            <m:rPr>
                              <m:sty m:val="p"/>
                            </m:rPr>
                            <a:rPr lang="en-US" sz="2800">
                              <a:solidFill>
                                <a:srgbClr val="7030A0"/>
                              </a:solidFill>
                              <a:latin typeface="Cambria Math" panose="02040503050406030204" pitchFamily="18" charset="0"/>
                            </a:rPr>
                            <m:t>y</m:t>
                          </m:r>
                        </m:e>
                      </m:d>
                      <m:r>
                        <m:rPr>
                          <m:sty m:val="p"/>
                        </m:rPr>
                        <a:rPr lang="en-US" sz="2800">
                          <a:solidFill>
                            <a:srgbClr val="7030A0"/>
                          </a:solidFill>
                          <a:latin typeface="Cambria Math" panose="02040503050406030204" pitchFamily="18" charset="0"/>
                        </a:rPr>
                        <m:t>P</m:t>
                      </m:r>
                      <m:d>
                        <m:dPr>
                          <m:ctrlPr>
                            <a:rPr lang="en-US" sz="2800" i="1">
                              <a:solidFill>
                                <a:srgbClr val="7030A0"/>
                              </a:solidFill>
                              <a:latin typeface="Cambria Math" panose="02040503050406030204" pitchFamily="18" charset="0"/>
                            </a:rPr>
                          </m:ctrlPr>
                        </m:dPr>
                        <m:e>
                          <m:r>
                            <m:rPr>
                              <m:sty m:val="p"/>
                            </m:rPr>
                            <a:rPr lang="en-US" sz="2800">
                              <a:solidFill>
                                <a:srgbClr val="7030A0"/>
                              </a:solidFill>
                              <a:latin typeface="Cambria Math" panose="02040503050406030204" pitchFamily="18" charset="0"/>
                            </a:rPr>
                            <m:t>y</m:t>
                          </m:r>
                        </m:e>
                      </m:d>
                    </m:oMath>
                  </m:oMathPara>
                </a14:m>
                <a:endParaRPr lang="en-US" sz="2800" dirty="0">
                  <a:solidFill>
                    <a:srgbClr val="7030A0"/>
                  </a:solidFill>
                  <a:latin typeface="Cambria Math" panose="02040503050406030204" pitchFamily="18" charset="0"/>
                </a:endParaRPr>
              </a:p>
            </p:txBody>
          </p:sp>
        </mc:Choice>
        <mc:Fallback xmlns="">
          <p:sp>
            <p:nvSpPr>
              <p:cNvPr id="8" name="Rectangle 7">
                <a:extLst>
                  <a:ext uri="{FF2B5EF4-FFF2-40B4-BE49-F238E27FC236}">
                    <a16:creationId xmlns:a16="http://schemas.microsoft.com/office/drawing/2014/main" id="{03D53493-E7C0-4ADF-B21C-240B1565CE46}"/>
                  </a:ext>
                </a:extLst>
              </p:cNvPr>
              <p:cNvSpPr>
                <a:spLocks noRot="1" noChangeAspect="1" noMove="1" noResize="1" noEditPoints="1" noAdjustHandles="1" noChangeArrowheads="1" noChangeShapeType="1" noTextEdit="1"/>
              </p:cNvSpPr>
              <p:nvPr/>
            </p:nvSpPr>
            <p:spPr>
              <a:xfrm>
                <a:off x="5766764" y="2367871"/>
                <a:ext cx="3428567" cy="523220"/>
              </a:xfrm>
              <a:prstGeom prst="rect">
                <a:avLst/>
              </a:prstGeom>
              <a:blipFill>
                <a:blip r:embed="rId3"/>
                <a:stretch>
                  <a:fillRect b="-95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1940C18E-5D46-4FFE-95DF-220205FA9FAC}"/>
                  </a:ext>
                </a:extLst>
              </p:cNvPr>
              <p:cNvSpPr/>
              <p:nvPr/>
            </p:nvSpPr>
            <p:spPr>
              <a:xfrm>
                <a:off x="276080" y="3092871"/>
                <a:ext cx="3371308" cy="9894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2800">
                          <a:solidFill>
                            <a:srgbClr val="7030A0"/>
                          </a:solidFill>
                          <a:latin typeface="Cambria Math" panose="02040503050406030204" pitchFamily="18" charset="0"/>
                        </a:rPr>
                        <m:t>P</m:t>
                      </m:r>
                      <m:d>
                        <m:dPr>
                          <m:ctrlPr>
                            <a:rPr lang="en-US" sz="2800" i="1">
                              <a:solidFill>
                                <a:srgbClr val="7030A0"/>
                              </a:solidFill>
                              <a:latin typeface="Cambria Math" panose="02040503050406030204" pitchFamily="18" charset="0"/>
                            </a:rPr>
                          </m:ctrlPr>
                        </m:dPr>
                        <m:e>
                          <m:r>
                            <m:rPr>
                              <m:sty m:val="p"/>
                            </m:rPr>
                            <a:rPr lang="en-US" sz="2800">
                              <a:solidFill>
                                <a:srgbClr val="7030A0"/>
                              </a:solidFill>
                              <a:latin typeface="Cambria Math" panose="02040503050406030204" pitchFamily="18" charset="0"/>
                            </a:rPr>
                            <m:t>x</m:t>
                          </m:r>
                        </m:e>
                        <m:e>
                          <m:r>
                            <m:rPr>
                              <m:sty m:val="p"/>
                            </m:rPr>
                            <a:rPr lang="en-US" sz="2800">
                              <a:solidFill>
                                <a:srgbClr val="7030A0"/>
                              </a:solidFill>
                              <a:latin typeface="Cambria Math" panose="02040503050406030204" pitchFamily="18" charset="0"/>
                            </a:rPr>
                            <m:t>y</m:t>
                          </m:r>
                          <m:r>
                            <a:rPr lang="en-US" sz="2800">
                              <a:solidFill>
                                <a:srgbClr val="7030A0"/>
                              </a:solidFill>
                              <a:latin typeface="Cambria Math" panose="02040503050406030204" pitchFamily="18" charset="0"/>
                            </a:rPr>
                            <m:t>,</m:t>
                          </m:r>
                          <m:r>
                            <m:rPr>
                              <m:sty m:val="p"/>
                            </m:rPr>
                            <a:rPr lang="en-US" sz="2800">
                              <a:solidFill>
                                <a:srgbClr val="7030A0"/>
                              </a:solidFill>
                              <a:latin typeface="Cambria Math" panose="02040503050406030204" pitchFamily="18" charset="0"/>
                            </a:rPr>
                            <m:t>z</m:t>
                          </m:r>
                        </m:e>
                      </m:d>
                      <m:r>
                        <a:rPr lang="en-US" sz="2800">
                          <a:solidFill>
                            <a:srgbClr val="7030A0"/>
                          </a:solidFill>
                          <a:latin typeface="Cambria Math" panose="02040503050406030204" pitchFamily="18" charset="0"/>
                        </a:rPr>
                        <m:t>= </m:t>
                      </m:r>
                      <m:f>
                        <m:fPr>
                          <m:ctrlPr>
                            <a:rPr lang="en-US" sz="2800" i="1">
                              <a:solidFill>
                                <a:srgbClr val="7030A0"/>
                              </a:solidFill>
                              <a:latin typeface="Cambria Math" panose="02040503050406030204" pitchFamily="18" charset="0"/>
                            </a:rPr>
                          </m:ctrlPr>
                        </m:fPr>
                        <m:num>
                          <m:r>
                            <m:rPr>
                              <m:sty m:val="p"/>
                            </m:rPr>
                            <a:rPr lang="en-US" sz="2800">
                              <a:solidFill>
                                <a:srgbClr val="7030A0"/>
                              </a:solidFill>
                              <a:latin typeface="Cambria Math" panose="02040503050406030204" pitchFamily="18" charset="0"/>
                            </a:rPr>
                            <m:t>P</m:t>
                          </m:r>
                          <m:r>
                            <a:rPr lang="en-US" sz="2800">
                              <a:solidFill>
                                <a:srgbClr val="7030A0"/>
                              </a:solidFill>
                              <a:latin typeface="Cambria Math" panose="02040503050406030204" pitchFamily="18" charset="0"/>
                            </a:rPr>
                            <m:t>(</m:t>
                          </m:r>
                          <m:r>
                            <m:rPr>
                              <m:sty m:val="p"/>
                            </m:rPr>
                            <a:rPr lang="en-US" sz="2800">
                              <a:solidFill>
                                <a:srgbClr val="7030A0"/>
                              </a:solidFill>
                              <a:latin typeface="Cambria Math" panose="02040503050406030204" pitchFamily="18" charset="0"/>
                            </a:rPr>
                            <m:t>x</m:t>
                          </m:r>
                          <m:r>
                            <a:rPr lang="en-US" sz="2800">
                              <a:solidFill>
                                <a:srgbClr val="7030A0"/>
                              </a:solidFill>
                              <a:latin typeface="Cambria Math" panose="02040503050406030204" pitchFamily="18" charset="0"/>
                            </a:rPr>
                            <m:t>,</m:t>
                          </m:r>
                          <m:r>
                            <m:rPr>
                              <m:sty m:val="p"/>
                            </m:rPr>
                            <a:rPr lang="en-US" sz="2800">
                              <a:solidFill>
                                <a:srgbClr val="7030A0"/>
                              </a:solidFill>
                              <a:latin typeface="Cambria Math" panose="02040503050406030204" pitchFamily="18" charset="0"/>
                            </a:rPr>
                            <m:t>y</m:t>
                          </m:r>
                          <m:r>
                            <a:rPr lang="en-US" sz="2800">
                              <a:solidFill>
                                <a:srgbClr val="7030A0"/>
                              </a:solidFill>
                              <a:latin typeface="Cambria Math" panose="02040503050406030204" pitchFamily="18" charset="0"/>
                            </a:rPr>
                            <m:t>|</m:t>
                          </m:r>
                          <m:r>
                            <m:rPr>
                              <m:sty m:val="p"/>
                            </m:rPr>
                            <a:rPr lang="en-US" sz="2800">
                              <a:solidFill>
                                <a:srgbClr val="7030A0"/>
                              </a:solidFill>
                              <a:latin typeface="Cambria Math" panose="02040503050406030204" pitchFamily="18" charset="0"/>
                            </a:rPr>
                            <m:t>z</m:t>
                          </m:r>
                          <m:r>
                            <a:rPr lang="en-US" sz="2800">
                              <a:solidFill>
                                <a:srgbClr val="7030A0"/>
                              </a:solidFill>
                              <a:latin typeface="Cambria Math" panose="02040503050406030204" pitchFamily="18" charset="0"/>
                            </a:rPr>
                            <m:t>)</m:t>
                          </m:r>
                        </m:num>
                        <m:den>
                          <m:r>
                            <m:rPr>
                              <m:sty m:val="p"/>
                            </m:rPr>
                            <a:rPr lang="en-US" sz="2800">
                              <a:solidFill>
                                <a:srgbClr val="7030A0"/>
                              </a:solidFill>
                              <a:latin typeface="Cambria Math" panose="02040503050406030204" pitchFamily="18" charset="0"/>
                            </a:rPr>
                            <m:t>P</m:t>
                          </m:r>
                          <m:r>
                            <a:rPr lang="en-US" sz="2800">
                              <a:solidFill>
                                <a:srgbClr val="7030A0"/>
                              </a:solidFill>
                              <a:latin typeface="Cambria Math" panose="02040503050406030204" pitchFamily="18" charset="0"/>
                            </a:rPr>
                            <m:t>(</m:t>
                          </m:r>
                          <m:r>
                            <m:rPr>
                              <m:sty m:val="p"/>
                            </m:rPr>
                            <a:rPr lang="en-US" sz="2800">
                              <a:solidFill>
                                <a:srgbClr val="7030A0"/>
                              </a:solidFill>
                              <a:latin typeface="Cambria Math" panose="02040503050406030204" pitchFamily="18" charset="0"/>
                            </a:rPr>
                            <m:t>y</m:t>
                          </m:r>
                          <m:r>
                            <a:rPr lang="en-US" sz="2800">
                              <a:solidFill>
                                <a:srgbClr val="7030A0"/>
                              </a:solidFill>
                              <a:latin typeface="Cambria Math" panose="02040503050406030204" pitchFamily="18" charset="0"/>
                            </a:rPr>
                            <m:t>|</m:t>
                          </m:r>
                          <m:r>
                            <m:rPr>
                              <m:sty m:val="p"/>
                            </m:rPr>
                            <a:rPr lang="en-US" sz="2800">
                              <a:solidFill>
                                <a:srgbClr val="7030A0"/>
                              </a:solidFill>
                              <a:latin typeface="Cambria Math" panose="02040503050406030204" pitchFamily="18" charset="0"/>
                            </a:rPr>
                            <m:t>z</m:t>
                          </m:r>
                          <m:r>
                            <a:rPr lang="en-US" sz="2800">
                              <a:solidFill>
                                <a:srgbClr val="7030A0"/>
                              </a:solidFill>
                              <a:latin typeface="Cambria Math" panose="02040503050406030204" pitchFamily="18" charset="0"/>
                            </a:rPr>
                            <m:t>)</m:t>
                          </m:r>
                        </m:den>
                      </m:f>
                    </m:oMath>
                  </m:oMathPara>
                </a14:m>
                <a:endParaRPr lang="en-US" sz="2800" dirty="0"/>
              </a:p>
            </p:txBody>
          </p:sp>
        </mc:Choice>
        <mc:Fallback xmlns="">
          <p:sp>
            <p:nvSpPr>
              <p:cNvPr id="9" name="Rectangle 8">
                <a:extLst>
                  <a:ext uri="{FF2B5EF4-FFF2-40B4-BE49-F238E27FC236}">
                    <a16:creationId xmlns:a16="http://schemas.microsoft.com/office/drawing/2014/main" id="{1940C18E-5D46-4FFE-95DF-220205FA9FAC}"/>
                  </a:ext>
                </a:extLst>
              </p:cNvPr>
              <p:cNvSpPr>
                <a:spLocks noRot="1" noChangeAspect="1" noMove="1" noResize="1" noEditPoints="1" noAdjustHandles="1" noChangeArrowheads="1" noChangeShapeType="1" noTextEdit="1"/>
              </p:cNvSpPr>
              <p:nvPr/>
            </p:nvSpPr>
            <p:spPr>
              <a:xfrm>
                <a:off x="276080" y="3092871"/>
                <a:ext cx="3371308" cy="98943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7CC7216C-AB16-4C19-888C-A1C7AB95AB51}"/>
                  </a:ext>
                </a:extLst>
              </p:cNvPr>
              <p:cNvSpPr/>
              <p:nvPr/>
            </p:nvSpPr>
            <p:spPr>
              <a:xfrm>
                <a:off x="3909244" y="3327514"/>
                <a:ext cx="4444037" cy="523220"/>
              </a:xfrm>
              <a:prstGeom prst="rect">
                <a:avLst/>
              </a:prstGeom>
            </p:spPr>
            <p:txBody>
              <a:bodyPr wrap="none">
                <a:spAutoFit/>
              </a:bodyPr>
              <a:lstStyle/>
              <a:p>
                <a:pPr marL="111125" indent="-100013">
                  <a:buClr>
                    <a:schemeClr val="bg1"/>
                  </a:buClr>
                </a:pPr>
                <a14:m>
                  <m:oMathPara xmlns:m="http://schemas.openxmlformats.org/officeDocument/2006/math">
                    <m:oMathParaPr>
                      <m:jc m:val="centerGroup"/>
                    </m:oMathParaPr>
                    <m:oMath xmlns:m="http://schemas.openxmlformats.org/officeDocument/2006/math">
                      <m:r>
                        <m:rPr>
                          <m:sty m:val="p"/>
                        </m:rPr>
                        <a:rPr lang="en-US" sz="2800">
                          <a:solidFill>
                            <a:srgbClr val="7030A0"/>
                          </a:solidFill>
                          <a:latin typeface="Cambria Math" panose="02040503050406030204" pitchFamily="18" charset="0"/>
                        </a:rPr>
                        <m:t>P</m:t>
                      </m:r>
                      <m:r>
                        <a:rPr lang="en-US" sz="2800">
                          <a:solidFill>
                            <a:srgbClr val="7030A0"/>
                          </a:solidFill>
                          <a:latin typeface="Cambria Math" panose="02040503050406030204" pitchFamily="18" charset="0"/>
                        </a:rPr>
                        <m:t>(</m:t>
                      </m:r>
                      <m:r>
                        <m:rPr>
                          <m:sty m:val="p"/>
                        </m:rPr>
                        <a:rPr lang="en-US" sz="2800">
                          <a:solidFill>
                            <a:srgbClr val="7030A0"/>
                          </a:solidFill>
                          <a:latin typeface="Cambria Math" panose="02040503050406030204" pitchFamily="18" charset="0"/>
                        </a:rPr>
                        <m:t>x</m:t>
                      </m:r>
                      <m:r>
                        <a:rPr lang="en-US" sz="2800">
                          <a:solidFill>
                            <a:srgbClr val="7030A0"/>
                          </a:solidFill>
                          <a:latin typeface="Cambria Math" panose="02040503050406030204" pitchFamily="18" charset="0"/>
                        </a:rPr>
                        <m:t>,</m:t>
                      </m:r>
                      <m:r>
                        <m:rPr>
                          <m:sty m:val="p"/>
                        </m:rPr>
                        <a:rPr lang="en-US" sz="2800">
                          <a:solidFill>
                            <a:srgbClr val="7030A0"/>
                          </a:solidFill>
                          <a:latin typeface="Cambria Math" panose="02040503050406030204" pitchFamily="18" charset="0"/>
                        </a:rPr>
                        <m:t>y</m:t>
                      </m:r>
                      <m:r>
                        <a:rPr lang="en-US" sz="2800">
                          <a:solidFill>
                            <a:srgbClr val="7030A0"/>
                          </a:solidFill>
                          <a:latin typeface="Cambria Math" panose="02040503050406030204" pitchFamily="18" charset="0"/>
                        </a:rPr>
                        <m:t>|</m:t>
                      </m:r>
                      <m:r>
                        <m:rPr>
                          <m:sty m:val="p"/>
                        </m:rPr>
                        <a:rPr lang="en-US" sz="2800">
                          <a:solidFill>
                            <a:srgbClr val="7030A0"/>
                          </a:solidFill>
                          <a:latin typeface="Cambria Math" panose="02040503050406030204" pitchFamily="18" charset="0"/>
                        </a:rPr>
                        <m:t>z</m:t>
                      </m:r>
                      <m:r>
                        <a:rPr lang="en-US" sz="2800">
                          <a:solidFill>
                            <a:srgbClr val="7030A0"/>
                          </a:solidFill>
                          <a:latin typeface="Cambria Math" panose="02040503050406030204" pitchFamily="18" charset="0"/>
                        </a:rPr>
                        <m:t>)</m:t>
                      </m:r>
                      <m:r>
                        <a:rPr lang="en-US" sz="2800" i="1">
                          <a:solidFill>
                            <a:srgbClr val="7030A0"/>
                          </a:solidFill>
                          <a:latin typeface="Cambria Math" panose="02040503050406030204" pitchFamily="18" charset="0"/>
                        </a:rPr>
                        <m:t> </m:t>
                      </m:r>
                      <m:r>
                        <a:rPr lang="en-US" sz="2800">
                          <a:solidFill>
                            <a:srgbClr val="7030A0"/>
                          </a:solidFill>
                          <a:latin typeface="Cambria Math" panose="02040503050406030204" pitchFamily="18" charset="0"/>
                        </a:rPr>
                        <m:t>=</m:t>
                      </m:r>
                      <m:r>
                        <m:rPr>
                          <m:sty m:val="p"/>
                        </m:rPr>
                        <a:rPr lang="en-US" sz="2800">
                          <a:solidFill>
                            <a:srgbClr val="7030A0"/>
                          </a:solidFill>
                          <a:latin typeface="Cambria Math" panose="02040503050406030204" pitchFamily="18" charset="0"/>
                        </a:rPr>
                        <m:t>P</m:t>
                      </m:r>
                      <m:r>
                        <a:rPr lang="en-US" sz="2800">
                          <a:solidFill>
                            <a:srgbClr val="7030A0"/>
                          </a:solidFill>
                          <a:latin typeface="Cambria Math" panose="02040503050406030204" pitchFamily="18" charset="0"/>
                        </a:rPr>
                        <m:t>(</m:t>
                      </m:r>
                      <m:r>
                        <m:rPr>
                          <m:sty m:val="p"/>
                        </m:rPr>
                        <a:rPr lang="en-US" sz="2800">
                          <a:solidFill>
                            <a:srgbClr val="7030A0"/>
                          </a:solidFill>
                          <a:latin typeface="Cambria Math" panose="02040503050406030204" pitchFamily="18" charset="0"/>
                        </a:rPr>
                        <m:t>x</m:t>
                      </m:r>
                      <m:r>
                        <a:rPr lang="en-US" sz="2800">
                          <a:solidFill>
                            <a:srgbClr val="7030A0"/>
                          </a:solidFill>
                          <a:latin typeface="Cambria Math" panose="02040503050406030204" pitchFamily="18" charset="0"/>
                        </a:rPr>
                        <m:t>|</m:t>
                      </m:r>
                      <m:r>
                        <m:rPr>
                          <m:sty m:val="p"/>
                        </m:rPr>
                        <a:rPr lang="en-US" sz="2800">
                          <a:solidFill>
                            <a:srgbClr val="7030A0"/>
                          </a:solidFill>
                          <a:latin typeface="Cambria Math" panose="02040503050406030204" pitchFamily="18" charset="0"/>
                        </a:rPr>
                        <m:t>y</m:t>
                      </m:r>
                      <m:r>
                        <a:rPr lang="en-US" sz="2800">
                          <a:solidFill>
                            <a:srgbClr val="7030A0"/>
                          </a:solidFill>
                          <a:latin typeface="Cambria Math" panose="02040503050406030204" pitchFamily="18" charset="0"/>
                        </a:rPr>
                        <m:t>,</m:t>
                      </m:r>
                      <m:r>
                        <m:rPr>
                          <m:sty m:val="p"/>
                        </m:rPr>
                        <a:rPr lang="en-US" sz="2800">
                          <a:solidFill>
                            <a:srgbClr val="7030A0"/>
                          </a:solidFill>
                          <a:latin typeface="Cambria Math" panose="02040503050406030204" pitchFamily="18" charset="0"/>
                        </a:rPr>
                        <m:t>z</m:t>
                      </m:r>
                      <m:r>
                        <a:rPr lang="en-US" sz="2800">
                          <a:solidFill>
                            <a:srgbClr val="7030A0"/>
                          </a:solidFill>
                          <a:latin typeface="Cambria Math" panose="02040503050406030204" pitchFamily="18" charset="0"/>
                        </a:rPr>
                        <m:t>)</m:t>
                      </m:r>
                      <m:r>
                        <m:rPr>
                          <m:sty m:val="p"/>
                        </m:rPr>
                        <a:rPr lang="en-US" sz="2800">
                          <a:solidFill>
                            <a:srgbClr val="7030A0"/>
                          </a:solidFill>
                          <a:latin typeface="Cambria Math" panose="02040503050406030204" pitchFamily="18" charset="0"/>
                        </a:rPr>
                        <m:t>P</m:t>
                      </m:r>
                      <m:r>
                        <a:rPr lang="en-US" sz="2800">
                          <a:solidFill>
                            <a:srgbClr val="7030A0"/>
                          </a:solidFill>
                          <a:latin typeface="Cambria Math" panose="02040503050406030204" pitchFamily="18" charset="0"/>
                        </a:rPr>
                        <m:t>(</m:t>
                      </m:r>
                      <m:r>
                        <m:rPr>
                          <m:sty m:val="p"/>
                        </m:rPr>
                        <a:rPr lang="en-US" sz="2800">
                          <a:solidFill>
                            <a:srgbClr val="7030A0"/>
                          </a:solidFill>
                          <a:latin typeface="Cambria Math" panose="02040503050406030204" pitchFamily="18" charset="0"/>
                        </a:rPr>
                        <m:t>y</m:t>
                      </m:r>
                      <m:r>
                        <a:rPr lang="en-US" sz="2800">
                          <a:solidFill>
                            <a:srgbClr val="7030A0"/>
                          </a:solidFill>
                          <a:latin typeface="Cambria Math" panose="02040503050406030204" pitchFamily="18" charset="0"/>
                        </a:rPr>
                        <m:t>|</m:t>
                      </m:r>
                      <m:r>
                        <m:rPr>
                          <m:sty m:val="p"/>
                        </m:rPr>
                        <a:rPr lang="en-US" sz="2800">
                          <a:solidFill>
                            <a:srgbClr val="7030A0"/>
                          </a:solidFill>
                          <a:latin typeface="Cambria Math" panose="02040503050406030204" pitchFamily="18" charset="0"/>
                        </a:rPr>
                        <m:t>z</m:t>
                      </m:r>
                      <m:r>
                        <a:rPr lang="en-US" sz="2800">
                          <a:solidFill>
                            <a:srgbClr val="7030A0"/>
                          </a:solidFill>
                          <a:latin typeface="Cambria Math" panose="02040503050406030204" pitchFamily="18" charset="0"/>
                        </a:rPr>
                        <m:t>)</m:t>
                      </m:r>
                    </m:oMath>
                  </m:oMathPara>
                </a14:m>
                <a:endParaRPr lang="en-US" sz="2800" dirty="0"/>
              </a:p>
            </p:txBody>
          </p:sp>
        </mc:Choice>
        <mc:Fallback xmlns="">
          <p:sp>
            <p:nvSpPr>
              <p:cNvPr id="10" name="Rectangle 9">
                <a:extLst>
                  <a:ext uri="{FF2B5EF4-FFF2-40B4-BE49-F238E27FC236}">
                    <a16:creationId xmlns:a16="http://schemas.microsoft.com/office/drawing/2014/main" id="{7CC7216C-AB16-4C19-888C-A1C7AB95AB51}"/>
                  </a:ext>
                </a:extLst>
              </p:cNvPr>
              <p:cNvSpPr>
                <a:spLocks noRot="1" noChangeAspect="1" noMove="1" noResize="1" noEditPoints="1" noAdjustHandles="1" noChangeArrowheads="1" noChangeShapeType="1" noTextEdit="1"/>
              </p:cNvSpPr>
              <p:nvPr/>
            </p:nvSpPr>
            <p:spPr>
              <a:xfrm>
                <a:off x="3909244" y="3327514"/>
                <a:ext cx="4444037" cy="523220"/>
              </a:xfrm>
              <a:prstGeom prst="rect">
                <a:avLst/>
              </a:prstGeom>
              <a:blipFill>
                <a:blip r:embed="rId5"/>
                <a:stretch>
                  <a:fillRect/>
                </a:stretch>
              </a:blipFill>
            </p:spPr>
            <p:txBody>
              <a:bodyPr/>
              <a:lstStyle/>
              <a:p>
                <a:r>
                  <a:rPr lang="en-US">
                    <a:noFill/>
                  </a:rPr>
                  <a:t> </a:t>
                </a:r>
              </a:p>
            </p:txBody>
          </p:sp>
        </mc:Fallback>
      </mc:AlternateContent>
      <p:sp>
        <p:nvSpPr>
          <p:cNvPr id="5" name="Title 1">
            <a:extLst>
              <a:ext uri="{FF2B5EF4-FFF2-40B4-BE49-F238E27FC236}">
                <a16:creationId xmlns:a16="http://schemas.microsoft.com/office/drawing/2014/main" id="{86386AB1-08E6-0564-7199-D7B118DE18C7}"/>
              </a:ext>
            </a:extLst>
          </p:cNvPr>
          <p:cNvSpPr txBox="1">
            <a:spLocks/>
          </p:cNvSpPr>
          <p:nvPr/>
        </p:nvSpPr>
        <p:spPr>
          <a:xfrm>
            <a:off x="685800" y="4724257"/>
            <a:ext cx="109728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000" b="1" i="0" kern="1200">
                <a:solidFill>
                  <a:schemeClr val="tx1"/>
                </a:solidFill>
                <a:effectLst/>
                <a:latin typeface="Candara" panose="020E0502030303020204" pitchFamily="34" charset="0"/>
                <a:ea typeface="+mj-ea"/>
                <a:cs typeface="Calibri" panose="020F0502020204030204" pitchFamily="34" charset="0"/>
              </a:defRPr>
            </a:lvl1pPr>
            <a:extLst/>
          </a:lstStyle>
          <a:p>
            <a:pPr fontAlgn="auto">
              <a:spcAft>
                <a:spcPts val="0"/>
              </a:spcAft>
            </a:pPr>
            <a:r>
              <a:rPr lang="en-US" dirty="0"/>
              <a:t>Bayes’ Rule:</a:t>
            </a:r>
          </a:p>
        </p:txBody>
      </p:sp>
      <mc:AlternateContent xmlns:mc="http://schemas.openxmlformats.org/markup-compatibility/2006" xmlns:a14="http://schemas.microsoft.com/office/drawing/2010/main">
        <mc:Choice Requires="a14">
          <p:sp>
            <p:nvSpPr>
              <p:cNvPr id="21" name="Rounded Rectangular Callout 7">
                <a:extLst>
                  <a:ext uri="{FF2B5EF4-FFF2-40B4-BE49-F238E27FC236}">
                    <a16:creationId xmlns:a16="http://schemas.microsoft.com/office/drawing/2014/main" id="{24DD5B1F-3B75-5D2D-C093-69535025C655}"/>
                  </a:ext>
                </a:extLst>
              </p:cNvPr>
              <p:cNvSpPr/>
              <p:nvPr/>
            </p:nvSpPr>
            <p:spPr>
              <a:xfrm>
                <a:off x="4609131" y="3843493"/>
                <a:ext cx="6349582" cy="1034944"/>
              </a:xfrm>
              <a:custGeom>
                <a:avLst/>
                <a:gdLst>
                  <a:gd name="connsiteX0" fmla="*/ 0 w 2445157"/>
                  <a:gd name="connsiteY0" fmla="*/ 407534 h 3047999"/>
                  <a:gd name="connsiteX1" fmla="*/ 407534 w 2445157"/>
                  <a:gd name="connsiteY1" fmla="*/ 0 h 3047999"/>
                  <a:gd name="connsiteX2" fmla="*/ 407526 w 2445157"/>
                  <a:gd name="connsiteY2" fmla="*/ 0 h 3047999"/>
                  <a:gd name="connsiteX3" fmla="*/ 738242 w 2445157"/>
                  <a:gd name="connsiteY3" fmla="*/ -140208 h 3047999"/>
                  <a:gd name="connsiteX4" fmla="*/ 1018815 w 2445157"/>
                  <a:gd name="connsiteY4" fmla="*/ 0 h 3047999"/>
                  <a:gd name="connsiteX5" fmla="*/ 2037623 w 2445157"/>
                  <a:gd name="connsiteY5" fmla="*/ 0 h 3047999"/>
                  <a:gd name="connsiteX6" fmla="*/ 2445157 w 2445157"/>
                  <a:gd name="connsiteY6" fmla="*/ 407534 h 3047999"/>
                  <a:gd name="connsiteX7" fmla="*/ 2445157 w 2445157"/>
                  <a:gd name="connsiteY7" fmla="*/ 508000 h 3047999"/>
                  <a:gd name="connsiteX8" fmla="*/ 2445157 w 2445157"/>
                  <a:gd name="connsiteY8" fmla="*/ 508000 h 3047999"/>
                  <a:gd name="connsiteX9" fmla="*/ 2445157 w 2445157"/>
                  <a:gd name="connsiteY9" fmla="*/ 1270000 h 3047999"/>
                  <a:gd name="connsiteX10" fmla="*/ 2445157 w 2445157"/>
                  <a:gd name="connsiteY10" fmla="*/ 2640465 h 3047999"/>
                  <a:gd name="connsiteX11" fmla="*/ 2037623 w 2445157"/>
                  <a:gd name="connsiteY11" fmla="*/ 3047999 h 3047999"/>
                  <a:gd name="connsiteX12" fmla="*/ 1018815 w 2445157"/>
                  <a:gd name="connsiteY12" fmla="*/ 3047999 h 3047999"/>
                  <a:gd name="connsiteX13" fmla="*/ 407526 w 2445157"/>
                  <a:gd name="connsiteY13" fmla="*/ 3047999 h 3047999"/>
                  <a:gd name="connsiteX14" fmla="*/ 407526 w 2445157"/>
                  <a:gd name="connsiteY14" fmla="*/ 3047999 h 3047999"/>
                  <a:gd name="connsiteX15" fmla="*/ 407534 w 2445157"/>
                  <a:gd name="connsiteY15" fmla="*/ 3047999 h 3047999"/>
                  <a:gd name="connsiteX16" fmla="*/ 0 w 2445157"/>
                  <a:gd name="connsiteY16" fmla="*/ 2640465 h 3047999"/>
                  <a:gd name="connsiteX17" fmla="*/ 0 w 2445157"/>
                  <a:gd name="connsiteY17" fmla="*/ 1270000 h 3047999"/>
                  <a:gd name="connsiteX18" fmla="*/ 0 w 2445157"/>
                  <a:gd name="connsiteY18" fmla="*/ 508000 h 3047999"/>
                  <a:gd name="connsiteX19" fmla="*/ 0 w 2445157"/>
                  <a:gd name="connsiteY19" fmla="*/ 508000 h 3047999"/>
                  <a:gd name="connsiteX20" fmla="*/ 0 w 2445157"/>
                  <a:gd name="connsiteY20" fmla="*/ 407534 h 3047999"/>
                  <a:gd name="connsiteX0" fmla="*/ 0 w 2445157"/>
                  <a:gd name="connsiteY0" fmla="*/ 407534 h 3047999"/>
                  <a:gd name="connsiteX1" fmla="*/ 407534 w 2445157"/>
                  <a:gd name="connsiteY1" fmla="*/ 0 h 3047999"/>
                  <a:gd name="connsiteX2" fmla="*/ 407526 w 2445157"/>
                  <a:gd name="connsiteY2" fmla="*/ 0 h 3047999"/>
                  <a:gd name="connsiteX3" fmla="*/ 1018815 w 2445157"/>
                  <a:gd name="connsiteY3" fmla="*/ 0 h 3047999"/>
                  <a:gd name="connsiteX4" fmla="*/ 2037623 w 2445157"/>
                  <a:gd name="connsiteY4" fmla="*/ 0 h 3047999"/>
                  <a:gd name="connsiteX5" fmla="*/ 2445157 w 2445157"/>
                  <a:gd name="connsiteY5" fmla="*/ 407534 h 3047999"/>
                  <a:gd name="connsiteX6" fmla="*/ 2445157 w 2445157"/>
                  <a:gd name="connsiteY6" fmla="*/ 508000 h 3047999"/>
                  <a:gd name="connsiteX7" fmla="*/ 2445157 w 2445157"/>
                  <a:gd name="connsiteY7" fmla="*/ 508000 h 3047999"/>
                  <a:gd name="connsiteX8" fmla="*/ 2445157 w 2445157"/>
                  <a:gd name="connsiteY8" fmla="*/ 1270000 h 3047999"/>
                  <a:gd name="connsiteX9" fmla="*/ 2445157 w 2445157"/>
                  <a:gd name="connsiteY9" fmla="*/ 2640465 h 3047999"/>
                  <a:gd name="connsiteX10" fmla="*/ 2037623 w 2445157"/>
                  <a:gd name="connsiteY10" fmla="*/ 3047999 h 3047999"/>
                  <a:gd name="connsiteX11" fmla="*/ 1018815 w 2445157"/>
                  <a:gd name="connsiteY11" fmla="*/ 3047999 h 3047999"/>
                  <a:gd name="connsiteX12" fmla="*/ 407526 w 2445157"/>
                  <a:gd name="connsiteY12" fmla="*/ 3047999 h 3047999"/>
                  <a:gd name="connsiteX13" fmla="*/ 407526 w 2445157"/>
                  <a:gd name="connsiteY13" fmla="*/ 3047999 h 3047999"/>
                  <a:gd name="connsiteX14" fmla="*/ 407534 w 2445157"/>
                  <a:gd name="connsiteY14" fmla="*/ 3047999 h 3047999"/>
                  <a:gd name="connsiteX15" fmla="*/ 0 w 2445157"/>
                  <a:gd name="connsiteY15" fmla="*/ 2640465 h 3047999"/>
                  <a:gd name="connsiteX16" fmla="*/ 0 w 2445157"/>
                  <a:gd name="connsiteY16" fmla="*/ 1270000 h 3047999"/>
                  <a:gd name="connsiteX17" fmla="*/ 0 w 2445157"/>
                  <a:gd name="connsiteY17" fmla="*/ 508000 h 3047999"/>
                  <a:gd name="connsiteX18" fmla="*/ 0 w 2445157"/>
                  <a:gd name="connsiteY18" fmla="*/ 508000 h 3047999"/>
                  <a:gd name="connsiteX19" fmla="*/ 0 w 2445157"/>
                  <a:gd name="connsiteY19" fmla="*/ 407534 h 304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45157" h="3047999">
                    <a:moveTo>
                      <a:pt x="0" y="407534"/>
                    </a:moveTo>
                    <a:cubicBezTo>
                      <a:pt x="0" y="182459"/>
                      <a:pt x="182459" y="0"/>
                      <a:pt x="407534" y="0"/>
                    </a:cubicBezTo>
                    <a:lnTo>
                      <a:pt x="407526" y="0"/>
                    </a:lnTo>
                    <a:lnTo>
                      <a:pt x="1018815" y="0"/>
                    </a:lnTo>
                    <a:lnTo>
                      <a:pt x="2037623" y="0"/>
                    </a:lnTo>
                    <a:cubicBezTo>
                      <a:pt x="2262698" y="0"/>
                      <a:pt x="2445157" y="182459"/>
                      <a:pt x="2445157" y="407534"/>
                    </a:cubicBezTo>
                    <a:lnTo>
                      <a:pt x="2445157" y="508000"/>
                    </a:lnTo>
                    <a:lnTo>
                      <a:pt x="2445157" y="508000"/>
                    </a:lnTo>
                    <a:lnTo>
                      <a:pt x="2445157" y="1270000"/>
                    </a:lnTo>
                    <a:lnTo>
                      <a:pt x="2445157" y="2640465"/>
                    </a:lnTo>
                    <a:cubicBezTo>
                      <a:pt x="2445157" y="2865540"/>
                      <a:pt x="2262698" y="3047999"/>
                      <a:pt x="2037623" y="3047999"/>
                    </a:cubicBezTo>
                    <a:lnTo>
                      <a:pt x="1018815" y="3047999"/>
                    </a:lnTo>
                    <a:lnTo>
                      <a:pt x="407526" y="3047999"/>
                    </a:lnTo>
                    <a:lnTo>
                      <a:pt x="407526" y="3047999"/>
                    </a:lnTo>
                    <a:lnTo>
                      <a:pt x="407534" y="3047999"/>
                    </a:lnTo>
                    <a:cubicBezTo>
                      <a:pt x="182459" y="3047999"/>
                      <a:pt x="0" y="2865540"/>
                      <a:pt x="0" y="2640465"/>
                    </a:cubicBezTo>
                    <a:lnTo>
                      <a:pt x="0" y="1270000"/>
                    </a:lnTo>
                    <a:lnTo>
                      <a:pt x="0" y="508000"/>
                    </a:lnTo>
                    <a:lnTo>
                      <a:pt x="0" y="508000"/>
                    </a:lnTo>
                    <a:lnTo>
                      <a:pt x="0" y="407534"/>
                    </a:lnTo>
                    <a:close/>
                  </a:path>
                </a:pathLst>
              </a:custGeom>
              <a:solidFill>
                <a:schemeClr val="bg1"/>
              </a:solidFill>
              <a:ln w="38100">
                <a:solidFill>
                  <a:schemeClr val="bg1">
                    <a:lumMod val="95000"/>
                  </a:schemeClr>
                </a:solidFill>
                <a:prstDash val="solid"/>
              </a:ln>
            </p:spPr>
            <p:style>
              <a:lnRef idx="1">
                <a:schemeClr val="dk1"/>
              </a:lnRef>
              <a:fillRef idx="0">
                <a:schemeClr val="dk1"/>
              </a:fillRef>
              <a:effectRef idx="0">
                <a:schemeClr val="dk1"/>
              </a:effectRef>
              <a:fontRef idx="minor">
                <a:schemeClr val="tx1"/>
              </a:fontRef>
            </p:style>
            <p:txBody>
              <a:bodyPr rtlCol="0" anchor="ctr"/>
              <a:lstStyle/>
              <a:p>
                <a:pPr/>
                <a14:m>
                  <m:oMathPara xmlns:m="http://schemas.openxmlformats.org/officeDocument/2006/math">
                    <m:oMathParaPr>
                      <m:jc m:val="centerGroup"/>
                    </m:oMathParaPr>
                    <m:oMath xmlns:m="http://schemas.openxmlformats.org/officeDocument/2006/math">
                      <m:r>
                        <m:rPr>
                          <m:sty m:val="p"/>
                        </m:rPr>
                        <a:rPr lang="en-US" sz="3200">
                          <a:solidFill>
                            <a:srgbClr val="7030A0"/>
                          </a:solidFill>
                          <a:latin typeface="Cambria Math" panose="02040503050406030204" pitchFamily="18" charset="0"/>
                        </a:rPr>
                        <m:t>P</m:t>
                      </m:r>
                      <m:r>
                        <a:rPr lang="en-US" sz="3200">
                          <a:solidFill>
                            <a:srgbClr val="7030A0"/>
                          </a:solidFill>
                          <a:latin typeface="Cambria Math" panose="02040503050406030204" pitchFamily="18" charset="0"/>
                        </a:rPr>
                        <m:t>(</m:t>
                      </m:r>
                      <m:r>
                        <m:rPr>
                          <m:sty m:val="p"/>
                        </m:rPr>
                        <a:rPr lang="en-US" sz="3200">
                          <a:solidFill>
                            <a:srgbClr val="7030A0"/>
                          </a:solidFill>
                          <a:latin typeface="Cambria Math" panose="02040503050406030204" pitchFamily="18" charset="0"/>
                        </a:rPr>
                        <m:t>X</m:t>
                      </m:r>
                      <m:r>
                        <a:rPr lang="en-US" sz="3200">
                          <a:solidFill>
                            <a:srgbClr val="7030A0"/>
                          </a:solidFill>
                          <a:latin typeface="Cambria Math" panose="02040503050406030204" pitchFamily="18" charset="0"/>
                        </a:rPr>
                        <m:t>|</m:t>
                      </m:r>
                      <m:r>
                        <m:rPr>
                          <m:sty m:val="p"/>
                        </m:rPr>
                        <a:rPr lang="en-US" sz="3200">
                          <a:solidFill>
                            <a:srgbClr val="7030A0"/>
                          </a:solidFill>
                          <a:latin typeface="Cambria Math" panose="02040503050406030204" pitchFamily="18" charset="0"/>
                        </a:rPr>
                        <m:t>Y</m:t>
                      </m:r>
                      <m:r>
                        <a:rPr lang="en-US" sz="3200">
                          <a:solidFill>
                            <a:srgbClr val="7030A0"/>
                          </a:solidFill>
                          <a:latin typeface="Cambria Math" panose="02040503050406030204" pitchFamily="18" charset="0"/>
                        </a:rPr>
                        <m:t>)</m:t>
                      </m:r>
                      <m:r>
                        <m:rPr>
                          <m:sty m:val="p"/>
                        </m:rPr>
                        <a:rPr lang="en-US" sz="3200">
                          <a:solidFill>
                            <a:srgbClr val="7030A0"/>
                          </a:solidFill>
                          <a:latin typeface="Cambria Math" panose="02040503050406030204" pitchFamily="18" charset="0"/>
                        </a:rPr>
                        <m:t>P</m:t>
                      </m:r>
                      <m:r>
                        <a:rPr lang="en-US" sz="3200">
                          <a:solidFill>
                            <a:srgbClr val="7030A0"/>
                          </a:solidFill>
                          <a:latin typeface="Cambria Math" panose="02040503050406030204" pitchFamily="18" charset="0"/>
                        </a:rPr>
                        <m:t>(</m:t>
                      </m:r>
                      <m:r>
                        <m:rPr>
                          <m:sty m:val="p"/>
                        </m:rPr>
                        <a:rPr lang="en-US" sz="3200">
                          <a:solidFill>
                            <a:srgbClr val="7030A0"/>
                          </a:solidFill>
                          <a:latin typeface="Cambria Math" panose="02040503050406030204" pitchFamily="18" charset="0"/>
                        </a:rPr>
                        <m:t>Y</m:t>
                      </m:r>
                      <m:r>
                        <a:rPr lang="en-US" sz="3200">
                          <a:solidFill>
                            <a:srgbClr val="7030A0"/>
                          </a:solidFill>
                          <a:latin typeface="Cambria Math" panose="02040503050406030204" pitchFamily="18" charset="0"/>
                        </a:rPr>
                        <m:t>)=</m:t>
                      </m:r>
                      <m:r>
                        <m:rPr>
                          <m:sty m:val="p"/>
                        </m:rPr>
                        <a:rPr lang="en-US" sz="3200">
                          <a:solidFill>
                            <a:srgbClr val="7030A0"/>
                          </a:solidFill>
                          <a:latin typeface="Cambria Math" panose="02040503050406030204" pitchFamily="18" charset="0"/>
                        </a:rPr>
                        <m:t>P</m:t>
                      </m:r>
                      <m:d>
                        <m:dPr>
                          <m:ctrlPr>
                            <a:rPr lang="en-US" sz="3200" i="1">
                              <a:solidFill>
                                <a:srgbClr val="7030A0"/>
                              </a:solidFill>
                              <a:latin typeface="Cambria Math" panose="02040503050406030204" pitchFamily="18" charset="0"/>
                            </a:rPr>
                          </m:ctrlPr>
                        </m:dPr>
                        <m:e>
                          <m:r>
                            <m:rPr>
                              <m:sty m:val="p"/>
                            </m:rPr>
                            <a:rPr lang="en-US" sz="3200">
                              <a:solidFill>
                                <a:srgbClr val="7030A0"/>
                              </a:solidFill>
                              <a:latin typeface="Cambria Math" panose="02040503050406030204" pitchFamily="18" charset="0"/>
                            </a:rPr>
                            <m:t>X</m:t>
                          </m:r>
                          <m:r>
                            <a:rPr lang="en-US" sz="3200">
                              <a:solidFill>
                                <a:srgbClr val="7030A0"/>
                              </a:solidFill>
                              <a:latin typeface="Cambria Math" panose="02040503050406030204" pitchFamily="18" charset="0"/>
                            </a:rPr>
                            <m:t>,</m:t>
                          </m:r>
                          <m:r>
                            <m:rPr>
                              <m:sty m:val="p"/>
                            </m:rPr>
                            <a:rPr lang="en-US" sz="3200">
                              <a:solidFill>
                                <a:srgbClr val="7030A0"/>
                              </a:solidFill>
                              <a:latin typeface="Cambria Math" panose="02040503050406030204" pitchFamily="18" charset="0"/>
                            </a:rPr>
                            <m:t>Y</m:t>
                          </m:r>
                        </m:e>
                      </m:d>
                      <m:r>
                        <a:rPr lang="en-US" sz="3200">
                          <a:solidFill>
                            <a:srgbClr val="7030A0"/>
                          </a:solidFill>
                          <a:latin typeface="Cambria Math" panose="02040503050406030204" pitchFamily="18" charset="0"/>
                        </a:rPr>
                        <m:t>=</m:t>
                      </m:r>
                      <m:r>
                        <m:rPr>
                          <m:sty m:val="p"/>
                        </m:rPr>
                        <a:rPr lang="en-US" sz="3200">
                          <a:solidFill>
                            <a:srgbClr val="7030A0"/>
                          </a:solidFill>
                          <a:latin typeface="Cambria Math" panose="02040503050406030204" pitchFamily="18" charset="0"/>
                        </a:rPr>
                        <m:t>P</m:t>
                      </m:r>
                      <m:d>
                        <m:dPr>
                          <m:ctrlPr>
                            <a:rPr lang="en-US" sz="3200" i="1">
                              <a:solidFill>
                                <a:srgbClr val="7030A0"/>
                              </a:solidFill>
                              <a:latin typeface="Cambria Math" panose="02040503050406030204" pitchFamily="18" charset="0"/>
                            </a:rPr>
                          </m:ctrlPr>
                        </m:dPr>
                        <m:e>
                          <m:r>
                            <m:rPr>
                              <m:sty m:val="p"/>
                            </m:rPr>
                            <a:rPr lang="en-US" sz="3200">
                              <a:solidFill>
                                <a:srgbClr val="7030A0"/>
                              </a:solidFill>
                              <a:latin typeface="Cambria Math" panose="02040503050406030204" pitchFamily="18" charset="0"/>
                            </a:rPr>
                            <m:t>Y</m:t>
                          </m:r>
                        </m:e>
                        <m:e>
                          <m:r>
                            <m:rPr>
                              <m:sty m:val="p"/>
                            </m:rPr>
                            <a:rPr lang="en-US" sz="3200">
                              <a:solidFill>
                                <a:srgbClr val="7030A0"/>
                              </a:solidFill>
                              <a:latin typeface="Cambria Math" panose="02040503050406030204" pitchFamily="18" charset="0"/>
                            </a:rPr>
                            <m:t>X</m:t>
                          </m:r>
                        </m:e>
                      </m:d>
                      <m:r>
                        <m:rPr>
                          <m:sty m:val="p"/>
                        </m:rPr>
                        <a:rPr lang="en-US" sz="3200">
                          <a:solidFill>
                            <a:srgbClr val="7030A0"/>
                          </a:solidFill>
                          <a:latin typeface="Cambria Math" panose="02040503050406030204" pitchFamily="18" charset="0"/>
                        </a:rPr>
                        <m:t>P</m:t>
                      </m:r>
                      <m:d>
                        <m:dPr>
                          <m:ctrlPr>
                            <a:rPr lang="en-US" sz="3200" i="1">
                              <a:solidFill>
                                <a:srgbClr val="7030A0"/>
                              </a:solidFill>
                              <a:latin typeface="Cambria Math" panose="02040503050406030204" pitchFamily="18" charset="0"/>
                            </a:rPr>
                          </m:ctrlPr>
                        </m:dPr>
                        <m:e>
                          <m:r>
                            <m:rPr>
                              <m:sty m:val="p"/>
                            </m:rPr>
                            <a:rPr lang="en-US" sz="3200">
                              <a:solidFill>
                                <a:srgbClr val="7030A0"/>
                              </a:solidFill>
                              <a:latin typeface="Cambria Math" panose="02040503050406030204" pitchFamily="18" charset="0"/>
                            </a:rPr>
                            <m:t>X</m:t>
                          </m:r>
                        </m:e>
                      </m:d>
                    </m:oMath>
                  </m:oMathPara>
                </a14:m>
                <a:endParaRPr lang="en-US" sz="3200" dirty="0">
                  <a:solidFill>
                    <a:srgbClr val="7030A0"/>
                  </a:solidFill>
                  <a:latin typeface="Candara" panose="020E0502030303020204" pitchFamily="34" charset="0"/>
                  <a:cs typeface="Calibri" panose="020F0502020204030204" pitchFamily="34" charset="0"/>
                </a:endParaRPr>
              </a:p>
            </p:txBody>
          </p:sp>
        </mc:Choice>
        <mc:Fallback xmlns="">
          <p:sp>
            <p:nvSpPr>
              <p:cNvPr id="21" name="Rounded Rectangular Callout 7">
                <a:extLst>
                  <a:ext uri="{FF2B5EF4-FFF2-40B4-BE49-F238E27FC236}">
                    <a16:creationId xmlns:a16="http://schemas.microsoft.com/office/drawing/2014/main" id="{24DD5B1F-3B75-5D2D-C093-69535025C655}"/>
                  </a:ext>
                </a:extLst>
              </p:cNvPr>
              <p:cNvSpPr>
                <a:spLocks noRot="1" noChangeAspect="1" noMove="1" noResize="1" noEditPoints="1" noAdjustHandles="1" noChangeArrowheads="1" noChangeShapeType="1" noTextEdit="1"/>
              </p:cNvSpPr>
              <p:nvPr/>
            </p:nvSpPr>
            <p:spPr>
              <a:xfrm>
                <a:off x="4609131" y="3843493"/>
                <a:ext cx="6349582" cy="1034944"/>
              </a:xfrm>
              <a:custGeom>
                <a:avLst/>
                <a:gdLst>
                  <a:gd name="connsiteX0" fmla="*/ 0 w 2445157"/>
                  <a:gd name="connsiteY0" fmla="*/ 407534 h 3047999"/>
                  <a:gd name="connsiteX1" fmla="*/ 407534 w 2445157"/>
                  <a:gd name="connsiteY1" fmla="*/ 0 h 3047999"/>
                  <a:gd name="connsiteX2" fmla="*/ 407526 w 2445157"/>
                  <a:gd name="connsiteY2" fmla="*/ 0 h 3047999"/>
                  <a:gd name="connsiteX3" fmla="*/ 738242 w 2445157"/>
                  <a:gd name="connsiteY3" fmla="*/ -140208 h 3047999"/>
                  <a:gd name="connsiteX4" fmla="*/ 1018815 w 2445157"/>
                  <a:gd name="connsiteY4" fmla="*/ 0 h 3047999"/>
                  <a:gd name="connsiteX5" fmla="*/ 2037623 w 2445157"/>
                  <a:gd name="connsiteY5" fmla="*/ 0 h 3047999"/>
                  <a:gd name="connsiteX6" fmla="*/ 2445157 w 2445157"/>
                  <a:gd name="connsiteY6" fmla="*/ 407534 h 3047999"/>
                  <a:gd name="connsiteX7" fmla="*/ 2445157 w 2445157"/>
                  <a:gd name="connsiteY7" fmla="*/ 508000 h 3047999"/>
                  <a:gd name="connsiteX8" fmla="*/ 2445157 w 2445157"/>
                  <a:gd name="connsiteY8" fmla="*/ 508000 h 3047999"/>
                  <a:gd name="connsiteX9" fmla="*/ 2445157 w 2445157"/>
                  <a:gd name="connsiteY9" fmla="*/ 1270000 h 3047999"/>
                  <a:gd name="connsiteX10" fmla="*/ 2445157 w 2445157"/>
                  <a:gd name="connsiteY10" fmla="*/ 2640465 h 3047999"/>
                  <a:gd name="connsiteX11" fmla="*/ 2037623 w 2445157"/>
                  <a:gd name="connsiteY11" fmla="*/ 3047999 h 3047999"/>
                  <a:gd name="connsiteX12" fmla="*/ 1018815 w 2445157"/>
                  <a:gd name="connsiteY12" fmla="*/ 3047999 h 3047999"/>
                  <a:gd name="connsiteX13" fmla="*/ 407526 w 2445157"/>
                  <a:gd name="connsiteY13" fmla="*/ 3047999 h 3047999"/>
                  <a:gd name="connsiteX14" fmla="*/ 407526 w 2445157"/>
                  <a:gd name="connsiteY14" fmla="*/ 3047999 h 3047999"/>
                  <a:gd name="connsiteX15" fmla="*/ 407534 w 2445157"/>
                  <a:gd name="connsiteY15" fmla="*/ 3047999 h 3047999"/>
                  <a:gd name="connsiteX16" fmla="*/ 0 w 2445157"/>
                  <a:gd name="connsiteY16" fmla="*/ 2640465 h 3047999"/>
                  <a:gd name="connsiteX17" fmla="*/ 0 w 2445157"/>
                  <a:gd name="connsiteY17" fmla="*/ 1270000 h 3047999"/>
                  <a:gd name="connsiteX18" fmla="*/ 0 w 2445157"/>
                  <a:gd name="connsiteY18" fmla="*/ 508000 h 3047999"/>
                  <a:gd name="connsiteX19" fmla="*/ 0 w 2445157"/>
                  <a:gd name="connsiteY19" fmla="*/ 508000 h 3047999"/>
                  <a:gd name="connsiteX20" fmla="*/ 0 w 2445157"/>
                  <a:gd name="connsiteY20" fmla="*/ 407534 h 3047999"/>
                  <a:gd name="connsiteX0" fmla="*/ 0 w 2445157"/>
                  <a:gd name="connsiteY0" fmla="*/ 407534 h 3047999"/>
                  <a:gd name="connsiteX1" fmla="*/ 407534 w 2445157"/>
                  <a:gd name="connsiteY1" fmla="*/ 0 h 3047999"/>
                  <a:gd name="connsiteX2" fmla="*/ 407526 w 2445157"/>
                  <a:gd name="connsiteY2" fmla="*/ 0 h 3047999"/>
                  <a:gd name="connsiteX3" fmla="*/ 1018815 w 2445157"/>
                  <a:gd name="connsiteY3" fmla="*/ 0 h 3047999"/>
                  <a:gd name="connsiteX4" fmla="*/ 2037623 w 2445157"/>
                  <a:gd name="connsiteY4" fmla="*/ 0 h 3047999"/>
                  <a:gd name="connsiteX5" fmla="*/ 2445157 w 2445157"/>
                  <a:gd name="connsiteY5" fmla="*/ 407534 h 3047999"/>
                  <a:gd name="connsiteX6" fmla="*/ 2445157 w 2445157"/>
                  <a:gd name="connsiteY6" fmla="*/ 508000 h 3047999"/>
                  <a:gd name="connsiteX7" fmla="*/ 2445157 w 2445157"/>
                  <a:gd name="connsiteY7" fmla="*/ 508000 h 3047999"/>
                  <a:gd name="connsiteX8" fmla="*/ 2445157 w 2445157"/>
                  <a:gd name="connsiteY8" fmla="*/ 1270000 h 3047999"/>
                  <a:gd name="connsiteX9" fmla="*/ 2445157 w 2445157"/>
                  <a:gd name="connsiteY9" fmla="*/ 2640465 h 3047999"/>
                  <a:gd name="connsiteX10" fmla="*/ 2037623 w 2445157"/>
                  <a:gd name="connsiteY10" fmla="*/ 3047999 h 3047999"/>
                  <a:gd name="connsiteX11" fmla="*/ 1018815 w 2445157"/>
                  <a:gd name="connsiteY11" fmla="*/ 3047999 h 3047999"/>
                  <a:gd name="connsiteX12" fmla="*/ 407526 w 2445157"/>
                  <a:gd name="connsiteY12" fmla="*/ 3047999 h 3047999"/>
                  <a:gd name="connsiteX13" fmla="*/ 407526 w 2445157"/>
                  <a:gd name="connsiteY13" fmla="*/ 3047999 h 3047999"/>
                  <a:gd name="connsiteX14" fmla="*/ 407534 w 2445157"/>
                  <a:gd name="connsiteY14" fmla="*/ 3047999 h 3047999"/>
                  <a:gd name="connsiteX15" fmla="*/ 0 w 2445157"/>
                  <a:gd name="connsiteY15" fmla="*/ 2640465 h 3047999"/>
                  <a:gd name="connsiteX16" fmla="*/ 0 w 2445157"/>
                  <a:gd name="connsiteY16" fmla="*/ 1270000 h 3047999"/>
                  <a:gd name="connsiteX17" fmla="*/ 0 w 2445157"/>
                  <a:gd name="connsiteY17" fmla="*/ 508000 h 3047999"/>
                  <a:gd name="connsiteX18" fmla="*/ 0 w 2445157"/>
                  <a:gd name="connsiteY18" fmla="*/ 508000 h 3047999"/>
                  <a:gd name="connsiteX19" fmla="*/ 0 w 2445157"/>
                  <a:gd name="connsiteY19" fmla="*/ 407534 h 304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45157" h="3047999">
                    <a:moveTo>
                      <a:pt x="0" y="407534"/>
                    </a:moveTo>
                    <a:cubicBezTo>
                      <a:pt x="0" y="182459"/>
                      <a:pt x="182459" y="0"/>
                      <a:pt x="407534" y="0"/>
                    </a:cubicBezTo>
                    <a:lnTo>
                      <a:pt x="407526" y="0"/>
                    </a:lnTo>
                    <a:lnTo>
                      <a:pt x="1018815" y="0"/>
                    </a:lnTo>
                    <a:lnTo>
                      <a:pt x="2037623" y="0"/>
                    </a:lnTo>
                    <a:cubicBezTo>
                      <a:pt x="2262698" y="0"/>
                      <a:pt x="2445157" y="182459"/>
                      <a:pt x="2445157" y="407534"/>
                    </a:cubicBezTo>
                    <a:lnTo>
                      <a:pt x="2445157" y="508000"/>
                    </a:lnTo>
                    <a:lnTo>
                      <a:pt x="2445157" y="508000"/>
                    </a:lnTo>
                    <a:lnTo>
                      <a:pt x="2445157" y="1270000"/>
                    </a:lnTo>
                    <a:lnTo>
                      <a:pt x="2445157" y="2640465"/>
                    </a:lnTo>
                    <a:cubicBezTo>
                      <a:pt x="2445157" y="2865540"/>
                      <a:pt x="2262698" y="3047999"/>
                      <a:pt x="2037623" y="3047999"/>
                    </a:cubicBezTo>
                    <a:lnTo>
                      <a:pt x="1018815" y="3047999"/>
                    </a:lnTo>
                    <a:lnTo>
                      <a:pt x="407526" y="3047999"/>
                    </a:lnTo>
                    <a:lnTo>
                      <a:pt x="407526" y="3047999"/>
                    </a:lnTo>
                    <a:lnTo>
                      <a:pt x="407534" y="3047999"/>
                    </a:lnTo>
                    <a:cubicBezTo>
                      <a:pt x="182459" y="3047999"/>
                      <a:pt x="0" y="2865540"/>
                      <a:pt x="0" y="2640465"/>
                    </a:cubicBezTo>
                    <a:lnTo>
                      <a:pt x="0" y="1270000"/>
                    </a:lnTo>
                    <a:lnTo>
                      <a:pt x="0" y="508000"/>
                    </a:lnTo>
                    <a:lnTo>
                      <a:pt x="0" y="508000"/>
                    </a:lnTo>
                    <a:lnTo>
                      <a:pt x="0" y="407534"/>
                    </a:lnTo>
                    <a:close/>
                  </a:path>
                </a:pathLst>
              </a:custGeom>
              <a:blipFill>
                <a:blip r:embed="rId6"/>
                <a:stretch>
                  <a:fillRect/>
                </a:stretch>
              </a:blipFill>
              <a:ln w="38100">
                <a:solidFill>
                  <a:schemeClr val="bg1">
                    <a:lumMod val="95000"/>
                  </a:schemeClr>
                </a:solid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ounded Rectangular Callout 7">
                <a:extLst>
                  <a:ext uri="{FF2B5EF4-FFF2-40B4-BE49-F238E27FC236}">
                    <a16:creationId xmlns:a16="http://schemas.microsoft.com/office/drawing/2014/main" id="{7279C83D-A517-0D03-2E70-A0B428EE0799}"/>
                  </a:ext>
                </a:extLst>
              </p:cNvPr>
              <p:cNvSpPr/>
              <p:nvPr/>
            </p:nvSpPr>
            <p:spPr>
              <a:xfrm>
                <a:off x="4567232" y="5382809"/>
                <a:ext cx="6580574" cy="1096306"/>
              </a:xfrm>
              <a:custGeom>
                <a:avLst/>
                <a:gdLst>
                  <a:gd name="connsiteX0" fmla="*/ 0 w 2445157"/>
                  <a:gd name="connsiteY0" fmla="*/ 407534 h 3047999"/>
                  <a:gd name="connsiteX1" fmla="*/ 407534 w 2445157"/>
                  <a:gd name="connsiteY1" fmla="*/ 0 h 3047999"/>
                  <a:gd name="connsiteX2" fmla="*/ 407526 w 2445157"/>
                  <a:gd name="connsiteY2" fmla="*/ 0 h 3047999"/>
                  <a:gd name="connsiteX3" fmla="*/ 738242 w 2445157"/>
                  <a:gd name="connsiteY3" fmla="*/ -140208 h 3047999"/>
                  <a:gd name="connsiteX4" fmla="*/ 1018815 w 2445157"/>
                  <a:gd name="connsiteY4" fmla="*/ 0 h 3047999"/>
                  <a:gd name="connsiteX5" fmla="*/ 2037623 w 2445157"/>
                  <a:gd name="connsiteY5" fmla="*/ 0 h 3047999"/>
                  <a:gd name="connsiteX6" fmla="*/ 2445157 w 2445157"/>
                  <a:gd name="connsiteY6" fmla="*/ 407534 h 3047999"/>
                  <a:gd name="connsiteX7" fmla="*/ 2445157 w 2445157"/>
                  <a:gd name="connsiteY7" fmla="*/ 508000 h 3047999"/>
                  <a:gd name="connsiteX8" fmla="*/ 2445157 w 2445157"/>
                  <a:gd name="connsiteY8" fmla="*/ 508000 h 3047999"/>
                  <a:gd name="connsiteX9" fmla="*/ 2445157 w 2445157"/>
                  <a:gd name="connsiteY9" fmla="*/ 1270000 h 3047999"/>
                  <a:gd name="connsiteX10" fmla="*/ 2445157 w 2445157"/>
                  <a:gd name="connsiteY10" fmla="*/ 2640465 h 3047999"/>
                  <a:gd name="connsiteX11" fmla="*/ 2037623 w 2445157"/>
                  <a:gd name="connsiteY11" fmla="*/ 3047999 h 3047999"/>
                  <a:gd name="connsiteX12" fmla="*/ 1018815 w 2445157"/>
                  <a:gd name="connsiteY12" fmla="*/ 3047999 h 3047999"/>
                  <a:gd name="connsiteX13" fmla="*/ 407526 w 2445157"/>
                  <a:gd name="connsiteY13" fmla="*/ 3047999 h 3047999"/>
                  <a:gd name="connsiteX14" fmla="*/ 407526 w 2445157"/>
                  <a:gd name="connsiteY14" fmla="*/ 3047999 h 3047999"/>
                  <a:gd name="connsiteX15" fmla="*/ 407534 w 2445157"/>
                  <a:gd name="connsiteY15" fmla="*/ 3047999 h 3047999"/>
                  <a:gd name="connsiteX16" fmla="*/ 0 w 2445157"/>
                  <a:gd name="connsiteY16" fmla="*/ 2640465 h 3047999"/>
                  <a:gd name="connsiteX17" fmla="*/ 0 w 2445157"/>
                  <a:gd name="connsiteY17" fmla="*/ 1270000 h 3047999"/>
                  <a:gd name="connsiteX18" fmla="*/ 0 w 2445157"/>
                  <a:gd name="connsiteY18" fmla="*/ 508000 h 3047999"/>
                  <a:gd name="connsiteX19" fmla="*/ 0 w 2445157"/>
                  <a:gd name="connsiteY19" fmla="*/ 508000 h 3047999"/>
                  <a:gd name="connsiteX20" fmla="*/ 0 w 2445157"/>
                  <a:gd name="connsiteY20" fmla="*/ 407534 h 3047999"/>
                  <a:gd name="connsiteX0" fmla="*/ 0 w 2445157"/>
                  <a:gd name="connsiteY0" fmla="*/ 407534 h 3047999"/>
                  <a:gd name="connsiteX1" fmla="*/ 407534 w 2445157"/>
                  <a:gd name="connsiteY1" fmla="*/ 0 h 3047999"/>
                  <a:gd name="connsiteX2" fmla="*/ 407526 w 2445157"/>
                  <a:gd name="connsiteY2" fmla="*/ 0 h 3047999"/>
                  <a:gd name="connsiteX3" fmla="*/ 1018815 w 2445157"/>
                  <a:gd name="connsiteY3" fmla="*/ 0 h 3047999"/>
                  <a:gd name="connsiteX4" fmla="*/ 2037623 w 2445157"/>
                  <a:gd name="connsiteY4" fmla="*/ 0 h 3047999"/>
                  <a:gd name="connsiteX5" fmla="*/ 2445157 w 2445157"/>
                  <a:gd name="connsiteY5" fmla="*/ 407534 h 3047999"/>
                  <a:gd name="connsiteX6" fmla="*/ 2445157 w 2445157"/>
                  <a:gd name="connsiteY6" fmla="*/ 508000 h 3047999"/>
                  <a:gd name="connsiteX7" fmla="*/ 2445157 w 2445157"/>
                  <a:gd name="connsiteY7" fmla="*/ 508000 h 3047999"/>
                  <a:gd name="connsiteX8" fmla="*/ 2445157 w 2445157"/>
                  <a:gd name="connsiteY8" fmla="*/ 1270000 h 3047999"/>
                  <a:gd name="connsiteX9" fmla="*/ 2445157 w 2445157"/>
                  <a:gd name="connsiteY9" fmla="*/ 2640465 h 3047999"/>
                  <a:gd name="connsiteX10" fmla="*/ 2037623 w 2445157"/>
                  <a:gd name="connsiteY10" fmla="*/ 3047999 h 3047999"/>
                  <a:gd name="connsiteX11" fmla="*/ 1018815 w 2445157"/>
                  <a:gd name="connsiteY11" fmla="*/ 3047999 h 3047999"/>
                  <a:gd name="connsiteX12" fmla="*/ 407526 w 2445157"/>
                  <a:gd name="connsiteY12" fmla="*/ 3047999 h 3047999"/>
                  <a:gd name="connsiteX13" fmla="*/ 407526 w 2445157"/>
                  <a:gd name="connsiteY13" fmla="*/ 3047999 h 3047999"/>
                  <a:gd name="connsiteX14" fmla="*/ 407534 w 2445157"/>
                  <a:gd name="connsiteY14" fmla="*/ 3047999 h 3047999"/>
                  <a:gd name="connsiteX15" fmla="*/ 0 w 2445157"/>
                  <a:gd name="connsiteY15" fmla="*/ 2640465 h 3047999"/>
                  <a:gd name="connsiteX16" fmla="*/ 0 w 2445157"/>
                  <a:gd name="connsiteY16" fmla="*/ 1270000 h 3047999"/>
                  <a:gd name="connsiteX17" fmla="*/ 0 w 2445157"/>
                  <a:gd name="connsiteY17" fmla="*/ 508000 h 3047999"/>
                  <a:gd name="connsiteX18" fmla="*/ 0 w 2445157"/>
                  <a:gd name="connsiteY18" fmla="*/ 508000 h 3047999"/>
                  <a:gd name="connsiteX19" fmla="*/ 0 w 2445157"/>
                  <a:gd name="connsiteY19" fmla="*/ 407534 h 304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45157" h="3047999">
                    <a:moveTo>
                      <a:pt x="0" y="407534"/>
                    </a:moveTo>
                    <a:cubicBezTo>
                      <a:pt x="0" y="182459"/>
                      <a:pt x="182459" y="0"/>
                      <a:pt x="407534" y="0"/>
                    </a:cubicBezTo>
                    <a:lnTo>
                      <a:pt x="407526" y="0"/>
                    </a:lnTo>
                    <a:lnTo>
                      <a:pt x="1018815" y="0"/>
                    </a:lnTo>
                    <a:lnTo>
                      <a:pt x="2037623" y="0"/>
                    </a:lnTo>
                    <a:cubicBezTo>
                      <a:pt x="2262698" y="0"/>
                      <a:pt x="2445157" y="182459"/>
                      <a:pt x="2445157" y="407534"/>
                    </a:cubicBezTo>
                    <a:lnTo>
                      <a:pt x="2445157" y="508000"/>
                    </a:lnTo>
                    <a:lnTo>
                      <a:pt x="2445157" y="508000"/>
                    </a:lnTo>
                    <a:lnTo>
                      <a:pt x="2445157" y="1270000"/>
                    </a:lnTo>
                    <a:lnTo>
                      <a:pt x="2445157" y="2640465"/>
                    </a:lnTo>
                    <a:cubicBezTo>
                      <a:pt x="2445157" y="2865540"/>
                      <a:pt x="2262698" y="3047999"/>
                      <a:pt x="2037623" y="3047999"/>
                    </a:cubicBezTo>
                    <a:lnTo>
                      <a:pt x="1018815" y="3047999"/>
                    </a:lnTo>
                    <a:lnTo>
                      <a:pt x="407526" y="3047999"/>
                    </a:lnTo>
                    <a:lnTo>
                      <a:pt x="407526" y="3047999"/>
                    </a:lnTo>
                    <a:lnTo>
                      <a:pt x="407534" y="3047999"/>
                    </a:lnTo>
                    <a:cubicBezTo>
                      <a:pt x="182459" y="3047999"/>
                      <a:pt x="0" y="2865540"/>
                      <a:pt x="0" y="2640465"/>
                    </a:cubicBezTo>
                    <a:lnTo>
                      <a:pt x="0" y="1270000"/>
                    </a:lnTo>
                    <a:lnTo>
                      <a:pt x="0" y="508000"/>
                    </a:lnTo>
                    <a:lnTo>
                      <a:pt x="0" y="508000"/>
                    </a:lnTo>
                    <a:lnTo>
                      <a:pt x="0" y="407534"/>
                    </a:lnTo>
                    <a:close/>
                  </a:path>
                </a:pathLst>
              </a:custGeom>
              <a:solidFill>
                <a:schemeClr val="bg1"/>
              </a:solidFill>
              <a:ln w="38100">
                <a:solidFill>
                  <a:schemeClr val="bg1">
                    <a:lumMod val="95000"/>
                  </a:schemeClr>
                </a:solidFill>
                <a:prstDash val="solid"/>
              </a:ln>
            </p:spPr>
            <p:style>
              <a:lnRef idx="1">
                <a:schemeClr val="dk1"/>
              </a:lnRef>
              <a:fillRef idx="0">
                <a:schemeClr val="dk1"/>
              </a:fillRef>
              <a:effectRef idx="0">
                <a:schemeClr val="dk1"/>
              </a:effectRef>
              <a:fontRef idx="minor">
                <a:schemeClr val="tx1"/>
              </a:fontRef>
            </p:style>
            <p:txBody>
              <a:bodyPr rtlCol="0" anchor="ctr"/>
              <a:lstStyle/>
              <a:p>
                <a:pPr/>
                <a14:m>
                  <m:oMathPara xmlns:m="http://schemas.openxmlformats.org/officeDocument/2006/math">
                    <m:oMathParaPr>
                      <m:jc m:val="center"/>
                    </m:oMathParaPr>
                    <m:oMath xmlns:m="http://schemas.openxmlformats.org/officeDocument/2006/math">
                      <m:r>
                        <m:rPr>
                          <m:sty m:val="p"/>
                        </m:rPr>
                        <a:rPr lang="en-US" sz="3200" smtClean="0">
                          <a:solidFill>
                            <a:srgbClr val="7030A0"/>
                          </a:solidFill>
                          <a:latin typeface="Cambria Math" panose="02040503050406030204" pitchFamily="18" charset="0"/>
                        </a:rPr>
                        <m:t>P</m:t>
                      </m:r>
                      <m:d>
                        <m:dPr>
                          <m:ctrlPr>
                            <a:rPr lang="en-US" sz="3200" i="1">
                              <a:solidFill>
                                <a:srgbClr val="7030A0"/>
                              </a:solidFill>
                              <a:latin typeface="Cambria Math" panose="02040503050406030204" pitchFamily="18" charset="0"/>
                            </a:rPr>
                          </m:ctrlPr>
                        </m:dPr>
                        <m:e>
                          <m:r>
                            <m:rPr>
                              <m:sty m:val="p"/>
                            </m:rPr>
                            <a:rPr lang="en-US" sz="3200">
                              <a:solidFill>
                                <a:srgbClr val="7030A0"/>
                              </a:solidFill>
                              <a:latin typeface="Cambria Math" panose="02040503050406030204" pitchFamily="18" charset="0"/>
                            </a:rPr>
                            <m:t>X</m:t>
                          </m:r>
                        </m:e>
                        <m:e>
                          <m:r>
                            <m:rPr>
                              <m:sty m:val="p"/>
                            </m:rPr>
                            <a:rPr lang="en-US" sz="3200">
                              <a:solidFill>
                                <a:srgbClr val="7030A0"/>
                              </a:solidFill>
                              <a:latin typeface="Cambria Math" panose="02040503050406030204" pitchFamily="18" charset="0"/>
                            </a:rPr>
                            <m:t>Y</m:t>
                          </m:r>
                        </m:e>
                      </m:d>
                      <m:r>
                        <a:rPr lang="en-US" sz="3200">
                          <a:solidFill>
                            <a:srgbClr val="7030A0"/>
                          </a:solidFill>
                          <a:latin typeface="Cambria Math" panose="02040503050406030204" pitchFamily="18" charset="0"/>
                        </a:rPr>
                        <m:t>=</m:t>
                      </m:r>
                      <m:f>
                        <m:fPr>
                          <m:ctrlPr>
                            <a:rPr lang="en-US" sz="3200" i="1">
                              <a:solidFill>
                                <a:srgbClr val="7030A0"/>
                              </a:solidFill>
                              <a:latin typeface="Cambria Math" panose="02040503050406030204" pitchFamily="18" charset="0"/>
                            </a:rPr>
                          </m:ctrlPr>
                        </m:fPr>
                        <m:num>
                          <m:r>
                            <m:rPr>
                              <m:sty m:val="p"/>
                            </m:rPr>
                            <a:rPr lang="en-US" sz="3200">
                              <a:solidFill>
                                <a:srgbClr val="7030A0"/>
                              </a:solidFill>
                              <a:latin typeface="Cambria Math" panose="02040503050406030204" pitchFamily="18" charset="0"/>
                            </a:rPr>
                            <m:t>P</m:t>
                          </m:r>
                          <m:r>
                            <a:rPr lang="en-US" sz="3200">
                              <a:solidFill>
                                <a:srgbClr val="7030A0"/>
                              </a:solidFill>
                              <a:latin typeface="Cambria Math" panose="02040503050406030204" pitchFamily="18" charset="0"/>
                            </a:rPr>
                            <m:t>(</m:t>
                          </m:r>
                          <m:r>
                            <m:rPr>
                              <m:sty m:val="p"/>
                            </m:rPr>
                            <a:rPr lang="en-US" sz="3200">
                              <a:solidFill>
                                <a:srgbClr val="7030A0"/>
                              </a:solidFill>
                              <a:latin typeface="Cambria Math" panose="02040503050406030204" pitchFamily="18" charset="0"/>
                            </a:rPr>
                            <m:t>X</m:t>
                          </m:r>
                          <m:r>
                            <a:rPr lang="en-US" sz="3200" b="0" i="0" smtClean="0">
                              <a:solidFill>
                                <a:srgbClr val="7030A0"/>
                              </a:solidFill>
                              <a:latin typeface="Cambria Math" panose="02040503050406030204" pitchFamily="18" charset="0"/>
                            </a:rPr>
                            <m:t>,</m:t>
                          </m:r>
                          <m:r>
                            <m:rPr>
                              <m:sty m:val="p"/>
                            </m:rPr>
                            <a:rPr lang="en-US" sz="3200" b="0" i="0" smtClean="0">
                              <a:solidFill>
                                <a:srgbClr val="7030A0"/>
                              </a:solidFill>
                              <a:latin typeface="Cambria Math" panose="02040503050406030204" pitchFamily="18" charset="0"/>
                            </a:rPr>
                            <m:t>Y</m:t>
                          </m:r>
                          <m:r>
                            <a:rPr lang="en-US" sz="3200">
                              <a:solidFill>
                                <a:srgbClr val="7030A0"/>
                              </a:solidFill>
                              <a:latin typeface="Cambria Math" panose="02040503050406030204" pitchFamily="18" charset="0"/>
                            </a:rPr>
                            <m:t>)</m:t>
                          </m:r>
                        </m:num>
                        <m:den>
                          <m:r>
                            <m:rPr>
                              <m:sty m:val="p"/>
                            </m:rPr>
                            <a:rPr lang="en-US" sz="3200">
                              <a:solidFill>
                                <a:srgbClr val="7030A0"/>
                              </a:solidFill>
                              <a:latin typeface="Cambria Math" panose="02040503050406030204" pitchFamily="18" charset="0"/>
                            </a:rPr>
                            <m:t>P</m:t>
                          </m:r>
                          <m:r>
                            <a:rPr lang="en-US" sz="3200">
                              <a:solidFill>
                                <a:srgbClr val="7030A0"/>
                              </a:solidFill>
                              <a:latin typeface="Cambria Math" panose="02040503050406030204" pitchFamily="18" charset="0"/>
                            </a:rPr>
                            <m:t>(</m:t>
                          </m:r>
                          <m:r>
                            <m:rPr>
                              <m:sty m:val="p"/>
                            </m:rPr>
                            <a:rPr lang="en-US" sz="3200">
                              <a:solidFill>
                                <a:srgbClr val="7030A0"/>
                              </a:solidFill>
                              <a:latin typeface="Cambria Math" panose="02040503050406030204" pitchFamily="18" charset="0"/>
                            </a:rPr>
                            <m:t>Y</m:t>
                          </m:r>
                          <m:r>
                            <a:rPr lang="en-US" sz="3200">
                              <a:solidFill>
                                <a:srgbClr val="7030A0"/>
                              </a:solidFill>
                              <a:latin typeface="Cambria Math" panose="02040503050406030204" pitchFamily="18" charset="0"/>
                            </a:rPr>
                            <m:t>)</m:t>
                          </m:r>
                        </m:den>
                      </m:f>
                      <m:r>
                        <a:rPr lang="en-US" sz="3200" b="0" i="1" smtClean="0">
                          <a:solidFill>
                            <a:srgbClr val="7030A0"/>
                          </a:solidFill>
                          <a:latin typeface="Cambria Math" panose="02040503050406030204" pitchFamily="18" charset="0"/>
                        </a:rPr>
                        <m:t>=</m:t>
                      </m:r>
                      <m:f>
                        <m:fPr>
                          <m:ctrlPr>
                            <a:rPr lang="en-US" sz="3200" i="1">
                              <a:solidFill>
                                <a:srgbClr val="7030A0"/>
                              </a:solidFill>
                              <a:latin typeface="Cambria Math" panose="02040503050406030204" pitchFamily="18" charset="0"/>
                            </a:rPr>
                          </m:ctrlPr>
                        </m:fPr>
                        <m:num>
                          <m:r>
                            <m:rPr>
                              <m:sty m:val="p"/>
                            </m:rPr>
                            <a:rPr lang="en-US" sz="3200">
                              <a:solidFill>
                                <a:srgbClr val="7030A0"/>
                              </a:solidFill>
                              <a:latin typeface="Cambria Math" panose="02040503050406030204" pitchFamily="18" charset="0"/>
                            </a:rPr>
                            <m:t>P</m:t>
                          </m:r>
                          <m:d>
                            <m:dPr>
                              <m:ctrlPr>
                                <a:rPr lang="en-US" sz="3200" i="1">
                                  <a:solidFill>
                                    <a:srgbClr val="7030A0"/>
                                  </a:solidFill>
                                  <a:latin typeface="Cambria Math" panose="02040503050406030204" pitchFamily="18" charset="0"/>
                                </a:rPr>
                              </m:ctrlPr>
                            </m:dPr>
                            <m:e>
                              <m:r>
                                <m:rPr>
                                  <m:sty m:val="p"/>
                                </m:rPr>
                                <a:rPr lang="en-US" sz="3200">
                                  <a:solidFill>
                                    <a:srgbClr val="7030A0"/>
                                  </a:solidFill>
                                  <a:latin typeface="Cambria Math" panose="02040503050406030204" pitchFamily="18" charset="0"/>
                                </a:rPr>
                                <m:t>Y</m:t>
                              </m:r>
                            </m:e>
                            <m:e>
                              <m:r>
                                <m:rPr>
                                  <m:sty m:val="p"/>
                                </m:rPr>
                                <a:rPr lang="en-US" sz="3200">
                                  <a:solidFill>
                                    <a:srgbClr val="7030A0"/>
                                  </a:solidFill>
                                  <a:latin typeface="Cambria Math" panose="02040503050406030204" pitchFamily="18" charset="0"/>
                                </a:rPr>
                                <m:t>X</m:t>
                              </m:r>
                            </m:e>
                          </m:d>
                          <m:r>
                            <m:rPr>
                              <m:sty m:val="p"/>
                            </m:rPr>
                            <a:rPr lang="en-US" sz="3200">
                              <a:solidFill>
                                <a:srgbClr val="7030A0"/>
                              </a:solidFill>
                              <a:latin typeface="Cambria Math" panose="02040503050406030204" pitchFamily="18" charset="0"/>
                            </a:rPr>
                            <m:t>P</m:t>
                          </m:r>
                          <m:r>
                            <a:rPr lang="en-US" sz="3200">
                              <a:solidFill>
                                <a:srgbClr val="7030A0"/>
                              </a:solidFill>
                              <a:latin typeface="Cambria Math" panose="02040503050406030204" pitchFamily="18" charset="0"/>
                            </a:rPr>
                            <m:t>(</m:t>
                          </m:r>
                          <m:r>
                            <m:rPr>
                              <m:sty m:val="p"/>
                            </m:rPr>
                            <a:rPr lang="en-US" sz="3200">
                              <a:solidFill>
                                <a:srgbClr val="7030A0"/>
                              </a:solidFill>
                              <a:latin typeface="Cambria Math" panose="02040503050406030204" pitchFamily="18" charset="0"/>
                            </a:rPr>
                            <m:t>X</m:t>
                          </m:r>
                          <m:r>
                            <a:rPr lang="en-US" sz="3200">
                              <a:solidFill>
                                <a:srgbClr val="7030A0"/>
                              </a:solidFill>
                              <a:latin typeface="Cambria Math" panose="02040503050406030204" pitchFamily="18" charset="0"/>
                            </a:rPr>
                            <m:t>)</m:t>
                          </m:r>
                        </m:num>
                        <m:den>
                          <m:r>
                            <m:rPr>
                              <m:sty m:val="p"/>
                            </m:rPr>
                            <a:rPr lang="en-US" sz="3200">
                              <a:solidFill>
                                <a:srgbClr val="7030A0"/>
                              </a:solidFill>
                              <a:latin typeface="Cambria Math" panose="02040503050406030204" pitchFamily="18" charset="0"/>
                            </a:rPr>
                            <m:t>P</m:t>
                          </m:r>
                          <m:r>
                            <a:rPr lang="en-US" sz="3200">
                              <a:solidFill>
                                <a:srgbClr val="7030A0"/>
                              </a:solidFill>
                              <a:latin typeface="Cambria Math" panose="02040503050406030204" pitchFamily="18" charset="0"/>
                            </a:rPr>
                            <m:t>(</m:t>
                          </m:r>
                          <m:r>
                            <m:rPr>
                              <m:sty m:val="p"/>
                            </m:rPr>
                            <a:rPr lang="en-US" sz="3200">
                              <a:solidFill>
                                <a:srgbClr val="7030A0"/>
                              </a:solidFill>
                              <a:latin typeface="Cambria Math" panose="02040503050406030204" pitchFamily="18" charset="0"/>
                            </a:rPr>
                            <m:t>Y</m:t>
                          </m:r>
                          <m:r>
                            <a:rPr lang="en-US" sz="3200">
                              <a:solidFill>
                                <a:srgbClr val="7030A0"/>
                              </a:solidFill>
                              <a:latin typeface="Cambria Math" panose="02040503050406030204" pitchFamily="18" charset="0"/>
                            </a:rPr>
                            <m:t>)</m:t>
                          </m:r>
                        </m:den>
                      </m:f>
                    </m:oMath>
                  </m:oMathPara>
                </a14:m>
                <a:endParaRPr lang="en-US" sz="3200" dirty="0">
                  <a:solidFill>
                    <a:srgbClr val="7030A0"/>
                  </a:solidFill>
                  <a:latin typeface="Cambria Math" panose="02040503050406030204" pitchFamily="18" charset="0"/>
                </a:endParaRPr>
              </a:p>
            </p:txBody>
          </p:sp>
        </mc:Choice>
        <mc:Fallback xmlns="">
          <p:sp>
            <p:nvSpPr>
              <p:cNvPr id="22" name="Rounded Rectangular Callout 7">
                <a:extLst>
                  <a:ext uri="{FF2B5EF4-FFF2-40B4-BE49-F238E27FC236}">
                    <a16:creationId xmlns:a16="http://schemas.microsoft.com/office/drawing/2014/main" id="{7279C83D-A517-0D03-2E70-A0B428EE0799}"/>
                  </a:ext>
                </a:extLst>
              </p:cNvPr>
              <p:cNvSpPr>
                <a:spLocks noRot="1" noChangeAspect="1" noMove="1" noResize="1" noEditPoints="1" noAdjustHandles="1" noChangeArrowheads="1" noChangeShapeType="1" noTextEdit="1"/>
              </p:cNvSpPr>
              <p:nvPr/>
            </p:nvSpPr>
            <p:spPr>
              <a:xfrm>
                <a:off x="4567232" y="5382809"/>
                <a:ext cx="6580574" cy="1096306"/>
              </a:xfrm>
              <a:custGeom>
                <a:avLst/>
                <a:gdLst>
                  <a:gd name="connsiteX0" fmla="*/ 0 w 2445157"/>
                  <a:gd name="connsiteY0" fmla="*/ 407534 h 3047999"/>
                  <a:gd name="connsiteX1" fmla="*/ 407534 w 2445157"/>
                  <a:gd name="connsiteY1" fmla="*/ 0 h 3047999"/>
                  <a:gd name="connsiteX2" fmla="*/ 407526 w 2445157"/>
                  <a:gd name="connsiteY2" fmla="*/ 0 h 3047999"/>
                  <a:gd name="connsiteX3" fmla="*/ 738242 w 2445157"/>
                  <a:gd name="connsiteY3" fmla="*/ -140208 h 3047999"/>
                  <a:gd name="connsiteX4" fmla="*/ 1018815 w 2445157"/>
                  <a:gd name="connsiteY4" fmla="*/ 0 h 3047999"/>
                  <a:gd name="connsiteX5" fmla="*/ 2037623 w 2445157"/>
                  <a:gd name="connsiteY5" fmla="*/ 0 h 3047999"/>
                  <a:gd name="connsiteX6" fmla="*/ 2445157 w 2445157"/>
                  <a:gd name="connsiteY6" fmla="*/ 407534 h 3047999"/>
                  <a:gd name="connsiteX7" fmla="*/ 2445157 w 2445157"/>
                  <a:gd name="connsiteY7" fmla="*/ 508000 h 3047999"/>
                  <a:gd name="connsiteX8" fmla="*/ 2445157 w 2445157"/>
                  <a:gd name="connsiteY8" fmla="*/ 508000 h 3047999"/>
                  <a:gd name="connsiteX9" fmla="*/ 2445157 w 2445157"/>
                  <a:gd name="connsiteY9" fmla="*/ 1270000 h 3047999"/>
                  <a:gd name="connsiteX10" fmla="*/ 2445157 w 2445157"/>
                  <a:gd name="connsiteY10" fmla="*/ 2640465 h 3047999"/>
                  <a:gd name="connsiteX11" fmla="*/ 2037623 w 2445157"/>
                  <a:gd name="connsiteY11" fmla="*/ 3047999 h 3047999"/>
                  <a:gd name="connsiteX12" fmla="*/ 1018815 w 2445157"/>
                  <a:gd name="connsiteY12" fmla="*/ 3047999 h 3047999"/>
                  <a:gd name="connsiteX13" fmla="*/ 407526 w 2445157"/>
                  <a:gd name="connsiteY13" fmla="*/ 3047999 h 3047999"/>
                  <a:gd name="connsiteX14" fmla="*/ 407526 w 2445157"/>
                  <a:gd name="connsiteY14" fmla="*/ 3047999 h 3047999"/>
                  <a:gd name="connsiteX15" fmla="*/ 407534 w 2445157"/>
                  <a:gd name="connsiteY15" fmla="*/ 3047999 h 3047999"/>
                  <a:gd name="connsiteX16" fmla="*/ 0 w 2445157"/>
                  <a:gd name="connsiteY16" fmla="*/ 2640465 h 3047999"/>
                  <a:gd name="connsiteX17" fmla="*/ 0 w 2445157"/>
                  <a:gd name="connsiteY17" fmla="*/ 1270000 h 3047999"/>
                  <a:gd name="connsiteX18" fmla="*/ 0 w 2445157"/>
                  <a:gd name="connsiteY18" fmla="*/ 508000 h 3047999"/>
                  <a:gd name="connsiteX19" fmla="*/ 0 w 2445157"/>
                  <a:gd name="connsiteY19" fmla="*/ 508000 h 3047999"/>
                  <a:gd name="connsiteX20" fmla="*/ 0 w 2445157"/>
                  <a:gd name="connsiteY20" fmla="*/ 407534 h 3047999"/>
                  <a:gd name="connsiteX0" fmla="*/ 0 w 2445157"/>
                  <a:gd name="connsiteY0" fmla="*/ 407534 h 3047999"/>
                  <a:gd name="connsiteX1" fmla="*/ 407534 w 2445157"/>
                  <a:gd name="connsiteY1" fmla="*/ 0 h 3047999"/>
                  <a:gd name="connsiteX2" fmla="*/ 407526 w 2445157"/>
                  <a:gd name="connsiteY2" fmla="*/ 0 h 3047999"/>
                  <a:gd name="connsiteX3" fmla="*/ 1018815 w 2445157"/>
                  <a:gd name="connsiteY3" fmla="*/ 0 h 3047999"/>
                  <a:gd name="connsiteX4" fmla="*/ 2037623 w 2445157"/>
                  <a:gd name="connsiteY4" fmla="*/ 0 h 3047999"/>
                  <a:gd name="connsiteX5" fmla="*/ 2445157 w 2445157"/>
                  <a:gd name="connsiteY5" fmla="*/ 407534 h 3047999"/>
                  <a:gd name="connsiteX6" fmla="*/ 2445157 w 2445157"/>
                  <a:gd name="connsiteY6" fmla="*/ 508000 h 3047999"/>
                  <a:gd name="connsiteX7" fmla="*/ 2445157 w 2445157"/>
                  <a:gd name="connsiteY7" fmla="*/ 508000 h 3047999"/>
                  <a:gd name="connsiteX8" fmla="*/ 2445157 w 2445157"/>
                  <a:gd name="connsiteY8" fmla="*/ 1270000 h 3047999"/>
                  <a:gd name="connsiteX9" fmla="*/ 2445157 w 2445157"/>
                  <a:gd name="connsiteY9" fmla="*/ 2640465 h 3047999"/>
                  <a:gd name="connsiteX10" fmla="*/ 2037623 w 2445157"/>
                  <a:gd name="connsiteY10" fmla="*/ 3047999 h 3047999"/>
                  <a:gd name="connsiteX11" fmla="*/ 1018815 w 2445157"/>
                  <a:gd name="connsiteY11" fmla="*/ 3047999 h 3047999"/>
                  <a:gd name="connsiteX12" fmla="*/ 407526 w 2445157"/>
                  <a:gd name="connsiteY12" fmla="*/ 3047999 h 3047999"/>
                  <a:gd name="connsiteX13" fmla="*/ 407526 w 2445157"/>
                  <a:gd name="connsiteY13" fmla="*/ 3047999 h 3047999"/>
                  <a:gd name="connsiteX14" fmla="*/ 407534 w 2445157"/>
                  <a:gd name="connsiteY14" fmla="*/ 3047999 h 3047999"/>
                  <a:gd name="connsiteX15" fmla="*/ 0 w 2445157"/>
                  <a:gd name="connsiteY15" fmla="*/ 2640465 h 3047999"/>
                  <a:gd name="connsiteX16" fmla="*/ 0 w 2445157"/>
                  <a:gd name="connsiteY16" fmla="*/ 1270000 h 3047999"/>
                  <a:gd name="connsiteX17" fmla="*/ 0 w 2445157"/>
                  <a:gd name="connsiteY17" fmla="*/ 508000 h 3047999"/>
                  <a:gd name="connsiteX18" fmla="*/ 0 w 2445157"/>
                  <a:gd name="connsiteY18" fmla="*/ 508000 h 3047999"/>
                  <a:gd name="connsiteX19" fmla="*/ 0 w 2445157"/>
                  <a:gd name="connsiteY19" fmla="*/ 407534 h 304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45157" h="3047999">
                    <a:moveTo>
                      <a:pt x="0" y="407534"/>
                    </a:moveTo>
                    <a:cubicBezTo>
                      <a:pt x="0" y="182459"/>
                      <a:pt x="182459" y="0"/>
                      <a:pt x="407534" y="0"/>
                    </a:cubicBezTo>
                    <a:lnTo>
                      <a:pt x="407526" y="0"/>
                    </a:lnTo>
                    <a:lnTo>
                      <a:pt x="1018815" y="0"/>
                    </a:lnTo>
                    <a:lnTo>
                      <a:pt x="2037623" y="0"/>
                    </a:lnTo>
                    <a:cubicBezTo>
                      <a:pt x="2262698" y="0"/>
                      <a:pt x="2445157" y="182459"/>
                      <a:pt x="2445157" y="407534"/>
                    </a:cubicBezTo>
                    <a:lnTo>
                      <a:pt x="2445157" y="508000"/>
                    </a:lnTo>
                    <a:lnTo>
                      <a:pt x="2445157" y="508000"/>
                    </a:lnTo>
                    <a:lnTo>
                      <a:pt x="2445157" y="1270000"/>
                    </a:lnTo>
                    <a:lnTo>
                      <a:pt x="2445157" y="2640465"/>
                    </a:lnTo>
                    <a:cubicBezTo>
                      <a:pt x="2445157" y="2865540"/>
                      <a:pt x="2262698" y="3047999"/>
                      <a:pt x="2037623" y="3047999"/>
                    </a:cubicBezTo>
                    <a:lnTo>
                      <a:pt x="1018815" y="3047999"/>
                    </a:lnTo>
                    <a:lnTo>
                      <a:pt x="407526" y="3047999"/>
                    </a:lnTo>
                    <a:lnTo>
                      <a:pt x="407526" y="3047999"/>
                    </a:lnTo>
                    <a:lnTo>
                      <a:pt x="407534" y="3047999"/>
                    </a:lnTo>
                    <a:cubicBezTo>
                      <a:pt x="182459" y="3047999"/>
                      <a:pt x="0" y="2865540"/>
                      <a:pt x="0" y="2640465"/>
                    </a:cubicBezTo>
                    <a:lnTo>
                      <a:pt x="0" y="1270000"/>
                    </a:lnTo>
                    <a:lnTo>
                      <a:pt x="0" y="508000"/>
                    </a:lnTo>
                    <a:lnTo>
                      <a:pt x="0" y="508000"/>
                    </a:lnTo>
                    <a:lnTo>
                      <a:pt x="0" y="407534"/>
                    </a:lnTo>
                    <a:close/>
                  </a:path>
                </a:pathLst>
              </a:custGeom>
              <a:blipFill>
                <a:blip r:embed="rId7"/>
                <a:stretch>
                  <a:fillRect/>
                </a:stretch>
              </a:blipFill>
              <a:ln w="38100">
                <a:solidFill>
                  <a:schemeClr val="bg1">
                    <a:lumMod val="95000"/>
                  </a:schemeClr>
                </a:solidFill>
                <a:prstDash val="solid"/>
              </a:ln>
            </p:spPr>
            <p:txBody>
              <a:bodyPr/>
              <a:lstStyle/>
              <a:p>
                <a:r>
                  <a:rPr lang="en-US">
                    <a:noFill/>
                  </a:rPr>
                  <a:t> </a:t>
                </a:r>
              </a:p>
            </p:txBody>
          </p:sp>
        </mc:Fallback>
      </mc:AlternateContent>
      <p:sp>
        <p:nvSpPr>
          <p:cNvPr id="23" name="Rectangle 22">
            <a:extLst>
              <a:ext uri="{FF2B5EF4-FFF2-40B4-BE49-F238E27FC236}">
                <a16:creationId xmlns:a16="http://schemas.microsoft.com/office/drawing/2014/main" id="{D2236A75-D6D9-022B-3DE8-F76E3A630E83}"/>
              </a:ext>
            </a:extLst>
          </p:cNvPr>
          <p:cNvSpPr/>
          <p:nvPr/>
        </p:nvSpPr>
        <p:spPr>
          <a:xfrm>
            <a:off x="9750553" y="4920957"/>
            <a:ext cx="915635" cy="523220"/>
          </a:xfrm>
          <a:prstGeom prst="rect">
            <a:avLst/>
          </a:prstGeom>
        </p:spPr>
        <p:txBody>
          <a:bodyPr wrap="square">
            <a:spAutoFit/>
          </a:bodyPr>
          <a:lstStyle/>
          <a:p>
            <a:r>
              <a:rPr lang="en-US" sz="2800" dirty="0">
                <a:latin typeface="Candara" panose="020E0502030303020204" pitchFamily="34" charset="0"/>
                <a:cs typeface="Calibri" panose="020F0502020204030204" pitchFamily="34" charset="0"/>
              </a:rPr>
              <a:t>prior</a:t>
            </a:r>
          </a:p>
        </p:txBody>
      </p:sp>
      <p:sp>
        <p:nvSpPr>
          <p:cNvPr id="24" name="Rectangle 23">
            <a:extLst>
              <a:ext uri="{FF2B5EF4-FFF2-40B4-BE49-F238E27FC236}">
                <a16:creationId xmlns:a16="http://schemas.microsoft.com/office/drawing/2014/main" id="{A77B917E-60BA-FE38-D3D4-6143508063BF}"/>
              </a:ext>
            </a:extLst>
          </p:cNvPr>
          <p:cNvSpPr/>
          <p:nvPr/>
        </p:nvSpPr>
        <p:spPr>
          <a:xfrm>
            <a:off x="9900875" y="5907951"/>
            <a:ext cx="1655601" cy="954107"/>
          </a:xfrm>
          <a:prstGeom prst="rect">
            <a:avLst/>
          </a:prstGeom>
        </p:spPr>
        <p:txBody>
          <a:bodyPr wrap="square">
            <a:spAutoFit/>
          </a:bodyPr>
          <a:lstStyle/>
          <a:p>
            <a:r>
              <a:rPr lang="en-US" sz="2800" dirty="0">
                <a:latin typeface="Candara" panose="020E0502030303020204" pitchFamily="34" charset="0"/>
                <a:cs typeface="Calibri" panose="020F0502020204030204" pitchFamily="34" charset="0"/>
              </a:rPr>
              <a:t>marginal likelihood</a:t>
            </a:r>
          </a:p>
        </p:txBody>
      </p:sp>
      <p:sp>
        <p:nvSpPr>
          <p:cNvPr id="25" name="Rectangle 24">
            <a:extLst>
              <a:ext uri="{FF2B5EF4-FFF2-40B4-BE49-F238E27FC236}">
                <a16:creationId xmlns:a16="http://schemas.microsoft.com/office/drawing/2014/main" id="{5BEAD064-EB04-EB5C-B2AB-5657DDFA8546}"/>
              </a:ext>
            </a:extLst>
          </p:cNvPr>
          <p:cNvSpPr/>
          <p:nvPr/>
        </p:nvSpPr>
        <p:spPr>
          <a:xfrm>
            <a:off x="8150353" y="4920957"/>
            <a:ext cx="1656223" cy="523220"/>
          </a:xfrm>
          <a:prstGeom prst="rect">
            <a:avLst/>
          </a:prstGeom>
        </p:spPr>
        <p:txBody>
          <a:bodyPr wrap="square">
            <a:spAutoFit/>
          </a:bodyPr>
          <a:lstStyle/>
          <a:p>
            <a:r>
              <a:rPr lang="en-US" sz="2800" dirty="0">
                <a:latin typeface="Candara" panose="020E0502030303020204" pitchFamily="34" charset="0"/>
                <a:cs typeface="Calibri" panose="020F0502020204030204" pitchFamily="34" charset="0"/>
              </a:rPr>
              <a:t>likelihood</a:t>
            </a:r>
          </a:p>
        </p:txBody>
      </p:sp>
      <p:sp>
        <p:nvSpPr>
          <p:cNvPr id="26" name="Rectangle 25">
            <a:extLst>
              <a:ext uri="{FF2B5EF4-FFF2-40B4-BE49-F238E27FC236}">
                <a16:creationId xmlns:a16="http://schemas.microsoft.com/office/drawing/2014/main" id="{3A09DDFB-11F3-5C3E-494F-7561F855FBA0}"/>
              </a:ext>
            </a:extLst>
          </p:cNvPr>
          <p:cNvSpPr/>
          <p:nvPr/>
        </p:nvSpPr>
        <p:spPr>
          <a:xfrm>
            <a:off x="5048646" y="5182567"/>
            <a:ext cx="1579278" cy="523220"/>
          </a:xfrm>
          <a:prstGeom prst="rect">
            <a:avLst/>
          </a:prstGeom>
        </p:spPr>
        <p:txBody>
          <a:bodyPr wrap="square">
            <a:spAutoFit/>
          </a:bodyPr>
          <a:lstStyle/>
          <a:p>
            <a:r>
              <a:rPr lang="en-US" sz="2800" dirty="0">
                <a:latin typeface="Candara" panose="020E0502030303020204" pitchFamily="34" charset="0"/>
                <a:cs typeface="Calibri" panose="020F0502020204030204" pitchFamily="34" charset="0"/>
              </a:rPr>
              <a:t>posterior</a:t>
            </a:r>
          </a:p>
        </p:txBody>
      </p:sp>
      <p:sp>
        <p:nvSpPr>
          <p:cNvPr id="27" name="Rounded Rectangular Callout 7">
            <a:extLst>
              <a:ext uri="{FF2B5EF4-FFF2-40B4-BE49-F238E27FC236}">
                <a16:creationId xmlns:a16="http://schemas.microsoft.com/office/drawing/2014/main" id="{9316ED38-692C-E01C-918D-BEED528F18F7}"/>
              </a:ext>
            </a:extLst>
          </p:cNvPr>
          <p:cNvSpPr/>
          <p:nvPr/>
        </p:nvSpPr>
        <p:spPr>
          <a:xfrm>
            <a:off x="5178553" y="5684000"/>
            <a:ext cx="1160762" cy="523220"/>
          </a:xfrm>
          <a:custGeom>
            <a:avLst/>
            <a:gdLst>
              <a:gd name="connsiteX0" fmla="*/ 0 w 2445157"/>
              <a:gd name="connsiteY0" fmla="*/ 407534 h 3047999"/>
              <a:gd name="connsiteX1" fmla="*/ 407534 w 2445157"/>
              <a:gd name="connsiteY1" fmla="*/ 0 h 3047999"/>
              <a:gd name="connsiteX2" fmla="*/ 407526 w 2445157"/>
              <a:gd name="connsiteY2" fmla="*/ 0 h 3047999"/>
              <a:gd name="connsiteX3" fmla="*/ 738242 w 2445157"/>
              <a:gd name="connsiteY3" fmla="*/ -140208 h 3047999"/>
              <a:gd name="connsiteX4" fmla="*/ 1018815 w 2445157"/>
              <a:gd name="connsiteY4" fmla="*/ 0 h 3047999"/>
              <a:gd name="connsiteX5" fmla="*/ 2037623 w 2445157"/>
              <a:gd name="connsiteY5" fmla="*/ 0 h 3047999"/>
              <a:gd name="connsiteX6" fmla="*/ 2445157 w 2445157"/>
              <a:gd name="connsiteY6" fmla="*/ 407534 h 3047999"/>
              <a:gd name="connsiteX7" fmla="*/ 2445157 w 2445157"/>
              <a:gd name="connsiteY7" fmla="*/ 508000 h 3047999"/>
              <a:gd name="connsiteX8" fmla="*/ 2445157 w 2445157"/>
              <a:gd name="connsiteY8" fmla="*/ 508000 h 3047999"/>
              <a:gd name="connsiteX9" fmla="*/ 2445157 w 2445157"/>
              <a:gd name="connsiteY9" fmla="*/ 1270000 h 3047999"/>
              <a:gd name="connsiteX10" fmla="*/ 2445157 w 2445157"/>
              <a:gd name="connsiteY10" fmla="*/ 2640465 h 3047999"/>
              <a:gd name="connsiteX11" fmla="*/ 2037623 w 2445157"/>
              <a:gd name="connsiteY11" fmla="*/ 3047999 h 3047999"/>
              <a:gd name="connsiteX12" fmla="*/ 1018815 w 2445157"/>
              <a:gd name="connsiteY12" fmla="*/ 3047999 h 3047999"/>
              <a:gd name="connsiteX13" fmla="*/ 407526 w 2445157"/>
              <a:gd name="connsiteY13" fmla="*/ 3047999 h 3047999"/>
              <a:gd name="connsiteX14" fmla="*/ 407526 w 2445157"/>
              <a:gd name="connsiteY14" fmla="*/ 3047999 h 3047999"/>
              <a:gd name="connsiteX15" fmla="*/ 407534 w 2445157"/>
              <a:gd name="connsiteY15" fmla="*/ 3047999 h 3047999"/>
              <a:gd name="connsiteX16" fmla="*/ 0 w 2445157"/>
              <a:gd name="connsiteY16" fmla="*/ 2640465 h 3047999"/>
              <a:gd name="connsiteX17" fmla="*/ 0 w 2445157"/>
              <a:gd name="connsiteY17" fmla="*/ 1270000 h 3047999"/>
              <a:gd name="connsiteX18" fmla="*/ 0 w 2445157"/>
              <a:gd name="connsiteY18" fmla="*/ 508000 h 3047999"/>
              <a:gd name="connsiteX19" fmla="*/ 0 w 2445157"/>
              <a:gd name="connsiteY19" fmla="*/ 508000 h 3047999"/>
              <a:gd name="connsiteX20" fmla="*/ 0 w 2445157"/>
              <a:gd name="connsiteY20" fmla="*/ 407534 h 3047999"/>
              <a:gd name="connsiteX0" fmla="*/ 0 w 2445157"/>
              <a:gd name="connsiteY0" fmla="*/ 407534 h 3047999"/>
              <a:gd name="connsiteX1" fmla="*/ 407534 w 2445157"/>
              <a:gd name="connsiteY1" fmla="*/ 0 h 3047999"/>
              <a:gd name="connsiteX2" fmla="*/ 407526 w 2445157"/>
              <a:gd name="connsiteY2" fmla="*/ 0 h 3047999"/>
              <a:gd name="connsiteX3" fmla="*/ 1018815 w 2445157"/>
              <a:gd name="connsiteY3" fmla="*/ 0 h 3047999"/>
              <a:gd name="connsiteX4" fmla="*/ 2037623 w 2445157"/>
              <a:gd name="connsiteY4" fmla="*/ 0 h 3047999"/>
              <a:gd name="connsiteX5" fmla="*/ 2445157 w 2445157"/>
              <a:gd name="connsiteY5" fmla="*/ 407534 h 3047999"/>
              <a:gd name="connsiteX6" fmla="*/ 2445157 w 2445157"/>
              <a:gd name="connsiteY6" fmla="*/ 508000 h 3047999"/>
              <a:gd name="connsiteX7" fmla="*/ 2445157 w 2445157"/>
              <a:gd name="connsiteY7" fmla="*/ 508000 h 3047999"/>
              <a:gd name="connsiteX8" fmla="*/ 2445157 w 2445157"/>
              <a:gd name="connsiteY8" fmla="*/ 1270000 h 3047999"/>
              <a:gd name="connsiteX9" fmla="*/ 2445157 w 2445157"/>
              <a:gd name="connsiteY9" fmla="*/ 2640465 h 3047999"/>
              <a:gd name="connsiteX10" fmla="*/ 2037623 w 2445157"/>
              <a:gd name="connsiteY10" fmla="*/ 3047999 h 3047999"/>
              <a:gd name="connsiteX11" fmla="*/ 1018815 w 2445157"/>
              <a:gd name="connsiteY11" fmla="*/ 3047999 h 3047999"/>
              <a:gd name="connsiteX12" fmla="*/ 407526 w 2445157"/>
              <a:gd name="connsiteY12" fmla="*/ 3047999 h 3047999"/>
              <a:gd name="connsiteX13" fmla="*/ 407526 w 2445157"/>
              <a:gd name="connsiteY13" fmla="*/ 3047999 h 3047999"/>
              <a:gd name="connsiteX14" fmla="*/ 407534 w 2445157"/>
              <a:gd name="connsiteY14" fmla="*/ 3047999 h 3047999"/>
              <a:gd name="connsiteX15" fmla="*/ 0 w 2445157"/>
              <a:gd name="connsiteY15" fmla="*/ 2640465 h 3047999"/>
              <a:gd name="connsiteX16" fmla="*/ 0 w 2445157"/>
              <a:gd name="connsiteY16" fmla="*/ 1270000 h 3047999"/>
              <a:gd name="connsiteX17" fmla="*/ 0 w 2445157"/>
              <a:gd name="connsiteY17" fmla="*/ 508000 h 3047999"/>
              <a:gd name="connsiteX18" fmla="*/ 0 w 2445157"/>
              <a:gd name="connsiteY18" fmla="*/ 508000 h 3047999"/>
              <a:gd name="connsiteX19" fmla="*/ 0 w 2445157"/>
              <a:gd name="connsiteY19" fmla="*/ 407534 h 304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45157" h="3047999">
                <a:moveTo>
                  <a:pt x="0" y="407534"/>
                </a:moveTo>
                <a:cubicBezTo>
                  <a:pt x="0" y="182459"/>
                  <a:pt x="182459" y="0"/>
                  <a:pt x="407534" y="0"/>
                </a:cubicBezTo>
                <a:lnTo>
                  <a:pt x="407526" y="0"/>
                </a:lnTo>
                <a:lnTo>
                  <a:pt x="1018815" y="0"/>
                </a:lnTo>
                <a:lnTo>
                  <a:pt x="2037623" y="0"/>
                </a:lnTo>
                <a:cubicBezTo>
                  <a:pt x="2262698" y="0"/>
                  <a:pt x="2445157" y="182459"/>
                  <a:pt x="2445157" y="407534"/>
                </a:cubicBezTo>
                <a:lnTo>
                  <a:pt x="2445157" y="508000"/>
                </a:lnTo>
                <a:lnTo>
                  <a:pt x="2445157" y="508000"/>
                </a:lnTo>
                <a:lnTo>
                  <a:pt x="2445157" y="1270000"/>
                </a:lnTo>
                <a:lnTo>
                  <a:pt x="2445157" y="2640465"/>
                </a:lnTo>
                <a:cubicBezTo>
                  <a:pt x="2445157" y="2865540"/>
                  <a:pt x="2262698" y="3047999"/>
                  <a:pt x="2037623" y="3047999"/>
                </a:cubicBezTo>
                <a:lnTo>
                  <a:pt x="1018815" y="3047999"/>
                </a:lnTo>
                <a:lnTo>
                  <a:pt x="407526" y="3047999"/>
                </a:lnTo>
                <a:lnTo>
                  <a:pt x="407526" y="3047999"/>
                </a:lnTo>
                <a:lnTo>
                  <a:pt x="407534" y="3047999"/>
                </a:lnTo>
                <a:cubicBezTo>
                  <a:pt x="182459" y="3047999"/>
                  <a:pt x="0" y="2865540"/>
                  <a:pt x="0" y="2640465"/>
                </a:cubicBezTo>
                <a:lnTo>
                  <a:pt x="0" y="1270000"/>
                </a:lnTo>
                <a:lnTo>
                  <a:pt x="0" y="508000"/>
                </a:lnTo>
                <a:lnTo>
                  <a:pt x="0" y="508000"/>
                </a:lnTo>
                <a:lnTo>
                  <a:pt x="0" y="407534"/>
                </a:lnTo>
                <a:close/>
              </a:path>
            </a:pathLst>
          </a:custGeom>
          <a:noFill/>
          <a:ln w="38100">
            <a:solidFill>
              <a:srgbClr val="FF0000"/>
            </a:solidFill>
            <a:prstDash val="solid"/>
          </a:ln>
        </p:spPr>
        <p:style>
          <a:lnRef idx="1">
            <a:schemeClr val="dk1"/>
          </a:lnRef>
          <a:fillRef idx="0">
            <a:schemeClr val="dk1"/>
          </a:fillRef>
          <a:effectRef idx="0">
            <a:schemeClr val="dk1"/>
          </a:effectRef>
          <a:fontRef idx="minor">
            <a:schemeClr val="tx1"/>
          </a:fontRef>
        </p:style>
        <p:txBody>
          <a:bodyPr rtlCol="0" anchor="ctr"/>
          <a:lstStyle/>
          <a:p>
            <a:endParaRPr lang="en-US" sz="3200" dirty="0">
              <a:latin typeface="Candara" panose="020E0502030303020204" pitchFamily="34" charset="0"/>
              <a:cs typeface="Calibri" panose="020F0502020204030204" pitchFamily="34" charset="0"/>
            </a:endParaRPr>
          </a:p>
        </p:txBody>
      </p:sp>
      <p:sp>
        <p:nvSpPr>
          <p:cNvPr id="28" name="Rounded Rectangular Callout 7">
            <a:extLst>
              <a:ext uri="{FF2B5EF4-FFF2-40B4-BE49-F238E27FC236}">
                <a16:creationId xmlns:a16="http://schemas.microsoft.com/office/drawing/2014/main" id="{9635B3E1-83A3-40C2-4071-DDD6E337A24C}"/>
              </a:ext>
            </a:extLst>
          </p:cNvPr>
          <p:cNvSpPr/>
          <p:nvPr/>
        </p:nvSpPr>
        <p:spPr>
          <a:xfrm>
            <a:off x="8543318" y="5402297"/>
            <a:ext cx="1160762" cy="523220"/>
          </a:xfrm>
          <a:custGeom>
            <a:avLst/>
            <a:gdLst>
              <a:gd name="connsiteX0" fmla="*/ 0 w 2445157"/>
              <a:gd name="connsiteY0" fmla="*/ 407534 h 3047999"/>
              <a:gd name="connsiteX1" fmla="*/ 407534 w 2445157"/>
              <a:gd name="connsiteY1" fmla="*/ 0 h 3047999"/>
              <a:gd name="connsiteX2" fmla="*/ 407526 w 2445157"/>
              <a:gd name="connsiteY2" fmla="*/ 0 h 3047999"/>
              <a:gd name="connsiteX3" fmla="*/ 738242 w 2445157"/>
              <a:gd name="connsiteY3" fmla="*/ -140208 h 3047999"/>
              <a:gd name="connsiteX4" fmla="*/ 1018815 w 2445157"/>
              <a:gd name="connsiteY4" fmla="*/ 0 h 3047999"/>
              <a:gd name="connsiteX5" fmla="*/ 2037623 w 2445157"/>
              <a:gd name="connsiteY5" fmla="*/ 0 h 3047999"/>
              <a:gd name="connsiteX6" fmla="*/ 2445157 w 2445157"/>
              <a:gd name="connsiteY6" fmla="*/ 407534 h 3047999"/>
              <a:gd name="connsiteX7" fmla="*/ 2445157 w 2445157"/>
              <a:gd name="connsiteY7" fmla="*/ 508000 h 3047999"/>
              <a:gd name="connsiteX8" fmla="*/ 2445157 w 2445157"/>
              <a:gd name="connsiteY8" fmla="*/ 508000 h 3047999"/>
              <a:gd name="connsiteX9" fmla="*/ 2445157 w 2445157"/>
              <a:gd name="connsiteY9" fmla="*/ 1270000 h 3047999"/>
              <a:gd name="connsiteX10" fmla="*/ 2445157 w 2445157"/>
              <a:gd name="connsiteY10" fmla="*/ 2640465 h 3047999"/>
              <a:gd name="connsiteX11" fmla="*/ 2037623 w 2445157"/>
              <a:gd name="connsiteY11" fmla="*/ 3047999 h 3047999"/>
              <a:gd name="connsiteX12" fmla="*/ 1018815 w 2445157"/>
              <a:gd name="connsiteY12" fmla="*/ 3047999 h 3047999"/>
              <a:gd name="connsiteX13" fmla="*/ 407526 w 2445157"/>
              <a:gd name="connsiteY13" fmla="*/ 3047999 h 3047999"/>
              <a:gd name="connsiteX14" fmla="*/ 407526 w 2445157"/>
              <a:gd name="connsiteY14" fmla="*/ 3047999 h 3047999"/>
              <a:gd name="connsiteX15" fmla="*/ 407534 w 2445157"/>
              <a:gd name="connsiteY15" fmla="*/ 3047999 h 3047999"/>
              <a:gd name="connsiteX16" fmla="*/ 0 w 2445157"/>
              <a:gd name="connsiteY16" fmla="*/ 2640465 h 3047999"/>
              <a:gd name="connsiteX17" fmla="*/ 0 w 2445157"/>
              <a:gd name="connsiteY17" fmla="*/ 1270000 h 3047999"/>
              <a:gd name="connsiteX18" fmla="*/ 0 w 2445157"/>
              <a:gd name="connsiteY18" fmla="*/ 508000 h 3047999"/>
              <a:gd name="connsiteX19" fmla="*/ 0 w 2445157"/>
              <a:gd name="connsiteY19" fmla="*/ 508000 h 3047999"/>
              <a:gd name="connsiteX20" fmla="*/ 0 w 2445157"/>
              <a:gd name="connsiteY20" fmla="*/ 407534 h 3047999"/>
              <a:gd name="connsiteX0" fmla="*/ 0 w 2445157"/>
              <a:gd name="connsiteY0" fmla="*/ 407534 h 3047999"/>
              <a:gd name="connsiteX1" fmla="*/ 407534 w 2445157"/>
              <a:gd name="connsiteY1" fmla="*/ 0 h 3047999"/>
              <a:gd name="connsiteX2" fmla="*/ 407526 w 2445157"/>
              <a:gd name="connsiteY2" fmla="*/ 0 h 3047999"/>
              <a:gd name="connsiteX3" fmla="*/ 1018815 w 2445157"/>
              <a:gd name="connsiteY3" fmla="*/ 0 h 3047999"/>
              <a:gd name="connsiteX4" fmla="*/ 2037623 w 2445157"/>
              <a:gd name="connsiteY4" fmla="*/ 0 h 3047999"/>
              <a:gd name="connsiteX5" fmla="*/ 2445157 w 2445157"/>
              <a:gd name="connsiteY5" fmla="*/ 407534 h 3047999"/>
              <a:gd name="connsiteX6" fmla="*/ 2445157 w 2445157"/>
              <a:gd name="connsiteY6" fmla="*/ 508000 h 3047999"/>
              <a:gd name="connsiteX7" fmla="*/ 2445157 w 2445157"/>
              <a:gd name="connsiteY7" fmla="*/ 508000 h 3047999"/>
              <a:gd name="connsiteX8" fmla="*/ 2445157 w 2445157"/>
              <a:gd name="connsiteY8" fmla="*/ 1270000 h 3047999"/>
              <a:gd name="connsiteX9" fmla="*/ 2445157 w 2445157"/>
              <a:gd name="connsiteY9" fmla="*/ 2640465 h 3047999"/>
              <a:gd name="connsiteX10" fmla="*/ 2037623 w 2445157"/>
              <a:gd name="connsiteY10" fmla="*/ 3047999 h 3047999"/>
              <a:gd name="connsiteX11" fmla="*/ 1018815 w 2445157"/>
              <a:gd name="connsiteY11" fmla="*/ 3047999 h 3047999"/>
              <a:gd name="connsiteX12" fmla="*/ 407526 w 2445157"/>
              <a:gd name="connsiteY12" fmla="*/ 3047999 h 3047999"/>
              <a:gd name="connsiteX13" fmla="*/ 407526 w 2445157"/>
              <a:gd name="connsiteY13" fmla="*/ 3047999 h 3047999"/>
              <a:gd name="connsiteX14" fmla="*/ 407534 w 2445157"/>
              <a:gd name="connsiteY14" fmla="*/ 3047999 h 3047999"/>
              <a:gd name="connsiteX15" fmla="*/ 0 w 2445157"/>
              <a:gd name="connsiteY15" fmla="*/ 2640465 h 3047999"/>
              <a:gd name="connsiteX16" fmla="*/ 0 w 2445157"/>
              <a:gd name="connsiteY16" fmla="*/ 1270000 h 3047999"/>
              <a:gd name="connsiteX17" fmla="*/ 0 w 2445157"/>
              <a:gd name="connsiteY17" fmla="*/ 508000 h 3047999"/>
              <a:gd name="connsiteX18" fmla="*/ 0 w 2445157"/>
              <a:gd name="connsiteY18" fmla="*/ 508000 h 3047999"/>
              <a:gd name="connsiteX19" fmla="*/ 0 w 2445157"/>
              <a:gd name="connsiteY19" fmla="*/ 407534 h 304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45157" h="3047999">
                <a:moveTo>
                  <a:pt x="0" y="407534"/>
                </a:moveTo>
                <a:cubicBezTo>
                  <a:pt x="0" y="182459"/>
                  <a:pt x="182459" y="0"/>
                  <a:pt x="407534" y="0"/>
                </a:cubicBezTo>
                <a:lnTo>
                  <a:pt x="407526" y="0"/>
                </a:lnTo>
                <a:lnTo>
                  <a:pt x="1018815" y="0"/>
                </a:lnTo>
                <a:lnTo>
                  <a:pt x="2037623" y="0"/>
                </a:lnTo>
                <a:cubicBezTo>
                  <a:pt x="2262698" y="0"/>
                  <a:pt x="2445157" y="182459"/>
                  <a:pt x="2445157" y="407534"/>
                </a:cubicBezTo>
                <a:lnTo>
                  <a:pt x="2445157" y="508000"/>
                </a:lnTo>
                <a:lnTo>
                  <a:pt x="2445157" y="508000"/>
                </a:lnTo>
                <a:lnTo>
                  <a:pt x="2445157" y="1270000"/>
                </a:lnTo>
                <a:lnTo>
                  <a:pt x="2445157" y="2640465"/>
                </a:lnTo>
                <a:cubicBezTo>
                  <a:pt x="2445157" y="2865540"/>
                  <a:pt x="2262698" y="3047999"/>
                  <a:pt x="2037623" y="3047999"/>
                </a:cubicBezTo>
                <a:lnTo>
                  <a:pt x="1018815" y="3047999"/>
                </a:lnTo>
                <a:lnTo>
                  <a:pt x="407526" y="3047999"/>
                </a:lnTo>
                <a:lnTo>
                  <a:pt x="407526" y="3047999"/>
                </a:lnTo>
                <a:lnTo>
                  <a:pt x="407534" y="3047999"/>
                </a:lnTo>
                <a:cubicBezTo>
                  <a:pt x="182459" y="3047999"/>
                  <a:pt x="0" y="2865540"/>
                  <a:pt x="0" y="2640465"/>
                </a:cubicBezTo>
                <a:lnTo>
                  <a:pt x="0" y="1270000"/>
                </a:lnTo>
                <a:lnTo>
                  <a:pt x="0" y="508000"/>
                </a:lnTo>
                <a:lnTo>
                  <a:pt x="0" y="508000"/>
                </a:lnTo>
                <a:lnTo>
                  <a:pt x="0" y="407534"/>
                </a:lnTo>
                <a:close/>
              </a:path>
            </a:pathLst>
          </a:custGeom>
          <a:noFill/>
          <a:ln w="38100">
            <a:solidFill>
              <a:srgbClr val="FF0000"/>
            </a:solidFill>
            <a:prstDash val="solid"/>
          </a:ln>
        </p:spPr>
        <p:style>
          <a:lnRef idx="1">
            <a:schemeClr val="dk1"/>
          </a:lnRef>
          <a:fillRef idx="0">
            <a:schemeClr val="dk1"/>
          </a:fillRef>
          <a:effectRef idx="0">
            <a:schemeClr val="dk1"/>
          </a:effectRef>
          <a:fontRef idx="minor">
            <a:schemeClr val="tx1"/>
          </a:fontRef>
        </p:style>
        <p:txBody>
          <a:bodyPr rtlCol="0" anchor="ctr"/>
          <a:lstStyle/>
          <a:p>
            <a:endParaRPr lang="en-US" sz="3200" dirty="0">
              <a:latin typeface="Candara" panose="020E0502030303020204" pitchFamily="34" charset="0"/>
              <a:cs typeface="Calibri" panose="020F0502020204030204" pitchFamily="34" charset="0"/>
            </a:endParaRPr>
          </a:p>
        </p:txBody>
      </p:sp>
      <p:sp>
        <p:nvSpPr>
          <p:cNvPr id="29" name="Rounded Rectangular Callout 7">
            <a:extLst>
              <a:ext uri="{FF2B5EF4-FFF2-40B4-BE49-F238E27FC236}">
                <a16:creationId xmlns:a16="http://schemas.microsoft.com/office/drawing/2014/main" id="{FC1E9E8C-5232-D757-6AFF-C9B39FD7AF18}"/>
              </a:ext>
            </a:extLst>
          </p:cNvPr>
          <p:cNvSpPr/>
          <p:nvPr/>
        </p:nvSpPr>
        <p:spPr>
          <a:xfrm>
            <a:off x="9695654" y="5402297"/>
            <a:ext cx="821832" cy="523220"/>
          </a:xfrm>
          <a:custGeom>
            <a:avLst/>
            <a:gdLst>
              <a:gd name="connsiteX0" fmla="*/ 0 w 2445157"/>
              <a:gd name="connsiteY0" fmla="*/ 407534 h 3047999"/>
              <a:gd name="connsiteX1" fmla="*/ 407534 w 2445157"/>
              <a:gd name="connsiteY1" fmla="*/ 0 h 3047999"/>
              <a:gd name="connsiteX2" fmla="*/ 407526 w 2445157"/>
              <a:gd name="connsiteY2" fmla="*/ 0 h 3047999"/>
              <a:gd name="connsiteX3" fmla="*/ 738242 w 2445157"/>
              <a:gd name="connsiteY3" fmla="*/ -140208 h 3047999"/>
              <a:gd name="connsiteX4" fmla="*/ 1018815 w 2445157"/>
              <a:gd name="connsiteY4" fmla="*/ 0 h 3047999"/>
              <a:gd name="connsiteX5" fmla="*/ 2037623 w 2445157"/>
              <a:gd name="connsiteY5" fmla="*/ 0 h 3047999"/>
              <a:gd name="connsiteX6" fmla="*/ 2445157 w 2445157"/>
              <a:gd name="connsiteY6" fmla="*/ 407534 h 3047999"/>
              <a:gd name="connsiteX7" fmla="*/ 2445157 w 2445157"/>
              <a:gd name="connsiteY7" fmla="*/ 508000 h 3047999"/>
              <a:gd name="connsiteX8" fmla="*/ 2445157 w 2445157"/>
              <a:gd name="connsiteY8" fmla="*/ 508000 h 3047999"/>
              <a:gd name="connsiteX9" fmla="*/ 2445157 w 2445157"/>
              <a:gd name="connsiteY9" fmla="*/ 1270000 h 3047999"/>
              <a:gd name="connsiteX10" fmla="*/ 2445157 w 2445157"/>
              <a:gd name="connsiteY10" fmla="*/ 2640465 h 3047999"/>
              <a:gd name="connsiteX11" fmla="*/ 2037623 w 2445157"/>
              <a:gd name="connsiteY11" fmla="*/ 3047999 h 3047999"/>
              <a:gd name="connsiteX12" fmla="*/ 1018815 w 2445157"/>
              <a:gd name="connsiteY12" fmla="*/ 3047999 h 3047999"/>
              <a:gd name="connsiteX13" fmla="*/ 407526 w 2445157"/>
              <a:gd name="connsiteY13" fmla="*/ 3047999 h 3047999"/>
              <a:gd name="connsiteX14" fmla="*/ 407526 w 2445157"/>
              <a:gd name="connsiteY14" fmla="*/ 3047999 h 3047999"/>
              <a:gd name="connsiteX15" fmla="*/ 407534 w 2445157"/>
              <a:gd name="connsiteY15" fmla="*/ 3047999 h 3047999"/>
              <a:gd name="connsiteX16" fmla="*/ 0 w 2445157"/>
              <a:gd name="connsiteY16" fmla="*/ 2640465 h 3047999"/>
              <a:gd name="connsiteX17" fmla="*/ 0 w 2445157"/>
              <a:gd name="connsiteY17" fmla="*/ 1270000 h 3047999"/>
              <a:gd name="connsiteX18" fmla="*/ 0 w 2445157"/>
              <a:gd name="connsiteY18" fmla="*/ 508000 h 3047999"/>
              <a:gd name="connsiteX19" fmla="*/ 0 w 2445157"/>
              <a:gd name="connsiteY19" fmla="*/ 508000 h 3047999"/>
              <a:gd name="connsiteX20" fmla="*/ 0 w 2445157"/>
              <a:gd name="connsiteY20" fmla="*/ 407534 h 3047999"/>
              <a:gd name="connsiteX0" fmla="*/ 0 w 2445157"/>
              <a:gd name="connsiteY0" fmla="*/ 407534 h 3047999"/>
              <a:gd name="connsiteX1" fmla="*/ 407534 w 2445157"/>
              <a:gd name="connsiteY1" fmla="*/ 0 h 3047999"/>
              <a:gd name="connsiteX2" fmla="*/ 407526 w 2445157"/>
              <a:gd name="connsiteY2" fmla="*/ 0 h 3047999"/>
              <a:gd name="connsiteX3" fmla="*/ 1018815 w 2445157"/>
              <a:gd name="connsiteY3" fmla="*/ 0 h 3047999"/>
              <a:gd name="connsiteX4" fmla="*/ 2037623 w 2445157"/>
              <a:gd name="connsiteY4" fmla="*/ 0 h 3047999"/>
              <a:gd name="connsiteX5" fmla="*/ 2445157 w 2445157"/>
              <a:gd name="connsiteY5" fmla="*/ 407534 h 3047999"/>
              <a:gd name="connsiteX6" fmla="*/ 2445157 w 2445157"/>
              <a:gd name="connsiteY6" fmla="*/ 508000 h 3047999"/>
              <a:gd name="connsiteX7" fmla="*/ 2445157 w 2445157"/>
              <a:gd name="connsiteY7" fmla="*/ 508000 h 3047999"/>
              <a:gd name="connsiteX8" fmla="*/ 2445157 w 2445157"/>
              <a:gd name="connsiteY8" fmla="*/ 1270000 h 3047999"/>
              <a:gd name="connsiteX9" fmla="*/ 2445157 w 2445157"/>
              <a:gd name="connsiteY9" fmla="*/ 2640465 h 3047999"/>
              <a:gd name="connsiteX10" fmla="*/ 2037623 w 2445157"/>
              <a:gd name="connsiteY10" fmla="*/ 3047999 h 3047999"/>
              <a:gd name="connsiteX11" fmla="*/ 1018815 w 2445157"/>
              <a:gd name="connsiteY11" fmla="*/ 3047999 h 3047999"/>
              <a:gd name="connsiteX12" fmla="*/ 407526 w 2445157"/>
              <a:gd name="connsiteY12" fmla="*/ 3047999 h 3047999"/>
              <a:gd name="connsiteX13" fmla="*/ 407526 w 2445157"/>
              <a:gd name="connsiteY13" fmla="*/ 3047999 h 3047999"/>
              <a:gd name="connsiteX14" fmla="*/ 407534 w 2445157"/>
              <a:gd name="connsiteY14" fmla="*/ 3047999 h 3047999"/>
              <a:gd name="connsiteX15" fmla="*/ 0 w 2445157"/>
              <a:gd name="connsiteY15" fmla="*/ 2640465 h 3047999"/>
              <a:gd name="connsiteX16" fmla="*/ 0 w 2445157"/>
              <a:gd name="connsiteY16" fmla="*/ 1270000 h 3047999"/>
              <a:gd name="connsiteX17" fmla="*/ 0 w 2445157"/>
              <a:gd name="connsiteY17" fmla="*/ 508000 h 3047999"/>
              <a:gd name="connsiteX18" fmla="*/ 0 w 2445157"/>
              <a:gd name="connsiteY18" fmla="*/ 508000 h 3047999"/>
              <a:gd name="connsiteX19" fmla="*/ 0 w 2445157"/>
              <a:gd name="connsiteY19" fmla="*/ 407534 h 304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45157" h="3047999">
                <a:moveTo>
                  <a:pt x="0" y="407534"/>
                </a:moveTo>
                <a:cubicBezTo>
                  <a:pt x="0" y="182459"/>
                  <a:pt x="182459" y="0"/>
                  <a:pt x="407534" y="0"/>
                </a:cubicBezTo>
                <a:lnTo>
                  <a:pt x="407526" y="0"/>
                </a:lnTo>
                <a:lnTo>
                  <a:pt x="1018815" y="0"/>
                </a:lnTo>
                <a:lnTo>
                  <a:pt x="2037623" y="0"/>
                </a:lnTo>
                <a:cubicBezTo>
                  <a:pt x="2262698" y="0"/>
                  <a:pt x="2445157" y="182459"/>
                  <a:pt x="2445157" y="407534"/>
                </a:cubicBezTo>
                <a:lnTo>
                  <a:pt x="2445157" y="508000"/>
                </a:lnTo>
                <a:lnTo>
                  <a:pt x="2445157" y="508000"/>
                </a:lnTo>
                <a:lnTo>
                  <a:pt x="2445157" y="1270000"/>
                </a:lnTo>
                <a:lnTo>
                  <a:pt x="2445157" y="2640465"/>
                </a:lnTo>
                <a:cubicBezTo>
                  <a:pt x="2445157" y="2865540"/>
                  <a:pt x="2262698" y="3047999"/>
                  <a:pt x="2037623" y="3047999"/>
                </a:cubicBezTo>
                <a:lnTo>
                  <a:pt x="1018815" y="3047999"/>
                </a:lnTo>
                <a:lnTo>
                  <a:pt x="407526" y="3047999"/>
                </a:lnTo>
                <a:lnTo>
                  <a:pt x="407526" y="3047999"/>
                </a:lnTo>
                <a:lnTo>
                  <a:pt x="407534" y="3047999"/>
                </a:lnTo>
                <a:cubicBezTo>
                  <a:pt x="182459" y="3047999"/>
                  <a:pt x="0" y="2865540"/>
                  <a:pt x="0" y="2640465"/>
                </a:cubicBezTo>
                <a:lnTo>
                  <a:pt x="0" y="1270000"/>
                </a:lnTo>
                <a:lnTo>
                  <a:pt x="0" y="508000"/>
                </a:lnTo>
                <a:lnTo>
                  <a:pt x="0" y="508000"/>
                </a:lnTo>
                <a:lnTo>
                  <a:pt x="0" y="407534"/>
                </a:lnTo>
                <a:close/>
              </a:path>
            </a:pathLst>
          </a:custGeom>
          <a:noFill/>
          <a:ln w="38100">
            <a:solidFill>
              <a:srgbClr val="FF0000"/>
            </a:solidFill>
            <a:prstDash val="solid"/>
          </a:ln>
        </p:spPr>
        <p:style>
          <a:lnRef idx="1">
            <a:schemeClr val="dk1"/>
          </a:lnRef>
          <a:fillRef idx="0">
            <a:schemeClr val="dk1"/>
          </a:fillRef>
          <a:effectRef idx="0">
            <a:schemeClr val="dk1"/>
          </a:effectRef>
          <a:fontRef idx="minor">
            <a:schemeClr val="tx1"/>
          </a:fontRef>
        </p:style>
        <p:txBody>
          <a:bodyPr rtlCol="0" anchor="ctr"/>
          <a:lstStyle/>
          <a:p>
            <a:endParaRPr lang="en-US" sz="3200" dirty="0">
              <a:latin typeface="Candara" panose="020E0502030303020204" pitchFamily="34" charset="0"/>
              <a:cs typeface="Calibri" panose="020F0502020204030204" pitchFamily="34" charset="0"/>
            </a:endParaRPr>
          </a:p>
        </p:txBody>
      </p:sp>
      <p:sp>
        <p:nvSpPr>
          <p:cNvPr id="30" name="Rounded Rectangular Callout 7">
            <a:extLst>
              <a:ext uri="{FF2B5EF4-FFF2-40B4-BE49-F238E27FC236}">
                <a16:creationId xmlns:a16="http://schemas.microsoft.com/office/drawing/2014/main" id="{4EEF9169-39B2-8DBA-6B63-ED66E1B46B75}"/>
              </a:ext>
            </a:extLst>
          </p:cNvPr>
          <p:cNvSpPr/>
          <p:nvPr/>
        </p:nvSpPr>
        <p:spPr>
          <a:xfrm>
            <a:off x="9093043" y="6006204"/>
            <a:ext cx="821832" cy="523220"/>
          </a:xfrm>
          <a:custGeom>
            <a:avLst/>
            <a:gdLst>
              <a:gd name="connsiteX0" fmla="*/ 0 w 2445157"/>
              <a:gd name="connsiteY0" fmla="*/ 407534 h 3047999"/>
              <a:gd name="connsiteX1" fmla="*/ 407534 w 2445157"/>
              <a:gd name="connsiteY1" fmla="*/ 0 h 3047999"/>
              <a:gd name="connsiteX2" fmla="*/ 407526 w 2445157"/>
              <a:gd name="connsiteY2" fmla="*/ 0 h 3047999"/>
              <a:gd name="connsiteX3" fmla="*/ 738242 w 2445157"/>
              <a:gd name="connsiteY3" fmla="*/ -140208 h 3047999"/>
              <a:gd name="connsiteX4" fmla="*/ 1018815 w 2445157"/>
              <a:gd name="connsiteY4" fmla="*/ 0 h 3047999"/>
              <a:gd name="connsiteX5" fmla="*/ 2037623 w 2445157"/>
              <a:gd name="connsiteY5" fmla="*/ 0 h 3047999"/>
              <a:gd name="connsiteX6" fmla="*/ 2445157 w 2445157"/>
              <a:gd name="connsiteY6" fmla="*/ 407534 h 3047999"/>
              <a:gd name="connsiteX7" fmla="*/ 2445157 w 2445157"/>
              <a:gd name="connsiteY7" fmla="*/ 508000 h 3047999"/>
              <a:gd name="connsiteX8" fmla="*/ 2445157 w 2445157"/>
              <a:gd name="connsiteY8" fmla="*/ 508000 h 3047999"/>
              <a:gd name="connsiteX9" fmla="*/ 2445157 w 2445157"/>
              <a:gd name="connsiteY9" fmla="*/ 1270000 h 3047999"/>
              <a:gd name="connsiteX10" fmla="*/ 2445157 w 2445157"/>
              <a:gd name="connsiteY10" fmla="*/ 2640465 h 3047999"/>
              <a:gd name="connsiteX11" fmla="*/ 2037623 w 2445157"/>
              <a:gd name="connsiteY11" fmla="*/ 3047999 h 3047999"/>
              <a:gd name="connsiteX12" fmla="*/ 1018815 w 2445157"/>
              <a:gd name="connsiteY12" fmla="*/ 3047999 h 3047999"/>
              <a:gd name="connsiteX13" fmla="*/ 407526 w 2445157"/>
              <a:gd name="connsiteY13" fmla="*/ 3047999 h 3047999"/>
              <a:gd name="connsiteX14" fmla="*/ 407526 w 2445157"/>
              <a:gd name="connsiteY14" fmla="*/ 3047999 h 3047999"/>
              <a:gd name="connsiteX15" fmla="*/ 407534 w 2445157"/>
              <a:gd name="connsiteY15" fmla="*/ 3047999 h 3047999"/>
              <a:gd name="connsiteX16" fmla="*/ 0 w 2445157"/>
              <a:gd name="connsiteY16" fmla="*/ 2640465 h 3047999"/>
              <a:gd name="connsiteX17" fmla="*/ 0 w 2445157"/>
              <a:gd name="connsiteY17" fmla="*/ 1270000 h 3047999"/>
              <a:gd name="connsiteX18" fmla="*/ 0 w 2445157"/>
              <a:gd name="connsiteY18" fmla="*/ 508000 h 3047999"/>
              <a:gd name="connsiteX19" fmla="*/ 0 w 2445157"/>
              <a:gd name="connsiteY19" fmla="*/ 508000 h 3047999"/>
              <a:gd name="connsiteX20" fmla="*/ 0 w 2445157"/>
              <a:gd name="connsiteY20" fmla="*/ 407534 h 3047999"/>
              <a:gd name="connsiteX0" fmla="*/ 0 w 2445157"/>
              <a:gd name="connsiteY0" fmla="*/ 407534 h 3047999"/>
              <a:gd name="connsiteX1" fmla="*/ 407534 w 2445157"/>
              <a:gd name="connsiteY1" fmla="*/ 0 h 3047999"/>
              <a:gd name="connsiteX2" fmla="*/ 407526 w 2445157"/>
              <a:gd name="connsiteY2" fmla="*/ 0 h 3047999"/>
              <a:gd name="connsiteX3" fmla="*/ 1018815 w 2445157"/>
              <a:gd name="connsiteY3" fmla="*/ 0 h 3047999"/>
              <a:gd name="connsiteX4" fmla="*/ 2037623 w 2445157"/>
              <a:gd name="connsiteY4" fmla="*/ 0 h 3047999"/>
              <a:gd name="connsiteX5" fmla="*/ 2445157 w 2445157"/>
              <a:gd name="connsiteY5" fmla="*/ 407534 h 3047999"/>
              <a:gd name="connsiteX6" fmla="*/ 2445157 w 2445157"/>
              <a:gd name="connsiteY6" fmla="*/ 508000 h 3047999"/>
              <a:gd name="connsiteX7" fmla="*/ 2445157 w 2445157"/>
              <a:gd name="connsiteY7" fmla="*/ 508000 h 3047999"/>
              <a:gd name="connsiteX8" fmla="*/ 2445157 w 2445157"/>
              <a:gd name="connsiteY8" fmla="*/ 1270000 h 3047999"/>
              <a:gd name="connsiteX9" fmla="*/ 2445157 w 2445157"/>
              <a:gd name="connsiteY9" fmla="*/ 2640465 h 3047999"/>
              <a:gd name="connsiteX10" fmla="*/ 2037623 w 2445157"/>
              <a:gd name="connsiteY10" fmla="*/ 3047999 h 3047999"/>
              <a:gd name="connsiteX11" fmla="*/ 1018815 w 2445157"/>
              <a:gd name="connsiteY11" fmla="*/ 3047999 h 3047999"/>
              <a:gd name="connsiteX12" fmla="*/ 407526 w 2445157"/>
              <a:gd name="connsiteY12" fmla="*/ 3047999 h 3047999"/>
              <a:gd name="connsiteX13" fmla="*/ 407526 w 2445157"/>
              <a:gd name="connsiteY13" fmla="*/ 3047999 h 3047999"/>
              <a:gd name="connsiteX14" fmla="*/ 407534 w 2445157"/>
              <a:gd name="connsiteY14" fmla="*/ 3047999 h 3047999"/>
              <a:gd name="connsiteX15" fmla="*/ 0 w 2445157"/>
              <a:gd name="connsiteY15" fmla="*/ 2640465 h 3047999"/>
              <a:gd name="connsiteX16" fmla="*/ 0 w 2445157"/>
              <a:gd name="connsiteY16" fmla="*/ 1270000 h 3047999"/>
              <a:gd name="connsiteX17" fmla="*/ 0 w 2445157"/>
              <a:gd name="connsiteY17" fmla="*/ 508000 h 3047999"/>
              <a:gd name="connsiteX18" fmla="*/ 0 w 2445157"/>
              <a:gd name="connsiteY18" fmla="*/ 508000 h 3047999"/>
              <a:gd name="connsiteX19" fmla="*/ 0 w 2445157"/>
              <a:gd name="connsiteY19" fmla="*/ 407534 h 304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45157" h="3047999">
                <a:moveTo>
                  <a:pt x="0" y="407534"/>
                </a:moveTo>
                <a:cubicBezTo>
                  <a:pt x="0" y="182459"/>
                  <a:pt x="182459" y="0"/>
                  <a:pt x="407534" y="0"/>
                </a:cubicBezTo>
                <a:lnTo>
                  <a:pt x="407526" y="0"/>
                </a:lnTo>
                <a:lnTo>
                  <a:pt x="1018815" y="0"/>
                </a:lnTo>
                <a:lnTo>
                  <a:pt x="2037623" y="0"/>
                </a:lnTo>
                <a:cubicBezTo>
                  <a:pt x="2262698" y="0"/>
                  <a:pt x="2445157" y="182459"/>
                  <a:pt x="2445157" y="407534"/>
                </a:cubicBezTo>
                <a:lnTo>
                  <a:pt x="2445157" y="508000"/>
                </a:lnTo>
                <a:lnTo>
                  <a:pt x="2445157" y="508000"/>
                </a:lnTo>
                <a:lnTo>
                  <a:pt x="2445157" y="1270000"/>
                </a:lnTo>
                <a:lnTo>
                  <a:pt x="2445157" y="2640465"/>
                </a:lnTo>
                <a:cubicBezTo>
                  <a:pt x="2445157" y="2865540"/>
                  <a:pt x="2262698" y="3047999"/>
                  <a:pt x="2037623" y="3047999"/>
                </a:cubicBezTo>
                <a:lnTo>
                  <a:pt x="1018815" y="3047999"/>
                </a:lnTo>
                <a:lnTo>
                  <a:pt x="407526" y="3047999"/>
                </a:lnTo>
                <a:lnTo>
                  <a:pt x="407526" y="3047999"/>
                </a:lnTo>
                <a:lnTo>
                  <a:pt x="407534" y="3047999"/>
                </a:lnTo>
                <a:cubicBezTo>
                  <a:pt x="182459" y="3047999"/>
                  <a:pt x="0" y="2865540"/>
                  <a:pt x="0" y="2640465"/>
                </a:cubicBezTo>
                <a:lnTo>
                  <a:pt x="0" y="1270000"/>
                </a:lnTo>
                <a:lnTo>
                  <a:pt x="0" y="508000"/>
                </a:lnTo>
                <a:lnTo>
                  <a:pt x="0" y="508000"/>
                </a:lnTo>
                <a:lnTo>
                  <a:pt x="0" y="407534"/>
                </a:lnTo>
                <a:close/>
              </a:path>
            </a:pathLst>
          </a:custGeom>
          <a:noFill/>
          <a:ln w="38100">
            <a:solidFill>
              <a:srgbClr val="FF0000"/>
            </a:solidFill>
            <a:prstDash val="solid"/>
          </a:ln>
        </p:spPr>
        <p:style>
          <a:lnRef idx="1">
            <a:schemeClr val="dk1"/>
          </a:lnRef>
          <a:fillRef idx="0">
            <a:schemeClr val="dk1"/>
          </a:fillRef>
          <a:effectRef idx="0">
            <a:schemeClr val="dk1"/>
          </a:effectRef>
          <a:fontRef idx="minor">
            <a:schemeClr val="tx1"/>
          </a:fontRef>
        </p:style>
        <p:txBody>
          <a:bodyPr rtlCol="0" anchor="ctr"/>
          <a:lstStyle/>
          <a:p>
            <a:endParaRPr lang="en-US" sz="3200" dirty="0">
              <a:latin typeface="Candara" panose="020E0502030303020204" pitchFamily="34" charset="0"/>
              <a:cs typeface="Calibri" panose="020F0502020204030204" pitchFamily="34" charset="0"/>
            </a:endParaRPr>
          </a:p>
        </p:txBody>
      </p:sp>
    </p:spTree>
    <p:extLst>
      <p:ext uri="{BB962C8B-B14F-4D97-AF65-F5344CB8AC3E}">
        <p14:creationId xmlns:p14="http://schemas.microsoft.com/office/powerpoint/2010/main" val="678602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3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6"/>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21" grpId="0" animBg="1"/>
      <p:bldP spid="22" grpId="0" animBg="1"/>
      <p:bldP spid="23" grpId="0"/>
      <p:bldP spid="24" grpId="0"/>
      <p:bldP spid="25" grpId="0"/>
      <p:bldP spid="26" grpId="0"/>
      <p:bldP spid="27" grpId="0" animBg="1"/>
      <p:bldP spid="28" grpId="0" animBg="1"/>
      <p:bldP spid="29" grpId="0" animBg="1"/>
      <p:bldP spid="30"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bodyPr vert="horz" lIns="91440" tIns="0" rIns="45720" bIns="0" rtlCol="0" anchor="t">
        <a:normAutofit/>
        <a:scene3d>
          <a:camera prst="orthographicFront"/>
          <a:lightRig rig="threePt" dir="t">
            <a:rot lat="0" lon="0" rev="4800000"/>
          </a:lightRig>
        </a:scene3d>
        <a:sp3d prstMaterial="matte">
          <a:bevelT w="50800" h="10160"/>
        </a:sp3d>
      </a:bodyPr>
      <a:lstStyle>
        <a:defPPr algn="ctr">
          <a:defRPr sz="3200" dirty="0" smtClean="0"/>
        </a:defPPr>
      </a:lstStyle>
    </a:txDef>
  </a:objectDefaults>
  <a:extraClrSchemeLst/>
  <a:extLst>
    <a:ext uri="{05A4C25C-085E-4340-85A3-A5531E510DB2}">
      <thm15:themeFamily xmlns:thm15="http://schemas.microsoft.com/office/thememl/2012/main" name="course-2019-09" id="{B316ACE2-95DC-AC4D-9B1C-A91C775734BE}" vid="{64A54FAB-7894-1E4A-B404-E7ABACBA1228}"/>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course-2019-09</Template>
  <TotalTime>11433</TotalTime>
  <Words>7789</Words>
  <Application>Microsoft Office PowerPoint</Application>
  <PresentationFormat>Widescreen</PresentationFormat>
  <Paragraphs>1525</Paragraphs>
  <Slides>71</Slides>
  <Notes>29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71</vt:i4>
      </vt:variant>
    </vt:vector>
  </HeadingPairs>
  <TitlesOfParts>
    <vt:vector size="80" baseType="lpstr">
      <vt:lpstr>Arial</vt:lpstr>
      <vt:lpstr>Calibri</vt:lpstr>
      <vt:lpstr>Cambria Math</vt:lpstr>
      <vt:lpstr>Candara</vt:lpstr>
      <vt:lpstr>Comic Sans MS</vt:lpstr>
      <vt:lpstr>Times New Roman</vt:lpstr>
      <vt:lpstr>Wingdings</vt:lpstr>
      <vt:lpstr>Wingdings 2</vt:lpstr>
      <vt:lpstr>Module</vt:lpstr>
      <vt:lpstr>Bayesian Networks (Chapters 12&amp;13)</vt:lpstr>
      <vt:lpstr>Example: Maze under Windy Situation</vt:lpstr>
      <vt:lpstr>Example: Car Diagnosis</vt:lpstr>
      <vt:lpstr>Example: Probabilistic Propositional Logic</vt:lpstr>
      <vt:lpstr>Outline</vt:lpstr>
      <vt:lpstr>Example: Coin Flips</vt:lpstr>
      <vt:lpstr>Properties of Probabilities</vt:lpstr>
      <vt:lpstr>Example: Coin Flips (cont’d)</vt:lpstr>
      <vt:lpstr>Conditional (transitional) Probabilities</vt:lpstr>
      <vt:lpstr>Example on Conditional Probabilities</vt:lpstr>
      <vt:lpstr>Properties of Conditional Probabilities</vt:lpstr>
      <vt:lpstr>Example: Coin Flips (cont’d)</vt:lpstr>
      <vt:lpstr>Quiz: Weather</vt:lpstr>
      <vt:lpstr>Outline</vt:lpstr>
      <vt:lpstr>Example: Librarian vs Farmer</vt:lpstr>
      <vt:lpstr>Example: Librarian vs Farmer (cont’d)</vt:lpstr>
      <vt:lpstr>Example: Monty Hall Problem</vt:lpstr>
      <vt:lpstr>Example: Monty Hall Problem (cont’d)</vt:lpstr>
      <vt:lpstr>Summary: Bayes’ Rule</vt:lpstr>
      <vt:lpstr>Diagnostic Reasoning</vt:lpstr>
      <vt:lpstr>Bayes’ Rule: Normalizer</vt:lpstr>
      <vt:lpstr>Special note on ∝ (proportional symbol)</vt:lpstr>
      <vt:lpstr>Example: 1-Test Cancer </vt:lpstr>
      <vt:lpstr>Applying Bayes’ Rule in Librarian vs Farmer</vt:lpstr>
      <vt:lpstr>Applying Bayes’ Rule in Monty Hall Problem</vt:lpstr>
      <vt:lpstr>Bayes’ Rule: More Conditional Variables</vt:lpstr>
      <vt:lpstr>Outline</vt:lpstr>
      <vt:lpstr>Judea Pearl: Turing Award (2011)</vt:lpstr>
      <vt:lpstr>Intractability of Joint Distribution</vt:lpstr>
      <vt:lpstr>Bayesian Networks (reduce amount of time and space required to calculate joint probability distributions)</vt:lpstr>
      <vt:lpstr>Complex Bayesian Networks</vt:lpstr>
      <vt:lpstr>Complex Bayesian Networks</vt:lpstr>
      <vt:lpstr>Quiz</vt:lpstr>
      <vt:lpstr>Quiz: Car Diagnosis</vt:lpstr>
      <vt:lpstr>Constructing a General Bayesian Network</vt:lpstr>
      <vt:lpstr>Quiz: a General Bayesian Network</vt:lpstr>
      <vt:lpstr>Bayesian Network for Independent Variables</vt:lpstr>
      <vt:lpstr>Outline</vt:lpstr>
      <vt:lpstr>D-Separation</vt:lpstr>
      <vt:lpstr>d-separation and Conditional Independence</vt:lpstr>
      <vt:lpstr>Example: d-separated</vt:lpstr>
      <vt:lpstr>Quiz: d-separated</vt:lpstr>
      <vt:lpstr>Quiz: d-separated</vt:lpstr>
      <vt:lpstr>Outline</vt:lpstr>
      <vt:lpstr>Example (notice the 3 categories: evidence, hidden, and query variables)</vt:lpstr>
      <vt:lpstr>Quiz</vt:lpstr>
      <vt:lpstr>Inference by Enumeration (method to solve all parameters so we can use Bayes’ rule) </vt:lpstr>
      <vt:lpstr>NOTES FROM CLASS GOING OVER HW2</vt:lpstr>
      <vt:lpstr>Example: 2-Test Cancer</vt:lpstr>
      <vt:lpstr>Example: 2-Test Cancer</vt:lpstr>
      <vt:lpstr>Example: 2-Test Cancer</vt:lpstr>
      <vt:lpstr>Quiz: 3-Test Cancer</vt:lpstr>
      <vt:lpstr>Confounding Causes</vt:lpstr>
      <vt:lpstr>Confounding Causes</vt:lpstr>
      <vt:lpstr>Confounding Causes</vt:lpstr>
      <vt:lpstr>Complex Example</vt:lpstr>
      <vt:lpstr>Speed-Up with Pulling Out Terms</vt:lpstr>
      <vt:lpstr>Speed-Up with Variable Elimination</vt:lpstr>
      <vt:lpstr>Speed-Up with Independency</vt:lpstr>
      <vt:lpstr>Recall (Example: 2-Test Cancer)</vt:lpstr>
      <vt:lpstr>Outline</vt:lpstr>
      <vt:lpstr>Direct Sampling</vt:lpstr>
      <vt:lpstr>Direct Sampling (cont’d)</vt:lpstr>
      <vt:lpstr>Hard-to-Sample Cases</vt:lpstr>
      <vt:lpstr>Rejection Sampling</vt:lpstr>
      <vt:lpstr>Likelihood Weighting by Fixing Evidence</vt:lpstr>
      <vt:lpstr>Likelihood Weighting by Fixing Evidence</vt:lpstr>
      <vt:lpstr>Backup</vt:lpstr>
      <vt:lpstr>Markov chain Monte Carlo (MCMC) Sampling Algorithms</vt:lpstr>
      <vt:lpstr>Markov Chain for P(A,B|e,m,j)</vt:lpstr>
      <vt:lpstr>Gibbs Sampling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Johnson, Demetrius</cp:lastModifiedBy>
  <cp:revision>1112</cp:revision>
  <cp:lastPrinted>2008-01-09T20:50:56Z</cp:lastPrinted>
  <dcterms:created xsi:type="dcterms:W3CDTF">2010-09-02T17:38:46Z</dcterms:created>
  <dcterms:modified xsi:type="dcterms:W3CDTF">2022-10-12T23:46:34Z</dcterms:modified>
</cp:coreProperties>
</file>