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6.xml" ContentType="application/vnd.openxmlformats-officedocument.presentationml.notesSlide+xml"/>
  <Override PartName="/ppt/ink/ink5.xml" ContentType="application/inkml+xml"/>
  <Override PartName="/ppt/ink/ink6.xml" ContentType="application/inkml+xml"/>
  <Override PartName="/ppt/notesSlides/notesSlide17.xml" ContentType="application/vnd.openxmlformats-officedocument.presentationml.notesSlide+xml"/>
  <Override PartName="/ppt/ink/ink7.xml" ContentType="application/inkml+xml"/>
  <Override PartName="/ppt/notesSlides/notesSlide18.xml" ContentType="application/vnd.openxmlformats-officedocument.presentationml.notesSlide+xml"/>
  <Override PartName="/ppt/ink/ink8.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60" r:id="rId1"/>
  </p:sldMasterIdLst>
  <p:notesMasterIdLst>
    <p:notesMasterId r:id="rId62"/>
  </p:notesMasterIdLst>
  <p:handoutMasterIdLst>
    <p:handoutMasterId r:id="rId63"/>
  </p:handoutMasterIdLst>
  <p:sldIdLst>
    <p:sldId id="259" r:id="rId2"/>
    <p:sldId id="295" r:id="rId3"/>
    <p:sldId id="680" r:id="rId4"/>
    <p:sldId id="646" r:id="rId5"/>
    <p:sldId id="296" r:id="rId6"/>
    <p:sldId id="735" r:id="rId7"/>
    <p:sldId id="864" r:id="rId8"/>
    <p:sldId id="836" r:id="rId9"/>
    <p:sldId id="676" r:id="rId10"/>
    <p:sldId id="850" r:id="rId11"/>
    <p:sldId id="834" r:id="rId12"/>
    <p:sldId id="678" r:id="rId13"/>
    <p:sldId id="654" r:id="rId14"/>
    <p:sldId id="665" r:id="rId15"/>
    <p:sldId id="666" r:id="rId16"/>
    <p:sldId id="671" r:id="rId17"/>
    <p:sldId id="879" r:id="rId18"/>
    <p:sldId id="838" r:id="rId19"/>
    <p:sldId id="839" r:id="rId20"/>
    <p:sldId id="840" r:id="rId21"/>
    <p:sldId id="841" r:id="rId22"/>
    <p:sldId id="883" r:id="rId23"/>
    <p:sldId id="844" r:id="rId24"/>
    <p:sldId id="880" r:id="rId25"/>
    <p:sldId id="846" r:id="rId26"/>
    <p:sldId id="881" r:id="rId27"/>
    <p:sldId id="845" r:id="rId28"/>
    <p:sldId id="882" r:id="rId29"/>
    <p:sldId id="733" r:id="rId30"/>
    <p:sldId id="851" r:id="rId31"/>
    <p:sldId id="843" r:id="rId32"/>
    <p:sldId id="677" r:id="rId33"/>
    <p:sldId id="847" r:id="rId34"/>
    <p:sldId id="863" r:id="rId35"/>
    <p:sldId id="662" r:id="rId36"/>
    <p:sldId id="885" r:id="rId37"/>
    <p:sldId id="886" r:id="rId38"/>
    <p:sldId id="738" r:id="rId39"/>
    <p:sldId id="848" r:id="rId40"/>
    <p:sldId id="852" r:id="rId41"/>
    <p:sldId id="854" r:id="rId42"/>
    <p:sldId id="855" r:id="rId43"/>
    <p:sldId id="856" r:id="rId44"/>
    <p:sldId id="862" r:id="rId45"/>
    <p:sldId id="884" r:id="rId46"/>
    <p:sldId id="769" r:id="rId47"/>
    <p:sldId id="867" r:id="rId48"/>
    <p:sldId id="868" r:id="rId49"/>
    <p:sldId id="869" r:id="rId50"/>
    <p:sldId id="870" r:id="rId51"/>
    <p:sldId id="871" r:id="rId52"/>
    <p:sldId id="872" r:id="rId53"/>
    <p:sldId id="873" r:id="rId54"/>
    <p:sldId id="874" r:id="rId55"/>
    <p:sldId id="875" r:id="rId56"/>
    <p:sldId id="876" r:id="rId57"/>
    <p:sldId id="877" r:id="rId58"/>
    <p:sldId id="878" r:id="rId59"/>
    <p:sldId id="670" r:id="rId60"/>
    <p:sldId id="887" r:id="rId61"/>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Comic Sans MS" pitchFamily="66" charset="0"/>
        <a:ea typeface="+mn-ea"/>
        <a:cs typeface="+mn-cs"/>
      </a:defRPr>
    </a:lvl1pPr>
    <a:lvl2pPr marL="457200" algn="l" rtl="0" fontAlgn="base">
      <a:spcBef>
        <a:spcPct val="0"/>
      </a:spcBef>
      <a:spcAft>
        <a:spcPct val="0"/>
      </a:spcAft>
      <a:defRPr kern="1200">
        <a:solidFill>
          <a:schemeClr val="tx1"/>
        </a:solidFill>
        <a:latin typeface="Comic Sans MS" pitchFamily="66" charset="0"/>
        <a:ea typeface="+mn-ea"/>
        <a:cs typeface="+mn-cs"/>
      </a:defRPr>
    </a:lvl2pPr>
    <a:lvl3pPr marL="914400" algn="l" rtl="0" fontAlgn="base">
      <a:spcBef>
        <a:spcPct val="0"/>
      </a:spcBef>
      <a:spcAft>
        <a:spcPct val="0"/>
      </a:spcAft>
      <a:defRPr kern="1200">
        <a:solidFill>
          <a:schemeClr val="tx1"/>
        </a:solidFill>
        <a:latin typeface="Comic Sans MS" pitchFamily="66" charset="0"/>
        <a:ea typeface="+mn-ea"/>
        <a:cs typeface="+mn-cs"/>
      </a:defRPr>
    </a:lvl3pPr>
    <a:lvl4pPr marL="1371600" algn="l" rtl="0" fontAlgn="base">
      <a:spcBef>
        <a:spcPct val="0"/>
      </a:spcBef>
      <a:spcAft>
        <a:spcPct val="0"/>
      </a:spcAft>
      <a:defRPr kern="1200">
        <a:solidFill>
          <a:schemeClr val="tx1"/>
        </a:solidFill>
        <a:latin typeface="Comic Sans MS" pitchFamily="66" charset="0"/>
        <a:ea typeface="+mn-ea"/>
        <a:cs typeface="+mn-cs"/>
      </a:defRPr>
    </a:lvl4pPr>
    <a:lvl5pPr marL="1828800" algn="l" rtl="0" fontAlgn="base">
      <a:spcBef>
        <a:spcPct val="0"/>
      </a:spcBef>
      <a:spcAft>
        <a:spcPct val="0"/>
      </a:spcAft>
      <a:defRPr kern="1200">
        <a:solidFill>
          <a:schemeClr val="tx1"/>
        </a:solidFill>
        <a:latin typeface="Comic Sans MS" pitchFamily="66" charset="0"/>
        <a:ea typeface="+mn-ea"/>
        <a:cs typeface="+mn-cs"/>
      </a:defRPr>
    </a:lvl5pPr>
    <a:lvl6pPr marL="2286000" algn="l" defTabSz="914400" rtl="0" eaLnBrk="1" latinLnBrk="0" hangingPunct="1">
      <a:defRPr kern="1200">
        <a:solidFill>
          <a:schemeClr val="tx1"/>
        </a:solidFill>
        <a:latin typeface="Comic Sans MS" pitchFamily="66" charset="0"/>
        <a:ea typeface="+mn-ea"/>
        <a:cs typeface="+mn-cs"/>
      </a:defRPr>
    </a:lvl6pPr>
    <a:lvl7pPr marL="2743200" algn="l" defTabSz="914400" rtl="0" eaLnBrk="1" latinLnBrk="0" hangingPunct="1">
      <a:defRPr kern="1200">
        <a:solidFill>
          <a:schemeClr val="tx1"/>
        </a:solidFill>
        <a:latin typeface="Comic Sans MS" pitchFamily="66" charset="0"/>
        <a:ea typeface="+mn-ea"/>
        <a:cs typeface="+mn-cs"/>
      </a:defRPr>
    </a:lvl7pPr>
    <a:lvl8pPr marL="3200400" algn="l" defTabSz="914400" rtl="0" eaLnBrk="1" latinLnBrk="0" hangingPunct="1">
      <a:defRPr kern="1200">
        <a:solidFill>
          <a:schemeClr val="tx1"/>
        </a:solidFill>
        <a:latin typeface="Comic Sans MS" pitchFamily="66" charset="0"/>
        <a:ea typeface="+mn-ea"/>
        <a:cs typeface="+mn-cs"/>
      </a:defRPr>
    </a:lvl8pPr>
    <a:lvl9pPr marL="3657600" algn="l" defTabSz="914400" rtl="0" eaLnBrk="1" latinLnBrk="0" hangingPunct="1">
      <a:defRPr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CC00"/>
    <a:srgbClr val="DDDDDD"/>
    <a:srgbClr val="FF0000"/>
    <a:srgbClr val="000066"/>
    <a:srgbClr val="FF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897" autoAdjust="0"/>
    <p:restoredTop sz="59577" autoAdjust="0"/>
  </p:normalViewPr>
  <p:slideViewPr>
    <p:cSldViewPr snapToGrid="0">
      <p:cViewPr varScale="1">
        <p:scale>
          <a:sx n="53" d="100"/>
          <a:sy n="53" d="100"/>
        </p:scale>
        <p:origin x="1446" y="78"/>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278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62" name="Rectangle 1026"/>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atin typeface="Times New Roman" pitchFamily="-108" charset="0"/>
              </a:defRPr>
            </a:lvl1pPr>
          </a:lstStyle>
          <a:p>
            <a:pPr>
              <a:defRPr/>
            </a:pPr>
            <a:endParaRPr lang="en-US"/>
          </a:p>
        </p:txBody>
      </p:sp>
      <p:sp>
        <p:nvSpPr>
          <p:cNvPr id="296963" name="Rectangle 1027"/>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08" charset="0"/>
              </a:defRPr>
            </a:lvl1pPr>
          </a:lstStyle>
          <a:p>
            <a:pPr>
              <a:defRPr/>
            </a:pPr>
            <a:endParaRPr lang="en-US"/>
          </a:p>
        </p:txBody>
      </p:sp>
      <p:sp>
        <p:nvSpPr>
          <p:cNvPr id="296964" name="Rectangle 1028"/>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atin typeface="Times New Roman" pitchFamily="-108" charset="0"/>
              </a:defRPr>
            </a:lvl1pPr>
          </a:lstStyle>
          <a:p>
            <a:pPr>
              <a:defRPr/>
            </a:pPr>
            <a:endParaRPr lang="en-US"/>
          </a:p>
        </p:txBody>
      </p:sp>
      <p:sp>
        <p:nvSpPr>
          <p:cNvPr id="296965" name="Rectangle 1029"/>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08" charset="0"/>
              </a:defRPr>
            </a:lvl1pPr>
          </a:lstStyle>
          <a:p>
            <a:pPr>
              <a:defRPr/>
            </a:pPr>
            <a:fld id="{BF019C87-767D-4612-A1B9-E99CFFB560FF}" type="slidenum">
              <a:rPr lang="en-US"/>
              <a:pPr>
                <a:defRPr/>
              </a:pPr>
              <a:t>‹#›</a:t>
            </a:fld>
            <a:endParaRPr lang="en-US"/>
          </a:p>
        </p:txBody>
      </p:sp>
    </p:spTree>
    <p:extLst>
      <p:ext uri="{BB962C8B-B14F-4D97-AF65-F5344CB8AC3E}">
        <p14:creationId xmlns:p14="http://schemas.microsoft.com/office/powerpoint/2010/main" val="48267977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16:32:02.082"/>
    </inkml:context>
    <inkml:brush xml:id="br0">
      <inkml:brushProperty name="width" value="0.17143" units="cm"/>
      <inkml:brushProperty name="height" value="0.17143" units="cm"/>
      <inkml:brushProperty name="color" value="#008C3A"/>
    </inkml:brush>
  </inkml:definitions>
  <inkml:trace contextRef="#ctx0" brushRef="#br0">0 2176 10771,'16'-25'-126,"-3"4"89,-7 13 37,0-1 0,0 1 45,-1-1 0,0 0 101,0-1 72,-2 0 28,1-1-72,0 1-59,-1-1-115,2 1-3,2-2-33,1 0 36,4-3 61,4-2-5,5-2 34,5-3-26,6-2-64,6-3-33,5-3 30,7-4 0,4-2-371,4-2 374,6-4 6,4-3-767,5-5 755,8-4 4,-38 26 1,0-1-17,3-1 0,1-1 18,2 0 0,0 0 19,3 0 1,1 0-494,1 0 0,2 0 474,2 0 0,1 0 1,2 0 1,0 0-674,3 0 1,1 1 717,2-1 1,2 1-25,0-1 0,2 2-19,2-1 0,0 0-3,2 1 0,0-1-1035,2 1 0,0 0 1035,1 0 0,0 0-14,1 0 0,0 1-632,0 0 1,0 1 642,0 1 0,0 0-108,0 0 1,-1 1 107,1 1 1,0 0 0,0 1 1,0 1 1,0-1 0,1 0 22,0 1 1,1 0 31,-1 1 1,1-1-10,0 1 0,0 1 1,1 1 0,-1 0 21,0 0 0,-1 1-8,0 0 0,0 1-150,-2 1 0,0 1 92,0 1 1,-1 1-2,0 2 0,-1 2 2,0 1 1,0 2 1,-1 1 1,0 2-3,0 0 1,-1 1-3,0 1 0,0 0 0,-1 0 0,1 0-2,-2 1 1,1-1 1,-1 1 0,0 0-4,0 0 0,-1 0 0,-1 0 0,0 0-1,-1 0 1,-1 0-19,0 1 1,0 1 71,-1 0 1,0 1-50,-1 2 0,0 1 96,-1 0 0,0 1-74,-1 0 0,0 2 51,-1 1 0,0 1 4,-1 1 0,-1 1-37,0 2 1,-1 2-23,-1 0 1,0 3 35,-1 1 1,-1 2-269,0 2 1,0 2 213,-1 2 0,-1 1 13,1 1 0,-2 2-13,1 1 0,-1 1-23,1 1 1,-1 1-11,0 0 0,0 1 31,0 0 1,0 1-117,0 0 0,0 0 95,0-1 1,1 1-5,-1 0 1,1 0 20,0 0 1,1-1-18,0 1 1,1-1 19,0-1 0,0 1-29,0-1 0,1 0-9,0-1 1,-1 1 21,1-1 1,0 0 18,-1 0 0,1-1 4,0 1 1,-1-2-4,1 0 1,-1-1 79,1-1 0,0-1 4,0-2 1,1 0 45,0-3 1,1 0 422,0-2 1,1-1-482,2-1 0,0-2 56,1-1 1,1-2-89,2 0 0,1-2-15,1-1 1,1-2-25,2 0 1,0-1-3,2-1 0,0 0-17,2-2 1,-1 0-15,2 0 0,0-1-1,-1 0 0,1-1-36,0 0 1,0-1 49,0 1 0,0-1 14,-1-1 0,1 0-23,-1-1 0,1-1 8,0 0 1,1-1 0,0-1 0,0 0 15,1-2 0,0-1-38,0 0 1,0-1 12,0-3 0,0-2 3,0 0 0,0-1 25,1-2 0,-1-2 0,1 0 0,0-2 297,1 0 1,0-2-361,1-1 0,0-1 27,1 0 0,0-1-27,0-2 0,0 1 26,0 0 1,0 0 17,-1 1 1,0 0-258,-1 1 0,0 1 276,-1 3 0,0 0-404,-7 1 0,13 1 416,-16 6 0,17 1 0,10-1 0,6 1 0,-3 1 0,-6-1 0,-14 2-138,15-3 0,-13 2 0,13-1 126,-15 2 0,13-1 0,7 0 0,2 0 0,-5 1 0,-11 0 0,-17 2 384,11 1 0,-12 0-319,5 0 1,-1 0 61,0 0 1,-1 1 21,-2-1 0,0 1 35,-2 0 1,-1 0 53,-1 1 0,-1-1-46,-2 1 0,1 0-416,-2 0 1,-1 0 308,1 1 1,-1 0-7,0 1 1,0 0 248,1 2 0,0 0-244,1 1 0,0 1 461,1 0 0,1 0-543,0 1 1,0 1 15,2-1 1,0 0-456,2 0 0,0 0 454,3-1 0,0-1-16,2 0 1,1-2-2,2-1 0,1 0-3,2-1 0,1 0-41,2-3 1,0-1-253,1-1 0,2-1 259,1-2 1,0-2 20,2-1 1,0 0 11,2-2 0,1 0 234,1-1 0,0-1-235,2 0 1,0 0 1,1-1 1,1 0 240,1 0 0,1 0-238,-31 4 0,0 1 0,0 1 0,2-1 0,0 2 0,1-1 2,2 1 0,1 0 0,1 1 69,3 1 0,0 0 0,1 2 20,4 0 1,1 0-1,0 1-41,5 1 1,1 1-1,0 0-50,5 1 0,1 2 0,1 0-27,-21-1 1,0 2-1,1-1 1,0 1-316,3 1 1,0 1 0,0-1-1,1 1 139,2 1 0,0 0 0,0 0 0,0 1-353,1-1 0,0 1 0,0 0 1,0 1-328,-1-1 0,0 1 1,-1-1-1,-1 1 844,19 2 1,-2-1 0,-9 0 0,-1 0 0,-9-1 0,-28-2 0,1-1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16:32:12.115"/>
    </inkml:context>
    <inkml:brush xml:id="br0">
      <inkml:brushProperty name="width" value="0.17143" units="cm"/>
      <inkml:brushProperty name="height" value="0.17143" units="cm"/>
      <inkml:brushProperty name="color" value="#F6630D"/>
    </inkml:brush>
  </inkml:definitions>
  <inkml:trace contextRef="#ctx0" brushRef="#br0">0 0 11194,'45'7'-983,"-7"-2"316,-22-5-7,0 0 237,3 0 308,-2 0 129,3 0 283,-1 1 145,1 0-97,0 1-60,-2-1 60,-1 1-23,-2 1-9,-3 2 12,0-1-65,-2 2-164,-1-1 100,0 0 25,1 0 48,0 1 145,1-1-19,1 1-112,1-1-107,1 0-61,1 1 25,2 2-53,2 0-71,3 3 44,1 2 44,4 3-1,1 2-52,2 3-37,2 3 72,2 1-18,-1 3 63,2 0 1,-1 1 61,0-2 28,0 1-47,0-1 2,2 0-2,0 2 117,3 1-118,1 4 4,4 2-74,3 3-69,0-3 0,9 2-107,2-6 0,6 0 0,-3-1 87,10 9 0,-1-3-629,23 4 1,-9-8 673,-19-15 16,-2 0-59,-1 0 51,0 1-16,0 1-861,0 1 861,0 2 38,2-1-72,2 2-6,2-2-2,3 0-32,3 0-58,2 0 50,1 0 43,1-2 2,1-1 8,-1-3-2,-1-3-6,-1-2 0,-2-2-3,-2-1 0,-4-1-5,-3-1-29,-1-2 37,-1-1 0,-1-1-143,0 0 20,1 0 87,0 1-26,0 1-457,-1 1 458,-1 2 55,-1 2 0,0 3 6,-1 3-5,0 1 10,0 2 35,0 0 4,2-2 63,0-4 19,1-2-3,0-4-70,0-2-1828,0-3 1780,0 0 40,2-5-416,1-3 298,1-4 3,0-1 65,1-1 2,0 0 0,-1 0-5,0 2-23,1 0 28,0 2 3,1 1-5,4 1 2,1 1-6,4 1 9,2 0-1420,0 2 1426,2 1-6,0 2-260,0 0 260,0 0 1581,0 0-1581,1 0-65,-1 0 20,2 0-16,0 0 52,2 0 9,-1 0 9,2 0 80,-1 0-44,0 0-36,-1 4 89,-1 3 61,-1 4-41,-2 6-23,1 6-92,-2 5 0,1 6-3,0 1 0,4 0-969,3-5 854,6-6 52,-43-17 0,1-1-3,4-1 1,1-3-56,4-4 1,2-3-64,2-2 1,2-3-54,3-4 1,0-3 14,2-2 1,0-3 73,0-2 0,1-2 25,-2 0 1,0-1 14,-1-1 1,-2 0-310,-1 0 1,0 0 438,-4 1 1,0 0-166,-2 1 0,-1 1 359,-3 1 0,-1 0-13,-2 2 0,-1 1-38,-3 1 0,0 2 230,42-11-11,-7 9-127,-5 9 220,-3 6-248,-3 10 1460,2 4-1635,1 7-49,4 5-5,2 0-45,-20-7 1,0 0 1270,34 6-1284,-32-8 1,-1-2 183,28 0-224,3-6 98,4-1-98,-46-5 0,0-1-49,3-2 0,0-1 75,1-3 1,2-1 9,1-3 1,0-2 24,1-1 1,1-2 16,0-1 1,0-2 16,0-2 0,0-1 1,0 0 1,-2-2 1,0 1 0,-1 0 42,-3 1 0,-1 1-592,-1 1 1,0 2 728,-4 2 1,0 2 94,46-10-748,-4 7 634,0 6-23,-1 5-128,1 5-7,1 1-2,2 2 0,3 0-58,1 0-119,1 0-47,-1 0 48,0 0 53,-4 2 111,-3-1 10,-6 1 2,-5 0 53,-5 2 1023,-4 2-740,-4 3-73,-3 3 2419,-1 5-2525,-2 6-59,1 5 16,2 4-52,2 4 0,5 0 956,5-1-1018,6-3-53,6-5-116,7-7 134,-45-14 0,1-1 0,2-1 0,0-2-13,2-3 1,1-1-6,0-2 0,1-1 26,1-3 1,-1-1 26,1-2 0,-1 0-2,1-2 1,-1 0 1,0-1 0,0 1 2,-2-1 1,1 0 32,-2 0 0,0 1 1,-1 1 1,0 1 19,-1 1 0,1 2-11,-2 1 0,0 2-6,1 1 0,-1 2-8,0 2 0,1 1-1454,0 3 0,0 2 1458,0 3 0,1 2-34,1 3 0,0 1-591,2 2 0,0 1 593,3 1 0,0-1-165,2 1 1,2 0 162,1-1 1,2 0-2,1-2 0,1-1-23,2-1 1,2-2 19,1-2 1,2-1-174,1-2 1,1-2 175,2-1 0,1-2 0,1 0 0,0-2 1,2-1 0,-1-2 3,1 0 1,1 0 13,0-3 0,-1 0 13,1-1 0,0 0-5,-1 0 1,1 1 6,0 0 1,0 0-3,0 2 0,1 0 57,-1 1 0,2 1 427,0 2 0,0 2-488,1 3 0,1 1-11,1 4 1,0 1-50,2 4 1,0 1 35,2 2 0,0 1-2,2 0 0,1 1-1,-30-7 0,0 0 0,0 0-26,2-1 0,0 0 0,1 0-20,1-1 0,0 0 1,1-1-11,1-1 0,0 0 0,1-1 6,0-1 1,1-1-1,0-1-16,1-1 1,0-1 0,0 0 4,1-1 1,0 0-1,0-1-7,0-2 0,1 0 0,-1-1-5,2-1 0,-1 0 1,0-1 3,1-1 1,-1-1 0,0 0-47,1-1 0,-1-1 1,0 0-61,0 0 1,-1 0-1,1 0-165,-1 1 1,0 0-1,0 1-235,-1 0 1,1 1 0,0 1-107,0 0 1,0 1 0,0 2-477,1 1 1,0 1 0,0 1 1156,4 2 0,0 1 0,-8 0 0,-4-1 0,-7 1 0,-9 1 0,1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16:32:22.342"/>
    </inkml:context>
    <inkml:brush xml:id="br0">
      <inkml:brushProperty name="width" value="0.17143" units="cm"/>
      <inkml:brushProperty name="height" value="0.17143" units="cm"/>
      <inkml:brushProperty name="color" value="#5B2D90"/>
    </inkml:brush>
  </inkml:definitions>
  <inkml:trace contextRef="#ctx0" brushRef="#br0">1 540 11395,'31'-34'-39,"-3"6"-115,-17 13 8,1 4-234,-1 5-4,0 3 48,-1 2 126,0 1 101,-1 1 64,-2 1 37,0 0 5,-1 3 3,1-3 81,0 0 126,2 0 23,0 0 69,1 1-44,0 0-64,-1 0 100,0 1 0,0 2-36,1 1-45,-1 6 25,2 4-8,0 6-182,1 7 8,0 6-34,1 4-19,1 3 0,3 3 9,4 1 234,3-1 93,6 1 15,5 0-214,6 2-47,6 0-1643,5 2 1561,5 1 1,3 4 44,4 4 73,1 4-8,2 4-20,0 3-21,-33-34 0,1 0-33,0 1 1,0 0 49,0 0 0,2 0 8,-1-2 0,2 0-84,1-1 1,0-1 44,-3-2 0,10-1 19,24 2 1,21 1-1,5 0 1,-15-6-80,-3-2 0,0-2-632,4 1 0,15 4 0,-3-4 1,-17-9 611,-22-12 0,-7-6 17,4 1 0,0-1-248,1-1 1,0-1 287,0-2 1,0 0 35,0-1 0,0 0 13,0 0 1,-1-1-43,2 1 1,-1 0 27,1 1 1,0-1-19,1 0 1,1 1 22,1-1 0,0 0-23,2-1 0,1-2 170,1 1 0,1-2-205,2-2 1,1-2-23,2-1 0,0-2-399,2-3 1,0-1 367,3-3 1,-1-1-14,2-3 1,-1-1 390,3-2 0,-1-2-427,2-2 1,-1-1 7,2-2 1,0-2 48,1-1 1,0-2 20,1 0 1,-1-2-38,1-1 0,0 0 37,0 0 1,0-1 1,0 0 0,-1 1 3,-1 0 0,0 0 18,-1 1 0,-1 0-19,-1 2 1,0-1 1,-1 1 1,0 1-3,-1 0 1,0 2 14,0 0 0,-1 2 1,0 1 0,0 2-18,-1 2 0,1 1 0,-2 2 0,-1 2-3,0 2 1,-1 1-17,-2 2 1,1 2 14,-3 1 0,1 1-23,-1 1 1,-1 2 3,1 0 1,-1 1 5,1 0 0,0 1-816,0 1 0,0 0 806,1 1 0,1 0-4,-1 1 1,0 0-574,0 1 0,-1 1 559,0 1 0,0 0 91,-2 2 0,0 1-81,-2 1 0,0 1 35,-2 1 0,-1 2 43,-1 3 1,0 2-15,-3 3 1,1 2-28,-2 3 1,1 4 22,-2 2 1,0 2-26,0 2 0,0 0 0,0 1 0,1 1 21,0 0 0,0 0-17,1 0 0,1-1 18,0 0 1,1-1-19,2-1 0,0 0 0,2-2 1,0 0 25,2-2 1,1-2-31,1 0 0,1-2 139,2-1 0,1-1-142,1-2 0,1-2 1,2-1 1,1-2 495,2 0 1,0-2-498,1-1 1,1-1-17,0 0 1,1-1 0,0-1 0,0-1-17,-1 0 0,0 0-14,-1-1 0,0 0 26,-1 1 1,-2 1-1,-1 0 1,0 0-5,-2 2 1,-1 0 26,-2 4 0,0 1 71,-1 1 1,-1 3 16,0 2 0,-1 3-39,0 1 0,-1 1 0,1 1 0,-1 0 31,1 2 0,-1 0-35,2-1 0,-1 0-15,1 1 1,0-1-393,1 1 1,-1-1 400,1 0 0,1 0-288,-1-1 1,1 1 256,-1-2 0,1 0 54,-1 0 1,0 0-98,-1-1 0,-1 0 8,0-1 1,0 1 21,-2-1 1,0 0-13,-2 1 1,1 0-21,-1 1 1,0 0 31,-1 0 1,1 2 4,2 0 0,0 0 17,1 2 0,0-1 9,2 2 1,1 0-24,2 1 0,0 1 58,2-1 1,0 1-19,2 0 1,1-1 0,2 0 1,1-1-45,2-2 0,2-2 0,2-1 0,1-3-45,2-2 1,1-2 421,2-2 0,0-1-422,2-2 1,0-1-14,1-1 1,0-1 53,0 0 0,0-1 4,2-1 0,-1-1 0,1-1 0,0-1 4,1-2 0,0-1-1,1-2 0,1-1-3,-1 0 0,0 1 0,1 0 0,-1 2 1,0 1 0,-1 2 52,0 1 1,-1 2 111,0 5 0,-1 2-112,-1 2 0,-1 3-27,0 4 1,0 4-5,-1 2 1,0 2-309,1 2 0,-1 2 288,2 2 1,0 2 0,1 0 0,1 1-466,1 1 0,1 0 467,1-1 1,2-1 19,-32-10 0,0-1 1,1 0-43,0-2 0,1 0 0,0-1 11,0-1 0,1 0 0,0-1-6,0-2 1,0 0 0,1-1 10,0 0 0,0-2 1,1 0-1,-1-1 0,1-1 0,-1 0 2,2-2 0,-1 0 0,1-1 2,0-1 0,0-1 0,1 0 15,-1-1 1,1-1 0,-1 0-7,2 0 0,-1 0 1,1-1 0,0-1 0,0-1 0,0 0-10,1 0 1,-1-1 0,1 0-3,2-1 0,-1-1 0,1 0-1,0 0 0,0 0 1,1 0 146,1-1 0,1 1 0,0 0-120,1 1 0,0-1 1,1 1 58,2 1 1,0-1 0,1 1-173,3 1 1,0-1-1,1 1 189,4 0 1,0 1 0,2-1 13,3 1 1,2 0 0,1-1-147,-22 1 0,1 0 1,0 0-1,1-1 30,3 1 0,0 0 0,1-1 0,0 1-5,3-1 0,1 1 0,0-1 1,0 0-40,2 1 1,1-1-1,0 0 1,0 1-46,1-1 0,1 1 0,0-1 1,0 1-155,1-1 0,-1 1 0,1-1 0,-1 0 26,0 1 1,1-1 0,-1 0-1,-1 0-254,0 0 1,-1 1-1,-1-1 1,1-1-267,-3 1 0,1-1 1,-2 0-1,-1 0-302,15 0 0,-1 0 1,0-1 1038,-19-2 0,3-1 0,-3-1 0,-10 2 0,4 2 0,-6-2 0,2-3 0,0-1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16:32:38.819"/>
    </inkml:context>
    <inkml:brush xml:id="br0">
      <inkml:brushProperty name="width" value="0.17143" units="cm"/>
      <inkml:brushProperty name="height" value="0.17143" units="cm"/>
      <inkml:brushProperty name="color" value="#CC0066"/>
    </inkml:brush>
  </inkml:definitions>
  <inkml:trace contextRef="#ctx0" brushRef="#br0">0 3031 9785,'38'-26'-901,"-6"3"800,-24 12 70,0 1 31,-1 0 73,-1 1 156,-1 3 79,-2 2 1025,-2 2 1098,1 1-3077,28-34 1,11-12 572,-3 6 18,9-13 1,2 0-8,-5 7-1779,2-2 1777,2-3 64,2-2 53,2-2 20,2-3 36,3-3 37,4-5-4,4-3-47,-29 33 1,0 0-1373,4-3 1,0 1 1399,3-2 0,2 1-34,2-1 1,4-3-391,1 3 1,4-4 0,-1 3 385,12-8 1,0-1-54,-7 7 1,3-1 0,-2 2-5,8-3 0,-1 2-28,1 1 0,0 1-2,0 2 1,1 1-27,-2 2 0,1 2 25,-1 3 0,-1 1 1,-1 1 1,0 2-19,-1 2 1,0 0 19,0 0 0,-1 2 0,0 0 0,1 1 1,-1 0 1,1 0 71,0 1 0,1 2 12,0-1 1,0 1 9,0 1 0,1 1-772,-1 1 0,1 1 703,0 2 1,-1 1 13,-1 2 1,1 1-278,-2 3 1,0 1 237,-1 2 1,-1 2 429,-2 3 0,1 1-433,-3 3 1,1 2-36,-3 3 1,0 3 5,0 2 0,-2 3 13,0 1 0,-2 2 16,1 0 1,0 2 1,-2 1 0,1 1 22,0 0 1,0 0-19,1 1 0,0 0 18,1 0 1,0 0-9,1 0 0,0-1 35,0 1 0,0 0 1,1-1 1,-1 1 38,1 0 1,-1 1-37,0 0 1,1 0-36,-1 3 0,1 0 192,0 1 1,-1 1-210,2 3 1,-2 1 34,2 1 1,-1 3-11,0 2 1,0 2 533,0 2 1,-1 2-561,-1 2 0,0 3 0,0 1 0,-1 1 0,0 2 0,-1 1 102,-1 0 0,1 1-4,0 0 0,-1-1-49,2-1 0,1-1-22,1-1 0,1-3 3,1-3 1,3-3-31,2-3 0,1-3 0,2-3 0,2-5 21,3-2 0,0-4-21,3-3 0,0-4 0,2-2 0,1-4 22,2-2 1,0-3-20,1-3 0,1-2-603,1 0 0,0-2 601,1-4 1,1-1-105,1-1 1,0-2 103,1-3 1,0-2 40,1 0 0,0-2-24,1-1 0,0-1 8,0 0 1,1-1-126,0-1 1,1-1 100,1 0 1,0 0-3,0-2 0,1 0-2,1 0 1,0-1-2,0-1 1,1 0-17,0-1 1,0 0 152,1 0 0,-1-1-165,2-1 0,-1-1-14,1-2 1,0 0 8,-31 8 1,-1 0-1,1-1-5,0 0 0,0-1 0,0-1 11,0 0 0,-1-1 1,1 1 8,0-1 0,0 0 1,0-1-202,-1 1 1,0-1-1,0 0 224,-1 0 0,0 0 0,-1 0 10,31-13 0,-2 0 15,-1 0 0,-1 1-26,-3 0 0,0 1 17,-3 1 1,-1 1-99,-3 1 1,-1 2 132,-4 1 1,0 2 39,-3 2 1,-2 2 77,-2 2 1,-2 1-131,-2 3 0,-1 2 495,-1 2 1,-1 0-480,-1 4 1,-1 0-9,1 1 0,-1 1-19,1 1 1,0 1-28,1-1 0,1 1-2,1 0 1,0-1 2,1 1 0,1-1-1,1-1 0,0 1 179,1-1 1,-1 1-183,2-1 0,0 1 0,-1 0 0,1 1-27,-1 1 1,0 0-5,0 3 0,-1 0 27,-2 1 0,1 1-17,-3 4 0,0 2-2,-2 1 1,0 3 22,-3 3 0,0 4 31,-1 1 0,-2 3 57,0 2 0,-1 1-41,1 2 1,0 0-21,-1 1 0,1 1 30,1-1 0,1 1-35,1-1 1,1-2-19,2 0 1,1-2-1,3-1 0,0-3-3,4-2 1,2-2-2,2-3 0,3-4-5,3 0 1,2-4-39,4-5 0,2-3 16,4-3 0,2-5-143,4-4 1,0-5 104,-28 5 1,0-2 0,1-1-318,2-2 0,0-1 0,0-1 341,2-2 0,0-1 0,1 0-98,1-2 0,0-1 0,0 1 139,1-2 0,0 1 0,0-1 58,0 1 1,0-1 0,-1 1 17,0 1 1,-1 0 0,0 1-4,-1 1 1,0 0 0,-1 2-43,-1 0 1,-1 2 0,-1 1-30,-1 1 0,0 0 0,0 2 43,28-8 0,1 2-10,-4 3 0,0 2 0,-2 1 0,-1 3-9,-1 1 1,-1 1-11,0 2 1,0 0 19,0 1 1,0 1 249,1-1 0,1 1-282,0-1 1,0 0-4,2 0 0,0-1-1,1 0 0,0-1-17,0-1 1,1 0-43,1-2 0,-1 0 6,0-1 0,1-2 18,-1 0 0,1-1 12,0-2 1,-1 0 22,1-2 0,-1-1 0,0 0 0,1-1 3,-3 0 0,1-1 41,-2 2 1,-2 0-14,-2 2 0,-1 2 12,-4 3 1,-2 3 6,-4 4 0,-2 2 6,-4 4 0,-2 4-3,-4 6 1,-3 6-19,-3 3 0,-2 5 68,-3 7 1,-2 6 92,-2 4 0,-1 5 119,-1 3 1,0 3-260,-1 4 0,1 1-56,2 2 0,1 1-35,3 0 0,1 0-17,4-2 0,2-2 354,5 0 1,2-4-424,4-2 1,3-3-24,4-2 0,3-4-31,3-3 0,2-3-11,3-2 0,2-4 81,3-3 0,1-4 43,2-2 0,1-3 9,1-4 0,1-2 208,1-1 0,1-3-279,-33 0 0,-1-1 0,1-1-123,0-1 1,1-1 0,-1 1-118,1-1 0,-1 0 0,1 0-206,0-1 0,1 0 1,-1 0-784,1 1 0,1-1 1,-2 1 1352,27 0 0,-6 0 0,-31 0 0,-7 2 0,18-1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16:33:57.873"/>
    </inkml:context>
    <inkml:brush xml:id="br0">
      <inkml:brushProperty name="width" value="0.6" units="cm"/>
      <inkml:brushProperty name="height" value="0.6" units="cm"/>
      <inkml:brushProperty name="color" value="#004F8B"/>
    </inkml:brush>
  </inkml:definitions>
  <inkml:trace contextRef="#ctx0" brushRef="#br0">1 1470 9169,'10'-38'3,"1"6"42,2 25 173,-1-1 57,0 0 7,-1-1 10,4-5-256,-4 3-36,4-4-6,-4 4-30,0 1 30,3-1-5,-1-1-25,5 0-9,1-3 0,4 1 42,3-2-8,5-1-34,3 1 37,5-1 2,2 1-30,2 0 33,2 0 0,2 1 3,1 0-5,2 1 2,1 0-47,1 0-43,0-2 93,2 1 37,0-2 108,1 0 65,3-3-81,1 1-1113,4-2 932,2 0 125,3 2-17,3 1 62,0 2-1,2 1-52,-1 2-57,2 2 23,11 1 0,4 2-26,9-1 35,-10 2 1,-3 1 69,-13 4-46,0 0 26,-1 2-9,0 0-1065,0 0 0,0 0 148,0 0 11,0 0 825,0 2-431,-1 2 428,1 0 3,-1 1-45,0 1 34,0 1-23,-1 1 34,-2 2 65,-2 2-60,-2 2 54,-1 1-6,-2 0 3,-1 2-3,-2 0 85,0 2 16,-2 0-1134,1 1 1044,-2 0-56,1 2 975,0 1-368,0 3-553,1 0 22,0 4-23,2 3-16,0 1 19,-1 5-1048,2 1 845,0 3 193,1 1 319,3 0-342,1-2-28,4-5-6,2-3-3,0-5-61,2-6 67,1-6 0,0-6 983,1-5-619,1-3-311,2-2-17,0-1-30,4-4 58,0-2-27,3-6-37,1-2 2,0-2-2,1-1 9,3-2-9,0 1 0,3-2 87,3 2-85,1 1 1,2 4 33,-48 7 1,0 1-15,2 1 1,-1 0-21,1 0 1,1 0-2,0 0 1,0 0 1,1 0 0,1-1 28,0 0 0,0 0-31,0-1 0,1 0-4,0 0 0,0 0 2,0-1 1,1 0-36,-2 1 0,1 0-455,-2 0 0,1 0 125,-2 1 0,1-1 367,-1 1 0,-1-1 491,0 1 1,1-1-371,-1 1 1,0-1-104,0 0 1,1 1-175,0-1 0,1 0 187,-1 1 0,1 1 5,0 0 1,0 1-15,1 1 0,-1 0-18,0 1 1,0 1-3,-1 0 1,1 1 15,-1 2 1,-1 0-1,0 1 0,0 1-15,-1 3 0,1 0 27,-1 0 1,0 0-31,0 0 0,0 0-492,0 0 0,0-1 427,0-1 0,0-1 38,-1-1 0,0 0 854,49 1-791,-3-3 282,-2-1-264,-2-1-46,0-1 56,1-3-55,2-3-4,3-2-2,0-1-840,2 0 837,-50 6 0,0 0-36,48-2-17,-2 2 53,-3 2 983,-3 1-481,-4 7-502,-4 4 0,-2 7 126,-3 4-28,-1 2 11,0 1 26,3-1-1,2-1-27,5-6-99,4-3 45,5-7-42,3-3-468,-47-2 0,1-1 457,1 0 0,0 0-1,1-2 0,1 0-491,1-1 0,0-1 340,2-1 1,0-1 63,1-1 0,0-1 86,1-1 1,1 0-160,-1-1 1,1-1 143,1 0 0,-1-1-11,0-1 0,0 1-3,0 0 1,0 0 3,-2 1 0,0 0 27,0 1 0,-1 1-21,-1 1 0,1 1 21,-1 1 0,0 0 35,1 0 0,0 1-20,1 0 1,0 0-13,2 0 0,0-1 30,1 1 1,0-1 15,0 1 0,4 0 249,28-2 0,2 1-276,-22 1 1,0 0-21,24-1 1,-1-1 1,-27 3 1,-3 0 13,1-2 0,0 1 316,-1 0 0,0 0-331,-1 0 0,0-1 2,-1 1 1,0 0-2,-1-1 1,-1 1-4,-1 1 0,0-1 2,-1 1 0,-1 0 1,-1 1 0,0-1 32,-1 1 1,0 0-11,-1 0 1,0 0-26,-1 0 1,1 1 16,-2 0 1,1 1-18,0 1 0,0-1 3,1 1 1,0 0 21,1 0 1,0 0-27,3 0 0,1 0-23,1-1 1,1 0-1,2-1 1,0-1 19,2-1 1,0 0-17,2-1 1,0-2 14,0 0 0,1-1-14,-1-1 0,1 0 18,-1-2 0,0 0 0,0-1 0,-1 0 0,-1 0 0,0-1 0,-1 0 0,0 0 0,-2 1 0,-1-1 33,0 2 1,0 1 10,-3 0 1,1 3 22,-2 1 1,1 2-38,-2 0 1,0 3 22,-1 2 1,1 2-24,-2 2 1,1 2 1,0 2 1,0 3-33,0 3 0,-1 1 0,2 1 0,0 2-59,2 0 0,-1 0-70,2 2 1,1-1 56,2-1 1,1 0-15,1-1 1,0-1 22,2-3 0,0-1-9,1 0 1,0-3-27,0-2 0,1-2 71,0-1 1,1-2-1,1-1 1,-1-1 26,2-4 0,0-1 5,1-1 1,1-3 25,1-2 1,1-2 0,1-3 0,1 0 119,2-2 0,0-1-129,2-2 0,0 0-21,2-1 1,0-1-1,1-1 1,1 0-376,1 1 0,-1 0 370,2-1 0,-1 1-33,0 1 1,0 0-393,0 1 0,0 0 429,-2 2 0,1 0 79,-2 1 1,0 2-82,-1 0 1,0 1 149,0 1 1,-1 1-152,-3 1 0,4 0 26,-8 0 1,4 0-1,-3 1 40,11-3 0,0 1-21,-13 1 0,4-1 0,-6 1 29,6-1 1,-4 0-27,1 0 0,0-1-9,1 1 0,-1-1-5,1 1 0,-1-2-27,1 1 0,0 0-1,-1-2 0,1 1-3,-1-1 0,-1 1 442,1-1 0,-1 0-439,-2 1 0,1-1-3,-2 0 0,0 0-3,-1 0 0,-1 1-14,-1-1 0,-1 0 17,-1 0 0,-1-1-1,-1 2 0,-2-1 1,-1 1 0,-1 0-28,-3 2 0,0 0 5,-3 2 1,-1 1 19,-2 2 0,-2 0 3,45 0 0,-7 3 0,-5 3 0,-6 5-5,-4 3 5,-3 6-37,-3 4-123,0 2-109,-2 3 807,1 1-1250,-1 2-272,1 0 0,-1 1 0,2 0 926,-7-3 1,-25-10 0,-13-4-1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16:33:30.106"/>
    </inkml:context>
    <inkml:brush xml:id="br0">
      <inkml:brushProperty name="width" value="0.17143" units="cm"/>
      <inkml:brushProperty name="height" value="0.17143" units="cm"/>
      <inkml:brushProperty name="color" value="#CC0066"/>
    </inkml:brush>
  </inkml:definitions>
  <inkml:trace contextRef="#ctx0" brushRef="#br0">0 3031 9785,'40'-26'-901,"-8"3"800,-24 12 70,0 1 31,0 0 73,-2 1 156,-1 3 79,-3 2 1025,0 2 1098,-1 1-3077,31-34 1,10-12 572,-3 6 18,10-13 1,0 0-8,-4 7-1779,3-2 1777,1-3 64,3-2 53,1-2 20,2-3 36,4-3 37,3-5-4,5-3-47,-30 33 1,0 0-1373,4-3 1,0 1 1399,4-2 0,1 1-34,2-1 1,4-3-391,1 3 1,5-4 0,-1 3 385,11-8 1,1-1-54,-7 7 1,3-1 0,-3 2-5,9-3 0,-2 2-28,2 1 0,0 1-2,1 2 1,-1 1-27,-1 2 0,1 2 25,-2 3 0,1 1 1,-3 1 1,1 2-19,-1 2 1,0 0 19,-1 0 0,0 2 0,0 0 0,0 1 1,0 0 1,1 0 71,0 1 0,0 2 12,1-1 1,0 1 9,0 1 0,0 1-772,0 1 0,1 1 703,-1 2 1,0 1 13,0 2 1,-1 1-278,-1 3 1,0 1 237,-2 2 1,-1 2 429,0 3 0,-1 1-433,-2 3 1,0 2-36,-2 3 1,-1 3 5,0 2 0,-1 3 13,-1 1 0,-1 2 16,0 0 1,0 2 1,-1 1 0,0 1 22,1 0 1,-1 0-19,2 1 0,-1 0 18,1 0 1,1 0-9,0 0 0,1-1 35,-1 1 0,1 0 1,0-1 1,0 1 38,0 0 1,0 1-37,0 0 1,-1 0-36,1 3 0,0 0 192,1 1 1,-1 1-210,1 3 1,-1 1 34,1 1 1,-1 3-11,1 2 1,-1 2 533,1 2 1,-2 2-561,0 2 0,0 3 0,-1 1 0,0 1 0,-2 2 0,1 1 102,-1 0 0,0 1-4,0 0 0,0-1-49,1-1 0,1-1-22,1-1 0,2-3 3,1-3 1,2-3-31,3-3 0,1-3 0,2-3 0,2-5 21,2-2 0,1-4-21,3-3 0,0-4 0,2-2 0,1-4 22,2-2 1,0-3-20,1-3 0,1-2-603,1 0 0,1-2 601,0-4 1,1-1-105,1-1 1,0-2 103,2-3 1,0-2 40,0 0 0,0-2-24,1-1 0,0-1 8,1 0 1,0-1-126,1-1 1,0-1 100,1 0 1,0 0-3,2-2 0,-1 0-2,1 0 1,0-1-2,1-1 1,0 0-17,1-1 1,-1 0 152,1 0 0,1-1-165,0-1 0,0-1-14,0-2 1,0 0 8,-31 8 1,-1 0-1,0-1-5,1 0 0,0-1 0,0-1 11,-1 0 0,1-1 1,-1 1 8,1-1 0,-1 0 1,1-1-202,-2 1 1,1-1-1,0 0 224,-2 0 0,1 0 0,-1 0 10,31-13 0,-1 0 15,-2 0 0,-1 1-26,-2 0 0,-1 1 17,-3 1 1,-1 1-99,-3 1 1,0 2 132,-5 1 1,-1 2 39,-2 2 1,-1 2 77,-4 2 1,-1 1-131,-3 3 0,0 2 495,-2 2 1,0 0-480,-2 4 1,0 0-9,0 1 0,0 1-19,1 1 1,0 1-28,0-1 0,1 1-2,2 0 1,0-1 2,1 1 0,0-1-1,2-1 0,-1 1 179,2-1 1,-1 1-183,2-1 0,-1 1 0,1 0 0,-1 1-27,0 1 1,0 0-5,-1 3 0,0 0 27,-2 1 0,0 1-17,-2 4 0,0 2-2,-2 1 1,-2 3 22,-1 3 0,0 4 31,-2 1 0,-1 3 57,-1 2 0,-1 1-41,2 2 1,-1 0-21,0 1 0,0 1 30,1-1 0,2 1-35,0-1 1,2-2-19,1 0 1,2-2-1,2-1 0,1-3-3,4-2 1,1-2-2,4-3 0,1-4-5,4 0 1,2-4-39,5-5 0,1-3 16,5-3 0,0-5-143,6-4 1,0-5 104,-29 5 1,0-2 0,0-1-318,2-2 0,1-1 0,0-1 341,2-2 0,1-1 0,-1 0-98,2-2 0,0-1 0,0 1 139,1-2 0,0 1 0,0-1 58,0 1 1,0-1 0,-1 1 17,0 1 1,-1 0 0,0 1-4,-1 1 1,-1 0 0,1 2-43,-3 0 1,0 2 0,-1 1-30,-1 1 0,0 0 0,-1 2 43,30-8 0,0 2-10,-3 3 0,-1 2 0,-2 1 0,0 3-9,-2 1 1,-1 1-11,1 2 1,-1 0 19,0 1 1,1 1 249,0-1 0,1 1-282,1-1 1,-1 0-4,3 0 0,-1-1-1,1 0 0,0-1-17,1-1 1,1 0-43,0-2 0,-1 0 6,1-1 0,0-2 18,0 0 0,0-1 12,0-2 1,0 0 22,0-2 0,0-1 0,0 0 0,0-1 3,-2 0 0,0-1 41,-2 2 1,-1 0-14,-3 2 0,-1 2 12,-4 3 1,-1 3 6,-5 4 0,-2 2 6,-5 4 0,-1 4-3,-5 6 1,-2 6-19,-3 3 0,-3 5 68,-2 7 1,-3 6 92,-2 4 0,-1 5 119,0 3 1,-2 3-260,1 4 0,0 1-56,2 2 0,2 1-35,1 0 0,3 0-17,4-2 0,2-2 354,4 0 1,3-4-424,4-2 1,3-3-24,4-2 0,3-4-31,3-3 0,2-3-11,4-2 0,1-4 81,3-3 0,2-4 43,1-2 0,2-3 9,1-4 0,0-2 208,2-1 0,0-3-279,-33 0 0,-1-1 0,1-1-123,0-1 1,0-1 0,0 1-118,1-1 0,-1 0 0,1 0-206,0-1 0,0 0 1,0 0-784,1 1 0,0-1 1,-1 1 1352,28 0 0,-7 0 0,-31 0 0,-7 2 0,18-1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16:34:43.908"/>
    </inkml:context>
    <inkml:brush xml:id="br0">
      <inkml:brushProperty name="width" value="0.17143" units="cm"/>
      <inkml:brushProperty name="height" value="0.17143" units="cm"/>
      <inkml:brushProperty name="color" value="#CC0066"/>
    </inkml:brush>
  </inkml:definitions>
  <inkml:trace contextRef="#ctx0" brushRef="#br0">0 3031 9785,'40'-26'-901,"-8"3"800,-24 12 70,0 1 31,0 0 73,-2 1 156,-1 3 79,-3 2 1025,0 2 1098,-1 1-3077,31-34 1,10-12 572,-3 6 18,10-13 1,0 0-8,-4 7-1779,3-2 1777,1-3 64,3-2 53,1-2 20,2-3 36,4-3 37,3-5-4,5-3-47,-30 33 1,0 0-1373,4-3 1,0 1 1399,4-2 0,1 1-34,2-1 1,4-3-391,1 3 1,5-4 0,-1 3 385,11-8 1,1-1-54,-7 7 1,3-1 0,-3 2-5,9-3 0,-2 2-28,2 1 0,0 1-2,1 2 1,-1 1-27,-1 2 0,1 2 25,-2 3 0,1 1 1,-3 1 1,1 2-19,-1 2 1,0 0 19,-1 0 0,0 2 0,0 0 0,0 1 1,0 0 1,1 0 71,0 1 0,0 2 12,1-1 1,0 1 9,0 1 0,0 1-772,0 1 0,1 1 703,-1 2 1,0 1 13,0 2 1,-1 1-278,-1 3 1,0 1 237,-2 2 1,-1 2 429,0 3 0,-1 1-433,-2 3 1,0 2-36,-2 3 1,-1 3 5,0 2 0,-1 3 13,-1 1 0,-1 2 16,0 0 1,0 2 1,-1 1 0,0 1 22,1 0 1,-1 0-19,2 1 0,-1 0 18,1 0 1,1 0-9,0 0 0,1-1 35,-1 1 0,1 0 1,0-1 1,0 1 38,0 0 1,0 1-37,0 0 1,-1 0-36,1 3 0,0 0 192,1 1 1,-1 1-210,1 3 1,-1 1 34,1 1 1,-1 3-11,1 2 1,-1 2 533,1 2 1,-2 2-561,0 2 0,0 3 0,-1 1 0,0 1 0,-2 2 0,1 1 102,-1 0 0,0 1-4,0 0 0,0-1-49,1-1 0,1-1-22,1-1 0,2-3 3,1-3 1,2-3-31,3-3 0,1-3 0,2-3 0,2-5 21,2-2 0,1-4-21,3-3 0,0-4 0,2-2 0,1-4 22,2-2 1,0-3-20,1-3 0,1-2-603,1 0 0,1-2 601,0-4 1,1-1-105,1-1 1,0-2 103,2-3 1,0-2 40,0 0 0,0-2-24,1-1 0,0-1 8,1 0 1,0-1-126,1-1 1,0-1 100,1 0 1,0 0-3,2-2 0,-1 0-2,1 0 1,0-1-2,1-1 1,0 0-17,1-1 1,-1 0 152,1 0 0,1-1-165,0-1 0,0-1-14,0-2 1,0 0 8,-31 8 1,-1 0-1,0-1-5,1 0 0,0-1 0,0-1 11,-1 0 0,1-1 1,-1 1 8,1-1 0,-1 0 1,1-1-202,-2 1 1,1-1-1,0 0 224,-2 0 0,1 0 0,-1 0 10,31-13 0,-1 0 15,-2 0 0,-1 1-26,-2 0 0,-1 1 17,-3 1 1,-1 1-99,-3 1 1,0 2 132,-5 1 1,-1 2 39,-2 2 1,-1 2 77,-4 2 1,-1 1-131,-3 3 0,0 2 495,-2 2 1,0 0-480,-2 4 1,0 0-9,0 1 0,0 1-19,1 1 1,0 1-28,0-1 0,1 1-2,2 0 1,0-1 2,1 1 0,0-1-1,2-1 0,-1 1 179,2-1 1,-1 1-183,2-1 0,-1 1 0,1 0 0,-1 1-27,0 1 1,0 0-5,-1 3 0,0 0 27,-2 1 0,0 1-17,-2 4 0,0 2-2,-2 1 1,-2 3 22,-1 3 0,0 4 31,-2 1 0,-1 3 57,-1 2 0,-1 1-41,2 2 1,-1 0-21,0 1 0,0 1 30,1-1 0,2 1-35,0-1 1,2-2-19,1 0 1,2-2-1,2-1 0,1-3-3,4-2 1,1-2-2,4-3 0,1-4-5,4 0 1,2-4-39,5-5 0,1-3 16,5-3 0,0-5-143,6-4 1,0-5 104,-29 5 1,0-2 0,0-1-318,2-2 0,1-1 0,0-1 341,2-2 0,1-1 0,-1 0-98,2-2 0,0-1 0,0 1 139,1-2 0,0 1 0,0-1 58,0 1 1,0-1 0,-1 1 17,0 1 1,-1 0 0,0 1-4,-1 1 1,-1 0 0,1 2-43,-3 0 1,0 2 0,-1 1-30,-1 1 0,0 0 0,-1 2 43,30-8 0,0 2-10,-3 3 0,-1 2 0,-2 1 0,0 3-9,-2 1 1,-1 1-11,1 2 1,-1 0 19,0 1 1,1 1 249,0-1 0,1 1-282,1-1 1,-1 0-4,3 0 0,-1-1-1,1 0 0,0-1-17,1-1 1,1 0-43,0-2 0,-1 0 6,1-1 0,0-2 18,0 0 0,0-1 12,0-2 1,0 0 22,0-2 0,0-1 0,0 0 0,0-1 3,-2 0 0,0-1 41,-2 2 1,-1 0-14,-3 2 0,-1 2 12,-4 3 1,-1 3 6,-5 4 0,-2 2 6,-5 4 0,-1 4-3,-5 6 1,-2 6-19,-3 3 0,-3 5 68,-2 7 1,-3 6 92,-2 4 0,-1 5 119,0 3 1,-2 3-260,1 4 0,0 1-56,2 2 0,2 1-35,1 0 0,3 0-17,4-2 0,2-2 354,4 0 1,3-4-424,4-2 1,3-3-24,4-2 0,3-4-31,3-3 0,2-3-11,4-2 0,1-4 81,3-3 0,2-4 43,1-2 0,2-3 9,1-4 0,0-2 208,2-1 0,0-3-279,-33 0 0,-1-1 0,1-1-123,0-1 1,0-1 0,0 1-118,1-1 0,-1 0 0,1 0-206,0-1 0,0 0 1,0 0-784,1 1 0,0-1 1,-1 1 1352,28 0 0,-7 0 0,-31 0 0,-7 2 0,18-1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30T16:34:52.357"/>
    </inkml:context>
    <inkml:brush xml:id="br0">
      <inkml:brushProperty name="width" value="0.17143" units="cm"/>
      <inkml:brushProperty name="height" value="0.17143" units="cm"/>
      <inkml:brushProperty name="color" value="#CC0066"/>
    </inkml:brush>
  </inkml:definitions>
  <inkml:trace contextRef="#ctx0" brushRef="#br0">0 3031 9785,'40'-26'-901,"-8"3"800,-24 12 70,0 1 31,0 0 73,-2 1 156,-1 3 79,-3 2 1025,0 2 1098,-1 1-3077,31-34 1,10-12 572,-3 6 18,10-13 1,0 0-8,-4 7-1779,3-2 1777,1-3 64,3-2 53,1-2 20,2-3 36,4-3 37,3-5-4,5-3-47,-30 33 1,0 0-1373,4-3 1,0 1 1399,4-2 0,1 1-34,2-1 1,4-3-391,1 3 1,5-4 0,-1 3 385,11-8 1,1-1-54,-7 7 1,3-1 0,-3 2-5,9-3 0,-2 2-28,2 1 0,0 1-2,1 2 1,-1 1-27,-1 2 0,1 2 25,-2 3 0,1 1 1,-3 1 1,1 2-19,-1 2 1,0 0 19,-1 0 0,0 2 0,0 0 0,0 1 1,0 0 1,1 0 71,0 1 0,0 2 12,1-1 1,0 1 9,0 1 0,0 1-772,0 1 0,1 1 703,-1 2 1,0 1 13,0 2 1,-1 1-278,-1 3 1,0 1 237,-2 2 1,-1 2 429,0 3 0,-1 1-433,-2 3 1,0 2-36,-2 3 1,-1 3 5,0 2 0,-1 3 13,-1 1 0,-1 2 16,0 0 1,0 2 1,-1 1 0,0 1 22,1 0 1,-1 0-19,2 1 0,-1 0 18,1 0 1,1 0-9,0 0 0,1-1 35,-1 1 0,1 0 1,0-1 1,0 1 38,0 0 1,0 1-37,0 0 1,-1 0-36,1 3 0,0 0 192,1 1 1,-1 1-210,1 3 1,-1 1 34,1 1 1,-1 3-11,1 2 1,-1 2 533,1 2 1,-2 2-561,0 2 0,0 3 0,-1 1 0,0 1 0,-2 2 0,1 1 102,-1 0 0,0 1-4,0 0 0,0-1-49,1-1 0,1-1-22,1-1 0,2-3 3,1-3 1,2-3-31,3-3 0,1-3 0,2-3 0,2-5 21,2-2 0,1-4-21,3-3 0,0-4 0,2-2 0,1-4 22,2-2 1,0-3-20,1-3 0,1-2-603,1 0 0,1-2 601,0-4 1,1-1-105,1-1 1,0-2 103,2-3 1,0-2 40,0 0 0,0-2-24,1-1 0,0-1 8,1 0 1,0-1-126,1-1 1,0-1 100,1 0 1,0 0-3,2-2 0,-1 0-2,1 0 1,0-1-2,1-1 1,0 0-17,1-1 1,-1 0 152,1 0 0,1-1-165,0-1 0,0-1-14,0-2 1,0 0 8,-31 8 1,-1 0-1,0-1-5,1 0 0,0-1 0,0-1 11,-1 0 0,1-1 1,-1 1 8,1-1 0,-1 0 1,1-1-202,-2 1 1,1-1-1,0 0 224,-2 0 0,1 0 0,-1 0 10,31-13 0,-1 0 15,-2 0 0,-1 1-26,-2 0 0,-1 1 17,-3 1 1,-1 1-99,-3 1 1,0 2 132,-5 1 1,-1 2 39,-2 2 1,-1 2 77,-4 2 1,-1 1-131,-3 3 0,0 2 495,-2 2 1,0 0-480,-2 4 1,0 0-9,0 1 0,0 1-19,1 1 1,0 1-28,0-1 0,1 1-2,2 0 1,0-1 2,1 1 0,0-1-1,2-1 0,-1 1 179,2-1 1,-1 1-183,2-1 0,-1 1 0,1 0 0,-1 1-27,0 1 1,0 0-5,-1 3 0,0 0 27,-2 1 0,0 1-17,-2 4 0,0 2-2,-2 1 1,-2 3 22,-1 3 0,0 4 31,-2 1 0,-1 3 57,-1 2 0,-1 1-41,2 2 1,-1 0-21,0 1 0,0 1 30,1-1 0,2 1-35,0-1 1,2-2-19,1 0 1,2-2-1,2-1 0,1-3-3,4-2 1,1-2-2,4-3 0,1-4-5,4 0 1,2-4-39,5-5 0,1-3 16,5-3 0,0-5-143,6-4 1,0-5 104,-29 5 1,0-2 0,0-1-318,2-2 0,1-1 0,0-1 341,2-2 0,1-1 0,-1 0-98,2-2 0,0-1 0,0 1 139,1-2 0,0 1 0,0-1 58,0 1 1,0-1 0,-1 1 17,0 1 1,-1 0 0,0 1-4,-1 1 1,-1 0 0,1 2-43,-3 0 1,0 2 0,-1 1-30,-1 1 0,0 0 0,-1 2 43,30-8 0,0 2-10,-3 3 0,-1 2 0,-2 1 0,0 3-9,-2 1 1,-1 1-11,1 2 1,-1 0 19,0 1 1,1 1 249,0-1 0,1 1-282,1-1 1,-1 0-4,3 0 0,-1-1-1,1 0 0,0-1-17,1-1 1,1 0-43,0-2 0,-1 0 6,1-1 0,0-2 18,0 0 0,0-1 12,0-2 1,0 0 22,0-2 0,0-1 0,0 0 0,0-1 3,-2 0 0,0-1 41,-2 2 1,-1 0-14,-3 2 0,-1 2 12,-4 3 1,-1 3 6,-5 4 0,-2 2 6,-5 4 0,-1 4-3,-5 6 1,-2 6-19,-3 3 0,-3 5 68,-2 7 1,-3 6 92,-2 4 0,-1 5 119,0 3 1,-2 3-260,1 4 0,0 1-56,2 2 0,2 1-35,1 0 0,3 0-17,4-2 0,2-2 354,4 0 1,3-4-424,4-2 1,3-3-24,4-2 0,3-4-31,3-3 0,2-3-11,4-2 0,1-4 81,3-3 0,2-4 43,1-2 0,2-3 9,1-4 0,0-2 208,2-1 0,0-3-279,-33 0 0,-1-1 0,1-1-123,0-1 1,0-1 0,0 1-118,1-1 0,-1 0 0,1 0-206,0-1 0,0 0 1,0 0-784,1 1 0,0-1 1,-1 1 1352,28 0 0,-7 0 0,-31 0 0,-7 2 0,18-1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defRPr sz="1300">
                <a:latin typeface="Times New Roman" pitchFamily="-108" charset="0"/>
              </a:defRPr>
            </a:lvl1pPr>
          </a:lstStyle>
          <a:p>
            <a:pPr>
              <a:defRPr/>
            </a:pPr>
            <a:endParaRPr lang="en-US"/>
          </a:p>
        </p:txBody>
      </p:sp>
      <p:sp>
        <p:nvSpPr>
          <p:cNvPr id="512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defRPr sz="1300">
                <a:latin typeface="Times New Roman" pitchFamily="-108" charset="0"/>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defRPr sz="1300">
                <a:latin typeface="Times New Roman" pitchFamily="-108" charset="0"/>
              </a:defRPr>
            </a:lvl1pPr>
          </a:lstStyle>
          <a:p>
            <a:pPr>
              <a:defRPr/>
            </a:pPr>
            <a:endParaRPr lang="en-US"/>
          </a:p>
        </p:txBody>
      </p:sp>
      <p:sp>
        <p:nvSpPr>
          <p:cNvPr id="512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defRPr sz="1300">
                <a:latin typeface="Times New Roman" pitchFamily="-108" charset="0"/>
              </a:defRPr>
            </a:lvl1pPr>
          </a:lstStyle>
          <a:p>
            <a:pPr>
              <a:defRPr/>
            </a:pPr>
            <a:fld id="{ED2D5FEF-A100-4857-8722-D4E63F57E0CF}" type="slidenum">
              <a:rPr lang="en-US"/>
              <a:pPr>
                <a:defRPr/>
              </a:pPr>
              <a:t>‹#›</a:t>
            </a:fld>
            <a:endParaRPr lang="en-US"/>
          </a:p>
        </p:txBody>
      </p:sp>
    </p:spTree>
    <p:extLst>
      <p:ext uri="{BB962C8B-B14F-4D97-AF65-F5344CB8AC3E}">
        <p14:creationId xmlns:p14="http://schemas.microsoft.com/office/powerpoint/2010/main" val="40461670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p:spPr>
        <p:txBody>
          <a:bodyPr/>
          <a:lstStyle/>
          <a:p>
            <a:fld id="{2DF3275B-A1E5-46E1-BAF2-CB4D862CFB57}" type="slidenum">
              <a:rPr lang="en-US" smtClean="0">
                <a:latin typeface="Times New Roman" pitchFamily="18" charset="0"/>
              </a:rPr>
              <a:pPr/>
              <a:t>1</a:t>
            </a:fld>
            <a:endParaRPr lang="en-US">
              <a:latin typeface="Times New Roman" pitchFamily="18" charset="0"/>
            </a:endParaRPr>
          </a:p>
        </p:txBody>
      </p:sp>
      <p:sp>
        <p:nvSpPr>
          <p:cNvPr id="20482" name="Rectangle 2"/>
          <p:cNvSpPr>
            <a:spLocks noGrp="1" noRot="1" noChangeAspect="1" noChangeArrowheads="1" noTextEdit="1"/>
          </p:cNvSpPr>
          <p:nvPr>
            <p:ph type="sldImg"/>
          </p:nvPr>
        </p:nvSpPr>
        <p:spPr>
          <a:xfrm>
            <a:off x="457200" y="720725"/>
            <a:ext cx="6400800" cy="3600450"/>
          </a:xfrm>
          <a:ln/>
        </p:spPr>
      </p:sp>
      <p:sp>
        <p:nvSpPr>
          <p:cNvPr id="20483" name="Rectangle 3"/>
          <p:cNvSpPr>
            <a:spLocks noGrp="1" noChangeArrowheads="1"/>
          </p:cNvSpPr>
          <p:nvPr>
            <p:ph type="body" idx="1"/>
          </p:nvPr>
        </p:nvSpPr>
        <p:spPr>
          <a:noFill/>
          <a:ln/>
        </p:spPr>
        <p:txBody>
          <a:bodyPr/>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289745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Combine both:</a:t>
            </a:r>
          </a:p>
          <a:p>
            <a:pPr marL="628650" lvl="1" indent="-171450">
              <a:buFont typeface="Arial" panose="020B0604020202020204" pitchFamily="34" charset="0"/>
              <a:buChar char="•"/>
            </a:pPr>
            <a:r>
              <a:rPr lang="en-US" dirty="0"/>
              <a:t>Start off using only random (exploration) approach</a:t>
            </a:r>
          </a:p>
          <a:p>
            <a:pPr marL="628650" lvl="1" indent="-171450">
              <a:buFont typeface="Arial" panose="020B0604020202020204" pitchFamily="34" charset="0"/>
              <a:buChar char="•"/>
            </a:pPr>
            <a:r>
              <a:rPr lang="en-US" dirty="0"/>
              <a:t>As you approach some convergence, reduce random approach and implement exploitation (greedy) approach.</a:t>
            </a:r>
          </a:p>
          <a:p>
            <a:pPr marL="628650" lvl="1" indent="-171450">
              <a:buFont typeface="Arial" panose="020B0604020202020204" pitchFamily="34" charset="0"/>
              <a:buChar char="•"/>
            </a:pPr>
            <a:r>
              <a:rPr lang="en-US" dirty="0"/>
              <a:t>Gradually increase exploitation and decrease exploration</a:t>
            </a:r>
          </a:p>
          <a:p>
            <a:pPr marL="628650" lvl="1" indent="-171450">
              <a:buFont typeface="Arial" panose="020B0604020202020204" pitchFamily="34" charset="0"/>
              <a:buChar char="•"/>
            </a:pPr>
            <a:r>
              <a:rPr lang="en-US" dirty="0"/>
              <a:t>This is called E-Greedy approach.</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14</a:t>
            </a:fld>
            <a:endParaRPr lang="en-US"/>
          </a:p>
        </p:txBody>
      </p:sp>
    </p:spTree>
    <p:extLst>
      <p:ext uri="{BB962C8B-B14F-4D97-AF65-F5344CB8AC3E}">
        <p14:creationId xmlns:p14="http://schemas.microsoft.com/office/powerpoint/2010/main" val="4068675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17</a:t>
            </a:fld>
            <a:endParaRPr lang="en-US"/>
          </a:p>
        </p:txBody>
      </p:sp>
    </p:spTree>
    <p:extLst>
      <p:ext uri="{BB962C8B-B14F-4D97-AF65-F5344CB8AC3E}">
        <p14:creationId xmlns:p14="http://schemas.microsoft.com/office/powerpoint/2010/main" val="2917778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18</a:t>
            </a:fld>
            <a:endParaRPr lang="en-US"/>
          </a:p>
        </p:txBody>
      </p:sp>
    </p:spTree>
    <p:extLst>
      <p:ext uri="{BB962C8B-B14F-4D97-AF65-F5344CB8AC3E}">
        <p14:creationId xmlns:p14="http://schemas.microsoft.com/office/powerpoint/2010/main" val="664186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Once we know utility function </a:t>
            </a:r>
            <a:r>
              <a:rPr lang="en-US" dirty="0">
                <a:sym typeface="Wingdings" panose="05000000000000000000" pitchFamily="2" charset="2"/>
              </a:rPr>
              <a:t> then we can use </a:t>
            </a:r>
            <a:r>
              <a:rPr lang="en-US" b="1" dirty="0">
                <a:sym typeface="Wingdings" panose="05000000000000000000" pitchFamily="2" charset="2"/>
              </a:rPr>
              <a:t>value</a:t>
            </a:r>
            <a:r>
              <a:rPr lang="en-US" dirty="0">
                <a:sym typeface="Wingdings" panose="05000000000000000000" pitchFamily="2" charset="2"/>
              </a:rPr>
              <a:t> </a:t>
            </a:r>
            <a:r>
              <a:rPr lang="en-US" b="1" dirty="0">
                <a:sym typeface="Wingdings" panose="05000000000000000000" pitchFamily="2" charset="2"/>
              </a:rPr>
              <a:t>iteration</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19</a:t>
            </a:fld>
            <a:endParaRPr lang="en-US"/>
          </a:p>
        </p:txBody>
      </p:sp>
    </p:spTree>
    <p:extLst>
      <p:ext uri="{BB962C8B-B14F-4D97-AF65-F5344CB8AC3E}">
        <p14:creationId xmlns:p14="http://schemas.microsoft.com/office/powerpoint/2010/main" val="2582080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20</a:t>
            </a:fld>
            <a:endParaRPr lang="en-US"/>
          </a:p>
        </p:txBody>
      </p:sp>
    </p:spTree>
    <p:extLst>
      <p:ext uri="{BB962C8B-B14F-4D97-AF65-F5344CB8AC3E}">
        <p14:creationId xmlns:p14="http://schemas.microsoft.com/office/powerpoint/2010/main" val="3701086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Problem: need to keep track of all trajectories in order to calculate the new average when we a new sample (trajectory) is collected.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Solution: just keep track of current mean, and total number of samples that make up that mean:</a:t>
            </a:r>
          </a:p>
          <a:p>
            <a:pPr marL="628650" lvl="1" indent="-171450">
              <a:buFont typeface="Arial" panose="020B0604020202020204" pitchFamily="34" charset="0"/>
              <a:buChar char="•"/>
            </a:pPr>
            <a:r>
              <a:rPr lang="en-US" dirty="0"/>
              <a:t>Then do: (#_samples * current average + new sample)/(#samples + 1)</a:t>
            </a:r>
          </a:p>
          <a:p>
            <a:pPr marL="628650" lvl="1" indent="-171450">
              <a:buFont typeface="Arial" panose="020B0604020202020204" pitchFamily="34" charset="0"/>
              <a:buChar char="•"/>
            </a:pPr>
            <a:r>
              <a:rPr lang="en-US" dirty="0"/>
              <a:t>This saves a lot of memory!</a:t>
            </a:r>
          </a:p>
          <a:p>
            <a:pPr marL="628650" lvl="1" indent="-171450">
              <a:buFont typeface="Arial" panose="020B0604020202020204" pitchFamily="34" charset="0"/>
              <a:buChar char="•"/>
            </a:pPr>
            <a:r>
              <a:rPr lang="en-US" dirty="0"/>
              <a:t>This is called </a:t>
            </a:r>
            <a:r>
              <a:rPr lang="en-US" b="1" dirty="0"/>
              <a:t>Incremental Mean (reduce # of rows).</a:t>
            </a:r>
          </a:p>
          <a:p>
            <a:pPr marL="628650" lvl="1" indent="-171450">
              <a:buFont typeface="Arial" panose="020B0604020202020204" pitchFamily="34" charset="0"/>
              <a:buChar char="•"/>
            </a:pPr>
            <a:r>
              <a:rPr lang="en-US" b="1" dirty="0"/>
              <a:t>TD method (temporal difference method) </a:t>
            </a:r>
            <a:r>
              <a:rPr lang="en-US" b="1" dirty="0">
                <a:sym typeface="Wingdings" panose="05000000000000000000" pitchFamily="2" charset="2"/>
              </a:rPr>
              <a:t> reduce number of columns.</a:t>
            </a: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24</a:t>
            </a:fld>
            <a:endParaRPr lang="en-US"/>
          </a:p>
        </p:txBody>
      </p:sp>
    </p:spTree>
    <p:extLst>
      <p:ext uri="{BB962C8B-B14F-4D97-AF65-F5344CB8AC3E}">
        <p14:creationId xmlns:p14="http://schemas.microsoft.com/office/powerpoint/2010/main" val="1392587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reduces the number of rows (trajectories) in the table that need to be stored.</a:t>
            </a:r>
          </a:p>
          <a:p>
            <a:pPr marL="171450" indent="-171450">
              <a:buFont typeface="Arial" panose="020B0604020202020204" pitchFamily="34" charset="0"/>
              <a:buChar char="•"/>
            </a:pPr>
            <a:r>
              <a:rPr lang="en-US" dirty="0"/>
              <a:t>But how to reduce number of columns (number of means stored for each state)?</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26</a:t>
            </a:fld>
            <a:endParaRPr lang="en-US"/>
          </a:p>
        </p:txBody>
      </p:sp>
    </p:spTree>
    <p:extLst>
      <p:ext uri="{BB962C8B-B14F-4D97-AF65-F5344CB8AC3E}">
        <p14:creationId xmlns:p14="http://schemas.microsoft.com/office/powerpoint/2010/main" val="14310537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Problem: relies on storing (collecting) entire trajectory before calculating utility.</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28</a:t>
            </a:fld>
            <a:endParaRPr lang="en-US"/>
          </a:p>
        </p:txBody>
      </p:sp>
    </p:spTree>
    <p:extLst>
      <p:ext uri="{BB962C8B-B14F-4D97-AF65-F5344CB8AC3E}">
        <p14:creationId xmlns:p14="http://schemas.microsoft.com/office/powerpoint/2010/main" val="701194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In order to save memory, use your neighbors estimation (bootstrapping = use predictive value as target value; less accurate, but with enough samples it will eventually converge to correct values).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Reduces number of columns in the table.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You need to collect more samples for TD method: </a:t>
            </a:r>
            <a:r>
              <a:rPr lang="en-US" b="1" dirty="0"/>
              <a:t>trade space (memory) for time (computation)</a:t>
            </a:r>
            <a:r>
              <a:rPr lang="en-US" dirty="0"/>
              <a:t>. This is why MC method is still useful because you can use this method when you have limited number of samples but still want faster (more accurate) convergence.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1" dirty="0"/>
              <a:t>Advanced study: </a:t>
            </a:r>
            <a:r>
              <a:rPr lang="en-US" dirty="0"/>
              <a:t>instead of using only the previous value, use previous n values </a:t>
            </a:r>
            <a:r>
              <a:rPr lang="en-US" dirty="0">
                <a:sym typeface="Wingdings" panose="05000000000000000000" pitchFamily="2" charset="2"/>
              </a:rPr>
              <a:t> will cost more memory (space) but as said before it will save time (computational power) by getting accurate results faster (converge faster).</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sym typeface="Wingdings" panose="05000000000000000000" pitchFamily="2" charset="2"/>
              </a:rPr>
              <a:t>Spectrum (combination of TD + MC)   </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sym typeface="Wingdings" panose="05000000000000000000" pitchFamily="2" charset="2"/>
              </a:rPr>
              <a:t> TD method --------------------combination----------------------------MC method</a:t>
            </a:r>
            <a:endParaRPr lang="en-US" dirty="0"/>
          </a:p>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29</a:t>
            </a:fld>
            <a:endParaRPr lang="en-US"/>
          </a:p>
        </p:txBody>
      </p:sp>
    </p:spTree>
    <p:extLst>
      <p:ext uri="{BB962C8B-B14F-4D97-AF65-F5344CB8AC3E}">
        <p14:creationId xmlns:p14="http://schemas.microsoft.com/office/powerpoint/2010/main" val="3993367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at this point, we know how to sample, and how to obtain utility; now we are ready to use the equation to find optimal policy, but this requires we still consider transition probability, which thus still requires transition model. We need a better model that can determine optimal policy without using transition model and only using the sampling and utility value calculations.</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31</a:t>
            </a:fld>
            <a:endParaRPr lang="en-US"/>
          </a:p>
        </p:txBody>
      </p:sp>
    </p:spTree>
    <p:extLst>
      <p:ext uri="{BB962C8B-B14F-4D97-AF65-F5344CB8AC3E}">
        <p14:creationId xmlns:p14="http://schemas.microsoft.com/office/powerpoint/2010/main" val="3928852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Extra step necessary with reinforcement learning: determine/model the transition model and the utility model using data sampling.</a:t>
            </a:r>
          </a:p>
          <a:p>
            <a:pPr marL="171450" indent="-171450">
              <a:buFont typeface="Arial" panose="020B0604020202020204" pitchFamily="34" charset="0"/>
              <a:buChar char="•"/>
            </a:pPr>
            <a:r>
              <a:rPr lang="en-US" dirty="0"/>
              <a:t>Step 1) find the transition model.</a:t>
            </a:r>
          </a:p>
          <a:p>
            <a:pPr marL="171450" indent="-171450">
              <a:buFont typeface="Arial" panose="020B0604020202020204" pitchFamily="34" charset="0"/>
              <a:buChar char="•"/>
            </a:pPr>
            <a:r>
              <a:rPr lang="en-US" dirty="0"/>
              <a:t>Step 2) use MDP process to find optimal policy.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a:t>
            </a:fld>
            <a:endParaRPr lang="en-US"/>
          </a:p>
        </p:txBody>
      </p:sp>
    </p:spTree>
    <p:extLst>
      <p:ext uri="{BB962C8B-B14F-4D97-AF65-F5344CB8AC3E}">
        <p14:creationId xmlns:p14="http://schemas.microsoft.com/office/powerpoint/2010/main" val="13943579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32</a:t>
            </a:fld>
            <a:endParaRPr lang="en-US"/>
          </a:p>
        </p:txBody>
      </p:sp>
    </p:spTree>
    <p:extLst>
      <p:ext uri="{BB962C8B-B14F-4D97-AF65-F5344CB8AC3E}">
        <p14:creationId xmlns:p14="http://schemas.microsoft.com/office/powerpoint/2010/main" val="160248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State-action-sequence just like with the previous model , but now with our sampling we consider not only the start state, but the action taken at that state that gives the utility for the trajectory.</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34</a:t>
            </a:fld>
            <a:endParaRPr lang="en-US"/>
          </a:p>
        </p:txBody>
      </p:sp>
    </p:spTree>
    <p:extLst>
      <p:ext uri="{BB962C8B-B14F-4D97-AF65-F5344CB8AC3E}">
        <p14:creationId xmlns:p14="http://schemas.microsoft.com/office/powerpoint/2010/main" val="4121440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Note: reward is easy to collect; simply collect the reward during each sample run and keep track of the average reward if it is not a deterministic reward (for example, if reward has probability of being different values each time we arrive at the state to collect the reward). Otherwise, if reward is constant (set or known), then it is very easy to factor in reward into the above equations for determining best policy, which is why he did not include R(s) in the equations above.</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35</a:t>
            </a:fld>
            <a:endParaRPr lang="en-US"/>
          </a:p>
        </p:txBody>
      </p:sp>
    </p:spTree>
    <p:extLst>
      <p:ext uri="{BB962C8B-B14F-4D97-AF65-F5344CB8AC3E}">
        <p14:creationId xmlns:p14="http://schemas.microsoft.com/office/powerpoint/2010/main" val="1081485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Only when you try to explore (random) the next state, then SARSA and Q-Learning may be different because most of the time the max(a’) with Q-Learning is the same as with SARSA which already converges to set next action as current best at the given state.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38</a:t>
            </a:fld>
            <a:endParaRPr lang="en-US"/>
          </a:p>
        </p:txBody>
      </p:sp>
    </p:spTree>
    <p:extLst>
      <p:ext uri="{BB962C8B-B14F-4D97-AF65-F5344CB8AC3E}">
        <p14:creationId xmlns:p14="http://schemas.microsoft.com/office/powerpoint/2010/main" val="2452542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Notice in the example there is some drifting.</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47</a:t>
            </a:fld>
            <a:endParaRPr lang="en-US"/>
          </a:p>
        </p:txBody>
      </p:sp>
    </p:spTree>
    <p:extLst>
      <p:ext uri="{BB962C8B-B14F-4D97-AF65-F5344CB8AC3E}">
        <p14:creationId xmlns:p14="http://schemas.microsoft.com/office/powerpoint/2010/main" val="3694240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a:t>
            </a:r>
            <a:r>
              <a:rPr lang="en-US" dirty="0" err="1"/>
              <a:t>s,a</a:t>
            </a:r>
            <a:r>
              <a:rPr lang="en-US" dirty="0"/>
              <a:t>) == current sample size, and Q(</a:t>
            </a:r>
            <a:r>
              <a:rPr lang="en-US" dirty="0" err="1"/>
              <a:t>s,a</a:t>
            </a:r>
            <a:r>
              <a:rPr lang="en-US" dirty="0"/>
              <a:t>) == current incremental mean.</a:t>
            </a:r>
          </a:p>
          <a:p>
            <a:pPr marL="171450" indent="-171450">
              <a:buFont typeface="Arial" panose="020B0604020202020204" pitchFamily="34" charset="0"/>
              <a:buChar char="•"/>
            </a:pPr>
            <a:r>
              <a:rPr lang="en-US" dirty="0"/>
              <a:t>Notice with Q update, we are using incremental mean.</a:t>
            </a:r>
          </a:p>
          <a:p>
            <a:pPr marL="171450" indent="-171450">
              <a:buFont typeface="Arial" panose="020B0604020202020204" pitchFamily="34" charset="0"/>
              <a:buChar char="•"/>
            </a:pPr>
            <a:r>
              <a:rPr lang="en-US" dirty="0"/>
              <a:t>The trajectory is the sample being collected via E-Greedy (tells which action to take at the given state you are in).</a:t>
            </a:r>
          </a:p>
          <a:p>
            <a:pPr marL="171450" indent="-171450">
              <a:buFont typeface="Arial" panose="020B0604020202020204" pitchFamily="34" charset="0"/>
              <a:buChar char="•"/>
            </a:pPr>
            <a:r>
              <a:rPr lang="en-US" dirty="0"/>
              <a:t>We only use current sample Q collection to update previous Q value (TD method).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48</a:t>
            </a:fld>
            <a:endParaRPr lang="en-US"/>
          </a:p>
        </p:txBody>
      </p:sp>
    </p:spTree>
    <p:extLst>
      <p:ext uri="{BB962C8B-B14F-4D97-AF65-F5344CB8AC3E}">
        <p14:creationId xmlns:p14="http://schemas.microsoft.com/office/powerpoint/2010/main" val="433394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49</a:t>
            </a:fld>
            <a:endParaRPr lang="en-US"/>
          </a:p>
        </p:txBody>
      </p:sp>
    </p:spTree>
    <p:extLst>
      <p:ext uri="{BB962C8B-B14F-4D97-AF65-F5344CB8AC3E}">
        <p14:creationId xmlns:p14="http://schemas.microsoft.com/office/powerpoint/2010/main" val="24040115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Note sampling policy and starting position for samples will affect if and how fast this algorithm converges to optimal policy.</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52</a:t>
            </a:fld>
            <a:endParaRPr lang="en-US"/>
          </a:p>
        </p:txBody>
      </p:sp>
    </p:spTree>
    <p:extLst>
      <p:ext uri="{BB962C8B-B14F-4D97-AF65-F5344CB8AC3E}">
        <p14:creationId xmlns:p14="http://schemas.microsoft.com/office/powerpoint/2010/main" val="1433941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Difference from SARSA learning: when we update previous state-action pair, do not use the action from current state sample, rather, use the current best action at the current state.</a:t>
            </a:r>
          </a:p>
          <a:p>
            <a:pPr marL="628650" lvl="1" indent="-171450">
              <a:buFont typeface="Arial" panose="020B0604020202020204" pitchFamily="34" charset="0"/>
              <a:buChar char="•"/>
            </a:pPr>
            <a:r>
              <a:rPr lang="en-US" dirty="0"/>
              <a:t>Thus Q Learning is a more greedy approach.</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55</a:t>
            </a:fld>
            <a:endParaRPr lang="en-US"/>
          </a:p>
        </p:txBody>
      </p:sp>
    </p:spTree>
    <p:extLst>
      <p:ext uri="{BB962C8B-B14F-4D97-AF65-F5344CB8AC3E}">
        <p14:creationId xmlns:p14="http://schemas.microsoft.com/office/powerpoint/2010/main" val="24715993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both SARSA and Q Learning, do not forget to UPDATE N(</a:t>
            </a:r>
            <a:r>
              <a:rPr lang="en-US" dirty="0" err="1"/>
              <a:t>s,a</a:t>
            </a:r>
            <a:r>
              <a:rPr lang="en-US" dirty="0"/>
              <a:t>) FIRST, BEFORE updating Q(</a:t>
            </a:r>
            <a:r>
              <a:rPr lang="en-US" dirty="0" err="1"/>
              <a:t>s,a</a:t>
            </a:r>
            <a:r>
              <a:rPr lang="en-US" dirty="0"/>
              <a: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56</a:t>
            </a:fld>
            <a:endParaRPr lang="en-US"/>
          </a:p>
        </p:txBody>
      </p:sp>
    </p:spTree>
    <p:extLst>
      <p:ext uri="{BB962C8B-B14F-4D97-AF65-F5344CB8AC3E}">
        <p14:creationId xmlns:p14="http://schemas.microsoft.com/office/powerpoint/2010/main" val="2935789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Notice: reward (utility) and transition probability (model) is all given. With reinforcement learning we need to learn these first before using MDP process.</a:t>
            </a:r>
          </a:p>
        </p:txBody>
      </p:sp>
      <p:sp>
        <p:nvSpPr>
          <p:cNvPr id="4" name="Slide Number Placeholder 3"/>
          <p:cNvSpPr>
            <a:spLocks noGrp="1"/>
          </p:cNvSpPr>
          <p:nvPr>
            <p:ph type="sldNum" sz="quarter" idx="10"/>
          </p:nvPr>
        </p:nvSpPr>
        <p:spPr/>
        <p:txBody>
          <a:bodyPr/>
          <a:lstStyle/>
          <a:p>
            <a:pPr>
              <a:defRPr/>
            </a:pPr>
            <a:fld id="{ED2D5FEF-A100-4857-8722-D4E63F57E0CF}" type="slidenum">
              <a:rPr lang="en-US" smtClean="0"/>
              <a:pPr>
                <a:defRPr/>
              </a:pPr>
              <a:t>4</a:t>
            </a:fld>
            <a:endParaRPr lang="en-US"/>
          </a:p>
        </p:txBody>
      </p:sp>
    </p:spTree>
    <p:extLst>
      <p:ext uri="{BB962C8B-B14F-4D97-AF65-F5344CB8AC3E}">
        <p14:creationId xmlns:p14="http://schemas.microsoft.com/office/powerpoint/2010/main" val="3302913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Special note: the (b3, E, -1)* is a random action from E-Greedy sampling.</a:t>
            </a:r>
          </a:p>
          <a:p>
            <a:pPr marL="628650" lvl="1" indent="-171450">
              <a:buFont typeface="Arial" panose="020B0604020202020204" pitchFamily="34" charset="0"/>
              <a:buChar char="•"/>
            </a:pPr>
            <a:r>
              <a:rPr lang="en-US" b="1" u="sng" dirty="0"/>
              <a:t>Research question: </a:t>
            </a:r>
            <a:r>
              <a:rPr lang="en-US" dirty="0"/>
              <a:t>could we adapt E-Greedy sampling so that when random sampling is selected, we make it less random by causing the random action to consider the Q-Value (for example, if a Q value is too small, then do not distribute the probability that the action will be randomly selected to that action but rather distribute the random action to all of the other actions).</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57</a:t>
            </a:fld>
            <a:endParaRPr lang="en-US"/>
          </a:p>
        </p:txBody>
      </p:sp>
    </p:spTree>
    <p:extLst>
      <p:ext uri="{BB962C8B-B14F-4D97-AF65-F5344CB8AC3E}">
        <p14:creationId xmlns:p14="http://schemas.microsoft.com/office/powerpoint/2010/main" val="17913390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With MDP, when you have transition model, then value iteration algorithm will converge much faster on the optimal policy.</a:t>
            </a:r>
          </a:p>
          <a:p>
            <a:pPr marL="171450" indent="-171450">
              <a:buFont typeface="Arial" panose="020B0604020202020204" pitchFamily="34" charset="0"/>
              <a:buChar char="•"/>
            </a:pPr>
            <a:r>
              <a:rPr lang="en-US" dirty="0"/>
              <a:t>Note: coding using Q-values (because you do not have transition model) versus utility values using value iteration takes about the same amount of effort in terms of coding; its just Q-values will converge slower and require more memory since you need to keep track of Q-value (a form of utility derived from sampling) for each action at each state.</a:t>
            </a:r>
          </a:p>
          <a:p>
            <a:pPr marL="171450" indent="-171450">
              <a:buFont typeface="Arial" panose="020B0604020202020204" pitchFamily="34" charset="0"/>
              <a:buChar char="•"/>
            </a:pPr>
            <a:r>
              <a:rPr lang="en-US" dirty="0"/>
              <a:t>Special topic: if you had a transition model at each state that was changing, then just reset N and resample to find the new optimal policy.</a:t>
            </a:r>
          </a:p>
          <a:p>
            <a:pPr marL="171450" indent="-171450">
              <a:buFont typeface="Arial" panose="020B0604020202020204" pitchFamily="34" charset="0"/>
              <a:buChar char="•"/>
            </a:pPr>
            <a:r>
              <a:rPr lang="en-US" dirty="0"/>
              <a:t>Q-Learning is being used in Autonomous Vehicles (and in Simulation environments such as video games).</a:t>
            </a:r>
          </a:p>
          <a:p>
            <a:pPr marL="628650" lvl="1" indent="-171450">
              <a:buFont typeface="Arial" panose="020B0604020202020204" pitchFamily="34" charset="0"/>
              <a:buChar char="•"/>
            </a:pPr>
            <a:r>
              <a:rPr lang="en-US" dirty="0"/>
              <a:t>Challenge: discretizing the state space (making the continuous real world discrete); but the more fine grained number of states and actions at each state you have, the more accuracy you have, but the more memory and computational power is needed. We need to balance how much we discretize the state space with the tradeoff of gaining or losing accuracy at the cost of requiring or not requiring as much memory and computation respectively.</a:t>
            </a:r>
          </a:p>
          <a:p>
            <a:pPr marL="628650" lvl="1" indent="-171450">
              <a:buFont typeface="Arial" panose="020B0604020202020204" pitchFamily="34" charset="0"/>
              <a:buChar char="•"/>
            </a:pPr>
            <a:r>
              <a:rPr lang="en-US" dirty="0"/>
              <a:t>This is why incremental mean and TD method (or TD + MC method is so useful) because we already have a challenging amount of memory and computational power necessary to make autonomous vehicles meet a high enough QoS.</a:t>
            </a:r>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60</a:t>
            </a:fld>
            <a:endParaRPr lang="en-US"/>
          </a:p>
        </p:txBody>
      </p:sp>
    </p:spTree>
    <p:extLst>
      <p:ext uri="{BB962C8B-B14F-4D97-AF65-F5344CB8AC3E}">
        <p14:creationId xmlns:p14="http://schemas.microsoft.com/office/powerpoint/2010/main" val="4254063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5</a:t>
            </a:fld>
            <a:endParaRPr lang="en-US"/>
          </a:p>
        </p:txBody>
      </p:sp>
    </p:spTree>
    <p:extLst>
      <p:ext uri="{BB962C8B-B14F-4D97-AF65-F5344CB8AC3E}">
        <p14:creationId xmlns:p14="http://schemas.microsoft.com/office/powerpoint/2010/main" val="614250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Remember: a set action for all states = the policy.</a:t>
            </a:r>
          </a:p>
          <a:p>
            <a:pPr marL="628650" lvl="1" indent="-171450">
              <a:buFont typeface="Arial" panose="020B0604020202020204" pitchFamily="34" charset="0"/>
              <a:buChar char="•"/>
            </a:pPr>
            <a:r>
              <a:rPr lang="en-US" dirty="0"/>
              <a:t>Sampling policy = choose action for all states to get a policy and record the data for that policy = the sample.</a:t>
            </a:r>
          </a:p>
          <a:p>
            <a:pPr marL="171450" lvl="0" indent="-171450">
              <a:buFont typeface="Arial" panose="020B0604020202020204" pitchFamily="34" charset="0"/>
              <a:buChar char="•"/>
            </a:pPr>
            <a:r>
              <a:rPr lang="en-US" dirty="0"/>
              <a:t>Remember: objective is to find the best action at each state.</a:t>
            </a:r>
          </a:p>
          <a:p>
            <a:pPr marL="171450" lvl="0" indent="-171450">
              <a:buFont typeface="Arial" panose="020B0604020202020204" pitchFamily="34" charset="0"/>
              <a:buChar char="•"/>
            </a:pPr>
            <a:r>
              <a:rPr lang="en-US" dirty="0"/>
              <a:t>Preferable: sample a policy using the currently best-known (latest) action from previous sampling results.</a:t>
            </a:r>
          </a:p>
          <a:p>
            <a:pPr marL="171450" lvl="0" indent="-171450">
              <a:buFont typeface="Arial" panose="020B0604020202020204" pitchFamily="34" charset="0"/>
              <a:buChar char="•"/>
            </a:pPr>
            <a:endParaRPr lang="en-US" dirty="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6</a:t>
            </a:fld>
            <a:endParaRPr lang="en-US"/>
          </a:p>
        </p:txBody>
      </p:sp>
    </p:spTree>
    <p:extLst>
      <p:ext uri="{BB962C8B-B14F-4D97-AF65-F5344CB8AC3E}">
        <p14:creationId xmlns:p14="http://schemas.microsoft.com/office/powerpoint/2010/main" val="474343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Policy iteration: we already have the transition model</a:t>
            </a:r>
          </a:p>
          <a:p>
            <a:pPr marL="171450" indent="-171450">
              <a:buFont typeface="Arial" panose="020B0604020202020204" pitchFamily="34" charset="0"/>
              <a:buChar char="•"/>
            </a:pPr>
            <a:r>
              <a:rPr lang="en-US" dirty="0"/>
              <a:t>Reinforcement mode: we do not already have the transition model (probabilities and costs).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7</a:t>
            </a:fld>
            <a:endParaRPr lang="en-US"/>
          </a:p>
        </p:txBody>
      </p:sp>
    </p:spTree>
    <p:extLst>
      <p:ext uri="{BB962C8B-B14F-4D97-AF65-F5344CB8AC3E}">
        <p14:creationId xmlns:p14="http://schemas.microsoft.com/office/powerpoint/2010/main" val="3689926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Grand opening = more risky, since we have no data on it.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10</a:t>
            </a:fld>
            <a:endParaRPr lang="en-US"/>
          </a:p>
        </p:txBody>
      </p:sp>
    </p:spTree>
    <p:extLst>
      <p:ext uri="{BB962C8B-B14F-4D97-AF65-F5344CB8AC3E}">
        <p14:creationId xmlns:p14="http://schemas.microsoft.com/office/powerpoint/2010/main" val="2486335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10 slot machines.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11</a:t>
            </a:fld>
            <a:endParaRPr lang="en-US"/>
          </a:p>
        </p:txBody>
      </p:sp>
    </p:spTree>
    <p:extLst>
      <p:ext uri="{BB962C8B-B14F-4D97-AF65-F5344CB8AC3E}">
        <p14:creationId xmlns:p14="http://schemas.microsoft.com/office/powerpoint/2010/main" val="3564070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2D5FEF-A100-4857-8722-D4E63F57E0CF}" type="slidenum">
              <a:rPr lang="en-US" smtClean="0"/>
              <a:pPr>
                <a:defRPr/>
              </a:pPr>
              <a:t>12</a:t>
            </a:fld>
            <a:endParaRPr lang="en-US"/>
          </a:p>
        </p:txBody>
      </p:sp>
    </p:spTree>
    <p:extLst>
      <p:ext uri="{BB962C8B-B14F-4D97-AF65-F5344CB8AC3E}">
        <p14:creationId xmlns:p14="http://schemas.microsoft.com/office/powerpoint/2010/main" val="218320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2800" y="1122363"/>
            <a:ext cx="10668000" cy="2387600"/>
          </a:xfrm>
        </p:spPr>
        <p:txBody>
          <a:bodyPr anchor="b">
            <a:normAutofit/>
          </a:bodyPr>
          <a:lstStyle>
            <a:lvl1pPr algn="ctr">
              <a:defRPr sz="4800" b="1" i="0">
                <a:latin typeface="Candara" panose="020E0502030303020204" pitchFamily="34" charset="0"/>
                <a:cs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812800" y="3602038"/>
            <a:ext cx="10668000" cy="2341562"/>
          </a:xfrm>
        </p:spPr>
        <p:txBody>
          <a:bodyPr/>
          <a:lstStyle>
            <a:lvl1pPr marL="0" indent="0" algn="ctr">
              <a:buNone/>
              <a:defRPr sz="2400" b="0" i="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894621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987552"/>
          </a:xfrm>
        </p:spPr>
        <p:txBody>
          <a:bodyPr/>
          <a:lstStyle>
            <a:lvl1pPr>
              <a:defRPr b="1" i="0">
                <a:latin typeface="Candara" panose="020E0502030303020204" pitchFamily="34" charset="0"/>
                <a:cs typeface="Calibri" panose="020F0502020204030204" pitchFamily="34" charset="0"/>
              </a:defRPr>
            </a:lvl1pPr>
          </a:lstStyle>
          <a:p>
            <a:r>
              <a:rPr kumimoji="0" lang="en-US" dirty="0"/>
              <a:t>Click to edit Master title style</a:t>
            </a:r>
          </a:p>
        </p:txBody>
      </p:sp>
      <p:sp>
        <p:nvSpPr>
          <p:cNvPr id="3" name="Content Placeholder 2"/>
          <p:cNvSpPr>
            <a:spLocks noGrp="1"/>
          </p:cNvSpPr>
          <p:nvPr>
            <p:ph idx="1" hasCustomPrompt="1"/>
          </p:nvPr>
        </p:nvSpPr>
        <p:spPr/>
        <p:txBody>
          <a:bodyPr vert="horz" lIns="54864" tIns="91440" rtlCol="0">
            <a:normAutofit/>
          </a:bodyPr>
          <a:lstStyle>
            <a:lvl1pPr>
              <a:defRPr lang="en-US" dirty="0" smtClean="0"/>
            </a:lvl1pPr>
            <a:lvl2pPr>
              <a:defRPr lang="en-US" dirty="0" smtClean="0"/>
            </a:lvl2pPr>
            <a:lvl3pPr>
              <a:defRPr lang="en-US" dirty="0" smtClean="0"/>
            </a:lvl3pPr>
            <a:lvl4pPr>
              <a:defRPr lang="en-US" dirty="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p:txBody>
          <a:bodyPr/>
          <a:lstStyle>
            <a:lvl1pPr>
              <a:defRPr/>
            </a:lvl1pPr>
          </a:lstStyle>
          <a:p>
            <a:pPr>
              <a:defRPr/>
            </a:pPr>
            <a:fld id="{CCF77436-EC8C-4AA7-8F7E-35D67B363DD7}" type="slidenum">
              <a:rPr lang="en-US" smtClean="0"/>
              <a:pPr>
                <a:defRPr/>
              </a:pPr>
              <a:t>‹#›</a:t>
            </a:fld>
            <a:endParaRPr lang="en-US" dirty="0"/>
          </a:p>
        </p:txBody>
      </p:sp>
    </p:spTree>
    <p:extLst>
      <p:ext uri="{BB962C8B-B14F-4D97-AF65-F5344CB8AC3E}">
        <p14:creationId xmlns:p14="http://schemas.microsoft.com/office/powerpoint/2010/main" val="1157695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Candara" panose="020E0502030303020204" pitchFamily="34" charset="0"/>
                <a:cs typeface="Calibri" panose="020F0502020204030204" pitchFamily="34" charset="0"/>
              </a:defRPr>
            </a:lvl1pPr>
          </a:lstStyle>
          <a:p>
            <a:r>
              <a:rPr kumimoji="0" lang="en-US" dirty="0"/>
              <a:t>Click to edit Master title style</a:t>
            </a:r>
          </a:p>
        </p:txBody>
      </p:sp>
      <p:sp>
        <p:nvSpPr>
          <p:cNvPr id="3" name="Content Placeholder 2"/>
          <p:cNvSpPr>
            <a:spLocks noGrp="1"/>
          </p:cNvSpPr>
          <p:nvPr>
            <p:ph sz="half" idx="1" hasCustomPrompt="1"/>
          </p:nvPr>
        </p:nvSpPr>
        <p:spPr>
          <a:xfrm>
            <a:off x="609600" y="1295400"/>
            <a:ext cx="5384800" cy="5504688"/>
          </a:xfrm>
        </p:spPr>
        <p:txBody>
          <a:bodyPr lIns="91440"/>
          <a:lstStyle>
            <a:lvl1pPr marL="233363" indent="-222250" eaLnBrk="1" latinLnBrk="0" hangingPunct="1">
              <a:tabLst/>
              <a:defRPr sz="2800"/>
            </a:lvl1pPr>
            <a:lvl2pPr marL="458788" indent="-225425" eaLnBrk="1" latinLnBrk="0" hangingPunct="1">
              <a:tabLst/>
              <a:defRPr sz="2400"/>
            </a:lvl2pPr>
            <a:lvl3pPr marL="628650" indent="-169863" eaLnBrk="1" latinLnBrk="0" hangingPunct="1">
              <a:tabLst/>
              <a:defRPr sz="2000"/>
            </a:lvl3pPr>
            <a:lvl4pPr marL="1087438" indent="-292100" eaLnBrk="1" latinLnBrk="0" hangingPunct="1">
              <a:tabLst/>
              <a:defRPr sz="1800"/>
            </a:lvl4pPr>
            <a:lvl5pPr marL="1492250" indent="-203200" eaLnBrk="1" latinLnBrk="0" hangingPunct="1">
              <a:tabLst/>
              <a:defRPr sz="1800"/>
            </a:lvl5pPr>
            <a:lvl6pPr>
              <a:defRPr sz="1800"/>
            </a:lvl6pPr>
            <a:lvl7pPr>
              <a:defRPr sz="1800"/>
            </a:lvl7pPr>
            <a:lvl8pPr>
              <a:defRPr sz="1800"/>
            </a:lvl8pPr>
            <a:lvl9pPr>
              <a:defRPr sz="1800"/>
            </a:lvl9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p:txBody>
      </p:sp>
      <p:sp>
        <p:nvSpPr>
          <p:cNvPr id="4" name="Content Placeholder 3"/>
          <p:cNvSpPr>
            <a:spLocks noGrp="1"/>
          </p:cNvSpPr>
          <p:nvPr>
            <p:ph sz="half" idx="2" hasCustomPrompt="1"/>
          </p:nvPr>
        </p:nvSpPr>
        <p:spPr>
          <a:xfrm>
            <a:off x="6197600" y="1295400"/>
            <a:ext cx="5384800" cy="5504688"/>
          </a:xfrm>
        </p:spPr>
        <p:txBody>
          <a:bodyPr vert="horz" lIns="91440" tIns="91440" rtlCol="0">
            <a:normAutofit/>
          </a:bodyPr>
          <a:lstStyle>
            <a:lvl1pPr>
              <a:defRPr lang="en-US" sz="2800" dirty="0"/>
            </a:lvl1pPr>
            <a:lvl2pPr>
              <a:defRPr lang="en-US" sz="2400" dirty="0"/>
            </a:lvl2pPr>
            <a:lvl3pPr>
              <a:defRPr lang="en-US" sz="2000" dirty="0"/>
            </a:lvl3pPr>
          </a:lstStyle>
          <a:p>
            <a:pPr marL="233363" lvl="0" indent="-222250"/>
            <a:r>
              <a:rPr lang="en-US" dirty="0"/>
              <a:t>Click to edit Master text styles</a:t>
            </a:r>
          </a:p>
          <a:p>
            <a:pPr marL="458788" lvl="1" indent="-225425"/>
            <a:r>
              <a:rPr lang="en-US" dirty="0"/>
              <a:t>Second level</a:t>
            </a:r>
          </a:p>
          <a:p>
            <a:pPr marL="628650" lvl="2" indent="-169863"/>
            <a:r>
              <a:rPr lang="en-US" dirty="0"/>
              <a:t>Third level</a:t>
            </a:r>
          </a:p>
        </p:txBody>
      </p:sp>
      <p:sp>
        <p:nvSpPr>
          <p:cNvPr id="7" name="Slide Number Placeholder 6"/>
          <p:cNvSpPr>
            <a:spLocks noGrp="1"/>
          </p:cNvSpPr>
          <p:nvPr>
            <p:ph type="sldNum" sz="quarter" idx="12"/>
          </p:nvPr>
        </p:nvSpPr>
        <p:spPr/>
        <p:txBody>
          <a:bodyPr/>
          <a:lstStyle>
            <a:lvl1pPr>
              <a:defRPr/>
            </a:lvl1pPr>
          </a:lstStyle>
          <a:p>
            <a:pPr>
              <a:defRPr/>
            </a:pPr>
            <a:fld id="{59691F2A-7CE9-4380-9B83-8F8761DC27C0}" type="slidenum">
              <a:rPr lang="en-US" smtClean="0"/>
              <a:pPr>
                <a:defRPr/>
              </a:pPr>
              <a:t>‹#›</a:t>
            </a:fld>
            <a:endParaRPr lang="en-US" dirty="0"/>
          </a:p>
        </p:txBody>
      </p:sp>
    </p:spTree>
    <p:extLst>
      <p:ext uri="{BB962C8B-B14F-4D97-AF65-F5344CB8AC3E}">
        <p14:creationId xmlns:p14="http://schemas.microsoft.com/office/powerpoint/2010/main" val="2695927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Candara" panose="020E0502030303020204" pitchFamily="34" charset="0"/>
                <a:cs typeface="Calibri" panose="020F0502020204030204" pitchFamily="34" charset="0"/>
              </a:defRPr>
            </a:lvl1pPr>
            <a:extLst/>
          </a:lstStyle>
          <a:p>
            <a:r>
              <a:rPr kumimoji="0" lang="en-US" dirty="0"/>
              <a:t>Click to edit Master title style</a:t>
            </a:r>
          </a:p>
        </p:txBody>
      </p:sp>
      <p:sp>
        <p:nvSpPr>
          <p:cNvPr id="3" name="Text Placeholder 2"/>
          <p:cNvSpPr>
            <a:spLocks noGrp="1"/>
          </p:cNvSpPr>
          <p:nvPr>
            <p:ph type="body" idx="1"/>
          </p:nvPr>
        </p:nvSpPr>
        <p:spPr>
          <a:xfrm>
            <a:off x="609600" y="1295401"/>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dirty="0"/>
              <a:t>Click to edit Master text styles</a:t>
            </a:r>
          </a:p>
        </p:txBody>
      </p:sp>
      <p:sp>
        <p:nvSpPr>
          <p:cNvPr id="4" name="Content Placeholder 3"/>
          <p:cNvSpPr>
            <a:spLocks noGrp="1"/>
          </p:cNvSpPr>
          <p:nvPr>
            <p:ph sz="half" idx="2" hasCustomPrompt="1"/>
          </p:nvPr>
        </p:nvSpPr>
        <p:spPr>
          <a:xfrm>
            <a:off x="609600" y="2023338"/>
            <a:ext cx="5386917" cy="4377462"/>
          </a:xfrm>
        </p:spPr>
        <p:txBody>
          <a:bodyPr vert="horz" lIns="91440" tIns="91440" rtlCol="0">
            <a:normAutofit/>
          </a:bodyPr>
          <a:lstStyle>
            <a:lvl1pPr>
              <a:defRPr lang="en-US" sz="2800" dirty="0"/>
            </a:lvl1pPr>
            <a:lvl2pPr>
              <a:defRPr lang="en-US" sz="2400" dirty="0"/>
            </a:lvl2pPr>
            <a:lvl3pPr>
              <a:defRPr lang="en-US" sz="2000" dirty="0"/>
            </a:lvl3pPr>
          </a:lstStyle>
          <a:p>
            <a:pPr marL="233363" lvl="0" indent="-222250"/>
            <a:r>
              <a:rPr lang="en-US" dirty="0"/>
              <a:t>Click to edit Master text styles</a:t>
            </a:r>
          </a:p>
          <a:p>
            <a:pPr marL="458788" lvl="1" indent="-225425"/>
            <a:r>
              <a:rPr lang="en-US" dirty="0"/>
              <a:t>Second level</a:t>
            </a:r>
          </a:p>
          <a:p>
            <a:pPr marL="628650" lvl="2" indent="-169863"/>
            <a:r>
              <a:rPr lang="en-US" dirty="0"/>
              <a:t>Third level</a:t>
            </a:r>
            <a:endParaRPr kumimoji="0" lang="en-US" dirty="0"/>
          </a:p>
        </p:txBody>
      </p:sp>
      <p:sp>
        <p:nvSpPr>
          <p:cNvPr id="5" name="Text Placeholder 4"/>
          <p:cNvSpPr>
            <a:spLocks noGrp="1"/>
          </p:cNvSpPr>
          <p:nvPr>
            <p:ph type="body" sz="quarter" idx="3"/>
          </p:nvPr>
        </p:nvSpPr>
        <p:spPr>
          <a:xfrm>
            <a:off x="6193368" y="1295401"/>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dirty="0"/>
              <a:t>Click to edit Master text styles</a:t>
            </a:r>
          </a:p>
        </p:txBody>
      </p:sp>
      <p:sp>
        <p:nvSpPr>
          <p:cNvPr id="6" name="Content Placeholder 5"/>
          <p:cNvSpPr>
            <a:spLocks noGrp="1"/>
          </p:cNvSpPr>
          <p:nvPr>
            <p:ph sz="quarter" idx="4" hasCustomPrompt="1"/>
          </p:nvPr>
        </p:nvSpPr>
        <p:spPr>
          <a:xfrm>
            <a:off x="6193368" y="2023338"/>
            <a:ext cx="5389033" cy="4377462"/>
          </a:xfrm>
        </p:spPr>
        <p:txBody>
          <a:bodyPr vert="horz" lIns="91440" tIns="91440" rtlCol="0">
            <a:normAutofit/>
          </a:bodyPr>
          <a:lstStyle>
            <a:lvl1pPr>
              <a:defRPr lang="en-US" sz="2800" dirty="0"/>
            </a:lvl1pPr>
            <a:lvl2pPr>
              <a:defRPr lang="en-US" sz="2400" dirty="0"/>
            </a:lvl2pPr>
            <a:lvl3pPr>
              <a:defRPr lang="en-US" sz="2000" dirty="0"/>
            </a:lvl3pPr>
          </a:lstStyle>
          <a:p>
            <a:pPr marL="233363" lvl="0" indent="-222250"/>
            <a:r>
              <a:rPr lang="en-US" dirty="0"/>
              <a:t>Click to edit Master text styles</a:t>
            </a:r>
          </a:p>
          <a:p>
            <a:pPr marL="458788" lvl="1" indent="-225425"/>
            <a:r>
              <a:rPr lang="en-US" dirty="0"/>
              <a:t>Second level</a:t>
            </a:r>
          </a:p>
          <a:p>
            <a:pPr marL="628650" lvl="2" indent="-169863"/>
            <a:r>
              <a:rPr lang="en-US" dirty="0"/>
              <a:t>Third level</a:t>
            </a:r>
            <a:endParaRPr kumimoji="0" lang="en-US" dirty="0"/>
          </a:p>
        </p:txBody>
      </p:sp>
      <p:sp>
        <p:nvSpPr>
          <p:cNvPr id="9" name="Slide Number Placeholder 8"/>
          <p:cNvSpPr>
            <a:spLocks noGrp="1"/>
          </p:cNvSpPr>
          <p:nvPr>
            <p:ph type="sldNum" sz="quarter" idx="12"/>
          </p:nvPr>
        </p:nvSpPr>
        <p:spPr/>
        <p:txBody>
          <a:bodyPr/>
          <a:lstStyle>
            <a:lvl1pPr>
              <a:defRPr/>
            </a:lvl1pPr>
          </a:lstStyle>
          <a:p>
            <a:pPr>
              <a:defRPr/>
            </a:pPr>
            <a:fld id="{D529AFAA-5049-4726-B621-D5424D250258}" type="slidenum">
              <a:rPr lang="en-US" smtClean="0"/>
              <a:pPr>
                <a:defRPr/>
              </a:pPr>
              <a:t>‹#›</a:t>
            </a:fld>
            <a:endParaRPr lang="en-US" dirty="0"/>
          </a:p>
        </p:txBody>
      </p:sp>
    </p:spTree>
    <p:extLst>
      <p:ext uri="{BB962C8B-B14F-4D97-AF65-F5344CB8AC3E}">
        <p14:creationId xmlns:p14="http://schemas.microsoft.com/office/powerpoint/2010/main" val="144045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latin typeface="Candara" panose="020E0502030303020204" pitchFamily="34" charset="0"/>
                <a:cs typeface="Calibri" panose="020F0502020204030204" pitchFamily="34" charset="0"/>
              </a:defRPr>
            </a:lvl1pPr>
          </a:lstStyle>
          <a:p>
            <a:r>
              <a:rPr kumimoji="0" lang="en-US" dirty="0"/>
              <a:t>Click to edit Master title style</a:t>
            </a:r>
          </a:p>
        </p:txBody>
      </p:sp>
      <p:sp>
        <p:nvSpPr>
          <p:cNvPr id="5" name="Slide Number Placeholder 4"/>
          <p:cNvSpPr>
            <a:spLocks noGrp="1"/>
          </p:cNvSpPr>
          <p:nvPr>
            <p:ph type="sldNum" sz="quarter" idx="12"/>
          </p:nvPr>
        </p:nvSpPr>
        <p:spPr/>
        <p:txBody>
          <a:bodyPr/>
          <a:lstStyle>
            <a:lvl1pPr>
              <a:defRPr/>
            </a:lvl1pPr>
          </a:lstStyle>
          <a:p>
            <a:pPr>
              <a:defRPr/>
            </a:pPr>
            <a:fld id="{14DEAD52-71AB-4B9A-8984-E0E28FAD1E9A}" type="slidenum">
              <a:rPr lang="en-US" smtClean="0"/>
              <a:pPr>
                <a:defRPr/>
              </a:pPr>
              <a:t>‹#›</a:t>
            </a:fld>
            <a:endParaRPr lang="en-US" dirty="0"/>
          </a:p>
        </p:txBody>
      </p:sp>
    </p:spTree>
    <p:extLst>
      <p:ext uri="{BB962C8B-B14F-4D97-AF65-F5344CB8AC3E}">
        <p14:creationId xmlns:p14="http://schemas.microsoft.com/office/powerpoint/2010/main" val="371090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pPr>
              <a:defRPr/>
            </a:pPr>
            <a:fld id="{49C84A48-F170-472E-A000-A1CC1E22CF64}" type="slidenum">
              <a:rPr lang="en-US" smtClean="0"/>
              <a:pPr>
                <a:defRPr/>
              </a:pPr>
              <a:t>‹#›</a:t>
            </a:fld>
            <a:endParaRPr lang="en-US" dirty="0"/>
          </a:p>
        </p:txBody>
      </p:sp>
    </p:spTree>
    <p:extLst>
      <p:ext uri="{BB962C8B-B14F-4D97-AF65-F5344CB8AC3E}">
        <p14:creationId xmlns:p14="http://schemas.microsoft.com/office/powerpoint/2010/main" val="33916365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400"/>
            <a:ext cx="109728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609600" y="1219201"/>
            <a:ext cx="10972800" cy="5334001"/>
          </a:xfrm>
          <a:prstGeom prst="rect">
            <a:avLst/>
          </a:prstGeom>
        </p:spPr>
        <p:txBody>
          <a:bodyPr vert="horz" lIns="54864" tIns="91440" rtlCol="0">
            <a:normAutofit/>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endParaRPr kumimoji="0" lang="en-US" dirty="0"/>
          </a:p>
        </p:txBody>
      </p:sp>
      <p:sp>
        <p:nvSpPr>
          <p:cNvPr id="6" name="Slide Number Placeholder 5"/>
          <p:cNvSpPr>
            <a:spLocks noGrp="1"/>
          </p:cNvSpPr>
          <p:nvPr>
            <p:ph type="sldNum" sz="quarter" idx="4"/>
          </p:nvPr>
        </p:nvSpPr>
        <p:spPr>
          <a:xfrm>
            <a:off x="10939195" y="6583680"/>
            <a:ext cx="978485" cy="274320"/>
          </a:xfrm>
          <a:prstGeom prst="rect">
            <a:avLst/>
          </a:prstGeom>
        </p:spPr>
        <p:txBody>
          <a:bodyPr vert="horz" bIns="0" rtlCol="0" anchor="ctr" anchorCtr="0"/>
          <a:lstStyle>
            <a:lvl1pPr algn="r" eaLnBrk="1" latinLnBrk="0" hangingPunct="1">
              <a:defRPr kumimoji="0" sz="900">
                <a:solidFill>
                  <a:schemeClr val="tx1">
                    <a:tint val="95000"/>
                  </a:schemeClr>
                </a:solidFill>
                <a:latin typeface="Candara" panose="020E0502030303020204" pitchFamily="34" charset="0"/>
                <a:cs typeface="Calibri" pitchFamily="34" charset="0"/>
              </a:defRPr>
            </a:lvl1pPr>
            <a:extLst/>
          </a:lstStyle>
          <a:p>
            <a:pPr>
              <a:defRPr/>
            </a:pPr>
            <a:fld id="{59691F2A-7CE9-4380-9B83-8F8761DC27C0}" type="slidenum">
              <a:rPr lang="en-US" smtClean="0"/>
              <a:pPr>
                <a:defRPr/>
              </a:pPr>
              <a:t>‹#›</a:t>
            </a:fld>
            <a:endParaRPr lang="en-US" dirty="0"/>
          </a:p>
        </p:txBody>
      </p:sp>
    </p:spTree>
    <p:extLst>
      <p:ext uri="{BB962C8B-B14F-4D97-AF65-F5344CB8AC3E}">
        <p14:creationId xmlns:p14="http://schemas.microsoft.com/office/powerpoint/2010/main" val="2430170593"/>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Lst>
  <p:hf hdr="0" ftr="0" dt="0"/>
  <p:txStyles>
    <p:titleStyle>
      <a:lvl1pPr algn="l" rtl="0" eaLnBrk="1" latinLnBrk="0" hangingPunct="1">
        <a:spcBef>
          <a:spcPct val="0"/>
        </a:spcBef>
        <a:buNone/>
        <a:defRPr kumimoji="0" sz="4000" b="1" i="0" kern="1200">
          <a:solidFill>
            <a:schemeClr val="tx1"/>
          </a:solidFill>
          <a:effectLst/>
          <a:latin typeface="Candara" panose="020E0502030303020204" pitchFamily="34" charset="0"/>
          <a:ea typeface="+mj-ea"/>
          <a:cs typeface="Calibri" panose="020F0502020204030204" pitchFamily="34" charset="0"/>
        </a:defRPr>
      </a:lvl1pPr>
      <a:extLst/>
    </p:titleStyle>
    <p:bodyStyle>
      <a:lvl1pPr marL="350838" indent="-339725" algn="l" rtl="0" eaLnBrk="1" latinLnBrk="0" hangingPunct="1">
        <a:spcBef>
          <a:spcPts val="600"/>
        </a:spcBef>
        <a:spcAft>
          <a:spcPts val="600"/>
        </a:spcAft>
        <a:buClr>
          <a:schemeClr val="tx1"/>
        </a:buClr>
        <a:buSzPct val="100000"/>
        <a:buFont typeface="Arial" panose="020B0604020202020204" pitchFamily="34" charset="0"/>
        <a:buChar char="•"/>
        <a:tabLst/>
        <a:defRPr kumimoji="0" sz="3200" b="0" i="0" kern="1200">
          <a:solidFill>
            <a:schemeClr val="tx1"/>
          </a:solidFill>
          <a:latin typeface="Candara" panose="020E0502030303020204" pitchFamily="34" charset="0"/>
          <a:ea typeface="+mn-ea"/>
          <a:cs typeface="Calibri" pitchFamily="34" charset="0"/>
        </a:defRPr>
      </a:lvl1pPr>
      <a:lvl2pPr marL="628650" indent="-277813" algn="l" rtl="0" eaLnBrk="1" latinLnBrk="0" hangingPunct="1">
        <a:spcBef>
          <a:spcPts val="600"/>
        </a:spcBef>
        <a:spcAft>
          <a:spcPts val="600"/>
        </a:spcAft>
        <a:buClr>
          <a:schemeClr val="tx1"/>
        </a:buClr>
        <a:buSzPct val="100000"/>
        <a:buFont typeface="Arial" panose="020B0604020202020204" pitchFamily="34" charset="0"/>
        <a:buChar char="•"/>
        <a:tabLst/>
        <a:defRPr kumimoji="0" sz="2800" b="0" i="0" kern="1200">
          <a:solidFill>
            <a:schemeClr val="tx1"/>
          </a:solidFill>
          <a:latin typeface="Candara" panose="020E0502030303020204" pitchFamily="34" charset="0"/>
          <a:ea typeface="+mn-ea"/>
          <a:cs typeface="Calibri" pitchFamily="34" charset="0"/>
        </a:defRPr>
      </a:lvl2pPr>
      <a:lvl3pPr marL="863600" indent="-234950" algn="l" rtl="0" eaLnBrk="1" latinLnBrk="0" hangingPunct="1">
        <a:spcBef>
          <a:spcPts val="600"/>
        </a:spcBef>
        <a:spcAft>
          <a:spcPts val="600"/>
        </a:spcAft>
        <a:buClr>
          <a:schemeClr val="tx1"/>
        </a:buClr>
        <a:buSzPct val="80000"/>
        <a:buFont typeface="Arial" panose="020B0604020202020204" pitchFamily="34" charset="0"/>
        <a:buChar char="•"/>
        <a:tabLst/>
        <a:defRPr kumimoji="0" sz="2400" b="0" i="0" kern="1200">
          <a:solidFill>
            <a:schemeClr val="tx1"/>
          </a:solidFill>
          <a:latin typeface="Candara" panose="020E0502030303020204" pitchFamily="34" charset="0"/>
          <a:ea typeface="+mn-ea"/>
          <a:cs typeface="Calibri" pitchFamily="34" charset="0"/>
        </a:defRPr>
      </a:lvl3pPr>
      <a:lvl4pPr marL="1087438" indent="-223838" algn="l" rtl="0" eaLnBrk="1" latinLnBrk="0" hangingPunct="1">
        <a:spcBef>
          <a:spcPts val="600"/>
        </a:spcBef>
        <a:spcAft>
          <a:spcPts val="600"/>
        </a:spcAft>
        <a:buClr>
          <a:schemeClr val="tx1"/>
        </a:buClr>
        <a:buSzPct val="80000"/>
        <a:buFont typeface="Arial" panose="020B0604020202020204" pitchFamily="34" charset="0"/>
        <a:buChar char="•"/>
        <a:tabLst/>
        <a:defRPr kumimoji="0" sz="2000" b="0" i="0" kern="1200">
          <a:solidFill>
            <a:schemeClr val="tx1"/>
          </a:solidFill>
          <a:latin typeface="Candara" panose="020E0502030303020204" pitchFamily="34" charset="0"/>
          <a:ea typeface="+mn-ea"/>
          <a:cs typeface="Calibri" pitchFamily="34" charset="0"/>
        </a:defRPr>
      </a:lvl4pPr>
      <a:lvl5pPr marL="1604963" indent="-223838" algn="l" rtl="0" eaLnBrk="1" latinLnBrk="0" hangingPunct="1">
        <a:spcBef>
          <a:spcPts val="600"/>
        </a:spcBef>
        <a:spcAft>
          <a:spcPts val="600"/>
        </a:spcAft>
        <a:buClr>
          <a:schemeClr val="tx1"/>
        </a:buClr>
        <a:buSzPct val="80000"/>
        <a:buFont typeface="Wingdings" pitchFamily="2" charset="2"/>
        <a:buChar char="§"/>
        <a:tabLst/>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3.png"/><Relationship Id="rId5" Type="http://schemas.openxmlformats.org/officeDocument/2006/relationships/image" Target="../media/image6.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ustomXml" Target="../ink/ink6.xml"/><Relationship Id="rId5" Type="http://schemas.openxmlformats.org/officeDocument/2006/relationships/image" Target="../media/image17.png"/><Relationship Id="rId4" Type="http://schemas.openxmlformats.org/officeDocument/2006/relationships/customXml" Target="../ink/ink5.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customXml" Target="../ink/ink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customXml" Target="../ink/ink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svg"/></Relationships>
</file>

<file path=ppt/slides/_rels/slide4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43.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48.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49.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53.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5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57.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58.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p:cNvSpPr>
            <a:spLocks noGrp="1" noChangeArrowheads="1"/>
          </p:cNvSpPr>
          <p:nvPr>
            <p:ph type="ctrTitle"/>
          </p:nvPr>
        </p:nvSpPr>
        <p:spPr/>
        <p:txBody>
          <a:bodyPr/>
          <a:lstStyle/>
          <a:p>
            <a:r>
              <a:rPr lang="en-US" dirty="0"/>
              <a:t>Reinforcement Learning</a:t>
            </a:r>
            <a:br>
              <a:rPr lang="en-US" dirty="0"/>
            </a:br>
            <a:r>
              <a:rPr lang="en-US"/>
              <a:t>(Chapter 22)</a:t>
            </a:r>
            <a:endParaRPr lang="en-US" dirty="0"/>
          </a:p>
        </p:txBody>
      </p:sp>
      <p:sp>
        <p:nvSpPr>
          <p:cNvPr id="19458" name="Rectangle 5"/>
          <p:cNvSpPr>
            <a:spLocks noGrp="1" noChangeArrowheads="1"/>
          </p:cNvSpPr>
          <p:nvPr>
            <p:ph type="subTitle" idx="1"/>
          </p:nvPr>
        </p:nvSpPr>
        <p:spPr/>
        <p:txBody>
          <a:bodyPr/>
          <a:lstStyle/>
          <a:p>
            <a:r>
              <a:rPr lang="en-US" dirty="0"/>
              <a:t>Dr. Shengquan Wang</a:t>
            </a:r>
          </a:p>
        </p:txBody>
      </p:sp>
      <p:sp>
        <p:nvSpPr>
          <p:cNvPr id="6" name="Rectangle 4">
            <a:extLst>
              <a:ext uri="{FF2B5EF4-FFF2-40B4-BE49-F238E27FC236}">
                <a16:creationId xmlns:a16="http://schemas.microsoft.com/office/drawing/2014/main" id="{3A02E2AE-5843-D749-8192-38561BEEB892}"/>
              </a:ext>
            </a:extLst>
          </p:cNvPr>
          <p:cNvSpPr>
            <a:spLocks noChangeArrowheads="1"/>
          </p:cNvSpPr>
          <p:nvPr/>
        </p:nvSpPr>
        <p:spPr bwMode="auto">
          <a:xfrm>
            <a:off x="2743200" y="4389637"/>
            <a:ext cx="7162800" cy="2308324"/>
          </a:xfrm>
          <a:prstGeom prst="rect">
            <a:avLst/>
          </a:prstGeom>
          <a:noFill/>
          <a:ln w="9525">
            <a:noFill/>
            <a:miter lim="800000"/>
            <a:headEnd/>
            <a:tailEnd/>
          </a:ln>
        </p:spPr>
        <p:txBody>
          <a:bodyPr wrap="square">
            <a:spAutoFit/>
          </a:bodyPr>
          <a:lstStyle/>
          <a:p>
            <a:pPr>
              <a:defRPr/>
            </a:pPr>
            <a:r>
              <a:rPr lang="en-US" dirty="0">
                <a:solidFill>
                  <a:schemeClr val="bg1">
                    <a:lumMod val="50000"/>
                  </a:schemeClr>
                </a:solidFill>
                <a:latin typeface="Candara" panose="020E0502030303020204" pitchFamily="34" charset="0"/>
                <a:cs typeface="Calibri" panose="020F0502020204030204" pitchFamily="34" charset="0"/>
              </a:rPr>
              <a:t>Most slides are adopted from </a:t>
            </a:r>
          </a:p>
          <a:p>
            <a:pPr marL="285750" indent="-285750">
              <a:buFont typeface="Arial"/>
              <a:buChar char="•"/>
              <a:defRPr/>
            </a:pPr>
            <a:r>
              <a:rPr lang="en-US" dirty="0">
                <a:solidFill>
                  <a:schemeClr val="bg1">
                    <a:lumMod val="50000"/>
                  </a:schemeClr>
                </a:solidFill>
                <a:latin typeface="Candara" panose="020E0502030303020204" pitchFamily="34" charset="0"/>
                <a:cs typeface="Calibri" panose="020F0502020204030204" pitchFamily="34" charset="0"/>
              </a:rPr>
              <a:t>Artificial Intelligence: A Modern Approach</a:t>
            </a:r>
            <a:r>
              <a:rPr lang="en-US">
                <a:solidFill>
                  <a:schemeClr val="bg1">
                    <a:lumMod val="50000"/>
                  </a:schemeClr>
                </a:solidFill>
                <a:latin typeface="Candara" panose="020E0502030303020204" pitchFamily="34" charset="0"/>
                <a:cs typeface="Calibri" panose="020F0502020204030204" pitchFamily="34" charset="0"/>
              </a:rPr>
              <a:t>, 4th </a:t>
            </a:r>
            <a:r>
              <a:rPr lang="en-US" dirty="0">
                <a:solidFill>
                  <a:schemeClr val="bg1">
                    <a:lumMod val="50000"/>
                  </a:schemeClr>
                </a:solidFill>
                <a:latin typeface="Candara" panose="020E0502030303020204" pitchFamily="34" charset="0"/>
                <a:cs typeface="Calibri" panose="020F0502020204030204" pitchFamily="34" charset="0"/>
              </a:rPr>
              <a:t>ed. by Stuart Russell (UC Berkeley) and Peter </a:t>
            </a:r>
            <a:r>
              <a:rPr lang="en-US" dirty="0" err="1">
                <a:solidFill>
                  <a:schemeClr val="bg1">
                    <a:lumMod val="50000"/>
                  </a:schemeClr>
                </a:solidFill>
                <a:latin typeface="Candara" panose="020E0502030303020204" pitchFamily="34" charset="0"/>
                <a:cs typeface="Calibri" panose="020F0502020204030204" pitchFamily="34" charset="0"/>
              </a:rPr>
              <a:t>Norvig</a:t>
            </a:r>
            <a:r>
              <a:rPr lang="en-US" dirty="0">
                <a:solidFill>
                  <a:schemeClr val="bg1">
                    <a:lumMod val="50000"/>
                  </a:schemeClr>
                </a:solidFill>
                <a:latin typeface="Candara" panose="020E0502030303020204" pitchFamily="34" charset="0"/>
                <a:cs typeface="Calibri" panose="020F0502020204030204" pitchFamily="34" charset="0"/>
              </a:rPr>
              <a:t> (Google).</a:t>
            </a:r>
          </a:p>
          <a:p>
            <a:pPr marL="285750" indent="-285750">
              <a:buFont typeface="Arial"/>
              <a:buChar char="•"/>
              <a:defRPr/>
            </a:pPr>
            <a:r>
              <a:rPr lang="en-US" dirty="0">
                <a:solidFill>
                  <a:schemeClr val="bg1">
                    <a:lumMod val="50000"/>
                  </a:schemeClr>
                </a:solidFill>
                <a:latin typeface="Candara" panose="020E0502030303020204" pitchFamily="34" charset="0"/>
                <a:cs typeface="Calibri" panose="020F0502020204030204" pitchFamily="34" charset="0"/>
              </a:rPr>
              <a:t>Dan Klein and Pieter </a:t>
            </a:r>
            <a:r>
              <a:rPr lang="en-US" dirty="0" err="1">
                <a:solidFill>
                  <a:schemeClr val="bg1">
                    <a:lumMod val="50000"/>
                  </a:schemeClr>
                </a:solidFill>
                <a:latin typeface="Candara" panose="020E0502030303020204" pitchFamily="34" charset="0"/>
                <a:cs typeface="Calibri" panose="020F0502020204030204" pitchFamily="34" charset="0"/>
              </a:rPr>
              <a:t>Abbeel</a:t>
            </a:r>
            <a:r>
              <a:rPr lang="en-US" dirty="0">
                <a:solidFill>
                  <a:schemeClr val="bg1">
                    <a:lumMod val="50000"/>
                  </a:schemeClr>
                </a:solidFill>
                <a:latin typeface="Candara" panose="020E0502030303020204" pitchFamily="34" charset="0"/>
                <a:cs typeface="Calibri" panose="020F0502020204030204" pitchFamily="34" charset="0"/>
              </a:rPr>
              <a:t> for CS188 Intro to AI at UC Berkeley.</a:t>
            </a:r>
          </a:p>
          <a:p>
            <a:pPr marL="285750" indent="-285750">
              <a:buFont typeface="Arial"/>
              <a:buChar char="•"/>
              <a:defRPr/>
            </a:pPr>
            <a:r>
              <a:rPr lang="en-US" dirty="0">
                <a:solidFill>
                  <a:schemeClr val="bg1">
                    <a:lumMod val="50000"/>
                  </a:schemeClr>
                </a:solidFill>
                <a:latin typeface="Candara" panose="020E0502030303020204" pitchFamily="34" charset="0"/>
                <a:cs typeface="Calibri" panose="020F0502020204030204" pitchFamily="34" charset="0"/>
              </a:rPr>
              <a:t>Peter </a:t>
            </a:r>
            <a:r>
              <a:rPr lang="en-US" dirty="0" err="1">
                <a:solidFill>
                  <a:schemeClr val="bg1">
                    <a:lumMod val="50000"/>
                  </a:schemeClr>
                </a:solidFill>
                <a:latin typeface="Candara" panose="020E0502030303020204" pitchFamily="34" charset="0"/>
                <a:cs typeface="Calibri" panose="020F0502020204030204" pitchFamily="34" charset="0"/>
              </a:rPr>
              <a:t>Norvig</a:t>
            </a:r>
            <a:r>
              <a:rPr lang="en-US" dirty="0">
                <a:solidFill>
                  <a:schemeClr val="bg1">
                    <a:lumMod val="50000"/>
                  </a:schemeClr>
                </a:solidFill>
                <a:latin typeface="Candara" panose="020E0502030303020204" pitchFamily="34" charset="0"/>
                <a:cs typeface="Calibri" panose="020F0502020204030204" pitchFamily="34" charset="0"/>
              </a:rPr>
              <a:t> and Sebastian </a:t>
            </a:r>
            <a:r>
              <a:rPr lang="en-US" dirty="0" err="1">
                <a:solidFill>
                  <a:schemeClr val="bg1">
                    <a:lumMod val="50000"/>
                  </a:schemeClr>
                </a:solidFill>
                <a:latin typeface="Candara" panose="020E0502030303020204" pitchFamily="34" charset="0"/>
                <a:cs typeface="Calibri" panose="020F0502020204030204" pitchFamily="34" charset="0"/>
              </a:rPr>
              <a:t>Thrun</a:t>
            </a:r>
            <a:r>
              <a:rPr lang="en-US" dirty="0">
                <a:solidFill>
                  <a:schemeClr val="bg1">
                    <a:lumMod val="50000"/>
                  </a:schemeClr>
                </a:solidFill>
                <a:latin typeface="Candara" panose="020E0502030303020204" pitchFamily="34" charset="0"/>
                <a:cs typeface="Calibri" panose="020F0502020204030204" pitchFamily="34" charset="0"/>
              </a:rPr>
              <a:t> for Intro to Artificial Intelligence at Udacity. </a:t>
            </a:r>
          </a:p>
          <a:p>
            <a:pPr marL="285750" indent="-285750">
              <a:buFont typeface="Arial"/>
              <a:buChar char="•"/>
              <a:defRPr/>
            </a:pPr>
            <a:r>
              <a:rPr lang="en-US" dirty="0">
                <a:solidFill>
                  <a:schemeClr val="bg1">
                    <a:lumMod val="50000"/>
                  </a:schemeClr>
                </a:solidFill>
                <a:latin typeface="Candara" panose="020E0502030303020204" pitchFamily="34" charset="0"/>
                <a:cs typeface="Calibri" panose="020F0502020204030204" pitchFamily="34" charset="0"/>
              </a:rPr>
              <a:t>Sutton, Richard S., and Andrew G. </a:t>
            </a:r>
            <a:r>
              <a:rPr lang="en-US" dirty="0" err="1">
                <a:solidFill>
                  <a:schemeClr val="bg1">
                    <a:lumMod val="50000"/>
                  </a:schemeClr>
                </a:solidFill>
                <a:latin typeface="Candara" panose="020E0502030303020204" pitchFamily="34" charset="0"/>
                <a:cs typeface="Calibri" panose="020F0502020204030204" pitchFamily="34" charset="0"/>
              </a:rPr>
              <a:t>Barto</a:t>
            </a:r>
            <a:r>
              <a:rPr lang="en-US" dirty="0">
                <a:solidFill>
                  <a:schemeClr val="bg1">
                    <a:lumMod val="50000"/>
                  </a:schemeClr>
                </a:solidFill>
                <a:latin typeface="Candara" panose="020E0502030303020204" pitchFamily="34" charset="0"/>
                <a:cs typeface="Calibri" panose="020F0502020204030204" pitchFamily="34" charset="0"/>
              </a:rPr>
              <a:t>. Reinforcement learning: An introduction.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C862-9279-4B53-8F48-51C8577A34C1}"/>
              </a:ext>
            </a:extLst>
          </p:cNvPr>
          <p:cNvSpPr>
            <a:spLocks noGrp="1"/>
          </p:cNvSpPr>
          <p:nvPr>
            <p:ph type="title"/>
          </p:nvPr>
        </p:nvSpPr>
        <p:spPr/>
        <p:txBody>
          <a:bodyPr>
            <a:normAutofit/>
          </a:bodyPr>
          <a:lstStyle/>
          <a:p>
            <a:r>
              <a:rPr lang="en-US" dirty="0"/>
              <a:t>Exploitation and Exploration</a:t>
            </a:r>
          </a:p>
        </p:txBody>
      </p:sp>
      <p:sp>
        <p:nvSpPr>
          <p:cNvPr id="4" name="Slide Number Placeholder 3">
            <a:extLst>
              <a:ext uri="{FF2B5EF4-FFF2-40B4-BE49-F238E27FC236}">
                <a16:creationId xmlns:a16="http://schemas.microsoft.com/office/drawing/2014/main" id="{91AB75C2-34D6-4D5C-93C1-B63B1D3C15DC}"/>
              </a:ext>
            </a:extLst>
          </p:cNvPr>
          <p:cNvSpPr>
            <a:spLocks noGrp="1"/>
          </p:cNvSpPr>
          <p:nvPr>
            <p:ph type="sldNum" sz="quarter" idx="12"/>
          </p:nvPr>
        </p:nvSpPr>
        <p:spPr/>
        <p:txBody>
          <a:bodyPr/>
          <a:lstStyle/>
          <a:p>
            <a:pPr>
              <a:defRPr/>
            </a:pPr>
            <a:fld id="{CCF77436-EC8C-4AA7-8F7E-35D67B363DD7}" type="slidenum">
              <a:rPr lang="en-US" smtClean="0"/>
              <a:pPr>
                <a:defRPr/>
              </a:pPr>
              <a:t>10</a:t>
            </a:fld>
            <a:endParaRPr lang="en-US" dirty="0"/>
          </a:p>
        </p:txBody>
      </p:sp>
      <p:sp>
        <p:nvSpPr>
          <p:cNvPr id="3" name="Rounded Rectangle 2">
            <a:extLst>
              <a:ext uri="{FF2B5EF4-FFF2-40B4-BE49-F238E27FC236}">
                <a16:creationId xmlns:a16="http://schemas.microsoft.com/office/drawing/2014/main" id="{95841E30-33D4-3E45-9CD6-DC8823EBC2C8}"/>
              </a:ext>
            </a:extLst>
          </p:cNvPr>
          <p:cNvSpPr/>
          <p:nvPr/>
        </p:nvSpPr>
        <p:spPr>
          <a:xfrm>
            <a:off x="3885296" y="3312309"/>
            <a:ext cx="1589315" cy="133894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n w="0"/>
                <a:effectLst>
                  <a:outerShdw blurRad="38100" dist="19050" dir="2700000" algn="tl" rotWithShape="0">
                    <a:schemeClr val="dk1">
                      <a:alpha val="40000"/>
                    </a:schemeClr>
                  </a:outerShdw>
                </a:effectLst>
              </a:rPr>
              <a:t>Usual Dining Place</a:t>
            </a:r>
          </a:p>
        </p:txBody>
      </p:sp>
      <p:sp>
        <p:nvSpPr>
          <p:cNvPr id="6" name="Rounded Rectangle 5">
            <a:extLst>
              <a:ext uri="{FF2B5EF4-FFF2-40B4-BE49-F238E27FC236}">
                <a16:creationId xmlns:a16="http://schemas.microsoft.com/office/drawing/2014/main" id="{A01F87A6-C0F0-B44F-B1EF-A43A2F78E41D}"/>
              </a:ext>
            </a:extLst>
          </p:cNvPr>
          <p:cNvSpPr/>
          <p:nvPr/>
        </p:nvSpPr>
        <p:spPr>
          <a:xfrm>
            <a:off x="5922733" y="3312309"/>
            <a:ext cx="1589315" cy="133894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ln w="0"/>
                <a:effectLst>
                  <a:outerShdw blurRad="38100" dist="19050" dir="2700000" algn="tl" rotWithShape="0">
                    <a:schemeClr val="dk1">
                      <a:alpha val="40000"/>
                    </a:schemeClr>
                  </a:outerShdw>
                </a:effectLst>
              </a:rPr>
              <a:t>Grand Opening</a:t>
            </a:r>
          </a:p>
        </p:txBody>
      </p:sp>
      <p:sp>
        <p:nvSpPr>
          <p:cNvPr id="5" name="Rectangle 4">
            <a:extLst>
              <a:ext uri="{FF2B5EF4-FFF2-40B4-BE49-F238E27FC236}">
                <a16:creationId xmlns:a16="http://schemas.microsoft.com/office/drawing/2014/main" id="{1590B738-9DE7-DD45-B7B5-EDDAE8ACD1AC}"/>
              </a:ext>
            </a:extLst>
          </p:cNvPr>
          <p:cNvSpPr/>
          <p:nvPr/>
        </p:nvSpPr>
        <p:spPr>
          <a:xfrm>
            <a:off x="3972382" y="2291445"/>
            <a:ext cx="3485248" cy="584775"/>
          </a:xfrm>
          <a:prstGeom prst="rect">
            <a:avLst/>
          </a:prstGeom>
        </p:spPr>
        <p:txBody>
          <a:bodyPr wrap="none">
            <a:spAutoFit/>
          </a:bodyPr>
          <a:lstStyle/>
          <a:p>
            <a:pPr algn="ctr"/>
            <a:r>
              <a:rPr lang="en-US" sz="3200" dirty="0">
                <a:ln w="0"/>
                <a:solidFill>
                  <a:srgbClr val="FF0000"/>
                </a:solidFill>
                <a:effectLst>
                  <a:outerShdw blurRad="38100" dist="19050" dir="2700000" algn="tl" rotWithShape="0">
                    <a:schemeClr val="dk1">
                      <a:alpha val="40000"/>
                    </a:schemeClr>
                  </a:outerShdw>
                </a:effectLst>
                <a:latin typeface="+mn-lt"/>
              </a:rPr>
              <a:t>Find a dining place?</a:t>
            </a:r>
          </a:p>
        </p:txBody>
      </p:sp>
    </p:spTree>
    <p:extLst>
      <p:ext uri="{BB962C8B-B14F-4D97-AF65-F5344CB8AC3E}">
        <p14:creationId xmlns:p14="http://schemas.microsoft.com/office/powerpoint/2010/main" val="2096224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26FB5-D9FF-416B-BE7D-31D00851F316}"/>
              </a:ext>
            </a:extLst>
          </p:cNvPr>
          <p:cNvSpPr>
            <a:spLocks noGrp="1"/>
          </p:cNvSpPr>
          <p:nvPr>
            <p:ph type="title"/>
          </p:nvPr>
        </p:nvSpPr>
        <p:spPr/>
        <p:txBody>
          <a:bodyPr/>
          <a:lstStyle/>
          <a:p>
            <a:r>
              <a:rPr lang="en-US" dirty="0"/>
              <a:t>Multi-Armed Bandit Problem</a:t>
            </a:r>
          </a:p>
        </p:txBody>
      </p:sp>
      <p:sp>
        <p:nvSpPr>
          <p:cNvPr id="3" name="Content Placeholder 2">
            <a:extLst>
              <a:ext uri="{FF2B5EF4-FFF2-40B4-BE49-F238E27FC236}">
                <a16:creationId xmlns:a16="http://schemas.microsoft.com/office/drawing/2014/main" id="{4B51829B-869E-834B-A228-C0D7A15EB514}"/>
              </a:ext>
            </a:extLst>
          </p:cNvPr>
          <p:cNvSpPr>
            <a:spLocks noGrp="1"/>
          </p:cNvSpPr>
          <p:nvPr>
            <p:ph idx="1"/>
          </p:nvPr>
        </p:nvSpPr>
        <p:spPr>
          <a:xfrm>
            <a:off x="609600" y="1219201"/>
            <a:ext cx="5867400" cy="5334001"/>
          </a:xfrm>
        </p:spPr>
        <p:txBody>
          <a:bodyPr/>
          <a:lstStyle/>
          <a:p>
            <a:r>
              <a:rPr lang="en-US" dirty="0"/>
              <a:t>Imagine you are facing multiple (10) slot machines and each is configured with an unknown probability of how likely you can get a reward at one play. </a:t>
            </a:r>
          </a:p>
          <a:p>
            <a:r>
              <a:rPr lang="en-US" dirty="0">
                <a:solidFill>
                  <a:srgbClr val="FF0000"/>
                </a:solidFill>
              </a:rPr>
              <a:t>Question</a:t>
            </a:r>
            <a:r>
              <a:rPr lang="en-US" dirty="0"/>
              <a:t>: </a:t>
            </a:r>
            <a:r>
              <a:rPr lang="en-US" i="1" dirty="0"/>
              <a:t>What is the best strategy to achieve highest long-term rewards?</a:t>
            </a:r>
            <a:endParaRPr lang="en-US" dirty="0"/>
          </a:p>
          <a:p>
            <a:endParaRPr lang="en-US" dirty="0"/>
          </a:p>
        </p:txBody>
      </p:sp>
      <p:sp>
        <p:nvSpPr>
          <p:cNvPr id="4" name="Slide Number Placeholder 3">
            <a:extLst>
              <a:ext uri="{FF2B5EF4-FFF2-40B4-BE49-F238E27FC236}">
                <a16:creationId xmlns:a16="http://schemas.microsoft.com/office/drawing/2014/main" id="{81DA8322-0AE2-42A2-82D6-8F8B042F662D}"/>
              </a:ext>
            </a:extLst>
          </p:cNvPr>
          <p:cNvSpPr>
            <a:spLocks noGrp="1"/>
          </p:cNvSpPr>
          <p:nvPr>
            <p:ph type="sldNum" sz="quarter" idx="12"/>
          </p:nvPr>
        </p:nvSpPr>
        <p:spPr/>
        <p:txBody>
          <a:bodyPr/>
          <a:lstStyle/>
          <a:p>
            <a:pPr>
              <a:defRPr/>
            </a:pPr>
            <a:fld id="{CCF77436-EC8C-4AA7-8F7E-35D67B363DD7}" type="slidenum">
              <a:rPr lang="en-US" smtClean="0"/>
              <a:pPr>
                <a:defRPr/>
              </a:pPr>
              <a:t>11</a:t>
            </a:fld>
            <a:endParaRPr lang="en-US" dirty="0"/>
          </a:p>
        </p:txBody>
      </p:sp>
      <p:pic>
        <p:nvPicPr>
          <p:cNvPr id="5" name="Picture 4">
            <a:extLst>
              <a:ext uri="{FF2B5EF4-FFF2-40B4-BE49-F238E27FC236}">
                <a16:creationId xmlns:a16="http://schemas.microsoft.com/office/drawing/2014/main" id="{2A62AB10-DEFE-4214-BC51-F3E5C8E49C5C}"/>
              </a:ext>
            </a:extLst>
          </p:cNvPr>
          <p:cNvPicPr>
            <a:picLocks noChangeAspect="1"/>
          </p:cNvPicPr>
          <p:nvPr/>
        </p:nvPicPr>
        <p:blipFill>
          <a:blip r:embed="rId3"/>
          <a:stretch>
            <a:fillRect/>
          </a:stretch>
        </p:blipFill>
        <p:spPr>
          <a:xfrm>
            <a:off x="6593121" y="1403954"/>
            <a:ext cx="5446042" cy="4215819"/>
          </a:xfrm>
          <a:prstGeom prst="rect">
            <a:avLst/>
          </a:prstGeom>
        </p:spPr>
      </p:pic>
      <p:sp>
        <p:nvSpPr>
          <p:cNvPr id="6" name="Rectangle 5">
            <a:extLst>
              <a:ext uri="{FF2B5EF4-FFF2-40B4-BE49-F238E27FC236}">
                <a16:creationId xmlns:a16="http://schemas.microsoft.com/office/drawing/2014/main" id="{88004385-362C-4BB0-A730-6DCEA9A82E49}"/>
              </a:ext>
            </a:extLst>
          </p:cNvPr>
          <p:cNvSpPr/>
          <p:nvPr/>
        </p:nvSpPr>
        <p:spPr>
          <a:xfrm>
            <a:off x="6349994" y="1355992"/>
            <a:ext cx="941283" cy="369332"/>
          </a:xfrm>
          <a:prstGeom prst="rect">
            <a:avLst/>
          </a:prstGeom>
        </p:spPr>
        <p:txBody>
          <a:bodyPr wrap="none">
            <a:spAutoFit/>
          </a:bodyPr>
          <a:lstStyle/>
          <a:p>
            <a:r>
              <a:rPr lang="en-US" dirty="0">
                <a:latin typeface="Candara" panose="020E0502030303020204" pitchFamily="34" charset="0"/>
              </a:rPr>
              <a:t>Reward</a:t>
            </a:r>
          </a:p>
        </p:txBody>
      </p:sp>
      <p:sp>
        <p:nvSpPr>
          <p:cNvPr id="7" name="Rectangle 6">
            <a:extLst>
              <a:ext uri="{FF2B5EF4-FFF2-40B4-BE49-F238E27FC236}">
                <a16:creationId xmlns:a16="http://schemas.microsoft.com/office/drawing/2014/main" id="{DE8F1ACB-D92C-47FE-8E10-C2542851D90F}"/>
              </a:ext>
            </a:extLst>
          </p:cNvPr>
          <p:cNvSpPr/>
          <p:nvPr/>
        </p:nvSpPr>
        <p:spPr>
          <a:xfrm>
            <a:off x="8975631" y="5607601"/>
            <a:ext cx="1539204" cy="369332"/>
          </a:xfrm>
          <a:prstGeom prst="rect">
            <a:avLst/>
          </a:prstGeom>
        </p:spPr>
        <p:txBody>
          <a:bodyPr wrap="none">
            <a:spAutoFit/>
          </a:bodyPr>
          <a:lstStyle/>
          <a:p>
            <a:r>
              <a:rPr lang="en-US" dirty="0">
                <a:latin typeface="Candara" panose="020E0502030303020204" pitchFamily="34" charset="0"/>
              </a:rPr>
              <a:t>Slot machines</a:t>
            </a:r>
          </a:p>
        </p:txBody>
      </p:sp>
    </p:spTree>
    <p:extLst>
      <p:ext uri="{BB962C8B-B14F-4D97-AF65-F5344CB8AC3E}">
        <p14:creationId xmlns:p14="http://schemas.microsoft.com/office/powerpoint/2010/main" val="2243979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6931-D8B1-AE47-BA27-6BDA14C633C8}"/>
              </a:ext>
            </a:extLst>
          </p:cNvPr>
          <p:cNvSpPr>
            <a:spLocks noGrp="1"/>
          </p:cNvSpPr>
          <p:nvPr>
            <p:ph type="title"/>
          </p:nvPr>
        </p:nvSpPr>
        <p:spPr/>
        <p:txBody>
          <a:bodyPr/>
          <a:lstStyle/>
          <a:p>
            <a:r>
              <a:rPr lang="en-US" dirty="0"/>
              <a:t>Random Approach</a:t>
            </a:r>
          </a:p>
        </p:txBody>
      </p:sp>
      <p:sp>
        <p:nvSpPr>
          <p:cNvPr id="3" name="Content Placeholder 2">
            <a:extLst>
              <a:ext uri="{FF2B5EF4-FFF2-40B4-BE49-F238E27FC236}">
                <a16:creationId xmlns:a16="http://schemas.microsoft.com/office/drawing/2014/main" id="{26B8AE3B-BB6B-0543-98F3-8003995A348F}"/>
              </a:ext>
            </a:extLst>
          </p:cNvPr>
          <p:cNvSpPr>
            <a:spLocks noGrp="1"/>
          </p:cNvSpPr>
          <p:nvPr>
            <p:ph idx="1"/>
          </p:nvPr>
        </p:nvSpPr>
        <p:spPr/>
        <p:txBody>
          <a:bodyPr/>
          <a:lstStyle/>
          <a:p>
            <a:r>
              <a:rPr lang="en-US" dirty="0"/>
              <a:t>We choose random walk as the sampling policy.</a:t>
            </a:r>
          </a:p>
          <a:p>
            <a:r>
              <a:rPr lang="en-US" dirty="0"/>
              <a:t>It converges very slowly (so you would pay out a lot along the way):</a:t>
            </a:r>
          </a:p>
          <a:p>
            <a:pPr lvl="1"/>
            <a:r>
              <a:rPr lang="en-US" dirty="0"/>
              <a:t>The goal is to find the optimal policy.</a:t>
            </a:r>
          </a:p>
          <a:p>
            <a:pPr lvl="1"/>
            <a:r>
              <a:rPr lang="en-US" dirty="0"/>
              <a:t>Many samples which don’t contribute the optimal policy are wasted.</a:t>
            </a:r>
          </a:p>
          <a:p>
            <a:endParaRPr lang="en-US" dirty="0"/>
          </a:p>
        </p:txBody>
      </p:sp>
      <p:sp>
        <p:nvSpPr>
          <p:cNvPr id="4" name="Slide Number Placeholder 3">
            <a:extLst>
              <a:ext uri="{FF2B5EF4-FFF2-40B4-BE49-F238E27FC236}">
                <a16:creationId xmlns:a16="http://schemas.microsoft.com/office/drawing/2014/main" id="{6F7CF965-46A1-FE4B-B8EA-8976A6C0941A}"/>
              </a:ext>
            </a:extLst>
          </p:cNvPr>
          <p:cNvSpPr>
            <a:spLocks noGrp="1"/>
          </p:cNvSpPr>
          <p:nvPr>
            <p:ph type="sldNum" sz="quarter" idx="12"/>
          </p:nvPr>
        </p:nvSpPr>
        <p:spPr/>
        <p:txBody>
          <a:bodyPr/>
          <a:lstStyle/>
          <a:p>
            <a:pPr>
              <a:defRPr/>
            </a:pPr>
            <a:fld id="{CCF77436-EC8C-4AA7-8F7E-35D67B363DD7}" type="slidenum">
              <a:rPr lang="en-US" smtClean="0"/>
              <a:pPr>
                <a:defRPr/>
              </a:pPr>
              <a:t>12</a:t>
            </a:fld>
            <a:endParaRPr lang="en-US" dirty="0"/>
          </a:p>
        </p:txBody>
      </p:sp>
    </p:spTree>
    <p:extLst>
      <p:ext uri="{BB962C8B-B14F-4D97-AF65-F5344CB8AC3E}">
        <p14:creationId xmlns:p14="http://schemas.microsoft.com/office/powerpoint/2010/main" val="280038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6931-D8B1-AE47-BA27-6BDA14C633C8}"/>
              </a:ext>
            </a:extLst>
          </p:cNvPr>
          <p:cNvSpPr>
            <a:spLocks noGrp="1"/>
          </p:cNvSpPr>
          <p:nvPr>
            <p:ph type="title"/>
          </p:nvPr>
        </p:nvSpPr>
        <p:spPr/>
        <p:txBody>
          <a:bodyPr/>
          <a:lstStyle/>
          <a:p>
            <a:r>
              <a:rPr lang="en-US" dirty="0"/>
              <a:t>Greedy Approach</a:t>
            </a:r>
          </a:p>
        </p:txBody>
      </p:sp>
      <p:sp>
        <p:nvSpPr>
          <p:cNvPr id="3" name="Content Placeholder 2">
            <a:extLst>
              <a:ext uri="{FF2B5EF4-FFF2-40B4-BE49-F238E27FC236}">
                <a16:creationId xmlns:a16="http://schemas.microsoft.com/office/drawing/2014/main" id="{26B8AE3B-BB6B-0543-98F3-8003995A348F}"/>
              </a:ext>
            </a:extLst>
          </p:cNvPr>
          <p:cNvSpPr>
            <a:spLocks noGrp="1"/>
          </p:cNvSpPr>
          <p:nvPr>
            <p:ph idx="1"/>
          </p:nvPr>
        </p:nvSpPr>
        <p:spPr/>
        <p:txBody>
          <a:bodyPr>
            <a:normAutofit/>
          </a:bodyPr>
          <a:lstStyle/>
          <a:p>
            <a:r>
              <a:rPr lang="en-US" dirty="0"/>
              <a:t>We use the latest optimal policy as the sampling policy.</a:t>
            </a:r>
          </a:p>
          <a:p>
            <a:r>
              <a:rPr lang="en-US" dirty="0"/>
              <a:t>It converges faster than the random approach.</a:t>
            </a:r>
          </a:p>
          <a:p>
            <a:r>
              <a:rPr lang="en-US" dirty="0"/>
              <a:t>It seldom converges to the optimal policy.</a:t>
            </a:r>
          </a:p>
          <a:p>
            <a:pPr lvl="1"/>
            <a:r>
              <a:rPr lang="en-US" dirty="0"/>
              <a:t>The early optimal policy by the greedy approach carries strong bias.</a:t>
            </a:r>
          </a:p>
          <a:p>
            <a:pPr lvl="1"/>
            <a:r>
              <a:rPr lang="en-US" dirty="0"/>
              <a:t>The early-learned model is not the same as the true environment.</a:t>
            </a:r>
          </a:p>
          <a:p>
            <a:endParaRPr lang="en-US" dirty="0"/>
          </a:p>
        </p:txBody>
      </p:sp>
      <p:sp>
        <p:nvSpPr>
          <p:cNvPr id="4" name="Slide Number Placeholder 3">
            <a:extLst>
              <a:ext uri="{FF2B5EF4-FFF2-40B4-BE49-F238E27FC236}">
                <a16:creationId xmlns:a16="http://schemas.microsoft.com/office/drawing/2014/main" id="{6F7CF965-46A1-FE4B-B8EA-8976A6C0941A}"/>
              </a:ext>
            </a:extLst>
          </p:cNvPr>
          <p:cNvSpPr>
            <a:spLocks noGrp="1"/>
          </p:cNvSpPr>
          <p:nvPr>
            <p:ph type="sldNum" sz="quarter" idx="12"/>
          </p:nvPr>
        </p:nvSpPr>
        <p:spPr/>
        <p:txBody>
          <a:bodyPr/>
          <a:lstStyle/>
          <a:p>
            <a:pPr>
              <a:defRPr/>
            </a:pPr>
            <a:fld id="{CCF77436-EC8C-4AA7-8F7E-35D67B363DD7}" type="slidenum">
              <a:rPr lang="en-US" smtClean="0"/>
              <a:pPr>
                <a:defRPr/>
              </a:pPr>
              <a:t>13</a:t>
            </a:fld>
            <a:endParaRPr lang="en-US" dirty="0"/>
          </a:p>
        </p:txBody>
      </p:sp>
    </p:spTree>
    <p:extLst>
      <p:ext uri="{BB962C8B-B14F-4D97-AF65-F5344CB8AC3E}">
        <p14:creationId xmlns:p14="http://schemas.microsoft.com/office/powerpoint/2010/main" val="162972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3699-7A82-9E48-B028-CC48FF328015}"/>
              </a:ext>
            </a:extLst>
          </p:cNvPr>
          <p:cNvSpPr>
            <a:spLocks noGrp="1"/>
          </p:cNvSpPr>
          <p:nvPr>
            <p:ph type="title"/>
          </p:nvPr>
        </p:nvSpPr>
        <p:spPr/>
        <p:txBody>
          <a:bodyPr/>
          <a:lstStyle/>
          <a:p>
            <a:r>
              <a:rPr lang="en-US" dirty="0"/>
              <a:t>Trade-off</a:t>
            </a:r>
          </a:p>
        </p:txBody>
      </p:sp>
      <p:sp>
        <p:nvSpPr>
          <p:cNvPr id="3" name="Content Placeholder 2">
            <a:extLst>
              <a:ext uri="{FF2B5EF4-FFF2-40B4-BE49-F238E27FC236}">
                <a16:creationId xmlns:a16="http://schemas.microsoft.com/office/drawing/2014/main" id="{357CD152-EA6E-2849-B30B-07BB1ACCA62E}"/>
              </a:ext>
            </a:extLst>
          </p:cNvPr>
          <p:cNvSpPr>
            <a:spLocks noGrp="1"/>
          </p:cNvSpPr>
          <p:nvPr>
            <p:ph idx="1"/>
          </p:nvPr>
        </p:nvSpPr>
        <p:spPr/>
        <p:txBody>
          <a:bodyPr/>
          <a:lstStyle/>
          <a:p>
            <a:r>
              <a:rPr lang="en-US" dirty="0"/>
              <a:t>Exploitation by greedy approach</a:t>
            </a:r>
          </a:p>
          <a:p>
            <a:pPr lvl="1"/>
            <a:r>
              <a:rPr lang="en-US" dirty="0"/>
              <a:t>to maximize its utility - as reflected in its current utility estimates.</a:t>
            </a:r>
          </a:p>
          <a:p>
            <a:r>
              <a:rPr lang="en-US" dirty="0"/>
              <a:t>Exploration by random approach</a:t>
            </a:r>
          </a:p>
          <a:p>
            <a:pPr lvl="1"/>
            <a:r>
              <a:rPr lang="en-US" dirty="0"/>
              <a:t>to maximize its long-term well-being. </a:t>
            </a:r>
          </a:p>
          <a:p>
            <a:endParaRPr lang="en-US" dirty="0"/>
          </a:p>
        </p:txBody>
      </p:sp>
      <p:sp>
        <p:nvSpPr>
          <p:cNvPr id="4" name="Slide Number Placeholder 3">
            <a:extLst>
              <a:ext uri="{FF2B5EF4-FFF2-40B4-BE49-F238E27FC236}">
                <a16:creationId xmlns:a16="http://schemas.microsoft.com/office/drawing/2014/main" id="{BA3EF0DA-CE97-F346-B05B-26356BF6D7AF}"/>
              </a:ext>
            </a:extLst>
          </p:cNvPr>
          <p:cNvSpPr>
            <a:spLocks noGrp="1"/>
          </p:cNvSpPr>
          <p:nvPr>
            <p:ph type="sldNum" sz="quarter" idx="12"/>
          </p:nvPr>
        </p:nvSpPr>
        <p:spPr/>
        <p:txBody>
          <a:bodyPr/>
          <a:lstStyle/>
          <a:p>
            <a:fld id="{CCF77436-EC8C-4AA7-8F7E-35D67B363DD7}" type="slidenum">
              <a:rPr lang="en-US" smtClean="0"/>
              <a:pPr/>
              <a:t>14</a:t>
            </a:fld>
            <a:endParaRPr lang="en-US" dirty="0"/>
          </a:p>
        </p:txBody>
      </p:sp>
    </p:spTree>
    <p:extLst>
      <p:ext uri="{BB962C8B-B14F-4D97-AF65-F5344CB8AC3E}">
        <p14:creationId xmlns:p14="http://schemas.microsoft.com/office/powerpoint/2010/main" val="849622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6931-D8B1-AE47-BA27-6BDA14C633C8}"/>
              </a:ext>
            </a:extLst>
          </p:cNvPr>
          <p:cNvSpPr>
            <a:spLocks noGrp="1"/>
          </p:cNvSpPr>
          <p:nvPr>
            <p:ph type="title"/>
          </p:nvPr>
        </p:nvSpPr>
        <p:spPr/>
        <p:txBody>
          <a:bodyPr/>
          <a:lstStyle/>
          <a:p>
            <a:r>
              <a:rPr lang="en-US" dirty="0" err="1"/>
              <a:t>ε</a:t>
            </a:r>
            <a:r>
              <a:rPr lang="en-US" dirty="0"/>
              <a:t>-Greedy Approach: Combination</a:t>
            </a:r>
          </a:p>
        </p:txBody>
      </p:sp>
      <p:sp>
        <p:nvSpPr>
          <p:cNvPr id="3" name="Content Placeholder 2">
            <a:extLst>
              <a:ext uri="{FF2B5EF4-FFF2-40B4-BE49-F238E27FC236}">
                <a16:creationId xmlns:a16="http://schemas.microsoft.com/office/drawing/2014/main" id="{26B8AE3B-BB6B-0543-98F3-8003995A348F}"/>
              </a:ext>
            </a:extLst>
          </p:cNvPr>
          <p:cNvSpPr>
            <a:spLocks noGrp="1"/>
          </p:cNvSpPr>
          <p:nvPr>
            <p:ph idx="1"/>
          </p:nvPr>
        </p:nvSpPr>
        <p:spPr/>
        <p:txBody>
          <a:bodyPr>
            <a:normAutofit/>
          </a:bodyPr>
          <a:lstStyle/>
          <a:p>
            <a:r>
              <a:rPr lang="en-US" dirty="0"/>
              <a:t>Choose a random action with probability </a:t>
            </a:r>
            <a:r>
              <a:rPr lang="en-US" i="1" dirty="0" err="1">
                <a:solidFill>
                  <a:srgbClr val="7030A0"/>
                </a:solidFill>
              </a:rPr>
              <a:t>ε</a:t>
            </a:r>
            <a:r>
              <a:rPr lang="en-US" i="1" dirty="0">
                <a:solidFill>
                  <a:srgbClr val="7030A0"/>
                </a:solidFill>
              </a:rPr>
              <a:t>(=1/t</a:t>
            </a:r>
            <a:r>
              <a:rPr lang="en-US" dirty="0"/>
              <a:t>, </a:t>
            </a:r>
            <a:r>
              <a:rPr lang="en-US" dirty="0">
                <a:solidFill>
                  <a:srgbClr val="7030A0"/>
                </a:solidFill>
              </a:rPr>
              <a:t>t</a:t>
            </a:r>
            <a:r>
              <a:rPr lang="en-US" dirty="0"/>
              <a:t> is the current time) and the greedy policy otherwise.</a:t>
            </a:r>
          </a:p>
          <a:p>
            <a:r>
              <a:rPr lang="en-US" dirty="0"/>
              <a:t>It will converge to an optimal policy.</a:t>
            </a:r>
          </a:p>
        </p:txBody>
      </p:sp>
      <p:sp>
        <p:nvSpPr>
          <p:cNvPr id="4" name="Slide Number Placeholder 3">
            <a:extLst>
              <a:ext uri="{FF2B5EF4-FFF2-40B4-BE49-F238E27FC236}">
                <a16:creationId xmlns:a16="http://schemas.microsoft.com/office/drawing/2014/main" id="{6F7CF965-46A1-FE4B-B8EA-8976A6C0941A}"/>
              </a:ext>
            </a:extLst>
          </p:cNvPr>
          <p:cNvSpPr>
            <a:spLocks noGrp="1"/>
          </p:cNvSpPr>
          <p:nvPr>
            <p:ph type="sldNum" sz="quarter" idx="12"/>
          </p:nvPr>
        </p:nvSpPr>
        <p:spPr/>
        <p:txBody>
          <a:bodyPr/>
          <a:lstStyle/>
          <a:p>
            <a:pPr>
              <a:defRPr/>
            </a:pPr>
            <a:fld id="{CCF77436-EC8C-4AA7-8F7E-35D67B363DD7}" type="slidenum">
              <a:rPr lang="en-US" smtClean="0"/>
              <a:pPr>
                <a:defRPr/>
              </a:pPr>
              <a:t>15</a:t>
            </a:fld>
            <a:endParaRPr lang="en-US" dirty="0"/>
          </a:p>
        </p:txBody>
      </p:sp>
    </p:spTree>
    <p:extLst>
      <p:ext uri="{BB962C8B-B14F-4D97-AF65-F5344CB8AC3E}">
        <p14:creationId xmlns:p14="http://schemas.microsoft.com/office/powerpoint/2010/main" val="21590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en-US" dirty="0"/>
              <a:t>Similar to Local Search: Simulated Annealing</a:t>
            </a:r>
          </a:p>
        </p:txBody>
      </p:sp>
      <p:sp>
        <p:nvSpPr>
          <p:cNvPr id="8" name="Content Placeholder 7">
            <a:extLst>
              <a:ext uri="{FF2B5EF4-FFF2-40B4-BE49-F238E27FC236}">
                <a16:creationId xmlns:a16="http://schemas.microsoft.com/office/drawing/2014/main" id="{405FD0AB-C9CB-7049-B56E-A14F8BC3C4BB}"/>
              </a:ext>
            </a:extLst>
          </p:cNvPr>
          <p:cNvSpPr>
            <a:spLocks noGrp="1"/>
          </p:cNvSpPr>
          <p:nvPr>
            <p:ph idx="1"/>
          </p:nvPr>
        </p:nvSpPr>
        <p:spPr/>
        <p:txBody>
          <a:bodyPr/>
          <a:lstStyle/>
          <a:p>
            <a:r>
              <a:rPr lang="en-US" dirty="0"/>
              <a:t>Escaping local maxima by allowing downhill moves.</a:t>
            </a:r>
          </a:p>
          <a:p>
            <a:endParaRPr lang="en-US" dirty="0"/>
          </a:p>
        </p:txBody>
      </p:sp>
      <p:sp>
        <p:nvSpPr>
          <p:cNvPr id="2" name="Slide Number Placeholder 1">
            <a:extLst>
              <a:ext uri="{FF2B5EF4-FFF2-40B4-BE49-F238E27FC236}">
                <a16:creationId xmlns:a16="http://schemas.microsoft.com/office/drawing/2014/main" id="{F82BE7BF-6EFF-2B40-B21F-F36ED506DB98}"/>
              </a:ext>
            </a:extLst>
          </p:cNvPr>
          <p:cNvSpPr>
            <a:spLocks noGrp="1"/>
          </p:cNvSpPr>
          <p:nvPr>
            <p:ph type="sldNum" sz="quarter" idx="12"/>
          </p:nvPr>
        </p:nvSpPr>
        <p:spPr/>
        <p:txBody>
          <a:bodyPr/>
          <a:lstStyle/>
          <a:p>
            <a:fld id="{CCF77436-EC8C-4AA7-8F7E-35D67B363DD7}" type="slidenum">
              <a:rPr lang="en-US" smtClean="0"/>
              <a:pPr/>
              <a:t>16</a:t>
            </a:fld>
            <a:endParaRPr lang="en-US" dirty="0"/>
          </a:p>
        </p:txBody>
      </p:sp>
      <p:sp>
        <p:nvSpPr>
          <p:cNvPr id="4" name="TextBox 3">
            <a:extLst>
              <a:ext uri="{FF2B5EF4-FFF2-40B4-BE49-F238E27FC236}">
                <a16:creationId xmlns:a16="http://schemas.microsoft.com/office/drawing/2014/main" id="{23D5A7F7-055D-8747-BBB6-CA779EE8C4BE}"/>
              </a:ext>
            </a:extLst>
          </p:cNvPr>
          <p:cNvSpPr txBox="1"/>
          <p:nvPr/>
        </p:nvSpPr>
        <p:spPr>
          <a:xfrm>
            <a:off x="-2964873" y="5588000"/>
            <a:ext cx="0" cy="0"/>
          </a:xfrm>
          <a:prstGeom prst="rect">
            <a:avLst/>
          </a:prstGeom>
        </p:spPr>
        <p:txBody>
          <a:bodyPr vert="horz" wrap="none" lIns="91440" tIns="0" rIns="45720" bIns="0" rtlCol="0" anchor="t">
            <a:normAutofit fontScale="25000" lnSpcReduction="20000"/>
            <a:scene3d>
              <a:camera prst="orthographicFront"/>
              <a:lightRig rig="threePt" dir="t">
                <a:rot lat="0" lon="0" rev="4800000"/>
              </a:lightRig>
            </a:scene3d>
            <a:sp3d prstMaterial="matte">
              <a:bevelT w="50800" h="10160"/>
            </a:sp3d>
          </a:bodyPr>
          <a:lstStyle/>
          <a:p>
            <a:pPr algn="ctr"/>
            <a:endParaRPr lang="en-US" sz="3200" dirty="0">
              <a:latin typeface="Candara" panose="020E0502030303020204" pitchFamily="34" charset="0"/>
            </a:endParaRPr>
          </a:p>
        </p:txBody>
      </p:sp>
      <p:sp>
        <p:nvSpPr>
          <p:cNvPr id="10" name="Freeform 9">
            <a:extLst>
              <a:ext uri="{FF2B5EF4-FFF2-40B4-BE49-F238E27FC236}">
                <a16:creationId xmlns:a16="http://schemas.microsoft.com/office/drawing/2014/main" id="{49127DBB-7A1B-8447-B828-0C73D2B6E825}"/>
              </a:ext>
            </a:extLst>
          </p:cNvPr>
          <p:cNvSpPr/>
          <p:nvPr/>
        </p:nvSpPr>
        <p:spPr>
          <a:xfrm>
            <a:off x="3429000" y="2852406"/>
            <a:ext cx="4724400" cy="1454325"/>
          </a:xfrm>
          <a:custGeom>
            <a:avLst/>
            <a:gdLst>
              <a:gd name="connsiteX0" fmla="*/ 0 w 2699132"/>
              <a:gd name="connsiteY0" fmla="*/ 1410258 h 1454325"/>
              <a:gd name="connsiteX1" fmla="*/ 594911 w 2699132"/>
              <a:gd name="connsiteY1" fmla="*/ 892465 h 1454325"/>
              <a:gd name="connsiteX2" fmla="*/ 1101687 w 2699132"/>
              <a:gd name="connsiteY2" fmla="*/ 1377207 h 1454325"/>
              <a:gd name="connsiteX3" fmla="*/ 1696597 w 2699132"/>
              <a:gd name="connsiteY3" fmla="*/ 99 h 1454325"/>
              <a:gd name="connsiteX4" fmla="*/ 2699132 w 2699132"/>
              <a:gd name="connsiteY4" fmla="*/ 1454325 h 145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9132" h="1454325">
                <a:moveTo>
                  <a:pt x="0" y="1410258"/>
                </a:moveTo>
                <a:cubicBezTo>
                  <a:pt x="205648" y="1154115"/>
                  <a:pt x="411297" y="897973"/>
                  <a:pt x="594911" y="892465"/>
                </a:cubicBezTo>
                <a:cubicBezTo>
                  <a:pt x="778526" y="886956"/>
                  <a:pt x="918073" y="1525935"/>
                  <a:pt x="1101687" y="1377207"/>
                </a:cubicBezTo>
                <a:cubicBezTo>
                  <a:pt x="1285301" y="1228479"/>
                  <a:pt x="1430356" y="-12754"/>
                  <a:pt x="1696597" y="99"/>
                </a:cubicBezTo>
                <a:cubicBezTo>
                  <a:pt x="1962838" y="12952"/>
                  <a:pt x="2330985" y="733638"/>
                  <a:pt x="2699132" y="1454325"/>
                </a:cubicBezTo>
              </a:path>
            </a:pathLst>
          </a:custGeom>
          <a:ln w="41275" cmpd="sng">
            <a:solidFill>
              <a:schemeClr val="tx1">
                <a:lumMod val="65000"/>
                <a:lumOff val="35000"/>
              </a:schemeClr>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61010259-0904-7046-A0C9-52D0E7E21699}"/>
              </a:ext>
            </a:extLst>
          </p:cNvPr>
          <p:cNvCxnSpPr>
            <a:cxnSpLocks/>
            <a:endCxn id="10" idx="2"/>
          </p:cNvCxnSpPr>
          <p:nvPr/>
        </p:nvCxnSpPr>
        <p:spPr>
          <a:xfrm>
            <a:off x="4800601" y="3897086"/>
            <a:ext cx="556727" cy="332526"/>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5319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F8F8-2FA0-43C9-BA1C-206E0F995849}"/>
              </a:ext>
            </a:extLst>
          </p:cNvPr>
          <p:cNvSpPr>
            <a:spLocks noGrp="1"/>
          </p:cNvSpPr>
          <p:nvPr>
            <p:ph type="title"/>
          </p:nvPr>
        </p:nvSpPr>
        <p:spPr/>
        <p:txBody>
          <a:bodyPr/>
          <a:lstStyle/>
          <a:p>
            <a:r>
              <a:rPr lang="en-US" dirty="0"/>
              <a:t>Benefit of ε-Greedy Approach</a:t>
            </a:r>
          </a:p>
        </p:txBody>
      </p:sp>
      <p:sp>
        <p:nvSpPr>
          <p:cNvPr id="3" name="Content Placeholder 2">
            <a:extLst>
              <a:ext uri="{FF2B5EF4-FFF2-40B4-BE49-F238E27FC236}">
                <a16:creationId xmlns:a16="http://schemas.microsoft.com/office/drawing/2014/main" id="{D26A9248-36A0-490D-81BD-47A6CDD5F70A}"/>
              </a:ext>
            </a:extLst>
          </p:cNvPr>
          <p:cNvSpPr>
            <a:spLocks noGrp="1"/>
          </p:cNvSpPr>
          <p:nvPr>
            <p:ph idx="1"/>
          </p:nvPr>
        </p:nvSpPr>
        <p:spPr/>
        <p:txBody>
          <a:bodyPr/>
          <a:lstStyle/>
          <a:p>
            <a:r>
              <a:rPr lang="en-US" dirty="0"/>
              <a:t>Don’t waste too much resource on sampling the actions which are not optimal actions.</a:t>
            </a:r>
          </a:p>
          <a:p>
            <a:r>
              <a:rPr lang="en-US" dirty="0"/>
              <a:t>Note: E-Greedy is a simple approach and easy to implement, and it is effective, but it is not the best sampling approach; there are many more advanced, complex and effective sampling approaches.</a:t>
            </a:r>
          </a:p>
        </p:txBody>
      </p:sp>
      <p:sp>
        <p:nvSpPr>
          <p:cNvPr id="4" name="Slide Number Placeholder 3">
            <a:extLst>
              <a:ext uri="{FF2B5EF4-FFF2-40B4-BE49-F238E27FC236}">
                <a16:creationId xmlns:a16="http://schemas.microsoft.com/office/drawing/2014/main" id="{3F16D416-3E75-4C24-B668-1C508F82F60F}"/>
              </a:ext>
            </a:extLst>
          </p:cNvPr>
          <p:cNvSpPr>
            <a:spLocks noGrp="1"/>
          </p:cNvSpPr>
          <p:nvPr>
            <p:ph type="sldNum" sz="quarter" idx="12"/>
          </p:nvPr>
        </p:nvSpPr>
        <p:spPr/>
        <p:txBody>
          <a:bodyPr/>
          <a:lstStyle/>
          <a:p>
            <a:pPr>
              <a:defRPr/>
            </a:pPr>
            <a:fld id="{CCF77436-EC8C-4AA7-8F7E-35D67B363DD7}" type="slidenum">
              <a:rPr lang="en-US" smtClean="0"/>
              <a:pPr>
                <a:defRPr/>
              </a:pPr>
              <a:t>17</a:t>
            </a:fld>
            <a:endParaRPr lang="en-US" dirty="0"/>
          </a:p>
        </p:txBody>
      </p:sp>
    </p:spTree>
    <p:extLst>
      <p:ext uri="{BB962C8B-B14F-4D97-AF65-F5344CB8AC3E}">
        <p14:creationId xmlns:p14="http://schemas.microsoft.com/office/powerpoint/2010/main" val="128452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232A0-4DB5-D242-B507-5554AB654936}"/>
              </a:ext>
            </a:extLst>
          </p:cNvPr>
          <p:cNvSpPr>
            <a:spLocks noGrp="1"/>
          </p:cNvSpPr>
          <p:nvPr>
            <p:ph type="title"/>
          </p:nvPr>
        </p:nvSpPr>
        <p:spPr/>
        <p:txBody>
          <a:bodyPr/>
          <a:lstStyle/>
          <a:p>
            <a:r>
              <a:rPr lang="en-US" dirty="0"/>
              <a:t>Three Tasks in RL</a:t>
            </a:r>
          </a:p>
        </p:txBody>
      </p:sp>
      <p:sp>
        <p:nvSpPr>
          <p:cNvPr id="3" name="Content Placeholder 2">
            <a:extLst>
              <a:ext uri="{FF2B5EF4-FFF2-40B4-BE49-F238E27FC236}">
                <a16:creationId xmlns:a16="http://schemas.microsoft.com/office/drawing/2014/main" id="{27E9A535-B9B2-5149-B2AA-38B905F60C2C}"/>
              </a:ext>
            </a:extLst>
          </p:cNvPr>
          <p:cNvSpPr>
            <a:spLocks noGrp="1"/>
          </p:cNvSpPr>
          <p:nvPr>
            <p:ph sz="half" idx="1"/>
          </p:nvPr>
        </p:nvSpPr>
        <p:spPr/>
        <p:txBody>
          <a:bodyPr>
            <a:normAutofit/>
          </a:bodyPr>
          <a:lstStyle/>
          <a:p>
            <a:pPr marL="525463" indent="-514350">
              <a:buFont typeface="+mj-lt"/>
              <a:buAutoNum type="arabicPeriod"/>
            </a:pPr>
            <a:r>
              <a:rPr lang="en-US" dirty="0"/>
              <a:t>How to choose sampling policies?</a:t>
            </a:r>
          </a:p>
          <a:p>
            <a:pPr marL="525463" indent="-514350">
              <a:buFont typeface="+mj-lt"/>
              <a:buAutoNum type="arabicPeriod"/>
            </a:pPr>
            <a:r>
              <a:rPr lang="en-US" dirty="0">
                <a:solidFill>
                  <a:srgbClr val="FF0000"/>
                </a:solidFill>
              </a:rPr>
              <a:t>How to learn the transition model and the utility from samples? </a:t>
            </a:r>
            <a:r>
              <a:rPr lang="en-US" dirty="0">
                <a:solidFill>
                  <a:srgbClr val="FF0000"/>
                </a:solidFill>
                <a:sym typeface="Wingdings" panose="05000000000000000000" pitchFamily="2" charset="2"/>
              </a:rPr>
              <a:t> use samples</a:t>
            </a:r>
            <a:endParaRPr lang="en-US" dirty="0">
              <a:solidFill>
                <a:srgbClr val="FF0000"/>
              </a:solidFill>
            </a:endParaRPr>
          </a:p>
          <a:p>
            <a:pPr marL="525463" indent="-514350">
              <a:buFont typeface="+mj-lt"/>
              <a:buAutoNum type="arabicPeriod"/>
            </a:pPr>
            <a:r>
              <a:rPr lang="en-US" dirty="0"/>
              <a:t>How to obtain the optimal policy?</a:t>
            </a:r>
          </a:p>
          <a:p>
            <a:pPr marL="865187" lvl="1"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0CE78315-E0D1-8A44-AA55-46244360D80B}"/>
              </a:ext>
            </a:extLst>
          </p:cNvPr>
          <p:cNvSpPr>
            <a:spLocks noGrp="1"/>
          </p:cNvSpPr>
          <p:nvPr>
            <p:ph type="sldNum" sz="quarter" idx="12"/>
          </p:nvPr>
        </p:nvSpPr>
        <p:spPr/>
        <p:txBody>
          <a:bodyPr/>
          <a:lstStyle/>
          <a:p>
            <a:pPr>
              <a:defRPr/>
            </a:pPr>
            <a:fld id="{CCF77436-EC8C-4AA7-8F7E-35D67B363DD7}" type="slidenum">
              <a:rPr lang="en-US" smtClean="0"/>
              <a:pPr>
                <a:defRPr/>
              </a:pPr>
              <a:t>18</a:t>
            </a:fld>
            <a:endParaRPr lang="en-US" dirty="0"/>
          </a:p>
        </p:txBody>
      </p:sp>
      <p:sp>
        <p:nvSpPr>
          <p:cNvPr id="5" name="Rectangle: Rounded Corners 23">
            <a:extLst>
              <a:ext uri="{FF2B5EF4-FFF2-40B4-BE49-F238E27FC236}">
                <a16:creationId xmlns:a16="http://schemas.microsoft.com/office/drawing/2014/main" id="{FBB6401D-319C-4957-8C5B-E8941AC1B447}"/>
              </a:ext>
            </a:extLst>
          </p:cNvPr>
          <p:cNvSpPr/>
          <p:nvPr/>
        </p:nvSpPr>
        <p:spPr>
          <a:xfrm>
            <a:off x="7985025" y="4935695"/>
            <a:ext cx="1729654" cy="1203134"/>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Latest optimal policy</a:t>
            </a:r>
          </a:p>
        </p:txBody>
      </p:sp>
      <p:sp>
        <p:nvSpPr>
          <p:cNvPr id="6" name="Rectangle: Rounded Corners 24">
            <a:extLst>
              <a:ext uri="{FF2B5EF4-FFF2-40B4-BE49-F238E27FC236}">
                <a16:creationId xmlns:a16="http://schemas.microsoft.com/office/drawing/2014/main" id="{48DCA591-D93C-448C-866A-6C4A50965642}"/>
              </a:ext>
            </a:extLst>
          </p:cNvPr>
          <p:cNvSpPr/>
          <p:nvPr/>
        </p:nvSpPr>
        <p:spPr>
          <a:xfrm>
            <a:off x="7975486" y="2841816"/>
            <a:ext cx="1748732" cy="1651093"/>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solidFill>
                  <a:srgbClr val="FF0000"/>
                </a:solidFill>
                <a:latin typeface="Candara" panose="020E0502030303020204" pitchFamily="34" charset="0"/>
              </a:rPr>
              <a:t>Transition model and Utility</a:t>
            </a:r>
          </a:p>
        </p:txBody>
      </p:sp>
      <p:cxnSp>
        <p:nvCxnSpPr>
          <p:cNvPr id="7" name="Curved Connector 9">
            <a:extLst>
              <a:ext uri="{FF2B5EF4-FFF2-40B4-BE49-F238E27FC236}">
                <a16:creationId xmlns:a16="http://schemas.microsoft.com/office/drawing/2014/main" id="{A3A41E62-B577-4F95-BACB-BF47016DF11A}"/>
              </a:ext>
            </a:extLst>
          </p:cNvPr>
          <p:cNvCxnSpPr>
            <a:cxnSpLocks/>
            <a:stCxn id="6" idx="2"/>
          </p:cNvCxnSpPr>
          <p:nvPr/>
        </p:nvCxnSpPr>
        <p:spPr>
          <a:xfrm rot="5400000">
            <a:off x="8622111" y="4714302"/>
            <a:ext cx="449137" cy="6348"/>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sp>
        <p:nvSpPr>
          <p:cNvPr id="8" name="Rectangle: Rounded Corners 23">
            <a:extLst>
              <a:ext uri="{FF2B5EF4-FFF2-40B4-BE49-F238E27FC236}">
                <a16:creationId xmlns:a16="http://schemas.microsoft.com/office/drawing/2014/main" id="{B1F853A9-82A6-4E2E-B043-BCB65E601301}"/>
              </a:ext>
            </a:extLst>
          </p:cNvPr>
          <p:cNvSpPr/>
          <p:nvPr/>
        </p:nvSpPr>
        <p:spPr>
          <a:xfrm>
            <a:off x="7985025" y="1317721"/>
            <a:ext cx="1729654" cy="1136077"/>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Sampling policy</a:t>
            </a:r>
          </a:p>
        </p:txBody>
      </p:sp>
      <p:cxnSp>
        <p:nvCxnSpPr>
          <p:cNvPr id="9" name="Curved Connector 9">
            <a:extLst>
              <a:ext uri="{FF2B5EF4-FFF2-40B4-BE49-F238E27FC236}">
                <a16:creationId xmlns:a16="http://schemas.microsoft.com/office/drawing/2014/main" id="{9EDE96A7-2A35-407A-9D53-F5FF8F5C90BD}"/>
              </a:ext>
            </a:extLst>
          </p:cNvPr>
          <p:cNvCxnSpPr>
            <a:cxnSpLocks/>
            <a:stCxn id="8" idx="2"/>
            <a:endCxn id="6" idx="0"/>
          </p:cNvCxnSpPr>
          <p:nvPr/>
        </p:nvCxnSpPr>
        <p:spPr>
          <a:xfrm rot="5400000">
            <a:off x="8655843" y="2647806"/>
            <a:ext cx="388018" cy="12700"/>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cxnSp>
        <p:nvCxnSpPr>
          <p:cNvPr id="10" name="Curved Connector 9">
            <a:extLst>
              <a:ext uri="{FF2B5EF4-FFF2-40B4-BE49-F238E27FC236}">
                <a16:creationId xmlns:a16="http://schemas.microsoft.com/office/drawing/2014/main" id="{A8DCC3C5-F73D-45F1-BC86-692C3AD17646}"/>
              </a:ext>
            </a:extLst>
          </p:cNvPr>
          <p:cNvCxnSpPr>
            <a:cxnSpLocks/>
            <a:endCxn id="8" idx="0"/>
          </p:cNvCxnSpPr>
          <p:nvPr/>
        </p:nvCxnSpPr>
        <p:spPr>
          <a:xfrm rot="5400000">
            <a:off x="8598696" y="1066564"/>
            <a:ext cx="502314" cy="1"/>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cxnSp>
        <p:nvCxnSpPr>
          <p:cNvPr id="11" name="Elbow Connector 17">
            <a:extLst>
              <a:ext uri="{FF2B5EF4-FFF2-40B4-BE49-F238E27FC236}">
                <a16:creationId xmlns:a16="http://schemas.microsoft.com/office/drawing/2014/main" id="{F1515C13-06AF-40D7-B923-D34FAF644068}"/>
              </a:ext>
            </a:extLst>
          </p:cNvPr>
          <p:cNvCxnSpPr>
            <a:cxnSpLocks/>
            <a:stCxn id="5" idx="3"/>
            <a:endCxn id="8" idx="3"/>
          </p:cNvCxnSpPr>
          <p:nvPr/>
        </p:nvCxnSpPr>
        <p:spPr>
          <a:xfrm flipV="1">
            <a:off x="9714679" y="1885760"/>
            <a:ext cx="12700" cy="3651503"/>
          </a:xfrm>
          <a:prstGeom prst="bentConnector3">
            <a:avLst>
              <a:gd name="adj1" fmla="val 1800000"/>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43831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5F1E-4E59-BB48-85B5-989C642F9350}"/>
              </a:ext>
            </a:extLst>
          </p:cNvPr>
          <p:cNvSpPr>
            <a:spLocks noGrp="1"/>
          </p:cNvSpPr>
          <p:nvPr>
            <p:ph type="title"/>
          </p:nvPr>
        </p:nvSpPr>
        <p:spPr/>
        <p:txBody>
          <a:bodyPr/>
          <a:lstStyle/>
          <a:p>
            <a:r>
              <a:rPr lang="en-US" dirty="0"/>
              <a:t>Example: A Grid World</a:t>
            </a:r>
          </a:p>
        </p:txBody>
      </p:sp>
      <p:sp>
        <p:nvSpPr>
          <p:cNvPr id="3" name="Content Placeholder 2">
            <a:extLst>
              <a:ext uri="{FF2B5EF4-FFF2-40B4-BE49-F238E27FC236}">
                <a16:creationId xmlns:a16="http://schemas.microsoft.com/office/drawing/2014/main" id="{F370A2E5-33F8-594A-9855-4384CA9E4767}"/>
              </a:ext>
            </a:extLst>
          </p:cNvPr>
          <p:cNvSpPr>
            <a:spLocks noGrp="1"/>
          </p:cNvSpPr>
          <p:nvPr>
            <p:ph idx="1"/>
          </p:nvPr>
        </p:nvSpPr>
        <p:spPr/>
        <p:txBody>
          <a:bodyPr>
            <a:normAutofit fontScale="92500" lnSpcReduction="10000"/>
          </a:bodyPr>
          <a:lstStyle/>
          <a:p>
            <a:pPr marL="11113" indent="0">
              <a:buNone/>
            </a:pPr>
            <a:r>
              <a:rPr lang="en-US" dirty="0"/>
              <a:t>Given a policy </a:t>
            </a:r>
            <a:r>
              <a:rPr lang="el-GR" i="1" dirty="0">
                <a:solidFill>
                  <a:srgbClr val="7030A0"/>
                </a:solidFill>
              </a:rPr>
              <a:t>π</a:t>
            </a:r>
            <a:r>
              <a:rPr lang="en-US" dirty="0"/>
              <a:t>:</a:t>
            </a:r>
          </a:p>
          <a:p>
            <a:r>
              <a:rPr lang="en-US" dirty="0"/>
              <a:t>The agent executes a set </a:t>
            </a:r>
            <a:br>
              <a:rPr lang="en-US" dirty="0"/>
            </a:br>
            <a:r>
              <a:rPr lang="en-US" dirty="0"/>
              <a:t>of trials in the environment </a:t>
            </a:r>
            <a:br>
              <a:rPr lang="en-US" dirty="0"/>
            </a:br>
            <a:r>
              <a:rPr lang="en-US" dirty="0"/>
              <a:t>using its policy </a:t>
            </a:r>
            <a:r>
              <a:rPr lang="el-GR" i="1" dirty="0">
                <a:solidFill>
                  <a:srgbClr val="7030A0"/>
                </a:solidFill>
              </a:rPr>
              <a:t>π</a:t>
            </a:r>
            <a:r>
              <a:rPr lang="el-GR" dirty="0"/>
              <a:t>. </a:t>
            </a:r>
            <a:endParaRPr lang="en-US" dirty="0"/>
          </a:p>
          <a:p>
            <a:r>
              <a:rPr lang="en-US" dirty="0"/>
              <a:t>In each trial, </a:t>
            </a:r>
          </a:p>
          <a:p>
            <a:pPr lvl="1"/>
            <a:r>
              <a:rPr lang="en-US" dirty="0"/>
              <a:t>The agent starts in any state and experiences a sequence of state transitions until it reaches b4 or c4.</a:t>
            </a:r>
          </a:p>
          <a:p>
            <a:pPr lvl="1"/>
            <a:r>
              <a:rPr lang="en-US" dirty="0"/>
              <a:t>It generates a trajectory (from results of sampling which gives a sample policy) of (state, action, reward) until we reach absorbing (goal) state:</a:t>
            </a:r>
            <a:br>
              <a:rPr lang="en-US" dirty="0"/>
            </a:br>
            <a:r>
              <a:rPr lang="en-US" dirty="0"/>
              <a:t> </a:t>
            </a:r>
            <a:r>
              <a:rPr lang="en-US" i="1" dirty="0">
                <a:solidFill>
                  <a:srgbClr val="7030A0"/>
                </a:solidFill>
              </a:rPr>
              <a:t>s, a, r, s’, a’, r’, s’’, a’’, r’’, …</a:t>
            </a:r>
          </a:p>
          <a:p>
            <a:r>
              <a:rPr lang="en-US" dirty="0"/>
              <a:t>Task: we aim to learn the utility function </a:t>
            </a:r>
            <a:r>
              <a:rPr lang="en-US" i="1" dirty="0">
                <a:solidFill>
                  <a:srgbClr val="7030A0"/>
                </a:solidFill>
              </a:rPr>
              <a:t>U(s)</a:t>
            </a:r>
            <a:r>
              <a:rPr lang="en-US" dirty="0"/>
              <a:t>.</a:t>
            </a:r>
          </a:p>
        </p:txBody>
      </p:sp>
      <p:sp>
        <p:nvSpPr>
          <p:cNvPr id="4" name="Slide Number Placeholder 3">
            <a:extLst>
              <a:ext uri="{FF2B5EF4-FFF2-40B4-BE49-F238E27FC236}">
                <a16:creationId xmlns:a16="http://schemas.microsoft.com/office/drawing/2014/main" id="{D3550EDB-D505-BA49-BF87-2059E749F489}"/>
              </a:ext>
            </a:extLst>
          </p:cNvPr>
          <p:cNvSpPr>
            <a:spLocks noGrp="1"/>
          </p:cNvSpPr>
          <p:nvPr>
            <p:ph type="sldNum" sz="quarter" idx="12"/>
          </p:nvPr>
        </p:nvSpPr>
        <p:spPr/>
        <p:txBody>
          <a:bodyPr/>
          <a:lstStyle/>
          <a:p>
            <a:fld id="{CCF77436-EC8C-4AA7-8F7E-35D67B363DD7}" type="slidenum">
              <a:rPr lang="en-US" smtClean="0"/>
              <a:pPr/>
              <a:t>19</a:t>
            </a:fld>
            <a:endParaRPr lang="en-US" dirty="0"/>
          </a:p>
        </p:txBody>
      </p:sp>
      <p:graphicFrame>
        <p:nvGraphicFramePr>
          <p:cNvPr id="5" name="Content Placeholder 4">
            <a:extLst>
              <a:ext uri="{FF2B5EF4-FFF2-40B4-BE49-F238E27FC236}">
                <a16:creationId xmlns:a16="http://schemas.microsoft.com/office/drawing/2014/main" id="{B61C2361-A3FD-B34A-B23D-AEE1F26D8924}"/>
              </a:ext>
            </a:extLst>
          </p:cNvPr>
          <p:cNvGraphicFramePr>
            <a:graphicFrameLocks/>
          </p:cNvGraphicFramePr>
          <p:nvPr>
            <p:extLst>
              <p:ext uri="{D42A27DB-BD31-4B8C-83A1-F6EECF244321}">
                <p14:modId xmlns:p14="http://schemas.microsoft.com/office/powerpoint/2010/main" val="971389063"/>
              </p:ext>
            </p:extLst>
          </p:nvPr>
        </p:nvGraphicFramePr>
        <p:xfrm>
          <a:off x="6852346" y="1371348"/>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8" name="Rectangle 7">
            <a:extLst>
              <a:ext uri="{FF2B5EF4-FFF2-40B4-BE49-F238E27FC236}">
                <a16:creationId xmlns:a16="http://schemas.microsoft.com/office/drawing/2014/main" id="{538742DD-B4F4-E64B-A81D-3C6324E57922}"/>
              </a:ext>
            </a:extLst>
          </p:cNvPr>
          <p:cNvSpPr/>
          <p:nvPr/>
        </p:nvSpPr>
        <p:spPr>
          <a:xfrm>
            <a:off x="6532734" y="2875421"/>
            <a:ext cx="301686" cy="369332"/>
          </a:xfrm>
          <a:prstGeom prst="rect">
            <a:avLst/>
          </a:prstGeom>
        </p:spPr>
        <p:txBody>
          <a:bodyPr wrap="square">
            <a:spAutoFit/>
          </a:bodyPr>
          <a:lstStyle/>
          <a:p>
            <a:r>
              <a:rPr lang="en-US" dirty="0">
                <a:latin typeface="Candara" panose="020E0502030303020204" pitchFamily="34" charset="0"/>
                <a:cs typeface="Calibri" panose="020F0502020204030204" pitchFamily="34" charset="0"/>
              </a:rPr>
              <a:t>a</a:t>
            </a:r>
          </a:p>
        </p:txBody>
      </p:sp>
      <p:sp>
        <p:nvSpPr>
          <p:cNvPr id="9" name="Rectangle 8">
            <a:extLst>
              <a:ext uri="{FF2B5EF4-FFF2-40B4-BE49-F238E27FC236}">
                <a16:creationId xmlns:a16="http://schemas.microsoft.com/office/drawing/2014/main" id="{A8F5D876-91A7-5A45-86A2-F8790286CD0F}"/>
              </a:ext>
            </a:extLst>
          </p:cNvPr>
          <p:cNvSpPr/>
          <p:nvPr/>
        </p:nvSpPr>
        <p:spPr>
          <a:xfrm>
            <a:off x="6530330" y="2213133"/>
            <a:ext cx="306494" cy="369332"/>
          </a:xfrm>
          <a:prstGeom prst="rect">
            <a:avLst/>
          </a:prstGeom>
        </p:spPr>
        <p:txBody>
          <a:bodyPr wrap="square">
            <a:spAutoFit/>
          </a:bodyPr>
          <a:lstStyle/>
          <a:p>
            <a:r>
              <a:rPr lang="en-US" dirty="0">
                <a:latin typeface="Candara" panose="020E0502030303020204" pitchFamily="34" charset="0"/>
                <a:cs typeface="Calibri" panose="020F0502020204030204" pitchFamily="34" charset="0"/>
              </a:rPr>
              <a:t>b</a:t>
            </a:r>
          </a:p>
        </p:txBody>
      </p:sp>
      <p:sp>
        <p:nvSpPr>
          <p:cNvPr id="10" name="Rectangle 9">
            <a:extLst>
              <a:ext uri="{FF2B5EF4-FFF2-40B4-BE49-F238E27FC236}">
                <a16:creationId xmlns:a16="http://schemas.microsoft.com/office/drawing/2014/main" id="{966093E5-B73E-4841-A372-C95D38771DBD}"/>
              </a:ext>
            </a:extLst>
          </p:cNvPr>
          <p:cNvSpPr/>
          <p:nvPr/>
        </p:nvSpPr>
        <p:spPr>
          <a:xfrm>
            <a:off x="6542352" y="1509769"/>
            <a:ext cx="282450" cy="369332"/>
          </a:xfrm>
          <a:prstGeom prst="rect">
            <a:avLst/>
          </a:prstGeom>
        </p:spPr>
        <p:txBody>
          <a:bodyPr wrap="square">
            <a:spAutoFit/>
          </a:bodyPr>
          <a:lstStyle/>
          <a:p>
            <a:r>
              <a:rPr lang="en-US" dirty="0">
                <a:latin typeface="Candara" panose="020E0502030303020204" pitchFamily="34" charset="0"/>
                <a:cs typeface="Calibri" panose="020F0502020204030204" pitchFamily="34" charset="0"/>
              </a:rPr>
              <a:t>c</a:t>
            </a:r>
          </a:p>
        </p:txBody>
      </p:sp>
      <p:sp>
        <p:nvSpPr>
          <p:cNvPr id="11" name="Rectangle 10">
            <a:extLst>
              <a:ext uri="{FF2B5EF4-FFF2-40B4-BE49-F238E27FC236}">
                <a16:creationId xmlns:a16="http://schemas.microsoft.com/office/drawing/2014/main" id="{E8F3CDBE-C3A4-7E4D-A87F-0A3C6D6C159F}"/>
              </a:ext>
            </a:extLst>
          </p:cNvPr>
          <p:cNvSpPr/>
          <p:nvPr/>
        </p:nvSpPr>
        <p:spPr>
          <a:xfrm>
            <a:off x="8813261" y="3451184"/>
            <a:ext cx="301686" cy="369332"/>
          </a:xfrm>
          <a:prstGeom prst="rect">
            <a:avLst/>
          </a:prstGeom>
        </p:spPr>
        <p:txBody>
          <a:bodyPr wrap="square">
            <a:spAutoFit/>
          </a:bodyPr>
          <a:lstStyle/>
          <a:p>
            <a:r>
              <a:rPr lang="en-US" dirty="0">
                <a:latin typeface="Candara" panose="020E0502030303020204" pitchFamily="34" charset="0"/>
                <a:cs typeface="Calibri" panose="020F0502020204030204" pitchFamily="34" charset="0"/>
              </a:rPr>
              <a:t>3</a:t>
            </a:r>
          </a:p>
        </p:txBody>
      </p:sp>
      <p:sp>
        <p:nvSpPr>
          <p:cNvPr id="12" name="Rectangle 11">
            <a:extLst>
              <a:ext uri="{FF2B5EF4-FFF2-40B4-BE49-F238E27FC236}">
                <a16:creationId xmlns:a16="http://schemas.microsoft.com/office/drawing/2014/main" id="{CF48BE05-5D03-D54E-B314-D3261DBF8BC9}"/>
              </a:ext>
            </a:extLst>
          </p:cNvPr>
          <p:cNvSpPr/>
          <p:nvPr/>
        </p:nvSpPr>
        <p:spPr>
          <a:xfrm>
            <a:off x="9689561" y="3451184"/>
            <a:ext cx="301686" cy="369332"/>
          </a:xfrm>
          <a:prstGeom prst="rect">
            <a:avLst/>
          </a:prstGeom>
        </p:spPr>
        <p:txBody>
          <a:bodyPr wrap="square">
            <a:spAutoFit/>
          </a:bodyPr>
          <a:lstStyle/>
          <a:p>
            <a:r>
              <a:rPr lang="en-US" dirty="0">
                <a:latin typeface="Candara" panose="020E0502030303020204" pitchFamily="34" charset="0"/>
                <a:cs typeface="Calibri" panose="020F0502020204030204" pitchFamily="34" charset="0"/>
              </a:rPr>
              <a:t>4</a:t>
            </a:r>
          </a:p>
        </p:txBody>
      </p:sp>
      <p:sp>
        <p:nvSpPr>
          <p:cNvPr id="13" name="Rectangle 12">
            <a:extLst>
              <a:ext uri="{FF2B5EF4-FFF2-40B4-BE49-F238E27FC236}">
                <a16:creationId xmlns:a16="http://schemas.microsoft.com/office/drawing/2014/main" id="{813247DA-704D-384B-9603-6D0BB4C00E62}"/>
              </a:ext>
            </a:extLst>
          </p:cNvPr>
          <p:cNvSpPr/>
          <p:nvPr/>
        </p:nvSpPr>
        <p:spPr>
          <a:xfrm>
            <a:off x="7123454" y="3451184"/>
            <a:ext cx="301686" cy="369332"/>
          </a:xfrm>
          <a:prstGeom prst="rect">
            <a:avLst/>
          </a:prstGeom>
        </p:spPr>
        <p:txBody>
          <a:bodyPr wrap="square">
            <a:spAutoFit/>
          </a:bodyPr>
          <a:lstStyle/>
          <a:p>
            <a:r>
              <a:rPr lang="en-US" dirty="0">
                <a:latin typeface="Candara" panose="020E0502030303020204" pitchFamily="34" charset="0"/>
                <a:cs typeface="Calibri" panose="020F0502020204030204" pitchFamily="34" charset="0"/>
              </a:rPr>
              <a:t>1</a:t>
            </a:r>
          </a:p>
        </p:txBody>
      </p:sp>
      <p:sp>
        <p:nvSpPr>
          <p:cNvPr id="14" name="Rectangle 13">
            <a:extLst>
              <a:ext uri="{FF2B5EF4-FFF2-40B4-BE49-F238E27FC236}">
                <a16:creationId xmlns:a16="http://schemas.microsoft.com/office/drawing/2014/main" id="{89D0BAE4-058A-E544-AA5E-037ADCECECAE}"/>
              </a:ext>
            </a:extLst>
          </p:cNvPr>
          <p:cNvSpPr/>
          <p:nvPr/>
        </p:nvSpPr>
        <p:spPr>
          <a:xfrm>
            <a:off x="7932432" y="3451184"/>
            <a:ext cx="301686" cy="369332"/>
          </a:xfrm>
          <a:prstGeom prst="rect">
            <a:avLst/>
          </a:prstGeom>
        </p:spPr>
        <p:txBody>
          <a:bodyPr wrap="square">
            <a:spAutoFit/>
          </a:bodyPr>
          <a:lstStyle/>
          <a:p>
            <a:r>
              <a:rPr lang="en-US" dirty="0">
                <a:latin typeface="Candara" panose="020E0502030303020204" pitchFamily="34" charset="0"/>
                <a:cs typeface="Calibri" panose="020F0502020204030204" pitchFamily="34" charset="0"/>
              </a:rPr>
              <a:t>2</a:t>
            </a:r>
          </a:p>
        </p:txBody>
      </p:sp>
    </p:spTree>
    <p:extLst>
      <p:ext uri="{BB962C8B-B14F-4D97-AF65-F5344CB8AC3E}">
        <p14:creationId xmlns:p14="http://schemas.microsoft.com/office/powerpoint/2010/main" val="309215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44D-FFBE-4FD4-8E8A-DE2C03432B3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1B1ECAA-DA4F-459A-ACC6-91BD68861CAD}"/>
              </a:ext>
            </a:extLst>
          </p:cNvPr>
          <p:cNvSpPr>
            <a:spLocks noGrp="1"/>
          </p:cNvSpPr>
          <p:nvPr>
            <p:ph idx="1"/>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3ACD25EB-491A-45A0-937D-B76D9C098DBA}"/>
              </a:ext>
            </a:extLst>
          </p:cNvPr>
          <p:cNvSpPr>
            <a:spLocks noGrp="1"/>
          </p:cNvSpPr>
          <p:nvPr>
            <p:ph type="sldNum" sz="quarter" idx="12"/>
          </p:nvPr>
        </p:nvSpPr>
        <p:spPr/>
        <p:txBody>
          <a:bodyPr/>
          <a:lstStyle/>
          <a:p>
            <a:pPr>
              <a:defRPr/>
            </a:pPr>
            <a:fld id="{CCF77436-EC8C-4AA7-8F7E-35D67B363DD7}" type="slidenum">
              <a:rPr lang="en-US" smtClean="0"/>
              <a:pPr>
                <a:defRPr/>
              </a:pPr>
              <a:t>2</a:t>
            </a:fld>
            <a:endParaRPr lang="en-US" dirty="0"/>
          </a:p>
        </p:txBody>
      </p:sp>
    </p:spTree>
    <p:extLst>
      <p:ext uri="{BB962C8B-B14F-4D97-AF65-F5344CB8AC3E}">
        <p14:creationId xmlns:p14="http://schemas.microsoft.com/office/powerpoint/2010/main" val="364718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5F1E-4E59-BB48-85B5-989C642F9350}"/>
              </a:ext>
            </a:extLst>
          </p:cNvPr>
          <p:cNvSpPr>
            <a:spLocks noGrp="1"/>
          </p:cNvSpPr>
          <p:nvPr>
            <p:ph type="title"/>
          </p:nvPr>
        </p:nvSpPr>
        <p:spPr/>
        <p:txBody>
          <a:bodyPr>
            <a:normAutofit fontScale="90000"/>
          </a:bodyPr>
          <a:lstStyle/>
          <a:p>
            <a:r>
              <a:rPr lang="en-US" dirty="0"/>
              <a:t>Direct Approach: </a:t>
            </a:r>
            <a:br>
              <a:rPr lang="en-US" dirty="0"/>
            </a:br>
            <a:r>
              <a:rPr lang="en-US" dirty="0"/>
              <a:t>Model-Based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70A2E5-33F8-594A-9855-4384CA9E4767}"/>
                  </a:ext>
                </a:extLst>
              </p:cNvPr>
              <p:cNvSpPr>
                <a:spLocks noGrp="1"/>
              </p:cNvSpPr>
              <p:nvPr>
                <p:ph idx="1"/>
              </p:nvPr>
            </p:nvSpPr>
            <p:spPr>
              <a:xfrm>
                <a:off x="609600" y="3429000"/>
                <a:ext cx="10972800" cy="3124202"/>
              </a:xfrm>
            </p:spPr>
            <p:txBody>
              <a:bodyPr>
                <a:normAutofit/>
              </a:bodyPr>
              <a:lstStyle/>
              <a:p>
                <a14:m>
                  <m:oMath xmlns:m="http://schemas.openxmlformats.org/officeDocument/2006/math">
                    <m:r>
                      <a:rPr lang="en-US" sz="2800">
                        <a:solidFill>
                          <a:srgbClr val="7030A0"/>
                        </a:solidFill>
                        <a:latin typeface="Cambria Math" panose="02040503050406030204" pitchFamily="18" charset="0"/>
                      </a:rPr>
                      <m:t>𝑅</m:t>
                    </m:r>
                    <m:d>
                      <m:dPr>
                        <m:ctrlPr>
                          <a:rPr lang="en-US" sz="2800" i="1">
                            <a:solidFill>
                              <a:srgbClr val="7030A0"/>
                            </a:solidFill>
                            <a:latin typeface="Cambria Math" panose="02040503050406030204" pitchFamily="18" charset="0"/>
                          </a:rPr>
                        </m:ctrlPr>
                      </m:dPr>
                      <m:e>
                        <m:r>
                          <a:rPr lang="en-US" sz="2800">
                            <a:solidFill>
                              <a:srgbClr val="7030A0"/>
                            </a:solidFill>
                            <a:latin typeface="Cambria Math" panose="02040503050406030204" pitchFamily="18" charset="0"/>
                          </a:rPr>
                          <m:t>𝑠</m:t>
                        </m:r>
                      </m:e>
                    </m:d>
                  </m:oMath>
                </a14:m>
                <a:r>
                  <a:rPr lang="en-US" sz="2800" dirty="0"/>
                  <a:t>: It is pretty easy to collect the reward information since it is deterministic.</a:t>
                </a:r>
              </a:p>
              <a:p>
                <a14:m>
                  <m:oMath xmlns:m="http://schemas.openxmlformats.org/officeDocument/2006/math">
                    <m:r>
                      <a:rPr lang="en-US" sz="2800">
                        <a:solidFill>
                          <a:srgbClr val="7030A0"/>
                        </a:solidFill>
                        <a:latin typeface="Cambria Math" panose="02040503050406030204" pitchFamily="18" charset="0"/>
                      </a:rPr>
                      <m:t>𝑃</m:t>
                    </m:r>
                    <m:d>
                      <m:dPr>
                        <m:ctrlPr>
                          <a:rPr lang="en-US" sz="2800" i="1">
                            <a:solidFill>
                              <a:srgbClr val="7030A0"/>
                            </a:solidFill>
                            <a:latin typeface="Cambria Math" panose="02040503050406030204" pitchFamily="18" charset="0"/>
                          </a:rPr>
                        </m:ctrlPr>
                      </m:dPr>
                      <m:e>
                        <m:r>
                          <m:rPr>
                            <m:brk m:alnAt="9"/>
                          </m:rPr>
                          <a:rPr lang="en-US" sz="2800">
                            <a:solidFill>
                              <a:srgbClr val="7030A0"/>
                            </a:solidFill>
                            <a:latin typeface="Cambria Math" panose="02040503050406030204" pitchFamily="18" charset="0"/>
                          </a:rPr>
                          <m:t>𝑠</m:t>
                        </m:r>
                        <m:r>
                          <a:rPr lang="en-US" sz="2800">
                            <a:solidFill>
                              <a:srgbClr val="7030A0"/>
                            </a:solidFill>
                            <a:latin typeface="Cambria Math" panose="02040503050406030204" pitchFamily="18" charset="0"/>
                          </a:rPr>
                          <m:t>′</m:t>
                        </m:r>
                      </m:e>
                      <m:e>
                        <m:r>
                          <a:rPr lang="en-US" sz="2800">
                            <a:solidFill>
                              <a:srgbClr val="7030A0"/>
                            </a:solidFill>
                            <a:latin typeface="Cambria Math" panose="02040503050406030204" pitchFamily="18" charset="0"/>
                          </a:rPr>
                          <m:t>𝑠</m:t>
                        </m:r>
                        <m:r>
                          <a:rPr lang="en-US" sz="2800">
                            <a:solidFill>
                              <a:srgbClr val="7030A0"/>
                            </a:solidFill>
                            <a:latin typeface="Cambria Math" panose="02040503050406030204" pitchFamily="18" charset="0"/>
                          </a:rPr>
                          <m:t>,</m:t>
                        </m:r>
                        <m:r>
                          <a:rPr lang="en-US" sz="2800" i="1">
                            <a:solidFill>
                              <a:srgbClr val="7030A0"/>
                            </a:solidFill>
                            <a:latin typeface="Cambria Math" panose="02040503050406030204" pitchFamily="18" charset="0"/>
                          </a:rPr>
                          <m:t>𝑎</m:t>
                        </m:r>
                      </m:e>
                    </m:d>
                  </m:oMath>
                </a14:m>
                <a:r>
                  <a:rPr lang="en-US" sz="2800" dirty="0"/>
                  <a:t>: We need to sample a lot data to identify the transition probability.</a:t>
                </a:r>
              </a:p>
            </p:txBody>
          </p:sp>
        </mc:Choice>
        <mc:Fallback xmlns="">
          <p:sp>
            <p:nvSpPr>
              <p:cNvPr id="3" name="Content Placeholder 2">
                <a:extLst>
                  <a:ext uri="{FF2B5EF4-FFF2-40B4-BE49-F238E27FC236}">
                    <a16:creationId xmlns:a16="http://schemas.microsoft.com/office/drawing/2014/main" id="{F370A2E5-33F8-594A-9855-4384CA9E4767}"/>
                  </a:ext>
                </a:extLst>
              </p:cNvPr>
              <p:cNvSpPr>
                <a:spLocks noGrp="1" noRot="1" noChangeAspect="1" noMove="1" noResize="1" noEditPoints="1" noAdjustHandles="1" noChangeArrowheads="1" noChangeShapeType="1" noTextEdit="1"/>
              </p:cNvSpPr>
              <p:nvPr>
                <p:ph idx="1"/>
              </p:nvPr>
            </p:nvSpPr>
            <p:spPr>
              <a:xfrm>
                <a:off x="609600" y="3429000"/>
                <a:ext cx="10972800" cy="3124202"/>
              </a:xfrm>
              <a:blipFill>
                <a:blip r:embed="rId3"/>
                <a:stretch>
                  <a:fillRect l="-1272" t="-81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3550EDB-D505-BA49-BF87-2059E749F489}"/>
              </a:ext>
            </a:extLst>
          </p:cNvPr>
          <p:cNvSpPr>
            <a:spLocks noGrp="1"/>
          </p:cNvSpPr>
          <p:nvPr>
            <p:ph type="sldNum" sz="quarter" idx="12"/>
          </p:nvPr>
        </p:nvSpPr>
        <p:spPr/>
        <p:txBody>
          <a:bodyPr/>
          <a:lstStyle/>
          <a:p>
            <a:fld id="{CCF77436-EC8C-4AA7-8F7E-35D67B363DD7}" type="slidenum">
              <a:rPr lang="en-US" smtClean="0"/>
              <a:pPr/>
              <a:t>20</a:t>
            </a:fld>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C5DECD0-3C86-4407-99F4-4F8C9638F5B0}"/>
                  </a:ext>
                </a:extLst>
              </p:cNvPr>
              <p:cNvSpPr/>
              <p:nvPr/>
            </p:nvSpPr>
            <p:spPr>
              <a:xfrm>
                <a:off x="582164" y="2747422"/>
                <a:ext cx="8322683" cy="533288"/>
              </a:xfrm>
              <a:prstGeom prst="rect">
                <a:avLst/>
              </a:prstGeom>
            </p:spPr>
            <p:txBody>
              <a:bodyPr wrap="square">
                <a:spAutoFit/>
              </a:bodyPr>
              <a:lstStyle/>
              <a:p>
                <a:r>
                  <a:rPr lang="en-US" sz="2800" dirty="0">
                    <a:latin typeface="Candara" panose="020E0502030303020204" pitchFamily="34" charset="0"/>
                  </a:rPr>
                  <a:t>Utility function </a:t>
                </a:r>
                <a14:m>
                  <m:oMath xmlns:m="http://schemas.openxmlformats.org/officeDocument/2006/math">
                    <m:r>
                      <a:rPr lang="en-US" sz="2800">
                        <a:solidFill>
                          <a:srgbClr val="7030A0"/>
                        </a:solidFill>
                        <a:latin typeface="Cambria Math" panose="02040503050406030204" pitchFamily="18" charset="0"/>
                      </a:rPr>
                      <m:t>𝑈</m:t>
                    </m:r>
                    <m:d>
                      <m:dPr>
                        <m:ctrlPr>
                          <a:rPr lang="en-US" sz="2800" i="1">
                            <a:solidFill>
                              <a:srgbClr val="7030A0"/>
                            </a:solidFill>
                            <a:latin typeface="Cambria Math" panose="02040503050406030204" pitchFamily="18" charset="0"/>
                          </a:rPr>
                        </m:ctrlPr>
                      </m:dPr>
                      <m:e>
                        <m:r>
                          <a:rPr lang="en-US" sz="2800">
                            <a:solidFill>
                              <a:srgbClr val="7030A0"/>
                            </a:solidFill>
                            <a:latin typeface="Cambria Math" panose="02040503050406030204" pitchFamily="18" charset="0"/>
                          </a:rPr>
                          <m:t>𝑠</m:t>
                        </m:r>
                      </m:e>
                    </m:d>
                    <m:r>
                      <a:rPr lang="en-US" sz="2800" i="1">
                        <a:solidFill>
                          <a:srgbClr val="7030A0"/>
                        </a:solidFill>
                        <a:latin typeface="Cambria Math" panose="02040503050406030204" pitchFamily="18" charset="0"/>
                        <a:ea typeface="Cambria Math" panose="02040503050406030204" pitchFamily="18" charset="0"/>
                      </a:rPr>
                      <m:t>←</m:t>
                    </m:r>
                    <m:r>
                      <a:rPr lang="en-US" sz="2800">
                        <a:solidFill>
                          <a:srgbClr val="7030A0"/>
                        </a:solidFill>
                        <a:latin typeface="Cambria Math" panose="02040503050406030204" pitchFamily="18" charset="0"/>
                      </a:rPr>
                      <m:t>𝑅</m:t>
                    </m:r>
                    <m:d>
                      <m:dPr>
                        <m:ctrlPr>
                          <a:rPr lang="en-US" sz="2800" i="1">
                            <a:solidFill>
                              <a:srgbClr val="7030A0"/>
                            </a:solidFill>
                            <a:latin typeface="Cambria Math" panose="02040503050406030204" pitchFamily="18" charset="0"/>
                          </a:rPr>
                        </m:ctrlPr>
                      </m:dPr>
                      <m:e>
                        <m:r>
                          <a:rPr lang="en-US" sz="2800">
                            <a:solidFill>
                              <a:srgbClr val="7030A0"/>
                            </a:solidFill>
                            <a:latin typeface="Cambria Math" panose="02040503050406030204" pitchFamily="18" charset="0"/>
                          </a:rPr>
                          <m:t>𝑠</m:t>
                        </m:r>
                      </m:e>
                    </m:d>
                    <m:r>
                      <a:rPr lang="en-US" sz="2800">
                        <a:solidFill>
                          <a:srgbClr val="7030A0"/>
                        </a:solidFill>
                        <a:latin typeface="Cambria Math" panose="02040503050406030204" pitchFamily="18" charset="0"/>
                      </a:rPr>
                      <m:t>+</m:t>
                    </m:r>
                    <m:r>
                      <a:rPr lang="en-US" sz="2800">
                        <a:solidFill>
                          <a:srgbClr val="7030A0"/>
                        </a:solidFill>
                        <a:latin typeface="Cambria Math" panose="02040503050406030204" pitchFamily="18" charset="0"/>
                      </a:rPr>
                      <m:t>𝛾</m:t>
                    </m:r>
                    <m:nary>
                      <m:naryPr>
                        <m:chr m:val="∑"/>
                        <m:limLoc m:val="subSup"/>
                        <m:supHide m:val="on"/>
                        <m:ctrlPr>
                          <a:rPr lang="en-US" sz="2800" i="1">
                            <a:solidFill>
                              <a:srgbClr val="7030A0"/>
                            </a:solidFill>
                            <a:latin typeface="Cambria Math" panose="02040503050406030204" pitchFamily="18" charset="0"/>
                          </a:rPr>
                        </m:ctrlPr>
                      </m:naryPr>
                      <m:sub>
                        <m:r>
                          <m:rPr>
                            <m:brk m:alnAt="9"/>
                          </m:rPr>
                          <a:rPr lang="en-US" sz="2800">
                            <a:solidFill>
                              <a:srgbClr val="7030A0"/>
                            </a:solidFill>
                            <a:latin typeface="Cambria Math" panose="02040503050406030204" pitchFamily="18" charset="0"/>
                          </a:rPr>
                          <m:t>𝑠</m:t>
                        </m:r>
                        <m:r>
                          <a:rPr lang="en-US" sz="2800">
                            <a:solidFill>
                              <a:srgbClr val="7030A0"/>
                            </a:solidFill>
                            <a:latin typeface="Cambria Math" panose="02040503050406030204" pitchFamily="18" charset="0"/>
                          </a:rPr>
                          <m:t>′</m:t>
                        </m:r>
                      </m:sub>
                      <m:sup/>
                      <m:e>
                        <m:r>
                          <a:rPr lang="en-US" sz="2800">
                            <a:solidFill>
                              <a:srgbClr val="7030A0"/>
                            </a:solidFill>
                            <a:latin typeface="Cambria Math" panose="02040503050406030204" pitchFamily="18" charset="0"/>
                          </a:rPr>
                          <m:t>𝑃</m:t>
                        </m:r>
                        <m:d>
                          <m:dPr>
                            <m:ctrlPr>
                              <a:rPr lang="en-US" sz="2800" i="1">
                                <a:solidFill>
                                  <a:srgbClr val="7030A0"/>
                                </a:solidFill>
                                <a:latin typeface="Cambria Math" panose="02040503050406030204" pitchFamily="18" charset="0"/>
                              </a:rPr>
                            </m:ctrlPr>
                          </m:dPr>
                          <m:e>
                            <m:r>
                              <m:rPr>
                                <m:brk m:alnAt="9"/>
                              </m:rPr>
                              <a:rPr lang="en-US" sz="2800">
                                <a:solidFill>
                                  <a:srgbClr val="7030A0"/>
                                </a:solidFill>
                                <a:latin typeface="Cambria Math" panose="02040503050406030204" pitchFamily="18" charset="0"/>
                              </a:rPr>
                              <m:t>𝑠</m:t>
                            </m:r>
                            <m:r>
                              <a:rPr lang="en-US" sz="2800">
                                <a:solidFill>
                                  <a:srgbClr val="7030A0"/>
                                </a:solidFill>
                                <a:latin typeface="Cambria Math" panose="02040503050406030204" pitchFamily="18" charset="0"/>
                              </a:rPr>
                              <m:t>′</m:t>
                            </m:r>
                          </m:e>
                          <m:e>
                            <m:r>
                              <a:rPr lang="en-US" sz="2800">
                                <a:solidFill>
                                  <a:srgbClr val="7030A0"/>
                                </a:solidFill>
                                <a:latin typeface="Cambria Math" panose="02040503050406030204" pitchFamily="18" charset="0"/>
                              </a:rPr>
                              <m:t>𝑠</m:t>
                            </m:r>
                            <m:r>
                              <a:rPr lang="en-US" sz="2800">
                                <a:solidFill>
                                  <a:srgbClr val="7030A0"/>
                                </a:solidFill>
                                <a:latin typeface="Cambria Math" panose="02040503050406030204" pitchFamily="18" charset="0"/>
                              </a:rPr>
                              <m:t>,</m:t>
                            </m:r>
                            <m:r>
                              <a:rPr lang="en-US" sz="2800">
                                <a:solidFill>
                                  <a:srgbClr val="7030A0"/>
                                </a:solidFill>
                                <a:latin typeface="Cambria Math" panose="02040503050406030204" pitchFamily="18" charset="0"/>
                              </a:rPr>
                              <m:t>𝜋</m:t>
                            </m:r>
                            <m:r>
                              <a:rPr lang="en-US" sz="2800">
                                <a:solidFill>
                                  <a:srgbClr val="7030A0"/>
                                </a:solidFill>
                                <a:latin typeface="Cambria Math" panose="02040503050406030204" pitchFamily="18" charset="0"/>
                              </a:rPr>
                              <m:t>(</m:t>
                            </m:r>
                            <m:r>
                              <a:rPr lang="en-US" sz="2800">
                                <a:solidFill>
                                  <a:srgbClr val="7030A0"/>
                                </a:solidFill>
                                <a:latin typeface="Cambria Math" panose="02040503050406030204" pitchFamily="18" charset="0"/>
                              </a:rPr>
                              <m:t>𝑠</m:t>
                            </m:r>
                            <m:r>
                              <a:rPr lang="en-US" sz="2800">
                                <a:solidFill>
                                  <a:srgbClr val="7030A0"/>
                                </a:solidFill>
                                <a:latin typeface="Cambria Math" panose="02040503050406030204" pitchFamily="18" charset="0"/>
                              </a:rPr>
                              <m:t>)</m:t>
                            </m:r>
                          </m:e>
                        </m:d>
                        <m:r>
                          <a:rPr lang="en-US" sz="2800">
                            <a:solidFill>
                              <a:srgbClr val="7030A0"/>
                            </a:solidFill>
                            <a:latin typeface="Cambria Math" panose="02040503050406030204" pitchFamily="18" charset="0"/>
                          </a:rPr>
                          <m:t>𝑈</m:t>
                        </m:r>
                        <m:r>
                          <a:rPr lang="en-US" sz="2800">
                            <a:solidFill>
                              <a:srgbClr val="7030A0"/>
                            </a:solidFill>
                            <a:latin typeface="Cambria Math" panose="02040503050406030204" pitchFamily="18" charset="0"/>
                          </a:rPr>
                          <m:t>(</m:t>
                        </m:r>
                        <m:r>
                          <m:rPr>
                            <m:brk m:alnAt="9"/>
                          </m:rPr>
                          <a:rPr lang="en-US" sz="2800">
                            <a:solidFill>
                              <a:srgbClr val="7030A0"/>
                            </a:solidFill>
                            <a:latin typeface="Cambria Math" panose="02040503050406030204" pitchFamily="18" charset="0"/>
                          </a:rPr>
                          <m:t>𝑠</m:t>
                        </m:r>
                        <m:r>
                          <a:rPr lang="en-US" sz="2800">
                            <a:solidFill>
                              <a:srgbClr val="7030A0"/>
                            </a:solidFill>
                            <a:latin typeface="Cambria Math" panose="02040503050406030204" pitchFamily="18" charset="0"/>
                          </a:rPr>
                          <m:t>′)</m:t>
                        </m:r>
                      </m:e>
                    </m:nary>
                  </m:oMath>
                </a14:m>
                <a:endParaRPr lang="en-US" sz="2800" dirty="0">
                  <a:latin typeface="Candara" panose="020E0502030303020204" pitchFamily="34" charset="0"/>
                </a:endParaRPr>
              </a:p>
            </p:txBody>
          </p:sp>
        </mc:Choice>
        <mc:Fallback xmlns="">
          <p:sp>
            <p:nvSpPr>
              <p:cNvPr id="6" name="Rectangle 5">
                <a:extLst>
                  <a:ext uri="{FF2B5EF4-FFF2-40B4-BE49-F238E27FC236}">
                    <a16:creationId xmlns:a16="http://schemas.microsoft.com/office/drawing/2014/main" id="{3C5DECD0-3C86-4407-99F4-4F8C9638F5B0}"/>
                  </a:ext>
                </a:extLst>
              </p:cNvPr>
              <p:cNvSpPr>
                <a:spLocks noRot="1" noChangeAspect="1" noMove="1" noResize="1" noEditPoints="1" noAdjustHandles="1" noChangeArrowheads="1" noChangeShapeType="1" noTextEdit="1"/>
              </p:cNvSpPr>
              <p:nvPr/>
            </p:nvSpPr>
            <p:spPr>
              <a:xfrm>
                <a:off x="582164" y="2747422"/>
                <a:ext cx="8322683" cy="533288"/>
              </a:xfrm>
              <a:prstGeom prst="rect">
                <a:avLst/>
              </a:prstGeom>
              <a:blipFill>
                <a:blip r:embed="rId4"/>
                <a:stretch>
                  <a:fillRect l="-1370" t="-125581" r="-609" b="-183721"/>
                </a:stretch>
              </a:blipFill>
            </p:spPr>
            <p:txBody>
              <a:bodyPr/>
              <a:lstStyle/>
              <a:p>
                <a:r>
                  <a:rPr lang="en-US">
                    <a:noFill/>
                  </a:rPr>
                  <a:t> </a:t>
                </a:r>
              </a:p>
            </p:txBody>
          </p:sp>
        </mc:Fallback>
      </mc:AlternateContent>
      <p:graphicFrame>
        <p:nvGraphicFramePr>
          <p:cNvPr id="15" name="Content Placeholder 4">
            <a:extLst>
              <a:ext uri="{FF2B5EF4-FFF2-40B4-BE49-F238E27FC236}">
                <a16:creationId xmlns:a16="http://schemas.microsoft.com/office/drawing/2014/main" id="{C1573B79-8717-554A-96E7-9A7EDB0A9131}"/>
              </a:ext>
            </a:extLst>
          </p:cNvPr>
          <p:cNvGraphicFramePr>
            <a:graphicFrameLocks/>
          </p:cNvGraphicFramePr>
          <p:nvPr>
            <p:extLst>
              <p:ext uri="{D42A27DB-BD31-4B8C-83A1-F6EECF244321}">
                <p14:modId xmlns:p14="http://schemas.microsoft.com/office/powerpoint/2010/main" val="847834109"/>
              </p:ext>
            </p:extLst>
          </p:nvPr>
        </p:nvGraphicFramePr>
        <p:xfrm>
          <a:off x="5742003" y="183216"/>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16" name="Rectangle 15">
            <a:extLst>
              <a:ext uri="{FF2B5EF4-FFF2-40B4-BE49-F238E27FC236}">
                <a16:creationId xmlns:a16="http://schemas.microsoft.com/office/drawing/2014/main" id="{63355B5A-AE13-2148-A873-4B463A5ED752}"/>
              </a:ext>
            </a:extLst>
          </p:cNvPr>
          <p:cNvSpPr/>
          <p:nvPr/>
        </p:nvSpPr>
        <p:spPr>
          <a:xfrm>
            <a:off x="5422391" y="1687289"/>
            <a:ext cx="301686" cy="369332"/>
          </a:xfrm>
          <a:prstGeom prst="rect">
            <a:avLst/>
          </a:prstGeom>
        </p:spPr>
        <p:txBody>
          <a:bodyPr wrap="square">
            <a:spAutoFit/>
          </a:bodyPr>
          <a:lstStyle/>
          <a:p>
            <a:r>
              <a:rPr lang="en-US" dirty="0">
                <a:latin typeface="Candara" panose="020E0502030303020204" pitchFamily="34" charset="0"/>
                <a:cs typeface="Calibri" panose="020F0502020204030204" pitchFamily="34" charset="0"/>
              </a:rPr>
              <a:t>a</a:t>
            </a:r>
          </a:p>
        </p:txBody>
      </p:sp>
      <p:sp>
        <p:nvSpPr>
          <p:cNvPr id="17" name="Rectangle 16">
            <a:extLst>
              <a:ext uri="{FF2B5EF4-FFF2-40B4-BE49-F238E27FC236}">
                <a16:creationId xmlns:a16="http://schemas.microsoft.com/office/drawing/2014/main" id="{51D2F6D9-7888-4C4C-8159-91A27396CE87}"/>
              </a:ext>
            </a:extLst>
          </p:cNvPr>
          <p:cNvSpPr/>
          <p:nvPr/>
        </p:nvSpPr>
        <p:spPr>
          <a:xfrm>
            <a:off x="5419987" y="1025001"/>
            <a:ext cx="306494" cy="369332"/>
          </a:xfrm>
          <a:prstGeom prst="rect">
            <a:avLst/>
          </a:prstGeom>
        </p:spPr>
        <p:txBody>
          <a:bodyPr wrap="square">
            <a:spAutoFit/>
          </a:bodyPr>
          <a:lstStyle/>
          <a:p>
            <a:r>
              <a:rPr lang="en-US" dirty="0">
                <a:latin typeface="Candara" panose="020E0502030303020204" pitchFamily="34" charset="0"/>
                <a:cs typeface="Calibri" panose="020F0502020204030204" pitchFamily="34" charset="0"/>
              </a:rPr>
              <a:t>b</a:t>
            </a:r>
          </a:p>
        </p:txBody>
      </p:sp>
      <p:sp>
        <p:nvSpPr>
          <p:cNvPr id="18" name="Rectangle 17">
            <a:extLst>
              <a:ext uri="{FF2B5EF4-FFF2-40B4-BE49-F238E27FC236}">
                <a16:creationId xmlns:a16="http://schemas.microsoft.com/office/drawing/2014/main" id="{5BE4DB52-8234-A74D-8949-2AE8321A70BA}"/>
              </a:ext>
            </a:extLst>
          </p:cNvPr>
          <p:cNvSpPr/>
          <p:nvPr/>
        </p:nvSpPr>
        <p:spPr>
          <a:xfrm>
            <a:off x="5432009" y="321637"/>
            <a:ext cx="282450" cy="369332"/>
          </a:xfrm>
          <a:prstGeom prst="rect">
            <a:avLst/>
          </a:prstGeom>
        </p:spPr>
        <p:txBody>
          <a:bodyPr wrap="square">
            <a:spAutoFit/>
          </a:bodyPr>
          <a:lstStyle/>
          <a:p>
            <a:r>
              <a:rPr lang="en-US" dirty="0">
                <a:latin typeface="Candara" panose="020E0502030303020204" pitchFamily="34" charset="0"/>
                <a:cs typeface="Calibri" panose="020F0502020204030204" pitchFamily="34" charset="0"/>
              </a:rPr>
              <a:t>c</a:t>
            </a:r>
          </a:p>
        </p:txBody>
      </p:sp>
      <p:sp>
        <p:nvSpPr>
          <p:cNvPr id="19" name="Rectangle 18">
            <a:extLst>
              <a:ext uri="{FF2B5EF4-FFF2-40B4-BE49-F238E27FC236}">
                <a16:creationId xmlns:a16="http://schemas.microsoft.com/office/drawing/2014/main" id="{FE01A8B2-FC13-8841-A641-3CD38103E88C}"/>
              </a:ext>
            </a:extLst>
          </p:cNvPr>
          <p:cNvSpPr/>
          <p:nvPr/>
        </p:nvSpPr>
        <p:spPr>
          <a:xfrm>
            <a:off x="7702918" y="2263052"/>
            <a:ext cx="301686" cy="369332"/>
          </a:xfrm>
          <a:prstGeom prst="rect">
            <a:avLst/>
          </a:prstGeom>
        </p:spPr>
        <p:txBody>
          <a:bodyPr wrap="square">
            <a:spAutoFit/>
          </a:bodyPr>
          <a:lstStyle/>
          <a:p>
            <a:r>
              <a:rPr lang="en-US" dirty="0">
                <a:latin typeface="Candara" panose="020E0502030303020204" pitchFamily="34" charset="0"/>
                <a:cs typeface="Calibri" panose="020F0502020204030204" pitchFamily="34" charset="0"/>
              </a:rPr>
              <a:t>3</a:t>
            </a:r>
          </a:p>
        </p:txBody>
      </p:sp>
      <p:sp>
        <p:nvSpPr>
          <p:cNvPr id="20" name="Rectangle 19">
            <a:extLst>
              <a:ext uri="{FF2B5EF4-FFF2-40B4-BE49-F238E27FC236}">
                <a16:creationId xmlns:a16="http://schemas.microsoft.com/office/drawing/2014/main" id="{ED1827A3-D61C-B142-A4F1-CA4F73A24E20}"/>
              </a:ext>
            </a:extLst>
          </p:cNvPr>
          <p:cNvSpPr/>
          <p:nvPr/>
        </p:nvSpPr>
        <p:spPr>
          <a:xfrm>
            <a:off x="8579218" y="2263052"/>
            <a:ext cx="301686" cy="369332"/>
          </a:xfrm>
          <a:prstGeom prst="rect">
            <a:avLst/>
          </a:prstGeom>
        </p:spPr>
        <p:txBody>
          <a:bodyPr wrap="square">
            <a:spAutoFit/>
          </a:bodyPr>
          <a:lstStyle/>
          <a:p>
            <a:r>
              <a:rPr lang="en-US" dirty="0">
                <a:latin typeface="Candara" panose="020E0502030303020204" pitchFamily="34" charset="0"/>
                <a:cs typeface="Calibri" panose="020F0502020204030204" pitchFamily="34" charset="0"/>
              </a:rPr>
              <a:t>4</a:t>
            </a:r>
          </a:p>
        </p:txBody>
      </p:sp>
      <p:sp>
        <p:nvSpPr>
          <p:cNvPr id="21" name="Rectangle 20">
            <a:extLst>
              <a:ext uri="{FF2B5EF4-FFF2-40B4-BE49-F238E27FC236}">
                <a16:creationId xmlns:a16="http://schemas.microsoft.com/office/drawing/2014/main" id="{0448C066-B2E2-254E-A1C8-E79343210272}"/>
              </a:ext>
            </a:extLst>
          </p:cNvPr>
          <p:cNvSpPr/>
          <p:nvPr/>
        </p:nvSpPr>
        <p:spPr>
          <a:xfrm>
            <a:off x="6013111" y="2263052"/>
            <a:ext cx="301686" cy="369332"/>
          </a:xfrm>
          <a:prstGeom prst="rect">
            <a:avLst/>
          </a:prstGeom>
        </p:spPr>
        <p:txBody>
          <a:bodyPr wrap="square">
            <a:spAutoFit/>
          </a:bodyPr>
          <a:lstStyle/>
          <a:p>
            <a:r>
              <a:rPr lang="en-US" dirty="0">
                <a:latin typeface="Candara" panose="020E0502030303020204" pitchFamily="34" charset="0"/>
                <a:cs typeface="Calibri" panose="020F0502020204030204" pitchFamily="34" charset="0"/>
              </a:rPr>
              <a:t>1</a:t>
            </a:r>
          </a:p>
        </p:txBody>
      </p:sp>
      <p:sp>
        <p:nvSpPr>
          <p:cNvPr id="22" name="Rectangle 21">
            <a:extLst>
              <a:ext uri="{FF2B5EF4-FFF2-40B4-BE49-F238E27FC236}">
                <a16:creationId xmlns:a16="http://schemas.microsoft.com/office/drawing/2014/main" id="{7E2AFADB-5857-5F49-A3FC-11A658A0E208}"/>
              </a:ext>
            </a:extLst>
          </p:cNvPr>
          <p:cNvSpPr/>
          <p:nvPr/>
        </p:nvSpPr>
        <p:spPr>
          <a:xfrm>
            <a:off x="6822089" y="2263052"/>
            <a:ext cx="301686" cy="369332"/>
          </a:xfrm>
          <a:prstGeom prst="rect">
            <a:avLst/>
          </a:prstGeom>
        </p:spPr>
        <p:txBody>
          <a:bodyPr wrap="square">
            <a:spAutoFit/>
          </a:bodyPr>
          <a:lstStyle/>
          <a:p>
            <a:r>
              <a:rPr lang="en-US" dirty="0">
                <a:latin typeface="Candara" panose="020E0502030303020204" pitchFamily="34" charset="0"/>
                <a:cs typeface="Calibri" panose="020F0502020204030204" pitchFamily="34" charset="0"/>
              </a:rPr>
              <a:t>2</a:t>
            </a:r>
          </a:p>
        </p:txBody>
      </p:sp>
    </p:spTree>
    <p:extLst>
      <p:ext uri="{BB962C8B-B14F-4D97-AF65-F5344CB8AC3E}">
        <p14:creationId xmlns:p14="http://schemas.microsoft.com/office/powerpoint/2010/main" val="408862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5F1E-4E59-BB48-85B5-989C642F9350}"/>
              </a:ext>
            </a:extLst>
          </p:cNvPr>
          <p:cNvSpPr>
            <a:spLocks noGrp="1"/>
          </p:cNvSpPr>
          <p:nvPr>
            <p:ph type="title"/>
          </p:nvPr>
        </p:nvSpPr>
        <p:spPr/>
        <p:txBody>
          <a:bodyPr>
            <a:normAutofit fontScale="90000"/>
          </a:bodyPr>
          <a:lstStyle/>
          <a:p>
            <a:r>
              <a:rPr lang="en-US" dirty="0"/>
              <a:t>Direct Approach: </a:t>
            </a:r>
            <a:br>
              <a:rPr lang="en-US" dirty="0"/>
            </a:br>
            <a:r>
              <a:rPr lang="en-US" dirty="0"/>
              <a:t>Model-Free</a:t>
            </a:r>
          </a:p>
        </p:txBody>
      </p:sp>
      <p:sp>
        <p:nvSpPr>
          <p:cNvPr id="3" name="Content Placeholder 2">
            <a:extLst>
              <a:ext uri="{FF2B5EF4-FFF2-40B4-BE49-F238E27FC236}">
                <a16:creationId xmlns:a16="http://schemas.microsoft.com/office/drawing/2014/main" id="{B1FF9B55-8FA7-4AB4-BFE5-1C7D0EB2C697}"/>
              </a:ext>
            </a:extLst>
          </p:cNvPr>
          <p:cNvSpPr>
            <a:spLocks noGrp="1"/>
          </p:cNvSpPr>
          <p:nvPr>
            <p:ph sz="half" idx="1"/>
          </p:nvPr>
        </p:nvSpPr>
        <p:spPr/>
        <p:txBody>
          <a:bodyPr/>
          <a:lstStyle/>
          <a:p>
            <a:r>
              <a:rPr lang="en-US" dirty="0">
                <a:solidFill>
                  <a:srgbClr val="FF0000"/>
                </a:solidFill>
              </a:rPr>
              <a:t>Problem: Model-based is too costly.</a:t>
            </a:r>
          </a:p>
          <a:p>
            <a:r>
              <a:rPr lang="en-US" dirty="0">
                <a:solidFill>
                  <a:srgbClr val="FF0000"/>
                </a:solidFill>
              </a:rPr>
              <a:t>Question: Can we obtain the utility without the transition model?</a:t>
            </a:r>
          </a:p>
          <a:p>
            <a:r>
              <a:rPr lang="en-US" dirty="0">
                <a:solidFill>
                  <a:srgbClr val="0000CC"/>
                </a:solidFill>
              </a:rPr>
              <a:t>Answer: Yes!</a:t>
            </a:r>
            <a:endParaRPr lang="en-US" dirty="0">
              <a:solidFill>
                <a:srgbClr val="FF0000"/>
              </a:solidFill>
            </a:endParaRPr>
          </a:p>
          <a:p>
            <a:endParaRPr lang="en-US" dirty="0"/>
          </a:p>
        </p:txBody>
      </p:sp>
      <p:sp>
        <p:nvSpPr>
          <p:cNvPr id="4" name="Slide Number Placeholder 3">
            <a:extLst>
              <a:ext uri="{FF2B5EF4-FFF2-40B4-BE49-F238E27FC236}">
                <a16:creationId xmlns:a16="http://schemas.microsoft.com/office/drawing/2014/main" id="{D3550EDB-D505-BA49-BF87-2059E749F489}"/>
              </a:ext>
            </a:extLst>
          </p:cNvPr>
          <p:cNvSpPr>
            <a:spLocks noGrp="1"/>
          </p:cNvSpPr>
          <p:nvPr>
            <p:ph type="sldNum" sz="quarter" idx="12"/>
          </p:nvPr>
        </p:nvSpPr>
        <p:spPr/>
        <p:txBody>
          <a:bodyPr/>
          <a:lstStyle/>
          <a:p>
            <a:fld id="{CCF77436-EC8C-4AA7-8F7E-35D67B363DD7}" type="slidenum">
              <a:rPr lang="en-US" smtClean="0"/>
              <a:pPr/>
              <a:t>21</a:t>
            </a:fld>
            <a:endParaRPr lang="en-US" dirty="0"/>
          </a:p>
        </p:txBody>
      </p:sp>
      <p:graphicFrame>
        <p:nvGraphicFramePr>
          <p:cNvPr id="29" name="Content Placeholder 4">
            <a:extLst>
              <a:ext uri="{FF2B5EF4-FFF2-40B4-BE49-F238E27FC236}">
                <a16:creationId xmlns:a16="http://schemas.microsoft.com/office/drawing/2014/main" id="{150B8C97-9274-1F4D-9F89-23E1ADAFE61F}"/>
              </a:ext>
            </a:extLst>
          </p:cNvPr>
          <p:cNvGraphicFramePr>
            <a:graphicFrameLocks/>
          </p:cNvGraphicFramePr>
          <p:nvPr>
            <p:extLst>
              <p:ext uri="{D42A27DB-BD31-4B8C-83A1-F6EECF244321}">
                <p14:modId xmlns:p14="http://schemas.microsoft.com/office/powerpoint/2010/main" val="1267642726"/>
              </p:ext>
            </p:extLst>
          </p:nvPr>
        </p:nvGraphicFramePr>
        <p:xfrm>
          <a:off x="6852346" y="1371348"/>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sp>
        <p:nvSpPr>
          <p:cNvPr id="30" name="Rectangle 29">
            <a:extLst>
              <a:ext uri="{FF2B5EF4-FFF2-40B4-BE49-F238E27FC236}">
                <a16:creationId xmlns:a16="http://schemas.microsoft.com/office/drawing/2014/main" id="{F41B5B2C-2934-D54B-8781-CEDE41D5B4D5}"/>
              </a:ext>
            </a:extLst>
          </p:cNvPr>
          <p:cNvSpPr/>
          <p:nvPr/>
        </p:nvSpPr>
        <p:spPr>
          <a:xfrm>
            <a:off x="6532734" y="2875421"/>
            <a:ext cx="301686" cy="369332"/>
          </a:xfrm>
          <a:prstGeom prst="rect">
            <a:avLst/>
          </a:prstGeom>
        </p:spPr>
        <p:txBody>
          <a:bodyPr wrap="square">
            <a:spAutoFit/>
          </a:bodyPr>
          <a:lstStyle/>
          <a:p>
            <a:r>
              <a:rPr lang="en-US" dirty="0">
                <a:latin typeface="Candara" panose="020E0502030303020204" pitchFamily="34" charset="0"/>
                <a:cs typeface="Calibri" panose="020F0502020204030204" pitchFamily="34" charset="0"/>
              </a:rPr>
              <a:t>a</a:t>
            </a:r>
          </a:p>
        </p:txBody>
      </p:sp>
      <p:sp>
        <p:nvSpPr>
          <p:cNvPr id="31" name="Rectangle 30">
            <a:extLst>
              <a:ext uri="{FF2B5EF4-FFF2-40B4-BE49-F238E27FC236}">
                <a16:creationId xmlns:a16="http://schemas.microsoft.com/office/drawing/2014/main" id="{E69799DF-59B4-1548-B0B9-43D4D071832E}"/>
              </a:ext>
            </a:extLst>
          </p:cNvPr>
          <p:cNvSpPr/>
          <p:nvPr/>
        </p:nvSpPr>
        <p:spPr>
          <a:xfrm>
            <a:off x="6530330" y="2213133"/>
            <a:ext cx="306494" cy="369332"/>
          </a:xfrm>
          <a:prstGeom prst="rect">
            <a:avLst/>
          </a:prstGeom>
        </p:spPr>
        <p:txBody>
          <a:bodyPr wrap="square">
            <a:spAutoFit/>
          </a:bodyPr>
          <a:lstStyle/>
          <a:p>
            <a:r>
              <a:rPr lang="en-US" dirty="0">
                <a:latin typeface="Candara" panose="020E0502030303020204" pitchFamily="34" charset="0"/>
                <a:cs typeface="Calibri" panose="020F0502020204030204" pitchFamily="34" charset="0"/>
              </a:rPr>
              <a:t>b</a:t>
            </a:r>
          </a:p>
        </p:txBody>
      </p:sp>
      <p:sp>
        <p:nvSpPr>
          <p:cNvPr id="32" name="Rectangle 31">
            <a:extLst>
              <a:ext uri="{FF2B5EF4-FFF2-40B4-BE49-F238E27FC236}">
                <a16:creationId xmlns:a16="http://schemas.microsoft.com/office/drawing/2014/main" id="{013972A2-2A21-C041-9B75-E67EFCF03F4E}"/>
              </a:ext>
            </a:extLst>
          </p:cNvPr>
          <p:cNvSpPr/>
          <p:nvPr/>
        </p:nvSpPr>
        <p:spPr>
          <a:xfrm>
            <a:off x="6542352" y="1509769"/>
            <a:ext cx="282450" cy="369332"/>
          </a:xfrm>
          <a:prstGeom prst="rect">
            <a:avLst/>
          </a:prstGeom>
        </p:spPr>
        <p:txBody>
          <a:bodyPr wrap="square">
            <a:spAutoFit/>
          </a:bodyPr>
          <a:lstStyle/>
          <a:p>
            <a:r>
              <a:rPr lang="en-US" dirty="0">
                <a:latin typeface="Candara" panose="020E0502030303020204" pitchFamily="34" charset="0"/>
                <a:cs typeface="Calibri" panose="020F0502020204030204" pitchFamily="34" charset="0"/>
              </a:rPr>
              <a:t>c</a:t>
            </a:r>
          </a:p>
        </p:txBody>
      </p:sp>
      <p:sp>
        <p:nvSpPr>
          <p:cNvPr id="33" name="Rectangle 32">
            <a:extLst>
              <a:ext uri="{FF2B5EF4-FFF2-40B4-BE49-F238E27FC236}">
                <a16:creationId xmlns:a16="http://schemas.microsoft.com/office/drawing/2014/main" id="{624318A9-16B2-BB48-8F97-AAD7622DB1F6}"/>
              </a:ext>
            </a:extLst>
          </p:cNvPr>
          <p:cNvSpPr/>
          <p:nvPr/>
        </p:nvSpPr>
        <p:spPr>
          <a:xfrm>
            <a:off x="8813261" y="3451184"/>
            <a:ext cx="301686" cy="369332"/>
          </a:xfrm>
          <a:prstGeom prst="rect">
            <a:avLst/>
          </a:prstGeom>
        </p:spPr>
        <p:txBody>
          <a:bodyPr wrap="square">
            <a:spAutoFit/>
          </a:bodyPr>
          <a:lstStyle/>
          <a:p>
            <a:r>
              <a:rPr lang="en-US" dirty="0">
                <a:latin typeface="Candara" panose="020E0502030303020204" pitchFamily="34" charset="0"/>
                <a:cs typeface="Calibri" panose="020F0502020204030204" pitchFamily="34" charset="0"/>
              </a:rPr>
              <a:t>3</a:t>
            </a:r>
          </a:p>
        </p:txBody>
      </p:sp>
      <p:sp>
        <p:nvSpPr>
          <p:cNvPr id="34" name="Rectangle 33">
            <a:extLst>
              <a:ext uri="{FF2B5EF4-FFF2-40B4-BE49-F238E27FC236}">
                <a16:creationId xmlns:a16="http://schemas.microsoft.com/office/drawing/2014/main" id="{FAC3D2A0-23F7-4D40-B192-C9F4BD92F609}"/>
              </a:ext>
            </a:extLst>
          </p:cNvPr>
          <p:cNvSpPr/>
          <p:nvPr/>
        </p:nvSpPr>
        <p:spPr>
          <a:xfrm>
            <a:off x="9689561" y="3451184"/>
            <a:ext cx="301686" cy="369332"/>
          </a:xfrm>
          <a:prstGeom prst="rect">
            <a:avLst/>
          </a:prstGeom>
        </p:spPr>
        <p:txBody>
          <a:bodyPr wrap="square">
            <a:spAutoFit/>
          </a:bodyPr>
          <a:lstStyle/>
          <a:p>
            <a:r>
              <a:rPr lang="en-US" dirty="0">
                <a:latin typeface="Candara" panose="020E0502030303020204" pitchFamily="34" charset="0"/>
                <a:cs typeface="Calibri" panose="020F0502020204030204" pitchFamily="34" charset="0"/>
              </a:rPr>
              <a:t>4</a:t>
            </a:r>
          </a:p>
        </p:txBody>
      </p:sp>
      <p:sp>
        <p:nvSpPr>
          <p:cNvPr id="35" name="Rectangle 34">
            <a:extLst>
              <a:ext uri="{FF2B5EF4-FFF2-40B4-BE49-F238E27FC236}">
                <a16:creationId xmlns:a16="http://schemas.microsoft.com/office/drawing/2014/main" id="{EC0D49DB-A5CE-4E49-8B6C-75D789263D9D}"/>
              </a:ext>
            </a:extLst>
          </p:cNvPr>
          <p:cNvSpPr/>
          <p:nvPr/>
        </p:nvSpPr>
        <p:spPr>
          <a:xfrm>
            <a:off x="7123454" y="3451184"/>
            <a:ext cx="301686" cy="369332"/>
          </a:xfrm>
          <a:prstGeom prst="rect">
            <a:avLst/>
          </a:prstGeom>
        </p:spPr>
        <p:txBody>
          <a:bodyPr wrap="square">
            <a:spAutoFit/>
          </a:bodyPr>
          <a:lstStyle/>
          <a:p>
            <a:r>
              <a:rPr lang="en-US" dirty="0">
                <a:latin typeface="Candara" panose="020E0502030303020204" pitchFamily="34" charset="0"/>
                <a:cs typeface="Calibri" panose="020F0502020204030204" pitchFamily="34" charset="0"/>
              </a:rPr>
              <a:t>1</a:t>
            </a:r>
          </a:p>
        </p:txBody>
      </p:sp>
      <p:sp>
        <p:nvSpPr>
          <p:cNvPr id="36" name="Rectangle 35">
            <a:extLst>
              <a:ext uri="{FF2B5EF4-FFF2-40B4-BE49-F238E27FC236}">
                <a16:creationId xmlns:a16="http://schemas.microsoft.com/office/drawing/2014/main" id="{23D978BC-64F7-2C40-96DB-3CFD033ECD2D}"/>
              </a:ext>
            </a:extLst>
          </p:cNvPr>
          <p:cNvSpPr/>
          <p:nvPr/>
        </p:nvSpPr>
        <p:spPr>
          <a:xfrm>
            <a:off x="7932432" y="3451184"/>
            <a:ext cx="301686" cy="369332"/>
          </a:xfrm>
          <a:prstGeom prst="rect">
            <a:avLst/>
          </a:prstGeom>
        </p:spPr>
        <p:txBody>
          <a:bodyPr wrap="square">
            <a:spAutoFit/>
          </a:bodyPr>
          <a:lstStyle/>
          <a:p>
            <a:r>
              <a:rPr lang="en-US" dirty="0">
                <a:latin typeface="Candara" panose="020E0502030303020204" pitchFamily="34" charset="0"/>
                <a:cs typeface="Calibri" panose="020F0502020204030204" pitchFamily="34" charset="0"/>
              </a:rPr>
              <a:t>2</a:t>
            </a:r>
          </a:p>
        </p:txBody>
      </p:sp>
    </p:spTree>
    <p:extLst>
      <p:ext uri="{BB962C8B-B14F-4D97-AF65-F5344CB8AC3E}">
        <p14:creationId xmlns:p14="http://schemas.microsoft.com/office/powerpoint/2010/main" val="373253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44D-FFBE-4FD4-8E8A-DE2C03432B3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1B1ECAA-DA4F-459A-ACC6-91BD68861CAD}"/>
              </a:ext>
            </a:extLst>
          </p:cNvPr>
          <p:cNvSpPr>
            <a:spLocks noGrp="1"/>
          </p:cNvSpPr>
          <p:nvPr>
            <p:ph idx="1"/>
          </p:nvPr>
        </p:nvSpPr>
        <p:spPr/>
        <p:txBody>
          <a:bodyPr/>
          <a:lstStyle/>
          <a:p>
            <a:r>
              <a:rPr lang="en-US" dirty="0"/>
              <a:t>Introduction </a:t>
            </a:r>
          </a:p>
          <a:p>
            <a:r>
              <a:rPr lang="en-US" dirty="0"/>
              <a:t>Exploitation and Exploration</a:t>
            </a:r>
          </a:p>
          <a:p>
            <a:r>
              <a:rPr lang="en-US" dirty="0"/>
              <a:t>Model-Free Utility Learning (saves space and time)</a:t>
            </a:r>
          </a:p>
          <a:p>
            <a:pPr lvl="1"/>
            <a:r>
              <a:rPr lang="en-US" dirty="0"/>
              <a:t>Using sampling, simply find expected utility of a stochastic state sequence starting at a given state </a:t>
            </a:r>
            <a:r>
              <a:rPr lang="en-US" dirty="0">
                <a:sym typeface="Wingdings" panose="05000000000000000000" pitchFamily="2" charset="2"/>
              </a:rPr>
              <a:t> if we do this for all states, then we have effectively found the transition model!</a:t>
            </a:r>
          </a:p>
          <a:p>
            <a:pPr lvl="2"/>
            <a:r>
              <a:rPr lang="en-US" dirty="0">
                <a:sym typeface="Wingdings" panose="05000000000000000000" pitchFamily="2" charset="2"/>
              </a:rPr>
              <a:t>Note: for samples at a given state, we can use parts of other samples from other starting states as part of the samples for the states that are along that trajectory (sample).</a:t>
            </a:r>
            <a:endParaRPr lang="en-US" dirty="0"/>
          </a:p>
        </p:txBody>
      </p:sp>
      <p:sp>
        <p:nvSpPr>
          <p:cNvPr id="4" name="Slide Number Placeholder 3">
            <a:extLst>
              <a:ext uri="{FF2B5EF4-FFF2-40B4-BE49-F238E27FC236}">
                <a16:creationId xmlns:a16="http://schemas.microsoft.com/office/drawing/2014/main" id="{3ACD25EB-491A-45A0-937D-B76D9C098DBA}"/>
              </a:ext>
            </a:extLst>
          </p:cNvPr>
          <p:cNvSpPr>
            <a:spLocks noGrp="1"/>
          </p:cNvSpPr>
          <p:nvPr>
            <p:ph type="sldNum" sz="quarter" idx="12"/>
          </p:nvPr>
        </p:nvSpPr>
        <p:spPr/>
        <p:txBody>
          <a:bodyPr/>
          <a:lstStyle/>
          <a:p>
            <a:pPr>
              <a:defRPr/>
            </a:pPr>
            <a:fld id="{CCF77436-EC8C-4AA7-8F7E-35D67B363DD7}" type="slidenum">
              <a:rPr lang="en-US" smtClean="0"/>
              <a:pPr>
                <a:defRPr/>
              </a:pPr>
              <a:t>22</a:t>
            </a:fld>
            <a:endParaRPr lang="en-US" dirty="0"/>
          </a:p>
        </p:txBody>
      </p:sp>
    </p:spTree>
    <p:extLst>
      <p:ext uri="{BB962C8B-B14F-4D97-AF65-F5344CB8AC3E}">
        <p14:creationId xmlns:p14="http://schemas.microsoft.com/office/powerpoint/2010/main" val="3900213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A016F-9B9B-423B-968B-E1440DAD5E97}"/>
              </a:ext>
            </a:extLst>
          </p:cNvPr>
          <p:cNvSpPr>
            <a:spLocks noGrp="1"/>
          </p:cNvSpPr>
          <p:nvPr>
            <p:ph type="title"/>
          </p:nvPr>
        </p:nvSpPr>
        <p:spPr/>
        <p:txBody>
          <a:bodyPr/>
          <a:lstStyle/>
          <a:p>
            <a:r>
              <a:rPr lang="en-US" dirty="0"/>
              <a:t>Recall: Expected Utility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C0F186-3D4F-403B-AE49-A0B999E40B07}"/>
                  </a:ext>
                </a:extLst>
              </p:cNvPr>
              <p:cNvSpPr>
                <a:spLocks noGrp="1"/>
              </p:cNvSpPr>
              <p:nvPr>
                <p:ph idx="1"/>
              </p:nvPr>
            </p:nvSpPr>
            <p:spPr/>
            <p:txBody>
              <a:bodyPr>
                <a:normAutofit/>
              </a:bodyPr>
              <a:lstStyle/>
              <a:p>
                <a:r>
                  <a:rPr lang="en-US" sz="2800" i="1" dirty="0">
                    <a:solidFill>
                      <a:srgbClr val="7030A0"/>
                    </a:solidFill>
                  </a:rPr>
                  <a:t>U(s)</a:t>
                </a:r>
                <a:r>
                  <a:rPr lang="en-US" sz="2800" dirty="0"/>
                  <a:t> is an expected utility of a </a:t>
                </a:r>
                <a:r>
                  <a:rPr lang="en-US" sz="2800" dirty="0">
                    <a:ea typeface="Cambria Math" panose="02040503050406030204" pitchFamily="18" charset="0"/>
                  </a:rPr>
                  <a:t>stochastic </a:t>
                </a:r>
                <a:r>
                  <a:rPr lang="en-US" sz="2800" dirty="0"/>
                  <a:t>state sequence (starting at </a:t>
                </a:r>
                <a:r>
                  <a:rPr lang="en-US" sz="2800" i="1" dirty="0">
                    <a:solidFill>
                      <a:srgbClr val="7030A0"/>
                    </a:solidFill>
                  </a:rPr>
                  <a:t>s</a:t>
                </a:r>
                <a:r>
                  <a:rPr lang="en-US" sz="2800" dirty="0"/>
                  <a:t>)</a:t>
                </a:r>
                <a:r>
                  <a:rPr lang="en-US" sz="2800" dirty="0">
                    <a:ea typeface="Cambria Math" panose="02040503050406030204" pitchFamily="18" charset="0"/>
                  </a:rPr>
                  <a:t> under a </a:t>
                </a:r>
                <a:r>
                  <a:rPr lang="en-US" sz="2800" dirty="0"/>
                  <a:t>policy.</a:t>
                </a:r>
              </a:p>
              <a:p>
                <a:r>
                  <a:rPr lang="en-US" sz="2800" dirty="0"/>
                  <a:t>Sampling: we run some trials and generate trajectories of (state, action, reward)</a:t>
                </a:r>
              </a:p>
              <a:p>
                <a:pPr lvl="1"/>
                <a:r>
                  <a:rPr lang="en-US" sz="2400" dirty="0"/>
                  <a:t>For each trajectory: </a:t>
                </a:r>
                <a14:m>
                  <m:oMath xmlns:m="http://schemas.openxmlformats.org/officeDocument/2006/math">
                    <m:r>
                      <a:rPr lang="en-US" sz="2400" i="1">
                        <a:solidFill>
                          <a:srgbClr val="7030A0"/>
                        </a:solidFill>
                        <a:latin typeface="Cambria Math" panose="02040503050406030204" pitchFamily="18" charset="0"/>
                        <a:ea typeface="Cambria Math" panose="02040503050406030204" pitchFamily="18" charset="0"/>
                      </a:rPr>
                      <m:t>𝑢</m:t>
                    </m:r>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ea typeface="Cambria Math" panose="02040503050406030204" pitchFamily="18" charset="0"/>
                      </a:rPr>
                      <m:t>𝑈</m:t>
                    </m:r>
                    <m:d>
                      <m:dPr>
                        <m:ctrlPr>
                          <a:rPr lang="en-US" sz="2400" i="1">
                            <a:solidFill>
                              <a:srgbClr val="7030A0"/>
                            </a:solidFill>
                            <a:latin typeface="Cambria Math" panose="02040503050406030204" pitchFamily="18" charset="0"/>
                            <a:ea typeface="Cambria Math" panose="02040503050406030204" pitchFamily="18" charset="0"/>
                          </a:rPr>
                        </m:ctrlPr>
                      </m:dPr>
                      <m:e>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ea typeface="Cambria Math" panose="02040503050406030204" pitchFamily="18" charset="0"/>
                          </a:rPr>
                          <m:t>𝑠</m:t>
                        </m:r>
                        <m:r>
                          <a:rPr lang="en-US" sz="2400" i="1">
                            <a:solidFill>
                              <a:srgbClr val="7030A0"/>
                            </a:solidFill>
                            <a:latin typeface="Cambria Math" panose="02040503050406030204" pitchFamily="18" charset="0"/>
                            <a:ea typeface="Cambria Math" panose="02040503050406030204" pitchFamily="18" charset="0"/>
                          </a:rPr>
                          <m:t>,</m:t>
                        </m:r>
                        <m:sSup>
                          <m:sSupPr>
                            <m:ctrlPr>
                              <a:rPr lang="en-US" sz="2400" i="1">
                                <a:solidFill>
                                  <a:srgbClr val="7030A0"/>
                                </a:solidFill>
                                <a:latin typeface="Cambria Math" panose="02040503050406030204" pitchFamily="18" charset="0"/>
                                <a:ea typeface="Cambria Math" panose="02040503050406030204" pitchFamily="18" charset="0"/>
                              </a:rPr>
                            </m:ctrlPr>
                          </m:sSupPr>
                          <m:e>
                            <m:r>
                              <a:rPr lang="en-US" sz="2400" i="1">
                                <a:solidFill>
                                  <a:srgbClr val="7030A0"/>
                                </a:solidFill>
                                <a:latin typeface="Cambria Math" panose="02040503050406030204" pitchFamily="18" charset="0"/>
                                <a:ea typeface="Cambria Math" panose="02040503050406030204" pitchFamily="18" charset="0"/>
                              </a:rPr>
                              <m:t>𝑠</m:t>
                            </m:r>
                          </m:e>
                          <m:sup>
                            <m:r>
                              <a:rPr lang="en-US" sz="2400" i="1">
                                <a:solidFill>
                                  <a:srgbClr val="7030A0"/>
                                </a:solidFill>
                                <a:latin typeface="Cambria Math" panose="02040503050406030204" pitchFamily="18" charset="0"/>
                                <a:ea typeface="Cambria Math" panose="02040503050406030204" pitchFamily="18" charset="0"/>
                              </a:rPr>
                              <m:t>′</m:t>
                            </m:r>
                          </m:sup>
                        </m:sSup>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ea typeface="Cambria Math" panose="02040503050406030204" pitchFamily="18" charset="0"/>
                          </a:rPr>
                          <m:t>𝑠</m:t>
                        </m:r>
                        <m:r>
                          <a:rPr lang="en-US" sz="2400" i="1">
                            <a:solidFill>
                              <a:srgbClr val="7030A0"/>
                            </a:solidFill>
                            <a:latin typeface="Cambria Math" panose="02040503050406030204" pitchFamily="18" charset="0"/>
                            <a:ea typeface="Cambria Math" panose="02040503050406030204" pitchFamily="18" charset="0"/>
                          </a:rPr>
                          <m:t>′′</m:t>
                        </m:r>
                        <m:r>
                          <m:rPr>
                            <m:nor/>
                          </m:rPr>
                          <a:rPr lang="en-US" sz="2400" dirty="0">
                            <a:solidFill>
                              <a:srgbClr val="7030A0"/>
                            </a:solidFill>
                          </a:rPr>
                          <m:t>, ...</m:t>
                        </m:r>
                        <m:r>
                          <a:rPr lang="en-US" sz="2400" i="1">
                            <a:solidFill>
                              <a:srgbClr val="7030A0"/>
                            </a:solidFill>
                            <a:latin typeface="Cambria Math" panose="02040503050406030204" pitchFamily="18" charset="0"/>
                            <a:ea typeface="Cambria Math" panose="02040503050406030204" pitchFamily="18" charset="0"/>
                          </a:rPr>
                          <m:t>]</m:t>
                        </m:r>
                      </m:e>
                    </m:d>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ea typeface="Cambria Math" panose="02040503050406030204" pitchFamily="18" charset="0"/>
                      </a:rPr>
                      <m:t>𝑅</m:t>
                    </m:r>
                    <m:d>
                      <m:dPr>
                        <m:ctrlPr>
                          <a:rPr lang="en-US" sz="2400" i="1">
                            <a:solidFill>
                              <a:srgbClr val="7030A0"/>
                            </a:solidFill>
                            <a:latin typeface="Cambria Math" panose="02040503050406030204" pitchFamily="18" charset="0"/>
                            <a:ea typeface="Cambria Math" panose="02040503050406030204" pitchFamily="18" charset="0"/>
                          </a:rPr>
                        </m:ctrlPr>
                      </m:dPr>
                      <m:e>
                        <m:r>
                          <a:rPr lang="en-US" sz="2400" i="1">
                            <a:solidFill>
                              <a:srgbClr val="7030A0"/>
                            </a:solidFill>
                            <a:latin typeface="Cambria Math" panose="02040503050406030204" pitchFamily="18" charset="0"/>
                            <a:ea typeface="Cambria Math" panose="02040503050406030204" pitchFamily="18" charset="0"/>
                          </a:rPr>
                          <m:t>𝑠</m:t>
                        </m:r>
                      </m:e>
                    </m:d>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ea typeface="Cambria Math" panose="02040503050406030204" pitchFamily="18" charset="0"/>
                      </a:rPr>
                      <m:t>𝛾</m:t>
                    </m:r>
                    <m:r>
                      <a:rPr lang="en-US" sz="2400" i="1">
                        <a:solidFill>
                          <a:srgbClr val="7030A0"/>
                        </a:solidFill>
                        <a:latin typeface="Cambria Math" panose="02040503050406030204" pitchFamily="18" charset="0"/>
                        <a:ea typeface="Cambria Math" panose="02040503050406030204" pitchFamily="18" charset="0"/>
                      </a:rPr>
                      <m:t>𝑅</m:t>
                    </m:r>
                    <m:d>
                      <m:dPr>
                        <m:ctrlPr>
                          <a:rPr lang="en-US" sz="2400" i="1">
                            <a:solidFill>
                              <a:srgbClr val="7030A0"/>
                            </a:solidFill>
                            <a:latin typeface="Cambria Math" panose="02040503050406030204" pitchFamily="18" charset="0"/>
                            <a:ea typeface="Cambria Math" panose="02040503050406030204" pitchFamily="18" charset="0"/>
                          </a:rPr>
                        </m:ctrlPr>
                      </m:dPr>
                      <m:e>
                        <m:r>
                          <a:rPr lang="en-US" sz="2400" i="1">
                            <a:solidFill>
                              <a:srgbClr val="7030A0"/>
                            </a:solidFill>
                            <a:latin typeface="Cambria Math" panose="02040503050406030204" pitchFamily="18" charset="0"/>
                            <a:ea typeface="Cambria Math" panose="02040503050406030204" pitchFamily="18" charset="0"/>
                          </a:rPr>
                          <m:t>𝑠</m:t>
                        </m:r>
                        <m:r>
                          <a:rPr lang="en-US" sz="2400" i="1">
                            <a:solidFill>
                              <a:srgbClr val="7030A0"/>
                            </a:solidFill>
                            <a:latin typeface="Cambria Math" panose="02040503050406030204" pitchFamily="18" charset="0"/>
                            <a:ea typeface="Cambria Math" panose="02040503050406030204" pitchFamily="18" charset="0"/>
                          </a:rPr>
                          <m:t>′</m:t>
                        </m:r>
                      </m:e>
                    </m:d>
                    <m:r>
                      <a:rPr lang="en-US" sz="2400">
                        <a:solidFill>
                          <a:srgbClr val="7030A0"/>
                        </a:solidFill>
                        <a:latin typeface="Cambria Math" panose="02040503050406030204" pitchFamily="18" charset="0"/>
                        <a:ea typeface="Cambria Math" panose="02040503050406030204" pitchFamily="18" charset="0"/>
                      </a:rPr>
                      <m:t>+</m:t>
                    </m:r>
                    <m:sSup>
                      <m:sSupPr>
                        <m:ctrlPr>
                          <a:rPr lang="en-US" sz="2400" i="1">
                            <a:solidFill>
                              <a:srgbClr val="7030A0"/>
                            </a:solidFill>
                            <a:latin typeface="Cambria Math" panose="02040503050406030204" pitchFamily="18" charset="0"/>
                            <a:ea typeface="Cambria Math" panose="02040503050406030204" pitchFamily="18" charset="0"/>
                          </a:rPr>
                        </m:ctrlPr>
                      </m:sSupPr>
                      <m:e>
                        <m:r>
                          <a:rPr lang="en-US" sz="2400" i="1">
                            <a:solidFill>
                              <a:srgbClr val="7030A0"/>
                            </a:solidFill>
                            <a:latin typeface="Cambria Math" panose="02040503050406030204" pitchFamily="18" charset="0"/>
                            <a:ea typeface="Cambria Math" panose="02040503050406030204" pitchFamily="18" charset="0"/>
                          </a:rPr>
                          <m:t>𝛾</m:t>
                        </m:r>
                      </m:e>
                      <m:sup>
                        <m:r>
                          <a:rPr lang="en-US" sz="2400" i="1">
                            <a:solidFill>
                              <a:srgbClr val="7030A0"/>
                            </a:solidFill>
                            <a:latin typeface="Cambria Math" panose="02040503050406030204" pitchFamily="18" charset="0"/>
                            <a:ea typeface="Cambria Math" panose="02040503050406030204" pitchFamily="18" charset="0"/>
                          </a:rPr>
                          <m:t>𝑡</m:t>
                        </m:r>
                      </m:sup>
                    </m:sSup>
                    <m:r>
                      <a:rPr lang="en-US" sz="2400" i="1">
                        <a:solidFill>
                          <a:srgbClr val="7030A0"/>
                        </a:solidFill>
                        <a:latin typeface="Cambria Math" panose="02040503050406030204" pitchFamily="18" charset="0"/>
                        <a:ea typeface="Cambria Math" panose="02040503050406030204" pitchFamily="18" charset="0"/>
                      </a:rPr>
                      <m:t>𝑅</m:t>
                    </m:r>
                    <m:d>
                      <m:dPr>
                        <m:ctrlPr>
                          <a:rPr lang="en-US" sz="2400" i="1">
                            <a:solidFill>
                              <a:srgbClr val="7030A0"/>
                            </a:solidFill>
                            <a:latin typeface="Cambria Math" panose="02040503050406030204" pitchFamily="18" charset="0"/>
                            <a:ea typeface="Cambria Math" panose="02040503050406030204" pitchFamily="18" charset="0"/>
                          </a:rPr>
                        </m:ctrlPr>
                      </m:dPr>
                      <m:e>
                        <m:r>
                          <a:rPr lang="en-US" sz="2400" i="1">
                            <a:solidFill>
                              <a:srgbClr val="7030A0"/>
                            </a:solidFill>
                            <a:latin typeface="Cambria Math" panose="02040503050406030204" pitchFamily="18" charset="0"/>
                            <a:ea typeface="Cambria Math" panose="02040503050406030204" pitchFamily="18" charset="0"/>
                          </a:rPr>
                          <m:t>𝑠</m:t>
                        </m:r>
                        <m:r>
                          <a:rPr lang="en-US" sz="2400" i="1">
                            <a:solidFill>
                              <a:srgbClr val="7030A0"/>
                            </a:solidFill>
                            <a:latin typeface="Cambria Math" panose="02040503050406030204" pitchFamily="18" charset="0"/>
                            <a:ea typeface="Cambria Math" panose="02040503050406030204" pitchFamily="18" charset="0"/>
                          </a:rPr>
                          <m:t>′′</m:t>
                        </m:r>
                      </m:e>
                    </m:d>
                    <m:r>
                      <a:rPr lang="en-US" sz="2400" i="1">
                        <a:solidFill>
                          <a:srgbClr val="7030A0"/>
                        </a:solidFill>
                        <a:latin typeface="Cambria Math" panose="02040503050406030204" pitchFamily="18" charset="0"/>
                        <a:ea typeface="Cambria Math" panose="02040503050406030204" pitchFamily="18" charset="0"/>
                      </a:rPr>
                      <m:t>+ ⋯</m:t>
                    </m:r>
                  </m:oMath>
                </a14:m>
                <a:endParaRPr lang="en-US" sz="2400" dirty="0">
                  <a:solidFill>
                    <a:srgbClr val="7030A0"/>
                  </a:solidFill>
                </a:endParaRPr>
              </a:p>
              <a:p>
                <a:pPr lvl="1"/>
                <a:r>
                  <a:rPr lang="en-US" sz="2400" dirty="0"/>
                  <a:t>Then </a:t>
                </a:r>
                <a:r>
                  <a:rPr lang="en-US" sz="2400" i="1" dirty="0">
                    <a:solidFill>
                      <a:srgbClr val="7030A0"/>
                    </a:solidFill>
                  </a:rPr>
                  <a:t>U(s) </a:t>
                </a:r>
                <a:r>
                  <a:rPr lang="en-US" sz="2400" dirty="0"/>
                  <a:t>can be approximated as the average of </a:t>
                </a:r>
                <a14:m>
                  <m:oMath xmlns:m="http://schemas.openxmlformats.org/officeDocument/2006/math">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ea typeface="Cambria Math" panose="02040503050406030204" pitchFamily="18" charset="0"/>
                      </a:rPr>
                      <m:t>𝑢</m:t>
                    </m:r>
                    <m:r>
                      <a:rPr lang="en-US" sz="2400" i="1">
                        <a:solidFill>
                          <a:srgbClr val="7030A0"/>
                        </a:solidFill>
                        <a:latin typeface="Cambria Math" panose="02040503050406030204" pitchFamily="18" charset="0"/>
                        <a:ea typeface="Cambria Math" panose="02040503050406030204" pitchFamily="18" charset="0"/>
                      </a:rPr>
                      <m:t>}</m:t>
                    </m:r>
                  </m:oMath>
                </a14:m>
                <a:r>
                  <a:rPr lang="en-US" sz="2400" dirty="0"/>
                  <a:t> </a:t>
                </a:r>
              </a:p>
            </p:txBody>
          </p:sp>
        </mc:Choice>
        <mc:Fallback xmlns="">
          <p:sp>
            <p:nvSpPr>
              <p:cNvPr id="3" name="Content Placeholder 2">
                <a:extLst>
                  <a:ext uri="{FF2B5EF4-FFF2-40B4-BE49-F238E27FC236}">
                    <a16:creationId xmlns:a16="http://schemas.microsoft.com/office/drawing/2014/main" id="{2BC0F186-3D4F-403B-AE49-A0B999E40B07}"/>
                  </a:ext>
                </a:extLst>
              </p:cNvPr>
              <p:cNvSpPr>
                <a:spLocks noGrp="1" noRot="1" noChangeAspect="1" noMove="1" noResize="1" noEditPoints="1" noAdjustHandles="1" noChangeArrowheads="1" noChangeShapeType="1" noTextEdit="1"/>
              </p:cNvSpPr>
              <p:nvPr>
                <p:ph idx="1"/>
              </p:nvPr>
            </p:nvSpPr>
            <p:spPr>
              <a:blipFill>
                <a:blip r:embed="rId2"/>
                <a:stretch>
                  <a:fillRect l="-1272" t="-476" r="-92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6466A87-F50F-4458-89C1-6EB1DF0A75AB}"/>
              </a:ext>
            </a:extLst>
          </p:cNvPr>
          <p:cNvSpPr>
            <a:spLocks noGrp="1"/>
          </p:cNvSpPr>
          <p:nvPr>
            <p:ph type="sldNum" sz="quarter" idx="12"/>
          </p:nvPr>
        </p:nvSpPr>
        <p:spPr/>
        <p:txBody>
          <a:bodyPr/>
          <a:lstStyle/>
          <a:p>
            <a:pPr>
              <a:defRPr/>
            </a:pPr>
            <a:fld id="{CCF77436-EC8C-4AA7-8F7E-35D67B363DD7}" type="slidenum">
              <a:rPr lang="en-US" smtClean="0"/>
              <a:pPr>
                <a:defRPr/>
              </a:pPr>
              <a:t>23</a:t>
            </a:fld>
            <a:endParaRPr lang="en-US" dirty="0"/>
          </a:p>
        </p:txBody>
      </p:sp>
    </p:spTree>
    <p:extLst>
      <p:ext uri="{BB962C8B-B14F-4D97-AF65-F5344CB8AC3E}">
        <p14:creationId xmlns:p14="http://schemas.microsoft.com/office/powerpoint/2010/main" val="1375360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339E-7BC0-4561-A61D-AEF2EEE4C3E1}"/>
              </a:ext>
            </a:extLst>
          </p:cNvPr>
          <p:cNvSpPr>
            <a:spLocks noGrp="1"/>
          </p:cNvSpPr>
          <p:nvPr>
            <p:ph type="title"/>
          </p:nvPr>
        </p:nvSpPr>
        <p:spPr/>
        <p:txBody>
          <a:bodyPr/>
          <a:lstStyle/>
          <a:p>
            <a:r>
              <a:rPr lang="en-US" dirty="0"/>
              <a:t>Overall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253AB0-8CB9-4353-837C-70ADE08A98CE}"/>
                  </a:ext>
                </a:extLst>
              </p:cNvPr>
              <p:cNvSpPr>
                <a:spLocks noGrp="1"/>
              </p:cNvSpPr>
              <p:nvPr>
                <p:ph idx="1"/>
              </p:nvPr>
            </p:nvSpPr>
            <p:spPr/>
            <p:txBody>
              <a:bodyPr>
                <a:noAutofit/>
              </a:bodyPr>
              <a:lstStyle/>
              <a:p>
                <a:r>
                  <a:rPr lang="en-US" sz="2800" dirty="0"/>
                  <a:t>After running </a:t>
                </a:r>
                <a:r>
                  <a:rPr lang="en-US" sz="2800" i="1" dirty="0">
                    <a:solidFill>
                      <a:srgbClr val="7030A0"/>
                    </a:solidFill>
                  </a:rPr>
                  <a:t>n</a:t>
                </a:r>
                <a:r>
                  <a:rPr lang="en-US" sz="2800" dirty="0"/>
                  <a:t> trials with </a:t>
                </a:r>
                <a:r>
                  <a:rPr lang="en-US" sz="2800" i="1" dirty="0">
                    <a:solidFill>
                      <a:srgbClr val="7030A0"/>
                    </a:solidFill>
                  </a:rPr>
                  <a:t>n</a:t>
                </a:r>
                <a:r>
                  <a:rPr lang="en-US" sz="2800" dirty="0"/>
                  <a:t> utility values </a:t>
                </a:r>
                <a14:m>
                  <m:oMath xmlns:m="http://schemas.openxmlformats.org/officeDocument/2006/math">
                    <m:sSub>
                      <m:sSubPr>
                        <m:ctrlPr>
                          <a:rPr lang="en-US" sz="2800" i="1">
                            <a:solidFill>
                              <a:srgbClr val="7030A0"/>
                            </a:solidFill>
                            <a:latin typeface="Cambria Math" panose="02040503050406030204" pitchFamily="18" charset="0"/>
                          </a:rPr>
                        </m:ctrlPr>
                      </m:sSubPr>
                      <m:e>
                        <m:r>
                          <a:rPr lang="en-US" sz="2800" i="1">
                            <a:solidFill>
                              <a:srgbClr val="7030A0"/>
                            </a:solidFill>
                            <a:latin typeface="Cambria Math" panose="02040503050406030204" pitchFamily="18" charset="0"/>
                          </a:rPr>
                          <m:t>{</m:t>
                        </m:r>
                        <m:r>
                          <a:rPr lang="en-US" sz="2800" i="1">
                            <a:solidFill>
                              <a:srgbClr val="7030A0"/>
                            </a:solidFill>
                            <a:latin typeface="Cambria Math" panose="02040503050406030204" pitchFamily="18" charset="0"/>
                          </a:rPr>
                          <m:t>𝑢</m:t>
                        </m:r>
                      </m:e>
                      <m:sub>
                        <m:r>
                          <a:rPr lang="en-US" sz="2800" i="1">
                            <a:solidFill>
                              <a:srgbClr val="7030A0"/>
                            </a:solidFill>
                            <a:latin typeface="Cambria Math" panose="02040503050406030204" pitchFamily="18" charset="0"/>
                          </a:rPr>
                          <m:t>𝑖</m:t>
                        </m:r>
                      </m:sub>
                    </m:sSub>
                    <m:r>
                      <a:rPr lang="en-US" sz="2800" i="1">
                        <a:solidFill>
                          <a:srgbClr val="7030A0"/>
                        </a:solidFill>
                        <a:latin typeface="Cambria Math" panose="02040503050406030204" pitchFamily="18" charset="0"/>
                      </a:rPr>
                      <m:t>}</m:t>
                    </m:r>
                  </m:oMath>
                </a14:m>
                <a:r>
                  <a:rPr lang="en-US" sz="2800" dirty="0"/>
                  <a:t>:</a:t>
                </a:r>
                <a:br>
                  <a:rPr lang="en-US" sz="2800" dirty="0"/>
                </a:br>
                <a:r>
                  <a:rPr lang="en-US" sz="2800" dirty="0"/>
                  <a:t> </a:t>
                </a:r>
                <a14:m>
                  <m:oMath xmlns:m="http://schemas.openxmlformats.org/officeDocument/2006/math">
                    <m:r>
                      <a:rPr lang="en-US" sz="2800">
                        <a:solidFill>
                          <a:srgbClr val="7030A0"/>
                        </a:solidFill>
                        <a:latin typeface="Cambria Math" panose="02040503050406030204" pitchFamily="18" charset="0"/>
                      </a:rPr>
                      <m:t>𝑈</m:t>
                    </m:r>
                    <m:d>
                      <m:dPr>
                        <m:ctrlPr>
                          <a:rPr lang="en-US" sz="2800" i="1">
                            <a:solidFill>
                              <a:srgbClr val="7030A0"/>
                            </a:solidFill>
                            <a:latin typeface="Cambria Math" panose="02040503050406030204" pitchFamily="18" charset="0"/>
                          </a:rPr>
                        </m:ctrlPr>
                      </m:dPr>
                      <m:e>
                        <m:r>
                          <a:rPr lang="en-US" sz="2800">
                            <a:solidFill>
                              <a:srgbClr val="7030A0"/>
                            </a:solidFill>
                            <a:latin typeface="Cambria Math" panose="02040503050406030204" pitchFamily="18" charset="0"/>
                          </a:rPr>
                          <m:t>𝑠</m:t>
                        </m:r>
                      </m:e>
                    </m:d>
                    <m:r>
                      <a:rPr lang="en-US" sz="2800">
                        <a:solidFill>
                          <a:srgbClr val="7030A0"/>
                        </a:solidFill>
                        <a:latin typeface="Cambria Math" panose="02040503050406030204" pitchFamily="18" charset="0"/>
                      </a:rPr>
                      <m:t>= </m:t>
                    </m:r>
                    <m:f>
                      <m:fPr>
                        <m:ctrlPr>
                          <a:rPr lang="en-US" sz="2800" i="1">
                            <a:solidFill>
                              <a:srgbClr val="7030A0"/>
                            </a:solidFill>
                            <a:latin typeface="Cambria Math" panose="02040503050406030204" pitchFamily="18" charset="0"/>
                          </a:rPr>
                        </m:ctrlPr>
                      </m:fPr>
                      <m:num>
                        <m:r>
                          <a:rPr lang="en-US" sz="2800">
                            <a:solidFill>
                              <a:srgbClr val="7030A0"/>
                            </a:solidFill>
                            <a:latin typeface="Cambria Math" panose="02040503050406030204" pitchFamily="18" charset="0"/>
                          </a:rPr>
                          <m:t>1</m:t>
                        </m:r>
                      </m:num>
                      <m:den>
                        <m:r>
                          <a:rPr lang="en-US" sz="2800">
                            <a:solidFill>
                              <a:srgbClr val="7030A0"/>
                            </a:solidFill>
                            <a:latin typeface="Cambria Math" panose="02040503050406030204" pitchFamily="18" charset="0"/>
                          </a:rPr>
                          <m:t>𝑛</m:t>
                        </m:r>
                      </m:den>
                    </m:f>
                    <m:d>
                      <m:dPr>
                        <m:ctrlPr>
                          <a:rPr lang="en-US" sz="2800" i="1">
                            <a:solidFill>
                              <a:srgbClr val="7030A0"/>
                            </a:solidFill>
                            <a:latin typeface="Cambria Math" panose="02040503050406030204" pitchFamily="18" charset="0"/>
                          </a:rPr>
                        </m:ctrlPr>
                      </m:dPr>
                      <m:e>
                        <m:sSub>
                          <m:sSubPr>
                            <m:ctrlPr>
                              <a:rPr lang="en-US" sz="2800" i="1">
                                <a:solidFill>
                                  <a:srgbClr val="7030A0"/>
                                </a:solidFill>
                                <a:latin typeface="Cambria Math" panose="02040503050406030204" pitchFamily="18" charset="0"/>
                              </a:rPr>
                            </m:ctrlPr>
                          </m:sSubPr>
                          <m:e>
                            <m:r>
                              <a:rPr lang="en-US" sz="2800">
                                <a:solidFill>
                                  <a:srgbClr val="7030A0"/>
                                </a:solidFill>
                                <a:latin typeface="Cambria Math" panose="02040503050406030204" pitchFamily="18" charset="0"/>
                              </a:rPr>
                              <m:t>𝑢</m:t>
                            </m:r>
                          </m:e>
                          <m:sub>
                            <m:r>
                              <a:rPr lang="en-US" sz="2800">
                                <a:solidFill>
                                  <a:srgbClr val="7030A0"/>
                                </a:solidFill>
                                <a:latin typeface="Cambria Math" panose="02040503050406030204" pitchFamily="18" charset="0"/>
                              </a:rPr>
                              <m:t>1</m:t>
                            </m:r>
                          </m:sub>
                        </m:sSub>
                        <m:r>
                          <a:rPr lang="en-US" sz="2800">
                            <a:solidFill>
                              <a:srgbClr val="7030A0"/>
                            </a:solidFill>
                            <a:latin typeface="Cambria Math" panose="02040503050406030204" pitchFamily="18" charset="0"/>
                          </a:rPr>
                          <m:t>+</m:t>
                        </m:r>
                        <m:sSub>
                          <m:sSubPr>
                            <m:ctrlPr>
                              <a:rPr lang="en-US" sz="2800" i="1">
                                <a:solidFill>
                                  <a:srgbClr val="7030A0"/>
                                </a:solidFill>
                                <a:latin typeface="Cambria Math" panose="02040503050406030204" pitchFamily="18" charset="0"/>
                              </a:rPr>
                            </m:ctrlPr>
                          </m:sSubPr>
                          <m:e>
                            <m:r>
                              <a:rPr lang="en-US" sz="2800">
                                <a:solidFill>
                                  <a:srgbClr val="7030A0"/>
                                </a:solidFill>
                                <a:latin typeface="Cambria Math" panose="02040503050406030204" pitchFamily="18" charset="0"/>
                              </a:rPr>
                              <m:t>𝑢</m:t>
                            </m:r>
                          </m:e>
                          <m:sub>
                            <m:r>
                              <a:rPr lang="en-US" sz="2800">
                                <a:solidFill>
                                  <a:srgbClr val="7030A0"/>
                                </a:solidFill>
                                <a:latin typeface="Cambria Math" panose="02040503050406030204" pitchFamily="18" charset="0"/>
                              </a:rPr>
                              <m:t>2</m:t>
                            </m:r>
                          </m:sub>
                        </m:sSub>
                        <m:r>
                          <m:rPr>
                            <m:nor/>
                          </m:rPr>
                          <a:rPr lang="en-US" sz="2800">
                            <a:solidFill>
                              <a:srgbClr val="7030A0"/>
                            </a:solidFill>
                          </a:rPr>
                          <m:t>+</m:t>
                        </m:r>
                        <m:r>
                          <a:rPr lang="en-US" sz="2800">
                            <a:solidFill>
                              <a:srgbClr val="7030A0"/>
                            </a:solidFill>
                            <a:latin typeface="Cambria Math" panose="02040503050406030204" pitchFamily="18" charset="0"/>
                          </a:rPr>
                          <m:t>⋯</m:t>
                        </m:r>
                        <m:r>
                          <m:rPr>
                            <m:nor/>
                          </m:rPr>
                          <a:rPr lang="en-US" sz="2800">
                            <a:solidFill>
                              <a:srgbClr val="7030A0"/>
                            </a:solidFill>
                          </a:rPr>
                          <m:t>+</m:t>
                        </m:r>
                        <m:sSub>
                          <m:sSubPr>
                            <m:ctrlPr>
                              <a:rPr lang="en-US" sz="2800" i="1">
                                <a:solidFill>
                                  <a:srgbClr val="7030A0"/>
                                </a:solidFill>
                                <a:latin typeface="Cambria Math" panose="02040503050406030204" pitchFamily="18" charset="0"/>
                              </a:rPr>
                            </m:ctrlPr>
                          </m:sSubPr>
                          <m:e>
                            <m:r>
                              <a:rPr lang="en-US" sz="2800">
                                <a:solidFill>
                                  <a:srgbClr val="7030A0"/>
                                </a:solidFill>
                                <a:latin typeface="Cambria Math" panose="02040503050406030204" pitchFamily="18" charset="0"/>
                              </a:rPr>
                              <m:t>𝑢</m:t>
                            </m:r>
                          </m:e>
                          <m:sub>
                            <m:r>
                              <a:rPr lang="en-US" sz="2800">
                                <a:solidFill>
                                  <a:srgbClr val="7030A0"/>
                                </a:solidFill>
                                <a:latin typeface="Cambria Math" panose="02040503050406030204" pitchFamily="18" charset="0"/>
                              </a:rPr>
                              <m:t>𝑛</m:t>
                            </m:r>
                          </m:sub>
                        </m:sSub>
                      </m:e>
                    </m:d>
                  </m:oMath>
                </a14:m>
                <a:endParaRPr lang="en-US" sz="2800" dirty="0"/>
              </a:p>
              <a:p>
                <a:r>
                  <a:rPr lang="en-US" sz="2800" dirty="0"/>
                  <a:t>Drawback: we need to keep track all </a:t>
                </a:r>
                <a14:m>
                  <m:oMath xmlns:m="http://schemas.openxmlformats.org/officeDocument/2006/math">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𝑢</m:t>
                        </m:r>
                      </m:e>
                      <m:sub>
                        <m:r>
                          <a:rPr lang="en-US" sz="2400" i="1">
                            <a:solidFill>
                              <a:srgbClr val="7030A0"/>
                            </a:solidFill>
                            <a:latin typeface="Cambria Math" panose="02040503050406030204" pitchFamily="18" charset="0"/>
                          </a:rPr>
                          <m:t>𝑖</m:t>
                        </m:r>
                      </m:sub>
                    </m:sSub>
                    <m:r>
                      <a:rPr lang="en-US" sz="2400" i="1">
                        <a:solidFill>
                          <a:srgbClr val="7030A0"/>
                        </a:solidFill>
                        <a:latin typeface="Cambria Math" panose="02040503050406030204" pitchFamily="18" charset="0"/>
                      </a:rPr>
                      <m:t>}</m:t>
                    </m:r>
                  </m:oMath>
                </a14:m>
                <a:r>
                  <a:rPr lang="en-US" sz="2400" dirty="0"/>
                  <a:t> , too much memory.</a:t>
                </a:r>
              </a:p>
            </p:txBody>
          </p:sp>
        </mc:Choice>
        <mc:Fallback xmlns="">
          <p:sp>
            <p:nvSpPr>
              <p:cNvPr id="3" name="Content Placeholder 2">
                <a:extLst>
                  <a:ext uri="{FF2B5EF4-FFF2-40B4-BE49-F238E27FC236}">
                    <a16:creationId xmlns:a16="http://schemas.microsoft.com/office/drawing/2014/main" id="{64253AB0-8CB9-4353-837C-70ADE08A98CE}"/>
                  </a:ext>
                </a:extLst>
              </p:cNvPr>
              <p:cNvSpPr>
                <a:spLocks noGrp="1" noRot="1" noChangeAspect="1" noMove="1" noResize="1" noEditPoints="1" noAdjustHandles="1" noChangeArrowheads="1" noChangeShapeType="1" noTextEdit="1"/>
              </p:cNvSpPr>
              <p:nvPr>
                <p:ph idx="1"/>
              </p:nvPr>
            </p:nvSpPr>
            <p:spPr>
              <a:blipFill>
                <a:blip r:embed="rId3"/>
                <a:stretch>
                  <a:fillRect l="-1272" t="-47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5292D55-CD0B-44DF-BD3F-CB06C866EC3D}"/>
              </a:ext>
            </a:extLst>
          </p:cNvPr>
          <p:cNvSpPr>
            <a:spLocks noGrp="1"/>
          </p:cNvSpPr>
          <p:nvPr>
            <p:ph type="sldNum" sz="quarter" idx="12"/>
          </p:nvPr>
        </p:nvSpPr>
        <p:spPr/>
        <p:txBody>
          <a:bodyPr/>
          <a:lstStyle/>
          <a:p>
            <a:fld id="{CCF77436-EC8C-4AA7-8F7E-35D67B363DD7}" type="slidenum">
              <a:rPr lang="en-US" smtClean="0"/>
              <a:pPr/>
              <a:t>24</a:t>
            </a:fld>
            <a:endParaRPr lang="en-US" dirty="0"/>
          </a:p>
        </p:txBody>
      </p:sp>
      <mc:AlternateContent xmlns:mc="http://schemas.openxmlformats.org/markup-compatibility/2006" xmlns:p14="http://schemas.microsoft.com/office/powerpoint/2010/main">
        <mc:Choice Requires="p14">
          <p:contentPart p14:bwMode="auto" r:id="rId4">
            <p14:nvContentPartPr>
              <p14:cNvPr id="23" name="Ink 22">
                <a:extLst>
                  <a:ext uri="{FF2B5EF4-FFF2-40B4-BE49-F238E27FC236}">
                    <a16:creationId xmlns:a16="http://schemas.microsoft.com/office/drawing/2014/main" id="{8E8E7C5F-BD76-004B-87A1-ADFD39614380}"/>
                  </a:ext>
                </a:extLst>
              </p14:cNvPr>
              <p14:cNvContentPartPr/>
              <p14:nvPr/>
            </p14:nvContentPartPr>
            <p14:xfrm>
              <a:off x="1110291" y="3309754"/>
              <a:ext cx="8858520" cy="783360"/>
            </p14:xfrm>
          </p:contentPart>
        </mc:Choice>
        <mc:Fallback xmlns="">
          <p:pic>
            <p:nvPicPr>
              <p:cNvPr id="23" name="Ink 22">
                <a:extLst>
                  <a:ext uri="{FF2B5EF4-FFF2-40B4-BE49-F238E27FC236}">
                    <a16:creationId xmlns:a16="http://schemas.microsoft.com/office/drawing/2014/main" id="{8E8E7C5F-BD76-004B-87A1-ADFD39614380}"/>
                  </a:ext>
                </a:extLst>
              </p:cNvPr>
              <p:cNvPicPr/>
              <p:nvPr/>
            </p:nvPicPr>
            <p:blipFill>
              <a:blip r:embed="rId5"/>
              <a:stretch>
                <a:fillRect/>
              </a:stretch>
            </p:blipFill>
            <p:spPr>
              <a:xfrm>
                <a:off x="1079331" y="3279154"/>
                <a:ext cx="8920080" cy="844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E965E81C-824C-5646-B4F2-CE5582210F29}"/>
                  </a:ext>
                </a:extLst>
              </p14:cNvPr>
              <p14:cNvContentPartPr/>
              <p14:nvPr/>
            </p14:nvContentPartPr>
            <p14:xfrm>
              <a:off x="1523931" y="3472474"/>
              <a:ext cx="8884800" cy="580320"/>
            </p14:xfrm>
          </p:contentPart>
        </mc:Choice>
        <mc:Fallback xmlns="">
          <p:pic>
            <p:nvPicPr>
              <p:cNvPr id="24" name="Ink 23">
                <a:extLst>
                  <a:ext uri="{FF2B5EF4-FFF2-40B4-BE49-F238E27FC236}">
                    <a16:creationId xmlns:a16="http://schemas.microsoft.com/office/drawing/2014/main" id="{E965E81C-824C-5646-B4F2-CE5582210F29}"/>
                  </a:ext>
                </a:extLst>
              </p:cNvPr>
              <p:cNvPicPr/>
              <p:nvPr/>
            </p:nvPicPr>
            <p:blipFill>
              <a:blip r:embed="rId7"/>
              <a:stretch>
                <a:fillRect/>
              </a:stretch>
            </p:blipFill>
            <p:spPr>
              <a:xfrm>
                <a:off x="1493331" y="3441514"/>
                <a:ext cx="894636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 name="Ink 24">
                <a:extLst>
                  <a:ext uri="{FF2B5EF4-FFF2-40B4-BE49-F238E27FC236}">
                    <a16:creationId xmlns:a16="http://schemas.microsoft.com/office/drawing/2014/main" id="{83041E75-AAE5-2447-ADAC-D32087EE606D}"/>
                  </a:ext>
                </a:extLst>
              </p14:cNvPr>
              <p14:cNvContentPartPr/>
              <p14:nvPr/>
            </p14:nvContentPartPr>
            <p14:xfrm>
              <a:off x="1262571" y="3572194"/>
              <a:ext cx="10003680" cy="774000"/>
            </p14:xfrm>
          </p:contentPart>
        </mc:Choice>
        <mc:Fallback xmlns="">
          <p:pic>
            <p:nvPicPr>
              <p:cNvPr id="25" name="Ink 24">
                <a:extLst>
                  <a:ext uri="{FF2B5EF4-FFF2-40B4-BE49-F238E27FC236}">
                    <a16:creationId xmlns:a16="http://schemas.microsoft.com/office/drawing/2014/main" id="{83041E75-AAE5-2447-ADAC-D32087EE606D}"/>
                  </a:ext>
                </a:extLst>
              </p:cNvPr>
              <p:cNvPicPr/>
              <p:nvPr/>
            </p:nvPicPr>
            <p:blipFill>
              <a:blip r:embed="rId9"/>
              <a:stretch>
                <a:fillRect/>
              </a:stretch>
            </p:blipFill>
            <p:spPr>
              <a:xfrm>
                <a:off x="1231971" y="3541234"/>
                <a:ext cx="10065240" cy="835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5">
                <a:extLst>
                  <a:ext uri="{FF2B5EF4-FFF2-40B4-BE49-F238E27FC236}">
                    <a16:creationId xmlns:a16="http://schemas.microsoft.com/office/drawing/2014/main" id="{18E88C9D-2C9C-A54F-9AB8-86B47E1C1CAD}"/>
                  </a:ext>
                </a:extLst>
              </p14:cNvPr>
              <p14:cNvContentPartPr/>
              <p14:nvPr/>
            </p14:nvContentPartPr>
            <p14:xfrm>
              <a:off x="1393251" y="3372034"/>
              <a:ext cx="9880200" cy="1091160"/>
            </p14:xfrm>
          </p:contentPart>
        </mc:Choice>
        <mc:Fallback xmlns="">
          <p:pic>
            <p:nvPicPr>
              <p:cNvPr id="26" name="Ink 25">
                <a:extLst>
                  <a:ext uri="{FF2B5EF4-FFF2-40B4-BE49-F238E27FC236}">
                    <a16:creationId xmlns:a16="http://schemas.microsoft.com/office/drawing/2014/main" id="{18E88C9D-2C9C-A54F-9AB8-86B47E1C1CAD}"/>
                  </a:ext>
                </a:extLst>
              </p:cNvPr>
              <p:cNvPicPr/>
              <p:nvPr/>
            </p:nvPicPr>
            <p:blipFill>
              <a:blip r:embed="rId11"/>
              <a:stretch>
                <a:fillRect/>
              </a:stretch>
            </p:blipFill>
            <p:spPr>
              <a:xfrm>
                <a:off x="1362651" y="3341434"/>
                <a:ext cx="9941400" cy="1152720"/>
              </a:xfrm>
              <a:prstGeom prst="rect">
                <a:avLst/>
              </a:prstGeom>
            </p:spPr>
          </p:pic>
        </mc:Fallback>
      </mc:AlternateContent>
    </p:spTree>
    <p:extLst>
      <p:ext uri="{BB962C8B-B14F-4D97-AF65-F5344CB8AC3E}">
        <p14:creationId xmlns:p14="http://schemas.microsoft.com/office/powerpoint/2010/main" val="1149683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339E-7BC0-4561-A61D-AEF2EEE4C3E1}"/>
              </a:ext>
            </a:extLst>
          </p:cNvPr>
          <p:cNvSpPr>
            <a:spLocks noGrp="1"/>
          </p:cNvSpPr>
          <p:nvPr>
            <p:ph type="title"/>
          </p:nvPr>
        </p:nvSpPr>
        <p:spPr/>
        <p:txBody>
          <a:bodyPr/>
          <a:lstStyle/>
          <a:p>
            <a:r>
              <a:rPr lang="en-US" dirty="0"/>
              <a:t>Incremental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253AB0-8CB9-4353-837C-70ADE08A98CE}"/>
                  </a:ext>
                </a:extLst>
              </p:cNvPr>
              <p:cNvSpPr>
                <a:spLocks noGrp="1"/>
              </p:cNvSpPr>
              <p:nvPr>
                <p:ph sz="half" idx="1"/>
              </p:nvPr>
            </p:nvSpPr>
            <p:spPr/>
            <p:txBody>
              <a:bodyPr>
                <a:noAutofit/>
              </a:bodyPr>
              <a:lstStyle/>
              <a:p>
                <a:r>
                  <a:rPr lang="en-US" sz="2400" dirty="0"/>
                  <a:t>After running </a:t>
                </a:r>
                <a:r>
                  <a:rPr lang="en-US" sz="2400" i="1" dirty="0">
                    <a:solidFill>
                      <a:srgbClr val="7030A0"/>
                    </a:solidFill>
                  </a:rPr>
                  <a:t>n</a:t>
                </a:r>
                <a:r>
                  <a:rPr lang="en-US" sz="2400" dirty="0"/>
                  <a:t> trials with </a:t>
                </a:r>
                <a:r>
                  <a:rPr lang="en-US" sz="2400" i="1" dirty="0">
                    <a:solidFill>
                      <a:srgbClr val="7030A0"/>
                    </a:solidFill>
                  </a:rPr>
                  <a:t>n</a:t>
                </a:r>
                <a:r>
                  <a:rPr lang="en-US" sz="2400" dirty="0"/>
                  <a:t> utility values </a:t>
                </a:r>
                <a14:m>
                  <m:oMath xmlns:m="http://schemas.openxmlformats.org/officeDocument/2006/math">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𝑢</m:t>
                        </m:r>
                      </m:e>
                      <m:sub>
                        <m:r>
                          <a:rPr lang="en-US" sz="2400" i="1">
                            <a:solidFill>
                              <a:srgbClr val="7030A0"/>
                            </a:solidFill>
                            <a:latin typeface="Cambria Math" panose="02040503050406030204" pitchFamily="18" charset="0"/>
                          </a:rPr>
                          <m:t>𝑖</m:t>
                        </m:r>
                      </m:sub>
                    </m:sSub>
                    <m:r>
                      <a:rPr lang="en-US" sz="2400" i="1">
                        <a:solidFill>
                          <a:srgbClr val="7030A0"/>
                        </a:solidFill>
                        <a:latin typeface="Cambria Math" panose="02040503050406030204" pitchFamily="18" charset="0"/>
                      </a:rPr>
                      <m:t>}</m:t>
                    </m:r>
                  </m:oMath>
                </a14:m>
                <a:r>
                  <a:rPr lang="en-US" sz="2400" dirty="0"/>
                  <a:t>:</a:t>
                </a:r>
                <a:br>
                  <a:rPr lang="en-US" sz="2400" dirty="0"/>
                </a:br>
                <a14:m>
                  <m:oMath xmlns:m="http://schemas.openxmlformats.org/officeDocument/2006/math">
                    <m:sSub>
                      <m:sSubPr>
                        <m:ctrlPr>
                          <a:rPr lang="en-US" sz="240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𝑈</m:t>
                        </m:r>
                      </m:e>
                      <m:sub>
                        <m:r>
                          <a:rPr lang="en-US" sz="2400" b="0" i="1" smtClean="0">
                            <a:solidFill>
                              <a:srgbClr val="7030A0"/>
                            </a:solidFill>
                            <a:latin typeface="Cambria Math" panose="02040503050406030204" pitchFamily="18" charset="0"/>
                          </a:rPr>
                          <m:t>𝑛</m:t>
                        </m:r>
                      </m:sub>
                    </m:sSub>
                    <m:d>
                      <m:dPr>
                        <m:ctrlPr>
                          <a:rPr lang="en-US" sz="2400" i="1">
                            <a:solidFill>
                              <a:srgbClr val="7030A0"/>
                            </a:solidFill>
                            <a:latin typeface="Cambria Math" panose="02040503050406030204" pitchFamily="18" charset="0"/>
                          </a:rPr>
                        </m:ctrlPr>
                      </m:dPr>
                      <m:e>
                        <m:r>
                          <a:rPr lang="en-US" sz="2400">
                            <a:solidFill>
                              <a:srgbClr val="7030A0"/>
                            </a:solidFill>
                            <a:latin typeface="Cambria Math" panose="02040503050406030204" pitchFamily="18" charset="0"/>
                          </a:rPr>
                          <m:t>𝑠</m:t>
                        </m:r>
                      </m:e>
                    </m:d>
                    <m:r>
                      <a:rPr lang="en-US" sz="2400">
                        <a:solidFill>
                          <a:srgbClr val="7030A0"/>
                        </a:solidFill>
                        <a:latin typeface="Cambria Math" panose="02040503050406030204" pitchFamily="18" charset="0"/>
                      </a:rPr>
                      <m:t>= </m:t>
                    </m:r>
                    <m:f>
                      <m:fPr>
                        <m:ctrlPr>
                          <a:rPr lang="en-US" sz="2400" i="1">
                            <a:solidFill>
                              <a:srgbClr val="7030A0"/>
                            </a:solidFill>
                            <a:latin typeface="Cambria Math" panose="02040503050406030204" pitchFamily="18" charset="0"/>
                          </a:rPr>
                        </m:ctrlPr>
                      </m:fPr>
                      <m:num>
                        <m:r>
                          <a:rPr lang="en-US" sz="2400">
                            <a:solidFill>
                              <a:srgbClr val="7030A0"/>
                            </a:solidFill>
                            <a:latin typeface="Cambria Math" panose="02040503050406030204" pitchFamily="18" charset="0"/>
                          </a:rPr>
                          <m:t>1</m:t>
                        </m:r>
                      </m:num>
                      <m:den>
                        <m:r>
                          <a:rPr lang="en-US" sz="2400">
                            <a:solidFill>
                              <a:srgbClr val="7030A0"/>
                            </a:solidFill>
                            <a:latin typeface="Cambria Math" panose="02040503050406030204" pitchFamily="18" charset="0"/>
                          </a:rPr>
                          <m:t>𝑛</m:t>
                        </m:r>
                      </m:den>
                    </m:f>
                    <m:d>
                      <m:dPr>
                        <m:ctrlPr>
                          <a:rPr lang="en-US" sz="2400" i="1">
                            <a:solidFill>
                              <a:srgbClr val="7030A0"/>
                            </a:solidFill>
                            <a:latin typeface="Cambria Math" panose="02040503050406030204" pitchFamily="18" charset="0"/>
                          </a:rPr>
                        </m:ctrlPr>
                      </m:dPr>
                      <m:e>
                        <m:sSub>
                          <m:sSubPr>
                            <m:ctrlPr>
                              <a:rPr lang="en-US" sz="2400" i="1">
                                <a:solidFill>
                                  <a:srgbClr val="7030A0"/>
                                </a:solidFill>
                                <a:latin typeface="Cambria Math" panose="02040503050406030204" pitchFamily="18" charset="0"/>
                              </a:rPr>
                            </m:ctrlPr>
                          </m:sSubPr>
                          <m:e>
                            <m:r>
                              <a:rPr lang="en-US" sz="2400">
                                <a:solidFill>
                                  <a:srgbClr val="7030A0"/>
                                </a:solidFill>
                                <a:latin typeface="Cambria Math" panose="02040503050406030204" pitchFamily="18" charset="0"/>
                              </a:rPr>
                              <m:t>𝑢</m:t>
                            </m:r>
                          </m:e>
                          <m:sub>
                            <m:r>
                              <a:rPr lang="en-US" sz="2400">
                                <a:solidFill>
                                  <a:srgbClr val="7030A0"/>
                                </a:solidFill>
                                <a:latin typeface="Cambria Math" panose="02040503050406030204" pitchFamily="18" charset="0"/>
                              </a:rPr>
                              <m:t>1</m:t>
                            </m:r>
                          </m:sub>
                        </m:sSub>
                        <m:r>
                          <a:rPr lang="en-US" sz="2400">
                            <a:solidFill>
                              <a:srgbClr val="7030A0"/>
                            </a:solidFill>
                            <a:latin typeface="Cambria Math" panose="02040503050406030204" pitchFamily="18" charset="0"/>
                          </a:rPr>
                          <m:t>+</m:t>
                        </m:r>
                        <m:sSub>
                          <m:sSubPr>
                            <m:ctrlPr>
                              <a:rPr lang="en-US" sz="2400" i="1">
                                <a:solidFill>
                                  <a:srgbClr val="7030A0"/>
                                </a:solidFill>
                                <a:latin typeface="Cambria Math" panose="02040503050406030204" pitchFamily="18" charset="0"/>
                              </a:rPr>
                            </m:ctrlPr>
                          </m:sSubPr>
                          <m:e>
                            <m:r>
                              <a:rPr lang="en-US" sz="2400">
                                <a:solidFill>
                                  <a:srgbClr val="7030A0"/>
                                </a:solidFill>
                                <a:latin typeface="Cambria Math" panose="02040503050406030204" pitchFamily="18" charset="0"/>
                              </a:rPr>
                              <m:t>𝑢</m:t>
                            </m:r>
                          </m:e>
                          <m:sub>
                            <m:r>
                              <a:rPr lang="en-US" sz="2400">
                                <a:solidFill>
                                  <a:srgbClr val="7030A0"/>
                                </a:solidFill>
                                <a:latin typeface="Cambria Math" panose="02040503050406030204" pitchFamily="18" charset="0"/>
                              </a:rPr>
                              <m:t>2</m:t>
                            </m:r>
                          </m:sub>
                        </m:sSub>
                        <m:r>
                          <m:rPr>
                            <m:nor/>
                          </m:rPr>
                          <a:rPr lang="en-US" sz="2400" b="0" i="0" smtClean="0">
                            <a:solidFill>
                              <a:srgbClr val="7030A0"/>
                            </a:solidFill>
                            <a:latin typeface="Cambria Math" panose="02040503050406030204" pitchFamily="18" charset="0"/>
                          </a:rPr>
                          <m:t> </m:t>
                        </m:r>
                        <m:r>
                          <m:rPr>
                            <m:nor/>
                          </m:rPr>
                          <a:rPr lang="en-US" sz="2400">
                            <a:solidFill>
                              <a:srgbClr val="7030A0"/>
                            </a:solidFill>
                          </a:rPr>
                          <m:t>+</m:t>
                        </m:r>
                        <m:r>
                          <a:rPr lang="en-US" sz="2400">
                            <a:solidFill>
                              <a:srgbClr val="7030A0"/>
                            </a:solidFill>
                            <a:latin typeface="Cambria Math" panose="02040503050406030204" pitchFamily="18" charset="0"/>
                          </a:rPr>
                          <m:t>⋯</m:t>
                        </m:r>
                        <m:r>
                          <m:rPr>
                            <m:nor/>
                          </m:rPr>
                          <a:rPr lang="en-US" sz="2400">
                            <a:solidFill>
                              <a:srgbClr val="7030A0"/>
                            </a:solidFill>
                          </a:rPr>
                          <m:t>+</m:t>
                        </m:r>
                        <m:sSub>
                          <m:sSubPr>
                            <m:ctrlPr>
                              <a:rPr lang="en-US" sz="2400" i="1">
                                <a:solidFill>
                                  <a:srgbClr val="7030A0"/>
                                </a:solidFill>
                                <a:latin typeface="Cambria Math" panose="02040503050406030204" pitchFamily="18" charset="0"/>
                              </a:rPr>
                            </m:ctrlPr>
                          </m:sSubPr>
                          <m:e>
                            <m:r>
                              <a:rPr lang="en-US" sz="2400" b="0" i="0" smtClean="0">
                                <a:solidFill>
                                  <a:srgbClr val="7030A0"/>
                                </a:solidFill>
                                <a:latin typeface="Cambria Math" panose="02040503050406030204" pitchFamily="18" charset="0"/>
                              </a:rPr>
                              <m:t> </m:t>
                            </m:r>
                            <m:r>
                              <a:rPr lang="en-US" sz="2400">
                                <a:solidFill>
                                  <a:srgbClr val="7030A0"/>
                                </a:solidFill>
                                <a:latin typeface="Cambria Math" panose="02040503050406030204" pitchFamily="18" charset="0"/>
                              </a:rPr>
                              <m:t>𝑢</m:t>
                            </m:r>
                          </m:e>
                          <m:sub>
                            <m:r>
                              <a:rPr lang="en-US" sz="2400">
                                <a:solidFill>
                                  <a:srgbClr val="7030A0"/>
                                </a:solidFill>
                                <a:latin typeface="Cambria Math" panose="02040503050406030204" pitchFamily="18" charset="0"/>
                              </a:rPr>
                              <m:t>𝑛</m:t>
                            </m:r>
                          </m:sub>
                        </m:sSub>
                      </m:e>
                    </m:d>
                  </m:oMath>
                </a14:m>
                <a:endParaRPr lang="en-US" sz="2400" dirty="0"/>
              </a:p>
              <a:p>
                <a:r>
                  <a:rPr lang="en-US" sz="2400" dirty="0"/>
                  <a:t>With a new </a:t>
                </a:r>
                <a14:m>
                  <m:oMath xmlns:m="http://schemas.openxmlformats.org/officeDocument/2006/math">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𝑢</m:t>
                        </m:r>
                      </m:e>
                      <m:sub>
                        <m:r>
                          <a:rPr lang="en-US" sz="2400" i="1">
                            <a:solidFill>
                              <a:srgbClr val="7030A0"/>
                            </a:solidFill>
                            <a:latin typeface="Cambria Math" panose="02040503050406030204" pitchFamily="18" charset="0"/>
                          </a:rPr>
                          <m:t>𝑛</m:t>
                        </m:r>
                        <m:r>
                          <a:rPr lang="en-US" sz="2400" i="1">
                            <a:solidFill>
                              <a:srgbClr val="7030A0"/>
                            </a:solidFill>
                            <a:latin typeface="Cambria Math" panose="02040503050406030204" pitchFamily="18" charset="0"/>
                          </a:rPr>
                          <m:t>+1</m:t>
                        </m:r>
                      </m:sub>
                    </m:sSub>
                    <m:r>
                      <m:rPr>
                        <m:nor/>
                      </m:rPr>
                      <a:rPr lang="en-US" sz="2400" dirty="0"/>
                      <m:t>:</m:t>
                    </m:r>
                  </m:oMath>
                </a14:m>
                <a:br>
                  <a:rPr lang="en-US" sz="2400" i="1" dirty="0">
                    <a:solidFill>
                      <a:srgbClr val="7030A0"/>
                    </a:solidFill>
                  </a:rPr>
                </a:br>
                <a14:m>
                  <m:oMath xmlns:m="http://schemas.openxmlformats.org/officeDocument/2006/math">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𝑈</m:t>
                        </m:r>
                      </m:e>
                      <m:sub>
                        <m:r>
                          <a:rPr lang="en-US" sz="2400" i="1">
                            <a:solidFill>
                              <a:srgbClr val="7030A0"/>
                            </a:solidFill>
                            <a:latin typeface="Cambria Math" panose="02040503050406030204" pitchFamily="18" charset="0"/>
                          </a:rPr>
                          <m:t>𝑛</m:t>
                        </m:r>
                        <m:r>
                          <a:rPr lang="en-US" sz="2400" i="1">
                            <a:solidFill>
                              <a:srgbClr val="7030A0"/>
                            </a:solidFill>
                            <a:latin typeface="Cambria Math" panose="02040503050406030204" pitchFamily="18" charset="0"/>
                          </a:rPr>
                          <m:t>+1</m:t>
                        </m:r>
                      </m:sub>
                    </m:sSub>
                    <m:d>
                      <m:dPr>
                        <m:ctrlPr>
                          <a:rPr lang="en-US" sz="2400" i="1">
                            <a:solidFill>
                              <a:srgbClr val="7030A0"/>
                            </a:solidFill>
                            <a:latin typeface="Cambria Math" panose="02040503050406030204" pitchFamily="18" charset="0"/>
                          </a:rPr>
                        </m:ctrlPr>
                      </m:dPr>
                      <m:e>
                        <m:r>
                          <a:rPr lang="en-US" sz="2400">
                            <a:solidFill>
                              <a:srgbClr val="7030A0"/>
                            </a:solidFill>
                            <a:latin typeface="Cambria Math" panose="02040503050406030204" pitchFamily="18" charset="0"/>
                          </a:rPr>
                          <m:t>𝑠</m:t>
                        </m:r>
                        <m:r>
                          <a:rPr lang="en-US" sz="2400" b="0" i="1" smtClean="0">
                            <a:solidFill>
                              <a:srgbClr val="7030A0"/>
                            </a:solidFill>
                            <a:latin typeface="Cambria Math" panose="02040503050406030204" pitchFamily="18" charset="0"/>
                          </a:rPr>
                          <m:t> </m:t>
                        </m:r>
                      </m:e>
                    </m:d>
                    <m:r>
                      <a:rPr lang="en-US" sz="2400">
                        <a:solidFill>
                          <a:srgbClr val="7030A0"/>
                        </a:solidFill>
                        <a:latin typeface="Cambria Math" panose="02040503050406030204" pitchFamily="18" charset="0"/>
                      </a:rPr>
                      <m:t>=</m:t>
                    </m:r>
                    <m:f>
                      <m:fPr>
                        <m:ctrlPr>
                          <a:rPr lang="en-US" sz="2400" i="1">
                            <a:solidFill>
                              <a:srgbClr val="7030A0"/>
                            </a:solidFill>
                            <a:latin typeface="Cambria Math" panose="02040503050406030204" pitchFamily="18" charset="0"/>
                          </a:rPr>
                        </m:ctrlPr>
                      </m:fPr>
                      <m:num>
                        <m:r>
                          <a:rPr lang="en-US" sz="2400">
                            <a:solidFill>
                              <a:srgbClr val="7030A0"/>
                            </a:solidFill>
                            <a:latin typeface="Cambria Math" panose="02040503050406030204" pitchFamily="18" charset="0"/>
                          </a:rPr>
                          <m:t>1</m:t>
                        </m:r>
                      </m:num>
                      <m:den>
                        <m:r>
                          <a:rPr lang="en-US" sz="2400">
                            <a:solidFill>
                              <a:srgbClr val="7030A0"/>
                            </a:solidFill>
                            <a:latin typeface="Cambria Math" panose="02040503050406030204" pitchFamily="18" charset="0"/>
                          </a:rPr>
                          <m:t>𝑛</m:t>
                        </m:r>
                        <m:r>
                          <a:rPr lang="en-US" sz="2400">
                            <a:solidFill>
                              <a:srgbClr val="7030A0"/>
                            </a:solidFill>
                            <a:latin typeface="Cambria Math" panose="02040503050406030204" pitchFamily="18" charset="0"/>
                          </a:rPr>
                          <m:t>+1</m:t>
                        </m:r>
                      </m:den>
                    </m:f>
                    <m:d>
                      <m:dPr>
                        <m:ctrlPr>
                          <a:rPr lang="en-US" sz="2400" i="1">
                            <a:solidFill>
                              <a:srgbClr val="7030A0"/>
                            </a:solidFill>
                            <a:latin typeface="Cambria Math" panose="02040503050406030204" pitchFamily="18" charset="0"/>
                          </a:rPr>
                        </m:ctrlPr>
                      </m:dPr>
                      <m:e>
                        <m:sSub>
                          <m:sSubPr>
                            <m:ctrlPr>
                              <a:rPr lang="en-US" sz="2400" i="1">
                                <a:solidFill>
                                  <a:srgbClr val="7030A0"/>
                                </a:solidFill>
                                <a:latin typeface="Cambria Math" panose="02040503050406030204" pitchFamily="18" charset="0"/>
                              </a:rPr>
                            </m:ctrlPr>
                          </m:sSubPr>
                          <m:e>
                            <m:r>
                              <a:rPr lang="en-US" sz="2400">
                                <a:solidFill>
                                  <a:srgbClr val="7030A0"/>
                                </a:solidFill>
                                <a:latin typeface="Cambria Math" panose="02040503050406030204" pitchFamily="18" charset="0"/>
                              </a:rPr>
                              <m:t>𝑢</m:t>
                            </m:r>
                          </m:e>
                          <m:sub>
                            <m:r>
                              <a:rPr lang="en-US" sz="2400">
                                <a:solidFill>
                                  <a:srgbClr val="7030A0"/>
                                </a:solidFill>
                                <a:latin typeface="Cambria Math" panose="02040503050406030204" pitchFamily="18" charset="0"/>
                              </a:rPr>
                              <m:t>1</m:t>
                            </m:r>
                          </m:sub>
                        </m:sSub>
                        <m:r>
                          <a:rPr lang="en-US" sz="2400">
                            <a:solidFill>
                              <a:srgbClr val="7030A0"/>
                            </a:solidFill>
                            <a:latin typeface="Cambria Math" panose="02040503050406030204" pitchFamily="18" charset="0"/>
                          </a:rPr>
                          <m:t>+</m:t>
                        </m:r>
                        <m:sSub>
                          <m:sSubPr>
                            <m:ctrlPr>
                              <a:rPr lang="en-US" sz="2400" i="1">
                                <a:solidFill>
                                  <a:srgbClr val="7030A0"/>
                                </a:solidFill>
                                <a:latin typeface="Cambria Math" panose="02040503050406030204" pitchFamily="18" charset="0"/>
                              </a:rPr>
                            </m:ctrlPr>
                          </m:sSubPr>
                          <m:e>
                            <m:r>
                              <a:rPr lang="en-US" sz="2400">
                                <a:solidFill>
                                  <a:srgbClr val="7030A0"/>
                                </a:solidFill>
                                <a:latin typeface="Cambria Math" panose="02040503050406030204" pitchFamily="18" charset="0"/>
                              </a:rPr>
                              <m:t>𝑢</m:t>
                            </m:r>
                          </m:e>
                          <m:sub>
                            <m:r>
                              <a:rPr lang="en-US" sz="2400">
                                <a:solidFill>
                                  <a:srgbClr val="7030A0"/>
                                </a:solidFill>
                                <a:latin typeface="Cambria Math" panose="02040503050406030204" pitchFamily="18" charset="0"/>
                              </a:rPr>
                              <m:t>2</m:t>
                            </m:r>
                          </m:sub>
                        </m:sSub>
                        <m:r>
                          <m:rPr>
                            <m:nor/>
                          </m:rPr>
                          <a:rPr lang="en-US" sz="2400">
                            <a:solidFill>
                              <a:srgbClr val="7030A0"/>
                            </a:solidFill>
                            <a:latin typeface="Cambria Math" panose="02040503050406030204" pitchFamily="18" charset="0"/>
                          </a:rPr>
                          <m:t> </m:t>
                        </m:r>
                        <m:r>
                          <m:rPr>
                            <m:nor/>
                          </m:rPr>
                          <a:rPr lang="en-US" sz="2400">
                            <a:solidFill>
                              <a:srgbClr val="7030A0"/>
                            </a:solidFill>
                          </a:rPr>
                          <m:t>+</m:t>
                        </m:r>
                        <m:r>
                          <a:rPr lang="en-US" sz="2400">
                            <a:solidFill>
                              <a:srgbClr val="7030A0"/>
                            </a:solidFill>
                            <a:latin typeface="Cambria Math" panose="02040503050406030204" pitchFamily="18" charset="0"/>
                          </a:rPr>
                          <m:t>⋯</m:t>
                        </m:r>
                        <m:r>
                          <m:rPr>
                            <m:nor/>
                          </m:rPr>
                          <a:rPr lang="en-US" sz="2400">
                            <a:solidFill>
                              <a:srgbClr val="7030A0"/>
                            </a:solidFill>
                          </a:rPr>
                          <m:t>+ </m:t>
                        </m:r>
                        <m:sSub>
                          <m:sSubPr>
                            <m:ctrlPr>
                              <a:rPr lang="en-US" sz="2400" i="1">
                                <a:solidFill>
                                  <a:srgbClr val="7030A0"/>
                                </a:solidFill>
                                <a:latin typeface="Cambria Math" panose="02040503050406030204" pitchFamily="18" charset="0"/>
                              </a:rPr>
                            </m:ctrlPr>
                          </m:sSubPr>
                          <m:e>
                            <m:r>
                              <a:rPr lang="en-US" sz="2400">
                                <a:solidFill>
                                  <a:srgbClr val="7030A0"/>
                                </a:solidFill>
                                <a:latin typeface="Cambria Math" panose="02040503050406030204" pitchFamily="18" charset="0"/>
                              </a:rPr>
                              <m:t>𝑢</m:t>
                            </m:r>
                          </m:e>
                          <m:sub>
                            <m:r>
                              <a:rPr lang="en-US" sz="2400">
                                <a:solidFill>
                                  <a:srgbClr val="7030A0"/>
                                </a:solidFill>
                                <a:latin typeface="Cambria Math" panose="02040503050406030204" pitchFamily="18" charset="0"/>
                              </a:rPr>
                              <m:t>𝑛</m:t>
                            </m:r>
                          </m:sub>
                        </m:sSub>
                        <m:r>
                          <m:rPr>
                            <m:nor/>
                          </m:rPr>
                          <a:rPr lang="en-US" sz="2400">
                            <a:solidFill>
                              <a:srgbClr val="7030A0"/>
                            </a:solidFill>
                            <a:latin typeface="Cambria Math" panose="02040503050406030204" pitchFamily="18" charset="0"/>
                          </a:rPr>
                          <m:t> </m:t>
                        </m:r>
                        <m:r>
                          <m:rPr>
                            <m:nor/>
                          </m:rPr>
                          <a:rPr lang="en-US" sz="2400">
                            <a:solidFill>
                              <a:srgbClr val="7030A0"/>
                            </a:solidFill>
                          </a:rPr>
                          <m:t>+ </m:t>
                        </m:r>
                        <m:sSub>
                          <m:sSubPr>
                            <m:ctrlPr>
                              <a:rPr lang="en-US" sz="2400" i="1">
                                <a:solidFill>
                                  <a:srgbClr val="7030A0"/>
                                </a:solidFill>
                                <a:latin typeface="Cambria Math" panose="02040503050406030204" pitchFamily="18" charset="0"/>
                              </a:rPr>
                            </m:ctrlPr>
                          </m:sSubPr>
                          <m:e>
                            <m:r>
                              <a:rPr lang="en-US" sz="2400">
                                <a:solidFill>
                                  <a:srgbClr val="7030A0"/>
                                </a:solidFill>
                                <a:latin typeface="Cambria Math" panose="02040503050406030204" pitchFamily="18" charset="0"/>
                              </a:rPr>
                              <m:t>𝑢</m:t>
                            </m:r>
                          </m:e>
                          <m:sub>
                            <m:r>
                              <a:rPr lang="en-US" sz="2400">
                                <a:solidFill>
                                  <a:srgbClr val="7030A0"/>
                                </a:solidFill>
                                <a:latin typeface="Cambria Math" panose="02040503050406030204" pitchFamily="18" charset="0"/>
                              </a:rPr>
                              <m:t>𝑛</m:t>
                            </m:r>
                            <m:r>
                              <a:rPr lang="en-US" sz="2400" i="1">
                                <a:solidFill>
                                  <a:srgbClr val="7030A0"/>
                                </a:solidFill>
                                <a:latin typeface="Cambria Math" panose="02040503050406030204" pitchFamily="18" charset="0"/>
                              </a:rPr>
                              <m:t>+1</m:t>
                            </m:r>
                          </m:sub>
                        </m:sSub>
                      </m:e>
                    </m:d>
                    <m:r>
                      <a:rPr lang="en-US" sz="2400" i="1">
                        <a:solidFill>
                          <a:srgbClr val="7030A0"/>
                        </a:solidFill>
                        <a:latin typeface="Cambria Math" panose="02040503050406030204" pitchFamily="18" charset="0"/>
                      </a:rPr>
                      <m:t>=</m:t>
                    </m:r>
                    <m:f>
                      <m:fPr>
                        <m:ctrlPr>
                          <a:rPr lang="en-US" sz="2400" i="1">
                            <a:solidFill>
                              <a:srgbClr val="7030A0"/>
                            </a:solidFill>
                            <a:latin typeface="Cambria Math" panose="02040503050406030204" pitchFamily="18" charset="0"/>
                          </a:rPr>
                        </m:ctrlPr>
                      </m:fPr>
                      <m:num>
                        <m:r>
                          <a:rPr lang="en-US" sz="2400">
                            <a:solidFill>
                              <a:srgbClr val="7030A0"/>
                            </a:solidFill>
                            <a:latin typeface="Cambria Math" panose="02040503050406030204" pitchFamily="18" charset="0"/>
                          </a:rPr>
                          <m:t>1</m:t>
                        </m:r>
                      </m:num>
                      <m:den>
                        <m:r>
                          <a:rPr lang="en-US" sz="2400">
                            <a:solidFill>
                              <a:srgbClr val="7030A0"/>
                            </a:solidFill>
                            <a:latin typeface="Cambria Math" panose="02040503050406030204" pitchFamily="18" charset="0"/>
                          </a:rPr>
                          <m:t>𝑛</m:t>
                        </m:r>
                        <m:r>
                          <a:rPr lang="en-US" sz="2400">
                            <a:solidFill>
                              <a:srgbClr val="7030A0"/>
                            </a:solidFill>
                            <a:latin typeface="Cambria Math" panose="02040503050406030204" pitchFamily="18" charset="0"/>
                          </a:rPr>
                          <m:t>+1</m:t>
                        </m:r>
                      </m:den>
                    </m:f>
                    <m:d>
                      <m:dPr>
                        <m:ctrlPr>
                          <a:rPr lang="en-US" sz="2400" i="1">
                            <a:solidFill>
                              <a:srgbClr val="7030A0"/>
                            </a:solidFill>
                            <a:latin typeface="Cambria Math" panose="02040503050406030204" pitchFamily="18" charset="0"/>
                          </a:rPr>
                        </m:ctrlPr>
                      </m:dPr>
                      <m:e>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𝑛𝑈</m:t>
                            </m:r>
                          </m:e>
                          <m:sub>
                            <m:r>
                              <a:rPr lang="en-US" sz="2400" i="1">
                                <a:solidFill>
                                  <a:srgbClr val="7030A0"/>
                                </a:solidFill>
                                <a:latin typeface="Cambria Math" panose="02040503050406030204" pitchFamily="18" charset="0"/>
                              </a:rPr>
                              <m:t>𝑛</m:t>
                            </m:r>
                          </m:sub>
                        </m:sSub>
                        <m:d>
                          <m:dPr>
                            <m:ctrlPr>
                              <a:rPr lang="en-US" sz="2400" i="1">
                                <a:solidFill>
                                  <a:srgbClr val="7030A0"/>
                                </a:solidFill>
                                <a:latin typeface="Cambria Math" panose="02040503050406030204" pitchFamily="18" charset="0"/>
                              </a:rPr>
                            </m:ctrlPr>
                          </m:dPr>
                          <m:e>
                            <m:r>
                              <a:rPr lang="en-US" sz="2400">
                                <a:solidFill>
                                  <a:srgbClr val="7030A0"/>
                                </a:solidFill>
                                <a:latin typeface="Cambria Math" panose="02040503050406030204" pitchFamily="18" charset="0"/>
                              </a:rPr>
                              <m:t>𝑠</m:t>
                            </m:r>
                          </m:e>
                        </m:d>
                        <m:r>
                          <m:rPr>
                            <m:nor/>
                          </m:rPr>
                          <a:rPr lang="en-US" sz="2400">
                            <a:solidFill>
                              <a:srgbClr val="7030A0"/>
                            </a:solidFill>
                            <a:latin typeface="Cambria Math" panose="02040503050406030204" pitchFamily="18" charset="0"/>
                          </a:rPr>
                          <m:t> </m:t>
                        </m:r>
                        <m:r>
                          <m:rPr>
                            <m:nor/>
                          </m:rPr>
                          <a:rPr lang="en-US" sz="2400">
                            <a:solidFill>
                              <a:srgbClr val="7030A0"/>
                            </a:solidFill>
                          </a:rPr>
                          <m:t>+</m:t>
                        </m:r>
                        <m:sSub>
                          <m:sSubPr>
                            <m:ctrlPr>
                              <a:rPr lang="en-US" sz="2400" i="1">
                                <a:solidFill>
                                  <a:srgbClr val="7030A0"/>
                                </a:solidFill>
                                <a:latin typeface="Cambria Math" panose="02040503050406030204" pitchFamily="18" charset="0"/>
                              </a:rPr>
                            </m:ctrlPr>
                          </m:sSubPr>
                          <m:e>
                            <m:r>
                              <a:rPr lang="en-US" sz="2400">
                                <a:solidFill>
                                  <a:srgbClr val="7030A0"/>
                                </a:solidFill>
                                <a:latin typeface="Cambria Math" panose="02040503050406030204" pitchFamily="18" charset="0"/>
                              </a:rPr>
                              <m:t> </m:t>
                            </m:r>
                            <m:r>
                              <a:rPr lang="en-US" sz="2400">
                                <a:solidFill>
                                  <a:srgbClr val="7030A0"/>
                                </a:solidFill>
                                <a:latin typeface="Cambria Math" panose="02040503050406030204" pitchFamily="18" charset="0"/>
                              </a:rPr>
                              <m:t>𝑢</m:t>
                            </m:r>
                          </m:e>
                          <m:sub>
                            <m:r>
                              <a:rPr lang="en-US" sz="2400">
                                <a:solidFill>
                                  <a:srgbClr val="7030A0"/>
                                </a:solidFill>
                                <a:latin typeface="Cambria Math" panose="02040503050406030204" pitchFamily="18" charset="0"/>
                              </a:rPr>
                              <m:t>𝑛</m:t>
                            </m:r>
                            <m:r>
                              <a:rPr lang="en-US" sz="2400" i="1">
                                <a:solidFill>
                                  <a:srgbClr val="7030A0"/>
                                </a:solidFill>
                                <a:latin typeface="Cambria Math" panose="02040503050406030204" pitchFamily="18" charset="0"/>
                              </a:rPr>
                              <m:t>+1</m:t>
                            </m:r>
                          </m:sub>
                        </m:sSub>
                      </m:e>
                    </m:d>
                    <m:r>
                      <a:rPr lang="en-US" sz="2400" i="1">
                        <a:solidFill>
                          <a:srgbClr val="7030A0"/>
                        </a:solidFill>
                        <a:latin typeface="Cambria Math" panose="02040503050406030204" pitchFamily="18" charset="0"/>
                      </a:rPr>
                      <m:t>=</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𝑈</m:t>
                        </m:r>
                      </m:e>
                      <m:sub>
                        <m:r>
                          <a:rPr lang="en-US" sz="2400" i="1">
                            <a:solidFill>
                              <a:srgbClr val="7030A0"/>
                            </a:solidFill>
                            <a:latin typeface="Cambria Math" panose="02040503050406030204" pitchFamily="18" charset="0"/>
                          </a:rPr>
                          <m:t>𝑛</m:t>
                        </m:r>
                      </m:sub>
                    </m:sSub>
                    <m:d>
                      <m:dPr>
                        <m:ctrlPr>
                          <a:rPr lang="en-US" sz="2400" i="1">
                            <a:solidFill>
                              <a:srgbClr val="7030A0"/>
                            </a:solidFill>
                            <a:latin typeface="Cambria Math" panose="02040503050406030204" pitchFamily="18" charset="0"/>
                          </a:rPr>
                        </m:ctrlPr>
                      </m:dPr>
                      <m:e>
                        <m:r>
                          <a:rPr lang="en-US" sz="2400">
                            <a:solidFill>
                              <a:srgbClr val="7030A0"/>
                            </a:solidFill>
                            <a:latin typeface="Cambria Math" panose="02040503050406030204" pitchFamily="18" charset="0"/>
                          </a:rPr>
                          <m:t>𝑠</m:t>
                        </m:r>
                      </m:e>
                    </m:d>
                    <m:r>
                      <a:rPr lang="en-US" sz="2400" i="1">
                        <a:solidFill>
                          <a:srgbClr val="7030A0"/>
                        </a:solidFill>
                        <a:latin typeface="Cambria Math" panose="02040503050406030204" pitchFamily="18" charset="0"/>
                      </a:rPr>
                      <m:t>+</m:t>
                    </m:r>
                    <m:f>
                      <m:fPr>
                        <m:ctrlPr>
                          <a:rPr lang="en-US" sz="2400" i="1">
                            <a:solidFill>
                              <a:srgbClr val="7030A0"/>
                            </a:solidFill>
                            <a:latin typeface="Cambria Math" panose="02040503050406030204" pitchFamily="18" charset="0"/>
                          </a:rPr>
                        </m:ctrlPr>
                      </m:fPr>
                      <m:num>
                        <m:r>
                          <a:rPr lang="en-US" sz="2400">
                            <a:solidFill>
                              <a:srgbClr val="7030A0"/>
                            </a:solidFill>
                            <a:latin typeface="Cambria Math" panose="02040503050406030204" pitchFamily="18" charset="0"/>
                          </a:rPr>
                          <m:t>1</m:t>
                        </m:r>
                      </m:num>
                      <m:den>
                        <m:r>
                          <a:rPr lang="en-US" sz="2400">
                            <a:solidFill>
                              <a:srgbClr val="7030A0"/>
                            </a:solidFill>
                            <a:latin typeface="Cambria Math" panose="02040503050406030204" pitchFamily="18" charset="0"/>
                          </a:rPr>
                          <m:t>𝑛</m:t>
                        </m:r>
                        <m:r>
                          <a:rPr lang="en-US" sz="2400">
                            <a:solidFill>
                              <a:srgbClr val="7030A0"/>
                            </a:solidFill>
                            <a:latin typeface="Cambria Math" panose="02040503050406030204" pitchFamily="18" charset="0"/>
                          </a:rPr>
                          <m:t>+1</m:t>
                        </m:r>
                      </m:den>
                    </m:f>
                    <m:d>
                      <m:dPr>
                        <m:ctrlPr>
                          <a:rPr lang="en-US" sz="2400" i="1">
                            <a:solidFill>
                              <a:srgbClr val="7030A0"/>
                            </a:solidFill>
                            <a:latin typeface="Cambria Math" panose="02040503050406030204" pitchFamily="18" charset="0"/>
                          </a:rPr>
                        </m:ctrlPr>
                      </m:dPr>
                      <m:e>
                        <m:sSub>
                          <m:sSubPr>
                            <m:ctrlPr>
                              <a:rPr lang="en-US" sz="2400" i="1">
                                <a:solidFill>
                                  <a:srgbClr val="7030A0"/>
                                </a:solidFill>
                                <a:latin typeface="Cambria Math" panose="02040503050406030204" pitchFamily="18" charset="0"/>
                              </a:rPr>
                            </m:ctrlPr>
                          </m:sSubPr>
                          <m:e>
                            <m:sSub>
                              <m:sSubPr>
                                <m:ctrlPr>
                                  <a:rPr lang="en-US" sz="2400" i="1">
                                    <a:solidFill>
                                      <a:srgbClr val="7030A0"/>
                                    </a:solidFill>
                                    <a:latin typeface="Cambria Math" panose="02040503050406030204" pitchFamily="18" charset="0"/>
                                  </a:rPr>
                                </m:ctrlPr>
                              </m:sSubPr>
                              <m:e>
                                <m:r>
                                  <a:rPr lang="en-US" sz="2400">
                                    <a:solidFill>
                                      <a:srgbClr val="7030A0"/>
                                    </a:solidFill>
                                    <a:latin typeface="Cambria Math" panose="02040503050406030204" pitchFamily="18" charset="0"/>
                                  </a:rPr>
                                  <m:t>𝑢</m:t>
                                </m:r>
                              </m:e>
                              <m:sub>
                                <m:r>
                                  <a:rPr lang="en-US" sz="2400">
                                    <a:solidFill>
                                      <a:srgbClr val="7030A0"/>
                                    </a:solidFill>
                                    <a:latin typeface="Cambria Math" panose="02040503050406030204" pitchFamily="18" charset="0"/>
                                  </a:rPr>
                                  <m:t>𝑛</m:t>
                                </m:r>
                                <m:r>
                                  <a:rPr lang="en-US" sz="2400" i="1">
                                    <a:solidFill>
                                      <a:srgbClr val="7030A0"/>
                                    </a:solidFill>
                                    <a:latin typeface="Cambria Math" panose="02040503050406030204" pitchFamily="18" charset="0"/>
                                  </a:rPr>
                                  <m:t>+1</m:t>
                                </m:r>
                              </m:sub>
                            </m:sSub>
                            <m:r>
                              <a:rPr lang="en-US" sz="2400" i="1">
                                <a:solidFill>
                                  <a:srgbClr val="7030A0"/>
                                </a:solidFill>
                                <a:latin typeface="Cambria Math" panose="02040503050406030204" pitchFamily="18" charset="0"/>
                              </a:rPr>
                              <m:t>− </m:t>
                            </m:r>
                            <m:r>
                              <a:rPr lang="en-US" sz="2400" i="1">
                                <a:solidFill>
                                  <a:srgbClr val="7030A0"/>
                                </a:solidFill>
                                <a:latin typeface="Cambria Math" panose="02040503050406030204" pitchFamily="18" charset="0"/>
                              </a:rPr>
                              <m:t>𝑈</m:t>
                            </m:r>
                          </m:e>
                          <m:sub>
                            <m:r>
                              <a:rPr lang="en-US" sz="2400" i="1">
                                <a:solidFill>
                                  <a:srgbClr val="7030A0"/>
                                </a:solidFill>
                                <a:latin typeface="Cambria Math" panose="02040503050406030204" pitchFamily="18" charset="0"/>
                              </a:rPr>
                              <m:t>𝑛</m:t>
                            </m:r>
                          </m:sub>
                        </m:sSub>
                        <m:d>
                          <m:dPr>
                            <m:ctrlPr>
                              <a:rPr lang="en-US" sz="2400" i="1">
                                <a:solidFill>
                                  <a:srgbClr val="7030A0"/>
                                </a:solidFill>
                                <a:latin typeface="Cambria Math" panose="02040503050406030204" pitchFamily="18" charset="0"/>
                              </a:rPr>
                            </m:ctrlPr>
                          </m:dPr>
                          <m:e>
                            <m:r>
                              <a:rPr lang="en-US" sz="2400">
                                <a:solidFill>
                                  <a:srgbClr val="7030A0"/>
                                </a:solidFill>
                                <a:latin typeface="Cambria Math" panose="02040503050406030204" pitchFamily="18" charset="0"/>
                              </a:rPr>
                              <m:t>𝑠</m:t>
                            </m:r>
                          </m:e>
                        </m:d>
                      </m:e>
                    </m:d>
                  </m:oMath>
                </a14:m>
                <a:endParaRPr lang="en-US" sz="2400" dirty="0"/>
              </a:p>
            </p:txBody>
          </p:sp>
        </mc:Choice>
        <mc:Fallback xmlns="">
          <p:sp>
            <p:nvSpPr>
              <p:cNvPr id="3" name="Content Placeholder 2">
                <a:extLst>
                  <a:ext uri="{FF2B5EF4-FFF2-40B4-BE49-F238E27FC236}">
                    <a16:creationId xmlns:a16="http://schemas.microsoft.com/office/drawing/2014/main" id="{64253AB0-8CB9-4353-837C-70ADE08A98CE}"/>
                  </a:ext>
                </a:extLst>
              </p:cNvPr>
              <p:cNvSpPr>
                <a:spLocks noGrp="1" noRot="1" noChangeAspect="1" noMove="1" noResize="1" noEditPoints="1" noAdjustHandles="1" noChangeArrowheads="1" noChangeShapeType="1" noTextEdit="1"/>
              </p:cNvSpPr>
              <p:nvPr>
                <p:ph sz="half" idx="1"/>
              </p:nvPr>
            </p:nvSpPr>
            <p:spPr>
              <a:blipFill>
                <a:blip r:embed="rId2"/>
                <a:stretch>
                  <a:fillRect l="-1415" t="-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C02F0E4-190B-5141-B52C-A0EAA676B6AB}"/>
                  </a:ext>
                </a:extLst>
              </p:cNvPr>
              <p:cNvSpPr>
                <a:spLocks noGrp="1"/>
              </p:cNvSpPr>
              <p:nvPr>
                <p:ph sz="half" idx="2"/>
              </p:nvPr>
            </p:nvSpPr>
            <p:spPr/>
            <p:txBody>
              <a:bodyPr/>
              <a:lstStyle/>
              <a:p>
                <a:r>
                  <a:rPr lang="en-US" sz="2400" dirty="0"/>
                  <a:t>Incremental implementation:</a:t>
                </a:r>
                <a:endParaRPr lang="en-US" sz="2400" i="1" dirty="0">
                  <a:solidFill>
                    <a:srgbClr val="7030A0"/>
                  </a:solidFill>
                </a:endParaRPr>
              </a:p>
              <a:p>
                <a:pPr>
                  <a:buClr>
                    <a:schemeClr val="bg1"/>
                  </a:buClr>
                </a:pPr>
                <a14:m>
                  <m:oMath xmlns:m="http://schemas.openxmlformats.org/officeDocument/2006/math">
                    <m:r>
                      <a:rPr lang="en-US" sz="2400">
                        <a:solidFill>
                          <a:srgbClr val="7030A0"/>
                        </a:solidFill>
                        <a:latin typeface="Cambria Math" panose="02040503050406030204" pitchFamily="18" charset="0"/>
                      </a:rPr>
                      <m:t>𝑈</m:t>
                    </m:r>
                    <m:d>
                      <m:dPr>
                        <m:ctrlPr>
                          <a:rPr lang="en-US" sz="2400" i="1">
                            <a:solidFill>
                              <a:srgbClr val="7030A0"/>
                            </a:solidFill>
                            <a:latin typeface="Cambria Math" panose="02040503050406030204" pitchFamily="18" charset="0"/>
                          </a:rPr>
                        </m:ctrlPr>
                      </m:dPr>
                      <m:e>
                        <m:r>
                          <a:rPr lang="en-US" sz="2400">
                            <a:solidFill>
                              <a:srgbClr val="7030A0"/>
                            </a:solidFill>
                            <a:latin typeface="Cambria Math" panose="02040503050406030204" pitchFamily="18" charset="0"/>
                          </a:rPr>
                          <m:t>𝑠</m:t>
                        </m:r>
                      </m:e>
                    </m:d>
                    <m:r>
                      <a:rPr lang="en-US" sz="2400">
                        <a:solidFill>
                          <a:srgbClr val="7030A0"/>
                        </a:solidFill>
                        <a:latin typeface="Cambria Math" panose="02040503050406030204" pitchFamily="18" charset="0"/>
                      </a:rPr>
                      <m:t>← </m:t>
                    </m:r>
                    <m:r>
                      <a:rPr lang="en-US" sz="2400">
                        <a:solidFill>
                          <a:srgbClr val="7030A0"/>
                        </a:solidFill>
                        <a:latin typeface="Cambria Math" panose="02040503050406030204" pitchFamily="18" charset="0"/>
                      </a:rPr>
                      <m:t>𝑈</m:t>
                    </m:r>
                    <m:d>
                      <m:dPr>
                        <m:ctrlPr>
                          <a:rPr lang="en-US" sz="2400" i="1">
                            <a:solidFill>
                              <a:srgbClr val="7030A0"/>
                            </a:solidFill>
                            <a:latin typeface="Cambria Math" panose="02040503050406030204" pitchFamily="18" charset="0"/>
                          </a:rPr>
                        </m:ctrlPr>
                      </m:dPr>
                      <m:e>
                        <m:r>
                          <a:rPr lang="en-US" sz="2400">
                            <a:solidFill>
                              <a:srgbClr val="7030A0"/>
                            </a:solidFill>
                            <a:latin typeface="Cambria Math" panose="02040503050406030204" pitchFamily="18" charset="0"/>
                          </a:rPr>
                          <m:t>𝑠</m:t>
                        </m:r>
                      </m:e>
                    </m:d>
                    <m:r>
                      <a:rPr lang="en-US" sz="2400">
                        <a:solidFill>
                          <a:srgbClr val="7030A0"/>
                        </a:solidFill>
                        <a:latin typeface="Cambria Math" panose="02040503050406030204" pitchFamily="18" charset="0"/>
                      </a:rPr>
                      <m:t>+</m:t>
                    </m:r>
                    <m:f>
                      <m:fPr>
                        <m:ctrlPr>
                          <a:rPr lang="en-US" sz="2400" i="1">
                            <a:solidFill>
                              <a:srgbClr val="7030A0"/>
                            </a:solidFill>
                            <a:latin typeface="Cambria Math" panose="02040503050406030204" pitchFamily="18" charset="0"/>
                          </a:rPr>
                        </m:ctrlPr>
                      </m:fPr>
                      <m:num>
                        <m:r>
                          <a:rPr lang="en-US" sz="2400">
                            <a:solidFill>
                              <a:srgbClr val="7030A0"/>
                            </a:solidFill>
                            <a:latin typeface="Cambria Math" panose="02040503050406030204" pitchFamily="18" charset="0"/>
                          </a:rPr>
                          <m:t>1</m:t>
                        </m:r>
                      </m:num>
                      <m:den>
                        <m:r>
                          <a:rPr lang="en-US" sz="2400">
                            <a:solidFill>
                              <a:srgbClr val="7030A0"/>
                            </a:solidFill>
                            <a:latin typeface="Cambria Math" panose="02040503050406030204" pitchFamily="18" charset="0"/>
                          </a:rPr>
                          <m:t>𝑛</m:t>
                        </m:r>
                        <m:r>
                          <a:rPr lang="en-US" sz="2400">
                            <a:solidFill>
                              <a:srgbClr val="7030A0"/>
                            </a:solidFill>
                            <a:latin typeface="Cambria Math" panose="02040503050406030204" pitchFamily="18" charset="0"/>
                          </a:rPr>
                          <m:t>+1</m:t>
                        </m:r>
                      </m:den>
                    </m:f>
                    <m:d>
                      <m:dPr>
                        <m:ctrlPr>
                          <a:rPr lang="en-US" sz="2400" i="1">
                            <a:solidFill>
                              <a:srgbClr val="7030A0"/>
                            </a:solidFill>
                            <a:latin typeface="Cambria Math" panose="02040503050406030204" pitchFamily="18" charset="0"/>
                          </a:rPr>
                        </m:ctrlPr>
                      </m:dPr>
                      <m:e>
                        <m:sSub>
                          <m:sSubPr>
                            <m:ctrlPr>
                              <a:rPr lang="en-US" sz="2400" i="1">
                                <a:solidFill>
                                  <a:srgbClr val="7030A0"/>
                                </a:solidFill>
                                <a:latin typeface="Cambria Math" panose="02040503050406030204" pitchFamily="18" charset="0"/>
                              </a:rPr>
                            </m:ctrlPr>
                          </m:sSubPr>
                          <m:e>
                            <m:r>
                              <a:rPr lang="en-US" sz="2400">
                                <a:solidFill>
                                  <a:srgbClr val="7030A0"/>
                                </a:solidFill>
                                <a:latin typeface="Cambria Math" panose="02040503050406030204" pitchFamily="18" charset="0"/>
                              </a:rPr>
                              <m:t>𝑢</m:t>
                            </m:r>
                          </m:e>
                          <m:sub>
                            <m:r>
                              <a:rPr lang="en-US" sz="2400">
                                <a:solidFill>
                                  <a:srgbClr val="7030A0"/>
                                </a:solidFill>
                                <a:latin typeface="Cambria Math" panose="02040503050406030204" pitchFamily="18" charset="0"/>
                              </a:rPr>
                              <m:t>𝑛</m:t>
                            </m:r>
                            <m:r>
                              <a:rPr lang="en-US" sz="2400">
                                <a:solidFill>
                                  <a:srgbClr val="7030A0"/>
                                </a:solidFill>
                                <a:latin typeface="Cambria Math" panose="02040503050406030204" pitchFamily="18" charset="0"/>
                              </a:rPr>
                              <m:t>+1</m:t>
                            </m:r>
                          </m:sub>
                        </m:sSub>
                        <m:r>
                          <a:rPr lang="en-US" sz="2400">
                            <a:solidFill>
                              <a:srgbClr val="7030A0"/>
                            </a:solidFill>
                            <a:latin typeface="Cambria Math" panose="02040503050406030204" pitchFamily="18" charset="0"/>
                          </a:rPr>
                          <m:t>−</m:t>
                        </m:r>
                        <m:r>
                          <a:rPr lang="en-US" sz="2400">
                            <a:solidFill>
                              <a:srgbClr val="7030A0"/>
                            </a:solidFill>
                            <a:latin typeface="Cambria Math" panose="02040503050406030204" pitchFamily="18" charset="0"/>
                          </a:rPr>
                          <m:t>𝑈</m:t>
                        </m:r>
                        <m:r>
                          <a:rPr lang="en-US" sz="2400">
                            <a:solidFill>
                              <a:srgbClr val="7030A0"/>
                            </a:solidFill>
                            <a:latin typeface="Cambria Math" panose="02040503050406030204" pitchFamily="18" charset="0"/>
                          </a:rPr>
                          <m:t>(</m:t>
                        </m:r>
                        <m:r>
                          <a:rPr lang="en-US" sz="2400">
                            <a:solidFill>
                              <a:srgbClr val="7030A0"/>
                            </a:solidFill>
                            <a:latin typeface="Cambria Math" panose="02040503050406030204" pitchFamily="18" charset="0"/>
                          </a:rPr>
                          <m:t>𝑠</m:t>
                        </m:r>
                        <m:r>
                          <a:rPr lang="en-US" sz="2400">
                            <a:solidFill>
                              <a:srgbClr val="7030A0"/>
                            </a:solidFill>
                            <a:latin typeface="Cambria Math" panose="02040503050406030204" pitchFamily="18" charset="0"/>
                          </a:rPr>
                          <m:t>)</m:t>
                        </m:r>
                      </m:e>
                    </m:d>
                  </m:oMath>
                </a14:m>
                <a:endParaRPr lang="en-US" sz="2400" dirty="0">
                  <a:solidFill>
                    <a:srgbClr val="7030A0"/>
                  </a:solidFill>
                </a:endParaRPr>
              </a:p>
              <a:p>
                <a:r>
                  <a:rPr lang="en-US" sz="2400" dirty="0"/>
                  <a:t>Generalization: </a:t>
                </a:r>
                <a:br>
                  <a:rPr lang="en-US" sz="2400" dirty="0">
                    <a:solidFill>
                      <a:srgbClr val="7030A0"/>
                    </a:solidFill>
                    <a:latin typeface="Cambria Math" panose="02040503050406030204" pitchFamily="18" charset="0"/>
                  </a:rPr>
                </a:br>
                <a14:m>
                  <m:oMath xmlns:m="http://schemas.openxmlformats.org/officeDocument/2006/math">
                    <m:r>
                      <a:rPr lang="en-US" sz="2400">
                        <a:solidFill>
                          <a:srgbClr val="7030A0"/>
                        </a:solidFill>
                        <a:latin typeface="Cambria Math" panose="02040503050406030204" pitchFamily="18" charset="0"/>
                      </a:rPr>
                      <m:t>𝑈</m:t>
                    </m:r>
                    <m:d>
                      <m:dPr>
                        <m:ctrlPr>
                          <a:rPr lang="en-US" sz="2400" i="1">
                            <a:solidFill>
                              <a:srgbClr val="7030A0"/>
                            </a:solidFill>
                            <a:latin typeface="Cambria Math" panose="02040503050406030204" pitchFamily="18" charset="0"/>
                          </a:rPr>
                        </m:ctrlPr>
                      </m:dPr>
                      <m:e>
                        <m:r>
                          <a:rPr lang="en-US" sz="2400">
                            <a:solidFill>
                              <a:srgbClr val="7030A0"/>
                            </a:solidFill>
                            <a:latin typeface="Cambria Math" panose="02040503050406030204" pitchFamily="18" charset="0"/>
                          </a:rPr>
                          <m:t>𝑠</m:t>
                        </m:r>
                      </m:e>
                    </m:d>
                    <m:r>
                      <a:rPr lang="en-US" sz="2400">
                        <a:solidFill>
                          <a:srgbClr val="7030A0"/>
                        </a:solidFill>
                        <a:latin typeface="Cambria Math" panose="02040503050406030204" pitchFamily="18" charset="0"/>
                      </a:rPr>
                      <m:t>←</m:t>
                    </m:r>
                    <m:r>
                      <a:rPr lang="en-US" sz="2400">
                        <a:solidFill>
                          <a:srgbClr val="7030A0"/>
                        </a:solidFill>
                        <a:latin typeface="Cambria Math" panose="02040503050406030204" pitchFamily="18" charset="0"/>
                      </a:rPr>
                      <m:t>𝑈</m:t>
                    </m:r>
                    <m:d>
                      <m:dPr>
                        <m:ctrlPr>
                          <a:rPr lang="en-US" sz="2400" i="1">
                            <a:solidFill>
                              <a:srgbClr val="7030A0"/>
                            </a:solidFill>
                            <a:latin typeface="Cambria Math" panose="02040503050406030204" pitchFamily="18" charset="0"/>
                          </a:rPr>
                        </m:ctrlPr>
                      </m:dPr>
                      <m:e>
                        <m:r>
                          <a:rPr lang="en-US" sz="2400">
                            <a:solidFill>
                              <a:srgbClr val="7030A0"/>
                            </a:solidFill>
                            <a:latin typeface="Cambria Math" panose="02040503050406030204" pitchFamily="18" charset="0"/>
                          </a:rPr>
                          <m:t>𝑠</m:t>
                        </m:r>
                      </m:e>
                    </m:d>
                    <m:r>
                      <a:rPr lang="en-US" sz="2400">
                        <a:solidFill>
                          <a:srgbClr val="7030A0"/>
                        </a:solidFill>
                        <a:latin typeface="Cambria Math" panose="02040503050406030204" pitchFamily="18" charset="0"/>
                      </a:rPr>
                      <m:t>+</m:t>
                    </m:r>
                    <m:f>
                      <m:fPr>
                        <m:ctrlPr>
                          <a:rPr lang="en-US" sz="2400" i="1">
                            <a:solidFill>
                              <a:srgbClr val="7030A0"/>
                            </a:solidFill>
                            <a:latin typeface="Cambria Math" panose="02040503050406030204" pitchFamily="18" charset="0"/>
                          </a:rPr>
                        </m:ctrlPr>
                      </m:fPr>
                      <m:num>
                        <m:r>
                          <a:rPr lang="en-US" sz="2400">
                            <a:solidFill>
                              <a:srgbClr val="7030A0"/>
                            </a:solidFill>
                            <a:latin typeface="Cambria Math" panose="02040503050406030204" pitchFamily="18" charset="0"/>
                          </a:rPr>
                          <m:t>1</m:t>
                        </m:r>
                      </m:num>
                      <m:den>
                        <m:r>
                          <a:rPr lang="en-US" sz="2400">
                            <a:solidFill>
                              <a:srgbClr val="7030A0"/>
                            </a:solidFill>
                            <a:latin typeface="Cambria Math" panose="02040503050406030204" pitchFamily="18" charset="0"/>
                          </a:rPr>
                          <m:t>𝑁</m:t>
                        </m:r>
                        <m:r>
                          <a:rPr lang="en-US" sz="2400">
                            <a:solidFill>
                              <a:srgbClr val="7030A0"/>
                            </a:solidFill>
                            <a:latin typeface="Cambria Math" panose="02040503050406030204" pitchFamily="18" charset="0"/>
                          </a:rPr>
                          <m:t>(</m:t>
                        </m:r>
                        <m:r>
                          <a:rPr lang="en-US" sz="2400">
                            <a:solidFill>
                              <a:srgbClr val="7030A0"/>
                            </a:solidFill>
                            <a:latin typeface="Cambria Math" panose="02040503050406030204" pitchFamily="18" charset="0"/>
                          </a:rPr>
                          <m:t>𝑠</m:t>
                        </m:r>
                        <m:r>
                          <a:rPr lang="en-US" sz="2400">
                            <a:solidFill>
                              <a:srgbClr val="7030A0"/>
                            </a:solidFill>
                            <a:latin typeface="Cambria Math" panose="02040503050406030204" pitchFamily="18" charset="0"/>
                          </a:rPr>
                          <m:t>)</m:t>
                        </m:r>
                      </m:den>
                    </m:f>
                    <m:d>
                      <m:dPr>
                        <m:ctrlPr>
                          <a:rPr lang="en-US" sz="2400" i="1">
                            <a:solidFill>
                              <a:srgbClr val="7030A0"/>
                            </a:solidFill>
                            <a:latin typeface="Cambria Math" panose="02040503050406030204" pitchFamily="18" charset="0"/>
                          </a:rPr>
                        </m:ctrlPr>
                      </m:dPr>
                      <m:e>
                        <m:r>
                          <a:rPr lang="en-US" sz="2400">
                            <a:solidFill>
                              <a:srgbClr val="7030A0"/>
                            </a:solidFill>
                            <a:latin typeface="Cambria Math" panose="02040503050406030204" pitchFamily="18" charset="0"/>
                          </a:rPr>
                          <m:t>𝑢</m:t>
                        </m:r>
                        <m:r>
                          <a:rPr lang="en-US" sz="2400">
                            <a:solidFill>
                              <a:srgbClr val="7030A0"/>
                            </a:solidFill>
                            <a:latin typeface="Cambria Math" panose="02040503050406030204" pitchFamily="18" charset="0"/>
                          </a:rPr>
                          <m:t>−</m:t>
                        </m:r>
                        <m:r>
                          <a:rPr lang="en-US" sz="2400">
                            <a:solidFill>
                              <a:srgbClr val="7030A0"/>
                            </a:solidFill>
                            <a:latin typeface="Cambria Math" panose="02040503050406030204" pitchFamily="18" charset="0"/>
                          </a:rPr>
                          <m:t>𝑈</m:t>
                        </m:r>
                        <m:r>
                          <a:rPr lang="en-US" sz="2400">
                            <a:solidFill>
                              <a:srgbClr val="7030A0"/>
                            </a:solidFill>
                            <a:latin typeface="Cambria Math" panose="02040503050406030204" pitchFamily="18" charset="0"/>
                          </a:rPr>
                          <m:t>(</m:t>
                        </m:r>
                        <m:r>
                          <a:rPr lang="en-US" sz="2400">
                            <a:solidFill>
                              <a:srgbClr val="7030A0"/>
                            </a:solidFill>
                            <a:latin typeface="Cambria Math" panose="02040503050406030204" pitchFamily="18" charset="0"/>
                          </a:rPr>
                          <m:t>𝑠</m:t>
                        </m:r>
                        <m:r>
                          <a:rPr lang="en-US" sz="2400">
                            <a:solidFill>
                              <a:srgbClr val="7030A0"/>
                            </a:solidFill>
                            <a:latin typeface="Cambria Math" panose="02040503050406030204" pitchFamily="18" charset="0"/>
                          </a:rPr>
                          <m:t>)</m:t>
                        </m:r>
                      </m:e>
                    </m:d>
                  </m:oMath>
                </a14:m>
                <a:endParaRPr lang="en-US" sz="2400" dirty="0">
                  <a:solidFill>
                    <a:srgbClr val="7030A0"/>
                  </a:solidFill>
                </a:endParaRPr>
              </a:p>
            </p:txBody>
          </p:sp>
        </mc:Choice>
        <mc:Fallback xmlns="">
          <p:sp>
            <p:nvSpPr>
              <p:cNvPr id="5" name="Content Placeholder 4">
                <a:extLst>
                  <a:ext uri="{FF2B5EF4-FFF2-40B4-BE49-F238E27FC236}">
                    <a16:creationId xmlns:a16="http://schemas.microsoft.com/office/drawing/2014/main" id="{7C02F0E4-190B-5141-B52C-A0EAA676B6AB}"/>
                  </a:ext>
                </a:extLst>
              </p:cNvPr>
              <p:cNvSpPr>
                <a:spLocks noGrp="1" noRot="1" noChangeAspect="1" noMove="1" noResize="1" noEditPoints="1" noAdjustHandles="1" noChangeArrowheads="1" noChangeShapeType="1" noTextEdit="1"/>
              </p:cNvSpPr>
              <p:nvPr>
                <p:ph sz="half" idx="2"/>
              </p:nvPr>
            </p:nvSpPr>
            <p:spPr>
              <a:blipFill>
                <a:blip r:embed="rId3"/>
                <a:stretch>
                  <a:fillRect l="-1412" t="-2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5292D55-CD0B-44DF-BD3F-CB06C866EC3D}"/>
              </a:ext>
            </a:extLst>
          </p:cNvPr>
          <p:cNvSpPr>
            <a:spLocks noGrp="1"/>
          </p:cNvSpPr>
          <p:nvPr>
            <p:ph type="sldNum" sz="quarter" idx="12"/>
          </p:nvPr>
        </p:nvSpPr>
        <p:spPr/>
        <p:txBody>
          <a:bodyPr/>
          <a:lstStyle/>
          <a:p>
            <a:fld id="{CCF77436-EC8C-4AA7-8F7E-35D67B363DD7}" type="slidenum">
              <a:rPr lang="en-US" smtClean="0"/>
              <a:pPr/>
              <a:t>25</a:t>
            </a:fld>
            <a:endParaRPr lang="en-US" dirty="0"/>
          </a:p>
        </p:txBody>
      </p:sp>
    </p:spTree>
    <p:extLst>
      <p:ext uri="{BB962C8B-B14F-4D97-AF65-F5344CB8AC3E}">
        <p14:creationId xmlns:p14="http://schemas.microsoft.com/office/powerpoint/2010/main" val="116128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339E-7BC0-4561-A61D-AEF2EEE4C3E1}"/>
              </a:ext>
            </a:extLst>
          </p:cNvPr>
          <p:cNvSpPr>
            <a:spLocks noGrp="1"/>
          </p:cNvSpPr>
          <p:nvPr>
            <p:ph type="title"/>
          </p:nvPr>
        </p:nvSpPr>
        <p:spPr/>
        <p:txBody>
          <a:bodyPr/>
          <a:lstStyle/>
          <a:p>
            <a:r>
              <a:rPr lang="en-US"/>
              <a:t>Incremental Mean (cont’d)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253AB0-8CB9-4353-837C-70ADE08A98CE}"/>
                  </a:ext>
                </a:extLst>
              </p:cNvPr>
              <p:cNvSpPr>
                <a:spLocks noGrp="1"/>
              </p:cNvSpPr>
              <p:nvPr>
                <p:ph idx="1"/>
              </p:nvPr>
            </p:nvSpPr>
            <p:spPr/>
            <p:txBody>
              <a:bodyPr>
                <a:noAutofit/>
              </a:bodyPr>
              <a:lstStyle/>
              <a:p>
                <a14:m>
                  <m:oMath xmlns:m="http://schemas.openxmlformats.org/officeDocument/2006/math">
                    <m:r>
                      <a:rPr lang="en-US" smtClean="0">
                        <a:solidFill>
                          <a:srgbClr val="7030A0"/>
                        </a:solidFill>
                        <a:latin typeface="Cambria Math" panose="02040503050406030204" pitchFamily="18" charset="0"/>
                      </a:rPr>
                      <m:t>𝑈</m:t>
                    </m:r>
                    <m:d>
                      <m:dPr>
                        <m:ctrlPr>
                          <a:rPr lang="en-US" i="1">
                            <a:solidFill>
                              <a:srgbClr val="7030A0"/>
                            </a:solidFill>
                            <a:latin typeface="Cambria Math" panose="02040503050406030204" pitchFamily="18" charset="0"/>
                          </a:rPr>
                        </m:ctrlPr>
                      </m:dPr>
                      <m:e>
                        <m:r>
                          <a:rPr lang="en-US">
                            <a:solidFill>
                              <a:srgbClr val="7030A0"/>
                            </a:solidFill>
                            <a:latin typeface="Cambria Math" panose="02040503050406030204" pitchFamily="18" charset="0"/>
                          </a:rPr>
                          <m:t>𝑠</m:t>
                        </m:r>
                      </m:e>
                    </m:d>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𝑈</m:t>
                    </m:r>
                    <m:d>
                      <m:dPr>
                        <m:ctrlPr>
                          <a:rPr lang="en-US" i="1">
                            <a:solidFill>
                              <a:srgbClr val="7030A0"/>
                            </a:solidFill>
                            <a:latin typeface="Cambria Math" panose="02040503050406030204" pitchFamily="18" charset="0"/>
                          </a:rPr>
                        </m:ctrlPr>
                      </m:dPr>
                      <m:e>
                        <m:r>
                          <a:rPr lang="en-US">
                            <a:solidFill>
                              <a:srgbClr val="7030A0"/>
                            </a:solidFill>
                            <a:latin typeface="Cambria Math" panose="02040503050406030204" pitchFamily="18" charset="0"/>
                          </a:rPr>
                          <m:t>𝑠</m:t>
                        </m:r>
                      </m:e>
                    </m:d>
                    <m:r>
                      <a:rPr lang="en-US">
                        <a:solidFill>
                          <a:srgbClr val="7030A0"/>
                        </a:solidFill>
                        <a:latin typeface="Cambria Math" panose="02040503050406030204" pitchFamily="18" charset="0"/>
                      </a:rPr>
                      <m:t>+</m:t>
                    </m:r>
                    <m:f>
                      <m:fPr>
                        <m:ctrlPr>
                          <a:rPr lang="en-US" i="1">
                            <a:solidFill>
                              <a:srgbClr val="7030A0"/>
                            </a:solidFill>
                            <a:latin typeface="Cambria Math" panose="02040503050406030204" pitchFamily="18" charset="0"/>
                          </a:rPr>
                        </m:ctrlPr>
                      </m:fPr>
                      <m:num>
                        <m:r>
                          <a:rPr lang="en-US">
                            <a:solidFill>
                              <a:srgbClr val="7030A0"/>
                            </a:solidFill>
                            <a:latin typeface="Cambria Math" panose="02040503050406030204" pitchFamily="18" charset="0"/>
                          </a:rPr>
                          <m:t>1</m:t>
                        </m:r>
                      </m:num>
                      <m:den>
                        <m:r>
                          <a:rPr lang="en-US">
                            <a:solidFill>
                              <a:srgbClr val="7030A0"/>
                            </a:solidFill>
                            <a:latin typeface="Cambria Math" panose="02040503050406030204" pitchFamily="18" charset="0"/>
                          </a:rPr>
                          <m:t>𝑁</m:t>
                        </m:r>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𝑠</m:t>
                        </m:r>
                        <m:r>
                          <a:rPr lang="en-US">
                            <a:solidFill>
                              <a:srgbClr val="7030A0"/>
                            </a:solidFill>
                            <a:latin typeface="Cambria Math" panose="02040503050406030204" pitchFamily="18" charset="0"/>
                          </a:rPr>
                          <m:t>)</m:t>
                        </m:r>
                      </m:den>
                    </m:f>
                    <m:d>
                      <m:dPr>
                        <m:ctrlPr>
                          <a:rPr lang="en-US" i="1">
                            <a:solidFill>
                              <a:srgbClr val="7030A0"/>
                            </a:solidFill>
                            <a:latin typeface="Cambria Math" panose="02040503050406030204" pitchFamily="18" charset="0"/>
                          </a:rPr>
                        </m:ctrlPr>
                      </m:dPr>
                      <m:e>
                        <m:r>
                          <a:rPr lang="en-US">
                            <a:solidFill>
                              <a:srgbClr val="7030A0"/>
                            </a:solidFill>
                            <a:latin typeface="Cambria Math" panose="02040503050406030204" pitchFamily="18" charset="0"/>
                          </a:rPr>
                          <m:t>𝑢</m:t>
                        </m:r>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𝑈</m:t>
                        </m:r>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𝑠</m:t>
                        </m:r>
                        <m:r>
                          <a:rPr lang="en-US">
                            <a:solidFill>
                              <a:srgbClr val="7030A0"/>
                            </a:solidFill>
                            <a:latin typeface="Cambria Math" panose="02040503050406030204" pitchFamily="18" charset="0"/>
                          </a:rPr>
                          <m:t>)</m:t>
                        </m:r>
                      </m:e>
                    </m:d>
                  </m:oMath>
                </a14:m>
                <a:endParaRPr lang="en-US" dirty="0">
                  <a:solidFill>
                    <a:srgbClr val="7030A0"/>
                  </a:solidFill>
                </a:endParaRPr>
              </a:p>
              <a:p>
                <a:pPr lvl="1"/>
                <a14:m>
                  <m:oMath xmlns:m="http://schemas.openxmlformats.org/officeDocument/2006/math">
                    <m:r>
                      <a:rPr lang="en-US" i="1">
                        <a:solidFill>
                          <a:srgbClr val="7030A0"/>
                        </a:solidFill>
                        <a:latin typeface="Cambria Math" panose="02040503050406030204" pitchFamily="18" charset="0"/>
                      </a:rPr>
                      <m:t>𝑢</m:t>
                    </m:r>
                  </m:oMath>
                </a14:m>
                <a:r>
                  <a:rPr lang="en-US" dirty="0"/>
                  <a:t> is a newly-sampled utility value. </a:t>
                </a:r>
              </a:p>
              <a:p>
                <a:pPr lvl="1"/>
                <a14:m>
                  <m:oMath xmlns:m="http://schemas.openxmlformats.org/officeDocument/2006/math">
                    <m:r>
                      <a:rPr lang="en-US">
                        <a:solidFill>
                          <a:srgbClr val="7030A0"/>
                        </a:solidFill>
                        <a:latin typeface="Cambria Math" panose="02040503050406030204" pitchFamily="18" charset="0"/>
                      </a:rPr>
                      <m:t>𝑁</m:t>
                    </m:r>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𝑠</m:t>
                    </m:r>
                    <m:r>
                      <a:rPr lang="en-US">
                        <a:solidFill>
                          <a:srgbClr val="7030A0"/>
                        </a:solidFill>
                        <a:latin typeface="Cambria Math" panose="02040503050406030204" pitchFamily="18" charset="0"/>
                      </a:rPr>
                      <m:t>)</m:t>
                    </m:r>
                  </m:oMath>
                </a14:m>
                <a:r>
                  <a:rPr lang="en-US" dirty="0"/>
                  <a:t> is the access frequency at State </a:t>
                </a:r>
                <a:r>
                  <a:rPr lang="en-US" i="1" dirty="0">
                    <a:solidFill>
                      <a:srgbClr val="7030A0"/>
                    </a:solidFill>
                  </a:rPr>
                  <a:t>s</a:t>
                </a:r>
                <a:r>
                  <a:rPr lang="en-US" dirty="0"/>
                  <a:t> </a:t>
                </a:r>
              </a:p>
              <a:p>
                <a:pPr lvl="1"/>
                <a14:m>
                  <m:oMath xmlns:m="http://schemas.openxmlformats.org/officeDocument/2006/math">
                    <m:r>
                      <a:rPr lang="el-GR" i="1">
                        <a:solidFill>
                          <a:srgbClr val="7030A0"/>
                        </a:solidFill>
                        <a:latin typeface="Cambria Math" panose="02040503050406030204" pitchFamily="18" charset="0"/>
                        <a:ea typeface="Cambria Math" panose="02040503050406030204" pitchFamily="18" charset="0"/>
                      </a:rPr>
                      <m:t>𝛼</m:t>
                    </m:r>
                    <m:r>
                      <a:rPr lang="en-US" i="1">
                        <a:solidFill>
                          <a:srgbClr val="7030A0"/>
                        </a:solidFill>
                        <a:latin typeface="Cambria Math" panose="02040503050406030204" pitchFamily="18" charset="0"/>
                        <a:ea typeface="Cambria Math" panose="02040503050406030204" pitchFamily="18" charset="0"/>
                      </a:rPr>
                      <m:t>=</m:t>
                    </m:r>
                    <m:f>
                      <m:fPr>
                        <m:ctrlPr>
                          <a:rPr lang="en-US" i="1">
                            <a:solidFill>
                              <a:srgbClr val="7030A0"/>
                            </a:solidFill>
                            <a:latin typeface="Cambria Math" panose="02040503050406030204" pitchFamily="18" charset="0"/>
                            <a:ea typeface="Cambria Math" panose="02040503050406030204" pitchFamily="18" charset="0"/>
                          </a:rPr>
                        </m:ctrlPr>
                      </m:fPr>
                      <m:num>
                        <m:r>
                          <a:rPr lang="en-US" i="1">
                            <a:solidFill>
                              <a:srgbClr val="7030A0"/>
                            </a:solidFill>
                            <a:latin typeface="Cambria Math" panose="02040503050406030204" pitchFamily="18" charset="0"/>
                            <a:ea typeface="Cambria Math" panose="02040503050406030204" pitchFamily="18" charset="0"/>
                          </a:rPr>
                          <m:t>1</m:t>
                        </m:r>
                      </m:num>
                      <m:den>
                        <m:r>
                          <a:rPr lang="en-US" i="1">
                            <a:solidFill>
                              <a:srgbClr val="7030A0"/>
                            </a:solidFill>
                            <a:latin typeface="Cambria Math" panose="02040503050406030204" pitchFamily="18" charset="0"/>
                            <a:ea typeface="Cambria Math" panose="02040503050406030204" pitchFamily="18" charset="0"/>
                          </a:rPr>
                          <m:t>𝑁</m:t>
                        </m:r>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𝑠</m:t>
                        </m:r>
                        <m:r>
                          <a:rPr lang="en-US" i="1">
                            <a:solidFill>
                              <a:srgbClr val="7030A0"/>
                            </a:solidFill>
                            <a:latin typeface="Cambria Math" panose="02040503050406030204" pitchFamily="18" charset="0"/>
                            <a:ea typeface="Cambria Math" panose="02040503050406030204" pitchFamily="18" charset="0"/>
                          </a:rPr>
                          <m:t>)</m:t>
                        </m:r>
                      </m:den>
                    </m:f>
                  </m:oMath>
                </a14:m>
                <a:r>
                  <a:rPr lang="en-US" dirty="0"/>
                  <a:t>  is the learning rate.</a:t>
                </a:r>
                <a:endParaRPr lang="en-US" sz="3200" dirty="0">
                  <a:solidFill>
                    <a:srgbClr val="7030A0"/>
                  </a:solidFill>
                </a:endParaRPr>
              </a:p>
              <a:p>
                <a:r>
                  <a:rPr lang="en-US" dirty="0"/>
                  <a:t>Benefit: Only keeping track of old estimated </a:t>
                </a:r>
                <a14:m>
                  <m:oMath xmlns:m="http://schemas.openxmlformats.org/officeDocument/2006/math">
                    <m:r>
                      <a:rPr lang="en-US">
                        <a:solidFill>
                          <a:srgbClr val="7030A0"/>
                        </a:solidFill>
                        <a:latin typeface="Cambria Math" panose="02040503050406030204" pitchFamily="18" charset="0"/>
                      </a:rPr>
                      <m:t>𝑈</m:t>
                    </m:r>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𝑠</m:t>
                    </m:r>
                    <m:r>
                      <a:rPr lang="en-US">
                        <a:solidFill>
                          <a:srgbClr val="7030A0"/>
                        </a:solidFill>
                        <a:latin typeface="Cambria Math" panose="02040503050406030204" pitchFamily="18" charset="0"/>
                      </a:rPr>
                      <m:t>)</m:t>
                    </m:r>
                  </m:oMath>
                </a14:m>
                <a:r>
                  <a:rPr lang="en-US" dirty="0"/>
                  <a:t> and </a:t>
                </a:r>
                <a14:m>
                  <m:oMath xmlns:m="http://schemas.openxmlformats.org/officeDocument/2006/math">
                    <m:r>
                      <a:rPr lang="en-US">
                        <a:solidFill>
                          <a:srgbClr val="7030A0"/>
                        </a:solidFill>
                        <a:latin typeface="Cambria Math" panose="02040503050406030204" pitchFamily="18" charset="0"/>
                      </a:rPr>
                      <m:t>𝑁</m:t>
                    </m:r>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𝑠</m:t>
                    </m:r>
                    <m:r>
                      <a:rPr lang="en-US">
                        <a:solidFill>
                          <a:srgbClr val="7030A0"/>
                        </a:solidFill>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64253AB0-8CB9-4353-837C-70ADE08A98CE}"/>
                  </a:ext>
                </a:extLst>
              </p:cNvPr>
              <p:cNvSpPr>
                <a:spLocks noGrp="1" noRot="1" noChangeAspect="1" noMove="1" noResize="1" noEditPoints="1" noAdjustHandles="1" noChangeArrowheads="1" noChangeShapeType="1" noTextEdit="1"/>
              </p:cNvSpPr>
              <p:nvPr>
                <p:ph idx="1"/>
              </p:nvPr>
            </p:nvSpPr>
            <p:spPr>
              <a:blipFill>
                <a:blip r:embed="rId3"/>
                <a:stretch>
                  <a:fillRect l="-15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5292D55-CD0B-44DF-BD3F-CB06C866EC3D}"/>
              </a:ext>
            </a:extLst>
          </p:cNvPr>
          <p:cNvSpPr>
            <a:spLocks noGrp="1"/>
          </p:cNvSpPr>
          <p:nvPr>
            <p:ph type="sldNum" sz="quarter" idx="12"/>
          </p:nvPr>
        </p:nvSpPr>
        <p:spPr/>
        <p:txBody>
          <a:bodyPr/>
          <a:lstStyle/>
          <a:p>
            <a:fld id="{CCF77436-EC8C-4AA7-8F7E-35D67B363DD7}" type="slidenum">
              <a:rPr lang="en-US" smtClean="0"/>
              <a:pPr/>
              <a:t>26</a:t>
            </a:fld>
            <a:endParaRPr lang="en-US" dirty="0"/>
          </a:p>
        </p:txBody>
      </p:sp>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CD264997-5F3B-1F47-848D-5F87A1DF39E8}"/>
                  </a:ext>
                </a:extLst>
              </p14:cNvPr>
              <p14:cNvContentPartPr/>
              <p14:nvPr/>
            </p14:nvContentPartPr>
            <p14:xfrm>
              <a:off x="1088331" y="5207674"/>
              <a:ext cx="10032480" cy="574560"/>
            </p14:xfrm>
          </p:contentPart>
        </mc:Choice>
        <mc:Fallback xmlns="">
          <p:pic>
            <p:nvPicPr>
              <p:cNvPr id="15" name="Ink 14">
                <a:extLst>
                  <a:ext uri="{FF2B5EF4-FFF2-40B4-BE49-F238E27FC236}">
                    <a16:creationId xmlns:a16="http://schemas.microsoft.com/office/drawing/2014/main" id="{CD264997-5F3B-1F47-848D-5F87A1DF39E8}"/>
                  </a:ext>
                </a:extLst>
              </p:cNvPr>
              <p:cNvPicPr/>
              <p:nvPr/>
            </p:nvPicPr>
            <p:blipFill>
              <a:blip r:embed="rId5"/>
              <a:stretch>
                <a:fillRect/>
              </a:stretch>
            </p:blipFill>
            <p:spPr>
              <a:xfrm>
                <a:off x="980691" y="5100034"/>
                <a:ext cx="10248120" cy="790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6578CAB4-A20E-EF46-B5D2-5CBC08753FC8}"/>
                  </a:ext>
                </a:extLst>
              </p14:cNvPr>
              <p14:cNvContentPartPr/>
              <p14:nvPr/>
            </p14:nvContentPartPr>
            <p14:xfrm>
              <a:off x="1071189" y="4931701"/>
              <a:ext cx="10144180" cy="1091160"/>
            </p14:xfrm>
          </p:contentPart>
        </mc:Choice>
        <mc:Fallback xmlns="">
          <p:pic>
            <p:nvPicPr>
              <p:cNvPr id="14" name="Ink 13">
                <a:extLst>
                  <a:ext uri="{FF2B5EF4-FFF2-40B4-BE49-F238E27FC236}">
                    <a16:creationId xmlns:a16="http://schemas.microsoft.com/office/drawing/2014/main" id="{6578CAB4-A20E-EF46-B5D2-5CBC08753FC8}"/>
                  </a:ext>
                </a:extLst>
              </p:cNvPr>
              <p:cNvPicPr/>
              <p:nvPr/>
            </p:nvPicPr>
            <p:blipFill>
              <a:blip r:embed="rId7"/>
              <a:stretch>
                <a:fillRect/>
              </a:stretch>
            </p:blipFill>
            <p:spPr>
              <a:xfrm>
                <a:off x="1040589" y="4901101"/>
                <a:ext cx="10205741" cy="1152720"/>
              </a:xfrm>
              <a:prstGeom prst="rect">
                <a:avLst/>
              </a:prstGeom>
            </p:spPr>
          </p:pic>
        </mc:Fallback>
      </mc:AlternateContent>
    </p:spTree>
    <p:extLst>
      <p:ext uri="{BB962C8B-B14F-4D97-AF65-F5344CB8AC3E}">
        <p14:creationId xmlns:p14="http://schemas.microsoft.com/office/powerpoint/2010/main" val="2094894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CF641E4-AA3C-4026-9925-5AE1B8D201B4}"/>
                  </a:ext>
                </a:extLst>
              </p:cNvPr>
              <p:cNvSpPr>
                <a:spLocks noGrp="1"/>
              </p:cNvSpPr>
              <p:nvPr>
                <p:ph type="title"/>
              </p:nvPr>
            </p:nvSpPr>
            <p:spPr/>
            <p:txBody>
              <a:bodyPr/>
              <a:lstStyle/>
              <a:p>
                <a:r>
                  <a:rPr lang="en-US" dirty="0">
                    <a:ea typeface="Cambria Math" panose="02040503050406030204" pitchFamily="18" charset="0"/>
                  </a:rPr>
                  <a:t>How to Sample Individual </a:t>
                </a:r>
                <a14:m>
                  <m:oMath xmlns:m="http://schemas.openxmlformats.org/officeDocument/2006/math">
                    <m:r>
                      <a:rPr lang="en-US" b="1" i="1">
                        <a:solidFill>
                          <a:srgbClr val="7030A0"/>
                        </a:solidFill>
                        <a:latin typeface="Cambria Math" panose="02040503050406030204" pitchFamily="18" charset="0"/>
                        <a:ea typeface="Cambria Math" panose="02040503050406030204" pitchFamily="18" charset="0"/>
                      </a:rPr>
                      <m:t>𝒖</m:t>
                    </m:r>
                  </m:oMath>
                </a14:m>
                <a:endParaRPr lang="en-US" dirty="0"/>
              </a:p>
            </p:txBody>
          </p:sp>
        </mc:Choice>
        <mc:Fallback xmlns="">
          <p:sp>
            <p:nvSpPr>
              <p:cNvPr id="2" name="Title 1">
                <a:extLst>
                  <a:ext uri="{FF2B5EF4-FFF2-40B4-BE49-F238E27FC236}">
                    <a16:creationId xmlns:a16="http://schemas.microsoft.com/office/drawing/2014/main" id="{BCF641E4-AA3C-4026-9925-5AE1B8D201B4}"/>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B2B2F9E-79C0-48AE-B5F2-CE93491B047A}"/>
              </a:ext>
            </a:extLst>
          </p:cNvPr>
          <p:cNvSpPr>
            <a:spLocks noGrp="1"/>
          </p:cNvSpPr>
          <p:nvPr>
            <p:ph idx="1"/>
          </p:nvPr>
        </p:nvSpPr>
        <p:spPr>
          <a:xfrm>
            <a:off x="609600" y="2369127"/>
            <a:ext cx="10972800" cy="4184075"/>
          </a:xfrm>
        </p:spPr>
        <p:txBody>
          <a:bodyPr>
            <a:normAutofit/>
          </a:bodyPr>
          <a:lstStyle/>
          <a:p>
            <a:r>
              <a:rPr lang="en-US" dirty="0">
                <a:ea typeface="Cambria Math" panose="02040503050406030204" pitchFamily="18" charset="0"/>
              </a:rPr>
              <a:t>Monte Carlo (MC) Method</a:t>
            </a:r>
          </a:p>
          <a:p>
            <a:r>
              <a:rPr lang="en-US" dirty="0"/>
              <a:t>Temporal-Difference (TD) Method</a:t>
            </a:r>
            <a:endParaRPr lang="en-US" i="1" dirty="0">
              <a:solidFill>
                <a:srgbClr val="7030A0"/>
              </a:solidFill>
              <a:latin typeface="Cambria Math" panose="02040503050406030204" pitchFamily="18" charset="0"/>
            </a:endParaRPr>
          </a:p>
          <a:p>
            <a:pPr lvl="1"/>
            <a:endParaRPr lang="en-US" sz="3000" dirty="0"/>
          </a:p>
          <a:p>
            <a:endParaRPr lang="en-US" dirty="0"/>
          </a:p>
        </p:txBody>
      </p:sp>
      <p:sp>
        <p:nvSpPr>
          <p:cNvPr id="4" name="Slide Number Placeholder 3">
            <a:extLst>
              <a:ext uri="{FF2B5EF4-FFF2-40B4-BE49-F238E27FC236}">
                <a16:creationId xmlns:a16="http://schemas.microsoft.com/office/drawing/2014/main" id="{35C8F547-1F95-4DAE-A776-62DA8A12AA1F}"/>
              </a:ext>
            </a:extLst>
          </p:cNvPr>
          <p:cNvSpPr>
            <a:spLocks noGrp="1"/>
          </p:cNvSpPr>
          <p:nvPr>
            <p:ph type="sldNum" sz="quarter" idx="12"/>
          </p:nvPr>
        </p:nvSpPr>
        <p:spPr/>
        <p:txBody>
          <a:bodyPr/>
          <a:lstStyle/>
          <a:p>
            <a:pPr>
              <a:defRPr/>
            </a:pPr>
            <a:fld id="{CCF77436-EC8C-4AA7-8F7E-35D67B363DD7}" type="slidenum">
              <a:rPr lang="en-US" smtClean="0"/>
              <a:pPr>
                <a:defRPr/>
              </a:pPr>
              <a:t>27</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CBA40BE-C310-449C-BA73-150A2087621E}"/>
                  </a:ext>
                </a:extLst>
              </p:cNvPr>
              <p:cNvSpPr/>
              <p:nvPr/>
            </p:nvSpPr>
            <p:spPr>
              <a:xfrm>
                <a:off x="609600" y="1063752"/>
                <a:ext cx="5148269" cy="978217"/>
              </a:xfrm>
              <a:prstGeom prst="rect">
                <a:avLst/>
              </a:prstGeom>
            </p:spPr>
            <p:txBody>
              <a:bodyPr wrap="none">
                <a:spAutoFit/>
              </a:bodyPr>
              <a:lstStyle/>
              <a:p>
                <a:pPr marL="11113"/>
                <a14:m>
                  <m:oMathPara xmlns:m="http://schemas.openxmlformats.org/officeDocument/2006/math">
                    <m:oMathParaPr>
                      <m:jc m:val="center"/>
                    </m:oMathParaPr>
                    <m:oMath xmlns:m="http://schemas.openxmlformats.org/officeDocument/2006/math">
                      <m:r>
                        <a:rPr lang="en-US" sz="2800">
                          <a:solidFill>
                            <a:srgbClr val="7030A0"/>
                          </a:solidFill>
                          <a:latin typeface="Cambria Math" panose="02040503050406030204" pitchFamily="18" charset="0"/>
                        </a:rPr>
                        <m:t>𝑈</m:t>
                      </m:r>
                      <m:d>
                        <m:dPr>
                          <m:ctrlPr>
                            <a:rPr lang="en-US" sz="2800" i="1">
                              <a:solidFill>
                                <a:srgbClr val="7030A0"/>
                              </a:solidFill>
                              <a:latin typeface="Cambria Math" panose="02040503050406030204" pitchFamily="18" charset="0"/>
                            </a:rPr>
                          </m:ctrlPr>
                        </m:dPr>
                        <m:e>
                          <m:r>
                            <a:rPr lang="en-US" sz="2800">
                              <a:solidFill>
                                <a:srgbClr val="7030A0"/>
                              </a:solidFill>
                              <a:latin typeface="Cambria Math" panose="02040503050406030204" pitchFamily="18" charset="0"/>
                            </a:rPr>
                            <m:t>𝑠</m:t>
                          </m:r>
                        </m:e>
                      </m:d>
                      <m:r>
                        <a:rPr lang="en-US" sz="2800">
                          <a:solidFill>
                            <a:srgbClr val="7030A0"/>
                          </a:solidFill>
                          <a:latin typeface="Cambria Math" panose="02040503050406030204" pitchFamily="18" charset="0"/>
                        </a:rPr>
                        <m:t>←</m:t>
                      </m:r>
                      <m:r>
                        <a:rPr lang="en-US" sz="2800">
                          <a:solidFill>
                            <a:srgbClr val="7030A0"/>
                          </a:solidFill>
                          <a:latin typeface="Cambria Math" panose="02040503050406030204" pitchFamily="18" charset="0"/>
                        </a:rPr>
                        <m:t>𝑈</m:t>
                      </m:r>
                      <m:d>
                        <m:dPr>
                          <m:ctrlPr>
                            <a:rPr lang="en-US" sz="2800" i="1">
                              <a:solidFill>
                                <a:srgbClr val="7030A0"/>
                              </a:solidFill>
                              <a:latin typeface="Cambria Math" panose="02040503050406030204" pitchFamily="18" charset="0"/>
                            </a:rPr>
                          </m:ctrlPr>
                        </m:dPr>
                        <m:e>
                          <m:r>
                            <a:rPr lang="en-US" sz="2800">
                              <a:solidFill>
                                <a:srgbClr val="7030A0"/>
                              </a:solidFill>
                              <a:latin typeface="Cambria Math" panose="02040503050406030204" pitchFamily="18" charset="0"/>
                            </a:rPr>
                            <m:t>𝑠</m:t>
                          </m:r>
                        </m:e>
                      </m:d>
                      <m:r>
                        <a:rPr lang="en-US" sz="2800">
                          <a:solidFill>
                            <a:srgbClr val="7030A0"/>
                          </a:solidFill>
                          <a:latin typeface="Cambria Math" panose="02040503050406030204" pitchFamily="18" charset="0"/>
                        </a:rPr>
                        <m:t>+</m:t>
                      </m:r>
                      <m:f>
                        <m:fPr>
                          <m:ctrlPr>
                            <a:rPr lang="en-US" sz="2800" i="1">
                              <a:solidFill>
                                <a:srgbClr val="7030A0"/>
                              </a:solidFill>
                              <a:latin typeface="Cambria Math" panose="02040503050406030204" pitchFamily="18" charset="0"/>
                            </a:rPr>
                          </m:ctrlPr>
                        </m:fPr>
                        <m:num>
                          <m:r>
                            <a:rPr lang="en-US" sz="2800">
                              <a:solidFill>
                                <a:srgbClr val="7030A0"/>
                              </a:solidFill>
                              <a:latin typeface="Cambria Math" panose="02040503050406030204" pitchFamily="18" charset="0"/>
                            </a:rPr>
                            <m:t>1</m:t>
                          </m:r>
                        </m:num>
                        <m:den>
                          <m:r>
                            <a:rPr lang="en-US" sz="2800">
                              <a:solidFill>
                                <a:srgbClr val="7030A0"/>
                              </a:solidFill>
                              <a:latin typeface="Cambria Math" panose="02040503050406030204" pitchFamily="18" charset="0"/>
                            </a:rPr>
                            <m:t>𝑁</m:t>
                          </m:r>
                          <m:r>
                            <a:rPr lang="en-US" sz="2800">
                              <a:solidFill>
                                <a:srgbClr val="7030A0"/>
                              </a:solidFill>
                              <a:latin typeface="Cambria Math" panose="02040503050406030204" pitchFamily="18" charset="0"/>
                            </a:rPr>
                            <m:t>(</m:t>
                          </m:r>
                          <m:r>
                            <a:rPr lang="en-US" sz="2800">
                              <a:solidFill>
                                <a:srgbClr val="7030A0"/>
                              </a:solidFill>
                              <a:latin typeface="Cambria Math" panose="02040503050406030204" pitchFamily="18" charset="0"/>
                            </a:rPr>
                            <m:t>𝑠</m:t>
                          </m:r>
                          <m:r>
                            <a:rPr lang="en-US" sz="2800">
                              <a:solidFill>
                                <a:srgbClr val="7030A0"/>
                              </a:solidFill>
                              <a:latin typeface="Cambria Math" panose="02040503050406030204" pitchFamily="18" charset="0"/>
                            </a:rPr>
                            <m:t>)</m:t>
                          </m:r>
                        </m:den>
                      </m:f>
                      <m:d>
                        <m:dPr>
                          <m:ctrlPr>
                            <a:rPr lang="en-US" sz="2800" i="1">
                              <a:solidFill>
                                <a:srgbClr val="7030A0"/>
                              </a:solidFill>
                              <a:latin typeface="Cambria Math" panose="02040503050406030204" pitchFamily="18" charset="0"/>
                            </a:rPr>
                          </m:ctrlPr>
                        </m:dPr>
                        <m:e>
                          <m:r>
                            <a:rPr lang="en-US" sz="2800" smtClean="0">
                              <a:solidFill>
                                <a:srgbClr val="FF0000"/>
                              </a:solidFill>
                              <a:latin typeface="Cambria Math" panose="02040503050406030204" pitchFamily="18" charset="0"/>
                            </a:rPr>
                            <m:t>𝑢</m:t>
                          </m:r>
                          <m:r>
                            <a:rPr lang="en-US" sz="2800">
                              <a:solidFill>
                                <a:srgbClr val="7030A0"/>
                              </a:solidFill>
                              <a:latin typeface="Cambria Math" panose="02040503050406030204" pitchFamily="18" charset="0"/>
                            </a:rPr>
                            <m:t>−</m:t>
                          </m:r>
                          <m:r>
                            <a:rPr lang="en-US" sz="2800">
                              <a:solidFill>
                                <a:srgbClr val="7030A0"/>
                              </a:solidFill>
                              <a:latin typeface="Cambria Math" panose="02040503050406030204" pitchFamily="18" charset="0"/>
                            </a:rPr>
                            <m:t>𝑈</m:t>
                          </m:r>
                          <m:r>
                            <a:rPr lang="en-US" sz="2800">
                              <a:solidFill>
                                <a:srgbClr val="7030A0"/>
                              </a:solidFill>
                              <a:latin typeface="Cambria Math" panose="02040503050406030204" pitchFamily="18" charset="0"/>
                            </a:rPr>
                            <m:t>(</m:t>
                          </m:r>
                          <m:r>
                            <a:rPr lang="en-US" sz="2800">
                              <a:solidFill>
                                <a:srgbClr val="7030A0"/>
                              </a:solidFill>
                              <a:latin typeface="Cambria Math" panose="02040503050406030204" pitchFamily="18" charset="0"/>
                            </a:rPr>
                            <m:t>𝑠</m:t>
                          </m:r>
                          <m:r>
                            <a:rPr lang="en-US" sz="2800">
                              <a:solidFill>
                                <a:srgbClr val="7030A0"/>
                              </a:solidFill>
                              <a:latin typeface="Cambria Math" panose="02040503050406030204" pitchFamily="18" charset="0"/>
                            </a:rPr>
                            <m:t>)</m:t>
                          </m:r>
                        </m:e>
                      </m:d>
                    </m:oMath>
                  </m:oMathPara>
                </a14:m>
                <a:endParaRPr lang="en-US" sz="2800" dirty="0"/>
              </a:p>
            </p:txBody>
          </p:sp>
        </mc:Choice>
        <mc:Fallback xmlns="">
          <p:sp>
            <p:nvSpPr>
              <p:cNvPr id="5" name="Rectangle 4">
                <a:extLst>
                  <a:ext uri="{FF2B5EF4-FFF2-40B4-BE49-F238E27FC236}">
                    <a16:creationId xmlns:a16="http://schemas.microsoft.com/office/drawing/2014/main" id="{BCBA40BE-C310-449C-BA73-150A2087621E}"/>
                  </a:ext>
                </a:extLst>
              </p:cNvPr>
              <p:cNvSpPr>
                <a:spLocks noRot="1" noChangeAspect="1" noMove="1" noResize="1" noEditPoints="1" noAdjustHandles="1" noChangeArrowheads="1" noChangeShapeType="1" noTextEdit="1"/>
              </p:cNvSpPr>
              <p:nvPr/>
            </p:nvSpPr>
            <p:spPr>
              <a:xfrm>
                <a:off x="609600" y="1063752"/>
                <a:ext cx="5148269" cy="978217"/>
              </a:xfrm>
              <a:prstGeom prst="rect">
                <a:avLst/>
              </a:prstGeom>
              <a:blipFill>
                <a:blip r:embed="rId3"/>
                <a:stretch>
                  <a:fillRect b="-10390"/>
                </a:stretch>
              </a:blipFill>
            </p:spPr>
            <p:txBody>
              <a:bodyPr/>
              <a:lstStyle/>
              <a:p>
                <a:r>
                  <a:rPr lang="en-US">
                    <a:noFill/>
                  </a:rPr>
                  <a:t> </a:t>
                </a:r>
              </a:p>
            </p:txBody>
          </p:sp>
        </mc:Fallback>
      </mc:AlternateContent>
    </p:spTree>
    <p:extLst>
      <p:ext uri="{BB962C8B-B14F-4D97-AF65-F5344CB8AC3E}">
        <p14:creationId xmlns:p14="http://schemas.microsoft.com/office/powerpoint/2010/main" val="246250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41E4-AA3C-4026-9925-5AE1B8D201B4}"/>
              </a:ext>
            </a:extLst>
          </p:cNvPr>
          <p:cNvSpPr>
            <a:spLocks noGrp="1"/>
          </p:cNvSpPr>
          <p:nvPr>
            <p:ph type="title"/>
          </p:nvPr>
        </p:nvSpPr>
        <p:spPr/>
        <p:txBody>
          <a:bodyPr/>
          <a:lstStyle/>
          <a:p>
            <a:r>
              <a:rPr lang="en-US" dirty="0">
                <a:ea typeface="Cambria Math" panose="02040503050406030204" pitchFamily="18" charset="0"/>
              </a:rPr>
              <a:t>Monte Carlo (MC) Method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2B2F9E-79C0-48AE-B5F2-CE93491B047A}"/>
                  </a:ext>
                </a:extLst>
              </p:cNvPr>
              <p:cNvSpPr>
                <a:spLocks noGrp="1"/>
              </p:cNvSpPr>
              <p:nvPr>
                <p:ph idx="1"/>
              </p:nvPr>
            </p:nvSpPr>
            <p:spPr>
              <a:xfrm>
                <a:off x="609600" y="2459233"/>
                <a:ext cx="10972800" cy="4093970"/>
              </a:xfrm>
            </p:spPr>
            <p:txBody>
              <a:bodyPr>
                <a:normAutofit fontScale="85000" lnSpcReduction="10000"/>
              </a:bodyPr>
              <a:lstStyle/>
              <a:p>
                <a:r>
                  <a:rPr lang="en-US" sz="3400" dirty="0"/>
                  <a:t>Wait for the whole trajectory is collected before updating </a:t>
                </a:r>
                <a14:m>
                  <m:oMath xmlns:m="http://schemas.openxmlformats.org/officeDocument/2006/math">
                    <m:r>
                      <a:rPr lang="en-US" sz="3400" i="1">
                        <a:solidFill>
                          <a:srgbClr val="7030A0"/>
                        </a:solidFill>
                        <a:latin typeface="Cambria Math" panose="02040503050406030204" pitchFamily="18" charset="0"/>
                        <a:ea typeface="Cambria Math" panose="02040503050406030204" pitchFamily="18" charset="0"/>
                      </a:rPr>
                      <m:t>𝑢</m:t>
                    </m:r>
                  </m:oMath>
                </a14:m>
                <a:r>
                  <a:rPr lang="en-US" sz="3400" dirty="0"/>
                  <a:t>. </a:t>
                </a:r>
              </a:p>
              <a:p>
                <a:r>
                  <a:rPr lang="en-US" sz="3400" dirty="0"/>
                  <a:t>Go backward along the trajectory to update </a:t>
                </a:r>
                <a14:m>
                  <m:oMath xmlns:m="http://schemas.openxmlformats.org/officeDocument/2006/math">
                    <m:r>
                      <a:rPr lang="en-US" sz="3400" i="1">
                        <a:solidFill>
                          <a:srgbClr val="7030A0"/>
                        </a:solidFill>
                        <a:latin typeface="Cambria Math" panose="02040503050406030204" pitchFamily="18" charset="0"/>
                        <a:ea typeface="Cambria Math" panose="02040503050406030204" pitchFamily="18" charset="0"/>
                      </a:rPr>
                      <m:t>𝑢</m:t>
                    </m:r>
                  </m:oMath>
                </a14:m>
                <a:r>
                  <a:rPr lang="en-US" dirty="0"/>
                  <a:t>:</a:t>
                </a:r>
                <a:br>
                  <a:rPr lang="en-US" dirty="0"/>
                </a:br>
                <a14:m>
                  <m:oMath xmlns:m="http://schemas.openxmlformats.org/officeDocument/2006/math">
                    <m:r>
                      <a:rPr lang="en-US" sz="3600" i="1">
                        <a:solidFill>
                          <a:srgbClr val="7030A0"/>
                        </a:solidFill>
                        <a:latin typeface="Cambria Math" panose="02040503050406030204" pitchFamily="18" charset="0"/>
                        <a:ea typeface="Cambria Math" panose="02040503050406030204" pitchFamily="18" charset="0"/>
                      </a:rPr>
                      <m:t>𝑢</m:t>
                    </m:r>
                    <m:r>
                      <a:rPr lang="en-US" sz="3600" i="1">
                        <a:solidFill>
                          <a:srgbClr val="7030A0"/>
                        </a:solidFill>
                        <a:latin typeface="Cambria Math" panose="02040503050406030204" pitchFamily="18" charset="0"/>
                        <a:ea typeface="Cambria Math" panose="02040503050406030204" pitchFamily="18" charset="0"/>
                      </a:rPr>
                      <m:t>=</m:t>
                    </m:r>
                    <m:r>
                      <a:rPr lang="en-US" sz="3600" i="1">
                        <a:solidFill>
                          <a:srgbClr val="7030A0"/>
                        </a:solidFill>
                        <a:latin typeface="Cambria Math" panose="02040503050406030204" pitchFamily="18" charset="0"/>
                        <a:ea typeface="Cambria Math" panose="02040503050406030204" pitchFamily="18" charset="0"/>
                      </a:rPr>
                      <m:t>𝑅</m:t>
                    </m:r>
                    <m:d>
                      <m:dPr>
                        <m:ctrlPr>
                          <a:rPr lang="en-US" sz="3600" i="1">
                            <a:solidFill>
                              <a:srgbClr val="7030A0"/>
                            </a:solidFill>
                            <a:latin typeface="Cambria Math" panose="02040503050406030204" pitchFamily="18" charset="0"/>
                            <a:ea typeface="Cambria Math" panose="02040503050406030204" pitchFamily="18" charset="0"/>
                          </a:rPr>
                        </m:ctrlPr>
                      </m:dPr>
                      <m:e>
                        <m:r>
                          <a:rPr lang="en-US" sz="3600" i="1">
                            <a:solidFill>
                              <a:srgbClr val="7030A0"/>
                            </a:solidFill>
                            <a:latin typeface="Cambria Math" panose="02040503050406030204" pitchFamily="18" charset="0"/>
                            <a:ea typeface="Cambria Math" panose="02040503050406030204" pitchFamily="18" charset="0"/>
                          </a:rPr>
                          <m:t>𝑠</m:t>
                        </m:r>
                      </m:e>
                    </m:d>
                    <m:r>
                      <a:rPr lang="en-US" sz="3600" i="1">
                        <a:solidFill>
                          <a:srgbClr val="7030A0"/>
                        </a:solidFill>
                        <a:latin typeface="Cambria Math" panose="02040503050406030204" pitchFamily="18" charset="0"/>
                        <a:ea typeface="Cambria Math" panose="02040503050406030204" pitchFamily="18" charset="0"/>
                      </a:rPr>
                      <m:t>+</m:t>
                    </m:r>
                    <m:r>
                      <a:rPr lang="en-US" sz="3600" i="1">
                        <a:solidFill>
                          <a:srgbClr val="7030A0"/>
                        </a:solidFill>
                        <a:latin typeface="Cambria Math" panose="02040503050406030204" pitchFamily="18" charset="0"/>
                        <a:ea typeface="Cambria Math" panose="02040503050406030204" pitchFamily="18" charset="0"/>
                      </a:rPr>
                      <m:t>𝛾</m:t>
                    </m:r>
                    <m:r>
                      <a:rPr lang="en-US" sz="3600" i="1">
                        <a:solidFill>
                          <a:srgbClr val="7030A0"/>
                        </a:solidFill>
                        <a:latin typeface="Cambria Math" panose="02040503050406030204" pitchFamily="18" charset="0"/>
                        <a:ea typeface="Cambria Math" panose="02040503050406030204" pitchFamily="18" charset="0"/>
                      </a:rPr>
                      <m:t>𝑅</m:t>
                    </m:r>
                    <m:d>
                      <m:dPr>
                        <m:ctrlPr>
                          <a:rPr lang="en-US" sz="3600" i="1">
                            <a:solidFill>
                              <a:srgbClr val="7030A0"/>
                            </a:solidFill>
                            <a:latin typeface="Cambria Math" panose="02040503050406030204" pitchFamily="18" charset="0"/>
                            <a:ea typeface="Cambria Math" panose="02040503050406030204" pitchFamily="18" charset="0"/>
                          </a:rPr>
                        </m:ctrlPr>
                      </m:dPr>
                      <m:e>
                        <m:r>
                          <a:rPr lang="en-US" sz="3600" i="1">
                            <a:solidFill>
                              <a:srgbClr val="7030A0"/>
                            </a:solidFill>
                            <a:latin typeface="Cambria Math" panose="02040503050406030204" pitchFamily="18" charset="0"/>
                            <a:ea typeface="Cambria Math" panose="02040503050406030204" pitchFamily="18" charset="0"/>
                          </a:rPr>
                          <m:t>𝑠</m:t>
                        </m:r>
                        <m:r>
                          <a:rPr lang="en-US" sz="3600" i="1">
                            <a:solidFill>
                              <a:srgbClr val="7030A0"/>
                            </a:solidFill>
                            <a:latin typeface="Cambria Math" panose="02040503050406030204" pitchFamily="18" charset="0"/>
                            <a:ea typeface="Cambria Math" panose="02040503050406030204" pitchFamily="18" charset="0"/>
                          </a:rPr>
                          <m:t>′</m:t>
                        </m:r>
                      </m:e>
                    </m:d>
                    <m:r>
                      <a:rPr lang="en-US" sz="3600">
                        <a:solidFill>
                          <a:srgbClr val="7030A0"/>
                        </a:solidFill>
                        <a:latin typeface="Cambria Math" panose="02040503050406030204" pitchFamily="18" charset="0"/>
                        <a:ea typeface="Cambria Math" panose="02040503050406030204" pitchFamily="18" charset="0"/>
                      </a:rPr>
                      <m:t>+</m:t>
                    </m:r>
                    <m:sSup>
                      <m:sSupPr>
                        <m:ctrlPr>
                          <a:rPr lang="en-US" sz="3600" i="1">
                            <a:solidFill>
                              <a:srgbClr val="7030A0"/>
                            </a:solidFill>
                            <a:latin typeface="Cambria Math" panose="02040503050406030204" pitchFamily="18" charset="0"/>
                            <a:ea typeface="Cambria Math" panose="02040503050406030204" pitchFamily="18" charset="0"/>
                          </a:rPr>
                        </m:ctrlPr>
                      </m:sSupPr>
                      <m:e>
                        <m:r>
                          <a:rPr lang="en-US" sz="3600" i="1">
                            <a:solidFill>
                              <a:srgbClr val="7030A0"/>
                            </a:solidFill>
                            <a:latin typeface="Cambria Math" panose="02040503050406030204" pitchFamily="18" charset="0"/>
                            <a:ea typeface="Cambria Math" panose="02040503050406030204" pitchFamily="18" charset="0"/>
                          </a:rPr>
                          <m:t>𝛾</m:t>
                        </m:r>
                      </m:e>
                      <m:sup>
                        <m:r>
                          <a:rPr lang="en-US" sz="3600" i="1">
                            <a:solidFill>
                              <a:srgbClr val="7030A0"/>
                            </a:solidFill>
                            <a:latin typeface="Cambria Math" panose="02040503050406030204" pitchFamily="18" charset="0"/>
                            <a:ea typeface="Cambria Math" panose="02040503050406030204" pitchFamily="18" charset="0"/>
                          </a:rPr>
                          <m:t>𝑡</m:t>
                        </m:r>
                      </m:sup>
                    </m:sSup>
                    <m:r>
                      <a:rPr lang="en-US" sz="3600" i="1">
                        <a:solidFill>
                          <a:srgbClr val="7030A0"/>
                        </a:solidFill>
                        <a:latin typeface="Cambria Math" panose="02040503050406030204" pitchFamily="18" charset="0"/>
                        <a:ea typeface="Cambria Math" panose="02040503050406030204" pitchFamily="18" charset="0"/>
                      </a:rPr>
                      <m:t>𝑅</m:t>
                    </m:r>
                    <m:d>
                      <m:dPr>
                        <m:ctrlPr>
                          <a:rPr lang="en-US" sz="3600" i="1">
                            <a:solidFill>
                              <a:srgbClr val="7030A0"/>
                            </a:solidFill>
                            <a:latin typeface="Cambria Math" panose="02040503050406030204" pitchFamily="18" charset="0"/>
                            <a:ea typeface="Cambria Math" panose="02040503050406030204" pitchFamily="18" charset="0"/>
                          </a:rPr>
                        </m:ctrlPr>
                      </m:dPr>
                      <m:e>
                        <m:r>
                          <a:rPr lang="en-US" sz="3600" i="1">
                            <a:solidFill>
                              <a:srgbClr val="7030A0"/>
                            </a:solidFill>
                            <a:latin typeface="Cambria Math" panose="02040503050406030204" pitchFamily="18" charset="0"/>
                            <a:ea typeface="Cambria Math" panose="02040503050406030204" pitchFamily="18" charset="0"/>
                          </a:rPr>
                          <m:t>𝑠</m:t>
                        </m:r>
                        <m:r>
                          <a:rPr lang="en-US" sz="3600" i="1">
                            <a:solidFill>
                              <a:srgbClr val="7030A0"/>
                            </a:solidFill>
                            <a:latin typeface="Cambria Math" panose="02040503050406030204" pitchFamily="18" charset="0"/>
                            <a:ea typeface="Cambria Math" panose="02040503050406030204" pitchFamily="18" charset="0"/>
                          </a:rPr>
                          <m:t>′′</m:t>
                        </m:r>
                      </m:e>
                    </m:d>
                    <m:r>
                      <a:rPr lang="en-US" sz="3600" i="1">
                        <a:solidFill>
                          <a:srgbClr val="7030A0"/>
                        </a:solidFill>
                        <a:latin typeface="Cambria Math" panose="02040503050406030204" pitchFamily="18" charset="0"/>
                        <a:ea typeface="Cambria Math" panose="02040503050406030204" pitchFamily="18" charset="0"/>
                      </a:rPr>
                      <m:t>+ ⋯</m:t>
                    </m:r>
                    <m:r>
                      <a:rPr lang="en-US" sz="3600">
                        <a:solidFill>
                          <a:srgbClr val="7030A0"/>
                        </a:solidFill>
                        <a:latin typeface="Cambria Math" panose="02040503050406030204" pitchFamily="18" charset="0"/>
                        <a:ea typeface="Cambria Math" panose="02040503050406030204" pitchFamily="18" charset="0"/>
                      </a:rPr>
                      <m:t> </m:t>
                    </m:r>
                  </m:oMath>
                </a14:m>
                <a:br>
                  <a:rPr lang="en-US" sz="3600" dirty="0"/>
                </a:br>
                <a14:m>
                  <m:oMath xmlns:m="http://schemas.openxmlformats.org/officeDocument/2006/math">
                    <m:r>
                      <a:rPr lang="en-US" sz="3600">
                        <a:solidFill>
                          <a:srgbClr val="7030A0"/>
                        </a:solidFill>
                        <a:latin typeface="Cambria Math" panose="02040503050406030204" pitchFamily="18" charset="0"/>
                      </a:rPr>
                      <m:t>𝑈</m:t>
                    </m:r>
                    <m:d>
                      <m:dPr>
                        <m:ctrlPr>
                          <a:rPr lang="en-US" sz="3600" i="1">
                            <a:solidFill>
                              <a:srgbClr val="7030A0"/>
                            </a:solidFill>
                            <a:latin typeface="Cambria Math" panose="02040503050406030204" pitchFamily="18" charset="0"/>
                          </a:rPr>
                        </m:ctrlPr>
                      </m:dPr>
                      <m:e>
                        <m:r>
                          <a:rPr lang="en-US" sz="3600">
                            <a:solidFill>
                              <a:srgbClr val="7030A0"/>
                            </a:solidFill>
                            <a:latin typeface="Cambria Math" panose="02040503050406030204" pitchFamily="18" charset="0"/>
                          </a:rPr>
                          <m:t>𝑠</m:t>
                        </m:r>
                      </m:e>
                    </m:d>
                    <m:r>
                      <a:rPr lang="en-US" sz="3600">
                        <a:solidFill>
                          <a:srgbClr val="7030A0"/>
                        </a:solidFill>
                        <a:latin typeface="Cambria Math" panose="02040503050406030204" pitchFamily="18" charset="0"/>
                      </a:rPr>
                      <m:t>←</m:t>
                    </m:r>
                    <m:r>
                      <a:rPr lang="en-US" sz="3600">
                        <a:solidFill>
                          <a:srgbClr val="7030A0"/>
                        </a:solidFill>
                        <a:latin typeface="Cambria Math" panose="02040503050406030204" pitchFamily="18" charset="0"/>
                      </a:rPr>
                      <m:t>𝑈</m:t>
                    </m:r>
                    <m:d>
                      <m:dPr>
                        <m:ctrlPr>
                          <a:rPr lang="en-US" sz="3600" i="1">
                            <a:solidFill>
                              <a:srgbClr val="7030A0"/>
                            </a:solidFill>
                            <a:latin typeface="Cambria Math" panose="02040503050406030204" pitchFamily="18" charset="0"/>
                          </a:rPr>
                        </m:ctrlPr>
                      </m:dPr>
                      <m:e>
                        <m:r>
                          <a:rPr lang="en-US" sz="3600">
                            <a:solidFill>
                              <a:srgbClr val="7030A0"/>
                            </a:solidFill>
                            <a:latin typeface="Cambria Math" panose="02040503050406030204" pitchFamily="18" charset="0"/>
                          </a:rPr>
                          <m:t>𝑠</m:t>
                        </m:r>
                      </m:e>
                    </m:d>
                    <m:r>
                      <a:rPr lang="en-US" sz="3600">
                        <a:solidFill>
                          <a:srgbClr val="7030A0"/>
                        </a:solidFill>
                        <a:latin typeface="Cambria Math" panose="02040503050406030204" pitchFamily="18" charset="0"/>
                      </a:rPr>
                      <m:t>+</m:t>
                    </m:r>
                    <m:f>
                      <m:fPr>
                        <m:ctrlPr>
                          <a:rPr lang="en-US" sz="3600" i="1">
                            <a:solidFill>
                              <a:srgbClr val="7030A0"/>
                            </a:solidFill>
                            <a:latin typeface="Cambria Math" panose="02040503050406030204" pitchFamily="18" charset="0"/>
                          </a:rPr>
                        </m:ctrlPr>
                      </m:fPr>
                      <m:num>
                        <m:r>
                          <a:rPr lang="en-US" sz="3600">
                            <a:solidFill>
                              <a:srgbClr val="7030A0"/>
                            </a:solidFill>
                            <a:latin typeface="Cambria Math" panose="02040503050406030204" pitchFamily="18" charset="0"/>
                          </a:rPr>
                          <m:t>1</m:t>
                        </m:r>
                      </m:num>
                      <m:den>
                        <m:r>
                          <a:rPr lang="en-US" sz="3600">
                            <a:solidFill>
                              <a:srgbClr val="7030A0"/>
                            </a:solidFill>
                            <a:latin typeface="Cambria Math" panose="02040503050406030204" pitchFamily="18" charset="0"/>
                          </a:rPr>
                          <m:t>𝑁</m:t>
                        </m:r>
                        <m:r>
                          <a:rPr lang="en-US" sz="3600">
                            <a:solidFill>
                              <a:srgbClr val="7030A0"/>
                            </a:solidFill>
                            <a:latin typeface="Cambria Math" panose="02040503050406030204" pitchFamily="18" charset="0"/>
                          </a:rPr>
                          <m:t>(</m:t>
                        </m:r>
                        <m:r>
                          <a:rPr lang="en-US" sz="3600">
                            <a:solidFill>
                              <a:srgbClr val="7030A0"/>
                            </a:solidFill>
                            <a:latin typeface="Cambria Math" panose="02040503050406030204" pitchFamily="18" charset="0"/>
                          </a:rPr>
                          <m:t>𝑠</m:t>
                        </m:r>
                        <m:r>
                          <a:rPr lang="en-US" sz="3600">
                            <a:solidFill>
                              <a:srgbClr val="7030A0"/>
                            </a:solidFill>
                            <a:latin typeface="Cambria Math" panose="02040503050406030204" pitchFamily="18" charset="0"/>
                          </a:rPr>
                          <m:t>)</m:t>
                        </m:r>
                      </m:den>
                    </m:f>
                    <m:d>
                      <m:dPr>
                        <m:ctrlPr>
                          <a:rPr lang="en-US" sz="3600" i="1">
                            <a:solidFill>
                              <a:srgbClr val="7030A0"/>
                            </a:solidFill>
                            <a:latin typeface="Cambria Math" panose="02040503050406030204" pitchFamily="18" charset="0"/>
                          </a:rPr>
                        </m:ctrlPr>
                      </m:dPr>
                      <m:e>
                        <m:r>
                          <a:rPr lang="en-US" sz="3600" i="1" smtClean="0">
                            <a:solidFill>
                              <a:srgbClr val="FF0000"/>
                            </a:solidFill>
                            <a:latin typeface="Cambria Math" panose="02040503050406030204" pitchFamily="18" charset="0"/>
                            <a:ea typeface="Cambria Math" panose="02040503050406030204" pitchFamily="18" charset="0"/>
                          </a:rPr>
                          <m:t>𝑅</m:t>
                        </m:r>
                        <m:d>
                          <m:dPr>
                            <m:ctrlPr>
                              <a:rPr lang="en-US" sz="3600" i="1">
                                <a:solidFill>
                                  <a:srgbClr val="FF0000"/>
                                </a:solidFill>
                                <a:latin typeface="Cambria Math" panose="02040503050406030204" pitchFamily="18" charset="0"/>
                                <a:ea typeface="Cambria Math" panose="02040503050406030204" pitchFamily="18" charset="0"/>
                              </a:rPr>
                            </m:ctrlPr>
                          </m:dPr>
                          <m:e>
                            <m:r>
                              <a:rPr lang="en-US" sz="3600" i="1">
                                <a:solidFill>
                                  <a:srgbClr val="FF0000"/>
                                </a:solidFill>
                                <a:latin typeface="Cambria Math" panose="02040503050406030204" pitchFamily="18" charset="0"/>
                                <a:ea typeface="Cambria Math" panose="02040503050406030204" pitchFamily="18" charset="0"/>
                              </a:rPr>
                              <m:t>𝑠</m:t>
                            </m:r>
                          </m:e>
                        </m:d>
                        <m:r>
                          <a:rPr lang="en-US" sz="3600" i="1">
                            <a:solidFill>
                              <a:srgbClr val="FF0000"/>
                            </a:solidFill>
                            <a:latin typeface="Cambria Math" panose="02040503050406030204" pitchFamily="18" charset="0"/>
                            <a:ea typeface="Cambria Math" panose="02040503050406030204" pitchFamily="18" charset="0"/>
                          </a:rPr>
                          <m:t>+</m:t>
                        </m:r>
                        <m:r>
                          <a:rPr lang="en-US" sz="3600" i="1">
                            <a:solidFill>
                              <a:srgbClr val="FF0000"/>
                            </a:solidFill>
                            <a:latin typeface="Cambria Math" panose="02040503050406030204" pitchFamily="18" charset="0"/>
                            <a:ea typeface="Cambria Math" panose="02040503050406030204" pitchFamily="18" charset="0"/>
                          </a:rPr>
                          <m:t>𝛾</m:t>
                        </m:r>
                        <m:r>
                          <a:rPr lang="en-US" sz="3600" i="1">
                            <a:solidFill>
                              <a:srgbClr val="FF0000"/>
                            </a:solidFill>
                            <a:latin typeface="Cambria Math" panose="02040503050406030204" pitchFamily="18" charset="0"/>
                            <a:ea typeface="Cambria Math" panose="02040503050406030204" pitchFamily="18" charset="0"/>
                          </a:rPr>
                          <m:t>𝑅</m:t>
                        </m:r>
                        <m:d>
                          <m:dPr>
                            <m:ctrlPr>
                              <a:rPr lang="en-US" sz="3600" i="1">
                                <a:solidFill>
                                  <a:srgbClr val="FF0000"/>
                                </a:solidFill>
                                <a:latin typeface="Cambria Math" panose="02040503050406030204" pitchFamily="18" charset="0"/>
                                <a:ea typeface="Cambria Math" panose="02040503050406030204" pitchFamily="18" charset="0"/>
                              </a:rPr>
                            </m:ctrlPr>
                          </m:dPr>
                          <m:e>
                            <m:r>
                              <a:rPr lang="en-US" sz="3600" i="1">
                                <a:solidFill>
                                  <a:srgbClr val="FF0000"/>
                                </a:solidFill>
                                <a:latin typeface="Cambria Math" panose="02040503050406030204" pitchFamily="18" charset="0"/>
                                <a:ea typeface="Cambria Math" panose="02040503050406030204" pitchFamily="18" charset="0"/>
                              </a:rPr>
                              <m:t>𝑠</m:t>
                            </m:r>
                            <m:r>
                              <a:rPr lang="en-US" sz="3600" i="1">
                                <a:solidFill>
                                  <a:srgbClr val="FF0000"/>
                                </a:solidFill>
                                <a:latin typeface="Cambria Math" panose="02040503050406030204" pitchFamily="18" charset="0"/>
                                <a:ea typeface="Cambria Math" panose="02040503050406030204" pitchFamily="18" charset="0"/>
                              </a:rPr>
                              <m:t>′</m:t>
                            </m:r>
                          </m:e>
                        </m:d>
                        <m:r>
                          <a:rPr lang="en-US" sz="3600">
                            <a:solidFill>
                              <a:srgbClr val="FF0000"/>
                            </a:solidFill>
                            <a:latin typeface="Cambria Math" panose="02040503050406030204" pitchFamily="18" charset="0"/>
                            <a:ea typeface="Cambria Math" panose="02040503050406030204" pitchFamily="18" charset="0"/>
                          </a:rPr>
                          <m:t>+</m:t>
                        </m:r>
                        <m:sSup>
                          <m:sSupPr>
                            <m:ctrlPr>
                              <a:rPr lang="en-US" sz="3600" i="1">
                                <a:solidFill>
                                  <a:srgbClr val="FF0000"/>
                                </a:solidFill>
                                <a:latin typeface="Cambria Math" panose="02040503050406030204" pitchFamily="18" charset="0"/>
                                <a:ea typeface="Cambria Math" panose="02040503050406030204" pitchFamily="18" charset="0"/>
                              </a:rPr>
                            </m:ctrlPr>
                          </m:sSupPr>
                          <m:e>
                            <m:r>
                              <a:rPr lang="en-US" sz="3600" i="1">
                                <a:solidFill>
                                  <a:srgbClr val="FF0000"/>
                                </a:solidFill>
                                <a:latin typeface="Cambria Math" panose="02040503050406030204" pitchFamily="18" charset="0"/>
                                <a:ea typeface="Cambria Math" panose="02040503050406030204" pitchFamily="18" charset="0"/>
                              </a:rPr>
                              <m:t>𝛾</m:t>
                            </m:r>
                          </m:e>
                          <m:sup>
                            <m:r>
                              <a:rPr lang="en-US" sz="3600" i="1">
                                <a:solidFill>
                                  <a:srgbClr val="FF0000"/>
                                </a:solidFill>
                                <a:latin typeface="Cambria Math" panose="02040503050406030204" pitchFamily="18" charset="0"/>
                                <a:ea typeface="Cambria Math" panose="02040503050406030204" pitchFamily="18" charset="0"/>
                              </a:rPr>
                              <m:t>𝑡</m:t>
                            </m:r>
                          </m:sup>
                        </m:sSup>
                        <m:r>
                          <a:rPr lang="en-US" sz="3600" i="1">
                            <a:solidFill>
                              <a:srgbClr val="FF0000"/>
                            </a:solidFill>
                            <a:latin typeface="Cambria Math" panose="02040503050406030204" pitchFamily="18" charset="0"/>
                            <a:ea typeface="Cambria Math" panose="02040503050406030204" pitchFamily="18" charset="0"/>
                          </a:rPr>
                          <m:t>𝑅</m:t>
                        </m:r>
                        <m:d>
                          <m:dPr>
                            <m:ctrlPr>
                              <a:rPr lang="en-US" sz="3600" i="1">
                                <a:solidFill>
                                  <a:srgbClr val="FF0000"/>
                                </a:solidFill>
                                <a:latin typeface="Cambria Math" panose="02040503050406030204" pitchFamily="18" charset="0"/>
                                <a:ea typeface="Cambria Math" panose="02040503050406030204" pitchFamily="18" charset="0"/>
                              </a:rPr>
                            </m:ctrlPr>
                          </m:dPr>
                          <m:e>
                            <m:r>
                              <a:rPr lang="en-US" sz="3600" i="1">
                                <a:solidFill>
                                  <a:srgbClr val="FF0000"/>
                                </a:solidFill>
                                <a:latin typeface="Cambria Math" panose="02040503050406030204" pitchFamily="18" charset="0"/>
                                <a:ea typeface="Cambria Math" panose="02040503050406030204" pitchFamily="18" charset="0"/>
                              </a:rPr>
                              <m:t>𝑠</m:t>
                            </m:r>
                            <m:r>
                              <a:rPr lang="en-US" sz="3600" i="1">
                                <a:solidFill>
                                  <a:srgbClr val="FF0000"/>
                                </a:solidFill>
                                <a:latin typeface="Cambria Math" panose="02040503050406030204" pitchFamily="18" charset="0"/>
                                <a:ea typeface="Cambria Math" panose="02040503050406030204" pitchFamily="18" charset="0"/>
                              </a:rPr>
                              <m:t>′′</m:t>
                            </m:r>
                          </m:e>
                        </m:d>
                        <m:r>
                          <a:rPr lang="en-US" sz="3600" i="1">
                            <a:solidFill>
                              <a:srgbClr val="FF0000"/>
                            </a:solidFill>
                            <a:latin typeface="Cambria Math" panose="02040503050406030204" pitchFamily="18" charset="0"/>
                            <a:ea typeface="Cambria Math" panose="02040503050406030204" pitchFamily="18" charset="0"/>
                          </a:rPr>
                          <m:t>+ ⋯</m:t>
                        </m:r>
                        <m:r>
                          <a:rPr lang="en-US" sz="3600">
                            <a:solidFill>
                              <a:srgbClr val="7030A0"/>
                            </a:solidFill>
                            <a:latin typeface="Cambria Math" panose="02040503050406030204" pitchFamily="18" charset="0"/>
                          </a:rPr>
                          <m:t>−</m:t>
                        </m:r>
                        <m:r>
                          <a:rPr lang="en-US" sz="3600">
                            <a:solidFill>
                              <a:srgbClr val="7030A0"/>
                            </a:solidFill>
                            <a:latin typeface="Cambria Math" panose="02040503050406030204" pitchFamily="18" charset="0"/>
                          </a:rPr>
                          <m:t>𝑈</m:t>
                        </m:r>
                        <m:r>
                          <a:rPr lang="en-US" sz="3600">
                            <a:solidFill>
                              <a:srgbClr val="7030A0"/>
                            </a:solidFill>
                            <a:latin typeface="Cambria Math" panose="02040503050406030204" pitchFamily="18" charset="0"/>
                          </a:rPr>
                          <m:t>(</m:t>
                        </m:r>
                        <m:r>
                          <a:rPr lang="en-US" sz="3600">
                            <a:solidFill>
                              <a:srgbClr val="7030A0"/>
                            </a:solidFill>
                            <a:latin typeface="Cambria Math" panose="02040503050406030204" pitchFamily="18" charset="0"/>
                          </a:rPr>
                          <m:t>𝑠</m:t>
                        </m:r>
                        <m:r>
                          <a:rPr lang="en-US" sz="3600">
                            <a:solidFill>
                              <a:srgbClr val="7030A0"/>
                            </a:solidFill>
                            <a:latin typeface="Cambria Math" panose="02040503050406030204" pitchFamily="18" charset="0"/>
                          </a:rPr>
                          <m:t>)</m:t>
                        </m:r>
                      </m:e>
                    </m:d>
                    <m:r>
                      <m:rPr>
                        <m:nor/>
                      </m:rPr>
                      <a:rPr lang="en-US" sz="3600" dirty="0"/>
                      <m:t> </m:t>
                    </m:r>
                  </m:oMath>
                </a14:m>
                <a:endParaRPr lang="en-US" sz="3600" dirty="0"/>
              </a:p>
              <a:p>
                <a:r>
                  <a:rPr lang="en-US" sz="3600" dirty="0"/>
                  <a:t>Properties:</a:t>
                </a:r>
              </a:p>
              <a:p>
                <a:pPr lvl="1"/>
                <a:r>
                  <a:rPr lang="en-US" sz="3200" dirty="0"/>
                  <a:t>More accurate estimation of </a:t>
                </a:r>
                <a14:m>
                  <m:oMath xmlns:m="http://schemas.openxmlformats.org/officeDocument/2006/math">
                    <m:r>
                      <a:rPr lang="en-US" sz="3200" i="1">
                        <a:solidFill>
                          <a:srgbClr val="7030A0"/>
                        </a:solidFill>
                        <a:latin typeface="Cambria Math" panose="02040503050406030204" pitchFamily="18" charset="0"/>
                        <a:ea typeface="Cambria Math" panose="02040503050406030204" pitchFamily="18" charset="0"/>
                      </a:rPr>
                      <m:t>𝑢</m:t>
                    </m:r>
                  </m:oMath>
                </a14:m>
                <a:endParaRPr lang="en-US" sz="3200" dirty="0"/>
              </a:p>
              <a:p>
                <a:pPr lvl="1"/>
                <a:r>
                  <a:rPr lang="en-US" sz="3200" dirty="0"/>
                  <a:t>Store the whole trajectory</a:t>
                </a:r>
              </a:p>
            </p:txBody>
          </p:sp>
        </mc:Choice>
        <mc:Fallback xmlns="">
          <p:sp>
            <p:nvSpPr>
              <p:cNvPr id="3" name="Content Placeholder 2">
                <a:extLst>
                  <a:ext uri="{FF2B5EF4-FFF2-40B4-BE49-F238E27FC236}">
                    <a16:creationId xmlns:a16="http://schemas.microsoft.com/office/drawing/2014/main" id="{BB2B2F9E-79C0-48AE-B5F2-CE93491B047A}"/>
                  </a:ext>
                </a:extLst>
              </p:cNvPr>
              <p:cNvSpPr>
                <a:spLocks noGrp="1" noRot="1" noChangeAspect="1" noMove="1" noResize="1" noEditPoints="1" noAdjustHandles="1" noChangeArrowheads="1" noChangeShapeType="1" noTextEdit="1"/>
              </p:cNvSpPr>
              <p:nvPr>
                <p:ph idx="1"/>
              </p:nvPr>
            </p:nvSpPr>
            <p:spPr>
              <a:xfrm>
                <a:off x="609600" y="2459233"/>
                <a:ext cx="10972800" cy="4093970"/>
              </a:xfrm>
              <a:blipFill>
                <a:blip r:embed="rId3"/>
                <a:stretch>
                  <a:fillRect l="-1503" t="-1548" b="-21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5C8F547-1F95-4DAE-A776-62DA8A12AA1F}"/>
              </a:ext>
            </a:extLst>
          </p:cNvPr>
          <p:cNvSpPr>
            <a:spLocks noGrp="1"/>
          </p:cNvSpPr>
          <p:nvPr>
            <p:ph type="sldNum" sz="quarter" idx="12"/>
          </p:nvPr>
        </p:nvSpPr>
        <p:spPr/>
        <p:txBody>
          <a:bodyPr/>
          <a:lstStyle/>
          <a:p>
            <a:pPr>
              <a:defRPr/>
            </a:pPr>
            <a:fld id="{CCF77436-EC8C-4AA7-8F7E-35D67B363DD7}" type="slidenum">
              <a:rPr lang="en-US" smtClean="0"/>
              <a:pPr>
                <a:defRPr/>
              </a:pPr>
              <a:t>28</a:t>
            </a:fld>
            <a:endParaRPr lang="en-US" dirty="0"/>
          </a:p>
        </p:txBody>
      </p: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937478DF-72AA-A042-937F-39C160334181}"/>
                  </a:ext>
                </a:extLst>
              </p14:cNvPr>
              <p14:cNvContentPartPr/>
              <p14:nvPr/>
            </p14:nvContentPartPr>
            <p14:xfrm>
              <a:off x="875246" y="1215912"/>
              <a:ext cx="10144180" cy="1091160"/>
            </p14:xfrm>
          </p:contentPart>
        </mc:Choice>
        <mc:Fallback xmlns="">
          <p:pic>
            <p:nvPicPr>
              <p:cNvPr id="8" name="Ink 7">
                <a:extLst>
                  <a:ext uri="{FF2B5EF4-FFF2-40B4-BE49-F238E27FC236}">
                    <a16:creationId xmlns:a16="http://schemas.microsoft.com/office/drawing/2014/main" id="{937478DF-72AA-A042-937F-39C160334181}"/>
                  </a:ext>
                </a:extLst>
              </p:cNvPr>
              <p:cNvPicPr/>
              <p:nvPr/>
            </p:nvPicPr>
            <p:blipFill>
              <a:blip r:embed="rId5"/>
              <a:stretch>
                <a:fillRect/>
              </a:stretch>
            </p:blipFill>
            <p:spPr>
              <a:xfrm>
                <a:off x="844646" y="1185312"/>
                <a:ext cx="10205741" cy="1152720"/>
              </a:xfrm>
              <a:prstGeom prst="rect">
                <a:avLst/>
              </a:prstGeom>
            </p:spPr>
          </p:pic>
        </mc:Fallback>
      </mc:AlternateContent>
    </p:spTree>
    <p:extLst>
      <p:ext uri="{BB962C8B-B14F-4D97-AF65-F5344CB8AC3E}">
        <p14:creationId xmlns:p14="http://schemas.microsoft.com/office/powerpoint/2010/main" val="2425353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6012-2198-4E49-991B-AB0528A0D5FD}"/>
              </a:ext>
            </a:extLst>
          </p:cNvPr>
          <p:cNvSpPr>
            <a:spLocks noGrp="1"/>
          </p:cNvSpPr>
          <p:nvPr>
            <p:ph type="title"/>
          </p:nvPr>
        </p:nvSpPr>
        <p:spPr>
          <a:xfrm>
            <a:off x="609600" y="76200"/>
            <a:ext cx="10972800" cy="987552"/>
          </a:xfrm>
        </p:spPr>
        <p:txBody>
          <a:bodyPr/>
          <a:lstStyle/>
          <a:p>
            <a:r>
              <a:rPr lang="en-US" dirty="0"/>
              <a:t>Temporal-Difference (TD)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D88247-FEF3-A941-9CF8-B87CAA8CA6DE}"/>
                  </a:ext>
                </a:extLst>
              </p:cNvPr>
              <p:cNvSpPr>
                <a:spLocks noGrp="1"/>
              </p:cNvSpPr>
              <p:nvPr>
                <p:ph idx="1"/>
              </p:nvPr>
            </p:nvSpPr>
            <p:spPr>
              <a:xfrm>
                <a:off x="609600" y="2826326"/>
                <a:ext cx="10972800" cy="3726873"/>
              </a:xfrm>
            </p:spPr>
            <p:txBody>
              <a:bodyPr>
                <a:normAutofit fontScale="92500"/>
              </a:bodyPr>
              <a:lstStyle/>
              <a:p>
                <a14:m>
                  <m:oMath xmlns:m="http://schemas.openxmlformats.org/officeDocument/2006/math">
                    <m:r>
                      <a:rPr lang="en-US" i="1" smtClean="0">
                        <a:solidFill>
                          <a:srgbClr val="7030A0"/>
                        </a:solidFill>
                        <a:latin typeface="Cambria Math" panose="02040503050406030204" pitchFamily="18" charset="0"/>
                        <a:ea typeface="Cambria Math" panose="02040503050406030204" pitchFamily="18" charset="0"/>
                      </a:rPr>
                      <m:t>𝑢</m:t>
                    </m:r>
                    <m:r>
                      <a:rPr lang="en-US" i="1" smtClean="0">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𝑅</m:t>
                    </m:r>
                    <m:d>
                      <m:dPr>
                        <m:ctrlPr>
                          <a:rPr lang="en-US" i="1">
                            <a:solidFill>
                              <a:srgbClr val="7030A0"/>
                            </a:solidFill>
                            <a:latin typeface="Cambria Math" panose="02040503050406030204" pitchFamily="18" charset="0"/>
                            <a:ea typeface="Cambria Math" panose="02040503050406030204" pitchFamily="18" charset="0"/>
                          </a:rPr>
                        </m:ctrlPr>
                      </m:dPr>
                      <m:e>
                        <m:r>
                          <a:rPr lang="en-US" i="1">
                            <a:solidFill>
                              <a:srgbClr val="7030A0"/>
                            </a:solidFill>
                            <a:latin typeface="Cambria Math" panose="02040503050406030204" pitchFamily="18" charset="0"/>
                            <a:ea typeface="Cambria Math" panose="02040503050406030204" pitchFamily="18" charset="0"/>
                          </a:rPr>
                          <m:t>𝑠</m:t>
                        </m:r>
                      </m:e>
                    </m:d>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rPr>
                      <m:t>𝛾</m:t>
                    </m:r>
                    <m:r>
                      <a:rPr lang="en-US" i="1">
                        <a:solidFill>
                          <a:srgbClr val="7030A0"/>
                        </a:solidFill>
                        <a:latin typeface="Cambria Math" panose="02040503050406030204" pitchFamily="18" charset="0"/>
                      </a:rPr>
                      <m:t>𝑈</m:t>
                    </m:r>
                    <m:d>
                      <m:dPr>
                        <m:ctrlPr>
                          <a:rPr lang="en-US" i="1">
                            <a:solidFill>
                              <a:srgbClr val="7030A0"/>
                            </a:solidFill>
                            <a:latin typeface="Cambria Math" panose="02040503050406030204" pitchFamily="18" charset="0"/>
                          </a:rPr>
                        </m:ctrlPr>
                      </m:dPr>
                      <m:e>
                        <m:sSup>
                          <m:sSupPr>
                            <m:ctrlPr>
                              <a:rPr lang="en-US" i="1">
                                <a:solidFill>
                                  <a:srgbClr val="7030A0"/>
                                </a:solidFill>
                                <a:latin typeface="Cambria Math" panose="02040503050406030204" pitchFamily="18" charset="0"/>
                              </a:rPr>
                            </m:ctrlPr>
                          </m:sSupPr>
                          <m:e>
                            <m:r>
                              <m:rPr>
                                <m:brk m:alnAt="9"/>
                              </m:rPr>
                              <a:rPr lang="en-US" i="1">
                                <a:solidFill>
                                  <a:srgbClr val="7030A0"/>
                                </a:solidFill>
                                <a:latin typeface="Cambria Math" panose="02040503050406030204" pitchFamily="18" charset="0"/>
                              </a:rPr>
                              <m:t>𝑠</m:t>
                            </m:r>
                          </m:e>
                          <m:sup>
                            <m:r>
                              <a:rPr lang="en-US" i="1">
                                <a:solidFill>
                                  <a:srgbClr val="7030A0"/>
                                </a:solidFill>
                                <a:latin typeface="Cambria Math" panose="02040503050406030204" pitchFamily="18" charset="0"/>
                              </a:rPr>
                              <m:t>′</m:t>
                            </m:r>
                          </m:sup>
                        </m:sSup>
                      </m:e>
                    </m:d>
                    <m:r>
                      <a:rPr lang="en-US" b="0" i="1" smtClean="0">
                        <a:solidFill>
                          <a:srgbClr val="7030A0"/>
                        </a:solidFill>
                        <a:latin typeface="Cambria Math" panose="02040503050406030204" pitchFamily="18" charset="0"/>
                      </a:rPr>
                      <m:t>,</m:t>
                    </m:r>
                  </m:oMath>
                </a14:m>
                <a:r>
                  <a:rPr lang="en-US" dirty="0"/>
                  <a:t> </a:t>
                </a:r>
                <a14:m>
                  <m:oMath xmlns:m="http://schemas.openxmlformats.org/officeDocument/2006/math">
                    <m:r>
                      <a:rPr lang="en-US">
                        <a:solidFill>
                          <a:srgbClr val="7030A0"/>
                        </a:solidFill>
                        <a:latin typeface="Cambria Math" panose="02040503050406030204" pitchFamily="18" charset="0"/>
                      </a:rPr>
                      <m:t>𝑈</m:t>
                    </m:r>
                    <m:d>
                      <m:dPr>
                        <m:ctrlPr>
                          <a:rPr lang="en-US" i="1">
                            <a:solidFill>
                              <a:srgbClr val="7030A0"/>
                            </a:solidFill>
                            <a:latin typeface="Cambria Math" panose="02040503050406030204" pitchFamily="18" charset="0"/>
                          </a:rPr>
                        </m:ctrlPr>
                      </m:dPr>
                      <m:e>
                        <m:r>
                          <a:rPr lang="en-US">
                            <a:solidFill>
                              <a:srgbClr val="7030A0"/>
                            </a:solidFill>
                            <a:latin typeface="Cambria Math" panose="02040503050406030204" pitchFamily="18" charset="0"/>
                          </a:rPr>
                          <m:t>𝑠</m:t>
                        </m:r>
                      </m:e>
                    </m:d>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𝑈</m:t>
                    </m:r>
                    <m:d>
                      <m:dPr>
                        <m:ctrlPr>
                          <a:rPr lang="en-US" i="1">
                            <a:solidFill>
                              <a:srgbClr val="7030A0"/>
                            </a:solidFill>
                            <a:latin typeface="Cambria Math" panose="02040503050406030204" pitchFamily="18" charset="0"/>
                          </a:rPr>
                        </m:ctrlPr>
                      </m:dPr>
                      <m:e>
                        <m:r>
                          <a:rPr lang="en-US">
                            <a:solidFill>
                              <a:srgbClr val="7030A0"/>
                            </a:solidFill>
                            <a:latin typeface="Cambria Math" panose="02040503050406030204" pitchFamily="18" charset="0"/>
                          </a:rPr>
                          <m:t>𝑠</m:t>
                        </m:r>
                      </m:e>
                    </m:d>
                    <m:r>
                      <a:rPr lang="en-US">
                        <a:solidFill>
                          <a:srgbClr val="7030A0"/>
                        </a:solidFill>
                        <a:latin typeface="Cambria Math" panose="02040503050406030204" pitchFamily="18" charset="0"/>
                      </a:rPr>
                      <m:t>+</m:t>
                    </m:r>
                    <m:f>
                      <m:fPr>
                        <m:ctrlPr>
                          <a:rPr lang="en-US" i="1">
                            <a:solidFill>
                              <a:srgbClr val="7030A0"/>
                            </a:solidFill>
                            <a:latin typeface="Cambria Math" panose="02040503050406030204" pitchFamily="18" charset="0"/>
                          </a:rPr>
                        </m:ctrlPr>
                      </m:fPr>
                      <m:num>
                        <m:r>
                          <a:rPr lang="en-US">
                            <a:solidFill>
                              <a:srgbClr val="7030A0"/>
                            </a:solidFill>
                            <a:latin typeface="Cambria Math" panose="02040503050406030204" pitchFamily="18" charset="0"/>
                          </a:rPr>
                          <m:t>1</m:t>
                        </m:r>
                      </m:num>
                      <m:den>
                        <m:r>
                          <a:rPr lang="en-US">
                            <a:solidFill>
                              <a:srgbClr val="7030A0"/>
                            </a:solidFill>
                            <a:latin typeface="Cambria Math" panose="02040503050406030204" pitchFamily="18" charset="0"/>
                          </a:rPr>
                          <m:t>𝑁</m:t>
                        </m:r>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𝑠</m:t>
                        </m:r>
                        <m:r>
                          <a:rPr lang="en-US">
                            <a:solidFill>
                              <a:srgbClr val="7030A0"/>
                            </a:solidFill>
                            <a:latin typeface="Cambria Math" panose="02040503050406030204" pitchFamily="18" charset="0"/>
                          </a:rPr>
                          <m:t>)</m:t>
                        </m:r>
                      </m:den>
                    </m:f>
                    <m:d>
                      <m:dPr>
                        <m:ctrlPr>
                          <a:rPr lang="en-US" i="1">
                            <a:solidFill>
                              <a:srgbClr val="7030A0"/>
                            </a:solidFill>
                            <a:latin typeface="Cambria Math" panose="02040503050406030204" pitchFamily="18" charset="0"/>
                          </a:rPr>
                        </m:ctrlPr>
                      </m:dPr>
                      <m:e>
                        <m:r>
                          <a:rPr lang="en-US" i="1" smtClean="0">
                            <a:solidFill>
                              <a:srgbClr val="FF0000"/>
                            </a:solidFill>
                            <a:latin typeface="Cambria Math" panose="02040503050406030204" pitchFamily="18" charset="0"/>
                            <a:ea typeface="Cambria Math" panose="02040503050406030204" pitchFamily="18" charset="0"/>
                          </a:rPr>
                          <m:t>𝑅</m:t>
                        </m:r>
                        <m:d>
                          <m:dPr>
                            <m:ctrlPr>
                              <a:rPr lang="en-US" i="1">
                                <a:solidFill>
                                  <a:srgbClr val="FF0000"/>
                                </a:solidFill>
                                <a:latin typeface="Cambria Math" panose="02040503050406030204" pitchFamily="18" charset="0"/>
                                <a:ea typeface="Cambria Math" panose="02040503050406030204" pitchFamily="18" charset="0"/>
                              </a:rPr>
                            </m:ctrlPr>
                          </m:dPr>
                          <m:e>
                            <m:r>
                              <a:rPr lang="en-US" i="1">
                                <a:solidFill>
                                  <a:srgbClr val="FF0000"/>
                                </a:solidFill>
                                <a:latin typeface="Cambria Math" panose="02040503050406030204" pitchFamily="18" charset="0"/>
                                <a:ea typeface="Cambria Math" panose="02040503050406030204" pitchFamily="18" charset="0"/>
                              </a:rPr>
                              <m:t>𝑠</m:t>
                            </m:r>
                          </m:e>
                        </m:d>
                        <m:r>
                          <a:rPr lang="en-US" i="1">
                            <a:solidFill>
                              <a:srgbClr val="FF0000"/>
                            </a:solidFill>
                            <a:latin typeface="Cambria Math" panose="02040503050406030204" pitchFamily="18" charset="0"/>
                            <a:ea typeface="Cambria Math" panose="02040503050406030204" pitchFamily="18" charset="0"/>
                          </a:rPr>
                          <m:t>+</m:t>
                        </m:r>
                        <m:r>
                          <a:rPr lang="en-US" i="1">
                            <a:solidFill>
                              <a:srgbClr val="FF0000"/>
                            </a:solidFill>
                            <a:latin typeface="Cambria Math" panose="02040503050406030204" pitchFamily="18" charset="0"/>
                          </a:rPr>
                          <m:t>𝛾</m:t>
                        </m:r>
                        <m:r>
                          <a:rPr lang="en-US" i="1">
                            <a:solidFill>
                              <a:srgbClr val="FF0000"/>
                            </a:solidFill>
                            <a:latin typeface="Cambria Math" panose="02040503050406030204" pitchFamily="18" charset="0"/>
                          </a:rPr>
                          <m:t>𝑈</m:t>
                        </m:r>
                        <m:d>
                          <m:dPr>
                            <m:ctrlPr>
                              <a:rPr lang="en-US" i="1">
                                <a:solidFill>
                                  <a:srgbClr val="FF0000"/>
                                </a:solidFill>
                                <a:latin typeface="Cambria Math" panose="02040503050406030204" pitchFamily="18" charset="0"/>
                              </a:rPr>
                            </m:ctrlPr>
                          </m:dPr>
                          <m:e>
                            <m:sSup>
                              <m:sSupPr>
                                <m:ctrlPr>
                                  <a:rPr lang="en-US" i="1">
                                    <a:solidFill>
                                      <a:srgbClr val="FF0000"/>
                                    </a:solidFill>
                                    <a:latin typeface="Cambria Math" panose="02040503050406030204" pitchFamily="18" charset="0"/>
                                  </a:rPr>
                                </m:ctrlPr>
                              </m:sSupPr>
                              <m:e>
                                <m:r>
                                  <m:rPr>
                                    <m:brk m:alnAt="9"/>
                                  </m:rPr>
                                  <a:rPr lang="en-US" i="1">
                                    <a:solidFill>
                                      <a:srgbClr val="FF0000"/>
                                    </a:solidFill>
                                    <a:latin typeface="Cambria Math" panose="02040503050406030204" pitchFamily="18" charset="0"/>
                                  </a:rPr>
                                  <m:t>𝑠</m:t>
                                </m:r>
                              </m:e>
                              <m:sup>
                                <m:r>
                                  <a:rPr lang="en-US" i="1">
                                    <a:solidFill>
                                      <a:srgbClr val="FF0000"/>
                                    </a:solidFill>
                                    <a:latin typeface="Cambria Math" panose="02040503050406030204" pitchFamily="18" charset="0"/>
                                  </a:rPr>
                                  <m:t>′</m:t>
                                </m:r>
                              </m:sup>
                            </m:sSup>
                          </m:e>
                        </m:d>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𝑈</m:t>
                        </m:r>
                        <m:r>
                          <a:rPr lang="en-US">
                            <a:solidFill>
                              <a:srgbClr val="7030A0"/>
                            </a:solidFill>
                            <a:latin typeface="Cambria Math" panose="02040503050406030204" pitchFamily="18" charset="0"/>
                          </a:rPr>
                          <m:t>(</m:t>
                        </m:r>
                        <m:r>
                          <a:rPr lang="en-US">
                            <a:solidFill>
                              <a:srgbClr val="7030A0"/>
                            </a:solidFill>
                            <a:latin typeface="Cambria Math" panose="02040503050406030204" pitchFamily="18" charset="0"/>
                          </a:rPr>
                          <m:t>𝑠</m:t>
                        </m:r>
                        <m:r>
                          <a:rPr lang="en-US">
                            <a:solidFill>
                              <a:srgbClr val="7030A0"/>
                            </a:solidFill>
                            <a:latin typeface="Cambria Math" panose="02040503050406030204" pitchFamily="18" charset="0"/>
                          </a:rPr>
                          <m:t>)</m:t>
                        </m:r>
                      </m:e>
                    </m:d>
                  </m:oMath>
                </a14:m>
                <a:r>
                  <a:rPr lang="en-US" dirty="0"/>
                  <a:t> </a:t>
                </a:r>
              </a:p>
              <a:p>
                <a:pPr lvl="1"/>
                <a:r>
                  <a:rPr lang="en-US" dirty="0"/>
                  <a:t>Bootstrapping: predictions are used as targets.</a:t>
                </a:r>
              </a:p>
              <a:p>
                <a:pPr lvl="1"/>
                <a:r>
                  <a:rPr lang="en-US" dirty="0"/>
                  <a:t>Bootstrapping is used in Value Iteration method as well.</a:t>
                </a:r>
              </a:p>
              <a:p>
                <a:r>
                  <a:rPr lang="en-US" dirty="0"/>
                  <a:t>Properties:</a:t>
                </a:r>
              </a:p>
              <a:p>
                <a:pPr lvl="1"/>
                <a:r>
                  <a:rPr lang="en-US" dirty="0"/>
                  <a:t>Less accurate estimation of </a:t>
                </a:r>
                <a14:m>
                  <m:oMath xmlns:m="http://schemas.openxmlformats.org/officeDocument/2006/math">
                    <m:r>
                      <a:rPr lang="en-US" i="1">
                        <a:solidFill>
                          <a:srgbClr val="7030A0"/>
                        </a:solidFill>
                        <a:latin typeface="Cambria Math" panose="02040503050406030204" pitchFamily="18" charset="0"/>
                        <a:ea typeface="Cambria Math" panose="02040503050406030204" pitchFamily="18" charset="0"/>
                      </a:rPr>
                      <m:t>𝑢</m:t>
                    </m:r>
                  </m:oMath>
                </a14:m>
                <a:endParaRPr lang="en-US" dirty="0"/>
              </a:p>
              <a:p>
                <a:pPr lvl="1"/>
                <a:r>
                  <a:rPr lang="en-US" dirty="0"/>
                  <a:t>No need to keep track the whole trajectory</a:t>
                </a:r>
              </a:p>
            </p:txBody>
          </p:sp>
        </mc:Choice>
        <mc:Fallback xmlns="">
          <p:sp>
            <p:nvSpPr>
              <p:cNvPr id="3" name="Content Placeholder 2">
                <a:extLst>
                  <a:ext uri="{FF2B5EF4-FFF2-40B4-BE49-F238E27FC236}">
                    <a16:creationId xmlns:a16="http://schemas.microsoft.com/office/drawing/2014/main" id="{15D88247-FEF3-A941-9CF8-B87CAA8CA6DE}"/>
                  </a:ext>
                </a:extLst>
              </p:cNvPr>
              <p:cNvSpPr>
                <a:spLocks noGrp="1" noRot="1" noChangeAspect="1" noMove="1" noResize="1" noEditPoints="1" noAdjustHandles="1" noChangeArrowheads="1" noChangeShapeType="1" noTextEdit="1"/>
              </p:cNvSpPr>
              <p:nvPr>
                <p:ph idx="1"/>
              </p:nvPr>
            </p:nvSpPr>
            <p:spPr>
              <a:xfrm>
                <a:off x="609600" y="2826326"/>
                <a:ext cx="10972800" cy="3726873"/>
              </a:xfrm>
              <a:blipFill>
                <a:blip r:embed="rId3"/>
                <a:stretch>
                  <a:fillRect l="-1387" b="-23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517FAE3-0CE1-8F45-B197-33273357045C}"/>
              </a:ext>
            </a:extLst>
          </p:cNvPr>
          <p:cNvSpPr>
            <a:spLocks noGrp="1"/>
          </p:cNvSpPr>
          <p:nvPr>
            <p:ph type="sldNum" sz="quarter" idx="12"/>
          </p:nvPr>
        </p:nvSpPr>
        <p:spPr>
          <a:xfrm>
            <a:off x="10939195" y="6583680"/>
            <a:ext cx="978485" cy="274320"/>
          </a:xfrm>
        </p:spPr>
        <p:txBody>
          <a:bodyPr/>
          <a:lstStyle/>
          <a:p>
            <a:fld id="{CCF77436-EC8C-4AA7-8F7E-35D67B363DD7}" type="slidenum">
              <a:rPr lang="en-US" smtClean="0"/>
              <a:pPr/>
              <a:t>29</a:t>
            </a:fld>
            <a:endParaRPr lang="en-US" dirty="0"/>
          </a:p>
        </p:txBody>
      </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A94CFF90-5A1D-E845-8CD4-1E890656CFFE}"/>
                  </a:ext>
                </a:extLst>
              </p14:cNvPr>
              <p14:cNvContentPartPr/>
              <p14:nvPr/>
            </p14:nvContentPartPr>
            <p14:xfrm>
              <a:off x="875246" y="1215912"/>
              <a:ext cx="10144180" cy="1091160"/>
            </p14:xfrm>
          </p:contentPart>
        </mc:Choice>
        <mc:Fallback xmlns="">
          <p:pic>
            <p:nvPicPr>
              <p:cNvPr id="10" name="Ink 9">
                <a:extLst>
                  <a:ext uri="{FF2B5EF4-FFF2-40B4-BE49-F238E27FC236}">
                    <a16:creationId xmlns:a16="http://schemas.microsoft.com/office/drawing/2014/main" id="{A94CFF90-5A1D-E845-8CD4-1E890656CFFE}"/>
                  </a:ext>
                </a:extLst>
              </p:cNvPr>
              <p:cNvPicPr/>
              <p:nvPr/>
            </p:nvPicPr>
            <p:blipFill>
              <a:blip r:embed="rId5"/>
              <a:stretch>
                <a:fillRect/>
              </a:stretch>
            </p:blipFill>
            <p:spPr>
              <a:xfrm>
                <a:off x="844646" y="1185312"/>
                <a:ext cx="10205741" cy="1152720"/>
              </a:xfrm>
              <a:prstGeom prst="rect">
                <a:avLst/>
              </a:prstGeom>
            </p:spPr>
          </p:pic>
        </mc:Fallback>
      </mc:AlternateContent>
    </p:spTree>
    <p:extLst>
      <p:ext uri="{BB962C8B-B14F-4D97-AF65-F5344CB8AC3E}">
        <p14:creationId xmlns:p14="http://schemas.microsoft.com/office/powerpoint/2010/main" val="454386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03B97-B688-2342-9132-A8229610FDC4}"/>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A2B84E29-A296-1B4F-ABA5-9EF238BA2294}"/>
              </a:ext>
            </a:extLst>
          </p:cNvPr>
          <p:cNvSpPr>
            <a:spLocks noGrp="1"/>
          </p:cNvSpPr>
          <p:nvPr>
            <p:ph sz="half" idx="1"/>
          </p:nvPr>
        </p:nvSpPr>
        <p:spPr/>
        <p:txBody>
          <a:bodyPr/>
          <a:lstStyle/>
          <a:p>
            <a:r>
              <a:rPr lang="en-US" dirty="0"/>
              <a:t>By far: reasoning/planning with the known model.</a:t>
            </a:r>
          </a:p>
          <a:p>
            <a:r>
              <a:rPr lang="en-US" dirty="0"/>
              <a:t>The rest: learn a model from the data (machine learning)</a:t>
            </a:r>
          </a:p>
        </p:txBody>
      </p:sp>
      <p:sp>
        <p:nvSpPr>
          <p:cNvPr id="8" name="Content Placeholder 7">
            <a:extLst>
              <a:ext uri="{FF2B5EF4-FFF2-40B4-BE49-F238E27FC236}">
                <a16:creationId xmlns:a16="http://schemas.microsoft.com/office/drawing/2014/main" id="{F2B63296-75B3-408B-B32A-A26ACC32D51F}"/>
              </a:ext>
            </a:extLst>
          </p:cNvPr>
          <p:cNvSpPr>
            <a:spLocks noGrp="1"/>
          </p:cNvSpPr>
          <p:nvPr>
            <p:ph sz="half" idx="2"/>
          </p:nvPr>
        </p:nvSpPr>
        <p:spPr/>
        <p:txBody>
          <a:bodyPr/>
          <a:lstStyle/>
          <a:p>
            <a:r>
              <a:rPr lang="en-US" dirty="0"/>
              <a:t>MDP (Markov Decision Problem)</a:t>
            </a:r>
            <a:br>
              <a:rPr lang="en-US" dirty="0"/>
            </a:br>
            <a:endParaRPr lang="en-US" dirty="0"/>
          </a:p>
          <a:p>
            <a:r>
              <a:rPr lang="en-US" dirty="0"/>
              <a:t>Reinforcement Learning</a:t>
            </a:r>
          </a:p>
        </p:txBody>
      </p:sp>
      <p:sp>
        <p:nvSpPr>
          <p:cNvPr id="4" name="Slide Number Placeholder 3">
            <a:extLst>
              <a:ext uri="{FF2B5EF4-FFF2-40B4-BE49-F238E27FC236}">
                <a16:creationId xmlns:a16="http://schemas.microsoft.com/office/drawing/2014/main" id="{54B27A32-9EA8-C345-9EF5-FAD2BF089D3B}"/>
              </a:ext>
            </a:extLst>
          </p:cNvPr>
          <p:cNvSpPr>
            <a:spLocks noGrp="1"/>
          </p:cNvSpPr>
          <p:nvPr>
            <p:ph type="sldNum" sz="quarter" idx="12"/>
          </p:nvPr>
        </p:nvSpPr>
        <p:spPr/>
        <p:txBody>
          <a:bodyPr/>
          <a:lstStyle/>
          <a:p>
            <a:pPr>
              <a:defRPr/>
            </a:pPr>
            <a:fld id="{CCF77436-EC8C-4AA7-8F7E-35D67B363DD7}" type="slidenum">
              <a:rPr lang="en-US" smtClean="0"/>
              <a:pPr>
                <a:defRPr/>
              </a:pPr>
              <a:t>3</a:t>
            </a:fld>
            <a:endParaRPr lang="en-US" dirty="0"/>
          </a:p>
        </p:txBody>
      </p:sp>
    </p:spTree>
    <p:extLst>
      <p:ext uri="{BB962C8B-B14F-4D97-AF65-F5344CB8AC3E}">
        <p14:creationId xmlns:p14="http://schemas.microsoft.com/office/powerpoint/2010/main" val="236384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232A0-4DB5-D242-B507-5554AB654936}"/>
              </a:ext>
            </a:extLst>
          </p:cNvPr>
          <p:cNvSpPr>
            <a:spLocks noGrp="1"/>
          </p:cNvSpPr>
          <p:nvPr>
            <p:ph type="title"/>
          </p:nvPr>
        </p:nvSpPr>
        <p:spPr/>
        <p:txBody>
          <a:bodyPr/>
          <a:lstStyle/>
          <a:p>
            <a:r>
              <a:rPr lang="en-US" dirty="0"/>
              <a:t>Three Tasks in RL</a:t>
            </a:r>
          </a:p>
        </p:txBody>
      </p:sp>
      <p:sp>
        <p:nvSpPr>
          <p:cNvPr id="3" name="Content Placeholder 2">
            <a:extLst>
              <a:ext uri="{FF2B5EF4-FFF2-40B4-BE49-F238E27FC236}">
                <a16:creationId xmlns:a16="http://schemas.microsoft.com/office/drawing/2014/main" id="{27E9A535-B9B2-5149-B2AA-38B905F60C2C}"/>
              </a:ext>
            </a:extLst>
          </p:cNvPr>
          <p:cNvSpPr>
            <a:spLocks noGrp="1"/>
          </p:cNvSpPr>
          <p:nvPr>
            <p:ph sz="half" idx="1"/>
          </p:nvPr>
        </p:nvSpPr>
        <p:spPr/>
        <p:txBody>
          <a:bodyPr>
            <a:normAutofit/>
          </a:bodyPr>
          <a:lstStyle/>
          <a:p>
            <a:pPr marL="525463" indent="-514350">
              <a:buFont typeface="+mj-lt"/>
              <a:buAutoNum type="arabicPeriod"/>
            </a:pPr>
            <a:r>
              <a:rPr lang="en-US" dirty="0"/>
              <a:t>How to choose sampling policies?</a:t>
            </a:r>
          </a:p>
          <a:p>
            <a:pPr marL="525463" indent="-514350">
              <a:buFont typeface="+mj-lt"/>
              <a:buAutoNum type="arabicPeriod"/>
            </a:pPr>
            <a:r>
              <a:rPr lang="en-US" dirty="0"/>
              <a:t>How to learn the transition model and the utility from samples?</a:t>
            </a:r>
          </a:p>
          <a:p>
            <a:pPr marL="525463" indent="-514350">
              <a:buFont typeface="+mj-lt"/>
              <a:buAutoNum type="arabicPeriod"/>
            </a:pPr>
            <a:r>
              <a:rPr lang="en-US" dirty="0">
                <a:solidFill>
                  <a:srgbClr val="FF0000"/>
                </a:solidFill>
              </a:rPr>
              <a:t>How to obtain the optimal policy?</a:t>
            </a:r>
          </a:p>
          <a:p>
            <a:pPr marL="865187" lvl="1"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0CE78315-E0D1-8A44-AA55-46244360D80B}"/>
              </a:ext>
            </a:extLst>
          </p:cNvPr>
          <p:cNvSpPr>
            <a:spLocks noGrp="1"/>
          </p:cNvSpPr>
          <p:nvPr>
            <p:ph type="sldNum" sz="quarter" idx="12"/>
          </p:nvPr>
        </p:nvSpPr>
        <p:spPr/>
        <p:txBody>
          <a:bodyPr/>
          <a:lstStyle/>
          <a:p>
            <a:pPr>
              <a:defRPr/>
            </a:pPr>
            <a:fld id="{CCF77436-EC8C-4AA7-8F7E-35D67B363DD7}" type="slidenum">
              <a:rPr lang="en-US" smtClean="0"/>
              <a:pPr>
                <a:defRPr/>
              </a:pPr>
              <a:t>30</a:t>
            </a:fld>
            <a:endParaRPr lang="en-US" dirty="0"/>
          </a:p>
        </p:txBody>
      </p:sp>
      <p:sp>
        <p:nvSpPr>
          <p:cNvPr id="5" name="Rectangle: Rounded Corners 23">
            <a:extLst>
              <a:ext uri="{FF2B5EF4-FFF2-40B4-BE49-F238E27FC236}">
                <a16:creationId xmlns:a16="http://schemas.microsoft.com/office/drawing/2014/main" id="{FBB6401D-319C-4957-8C5B-E8941AC1B447}"/>
              </a:ext>
            </a:extLst>
          </p:cNvPr>
          <p:cNvSpPr/>
          <p:nvPr/>
        </p:nvSpPr>
        <p:spPr>
          <a:xfrm>
            <a:off x="7985025" y="4935695"/>
            <a:ext cx="1729654" cy="1203134"/>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solidFill>
                  <a:srgbClr val="FF0000"/>
                </a:solidFill>
                <a:latin typeface="Candara" panose="020E0502030303020204" pitchFamily="34" charset="0"/>
              </a:rPr>
              <a:t>Latest optimal policy</a:t>
            </a:r>
          </a:p>
        </p:txBody>
      </p:sp>
      <p:sp>
        <p:nvSpPr>
          <p:cNvPr id="6" name="Rectangle: Rounded Corners 24">
            <a:extLst>
              <a:ext uri="{FF2B5EF4-FFF2-40B4-BE49-F238E27FC236}">
                <a16:creationId xmlns:a16="http://schemas.microsoft.com/office/drawing/2014/main" id="{48DCA591-D93C-448C-866A-6C4A50965642}"/>
              </a:ext>
            </a:extLst>
          </p:cNvPr>
          <p:cNvSpPr/>
          <p:nvPr/>
        </p:nvSpPr>
        <p:spPr>
          <a:xfrm>
            <a:off x="7975486" y="2841816"/>
            <a:ext cx="1748732" cy="1651093"/>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Transition model and Utility</a:t>
            </a:r>
          </a:p>
        </p:txBody>
      </p:sp>
      <p:cxnSp>
        <p:nvCxnSpPr>
          <p:cNvPr id="7" name="Curved Connector 9">
            <a:extLst>
              <a:ext uri="{FF2B5EF4-FFF2-40B4-BE49-F238E27FC236}">
                <a16:creationId xmlns:a16="http://schemas.microsoft.com/office/drawing/2014/main" id="{A3A41E62-B577-4F95-BACB-BF47016DF11A}"/>
              </a:ext>
            </a:extLst>
          </p:cNvPr>
          <p:cNvCxnSpPr>
            <a:cxnSpLocks/>
            <a:stCxn id="6" idx="2"/>
          </p:cNvCxnSpPr>
          <p:nvPr/>
        </p:nvCxnSpPr>
        <p:spPr>
          <a:xfrm rot="5400000">
            <a:off x="8622111" y="4714302"/>
            <a:ext cx="449137" cy="6348"/>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sp>
        <p:nvSpPr>
          <p:cNvPr id="8" name="Rectangle: Rounded Corners 23">
            <a:extLst>
              <a:ext uri="{FF2B5EF4-FFF2-40B4-BE49-F238E27FC236}">
                <a16:creationId xmlns:a16="http://schemas.microsoft.com/office/drawing/2014/main" id="{B1F853A9-82A6-4E2E-B043-BCB65E601301}"/>
              </a:ext>
            </a:extLst>
          </p:cNvPr>
          <p:cNvSpPr/>
          <p:nvPr/>
        </p:nvSpPr>
        <p:spPr>
          <a:xfrm>
            <a:off x="7985025" y="1317721"/>
            <a:ext cx="1729654" cy="1136077"/>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Sampling policy</a:t>
            </a:r>
          </a:p>
        </p:txBody>
      </p:sp>
      <p:cxnSp>
        <p:nvCxnSpPr>
          <p:cNvPr id="9" name="Curved Connector 9">
            <a:extLst>
              <a:ext uri="{FF2B5EF4-FFF2-40B4-BE49-F238E27FC236}">
                <a16:creationId xmlns:a16="http://schemas.microsoft.com/office/drawing/2014/main" id="{9EDE96A7-2A35-407A-9D53-F5FF8F5C90BD}"/>
              </a:ext>
            </a:extLst>
          </p:cNvPr>
          <p:cNvCxnSpPr>
            <a:cxnSpLocks/>
            <a:stCxn id="8" idx="2"/>
            <a:endCxn id="6" idx="0"/>
          </p:cNvCxnSpPr>
          <p:nvPr/>
        </p:nvCxnSpPr>
        <p:spPr>
          <a:xfrm rot="5400000">
            <a:off x="8655843" y="2647806"/>
            <a:ext cx="388018" cy="12700"/>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cxnSp>
        <p:nvCxnSpPr>
          <p:cNvPr id="10" name="Curved Connector 9">
            <a:extLst>
              <a:ext uri="{FF2B5EF4-FFF2-40B4-BE49-F238E27FC236}">
                <a16:creationId xmlns:a16="http://schemas.microsoft.com/office/drawing/2014/main" id="{A8DCC3C5-F73D-45F1-BC86-692C3AD17646}"/>
              </a:ext>
            </a:extLst>
          </p:cNvPr>
          <p:cNvCxnSpPr>
            <a:cxnSpLocks/>
            <a:endCxn id="8" idx="0"/>
          </p:cNvCxnSpPr>
          <p:nvPr/>
        </p:nvCxnSpPr>
        <p:spPr>
          <a:xfrm rot="5400000">
            <a:off x="8598696" y="1066564"/>
            <a:ext cx="502314" cy="1"/>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cxnSp>
        <p:nvCxnSpPr>
          <p:cNvPr id="11" name="Elbow Connector 17">
            <a:extLst>
              <a:ext uri="{FF2B5EF4-FFF2-40B4-BE49-F238E27FC236}">
                <a16:creationId xmlns:a16="http://schemas.microsoft.com/office/drawing/2014/main" id="{F1515C13-06AF-40D7-B923-D34FAF644068}"/>
              </a:ext>
            </a:extLst>
          </p:cNvPr>
          <p:cNvCxnSpPr>
            <a:cxnSpLocks/>
            <a:stCxn id="5" idx="3"/>
            <a:endCxn id="8" idx="3"/>
          </p:cNvCxnSpPr>
          <p:nvPr/>
        </p:nvCxnSpPr>
        <p:spPr>
          <a:xfrm flipV="1">
            <a:off x="9714679" y="1885760"/>
            <a:ext cx="12700" cy="3651503"/>
          </a:xfrm>
          <a:prstGeom prst="bentConnector3">
            <a:avLst>
              <a:gd name="adj1" fmla="val 1800000"/>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76569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3699-7A82-9E48-B028-CC48FF328015}"/>
              </a:ext>
            </a:extLst>
          </p:cNvPr>
          <p:cNvSpPr>
            <a:spLocks noGrp="1"/>
          </p:cNvSpPr>
          <p:nvPr>
            <p:ph type="title"/>
          </p:nvPr>
        </p:nvSpPr>
        <p:spPr/>
        <p:txBody>
          <a:bodyPr/>
          <a:lstStyle/>
          <a:p>
            <a:r>
              <a:rPr lang="en-US" dirty="0"/>
              <a:t>Issue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7CD152-EA6E-2849-B30B-07BB1ACCA62E}"/>
                  </a:ext>
                </a:extLst>
              </p:cNvPr>
              <p:cNvSpPr>
                <a:spLocks noGrp="1"/>
              </p:cNvSpPr>
              <p:nvPr>
                <p:ph sz="half" idx="1"/>
              </p:nvPr>
            </p:nvSpPr>
            <p:spPr>
              <a:xfrm>
                <a:off x="609600" y="1295400"/>
                <a:ext cx="6516948" cy="5504688"/>
              </a:xfrm>
            </p:spPr>
            <p:txBody>
              <a:bodyPr>
                <a:normAutofit/>
              </a:bodyPr>
              <a:lstStyle/>
              <a:p>
                <a:pPr marL="11113" indent="0">
                  <a:buNone/>
                </a:pPr>
                <a:r>
                  <a:rPr lang="en-US" sz="2800" dirty="0"/>
                  <a:t>During each iteration, we use a sampling policy to:</a:t>
                </a:r>
              </a:p>
              <a:p>
                <a:r>
                  <a:rPr lang="en-US" sz="2800" dirty="0"/>
                  <a:t>Generate samples;</a:t>
                </a:r>
              </a:p>
              <a:p>
                <a:r>
                  <a:rPr lang="en-US" sz="2800" dirty="0"/>
                  <a:t>Obtain the utility;</a:t>
                </a:r>
              </a:p>
              <a:p>
                <a:r>
                  <a:rPr lang="en-US" sz="2800" dirty="0"/>
                  <a:t>Obtain a latest optimal policy via </a:t>
                </a:r>
                <a14:m>
                  <m:oMath xmlns:m="http://schemas.openxmlformats.org/officeDocument/2006/math">
                    <m:sSup>
                      <m:sSupPr>
                        <m:ctrlPr>
                          <a:rPr lang="en-US" sz="2800" i="1">
                            <a:solidFill>
                              <a:srgbClr val="7030A0"/>
                            </a:solidFill>
                            <a:latin typeface="Cambria Math" panose="02040503050406030204" pitchFamily="18" charset="0"/>
                          </a:rPr>
                        </m:ctrlPr>
                      </m:sSupPr>
                      <m:e>
                        <m:r>
                          <a:rPr lang="en-US" sz="2800" i="1">
                            <a:solidFill>
                              <a:srgbClr val="7030A0"/>
                            </a:solidFill>
                            <a:latin typeface="Cambria Math" panose="02040503050406030204" pitchFamily="18" charset="0"/>
                            <a:ea typeface="Cambria Math" panose="02040503050406030204" pitchFamily="18" charset="0"/>
                          </a:rPr>
                          <m:t>𝜋</m:t>
                        </m:r>
                      </m:e>
                      <m:sup>
                        <m:r>
                          <a:rPr lang="en-US" sz="2800" i="1">
                            <a:solidFill>
                              <a:srgbClr val="7030A0"/>
                            </a:solidFill>
                            <a:latin typeface="Cambria Math" panose="02040503050406030204" pitchFamily="18" charset="0"/>
                          </a:rPr>
                          <m:t>∗</m:t>
                        </m:r>
                      </m:sup>
                    </m:sSup>
                    <m:d>
                      <m:dPr>
                        <m:ctrlPr>
                          <a:rPr lang="en-US" sz="2800" i="1">
                            <a:solidFill>
                              <a:srgbClr val="7030A0"/>
                            </a:solidFill>
                            <a:latin typeface="Cambria Math" panose="02040503050406030204" pitchFamily="18" charset="0"/>
                          </a:rPr>
                        </m:ctrlPr>
                      </m:dPr>
                      <m:e>
                        <m:r>
                          <a:rPr lang="en-US" sz="2800" i="1">
                            <a:solidFill>
                              <a:srgbClr val="7030A0"/>
                            </a:solidFill>
                            <a:latin typeface="Cambria Math" panose="02040503050406030204" pitchFamily="18" charset="0"/>
                          </a:rPr>
                          <m:t>𝑠</m:t>
                        </m:r>
                      </m:e>
                    </m:d>
                    <m:r>
                      <a:rPr lang="en-US" sz="2800" i="1">
                        <a:solidFill>
                          <a:srgbClr val="7030A0"/>
                        </a:solidFill>
                        <a:latin typeface="Cambria Math" panose="02040503050406030204" pitchFamily="18" charset="0"/>
                        <a:ea typeface="Cambria Math" panose="02040503050406030204" pitchFamily="18" charset="0"/>
                      </a:rPr>
                      <m:t>=</m:t>
                    </m:r>
                    <m:func>
                      <m:funcPr>
                        <m:ctrlPr>
                          <a:rPr lang="en-US" sz="2800" i="1">
                            <a:solidFill>
                              <a:srgbClr val="7030A0"/>
                            </a:solidFill>
                            <a:latin typeface="Cambria Math" panose="02040503050406030204" pitchFamily="18" charset="0"/>
                          </a:rPr>
                        </m:ctrlPr>
                      </m:funcPr>
                      <m:fName>
                        <m:limLow>
                          <m:limLowPr>
                            <m:ctrlPr>
                              <a:rPr lang="en-US" sz="2800" i="1">
                                <a:solidFill>
                                  <a:srgbClr val="7030A0"/>
                                </a:solidFill>
                                <a:latin typeface="Cambria Math" panose="02040503050406030204" pitchFamily="18" charset="0"/>
                              </a:rPr>
                            </m:ctrlPr>
                          </m:limLowPr>
                          <m:e>
                            <m:r>
                              <m:rPr>
                                <m:nor/>
                              </m:rPr>
                              <a:rPr lang="en-US" sz="2800">
                                <a:solidFill>
                                  <a:srgbClr val="7030A0"/>
                                </a:solidFill>
                                <a:latin typeface="Cambria Math" panose="02040503050406030204" pitchFamily="18" charset="0"/>
                              </a:rPr>
                              <m:t>argmax</m:t>
                            </m:r>
                          </m:e>
                          <m:lim>
                            <m:r>
                              <a:rPr lang="en-US" sz="2800" i="1">
                                <a:solidFill>
                                  <a:srgbClr val="7030A0"/>
                                </a:solidFill>
                                <a:latin typeface="Cambria Math" panose="02040503050406030204" pitchFamily="18" charset="0"/>
                              </a:rPr>
                              <m:t>𝑎</m:t>
                            </m:r>
                          </m:lim>
                        </m:limLow>
                      </m:fName>
                      <m:e>
                        <m:nary>
                          <m:naryPr>
                            <m:chr m:val="∑"/>
                            <m:limLoc m:val="subSup"/>
                            <m:supHide m:val="on"/>
                            <m:ctrlPr>
                              <a:rPr lang="en-US" sz="2800" i="1">
                                <a:solidFill>
                                  <a:srgbClr val="7030A0"/>
                                </a:solidFill>
                                <a:latin typeface="Cambria Math" panose="02040503050406030204" pitchFamily="18" charset="0"/>
                              </a:rPr>
                            </m:ctrlPr>
                          </m:naryPr>
                          <m:sub>
                            <m:r>
                              <m:rPr>
                                <m:brk m:alnAt="9"/>
                              </m:rPr>
                              <a:rPr lang="en-US" sz="2800" i="1">
                                <a:solidFill>
                                  <a:srgbClr val="7030A0"/>
                                </a:solidFill>
                                <a:latin typeface="Cambria Math" panose="02040503050406030204" pitchFamily="18" charset="0"/>
                              </a:rPr>
                              <m:t>𝑠</m:t>
                            </m:r>
                            <m:r>
                              <a:rPr lang="en-US" sz="2800" i="1">
                                <a:solidFill>
                                  <a:srgbClr val="7030A0"/>
                                </a:solidFill>
                                <a:latin typeface="Cambria Math" panose="02040503050406030204" pitchFamily="18" charset="0"/>
                              </a:rPr>
                              <m:t>′</m:t>
                            </m:r>
                          </m:sub>
                          <m:sup/>
                          <m:e>
                            <m:r>
                              <a:rPr lang="en-US" sz="2800" i="1">
                                <a:solidFill>
                                  <a:srgbClr val="7030A0"/>
                                </a:solidFill>
                                <a:latin typeface="Cambria Math" panose="02040503050406030204" pitchFamily="18" charset="0"/>
                              </a:rPr>
                              <m:t>𝑃</m:t>
                            </m:r>
                            <m:d>
                              <m:dPr>
                                <m:ctrlPr>
                                  <a:rPr lang="en-US" sz="2800" i="1">
                                    <a:solidFill>
                                      <a:srgbClr val="7030A0"/>
                                    </a:solidFill>
                                    <a:latin typeface="Cambria Math" panose="02040503050406030204" pitchFamily="18" charset="0"/>
                                  </a:rPr>
                                </m:ctrlPr>
                              </m:dPr>
                              <m:e>
                                <m:r>
                                  <m:rPr>
                                    <m:brk m:alnAt="9"/>
                                  </m:rPr>
                                  <a:rPr lang="en-US" sz="2800" i="1">
                                    <a:solidFill>
                                      <a:srgbClr val="7030A0"/>
                                    </a:solidFill>
                                    <a:latin typeface="Cambria Math" panose="02040503050406030204" pitchFamily="18" charset="0"/>
                                  </a:rPr>
                                  <m:t>𝑠</m:t>
                                </m:r>
                                <m:r>
                                  <a:rPr lang="en-US" sz="2800" i="1">
                                    <a:solidFill>
                                      <a:srgbClr val="7030A0"/>
                                    </a:solidFill>
                                    <a:latin typeface="Cambria Math" panose="02040503050406030204" pitchFamily="18" charset="0"/>
                                  </a:rPr>
                                  <m:t>′</m:t>
                                </m:r>
                              </m:e>
                              <m:e>
                                <m:r>
                                  <a:rPr lang="en-US" sz="2800" i="1">
                                    <a:solidFill>
                                      <a:srgbClr val="7030A0"/>
                                    </a:solidFill>
                                    <a:latin typeface="Cambria Math" panose="02040503050406030204" pitchFamily="18" charset="0"/>
                                  </a:rPr>
                                  <m:t>𝑠</m:t>
                                </m:r>
                                <m:r>
                                  <a:rPr lang="en-US" sz="2800" i="1">
                                    <a:solidFill>
                                      <a:srgbClr val="7030A0"/>
                                    </a:solidFill>
                                    <a:latin typeface="Cambria Math" panose="02040503050406030204" pitchFamily="18" charset="0"/>
                                  </a:rPr>
                                  <m:t>,</m:t>
                                </m:r>
                                <m:r>
                                  <a:rPr lang="en-US" sz="2800" i="1">
                                    <a:solidFill>
                                      <a:srgbClr val="7030A0"/>
                                    </a:solidFill>
                                    <a:latin typeface="Cambria Math" panose="02040503050406030204" pitchFamily="18" charset="0"/>
                                  </a:rPr>
                                  <m:t>𝑎</m:t>
                                </m:r>
                              </m:e>
                            </m:d>
                            <m:r>
                              <a:rPr lang="en-US" sz="2800" i="1">
                                <a:solidFill>
                                  <a:srgbClr val="7030A0"/>
                                </a:solidFill>
                                <a:latin typeface="Cambria Math" panose="02040503050406030204" pitchFamily="18" charset="0"/>
                              </a:rPr>
                              <m:t>𝑈</m:t>
                            </m:r>
                            <m:r>
                              <a:rPr lang="en-US" sz="2800" i="1">
                                <a:solidFill>
                                  <a:srgbClr val="7030A0"/>
                                </a:solidFill>
                                <a:latin typeface="Cambria Math" panose="02040503050406030204" pitchFamily="18" charset="0"/>
                              </a:rPr>
                              <m:t>(</m:t>
                            </m:r>
                            <m:r>
                              <m:rPr>
                                <m:brk m:alnAt="9"/>
                              </m:rPr>
                              <a:rPr lang="en-US" sz="2800" i="1">
                                <a:solidFill>
                                  <a:srgbClr val="7030A0"/>
                                </a:solidFill>
                                <a:latin typeface="Cambria Math" panose="02040503050406030204" pitchFamily="18" charset="0"/>
                              </a:rPr>
                              <m:t>𝑠</m:t>
                            </m:r>
                            <m:r>
                              <a:rPr lang="en-US" sz="2800" i="1">
                                <a:solidFill>
                                  <a:srgbClr val="7030A0"/>
                                </a:solidFill>
                                <a:latin typeface="Cambria Math" panose="02040503050406030204" pitchFamily="18" charset="0"/>
                              </a:rPr>
                              <m:t>′)</m:t>
                            </m:r>
                          </m:e>
                        </m:nary>
                      </m:e>
                    </m:func>
                  </m:oMath>
                </a14:m>
                <a:endParaRPr lang="en-US" sz="2800" dirty="0"/>
              </a:p>
              <a:p>
                <a:pPr marL="350837" lvl="1" indent="0">
                  <a:buNone/>
                </a:pPr>
                <a:r>
                  <a:rPr lang="en-US" sz="2400" dirty="0">
                    <a:solidFill>
                      <a:srgbClr val="FF0000"/>
                    </a:solidFill>
                  </a:rPr>
                  <a:t>Problem: it requires the transition model again. </a:t>
                </a:r>
              </a:p>
            </p:txBody>
          </p:sp>
        </mc:Choice>
        <mc:Fallback xmlns="">
          <p:sp>
            <p:nvSpPr>
              <p:cNvPr id="3" name="Content Placeholder 2">
                <a:extLst>
                  <a:ext uri="{FF2B5EF4-FFF2-40B4-BE49-F238E27FC236}">
                    <a16:creationId xmlns:a16="http://schemas.microsoft.com/office/drawing/2014/main" id="{357CD152-EA6E-2849-B30B-07BB1ACCA62E}"/>
                  </a:ext>
                </a:extLst>
              </p:cNvPr>
              <p:cNvSpPr>
                <a:spLocks noGrp="1" noRot="1" noChangeAspect="1" noMove="1" noResize="1" noEditPoints="1" noAdjustHandles="1" noChangeArrowheads="1" noChangeShapeType="1" noTextEdit="1"/>
              </p:cNvSpPr>
              <p:nvPr>
                <p:ph sz="half" idx="1"/>
              </p:nvPr>
            </p:nvSpPr>
            <p:spPr>
              <a:xfrm>
                <a:off x="609600" y="1295400"/>
                <a:ext cx="6516948" cy="5504688"/>
              </a:xfrm>
              <a:blipFill>
                <a:blip r:embed="rId3"/>
                <a:stretch>
                  <a:fillRect l="-1946" t="-4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A3EF0DA-CE97-F346-B05B-26356BF6D7AF}"/>
              </a:ext>
            </a:extLst>
          </p:cNvPr>
          <p:cNvSpPr>
            <a:spLocks noGrp="1"/>
          </p:cNvSpPr>
          <p:nvPr>
            <p:ph type="sldNum" sz="quarter" idx="12"/>
          </p:nvPr>
        </p:nvSpPr>
        <p:spPr/>
        <p:txBody>
          <a:bodyPr/>
          <a:lstStyle/>
          <a:p>
            <a:fld id="{CCF77436-EC8C-4AA7-8F7E-35D67B363DD7}" type="slidenum">
              <a:rPr lang="en-US" smtClean="0"/>
              <a:pPr/>
              <a:t>31</a:t>
            </a:fld>
            <a:endParaRPr lang="en-US" dirty="0"/>
          </a:p>
        </p:txBody>
      </p:sp>
      <p:sp>
        <p:nvSpPr>
          <p:cNvPr id="8" name="Rectangle: Rounded Corners 23">
            <a:extLst>
              <a:ext uri="{FF2B5EF4-FFF2-40B4-BE49-F238E27FC236}">
                <a16:creationId xmlns:a16="http://schemas.microsoft.com/office/drawing/2014/main" id="{255924A2-4ED2-6B4A-80FE-4222EC6196E9}"/>
              </a:ext>
            </a:extLst>
          </p:cNvPr>
          <p:cNvSpPr/>
          <p:nvPr/>
        </p:nvSpPr>
        <p:spPr>
          <a:xfrm>
            <a:off x="7985025" y="4935695"/>
            <a:ext cx="1729654" cy="1203134"/>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Latest optimal policy</a:t>
            </a:r>
          </a:p>
        </p:txBody>
      </p:sp>
      <p:sp>
        <p:nvSpPr>
          <p:cNvPr id="9" name="Rectangle: Rounded Corners 24">
            <a:extLst>
              <a:ext uri="{FF2B5EF4-FFF2-40B4-BE49-F238E27FC236}">
                <a16:creationId xmlns:a16="http://schemas.microsoft.com/office/drawing/2014/main" id="{D7BBD5CB-54B2-4847-A044-A9A51FAE96D6}"/>
              </a:ext>
            </a:extLst>
          </p:cNvPr>
          <p:cNvSpPr/>
          <p:nvPr/>
        </p:nvSpPr>
        <p:spPr>
          <a:xfrm>
            <a:off x="7975486" y="2841816"/>
            <a:ext cx="1748732" cy="1651093"/>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Transition model and Utility</a:t>
            </a:r>
          </a:p>
        </p:txBody>
      </p:sp>
      <p:cxnSp>
        <p:nvCxnSpPr>
          <p:cNvPr id="11" name="Curved Connector 9">
            <a:extLst>
              <a:ext uri="{FF2B5EF4-FFF2-40B4-BE49-F238E27FC236}">
                <a16:creationId xmlns:a16="http://schemas.microsoft.com/office/drawing/2014/main" id="{061E38C8-AB00-C94B-80FC-FCD94927E462}"/>
              </a:ext>
            </a:extLst>
          </p:cNvPr>
          <p:cNvCxnSpPr>
            <a:cxnSpLocks/>
            <a:stCxn id="9" idx="2"/>
          </p:cNvCxnSpPr>
          <p:nvPr/>
        </p:nvCxnSpPr>
        <p:spPr>
          <a:xfrm rot="5400000">
            <a:off x="8622111" y="4714302"/>
            <a:ext cx="449137" cy="6348"/>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sp>
        <p:nvSpPr>
          <p:cNvPr id="38" name="Rectangle: Rounded Corners 23">
            <a:extLst>
              <a:ext uri="{FF2B5EF4-FFF2-40B4-BE49-F238E27FC236}">
                <a16:creationId xmlns:a16="http://schemas.microsoft.com/office/drawing/2014/main" id="{7DC98FB6-EE63-0344-8081-567DC7F7A113}"/>
              </a:ext>
            </a:extLst>
          </p:cNvPr>
          <p:cNvSpPr/>
          <p:nvPr/>
        </p:nvSpPr>
        <p:spPr>
          <a:xfrm>
            <a:off x="7985025" y="1317721"/>
            <a:ext cx="1729654" cy="1136077"/>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Sampling policy</a:t>
            </a:r>
          </a:p>
        </p:txBody>
      </p:sp>
      <p:cxnSp>
        <p:nvCxnSpPr>
          <p:cNvPr id="55" name="Curved Connector 9">
            <a:extLst>
              <a:ext uri="{FF2B5EF4-FFF2-40B4-BE49-F238E27FC236}">
                <a16:creationId xmlns:a16="http://schemas.microsoft.com/office/drawing/2014/main" id="{AAB0145D-A3FB-5648-A4B4-B18AF405F926}"/>
              </a:ext>
            </a:extLst>
          </p:cNvPr>
          <p:cNvCxnSpPr>
            <a:cxnSpLocks/>
            <a:stCxn id="38" idx="2"/>
            <a:endCxn id="9" idx="0"/>
          </p:cNvCxnSpPr>
          <p:nvPr/>
        </p:nvCxnSpPr>
        <p:spPr>
          <a:xfrm rot="5400000">
            <a:off x="8655843" y="2647806"/>
            <a:ext cx="388018" cy="12700"/>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cxnSp>
        <p:nvCxnSpPr>
          <p:cNvPr id="58" name="Curved Connector 9">
            <a:extLst>
              <a:ext uri="{FF2B5EF4-FFF2-40B4-BE49-F238E27FC236}">
                <a16:creationId xmlns:a16="http://schemas.microsoft.com/office/drawing/2014/main" id="{C0CB4A3B-F652-C24B-A29E-0DF7DD6204CD}"/>
              </a:ext>
            </a:extLst>
          </p:cNvPr>
          <p:cNvCxnSpPr>
            <a:cxnSpLocks/>
            <a:endCxn id="38" idx="0"/>
          </p:cNvCxnSpPr>
          <p:nvPr/>
        </p:nvCxnSpPr>
        <p:spPr>
          <a:xfrm rot="5400000">
            <a:off x="8598696" y="1066564"/>
            <a:ext cx="502314" cy="1"/>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cxnSp>
        <p:nvCxnSpPr>
          <p:cNvPr id="74" name="Elbow Connector 73">
            <a:extLst>
              <a:ext uri="{FF2B5EF4-FFF2-40B4-BE49-F238E27FC236}">
                <a16:creationId xmlns:a16="http://schemas.microsoft.com/office/drawing/2014/main" id="{7262399A-DA62-6E4D-8AF4-2CC86278C13C}"/>
              </a:ext>
            </a:extLst>
          </p:cNvPr>
          <p:cNvCxnSpPr>
            <a:cxnSpLocks/>
            <a:stCxn id="8" idx="3"/>
            <a:endCxn id="38" idx="3"/>
          </p:cNvCxnSpPr>
          <p:nvPr/>
        </p:nvCxnSpPr>
        <p:spPr>
          <a:xfrm flipV="1">
            <a:off x="9714679" y="1885760"/>
            <a:ext cx="12700" cy="3651503"/>
          </a:xfrm>
          <a:prstGeom prst="bentConnector3">
            <a:avLst>
              <a:gd name="adj1" fmla="val 1800000"/>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4566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44D-FFBE-4FD4-8E8A-DE2C03432B3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1B1ECAA-DA4F-459A-ACC6-91BD68861CAD}"/>
              </a:ext>
            </a:extLst>
          </p:cNvPr>
          <p:cNvSpPr>
            <a:spLocks noGrp="1"/>
          </p:cNvSpPr>
          <p:nvPr>
            <p:ph idx="1"/>
          </p:nvPr>
        </p:nvSpPr>
        <p:spPr/>
        <p:txBody>
          <a:bodyPr/>
          <a:lstStyle/>
          <a:p>
            <a:r>
              <a:rPr lang="en-US" dirty="0"/>
              <a:t>Introduction</a:t>
            </a:r>
          </a:p>
          <a:p>
            <a:r>
              <a:rPr lang="en-US" dirty="0"/>
              <a:t>Exploitation and Exploration</a:t>
            </a:r>
          </a:p>
          <a:p>
            <a:r>
              <a:rPr lang="en-US" dirty="0"/>
              <a:t>Model-Free Utility Learning (problem: still requires transition model even though utility can be determined)</a:t>
            </a:r>
          </a:p>
          <a:p>
            <a:r>
              <a:rPr lang="en-US" dirty="0"/>
              <a:t>Another Utility Model: Q-Value (revision to model-free utility learning model that does not require transition model)</a:t>
            </a:r>
          </a:p>
        </p:txBody>
      </p:sp>
      <p:sp>
        <p:nvSpPr>
          <p:cNvPr id="4" name="Slide Number Placeholder 3">
            <a:extLst>
              <a:ext uri="{FF2B5EF4-FFF2-40B4-BE49-F238E27FC236}">
                <a16:creationId xmlns:a16="http://schemas.microsoft.com/office/drawing/2014/main" id="{3ACD25EB-491A-45A0-937D-B76D9C098DBA}"/>
              </a:ext>
            </a:extLst>
          </p:cNvPr>
          <p:cNvSpPr>
            <a:spLocks noGrp="1"/>
          </p:cNvSpPr>
          <p:nvPr>
            <p:ph type="sldNum" sz="quarter" idx="12"/>
          </p:nvPr>
        </p:nvSpPr>
        <p:spPr/>
        <p:txBody>
          <a:bodyPr/>
          <a:lstStyle/>
          <a:p>
            <a:pPr>
              <a:defRPr/>
            </a:pPr>
            <a:fld id="{CCF77436-EC8C-4AA7-8F7E-35D67B363DD7}" type="slidenum">
              <a:rPr lang="en-US" smtClean="0"/>
              <a:pPr>
                <a:defRPr/>
              </a:pPr>
              <a:t>32</a:t>
            </a:fld>
            <a:endParaRPr lang="en-US" dirty="0"/>
          </a:p>
        </p:txBody>
      </p:sp>
    </p:spTree>
    <p:extLst>
      <p:ext uri="{BB962C8B-B14F-4D97-AF65-F5344CB8AC3E}">
        <p14:creationId xmlns:p14="http://schemas.microsoft.com/office/powerpoint/2010/main" val="3044480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1334F-3C28-7845-911F-E19E9349D5E6}"/>
              </a:ext>
            </a:extLst>
          </p:cNvPr>
          <p:cNvSpPr>
            <a:spLocks noGrp="1"/>
          </p:cNvSpPr>
          <p:nvPr>
            <p:ph type="title"/>
          </p:nvPr>
        </p:nvSpPr>
        <p:spPr/>
        <p:txBody>
          <a:bodyPr/>
          <a:lstStyle/>
          <a:p>
            <a:r>
              <a:rPr lang="en-US" dirty="0"/>
              <a:t>Q-Value: Another Utility Model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7CC2D8-7DA0-1441-99A0-882F1CF9DBC8}"/>
                  </a:ext>
                </a:extLst>
              </p:cNvPr>
              <p:cNvSpPr>
                <a:spLocks noGrp="1"/>
              </p:cNvSpPr>
              <p:nvPr>
                <p:ph idx="1"/>
              </p:nvPr>
            </p:nvSpPr>
            <p:spPr/>
            <p:txBody>
              <a:bodyPr/>
              <a:lstStyle/>
              <a:p>
                <a14:m>
                  <m:oMath xmlns:m="http://schemas.openxmlformats.org/officeDocument/2006/math">
                    <m:r>
                      <a:rPr lang="en-US" smtClean="0">
                        <a:solidFill>
                          <a:srgbClr val="7030A0"/>
                        </a:solidFill>
                        <a:latin typeface="Cambria Math" panose="02040503050406030204" pitchFamily="18" charset="0"/>
                      </a:rPr>
                      <m:t>𝑈</m:t>
                    </m:r>
                    <m:d>
                      <m:dPr>
                        <m:ctrlPr>
                          <a:rPr lang="en-US" i="1">
                            <a:solidFill>
                              <a:srgbClr val="7030A0"/>
                            </a:solidFill>
                            <a:latin typeface="Cambria Math" panose="02040503050406030204" pitchFamily="18" charset="0"/>
                          </a:rPr>
                        </m:ctrlPr>
                      </m:dPr>
                      <m:e>
                        <m:r>
                          <a:rPr lang="en-US">
                            <a:solidFill>
                              <a:srgbClr val="7030A0"/>
                            </a:solidFill>
                            <a:latin typeface="Cambria Math" panose="02040503050406030204" pitchFamily="18" charset="0"/>
                          </a:rPr>
                          <m:t>𝑠</m:t>
                        </m:r>
                      </m:e>
                    </m:d>
                  </m:oMath>
                </a14:m>
                <a:r>
                  <a:rPr lang="en-US" dirty="0"/>
                  <a:t>: an expected utility of a </a:t>
                </a:r>
                <a:r>
                  <a:rPr lang="en-US" dirty="0">
                    <a:ea typeface="Cambria Math" panose="02040503050406030204" pitchFamily="18" charset="0"/>
                  </a:rPr>
                  <a:t>stochastic </a:t>
                </a:r>
                <a:r>
                  <a:rPr lang="en-US" dirty="0"/>
                  <a:t>state sequence starting at </a:t>
                </a:r>
                <a14:m>
                  <m:oMath xmlns:m="http://schemas.openxmlformats.org/officeDocument/2006/math">
                    <m:r>
                      <a:rPr lang="en-US" b="0" i="1" smtClean="0">
                        <a:solidFill>
                          <a:srgbClr val="7030A0"/>
                        </a:solidFill>
                        <a:latin typeface="Cambria Math" panose="02040503050406030204" pitchFamily="18" charset="0"/>
                      </a:rPr>
                      <m:t>𝑠</m:t>
                    </m:r>
                  </m:oMath>
                </a14:m>
                <a:r>
                  <a:rPr lang="en-US" dirty="0">
                    <a:ea typeface="Cambria Math" panose="02040503050406030204" pitchFamily="18" charset="0"/>
                  </a:rPr>
                  <a:t> under an optimal </a:t>
                </a:r>
                <a:r>
                  <a:rPr lang="en-US" dirty="0"/>
                  <a:t>policy.</a:t>
                </a:r>
              </a:p>
              <a:p>
                <a14:m>
                  <m:oMath xmlns:m="http://schemas.openxmlformats.org/officeDocument/2006/math">
                    <m:r>
                      <a:rPr lang="en-US" b="0" i="1" smtClean="0">
                        <a:solidFill>
                          <a:srgbClr val="7030A0"/>
                        </a:solidFill>
                        <a:latin typeface="Cambria Math" panose="02040503050406030204" pitchFamily="18" charset="0"/>
                      </a:rPr>
                      <m:t>𝑄</m:t>
                    </m:r>
                    <m:d>
                      <m:dPr>
                        <m:ctrlPr>
                          <a:rPr lang="en-US" i="1">
                            <a:solidFill>
                              <a:srgbClr val="7030A0"/>
                            </a:solidFill>
                            <a:latin typeface="Cambria Math" panose="02040503050406030204" pitchFamily="18" charset="0"/>
                          </a:rPr>
                        </m:ctrlPr>
                      </m:dPr>
                      <m:e>
                        <m:r>
                          <a:rPr lang="en-US">
                            <a:solidFill>
                              <a:srgbClr val="7030A0"/>
                            </a:solidFill>
                            <a:latin typeface="Cambria Math" panose="02040503050406030204" pitchFamily="18" charset="0"/>
                          </a:rPr>
                          <m:t>𝑠</m:t>
                        </m:r>
                        <m:r>
                          <a:rPr lang="en-US" b="0" i="1" smtClean="0">
                            <a:solidFill>
                              <a:srgbClr val="7030A0"/>
                            </a:solidFill>
                            <a:latin typeface="Cambria Math" panose="02040503050406030204" pitchFamily="18" charset="0"/>
                          </a:rPr>
                          <m:t>,</m:t>
                        </m:r>
                        <m:r>
                          <a:rPr lang="en-US" b="0" i="1" smtClean="0">
                            <a:solidFill>
                              <a:srgbClr val="7030A0"/>
                            </a:solidFill>
                            <a:latin typeface="Cambria Math" panose="02040503050406030204" pitchFamily="18" charset="0"/>
                          </a:rPr>
                          <m:t>𝑎</m:t>
                        </m:r>
                      </m:e>
                    </m:d>
                  </m:oMath>
                </a14:m>
                <a:r>
                  <a:rPr lang="en-US" dirty="0"/>
                  <a:t>: an expected utility of a </a:t>
                </a:r>
                <a:r>
                  <a:rPr lang="en-US" dirty="0">
                    <a:ea typeface="Cambria Math" panose="02040503050406030204" pitchFamily="18" charset="0"/>
                  </a:rPr>
                  <a:t>stochastic (</a:t>
                </a:r>
                <a:r>
                  <a:rPr lang="en-US" dirty="0"/>
                  <a:t>state, action) sequence starting at </a:t>
                </a:r>
                <a14:m>
                  <m:oMath xmlns:m="http://schemas.openxmlformats.org/officeDocument/2006/math">
                    <m:d>
                      <m:dPr>
                        <m:ctrlPr>
                          <a:rPr lang="en-US" i="1">
                            <a:solidFill>
                              <a:srgbClr val="7030A0"/>
                            </a:solidFill>
                            <a:latin typeface="Cambria Math" panose="02040503050406030204" pitchFamily="18" charset="0"/>
                          </a:rPr>
                        </m:ctrlPr>
                      </m:dPr>
                      <m:e>
                        <m:r>
                          <a:rPr lang="en-US">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𝑎</m:t>
                        </m:r>
                      </m:e>
                    </m:d>
                  </m:oMath>
                </a14:m>
                <a:r>
                  <a:rPr lang="en-US" dirty="0">
                    <a:ea typeface="Cambria Math" panose="02040503050406030204" pitchFamily="18" charset="0"/>
                  </a:rPr>
                  <a:t> under a </a:t>
                </a:r>
                <a:r>
                  <a:rPr lang="en-US" dirty="0"/>
                  <a:t>policy.</a:t>
                </a:r>
              </a:p>
            </p:txBody>
          </p:sp>
        </mc:Choice>
        <mc:Fallback xmlns="">
          <p:sp>
            <p:nvSpPr>
              <p:cNvPr id="3" name="Content Placeholder 2">
                <a:extLst>
                  <a:ext uri="{FF2B5EF4-FFF2-40B4-BE49-F238E27FC236}">
                    <a16:creationId xmlns:a16="http://schemas.microsoft.com/office/drawing/2014/main" id="{917CC2D8-7DA0-1441-99A0-882F1CF9DBC8}"/>
                  </a:ext>
                </a:extLst>
              </p:cNvPr>
              <p:cNvSpPr>
                <a:spLocks noGrp="1" noRot="1" noChangeAspect="1" noMove="1" noResize="1" noEditPoints="1" noAdjustHandles="1" noChangeArrowheads="1" noChangeShapeType="1" noTextEdit="1"/>
              </p:cNvSpPr>
              <p:nvPr>
                <p:ph idx="1"/>
              </p:nvPr>
            </p:nvSpPr>
            <p:spPr>
              <a:blipFill>
                <a:blip r:embed="rId2"/>
                <a:stretch>
                  <a:fillRect l="-1503" t="-7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F0D8D7E-E017-1E47-9524-720929DBC050}"/>
              </a:ext>
            </a:extLst>
          </p:cNvPr>
          <p:cNvSpPr>
            <a:spLocks noGrp="1"/>
          </p:cNvSpPr>
          <p:nvPr>
            <p:ph type="sldNum" sz="quarter" idx="12"/>
          </p:nvPr>
        </p:nvSpPr>
        <p:spPr/>
        <p:txBody>
          <a:bodyPr/>
          <a:lstStyle/>
          <a:p>
            <a:pPr>
              <a:defRPr/>
            </a:pPr>
            <a:fld id="{CCF77436-EC8C-4AA7-8F7E-35D67B363DD7}" type="slidenum">
              <a:rPr lang="en-US" smtClean="0"/>
              <a:pPr>
                <a:defRPr/>
              </a:pPr>
              <a:t>33</a:t>
            </a:fld>
            <a:endParaRPr lang="en-US" dirty="0"/>
          </a:p>
        </p:txBody>
      </p:sp>
    </p:spTree>
    <p:extLst>
      <p:ext uri="{BB962C8B-B14F-4D97-AF65-F5344CB8AC3E}">
        <p14:creationId xmlns:p14="http://schemas.microsoft.com/office/powerpoint/2010/main" val="72676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B60BC-8466-D94F-AE14-9B0F5E59CBA9}"/>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D99B3B99-6F8F-0443-8853-CB030C635DE8}"/>
              </a:ext>
            </a:extLst>
          </p:cNvPr>
          <p:cNvSpPr>
            <a:spLocks noGrp="1"/>
          </p:cNvSpPr>
          <p:nvPr>
            <p:ph type="sldNum" sz="quarter" idx="12"/>
          </p:nvPr>
        </p:nvSpPr>
        <p:spPr/>
        <p:txBody>
          <a:bodyPr/>
          <a:lstStyle/>
          <a:p>
            <a:pPr>
              <a:defRPr/>
            </a:pPr>
            <a:fld id="{CCF77436-EC8C-4AA7-8F7E-35D67B363DD7}" type="slidenum">
              <a:rPr lang="en-US" smtClean="0"/>
              <a:pPr>
                <a:defRPr/>
              </a:pPr>
              <a:t>34</a:t>
            </a:fld>
            <a:endParaRPr lang="en-US" dirty="0"/>
          </a:p>
        </p:txBody>
      </p:sp>
      <p:sp>
        <p:nvSpPr>
          <p:cNvPr id="15" name="Rectangle 14">
            <a:extLst>
              <a:ext uri="{FF2B5EF4-FFF2-40B4-BE49-F238E27FC236}">
                <a16:creationId xmlns:a16="http://schemas.microsoft.com/office/drawing/2014/main" id="{DD797495-D351-4D40-95BB-081126B0F82A}"/>
              </a:ext>
            </a:extLst>
          </p:cNvPr>
          <p:cNvSpPr/>
          <p:nvPr/>
        </p:nvSpPr>
        <p:spPr>
          <a:xfrm>
            <a:off x="6416116" y="46172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6" name="Rectangle 15">
            <a:extLst>
              <a:ext uri="{FF2B5EF4-FFF2-40B4-BE49-F238E27FC236}">
                <a16:creationId xmlns:a16="http://schemas.microsoft.com/office/drawing/2014/main" id="{1BB425C3-EAB0-CE42-AEB4-96705A17D1F6}"/>
              </a:ext>
            </a:extLst>
          </p:cNvPr>
          <p:cNvSpPr/>
          <p:nvPr/>
        </p:nvSpPr>
        <p:spPr>
          <a:xfrm>
            <a:off x="4187568" y="46172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7" name="Rectangle 16">
            <a:extLst>
              <a:ext uri="{FF2B5EF4-FFF2-40B4-BE49-F238E27FC236}">
                <a16:creationId xmlns:a16="http://schemas.microsoft.com/office/drawing/2014/main" id="{08B75EB4-C28C-0845-A4A8-BDEBBF3E85D6}"/>
              </a:ext>
            </a:extLst>
          </p:cNvPr>
          <p:cNvSpPr/>
          <p:nvPr/>
        </p:nvSpPr>
        <p:spPr>
          <a:xfrm>
            <a:off x="5301842" y="46172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8" name="Rectangle 17">
            <a:extLst>
              <a:ext uri="{FF2B5EF4-FFF2-40B4-BE49-F238E27FC236}">
                <a16:creationId xmlns:a16="http://schemas.microsoft.com/office/drawing/2014/main" id="{E61E475F-F56E-0147-ABF6-A4343848C65E}"/>
              </a:ext>
            </a:extLst>
          </p:cNvPr>
          <p:cNvSpPr/>
          <p:nvPr/>
        </p:nvSpPr>
        <p:spPr>
          <a:xfrm>
            <a:off x="7530390" y="46172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9" name="Rectangle 18">
            <a:extLst>
              <a:ext uri="{FF2B5EF4-FFF2-40B4-BE49-F238E27FC236}">
                <a16:creationId xmlns:a16="http://schemas.microsoft.com/office/drawing/2014/main" id="{409F4875-B313-3F4E-AD1F-80E25B1ED7EA}"/>
              </a:ext>
            </a:extLst>
          </p:cNvPr>
          <p:cNvSpPr/>
          <p:nvPr/>
        </p:nvSpPr>
        <p:spPr>
          <a:xfrm>
            <a:off x="3468442" y="392790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20" name="Rectangle 19">
            <a:extLst>
              <a:ext uri="{FF2B5EF4-FFF2-40B4-BE49-F238E27FC236}">
                <a16:creationId xmlns:a16="http://schemas.microsoft.com/office/drawing/2014/main" id="{EF3FD3F2-76C6-E64C-989A-0BDDA71E87FB}"/>
              </a:ext>
            </a:extLst>
          </p:cNvPr>
          <p:cNvSpPr/>
          <p:nvPr/>
        </p:nvSpPr>
        <p:spPr>
          <a:xfrm>
            <a:off x="3487678" y="1716908"/>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21" name="Rectangle 20">
            <a:extLst>
              <a:ext uri="{FF2B5EF4-FFF2-40B4-BE49-F238E27FC236}">
                <a16:creationId xmlns:a16="http://schemas.microsoft.com/office/drawing/2014/main" id="{94102DD5-BF77-1442-A168-73C6BC2B2845}"/>
              </a:ext>
            </a:extLst>
          </p:cNvPr>
          <p:cNvSpPr/>
          <p:nvPr/>
        </p:nvSpPr>
        <p:spPr>
          <a:xfrm>
            <a:off x="3463634" y="282240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graphicFrame>
        <p:nvGraphicFramePr>
          <p:cNvPr id="22" name="Table 21">
            <a:extLst>
              <a:ext uri="{FF2B5EF4-FFF2-40B4-BE49-F238E27FC236}">
                <a16:creationId xmlns:a16="http://schemas.microsoft.com/office/drawing/2014/main" id="{4524CCD5-E27B-3748-AFBA-377989E01194}"/>
              </a:ext>
            </a:extLst>
          </p:cNvPr>
          <p:cNvGraphicFramePr>
            <a:graphicFrameLocks noGrp="1"/>
          </p:cNvGraphicFramePr>
          <p:nvPr>
            <p:extLst>
              <p:ext uri="{D42A27DB-BD31-4B8C-83A1-F6EECF244321}">
                <p14:modId xmlns:p14="http://schemas.microsoft.com/office/powerpoint/2010/main" val="3802757565"/>
              </p:ext>
            </p:extLst>
          </p:nvPr>
        </p:nvGraphicFramePr>
        <p:xfrm>
          <a:off x="3786190" y="1368552"/>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34090">
                  <a:extLst>
                    <a:ext uri="{9D8B030D-6E8A-4147-A177-3AD203B41FA5}">
                      <a16:colId xmlns:a16="http://schemas.microsoft.com/office/drawing/2014/main" val="612247491"/>
                    </a:ext>
                  </a:extLst>
                </a:gridCol>
                <a:gridCol w="577953">
                  <a:extLst>
                    <a:ext uri="{9D8B030D-6E8A-4147-A177-3AD203B41FA5}">
                      <a16:colId xmlns:a16="http://schemas.microsoft.com/office/drawing/2014/main" val="3961159475"/>
                    </a:ext>
                  </a:extLst>
                </a:gridCol>
                <a:gridCol w="528176">
                  <a:extLst>
                    <a:ext uri="{9D8B030D-6E8A-4147-A177-3AD203B41FA5}">
                      <a16:colId xmlns:a16="http://schemas.microsoft.com/office/drawing/2014/main" val="3709541919"/>
                    </a:ext>
                  </a:extLst>
                </a:gridCol>
                <a:gridCol w="583867">
                  <a:extLst>
                    <a:ext uri="{9D8B030D-6E8A-4147-A177-3AD203B41FA5}">
                      <a16:colId xmlns:a16="http://schemas.microsoft.com/office/drawing/2014/main" val="2228921662"/>
                    </a:ext>
                  </a:extLst>
                </a:gridCol>
                <a:gridCol w="581255">
                  <a:extLst>
                    <a:ext uri="{9D8B030D-6E8A-4147-A177-3AD203B41FA5}">
                      <a16:colId xmlns:a16="http://schemas.microsoft.com/office/drawing/2014/main" val="3587339238"/>
                    </a:ext>
                  </a:extLst>
                </a:gridCol>
                <a:gridCol w="530788">
                  <a:extLst>
                    <a:ext uri="{9D8B030D-6E8A-4147-A177-3AD203B41FA5}">
                      <a16:colId xmlns:a16="http://schemas.microsoft.com/office/drawing/2014/main" val="641350368"/>
                    </a:ext>
                  </a:extLst>
                </a:gridCol>
              </a:tblGrid>
              <a:tr h="367580">
                <a:tc gridSpan="2">
                  <a:txBody>
                    <a:bodyPr/>
                    <a:lstStyle/>
                    <a:p>
                      <a:pPr algn="ctr"/>
                      <a:r>
                        <a:rPr lang="en-US" dirty="0">
                          <a:solidFill>
                            <a:schemeClr val="tx1"/>
                          </a:solidFill>
                          <a:latin typeface="Candara" panose="020E0502030303020204" pitchFamily="34" charset="0"/>
                        </a:rPr>
                        <a:t>84.7</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dirty="0">
                          <a:solidFill>
                            <a:schemeClr val="tx1"/>
                          </a:solidFill>
                          <a:latin typeface="Candara" panose="020E0502030303020204" pitchFamily="34" charset="0"/>
                        </a:rPr>
                        <a:t>92.0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dirty="0">
                          <a:solidFill>
                            <a:schemeClr val="tx1"/>
                          </a:solidFill>
                          <a:latin typeface="Candara" panose="020E0502030303020204" pitchFamily="34" charset="0"/>
                        </a:rPr>
                        <a:t>94.9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dirty="0">
                          <a:solidFill>
                            <a:schemeClr val="tx1"/>
                          </a:solidFill>
                          <a:latin typeface="Candara" panose="020E0502030303020204" pitchFamily="34" charset="0"/>
                        </a:rPr>
                        <a:t>84.6</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4288" indent="-14288" algn="r">
                        <a:tabLst/>
                      </a:pPr>
                      <a:r>
                        <a:rPr lang="en-US" dirty="0">
                          <a:solidFill>
                            <a:schemeClr val="tx1"/>
                          </a:solidFill>
                          <a:latin typeface="Candara" panose="020E0502030303020204" pitchFamily="34" charset="0"/>
                        </a:rPr>
                        <a:t>90.8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tx1"/>
                          </a:solidFill>
                          <a:latin typeface="Candara" panose="020E0502030303020204" pitchFamily="34" charset="0"/>
                        </a:rPr>
                        <a:t>87.3</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solidFill>
                            <a:schemeClr val="tx1"/>
                          </a:solidFill>
                          <a:latin typeface="Candara" panose="020E0502030303020204" pitchFamily="34" charset="0"/>
                        </a:rPr>
                        <a:t>94.6</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tx1"/>
                          </a:solidFill>
                          <a:latin typeface="Candara" panose="020E0502030303020204" pitchFamily="34" charset="0"/>
                        </a:rPr>
                        <a:t>91.2</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solidFill>
                            <a:schemeClr val="tx1"/>
                          </a:solidFill>
                          <a:latin typeface="Candara" panose="020E0502030303020204" pitchFamily="34" charset="0"/>
                        </a:rPr>
                        <a:t>95.9</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dirty="0">
                          <a:solidFill>
                            <a:schemeClr val="tx1"/>
                          </a:solidFill>
                          <a:latin typeface="Candara" panose="020E0502030303020204" pitchFamily="34" charset="0"/>
                        </a:rPr>
                        <a:t>78.1</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dirty="0">
                          <a:solidFill>
                            <a:schemeClr val="tx1"/>
                          </a:solidFill>
                          <a:latin typeface="Candara" panose="020E0502030303020204" pitchFamily="34" charset="0"/>
                        </a:rPr>
                        <a:t>91.9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dirty="0">
                          <a:solidFill>
                            <a:schemeClr val="tx1"/>
                          </a:solidFill>
                          <a:latin typeface="Candara" panose="020E0502030303020204" pitchFamily="34" charset="0"/>
                        </a:rPr>
                        <a:t>77.0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dirty="0">
                          <a:solidFill>
                            <a:schemeClr val="tx1"/>
                          </a:solidFill>
                          <a:latin typeface="Candara" panose="020E0502030303020204" pitchFamily="34" charset="0"/>
                        </a:rPr>
                        <a:t>85.0</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20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2">
                  <a:txBody>
                    <a:bodyPr/>
                    <a:lstStyle/>
                    <a:p>
                      <a:pPr algn="ctr"/>
                      <a:r>
                        <a:rPr lang="en-US" dirty="0">
                          <a:solidFill>
                            <a:schemeClr val="tx1"/>
                          </a:solidFill>
                          <a:latin typeface="Candara" panose="020E0502030303020204" pitchFamily="34" charset="0"/>
                        </a:rPr>
                        <a:t>73.1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dirty="0">
                          <a:solidFill>
                            <a:schemeClr val="tx1"/>
                          </a:solidFill>
                          <a:latin typeface="Candara" panose="020E0502030303020204" pitchFamily="34" charset="0"/>
                        </a:rPr>
                        <a:t>52.5</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kern="1200" dirty="0">
                          <a:solidFill>
                            <a:schemeClr val="tx1"/>
                          </a:solidFill>
                          <a:latin typeface="Candara" panose="020E0502030303020204" pitchFamily="34" charset="0"/>
                          <a:ea typeface="+mn-ea"/>
                          <a:cs typeface="+mn-cs"/>
                        </a:rPr>
                        <a:t>74.8</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dirty="0">
                          <a:solidFill>
                            <a:schemeClr val="tx1"/>
                          </a:solidFill>
                          <a:latin typeface="Candara" panose="020E0502030303020204" pitchFamily="34" charset="0"/>
                        </a:rPr>
                        <a:t>64.1</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tx1"/>
                          </a:solidFill>
                          <a:latin typeface="Candara" panose="020E0502030303020204" pitchFamily="34" charset="0"/>
                        </a:rPr>
                        <a:t>-57.7</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dirty="0">
                          <a:solidFill>
                            <a:schemeClr val="tx1"/>
                          </a:solidFill>
                          <a:latin typeface="Candara" panose="020E0502030303020204" pitchFamily="34" charset="0"/>
                        </a:rPr>
                        <a:t>45.1</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2">
                  <a:txBody>
                    <a:bodyPr/>
                    <a:lstStyle/>
                    <a:p>
                      <a:pPr algn="ctr"/>
                      <a:r>
                        <a:rPr lang="en-US" dirty="0">
                          <a:solidFill>
                            <a:schemeClr val="tx1"/>
                          </a:solidFill>
                          <a:latin typeface="Candara" panose="020E0502030303020204" pitchFamily="34" charset="0"/>
                        </a:rPr>
                        <a:t>46.9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dirty="0">
                          <a:solidFill>
                            <a:schemeClr val="tx1"/>
                          </a:solidFill>
                          <a:latin typeface="Candara" panose="020E0502030303020204" pitchFamily="34" charset="0"/>
                        </a:rPr>
                        <a:t>78.8</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dirty="0">
                          <a:solidFill>
                            <a:schemeClr val="tx1"/>
                          </a:solidFill>
                          <a:latin typeface="Candara" panose="020E0502030303020204" pitchFamily="34" charset="0"/>
                        </a:rPr>
                        <a:t>53.8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dirty="0">
                          <a:solidFill>
                            <a:schemeClr val="tx1"/>
                          </a:solidFill>
                          <a:latin typeface="Candara" panose="020E0502030303020204" pitchFamily="34" charset="0"/>
                        </a:rPr>
                        <a:t>67.3</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dirty="0">
                          <a:solidFill>
                            <a:schemeClr val="tx1"/>
                          </a:solidFill>
                          <a:latin typeface="Candara" panose="020E0502030303020204" pitchFamily="34" charset="0"/>
                        </a:rPr>
                        <a:t>-74.0</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dirty="0">
                          <a:solidFill>
                            <a:schemeClr val="tx1"/>
                          </a:solidFill>
                          <a:latin typeface="Candara" panose="020E0502030303020204" pitchFamily="34" charset="0"/>
                        </a:rPr>
                        <a:t>49.5</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solidFill>
                            <a:schemeClr val="tx1"/>
                          </a:solidFill>
                          <a:latin typeface="Candara" panose="020E0502030303020204" pitchFamily="34" charset="0"/>
                        </a:rPr>
                        <a:t>51.7</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dirty="0">
                          <a:solidFill>
                            <a:schemeClr val="tx1"/>
                          </a:solidFill>
                          <a:latin typeface="Candara" panose="020E0502030303020204" pitchFamily="34" charset="0"/>
                        </a:rPr>
                        <a:t>50.6</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solidFill>
                            <a:schemeClr val="tx1"/>
                          </a:solidFill>
                          <a:latin typeface="Candara" panose="020E0502030303020204" pitchFamily="34" charset="0"/>
                        </a:rPr>
                        <a:t>61.4</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tx1"/>
                          </a:solidFill>
                          <a:latin typeface="Candara" panose="020E0502030303020204" pitchFamily="34" charset="0"/>
                        </a:rPr>
                        <a:t>53.6</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solidFill>
                            <a:schemeClr val="tx1"/>
                          </a:solidFill>
                          <a:latin typeface="Candara" panose="020E0502030303020204" pitchFamily="34" charset="0"/>
                        </a:rPr>
                        <a:t>34.6</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dirty="0">
                          <a:solidFill>
                            <a:schemeClr val="tx1"/>
                          </a:solidFill>
                          <a:latin typeface="Candara" panose="020E0502030303020204" pitchFamily="34" charset="0"/>
                        </a:rPr>
                        <a:t>48.4</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a:solidFill>
                            <a:schemeClr val="tx1"/>
                          </a:solidFill>
                          <a:latin typeface="Candara" panose="020E0502030303020204" pitchFamily="34" charset="0"/>
                        </a:rPr>
                        <a:t>14.6</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dirty="0">
                          <a:solidFill>
                            <a:schemeClr val="tx1"/>
                          </a:solidFill>
                          <a:latin typeface="Candara" panose="020E0502030303020204" pitchFamily="34" charset="0"/>
                        </a:rPr>
                        <a:t>55.1</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dirty="0">
                          <a:solidFill>
                            <a:schemeClr val="tx1"/>
                          </a:solidFill>
                          <a:latin typeface="Candara" panose="020E0502030303020204" pitchFamily="34" charset="0"/>
                        </a:rPr>
                        <a:t>53.2</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dirty="0">
                          <a:solidFill>
                            <a:schemeClr val="tx1"/>
                          </a:solidFill>
                          <a:latin typeface="Candara" panose="020E0502030303020204" pitchFamily="34" charset="0"/>
                        </a:rPr>
                        <a:t>60.6</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dirty="0">
                          <a:solidFill>
                            <a:schemeClr val="tx1"/>
                          </a:solidFill>
                          <a:latin typeface="Candara" panose="020E0502030303020204" pitchFamily="34" charset="0"/>
                        </a:rPr>
                        <a:t>1.2</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spTree>
    <p:extLst>
      <p:ext uri="{BB962C8B-B14F-4D97-AF65-F5344CB8AC3E}">
        <p14:creationId xmlns:p14="http://schemas.microsoft.com/office/powerpoint/2010/main" val="150445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F3FE-1F06-E349-9F91-AEAFDE147F45}"/>
              </a:ext>
            </a:extLst>
          </p:cNvPr>
          <p:cNvSpPr>
            <a:spLocks noGrp="1"/>
          </p:cNvSpPr>
          <p:nvPr>
            <p:ph type="title"/>
          </p:nvPr>
        </p:nvSpPr>
        <p:spPr/>
        <p:txBody>
          <a:bodyPr>
            <a:normAutofit/>
          </a:bodyPr>
          <a:lstStyle/>
          <a:p>
            <a:r>
              <a:rPr lang="en-US" dirty="0"/>
              <a:t>Q-Value Properties under Optimal Policy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3C42168-A449-5049-8C5D-F53296473247}"/>
                  </a:ext>
                </a:extLst>
              </p:cNvPr>
              <p:cNvSpPr>
                <a:spLocks noGrp="1"/>
              </p:cNvSpPr>
              <p:nvPr>
                <p:ph idx="1"/>
              </p:nvPr>
            </p:nvSpPr>
            <p:spPr/>
            <p:txBody>
              <a:bodyPr>
                <a:normAutofit/>
              </a:bodyPr>
              <a:lstStyle/>
              <a:p>
                <a14:m>
                  <m:oMath xmlns:m="http://schemas.openxmlformats.org/officeDocument/2006/math">
                    <m:r>
                      <a:rPr lang="en-US" i="1" smtClean="0">
                        <a:solidFill>
                          <a:srgbClr val="7030A0"/>
                        </a:solidFill>
                        <a:latin typeface="Cambria Math" panose="02040503050406030204" pitchFamily="18" charset="0"/>
                      </a:rPr>
                      <m:t>𝑈</m:t>
                    </m:r>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𝑠</m:t>
                        </m:r>
                      </m:e>
                    </m:d>
                    <m:r>
                      <a:rPr lang="en-US" i="1">
                        <a:solidFill>
                          <a:srgbClr val="7030A0"/>
                        </a:solidFill>
                        <a:latin typeface="Cambria Math" panose="02040503050406030204" pitchFamily="18" charset="0"/>
                      </a:rPr>
                      <m:t>=</m:t>
                    </m:r>
                    <m:limLow>
                      <m:limLowPr>
                        <m:ctrlPr>
                          <a:rPr lang="en-US" i="1">
                            <a:solidFill>
                              <a:srgbClr val="7030A0"/>
                            </a:solidFill>
                            <a:latin typeface="Cambria Math" panose="02040503050406030204" pitchFamily="18" charset="0"/>
                          </a:rPr>
                        </m:ctrlPr>
                      </m:limLowPr>
                      <m:e>
                        <m:r>
                          <m:rPr>
                            <m:nor/>
                          </m:rPr>
                          <a:rPr lang="en-US">
                            <a:solidFill>
                              <a:srgbClr val="7030A0"/>
                            </a:solidFill>
                            <a:latin typeface="Cambria Math" panose="02040503050406030204" pitchFamily="18" charset="0"/>
                          </a:rPr>
                          <m:t>max</m:t>
                        </m:r>
                      </m:e>
                      <m:lim>
                        <m:r>
                          <a:rPr lang="en-US" i="1">
                            <a:solidFill>
                              <a:srgbClr val="7030A0"/>
                            </a:solidFill>
                            <a:latin typeface="Cambria Math" panose="02040503050406030204" pitchFamily="18" charset="0"/>
                          </a:rPr>
                          <m:t>𝑎</m:t>
                        </m:r>
                      </m:lim>
                    </m:limLow>
                    <m:r>
                      <a:rPr lang="en-US" b="0" i="1" smtClean="0">
                        <a:solidFill>
                          <a:srgbClr val="7030A0"/>
                        </a:solidFill>
                        <a:latin typeface="Cambria Math" panose="02040503050406030204" pitchFamily="18" charset="0"/>
                      </a:rPr>
                      <m:t> </m:t>
                    </m:r>
                    <m:r>
                      <a:rPr lang="en-US" i="1">
                        <a:solidFill>
                          <a:srgbClr val="7030A0"/>
                        </a:solidFill>
                        <a:latin typeface="Cambria Math" panose="02040503050406030204" pitchFamily="18" charset="0"/>
                        <a:ea typeface="Cambria Math" panose="02040503050406030204" pitchFamily="18" charset="0"/>
                      </a:rPr>
                      <m:t>𝑄</m:t>
                    </m:r>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𝑠</m:t>
                    </m:r>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𝑎</m:t>
                    </m:r>
                    <m:r>
                      <a:rPr lang="en-US" i="1">
                        <a:solidFill>
                          <a:srgbClr val="7030A0"/>
                        </a:solidFill>
                        <a:latin typeface="Cambria Math" panose="02040503050406030204" pitchFamily="18" charset="0"/>
                        <a:ea typeface="Cambria Math" panose="02040503050406030204" pitchFamily="18" charset="0"/>
                      </a:rPr>
                      <m:t>)</m:t>
                    </m:r>
                  </m:oMath>
                </a14:m>
                <a:endParaRPr lang="en-US" dirty="0">
                  <a:solidFill>
                    <a:srgbClr val="7030A0"/>
                  </a:solidFill>
                </a:endParaRPr>
              </a:p>
              <a:p>
                <a14:m>
                  <m:oMath xmlns:m="http://schemas.openxmlformats.org/officeDocument/2006/math">
                    <m:sSup>
                      <m:sSupPr>
                        <m:ctrlPr>
                          <a:rPr lang="en-US" i="1">
                            <a:solidFill>
                              <a:srgbClr val="7030A0"/>
                            </a:solidFill>
                            <a:latin typeface="Cambria Math" panose="02040503050406030204" pitchFamily="18" charset="0"/>
                          </a:rPr>
                        </m:ctrlPr>
                      </m:sSupPr>
                      <m:e>
                        <m:r>
                          <a:rPr lang="en-US" i="1">
                            <a:solidFill>
                              <a:srgbClr val="7030A0"/>
                            </a:solidFill>
                            <a:latin typeface="Cambria Math" panose="02040503050406030204" pitchFamily="18" charset="0"/>
                            <a:ea typeface="Cambria Math" panose="02040503050406030204" pitchFamily="18" charset="0"/>
                          </a:rPr>
                          <m:t>𝜋</m:t>
                        </m:r>
                      </m:e>
                      <m:sup>
                        <m:r>
                          <a:rPr lang="en-US" i="1">
                            <a:solidFill>
                              <a:srgbClr val="7030A0"/>
                            </a:solidFill>
                            <a:latin typeface="Cambria Math" panose="02040503050406030204" pitchFamily="18" charset="0"/>
                          </a:rPr>
                          <m:t>∗</m:t>
                        </m:r>
                      </m:sup>
                    </m:sSup>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𝑠</m:t>
                        </m:r>
                      </m:e>
                    </m:d>
                    <m:r>
                      <a:rPr lang="en-US" i="1">
                        <a:solidFill>
                          <a:srgbClr val="7030A0"/>
                        </a:solidFill>
                        <a:latin typeface="Cambria Math" panose="02040503050406030204" pitchFamily="18" charset="0"/>
                        <a:ea typeface="Cambria Math" panose="02040503050406030204" pitchFamily="18" charset="0"/>
                      </a:rPr>
                      <m:t>=</m:t>
                    </m:r>
                    <m:func>
                      <m:funcPr>
                        <m:ctrlPr>
                          <a:rPr lang="en-US" i="1">
                            <a:solidFill>
                              <a:srgbClr val="7030A0"/>
                            </a:solidFill>
                            <a:latin typeface="Cambria Math" panose="02040503050406030204" pitchFamily="18" charset="0"/>
                          </a:rPr>
                        </m:ctrlPr>
                      </m:funcPr>
                      <m:fName>
                        <m:limLow>
                          <m:limLowPr>
                            <m:ctrlPr>
                              <a:rPr lang="en-US" i="1">
                                <a:solidFill>
                                  <a:srgbClr val="7030A0"/>
                                </a:solidFill>
                                <a:latin typeface="Cambria Math" panose="02040503050406030204" pitchFamily="18" charset="0"/>
                              </a:rPr>
                            </m:ctrlPr>
                          </m:limLowPr>
                          <m:e>
                            <m:r>
                              <m:rPr>
                                <m:nor/>
                              </m:rPr>
                              <a:rPr lang="en-US" b="0" i="0" smtClean="0">
                                <a:solidFill>
                                  <a:srgbClr val="7030A0"/>
                                </a:solidFill>
                                <a:latin typeface="Cambria Math" panose="02040503050406030204" pitchFamily="18" charset="0"/>
                              </a:rPr>
                              <m:t>arg</m:t>
                            </m:r>
                            <m:r>
                              <m:rPr>
                                <m:nor/>
                              </m:rPr>
                              <a:rPr lang="en-US">
                                <a:solidFill>
                                  <a:srgbClr val="7030A0"/>
                                </a:solidFill>
                                <a:latin typeface="Cambria Math" panose="02040503050406030204" pitchFamily="18" charset="0"/>
                              </a:rPr>
                              <m:t>max</m:t>
                            </m:r>
                          </m:e>
                          <m:lim>
                            <m:r>
                              <a:rPr lang="en-US" i="1">
                                <a:solidFill>
                                  <a:srgbClr val="7030A0"/>
                                </a:solidFill>
                                <a:latin typeface="Cambria Math" panose="02040503050406030204" pitchFamily="18" charset="0"/>
                              </a:rPr>
                              <m:t>𝑎</m:t>
                            </m:r>
                          </m:lim>
                        </m:limLow>
                      </m:fName>
                      <m:e>
                        <m:r>
                          <a:rPr lang="en-US" i="1">
                            <a:solidFill>
                              <a:srgbClr val="7030A0"/>
                            </a:solidFill>
                            <a:latin typeface="Cambria Math" panose="02040503050406030204" pitchFamily="18" charset="0"/>
                          </a:rPr>
                          <m:t>𝑄</m:t>
                        </m:r>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𝑎</m:t>
                            </m:r>
                          </m:e>
                        </m:d>
                      </m:e>
                    </m:func>
                  </m:oMath>
                </a14:m>
                <a:endParaRPr lang="en-US" dirty="0"/>
              </a:p>
              <a:p>
                <a:r>
                  <a:rPr lang="en-US" dirty="0"/>
                  <a:t>We can obtain both the utility and the optimal policy </a:t>
                </a:r>
                <a:r>
                  <a:rPr lang="en-US" b="1" dirty="0"/>
                  <a:t>without obtaining the transition model.</a:t>
                </a:r>
              </a:p>
              <a:p>
                <a:pPr lvl="1"/>
                <a:endParaRPr lang="en-US" dirty="0"/>
              </a:p>
            </p:txBody>
          </p:sp>
        </mc:Choice>
        <mc:Fallback>
          <p:sp>
            <p:nvSpPr>
              <p:cNvPr id="3" name="Content Placeholder 2">
                <a:extLst>
                  <a:ext uri="{FF2B5EF4-FFF2-40B4-BE49-F238E27FC236}">
                    <a16:creationId xmlns:a16="http://schemas.microsoft.com/office/drawing/2014/main" id="{53C42168-A449-5049-8C5D-F53296473247}"/>
                  </a:ext>
                </a:extLst>
              </p:cNvPr>
              <p:cNvSpPr>
                <a:spLocks noGrp="1" noRot="1" noChangeAspect="1" noMove="1" noResize="1" noEditPoints="1" noAdjustHandles="1" noChangeArrowheads="1" noChangeShapeType="1" noTextEdit="1"/>
              </p:cNvSpPr>
              <p:nvPr>
                <p:ph idx="1"/>
              </p:nvPr>
            </p:nvSpPr>
            <p:spPr>
              <a:blipFill>
                <a:blip r:embed="rId3"/>
                <a:stretch>
                  <a:fillRect l="-1500" r="-20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2556F57-4E98-F74C-8194-56CCFB300216}"/>
              </a:ext>
            </a:extLst>
          </p:cNvPr>
          <p:cNvSpPr>
            <a:spLocks noGrp="1"/>
          </p:cNvSpPr>
          <p:nvPr>
            <p:ph type="sldNum" sz="quarter" idx="12"/>
          </p:nvPr>
        </p:nvSpPr>
        <p:spPr/>
        <p:txBody>
          <a:bodyPr/>
          <a:lstStyle/>
          <a:p>
            <a:pPr>
              <a:defRPr/>
            </a:pPr>
            <a:fld id="{CCF77436-EC8C-4AA7-8F7E-35D67B363DD7}" type="slidenum">
              <a:rPr lang="en-US" smtClean="0"/>
              <a:pPr>
                <a:defRPr/>
              </a:pPr>
              <a:t>35</a:t>
            </a:fld>
            <a:endParaRPr lang="en-US" dirty="0"/>
          </a:p>
        </p:txBody>
      </p:sp>
    </p:spTree>
    <p:extLst>
      <p:ext uri="{BB962C8B-B14F-4D97-AF65-F5344CB8AC3E}">
        <p14:creationId xmlns:p14="http://schemas.microsoft.com/office/powerpoint/2010/main" val="411929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04D4CAC-4D14-C349-9EC6-EFA02C7AD922}"/>
              </a:ext>
            </a:extLst>
          </p:cNvPr>
          <p:cNvSpPr>
            <a:spLocks noGrp="1"/>
          </p:cNvSpPr>
          <p:nvPr>
            <p:ph type="sldNum" sz="quarter" idx="12"/>
          </p:nvPr>
        </p:nvSpPr>
        <p:spPr/>
        <p:txBody>
          <a:bodyPr/>
          <a:lstStyle/>
          <a:p>
            <a:pPr>
              <a:defRPr/>
            </a:pPr>
            <a:fld id="{CCF77436-EC8C-4AA7-8F7E-35D67B363DD7}" type="slidenum">
              <a:rPr lang="en-US" smtClean="0"/>
              <a:pPr>
                <a:defRPr/>
              </a:pPr>
              <a:t>36</a:t>
            </a:fld>
            <a:endParaRPr lang="en-US" dirty="0"/>
          </a:p>
        </p:txBody>
      </p:sp>
      <p:sp>
        <p:nvSpPr>
          <p:cNvPr id="5" name="Rectangle 4">
            <a:extLst>
              <a:ext uri="{FF2B5EF4-FFF2-40B4-BE49-F238E27FC236}">
                <a16:creationId xmlns:a16="http://schemas.microsoft.com/office/drawing/2014/main" id="{3115367C-C439-3742-B008-E4BD3AF989E2}"/>
              </a:ext>
            </a:extLst>
          </p:cNvPr>
          <p:cNvSpPr/>
          <p:nvPr/>
        </p:nvSpPr>
        <p:spPr>
          <a:xfrm>
            <a:off x="2240643" y="2610732"/>
            <a:ext cx="7066644" cy="707886"/>
          </a:xfrm>
          <a:prstGeom prst="rect">
            <a:avLst/>
          </a:prstGeom>
        </p:spPr>
        <p:txBody>
          <a:bodyPr wrap="square">
            <a:spAutoFit/>
          </a:bodyPr>
          <a:lstStyle/>
          <a:p>
            <a:pPr algn="ctr"/>
            <a:r>
              <a:rPr lang="en-US" sz="4000" dirty="0">
                <a:solidFill>
                  <a:srgbClr val="FF0000"/>
                </a:solidFill>
                <a:latin typeface="Candara" panose="020E0502030303020204" pitchFamily="34" charset="0"/>
              </a:rPr>
              <a:t>How to learn Q-values?</a:t>
            </a:r>
          </a:p>
        </p:txBody>
      </p:sp>
    </p:spTree>
    <p:extLst>
      <p:ext uri="{BB962C8B-B14F-4D97-AF65-F5344CB8AC3E}">
        <p14:creationId xmlns:p14="http://schemas.microsoft.com/office/powerpoint/2010/main" val="2698654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220F3FE-1F06-E349-9F91-AEAFDE147F45}"/>
                  </a:ext>
                </a:extLst>
              </p:cNvPr>
              <p:cNvSpPr>
                <a:spLocks noGrp="1"/>
              </p:cNvSpPr>
              <p:nvPr>
                <p:ph type="title"/>
              </p:nvPr>
            </p:nvSpPr>
            <p:spPr/>
            <p:txBody>
              <a:bodyPr>
                <a:normAutofit/>
              </a:bodyPr>
              <a:lstStyle/>
              <a:p>
                <a:r>
                  <a:rPr lang="en-US" dirty="0"/>
                  <a:t>Recall: Learning </a:t>
                </a:r>
                <a14:m>
                  <m:oMath xmlns:m="http://schemas.openxmlformats.org/officeDocument/2006/math">
                    <m:r>
                      <a:rPr lang="en-US" i="1">
                        <a:solidFill>
                          <a:srgbClr val="7030A0"/>
                        </a:solidFill>
                        <a:latin typeface="Cambria Math" panose="02040503050406030204" pitchFamily="18" charset="0"/>
                      </a:rPr>
                      <m:t>𝑈</m:t>
                    </m:r>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𝑠</m:t>
                        </m:r>
                      </m:e>
                    </m:d>
                  </m:oMath>
                </a14:m>
                <a:endParaRPr lang="en-US" dirty="0"/>
              </a:p>
            </p:txBody>
          </p:sp>
        </mc:Choice>
        <mc:Fallback xmlns="">
          <p:sp>
            <p:nvSpPr>
              <p:cNvPr id="2" name="Title 1">
                <a:extLst>
                  <a:ext uri="{FF2B5EF4-FFF2-40B4-BE49-F238E27FC236}">
                    <a16:creationId xmlns:a16="http://schemas.microsoft.com/office/drawing/2014/main" id="{4220F3FE-1F06-E349-9F91-AEAFDE147F45}"/>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3C42168-A449-5049-8C5D-F53296473247}"/>
                  </a:ext>
                </a:extLst>
              </p:cNvPr>
              <p:cNvSpPr>
                <a:spLocks noGrp="1"/>
              </p:cNvSpPr>
              <p:nvPr>
                <p:ph idx="1"/>
              </p:nvPr>
            </p:nvSpPr>
            <p:spPr/>
            <p:txBody>
              <a:bodyPr>
                <a:normAutofit/>
              </a:bodyPr>
              <a:lstStyle/>
              <a:p>
                <a:r>
                  <a:rPr lang="en-US" sz="2800" dirty="0"/>
                  <a:t>Model-free MC</a:t>
                </a:r>
                <a:br>
                  <a:rPr lang="en-US" sz="2800" dirty="0"/>
                </a:br>
                <a14:m>
                  <m:oMath xmlns:m="http://schemas.openxmlformats.org/officeDocument/2006/math">
                    <m:r>
                      <a:rPr lang="en-US" sz="2400" dirty="0">
                        <a:solidFill>
                          <a:srgbClr val="7030A0"/>
                        </a:solidFill>
                        <a:latin typeface="Cambria Math" panose="02040503050406030204" pitchFamily="18" charset="0"/>
                      </a:rPr>
                      <m:t>𝑈</m:t>
                    </m:r>
                    <m:d>
                      <m:dPr>
                        <m:ctrlPr>
                          <a:rPr lang="en-US" sz="2400" i="1" dirty="0">
                            <a:solidFill>
                              <a:srgbClr val="7030A0"/>
                            </a:solidFill>
                            <a:latin typeface="Cambria Math" panose="02040503050406030204" pitchFamily="18" charset="0"/>
                          </a:rPr>
                        </m:ctrlPr>
                      </m:dPr>
                      <m:e>
                        <m:r>
                          <a:rPr lang="en-US" sz="2400" dirty="0">
                            <a:solidFill>
                              <a:srgbClr val="7030A0"/>
                            </a:solidFill>
                            <a:latin typeface="Cambria Math" panose="02040503050406030204" pitchFamily="18" charset="0"/>
                          </a:rPr>
                          <m:t>𝑠</m:t>
                        </m:r>
                      </m:e>
                    </m:d>
                    <m:r>
                      <a:rPr lang="en-US" sz="2400" dirty="0">
                        <a:solidFill>
                          <a:srgbClr val="7030A0"/>
                        </a:solidFill>
                        <a:latin typeface="Cambria Math" panose="02040503050406030204" pitchFamily="18" charset="0"/>
                      </a:rPr>
                      <m:t>←</m:t>
                    </m:r>
                    <m:r>
                      <a:rPr lang="en-US" sz="2400" dirty="0">
                        <a:solidFill>
                          <a:srgbClr val="7030A0"/>
                        </a:solidFill>
                        <a:latin typeface="Cambria Math" panose="02040503050406030204" pitchFamily="18" charset="0"/>
                      </a:rPr>
                      <m:t>𝑈</m:t>
                    </m:r>
                    <m:d>
                      <m:dPr>
                        <m:ctrlPr>
                          <a:rPr lang="en-US" sz="2400" i="1" dirty="0">
                            <a:solidFill>
                              <a:srgbClr val="7030A0"/>
                            </a:solidFill>
                            <a:latin typeface="Cambria Math" panose="02040503050406030204" pitchFamily="18" charset="0"/>
                          </a:rPr>
                        </m:ctrlPr>
                      </m:dPr>
                      <m:e>
                        <m:r>
                          <a:rPr lang="en-US" sz="2400" dirty="0">
                            <a:solidFill>
                              <a:srgbClr val="7030A0"/>
                            </a:solidFill>
                            <a:latin typeface="Cambria Math" panose="02040503050406030204" pitchFamily="18" charset="0"/>
                          </a:rPr>
                          <m:t>𝑠</m:t>
                        </m:r>
                      </m:e>
                    </m:d>
                    <m:r>
                      <a:rPr lang="en-US" sz="2400" dirty="0">
                        <a:solidFill>
                          <a:srgbClr val="7030A0"/>
                        </a:solidFill>
                        <a:latin typeface="Cambria Math" panose="02040503050406030204" pitchFamily="18" charset="0"/>
                      </a:rPr>
                      <m:t>+</m:t>
                    </m:r>
                    <m:f>
                      <m:fPr>
                        <m:ctrlPr>
                          <a:rPr lang="en-US" sz="2400" i="1" dirty="0">
                            <a:solidFill>
                              <a:srgbClr val="7030A0"/>
                            </a:solidFill>
                            <a:latin typeface="Cambria Math" panose="02040503050406030204" pitchFamily="18" charset="0"/>
                          </a:rPr>
                        </m:ctrlPr>
                      </m:fPr>
                      <m:num>
                        <m:r>
                          <a:rPr lang="en-US" sz="2400" dirty="0">
                            <a:solidFill>
                              <a:srgbClr val="7030A0"/>
                            </a:solidFill>
                            <a:latin typeface="Cambria Math" panose="02040503050406030204" pitchFamily="18" charset="0"/>
                          </a:rPr>
                          <m:t>1</m:t>
                        </m:r>
                      </m:num>
                      <m:den>
                        <m:r>
                          <a:rPr lang="en-US" sz="2400" dirty="0">
                            <a:solidFill>
                              <a:srgbClr val="7030A0"/>
                            </a:solidFill>
                            <a:latin typeface="Cambria Math" panose="02040503050406030204" pitchFamily="18" charset="0"/>
                          </a:rPr>
                          <m:t>𝑁</m:t>
                        </m:r>
                        <m:r>
                          <a:rPr lang="en-US" sz="2400" dirty="0">
                            <a:solidFill>
                              <a:srgbClr val="7030A0"/>
                            </a:solidFill>
                            <a:latin typeface="Cambria Math" panose="02040503050406030204" pitchFamily="18" charset="0"/>
                          </a:rPr>
                          <m:t>(</m:t>
                        </m:r>
                        <m:r>
                          <a:rPr lang="en-US" sz="2400" dirty="0">
                            <a:solidFill>
                              <a:srgbClr val="7030A0"/>
                            </a:solidFill>
                            <a:latin typeface="Cambria Math" panose="02040503050406030204" pitchFamily="18" charset="0"/>
                          </a:rPr>
                          <m:t>𝑠</m:t>
                        </m:r>
                        <m:r>
                          <a:rPr lang="en-US" sz="2400" dirty="0">
                            <a:solidFill>
                              <a:srgbClr val="7030A0"/>
                            </a:solidFill>
                            <a:latin typeface="Cambria Math" panose="02040503050406030204" pitchFamily="18" charset="0"/>
                          </a:rPr>
                          <m:t>)</m:t>
                        </m:r>
                      </m:den>
                    </m:f>
                    <m:d>
                      <m:dPr>
                        <m:ctrlPr>
                          <a:rPr lang="en-US" sz="2400" i="1" dirty="0">
                            <a:solidFill>
                              <a:srgbClr val="7030A0"/>
                            </a:solidFill>
                            <a:latin typeface="Cambria Math" panose="02040503050406030204" pitchFamily="18" charset="0"/>
                          </a:rPr>
                        </m:ctrlPr>
                      </m:dPr>
                      <m:e>
                        <m:r>
                          <a:rPr lang="en-US" sz="2400" dirty="0">
                            <a:solidFill>
                              <a:srgbClr val="7030A0"/>
                            </a:solidFill>
                            <a:latin typeface="Cambria Math" panose="02040503050406030204" pitchFamily="18" charset="0"/>
                          </a:rPr>
                          <m:t>𝑅</m:t>
                        </m:r>
                        <m:d>
                          <m:dPr>
                            <m:ctrlPr>
                              <a:rPr lang="en-US" sz="2400" i="1" dirty="0">
                                <a:solidFill>
                                  <a:srgbClr val="7030A0"/>
                                </a:solidFill>
                                <a:latin typeface="Cambria Math" panose="02040503050406030204" pitchFamily="18" charset="0"/>
                              </a:rPr>
                            </m:ctrlPr>
                          </m:dPr>
                          <m:e>
                            <m:r>
                              <a:rPr lang="en-US" sz="2400" dirty="0">
                                <a:solidFill>
                                  <a:srgbClr val="7030A0"/>
                                </a:solidFill>
                                <a:latin typeface="Cambria Math" panose="02040503050406030204" pitchFamily="18" charset="0"/>
                              </a:rPr>
                              <m:t>𝑠</m:t>
                            </m:r>
                          </m:e>
                        </m:d>
                        <m:r>
                          <a:rPr lang="en-US" sz="2400" dirty="0">
                            <a:solidFill>
                              <a:srgbClr val="7030A0"/>
                            </a:solidFill>
                            <a:latin typeface="Cambria Math" panose="02040503050406030204" pitchFamily="18" charset="0"/>
                          </a:rPr>
                          <m:t>+</m:t>
                        </m:r>
                        <m:r>
                          <a:rPr lang="en-US" sz="2400" dirty="0">
                            <a:solidFill>
                              <a:srgbClr val="7030A0"/>
                            </a:solidFill>
                            <a:latin typeface="Cambria Math" panose="02040503050406030204" pitchFamily="18" charset="0"/>
                          </a:rPr>
                          <m:t>𝛾</m:t>
                        </m:r>
                        <m:r>
                          <a:rPr lang="en-US" sz="2400" dirty="0">
                            <a:solidFill>
                              <a:srgbClr val="7030A0"/>
                            </a:solidFill>
                            <a:latin typeface="Cambria Math" panose="02040503050406030204" pitchFamily="18" charset="0"/>
                          </a:rPr>
                          <m:t>𝑅</m:t>
                        </m:r>
                        <m:d>
                          <m:dPr>
                            <m:ctrlPr>
                              <a:rPr lang="en-US" sz="2400" i="1" dirty="0">
                                <a:solidFill>
                                  <a:srgbClr val="7030A0"/>
                                </a:solidFill>
                                <a:latin typeface="Cambria Math" panose="02040503050406030204" pitchFamily="18" charset="0"/>
                              </a:rPr>
                            </m:ctrlPr>
                          </m:dPr>
                          <m:e>
                            <m:r>
                              <a:rPr lang="en-US" sz="2400" dirty="0">
                                <a:solidFill>
                                  <a:srgbClr val="7030A0"/>
                                </a:solidFill>
                                <a:latin typeface="Cambria Math" panose="02040503050406030204" pitchFamily="18" charset="0"/>
                              </a:rPr>
                              <m:t>𝑠</m:t>
                            </m:r>
                            <m:r>
                              <a:rPr lang="en-US" sz="2400" dirty="0">
                                <a:solidFill>
                                  <a:srgbClr val="7030A0"/>
                                </a:solidFill>
                                <a:latin typeface="Cambria Math" panose="02040503050406030204" pitchFamily="18" charset="0"/>
                              </a:rPr>
                              <m:t>′</m:t>
                            </m:r>
                          </m:e>
                        </m:d>
                        <m:r>
                          <a:rPr lang="en-US" sz="2400" dirty="0">
                            <a:solidFill>
                              <a:srgbClr val="7030A0"/>
                            </a:solidFill>
                            <a:latin typeface="Cambria Math" panose="02040503050406030204" pitchFamily="18" charset="0"/>
                          </a:rPr>
                          <m:t>+</m:t>
                        </m:r>
                        <m:sSup>
                          <m:sSupPr>
                            <m:ctrlPr>
                              <a:rPr lang="en-US" sz="2400" i="1" dirty="0">
                                <a:solidFill>
                                  <a:srgbClr val="7030A0"/>
                                </a:solidFill>
                                <a:latin typeface="Cambria Math" panose="02040503050406030204" pitchFamily="18" charset="0"/>
                              </a:rPr>
                            </m:ctrlPr>
                          </m:sSupPr>
                          <m:e>
                            <m:r>
                              <a:rPr lang="en-US" sz="2400" dirty="0">
                                <a:solidFill>
                                  <a:srgbClr val="7030A0"/>
                                </a:solidFill>
                                <a:latin typeface="Cambria Math" panose="02040503050406030204" pitchFamily="18" charset="0"/>
                              </a:rPr>
                              <m:t>𝛾</m:t>
                            </m:r>
                          </m:e>
                          <m:sup>
                            <m:r>
                              <a:rPr lang="en-US" sz="2400" dirty="0">
                                <a:solidFill>
                                  <a:srgbClr val="7030A0"/>
                                </a:solidFill>
                                <a:latin typeface="Cambria Math" panose="02040503050406030204" pitchFamily="18" charset="0"/>
                              </a:rPr>
                              <m:t>𝑡</m:t>
                            </m:r>
                          </m:sup>
                        </m:sSup>
                        <m:r>
                          <a:rPr lang="en-US" sz="2400" dirty="0">
                            <a:solidFill>
                              <a:srgbClr val="7030A0"/>
                            </a:solidFill>
                            <a:latin typeface="Cambria Math" panose="02040503050406030204" pitchFamily="18" charset="0"/>
                          </a:rPr>
                          <m:t>𝑅</m:t>
                        </m:r>
                        <m:d>
                          <m:dPr>
                            <m:ctrlPr>
                              <a:rPr lang="en-US" sz="2400" i="1" dirty="0">
                                <a:solidFill>
                                  <a:srgbClr val="7030A0"/>
                                </a:solidFill>
                                <a:latin typeface="Cambria Math" panose="02040503050406030204" pitchFamily="18" charset="0"/>
                              </a:rPr>
                            </m:ctrlPr>
                          </m:dPr>
                          <m:e>
                            <m:r>
                              <a:rPr lang="en-US" sz="2400" dirty="0">
                                <a:solidFill>
                                  <a:srgbClr val="7030A0"/>
                                </a:solidFill>
                                <a:latin typeface="Cambria Math" panose="02040503050406030204" pitchFamily="18" charset="0"/>
                              </a:rPr>
                              <m:t>𝑠</m:t>
                            </m:r>
                            <m:r>
                              <a:rPr lang="en-US" sz="2400" dirty="0">
                                <a:solidFill>
                                  <a:srgbClr val="7030A0"/>
                                </a:solidFill>
                                <a:latin typeface="Cambria Math" panose="02040503050406030204" pitchFamily="18" charset="0"/>
                              </a:rPr>
                              <m:t>′′</m:t>
                            </m:r>
                          </m:e>
                        </m:d>
                        <m:r>
                          <a:rPr lang="en-US" sz="2400" dirty="0">
                            <a:solidFill>
                              <a:srgbClr val="7030A0"/>
                            </a:solidFill>
                            <a:latin typeface="Cambria Math" panose="02040503050406030204" pitchFamily="18" charset="0"/>
                          </a:rPr>
                          <m:t>+ ⋯−</m:t>
                        </m:r>
                        <m:r>
                          <a:rPr lang="en-US" sz="2400" dirty="0">
                            <a:solidFill>
                              <a:srgbClr val="7030A0"/>
                            </a:solidFill>
                            <a:latin typeface="Cambria Math" panose="02040503050406030204" pitchFamily="18" charset="0"/>
                          </a:rPr>
                          <m:t>𝑈</m:t>
                        </m:r>
                        <m:r>
                          <a:rPr lang="en-US" sz="2400" dirty="0">
                            <a:solidFill>
                              <a:srgbClr val="7030A0"/>
                            </a:solidFill>
                            <a:latin typeface="Cambria Math" panose="02040503050406030204" pitchFamily="18" charset="0"/>
                          </a:rPr>
                          <m:t>(</m:t>
                        </m:r>
                        <m:r>
                          <a:rPr lang="en-US" sz="2400" dirty="0">
                            <a:solidFill>
                              <a:srgbClr val="7030A0"/>
                            </a:solidFill>
                            <a:latin typeface="Cambria Math" panose="02040503050406030204" pitchFamily="18" charset="0"/>
                          </a:rPr>
                          <m:t>𝑠</m:t>
                        </m:r>
                        <m:r>
                          <a:rPr lang="en-US" sz="2400" dirty="0">
                            <a:solidFill>
                              <a:srgbClr val="7030A0"/>
                            </a:solidFill>
                            <a:latin typeface="Cambria Math" panose="02040503050406030204" pitchFamily="18" charset="0"/>
                          </a:rPr>
                          <m:t>)</m:t>
                        </m:r>
                      </m:e>
                    </m:d>
                  </m:oMath>
                </a14:m>
                <a:endParaRPr lang="en-US" sz="2400" dirty="0">
                  <a:solidFill>
                    <a:srgbClr val="7030A0"/>
                  </a:solidFill>
                  <a:latin typeface="Cambria Math" panose="02040503050406030204" pitchFamily="18" charset="0"/>
                </a:endParaRPr>
              </a:p>
              <a:p>
                <a:r>
                  <a:rPr lang="en-US" sz="2800" dirty="0"/>
                  <a:t>Model-free TD</a:t>
                </a:r>
                <a:br>
                  <a:rPr lang="en-US" sz="2400" i="1" dirty="0">
                    <a:solidFill>
                      <a:srgbClr val="7030A0"/>
                    </a:solidFill>
                    <a:latin typeface="Cambria Math" panose="02040503050406030204" pitchFamily="18" charset="0"/>
                  </a:rPr>
                </a:br>
                <a14:m>
                  <m:oMath xmlns:m="http://schemas.openxmlformats.org/officeDocument/2006/math">
                    <m:r>
                      <a:rPr lang="en-US" sz="2400" i="1">
                        <a:solidFill>
                          <a:srgbClr val="7030A0"/>
                        </a:solidFill>
                        <a:latin typeface="Cambria Math" panose="02040503050406030204" pitchFamily="18" charset="0"/>
                      </a:rPr>
                      <m:t>𝑈</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e>
                    </m:d>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𝑈</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e>
                    </m:d>
                    <m:r>
                      <a:rPr lang="en-US" sz="2400" i="1">
                        <a:solidFill>
                          <a:srgbClr val="7030A0"/>
                        </a:solidFill>
                        <a:latin typeface="Cambria Math" panose="02040503050406030204" pitchFamily="18" charset="0"/>
                      </a:rPr>
                      <m:t>+</m:t>
                    </m:r>
                    <m:f>
                      <m:fPr>
                        <m:ctrlPr>
                          <a:rPr lang="en-US" sz="2400" i="1">
                            <a:solidFill>
                              <a:srgbClr val="7030A0"/>
                            </a:solidFill>
                            <a:latin typeface="Cambria Math" panose="02040503050406030204" pitchFamily="18" charset="0"/>
                          </a:rPr>
                        </m:ctrlPr>
                      </m:fPr>
                      <m:num>
                        <m:r>
                          <a:rPr lang="en-US" sz="2400" i="1">
                            <a:solidFill>
                              <a:srgbClr val="7030A0"/>
                            </a:solidFill>
                            <a:latin typeface="Cambria Math" panose="02040503050406030204" pitchFamily="18" charset="0"/>
                          </a:rPr>
                          <m:t>1</m:t>
                        </m:r>
                      </m:num>
                      <m:den>
                        <m:r>
                          <a:rPr lang="en-US" sz="2400" i="1">
                            <a:solidFill>
                              <a:srgbClr val="7030A0"/>
                            </a:solidFill>
                            <a:latin typeface="Cambria Math" panose="02040503050406030204" pitchFamily="18" charset="0"/>
                          </a:rPr>
                          <m:t>𝑁</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den>
                    </m:f>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𝑅</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e>
                        </m:d>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𝛾</m:t>
                        </m:r>
                        <m:r>
                          <a:rPr lang="en-US" sz="2400" i="1">
                            <a:solidFill>
                              <a:srgbClr val="7030A0"/>
                            </a:solidFill>
                            <a:latin typeface="Cambria Math" panose="02040503050406030204" pitchFamily="18" charset="0"/>
                          </a:rPr>
                          <m:t>𝑈</m:t>
                        </m:r>
                        <m:d>
                          <m:dPr>
                            <m:ctrlPr>
                              <a:rPr lang="en-US" sz="2400" i="1">
                                <a:solidFill>
                                  <a:srgbClr val="7030A0"/>
                                </a:solidFill>
                                <a:latin typeface="Cambria Math" panose="02040503050406030204" pitchFamily="18" charset="0"/>
                              </a:rPr>
                            </m:ctrlPr>
                          </m:dPr>
                          <m:e>
                            <m:sSup>
                              <m:sSupPr>
                                <m:ctrlPr>
                                  <a:rPr lang="en-US" sz="2400" i="1">
                                    <a:solidFill>
                                      <a:srgbClr val="7030A0"/>
                                    </a:solidFill>
                                    <a:latin typeface="Cambria Math" panose="02040503050406030204" pitchFamily="18" charset="0"/>
                                  </a:rPr>
                                </m:ctrlPr>
                              </m:sSupPr>
                              <m:e>
                                <m:r>
                                  <m:rPr>
                                    <m:brk m:alnAt="9"/>
                                  </m:rPr>
                                  <a:rPr lang="en-US" sz="2400" i="1">
                                    <a:solidFill>
                                      <a:srgbClr val="7030A0"/>
                                    </a:solidFill>
                                    <a:latin typeface="Cambria Math" panose="02040503050406030204" pitchFamily="18" charset="0"/>
                                  </a:rPr>
                                  <m:t>𝑠</m:t>
                                </m:r>
                              </m:e>
                              <m:sup>
                                <m:r>
                                  <a:rPr lang="en-US" sz="2400" i="1">
                                    <a:solidFill>
                                      <a:srgbClr val="7030A0"/>
                                    </a:solidFill>
                                    <a:latin typeface="Cambria Math" panose="02040503050406030204" pitchFamily="18" charset="0"/>
                                  </a:rPr>
                                  <m:t>′</m:t>
                                </m:r>
                              </m:sup>
                            </m:sSup>
                          </m:e>
                        </m:d>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𝑈</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e>
                    </m:d>
                  </m:oMath>
                </a14:m>
                <a:endParaRPr lang="en-US" sz="2400"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53C42168-A449-5049-8C5D-F53296473247}"/>
                  </a:ext>
                </a:extLst>
              </p:cNvPr>
              <p:cNvSpPr>
                <a:spLocks noGrp="1" noRot="1" noChangeAspect="1" noMove="1" noResize="1" noEditPoints="1" noAdjustHandles="1" noChangeArrowheads="1" noChangeShapeType="1" noTextEdit="1"/>
              </p:cNvSpPr>
              <p:nvPr>
                <p:ph idx="1"/>
              </p:nvPr>
            </p:nvSpPr>
            <p:spPr>
              <a:blipFill>
                <a:blip r:embed="rId3"/>
                <a:stretch>
                  <a:fillRect l="-1272" t="-47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2556F57-4E98-F74C-8194-56CCFB300216}"/>
              </a:ext>
            </a:extLst>
          </p:cNvPr>
          <p:cNvSpPr>
            <a:spLocks noGrp="1"/>
          </p:cNvSpPr>
          <p:nvPr>
            <p:ph type="sldNum" sz="quarter" idx="12"/>
          </p:nvPr>
        </p:nvSpPr>
        <p:spPr/>
        <p:txBody>
          <a:bodyPr/>
          <a:lstStyle/>
          <a:p>
            <a:pPr>
              <a:defRPr/>
            </a:pPr>
            <a:fld id="{CCF77436-EC8C-4AA7-8F7E-35D67B363DD7}" type="slidenum">
              <a:rPr lang="en-US" smtClean="0"/>
              <a:pPr>
                <a:defRPr/>
              </a:pPr>
              <a:t>37</a:t>
            </a:fld>
            <a:endParaRPr lang="en-US" dirty="0"/>
          </a:p>
        </p:txBody>
      </p:sp>
      <p:sp>
        <p:nvSpPr>
          <p:cNvPr id="9" name="Rectangle 8">
            <a:extLst>
              <a:ext uri="{FF2B5EF4-FFF2-40B4-BE49-F238E27FC236}">
                <a16:creationId xmlns:a16="http://schemas.microsoft.com/office/drawing/2014/main" id="{007F2C2C-1F0F-0C49-8307-7E7629858EA8}"/>
              </a:ext>
            </a:extLst>
          </p:cNvPr>
          <p:cNvSpPr/>
          <p:nvPr/>
        </p:nvSpPr>
        <p:spPr>
          <a:xfrm>
            <a:off x="2030630" y="4699061"/>
            <a:ext cx="6773008" cy="523220"/>
          </a:xfrm>
          <a:prstGeom prst="rect">
            <a:avLst/>
          </a:prstGeom>
        </p:spPr>
        <p:txBody>
          <a:bodyPr wrap="none">
            <a:spAutoFit/>
          </a:bodyPr>
          <a:lstStyle/>
          <a:p>
            <a:pPr algn="ctr"/>
            <a:r>
              <a:rPr lang="en-US" sz="2800" dirty="0">
                <a:solidFill>
                  <a:srgbClr val="FF0000"/>
                </a:solidFill>
                <a:latin typeface="Candara" panose="020E0502030303020204" pitchFamily="34" charset="0"/>
              </a:rPr>
              <a:t>Our focus on learning Q(</a:t>
            </a:r>
            <a:r>
              <a:rPr lang="en-US" sz="2800" dirty="0" err="1">
                <a:solidFill>
                  <a:srgbClr val="FF0000"/>
                </a:solidFill>
                <a:latin typeface="Candara" panose="020E0502030303020204" pitchFamily="34" charset="0"/>
              </a:rPr>
              <a:t>s,a</a:t>
            </a:r>
            <a:r>
              <a:rPr lang="en-US" sz="2800" dirty="0">
                <a:solidFill>
                  <a:srgbClr val="FF0000"/>
                </a:solidFill>
                <a:latin typeface="Candara" panose="020E0502030303020204" pitchFamily="34" charset="0"/>
              </a:rPr>
              <a:t>): model-free TD</a:t>
            </a:r>
          </a:p>
        </p:txBody>
      </p:sp>
    </p:spTree>
    <p:extLst>
      <p:ext uri="{BB962C8B-B14F-4D97-AF65-F5344CB8AC3E}">
        <p14:creationId xmlns:p14="http://schemas.microsoft.com/office/powerpoint/2010/main" val="173216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0F3FE-1F06-E349-9F91-AEAFDE147F45}"/>
              </a:ext>
            </a:extLst>
          </p:cNvPr>
          <p:cNvSpPr>
            <a:spLocks noGrp="1"/>
          </p:cNvSpPr>
          <p:nvPr>
            <p:ph type="title"/>
          </p:nvPr>
        </p:nvSpPr>
        <p:spPr/>
        <p:txBody>
          <a:bodyPr>
            <a:normAutofit/>
          </a:bodyPr>
          <a:lstStyle/>
          <a:p>
            <a:r>
              <a:rPr lang="en-US" dirty="0"/>
              <a:t>Model-Free TD Methods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3C42168-A449-5049-8C5D-F53296473247}"/>
                  </a:ext>
                </a:extLst>
              </p:cNvPr>
              <p:cNvSpPr>
                <a:spLocks noGrp="1"/>
              </p:cNvSpPr>
              <p:nvPr>
                <p:ph idx="1"/>
              </p:nvPr>
            </p:nvSpPr>
            <p:spPr>
              <a:xfrm>
                <a:off x="609600" y="2022764"/>
                <a:ext cx="10972800" cy="4530438"/>
              </a:xfrm>
            </p:spPr>
            <p:txBody>
              <a:bodyPr>
                <a:normAutofit/>
              </a:bodyPr>
              <a:lstStyle/>
              <a:p>
                <a:r>
                  <a:rPr lang="en-US" sz="2800" dirty="0"/>
                  <a:t>SARSA (State-Action-Reward-State-Action) learning</a:t>
                </a:r>
                <a:endParaRPr lang="en-US" sz="2800" i="1" dirty="0">
                  <a:latin typeface="Cambria Math" panose="02040503050406030204" pitchFamily="18" charset="0"/>
                </a:endParaRPr>
              </a:p>
              <a:p>
                <a:pPr>
                  <a:buClr>
                    <a:schemeClr val="bg1"/>
                  </a:buClr>
                </a:pPr>
                <a14:m>
                  <m:oMath xmlns:m="http://schemas.openxmlformats.org/officeDocument/2006/math">
                    <m:r>
                      <a:rPr lang="en-US" sz="2400" i="1">
                        <a:solidFill>
                          <a:srgbClr val="7030A0"/>
                        </a:solidFill>
                        <a:latin typeface="Cambria Math" panose="02040503050406030204" pitchFamily="18" charset="0"/>
                        <a:ea typeface="Cambria Math" panose="02040503050406030204" pitchFamily="18" charset="0"/>
                      </a:rPr>
                      <m:t>𝑁</m:t>
                    </m:r>
                    <m:d>
                      <m:dPr>
                        <m:ctrlPr>
                          <a:rPr lang="en-US" sz="2400" i="1">
                            <a:solidFill>
                              <a:srgbClr val="7030A0"/>
                            </a:solidFill>
                            <a:latin typeface="Cambria Math" panose="02040503050406030204" pitchFamily="18" charset="0"/>
                            <a:ea typeface="Cambria Math" panose="02040503050406030204" pitchFamily="18" charset="0"/>
                          </a:rPr>
                        </m:ctrlPr>
                      </m:dPr>
                      <m:e>
                        <m:r>
                          <a:rPr lang="en-US" sz="2400" i="1">
                            <a:solidFill>
                              <a:srgbClr val="7030A0"/>
                            </a:solidFill>
                            <a:latin typeface="Cambria Math" panose="02040503050406030204" pitchFamily="18" charset="0"/>
                            <a:ea typeface="Cambria Math" panose="02040503050406030204" pitchFamily="18" charset="0"/>
                          </a:rPr>
                          <m:t>𝑠</m:t>
                        </m:r>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ea typeface="Cambria Math" panose="02040503050406030204" pitchFamily="18" charset="0"/>
                          </a:rPr>
                          <m:t>𝑎</m:t>
                        </m:r>
                      </m:e>
                    </m:d>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ea typeface="Cambria Math" panose="02040503050406030204" pitchFamily="18" charset="0"/>
                      </a:rPr>
                      <m:t>𝑁</m:t>
                    </m:r>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ea typeface="Cambria Math" panose="02040503050406030204" pitchFamily="18" charset="0"/>
                      </a:rPr>
                      <m:t>𝑠</m:t>
                    </m:r>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ea typeface="Cambria Math" panose="02040503050406030204" pitchFamily="18" charset="0"/>
                      </a:rPr>
                      <m:t>𝑎</m:t>
                    </m:r>
                    <m:r>
                      <a:rPr lang="en-US" sz="2400" i="1">
                        <a:solidFill>
                          <a:srgbClr val="7030A0"/>
                        </a:solidFill>
                        <a:latin typeface="Cambria Math" panose="02040503050406030204" pitchFamily="18" charset="0"/>
                        <a:ea typeface="Cambria Math" panose="02040503050406030204" pitchFamily="18" charset="0"/>
                      </a:rPr>
                      <m:t>)</m:t>
                    </m:r>
                  </m:oMath>
                </a14:m>
                <a:r>
                  <a:rPr lang="en-US" sz="2400" dirty="0">
                    <a:solidFill>
                      <a:srgbClr val="7030A0"/>
                    </a:solidFill>
                    <a:latin typeface="Cambria Math" panose="02040503050406030204" pitchFamily="18" charset="0"/>
                  </a:rPr>
                  <a:t> + 1</a:t>
                </a:r>
              </a:p>
              <a:p>
                <a:pPr>
                  <a:buClr>
                    <a:schemeClr val="bg1"/>
                  </a:buClr>
                </a:pPr>
                <a14:m>
                  <m:oMath xmlns:m="http://schemas.openxmlformats.org/officeDocument/2006/math">
                    <m:r>
                      <a:rPr lang="en-US" sz="2400" i="1">
                        <a:solidFill>
                          <a:srgbClr val="7030A0"/>
                        </a:solidFill>
                        <a:latin typeface="Cambria Math" panose="02040503050406030204" pitchFamily="18" charset="0"/>
                      </a:rPr>
                      <m:t>𝑄</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rPr>
                      <m:t>𝑄</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r>
                      <a:rPr lang="en-US" sz="2400" i="1">
                        <a:solidFill>
                          <a:srgbClr val="7030A0"/>
                        </a:solidFill>
                        <a:latin typeface="Cambria Math" panose="02040503050406030204" pitchFamily="18" charset="0"/>
                      </a:rPr>
                      <m:t>+</m:t>
                    </m:r>
                    <m:f>
                      <m:fPr>
                        <m:ctrlPr>
                          <a:rPr lang="en-US" sz="2400" i="1">
                            <a:solidFill>
                              <a:srgbClr val="7030A0"/>
                            </a:solidFill>
                            <a:latin typeface="Cambria Math" panose="02040503050406030204" pitchFamily="18" charset="0"/>
                            <a:ea typeface="Cambria Math" panose="02040503050406030204" pitchFamily="18" charset="0"/>
                          </a:rPr>
                        </m:ctrlPr>
                      </m:fPr>
                      <m:num>
                        <m:r>
                          <a:rPr lang="en-US" sz="2400" i="1">
                            <a:solidFill>
                              <a:srgbClr val="7030A0"/>
                            </a:solidFill>
                            <a:latin typeface="Cambria Math" panose="02040503050406030204" pitchFamily="18" charset="0"/>
                            <a:ea typeface="Cambria Math" panose="02040503050406030204" pitchFamily="18" charset="0"/>
                          </a:rPr>
                          <m:t>1</m:t>
                        </m:r>
                      </m:num>
                      <m:den>
                        <m:r>
                          <a:rPr lang="en-US" sz="2400" i="1">
                            <a:solidFill>
                              <a:srgbClr val="7030A0"/>
                            </a:solidFill>
                            <a:latin typeface="Cambria Math" panose="02040503050406030204" pitchFamily="18" charset="0"/>
                            <a:ea typeface="Cambria Math" panose="02040503050406030204" pitchFamily="18" charset="0"/>
                          </a:rPr>
                          <m:t>𝑁</m:t>
                        </m:r>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ea typeface="Cambria Math" panose="02040503050406030204" pitchFamily="18" charset="0"/>
                          </a:rPr>
                          <m:t>𝑠</m:t>
                        </m:r>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ea typeface="Cambria Math" panose="02040503050406030204" pitchFamily="18" charset="0"/>
                          </a:rPr>
                          <m:t>𝑎</m:t>
                        </m:r>
                        <m:r>
                          <a:rPr lang="en-US" sz="2400" i="1">
                            <a:solidFill>
                              <a:srgbClr val="7030A0"/>
                            </a:solidFill>
                            <a:latin typeface="Cambria Math" panose="02040503050406030204" pitchFamily="18" charset="0"/>
                            <a:ea typeface="Cambria Math" panose="02040503050406030204" pitchFamily="18" charset="0"/>
                          </a:rPr>
                          <m:t>)</m:t>
                        </m:r>
                      </m:den>
                    </m:f>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𝑅</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e>
                    </m:d>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𝛾</m:t>
                    </m:r>
                    <m:r>
                      <a:rPr lang="en-US" sz="2400" i="1">
                        <a:solidFill>
                          <a:srgbClr val="7030A0"/>
                        </a:solidFill>
                        <a:latin typeface="Cambria Math" panose="02040503050406030204" pitchFamily="18" charset="0"/>
                      </a:rPr>
                      <m:t>𝑄</m:t>
                    </m:r>
                    <m:r>
                      <a:rPr lang="en-US" sz="2400" i="1">
                        <a:solidFill>
                          <a:srgbClr val="7030A0"/>
                        </a:solidFill>
                        <a:latin typeface="Cambria Math" panose="02040503050406030204" pitchFamily="18" charset="0"/>
                      </a:rPr>
                      <m:t>(</m:t>
                    </m:r>
                    <m:sSup>
                      <m:sSupPr>
                        <m:ctrlPr>
                          <a:rPr lang="en-US" sz="2400" i="1">
                            <a:solidFill>
                              <a:srgbClr val="7030A0"/>
                            </a:solidFill>
                            <a:latin typeface="Cambria Math" panose="02040503050406030204" pitchFamily="18" charset="0"/>
                          </a:rPr>
                        </m:ctrlPr>
                      </m:sSupPr>
                      <m:e>
                        <m:r>
                          <a:rPr lang="en-US" sz="2400" i="1">
                            <a:solidFill>
                              <a:srgbClr val="7030A0"/>
                            </a:solidFill>
                            <a:latin typeface="Cambria Math" panose="02040503050406030204" pitchFamily="18" charset="0"/>
                          </a:rPr>
                          <m:t>𝑠</m:t>
                        </m:r>
                      </m:e>
                      <m:sup>
                        <m:r>
                          <a:rPr lang="en-US" sz="2400" i="1">
                            <a:solidFill>
                              <a:srgbClr val="7030A0"/>
                            </a:solidFill>
                            <a:latin typeface="Cambria Math" panose="02040503050406030204" pitchFamily="18" charset="0"/>
                          </a:rPr>
                          <m:t>′</m:t>
                        </m:r>
                      </m:sup>
                    </m:sSup>
                    <m:r>
                      <a:rPr lang="en-US" sz="2400" i="1">
                        <a:solidFill>
                          <a:srgbClr val="7030A0"/>
                        </a:solidFill>
                        <a:latin typeface="Cambria Math" panose="02040503050406030204" pitchFamily="18" charset="0"/>
                      </a:rPr>
                      <m:t>,</m:t>
                    </m:r>
                    <m:sSup>
                      <m:sSupPr>
                        <m:ctrlPr>
                          <a:rPr lang="en-US" sz="2400" i="1">
                            <a:solidFill>
                              <a:srgbClr val="7030A0"/>
                            </a:solidFill>
                            <a:latin typeface="Cambria Math" panose="02040503050406030204" pitchFamily="18" charset="0"/>
                          </a:rPr>
                        </m:ctrlPr>
                      </m:sSupPr>
                      <m:e>
                        <m:r>
                          <a:rPr lang="en-US" sz="2400" i="1">
                            <a:solidFill>
                              <a:srgbClr val="7030A0"/>
                            </a:solidFill>
                            <a:latin typeface="Cambria Math" panose="02040503050406030204" pitchFamily="18" charset="0"/>
                          </a:rPr>
                          <m:t>𝑎</m:t>
                        </m:r>
                      </m:e>
                      <m:sup>
                        <m:r>
                          <a:rPr lang="en-US" sz="2400" i="1">
                            <a:solidFill>
                              <a:srgbClr val="7030A0"/>
                            </a:solidFill>
                            <a:latin typeface="Cambria Math" panose="02040503050406030204" pitchFamily="18" charset="0"/>
                          </a:rPr>
                          <m:t>′</m:t>
                        </m:r>
                      </m:sup>
                    </m:sSup>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𝑄</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r>
                      <a:rPr lang="en-US" sz="2400" i="1">
                        <a:solidFill>
                          <a:srgbClr val="7030A0"/>
                        </a:solidFill>
                        <a:latin typeface="Cambria Math" panose="02040503050406030204" pitchFamily="18" charset="0"/>
                      </a:rPr>
                      <m:t>))</m:t>
                    </m:r>
                  </m:oMath>
                </a14:m>
                <a:endParaRPr lang="en-US" sz="2400" dirty="0">
                  <a:solidFill>
                    <a:srgbClr val="7030A0"/>
                  </a:solidFill>
                </a:endParaRPr>
              </a:p>
              <a:p>
                <a:r>
                  <a:rPr lang="en-US" sz="2800" dirty="0"/>
                  <a:t>Q-learning (approach is greedy in hopes of converging faster)</a:t>
                </a:r>
              </a:p>
              <a:p>
                <a:pPr>
                  <a:buClr>
                    <a:schemeClr val="bg1"/>
                  </a:buClr>
                </a:pPr>
                <a14:m>
                  <m:oMath xmlns:m="http://schemas.openxmlformats.org/officeDocument/2006/math">
                    <m:r>
                      <a:rPr lang="en-US" sz="2400" i="1">
                        <a:solidFill>
                          <a:srgbClr val="7030A0"/>
                        </a:solidFill>
                        <a:latin typeface="Cambria Math" panose="02040503050406030204" pitchFamily="18" charset="0"/>
                        <a:ea typeface="Cambria Math" panose="02040503050406030204" pitchFamily="18" charset="0"/>
                      </a:rPr>
                      <m:t>𝑁</m:t>
                    </m:r>
                    <m:d>
                      <m:dPr>
                        <m:ctrlPr>
                          <a:rPr lang="en-US" sz="2400" i="1">
                            <a:solidFill>
                              <a:srgbClr val="7030A0"/>
                            </a:solidFill>
                            <a:latin typeface="Cambria Math" panose="02040503050406030204" pitchFamily="18" charset="0"/>
                            <a:ea typeface="Cambria Math" panose="02040503050406030204" pitchFamily="18" charset="0"/>
                          </a:rPr>
                        </m:ctrlPr>
                      </m:dPr>
                      <m:e>
                        <m:r>
                          <a:rPr lang="en-US" sz="2400" i="1">
                            <a:solidFill>
                              <a:srgbClr val="7030A0"/>
                            </a:solidFill>
                            <a:latin typeface="Cambria Math" panose="02040503050406030204" pitchFamily="18" charset="0"/>
                            <a:ea typeface="Cambria Math" panose="02040503050406030204" pitchFamily="18" charset="0"/>
                          </a:rPr>
                          <m:t>𝑠</m:t>
                        </m:r>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ea typeface="Cambria Math" panose="02040503050406030204" pitchFamily="18" charset="0"/>
                          </a:rPr>
                          <m:t>𝑎</m:t>
                        </m:r>
                      </m:e>
                    </m:d>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ea typeface="Cambria Math" panose="02040503050406030204" pitchFamily="18" charset="0"/>
                      </a:rPr>
                      <m:t>𝑁</m:t>
                    </m:r>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ea typeface="Cambria Math" panose="02040503050406030204" pitchFamily="18" charset="0"/>
                      </a:rPr>
                      <m:t>𝑠</m:t>
                    </m:r>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ea typeface="Cambria Math" panose="02040503050406030204" pitchFamily="18" charset="0"/>
                      </a:rPr>
                      <m:t>𝑎</m:t>
                    </m:r>
                    <m:r>
                      <a:rPr lang="en-US" sz="2400" i="1">
                        <a:solidFill>
                          <a:srgbClr val="7030A0"/>
                        </a:solidFill>
                        <a:latin typeface="Cambria Math" panose="02040503050406030204" pitchFamily="18" charset="0"/>
                        <a:ea typeface="Cambria Math" panose="02040503050406030204" pitchFamily="18" charset="0"/>
                      </a:rPr>
                      <m:t>)</m:t>
                    </m:r>
                    <m:r>
                      <m:rPr>
                        <m:nor/>
                      </m:rPr>
                      <a:rPr lang="en-US" sz="2400" dirty="0">
                        <a:solidFill>
                          <a:srgbClr val="7030A0"/>
                        </a:solidFill>
                        <a:latin typeface="Cambria Math" panose="02040503050406030204" pitchFamily="18" charset="0"/>
                      </a:rPr>
                      <m:t> + 1</m:t>
                    </m:r>
                  </m:oMath>
                </a14:m>
                <a:endParaRPr lang="en-US" sz="2400" dirty="0">
                  <a:solidFill>
                    <a:srgbClr val="7030A0"/>
                  </a:solidFill>
                  <a:latin typeface="Cambria Math" panose="02040503050406030204" pitchFamily="18" charset="0"/>
                </a:endParaRPr>
              </a:p>
              <a:p>
                <a:pPr>
                  <a:buClr>
                    <a:schemeClr val="bg1"/>
                  </a:buClr>
                </a:pPr>
                <a14:m>
                  <m:oMath xmlns:m="http://schemas.openxmlformats.org/officeDocument/2006/math">
                    <m:r>
                      <a:rPr lang="en-US" sz="2400" i="1">
                        <a:solidFill>
                          <a:srgbClr val="7030A0"/>
                        </a:solidFill>
                        <a:latin typeface="Cambria Math" panose="02040503050406030204" pitchFamily="18" charset="0"/>
                      </a:rPr>
                      <m:t>𝑄</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rPr>
                      <m:t>𝑄</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r>
                      <a:rPr lang="en-US" sz="2400" i="1">
                        <a:solidFill>
                          <a:srgbClr val="7030A0"/>
                        </a:solidFill>
                        <a:latin typeface="Cambria Math" panose="02040503050406030204" pitchFamily="18" charset="0"/>
                      </a:rPr>
                      <m:t>+</m:t>
                    </m:r>
                    <m:f>
                      <m:fPr>
                        <m:ctrlPr>
                          <a:rPr lang="en-US" sz="2400" i="1">
                            <a:solidFill>
                              <a:srgbClr val="7030A0"/>
                            </a:solidFill>
                            <a:latin typeface="Cambria Math" panose="02040503050406030204" pitchFamily="18" charset="0"/>
                            <a:ea typeface="Cambria Math" panose="02040503050406030204" pitchFamily="18" charset="0"/>
                          </a:rPr>
                        </m:ctrlPr>
                      </m:fPr>
                      <m:num>
                        <m:r>
                          <a:rPr lang="en-US" sz="2400" i="1">
                            <a:solidFill>
                              <a:srgbClr val="7030A0"/>
                            </a:solidFill>
                            <a:latin typeface="Cambria Math" panose="02040503050406030204" pitchFamily="18" charset="0"/>
                            <a:ea typeface="Cambria Math" panose="02040503050406030204" pitchFamily="18" charset="0"/>
                          </a:rPr>
                          <m:t>1</m:t>
                        </m:r>
                      </m:num>
                      <m:den>
                        <m:r>
                          <a:rPr lang="en-US" sz="2400" i="1">
                            <a:solidFill>
                              <a:srgbClr val="7030A0"/>
                            </a:solidFill>
                            <a:latin typeface="Cambria Math" panose="02040503050406030204" pitchFamily="18" charset="0"/>
                            <a:ea typeface="Cambria Math" panose="02040503050406030204" pitchFamily="18" charset="0"/>
                          </a:rPr>
                          <m:t>𝑁</m:t>
                        </m:r>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ea typeface="Cambria Math" panose="02040503050406030204" pitchFamily="18" charset="0"/>
                          </a:rPr>
                          <m:t>𝑠</m:t>
                        </m:r>
                        <m:r>
                          <a:rPr lang="en-US" sz="2400" i="1">
                            <a:solidFill>
                              <a:srgbClr val="7030A0"/>
                            </a:solidFill>
                            <a:latin typeface="Cambria Math" panose="02040503050406030204" pitchFamily="18" charset="0"/>
                            <a:ea typeface="Cambria Math" panose="02040503050406030204" pitchFamily="18" charset="0"/>
                          </a:rPr>
                          <m:t>,</m:t>
                        </m:r>
                        <m:r>
                          <a:rPr lang="en-US" sz="2400" i="1">
                            <a:solidFill>
                              <a:srgbClr val="7030A0"/>
                            </a:solidFill>
                            <a:latin typeface="Cambria Math" panose="02040503050406030204" pitchFamily="18" charset="0"/>
                            <a:ea typeface="Cambria Math" panose="02040503050406030204" pitchFamily="18" charset="0"/>
                          </a:rPr>
                          <m:t>𝑎</m:t>
                        </m:r>
                        <m:r>
                          <a:rPr lang="en-US" sz="2400" i="1">
                            <a:solidFill>
                              <a:srgbClr val="7030A0"/>
                            </a:solidFill>
                            <a:latin typeface="Cambria Math" panose="02040503050406030204" pitchFamily="18" charset="0"/>
                            <a:ea typeface="Cambria Math" panose="02040503050406030204" pitchFamily="18" charset="0"/>
                          </a:rPr>
                          <m:t>)</m:t>
                        </m:r>
                      </m:den>
                    </m:f>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𝑅</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e>
                    </m:d>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𝛾</m:t>
                    </m:r>
                    <m:func>
                      <m:funcPr>
                        <m:ctrlPr>
                          <a:rPr lang="en-US" sz="2400" i="1">
                            <a:solidFill>
                              <a:srgbClr val="7030A0"/>
                            </a:solidFill>
                            <a:latin typeface="Cambria Math" panose="02040503050406030204" pitchFamily="18" charset="0"/>
                          </a:rPr>
                        </m:ctrlPr>
                      </m:funcPr>
                      <m:fName>
                        <m:limLow>
                          <m:limLowPr>
                            <m:ctrlPr>
                              <a:rPr lang="en-US" sz="2400" i="1">
                                <a:solidFill>
                                  <a:srgbClr val="7030A0"/>
                                </a:solidFill>
                                <a:latin typeface="Cambria Math" panose="02040503050406030204" pitchFamily="18" charset="0"/>
                              </a:rPr>
                            </m:ctrlPr>
                          </m:limLowPr>
                          <m:e>
                            <m:r>
                              <m:rPr>
                                <m:nor/>
                              </m:rPr>
                              <a:rPr lang="en-US" sz="2400">
                                <a:solidFill>
                                  <a:srgbClr val="7030A0"/>
                                </a:solidFill>
                                <a:latin typeface="Cambria Math" panose="02040503050406030204" pitchFamily="18" charset="0"/>
                              </a:rPr>
                              <m:t>max</m:t>
                            </m:r>
                          </m:e>
                          <m:lim>
                            <m:r>
                              <a:rPr lang="en-US" sz="2400" i="1">
                                <a:solidFill>
                                  <a:srgbClr val="7030A0"/>
                                </a:solidFill>
                                <a:latin typeface="Cambria Math" panose="02040503050406030204" pitchFamily="18" charset="0"/>
                              </a:rPr>
                              <m:t>𝑎</m:t>
                            </m:r>
                            <m:r>
                              <a:rPr lang="en-US" sz="2400" i="1">
                                <a:solidFill>
                                  <a:srgbClr val="7030A0"/>
                                </a:solidFill>
                                <a:latin typeface="Cambria Math" panose="02040503050406030204" pitchFamily="18" charset="0"/>
                              </a:rPr>
                              <m:t>′</m:t>
                            </m:r>
                          </m:lim>
                        </m:limLow>
                      </m:fName>
                      <m:e>
                        <m:r>
                          <a:rPr lang="en-US" sz="2400" i="1">
                            <a:solidFill>
                              <a:srgbClr val="7030A0"/>
                            </a:solidFill>
                            <a:latin typeface="Cambria Math" panose="02040503050406030204" pitchFamily="18" charset="0"/>
                          </a:rPr>
                          <m:t>𝑄</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r>
                              <a:rPr lang="en-US" sz="2400" i="1">
                                <a:solidFill>
                                  <a:srgbClr val="7030A0"/>
                                </a:solidFill>
                                <a:latin typeface="Cambria Math" panose="02040503050406030204" pitchFamily="18" charset="0"/>
                              </a:rPr>
                              <m:t>′</m:t>
                            </m:r>
                          </m:e>
                        </m:d>
                      </m:e>
                    </m:func>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𝑄</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r>
                      <a:rPr lang="en-US" sz="2400" i="1">
                        <a:solidFill>
                          <a:srgbClr val="7030A0"/>
                        </a:solidFill>
                        <a:latin typeface="Cambria Math" panose="02040503050406030204" pitchFamily="18" charset="0"/>
                      </a:rPr>
                      <m:t>))</m:t>
                    </m:r>
                  </m:oMath>
                </a14:m>
                <a:endParaRPr lang="en-US" sz="2400" dirty="0">
                  <a:solidFill>
                    <a:srgbClr val="7030A0"/>
                  </a:solidFill>
                </a:endParaRPr>
              </a:p>
            </p:txBody>
          </p:sp>
        </mc:Choice>
        <mc:Fallback>
          <p:sp>
            <p:nvSpPr>
              <p:cNvPr id="3" name="Content Placeholder 2">
                <a:extLst>
                  <a:ext uri="{FF2B5EF4-FFF2-40B4-BE49-F238E27FC236}">
                    <a16:creationId xmlns:a16="http://schemas.microsoft.com/office/drawing/2014/main" id="{53C42168-A449-5049-8C5D-F53296473247}"/>
                  </a:ext>
                </a:extLst>
              </p:cNvPr>
              <p:cNvSpPr>
                <a:spLocks noGrp="1" noRot="1" noChangeAspect="1" noMove="1" noResize="1" noEditPoints="1" noAdjustHandles="1" noChangeArrowheads="1" noChangeShapeType="1" noTextEdit="1"/>
              </p:cNvSpPr>
              <p:nvPr>
                <p:ph idx="1"/>
              </p:nvPr>
            </p:nvSpPr>
            <p:spPr>
              <a:xfrm>
                <a:off x="609600" y="2022764"/>
                <a:ext cx="10972800" cy="4530438"/>
              </a:xfrm>
              <a:blipFill>
                <a:blip r:embed="rId3"/>
                <a:stretch>
                  <a:fillRect l="-1222" t="-26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2556F57-4E98-F74C-8194-56CCFB300216}"/>
              </a:ext>
            </a:extLst>
          </p:cNvPr>
          <p:cNvSpPr>
            <a:spLocks noGrp="1"/>
          </p:cNvSpPr>
          <p:nvPr>
            <p:ph type="sldNum" sz="quarter" idx="12"/>
          </p:nvPr>
        </p:nvSpPr>
        <p:spPr/>
        <p:txBody>
          <a:bodyPr/>
          <a:lstStyle/>
          <a:p>
            <a:pPr>
              <a:defRPr/>
            </a:pPr>
            <a:fld id="{CCF77436-EC8C-4AA7-8F7E-35D67B363DD7}" type="slidenum">
              <a:rPr lang="en-US" smtClean="0"/>
              <a:pPr>
                <a:defRPr/>
              </a:pPr>
              <a:t>38</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1A41CDA-2ADE-794E-81E2-FEA51B83D831}"/>
                  </a:ext>
                </a:extLst>
              </p:cNvPr>
              <p:cNvSpPr/>
              <p:nvPr/>
            </p:nvSpPr>
            <p:spPr>
              <a:xfrm>
                <a:off x="857414" y="1063752"/>
                <a:ext cx="6153479" cy="8517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𝑈</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e>
                      </m:d>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𝑈</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e>
                      </m:d>
                      <m:r>
                        <a:rPr lang="en-US" sz="2400" i="1">
                          <a:solidFill>
                            <a:srgbClr val="7030A0"/>
                          </a:solidFill>
                          <a:latin typeface="Cambria Math" panose="02040503050406030204" pitchFamily="18" charset="0"/>
                        </a:rPr>
                        <m:t>+</m:t>
                      </m:r>
                      <m:f>
                        <m:fPr>
                          <m:ctrlPr>
                            <a:rPr lang="en-US" sz="2400" i="1">
                              <a:solidFill>
                                <a:srgbClr val="7030A0"/>
                              </a:solidFill>
                              <a:latin typeface="Cambria Math" panose="02040503050406030204" pitchFamily="18" charset="0"/>
                            </a:rPr>
                          </m:ctrlPr>
                        </m:fPr>
                        <m:num>
                          <m:r>
                            <a:rPr lang="en-US" sz="2400" i="1">
                              <a:solidFill>
                                <a:srgbClr val="7030A0"/>
                              </a:solidFill>
                              <a:latin typeface="Cambria Math" panose="02040503050406030204" pitchFamily="18" charset="0"/>
                            </a:rPr>
                            <m:t>1</m:t>
                          </m:r>
                        </m:num>
                        <m:den>
                          <m:r>
                            <a:rPr lang="en-US" sz="2400" i="1">
                              <a:solidFill>
                                <a:srgbClr val="7030A0"/>
                              </a:solidFill>
                              <a:latin typeface="Cambria Math" panose="02040503050406030204" pitchFamily="18" charset="0"/>
                            </a:rPr>
                            <m:t>𝑁</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den>
                      </m:f>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𝑅</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e>
                          </m:d>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𝛾</m:t>
                          </m:r>
                          <m:r>
                            <a:rPr lang="en-US" sz="2400" i="1">
                              <a:solidFill>
                                <a:srgbClr val="7030A0"/>
                              </a:solidFill>
                              <a:latin typeface="Cambria Math" panose="02040503050406030204" pitchFamily="18" charset="0"/>
                            </a:rPr>
                            <m:t>𝑈</m:t>
                          </m:r>
                          <m:d>
                            <m:dPr>
                              <m:ctrlPr>
                                <a:rPr lang="en-US" sz="2400" i="1">
                                  <a:solidFill>
                                    <a:srgbClr val="7030A0"/>
                                  </a:solidFill>
                                  <a:latin typeface="Cambria Math" panose="02040503050406030204" pitchFamily="18" charset="0"/>
                                </a:rPr>
                              </m:ctrlPr>
                            </m:dPr>
                            <m:e>
                              <m:sSup>
                                <m:sSupPr>
                                  <m:ctrlPr>
                                    <a:rPr lang="en-US" sz="2400" i="1">
                                      <a:solidFill>
                                        <a:srgbClr val="7030A0"/>
                                      </a:solidFill>
                                      <a:latin typeface="Cambria Math" panose="02040503050406030204" pitchFamily="18" charset="0"/>
                                    </a:rPr>
                                  </m:ctrlPr>
                                </m:sSupPr>
                                <m:e>
                                  <m:r>
                                    <m:rPr>
                                      <m:brk m:alnAt="9"/>
                                    </m:rPr>
                                    <a:rPr lang="en-US" sz="2400" i="1">
                                      <a:solidFill>
                                        <a:srgbClr val="7030A0"/>
                                      </a:solidFill>
                                      <a:latin typeface="Cambria Math" panose="02040503050406030204" pitchFamily="18" charset="0"/>
                                    </a:rPr>
                                    <m:t>𝑠</m:t>
                                  </m:r>
                                </m:e>
                                <m:sup>
                                  <m:r>
                                    <a:rPr lang="en-US" sz="2400" i="1">
                                      <a:solidFill>
                                        <a:srgbClr val="7030A0"/>
                                      </a:solidFill>
                                      <a:latin typeface="Cambria Math" panose="02040503050406030204" pitchFamily="18" charset="0"/>
                                    </a:rPr>
                                    <m:t>′</m:t>
                                  </m:r>
                                </m:sup>
                              </m:sSup>
                            </m:e>
                          </m:d>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𝑈</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e>
                      </m:d>
                      <m:r>
                        <m:rPr>
                          <m:nor/>
                        </m:rPr>
                        <a:rPr lang="en-US" sz="2400" i="1" dirty="0">
                          <a:solidFill>
                            <a:srgbClr val="7030A0"/>
                          </a:solidFill>
                          <a:latin typeface="Cambria Math" panose="02040503050406030204" pitchFamily="18" charset="0"/>
                        </a:rPr>
                        <m:t> </m:t>
                      </m:r>
                    </m:oMath>
                  </m:oMathPara>
                </a14:m>
                <a:endParaRPr lang="en-US" sz="2400" i="1" dirty="0">
                  <a:solidFill>
                    <a:srgbClr val="7030A0"/>
                  </a:solidFill>
                  <a:latin typeface="Cambria Math" panose="02040503050406030204" pitchFamily="18" charset="0"/>
                </a:endParaRPr>
              </a:p>
            </p:txBody>
          </p:sp>
        </mc:Choice>
        <mc:Fallback xmlns="">
          <p:sp>
            <p:nvSpPr>
              <p:cNvPr id="5" name="Rectangle 4">
                <a:extLst>
                  <a:ext uri="{FF2B5EF4-FFF2-40B4-BE49-F238E27FC236}">
                    <a16:creationId xmlns:a16="http://schemas.microsoft.com/office/drawing/2014/main" id="{41A41CDA-2ADE-794E-81E2-FEA51B83D831}"/>
                  </a:ext>
                </a:extLst>
              </p:cNvPr>
              <p:cNvSpPr>
                <a:spLocks noRot="1" noChangeAspect="1" noMove="1" noResize="1" noEditPoints="1" noAdjustHandles="1" noChangeArrowheads="1" noChangeShapeType="1" noTextEdit="1"/>
              </p:cNvSpPr>
              <p:nvPr/>
            </p:nvSpPr>
            <p:spPr>
              <a:xfrm>
                <a:off x="857414" y="1063752"/>
                <a:ext cx="6153479" cy="851708"/>
              </a:xfrm>
              <a:prstGeom prst="rect">
                <a:avLst/>
              </a:prstGeom>
              <a:blipFill>
                <a:blip r:embed="rId4"/>
                <a:stretch>
                  <a:fillRect b="-10448"/>
                </a:stretch>
              </a:blipFill>
            </p:spPr>
            <p:txBody>
              <a:bodyPr/>
              <a:lstStyle/>
              <a:p>
                <a:r>
                  <a:rPr lang="en-US">
                    <a:noFill/>
                  </a:rPr>
                  <a:t> </a:t>
                </a:r>
              </a:p>
            </p:txBody>
          </p:sp>
        </mc:Fallback>
      </mc:AlternateContent>
    </p:spTree>
    <p:extLst>
      <p:ext uri="{BB962C8B-B14F-4D97-AF65-F5344CB8AC3E}">
        <p14:creationId xmlns:p14="http://schemas.microsoft.com/office/powerpoint/2010/main" val="31393068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3699-7A82-9E48-B028-CC48FF328015}"/>
              </a:ext>
            </a:extLst>
          </p:cNvPr>
          <p:cNvSpPr>
            <a:spLocks noGrp="1"/>
          </p:cNvSpPr>
          <p:nvPr>
            <p:ph type="title"/>
          </p:nvPr>
        </p:nvSpPr>
        <p:spPr/>
        <p:txBody>
          <a:bodyPr/>
          <a:lstStyle/>
          <a:p>
            <a:r>
              <a:rPr lang="en-US" dirty="0"/>
              <a:t>Workflow</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F2B1D7DA-0B60-C046-BA04-0FB507CF038F}"/>
                  </a:ext>
                </a:extLst>
              </p:cNvPr>
              <p:cNvSpPr>
                <a:spLocks noGrp="1"/>
              </p:cNvSpPr>
              <p:nvPr>
                <p:ph sz="half" idx="1"/>
              </p:nvPr>
            </p:nvSpPr>
            <p:spPr/>
            <p:txBody>
              <a:bodyPr>
                <a:normAutofit/>
              </a:bodyPr>
              <a:lstStyle/>
              <a:p>
                <a:r>
                  <a:rPr lang="en-US" dirty="0"/>
                  <a:t>Use </a:t>
                </a:r>
                <a:r>
                  <a:rPr lang="en-US" dirty="0" err="1"/>
                  <a:t>ε</a:t>
                </a:r>
                <a:r>
                  <a:rPr lang="en-US" dirty="0"/>
                  <a:t>-Greedy to run a trial:</a:t>
                </a:r>
              </a:p>
              <a:p>
                <a:pPr lvl="1"/>
                <a:r>
                  <a:rPr lang="en-US" dirty="0"/>
                  <a:t>Each trial generates a trajectory of (state, action, reward): </a:t>
                </a:r>
                <a:br>
                  <a:rPr lang="en-US" dirty="0"/>
                </a:br>
                <a:r>
                  <a:rPr lang="en-US" i="1" dirty="0">
                    <a:solidFill>
                      <a:srgbClr val="7030A0"/>
                    </a:solidFill>
                  </a:rPr>
                  <a:t>s, a, r, s’, a’, r’, s’’, a’’, r’’, …</a:t>
                </a:r>
              </a:p>
              <a:p>
                <a:r>
                  <a:rPr lang="en-US" dirty="0"/>
                  <a:t>Update Q-values:</a:t>
                </a:r>
              </a:p>
              <a:p>
                <a:pPr lvl="1"/>
                <a:r>
                  <a:rPr lang="en-US" dirty="0"/>
                  <a:t>Use SARSA or Q-Learning to update </a:t>
                </a:r>
                <a:r>
                  <a:rPr lang="en-US" i="1" dirty="0">
                    <a:solidFill>
                      <a:srgbClr val="7030A0"/>
                    </a:solidFill>
                  </a:rPr>
                  <a:t>Q(s, a) </a:t>
                </a:r>
                <a:r>
                  <a:rPr lang="en-US" dirty="0"/>
                  <a:t>along the trajectory.</a:t>
                </a:r>
              </a:p>
              <a:p>
                <a:r>
                  <a:rPr lang="en-US" dirty="0"/>
                  <a:t>Update the optimal policy:</a:t>
                </a:r>
              </a:p>
              <a:p>
                <a:pPr lvl="1"/>
                <a14:m>
                  <m:oMath xmlns:m="http://schemas.openxmlformats.org/officeDocument/2006/math">
                    <m:sSup>
                      <m:sSupPr>
                        <m:ctrlPr>
                          <a:rPr lang="en-US" i="1">
                            <a:solidFill>
                              <a:srgbClr val="7030A0"/>
                            </a:solidFill>
                            <a:latin typeface="Cambria Math" panose="02040503050406030204" pitchFamily="18" charset="0"/>
                          </a:rPr>
                        </m:ctrlPr>
                      </m:sSupPr>
                      <m:e>
                        <m:r>
                          <a:rPr lang="en-US" i="1">
                            <a:solidFill>
                              <a:srgbClr val="7030A0"/>
                            </a:solidFill>
                            <a:latin typeface="Cambria Math" panose="02040503050406030204" pitchFamily="18" charset="0"/>
                            <a:ea typeface="Cambria Math" panose="02040503050406030204" pitchFamily="18" charset="0"/>
                          </a:rPr>
                          <m:t>𝜋</m:t>
                        </m:r>
                      </m:e>
                      <m:sup>
                        <m:r>
                          <a:rPr lang="en-US" i="1">
                            <a:solidFill>
                              <a:srgbClr val="7030A0"/>
                            </a:solidFill>
                            <a:latin typeface="Cambria Math" panose="02040503050406030204" pitchFamily="18" charset="0"/>
                          </a:rPr>
                          <m:t>∗</m:t>
                        </m:r>
                      </m:sup>
                    </m:sSup>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𝑠</m:t>
                        </m:r>
                      </m:e>
                    </m:d>
                    <m:r>
                      <a:rPr lang="en-US" i="1">
                        <a:solidFill>
                          <a:srgbClr val="7030A0"/>
                        </a:solidFill>
                        <a:latin typeface="Cambria Math" panose="02040503050406030204" pitchFamily="18" charset="0"/>
                        <a:ea typeface="Cambria Math" panose="02040503050406030204" pitchFamily="18" charset="0"/>
                      </a:rPr>
                      <m:t>=</m:t>
                    </m:r>
                    <m:func>
                      <m:funcPr>
                        <m:ctrlPr>
                          <a:rPr lang="en-US" i="1">
                            <a:solidFill>
                              <a:srgbClr val="7030A0"/>
                            </a:solidFill>
                            <a:latin typeface="Cambria Math" panose="02040503050406030204" pitchFamily="18" charset="0"/>
                          </a:rPr>
                        </m:ctrlPr>
                      </m:funcPr>
                      <m:fName>
                        <m:limLow>
                          <m:limLowPr>
                            <m:ctrlPr>
                              <a:rPr lang="en-US" i="1">
                                <a:solidFill>
                                  <a:srgbClr val="7030A0"/>
                                </a:solidFill>
                                <a:latin typeface="Cambria Math" panose="02040503050406030204" pitchFamily="18" charset="0"/>
                              </a:rPr>
                            </m:ctrlPr>
                          </m:limLowPr>
                          <m:e>
                            <m:r>
                              <m:rPr>
                                <m:nor/>
                              </m:rPr>
                              <a:rPr lang="en-US">
                                <a:solidFill>
                                  <a:srgbClr val="7030A0"/>
                                </a:solidFill>
                                <a:latin typeface="Cambria Math" panose="02040503050406030204" pitchFamily="18" charset="0"/>
                              </a:rPr>
                              <m:t>argmax</m:t>
                            </m:r>
                          </m:e>
                          <m:lim>
                            <m:r>
                              <a:rPr lang="en-US" i="1">
                                <a:solidFill>
                                  <a:srgbClr val="7030A0"/>
                                </a:solidFill>
                                <a:latin typeface="Cambria Math" panose="02040503050406030204" pitchFamily="18" charset="0"/>
                              </a:rPr>
                              <m:t>𝑎</m:t>
                            </m:r>
                          </m:lim>
                        </m:limLow>
                      </m:fName>
                      <m:e>
                        <m:r>
                          <a:rPr lang="en-US" i="1">
                            <a:solidFill>
                              <a:srgbClr val="7030A0"/>
                            </a:solidFill>
                            <a:latin typeface="Cambria Math" panose="02040503050406030204" pitchFamily="18" charset="0"/>
                          </a:rPr>
                          <m:t>𝑄</m:t>
                        </m:r>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𝑎</m:t>
                            </m:r>
                          </m:e>
                        </m:d>
                      </m:e>
                    </m:func>
                  </m:oMath>
                </a14:m>
                <a:endParaRPr lang="en-US" dirty="0"/>
              </a:p>
              <a:p>
                <a:pPr lvl="1"/>
                <a:endParaRPr lang="en-US" dirty="0"/>
              </a:p>
              <a:p>
                <a:endParaRPr lang="en-US" dirty="0"/>
              </a:p>
            </p:txBody>
          </p:sp>
        </mc:Choice>
        <mc:Fallback xmlns="">
          <p:sp>
            <p:nvSpPr>
              <p:cNvPr id="6" name="Content Placeholder 5">
                <a:extLst>
                  <a:ext uri="{FF2B5EF4-FFF2-40B4-BE49-F238E27FC236}">
                    <a16:creationId xmlns:a16="http://schemas.microsoft.com/office/drawing/2014/main" id="{F2B1D7DA-0B60-C046-BA04-0FB507CF038F}"/>
                  </a:ext>
                </a:extLst>
              </p:cNvPr>
              <p:cNvSpPr>
                <a:spLocks noGrp="1" noRot="1" noChangeAspect="1" noMove="1" noResize="1" noEditPoints="1" noAdjustHandles="1" noChangeArrowheads="1" noChangeShapeType="1" noTextEdit="1"/>
              </p:cNvSpPr>
              <p:nvPr>
                <p:ph sz="half" idx="1"/>
              </p:nvPr>
            </p:nvSpPr>
            <p:spPr>
              <a:blipFill>
                <a:blip r:embed="rId2"/>
                <a:stretch>
                  <a:fillRect l="-1887" t="-461" r="-23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A3EF0DA-CE97-F346-B05B-26356BF6D7AF}"/>
              </a:ext>
            </a:extLst>
          </p:cNvPr>
          <p:cNvSpPr>
            <a:spLocks noGrp="1"/>
          </p:cNvSpPr>
          <p:nvPr>
            <p:ph type="sldNum" sz="quarter" idx="12"/>
          </p:nvPr>
        </p:nvSpPr>
        <p:spPr/>
        <p:txBody>
          <a:bodyPr/>
          <a:lstStyle/>
          <a:p>
            <a:fld id="{CCF77436-EC8C-4AA7-8F7E-35D67B363DD7}" type="slidenum">
              <a:rPr lang="en-US" smtClean="0"/>
              <a:pPr/>
              <a:t>39</a:t>
            </a:fld>
            <a:endParaRPr lang="en-US" dirty="0"/>
          </a:p>
        </p:txBody>
      </p:sp>
      <p:sp>
        <p:nvSpPr>
          <p:cNvPr id="8" name="Rectangle: Rounded Corners 23">
            <a:extLst>
              <a:ext uri="{FF2B5EF4-FFF2-40B4-BE49-F238E27FC236}">
                <a16:creationId xmlns:a16="http://schemas.microsoft.com/office/drawing/2014/main" id="{255924A2-4ED2-6B4A-80FE-4222EC6196E9}"/>
              </a:ext>
            </a:extLst>
          </p:cNvPr>
          <p:cNvSpPr/>
          <p:nvPr/>
        </p:nvSpPr>
        <p:spPr>
          <a:xfrm>
            <a:off x="8481146" y="4862866"/>
            <a:ext cx="1729654" cy="1203134"/>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Latest optimal policy</a:t>
            </a:r>
          </a:p>
        </p:txBody>
      </p:sp>
      <p:sp>
        <p:nvSpPr>
          <p:cNvPr id="9" name="Rectangle: Rounded Corners 24">
            <a:extLst>
              <a:ext uri="{FF2B5EF4-FFF2-40B4-BE49-F238E27FC236}">
                <a16:creationId xmlns:a16="http://schemas.microsoft.com/office/drawing/2014/main" id="{D7BBD5CB-54B2-4847-A044-A9A51FAE96D6}"/>
              </a:ext>
            </a:extLst>
          </p:cNvPr>
          <p:cNvSpPr/>
          <p:nvPr/>
        </p:nvSpPr>
        <p:spPr>
          <a:xfrm>
            <a:off x="8471607" y="2768987"/>
            <a:ext cx="1748732" cy="1651093"/>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Q-value update</a:t>
            </a:r>
          </a:p>
        </p:txBody>
      </p:sp>
      <p:cxnSp>
        <p:nvCxnSpPr>
          <p:cNvPr id="11" name="Curved Connector 9">
            <a:extLst>
              <a:ext uri="{FF2B5EF4-FFF2-40B4-BE49-F238E27FC236}">
                <a16:creationId xmlns:a16="http://schemas.microsoft.com/office/drawing/2014/main" id="{061E38C8-AB00-C94B-80FC-FCD94927E462}"/>
              </a:ext>
            </a:extLst>
          </p:cNvPr>
          <p:cNvCxnSpPr>
            <a:cxnSpLocks/>
            <a:stCxn id="9" idx="2"/>
          </p:cNvCxnSpPr>
          <p:nvPr/>
        </p:nvCxnSpPr>
        <p:spPr>
          <a:xfrm rot="5400000">
            <a:off x="9118232" y="4641473"/>
            <a:ext cx="449137" cy="6348"/>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sp>
        <p:nvSpPr>
          <p:cNvPr id="38" name="Rectangle: Rounded Corners 23">
            <a:extLst>
              <a:ext uri="{FF2B5EF4-FFF2-40B4-BE49-F238E27FC236}">
                <a16:creationId xmlns:a16="http://schemas.microsoft.com/office/drawing/2014/main" id="{7DC98FB6-EE63-0344-8081-567DC7F7A113}"/>
              </a:ext>
            </a:extLst>
          </p:cNvPr>
          <p:cNvSpPr/>
          <p:nvPr/>
        </p:nvSpPr>
        <p:spPr>
          <a:xfrm>
            <a:off x="8481146" y="1244892"/>
            <a:ext cx="1729654" cy="1136077"/>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Sampling policy</a:t>
            </a:r>
          </a:p>
        </p:txBody>
      </p:sp>
      <p:cxnSp>
        <p:nvCxnSpPr>
          <p:cNvPr id="55" name="Curved Connector 9">
            <a:extLst>
              <a:ext uri="{FF2B5EF4-FFF2-40B4-BE49-F238E27FC236}">
                <a16:creationId xmlns:a16="http://schemas.microsoft.com/office/drawing/2014/main" id="{AAB0145D-A3FB-5648-A4B4-B18AF405F926}"/>
              </a:ext>
            </a:extLst>
          </p:cNvPr>
          <p:cNvCxnSpPr>
            <a:cxnSpLocks/>
            <a:stCxn id="38" idx="2"/>
            <a:endCxn id="9" idx="0"/>
          </p:cNvCxnSpPr>
          <p:nvPr/>
        </p:nvCxnSpPr>
        <p:spPr>
          <a:xfrm rot="5400000">
            <a:off x="9151964" y="2574977"/>
            <a:ext cx="388018" cy="12700"/>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cxnSp>
        <p:nvCxnSpPr>
          <p:cNvPr id="58" name="Curved Connector 9">
            <a:extLst>
              <a:ext uri="{FF2B5EF4-FFF2-40B4-BE49-F238E27FC236}">
                <a16:creationId xmlns:a16="http://schemas.microsoft.com/office/drawing/2014/main" id="{C0CB4A3B-F652-C24B-A29E-0DF7DD6204CD}"/>
              </a:ext>
            </a:extLst>
          </p:cNvPr>
          <p:cNvCxnSpPr>
            <a:cxnSpLocks/>
            <a:endCxn id="38" idx="0"/>
          </p:cNvCxnSpPr>
          <p:nvPr/>
        </p:nvCxnSpPr>
        <p:spPr>
          <a:xfrm rot="5400000">
            <a:off x="9094817" y="993735"/>
            <a:ext cx="502314" cy="1"/>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cxnSp>
        <p:nvCxnSpPr>
          <p:cNvPr id="74" name="Elbow Connector 73">
            <a:extLst>
              <a:ext uri="{FF2B5EF4-FFF2-40B4-BE49-F238E27FC236}">
                <a16:creationId xmlns:a16="http://schemas.microsoft.com/office/drawing/2014/main" id="{7262399A-DA62-6E4D-8AF4-2CC86278C13C}"/>
              </a:ext>
            </a:extLst>
          </p:cNvPr>
          <p:cNvCxnSpPr>
            <a:cxnSpLocks/>
            <a:stCxn id="8" idx="3"/>
            <a:endCxn id="38" idx="3"/>
          </p:cNvCxnSpPr>
          <p:nvPr/>
        </p:nvCxnSpPr>
        <p:spPr>
          <a:xfrm flipV="1">
            <a:off x="10210800" y="1812931"/>
            <a:ext cx="12700" cy="3651503"/>
          </a:xfrm>
          <a:prstGeom prst="bentConnector3">
            <a:avLst>
              <a:gd name="adj1" fmla="val 2704543"/>
            </a:avLst>
          </a:prstGeom>
          <a:ln w="28575">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B2798A3F-43EA-0C41-8AA2-36EA882CD961}"/>
              </a:ext>
            </a:extLst>
          </p:cNvPr>
          <p:cNvSpPr/>
          <p:nvPr/>
        </p:nvSpPr>
        <p:spPr>
          <a:xfrm>
            <a:off x="7119317" y="1528695"/>
            <a:ext cx="1325171" cy="461665"/>
          </a:xfrm>
          <a:prstGeom prst="rect">
            <a:avLst/>
          </a:prstGeom>
        </p:spPr>
        <p:txBody>
          <a:bodyPr wrap="none">
            <a:spAutoFit/>
          </a:bodyPr>
          <a:lstStyle/>
          <a:p>
            <a:r>
              <a:rPr lang="en-US" sz="2400" dirty="0" err="1">
                <a:solidFill>
                  <a:srgbClr val="FF0000"/>
                </a:solidFill>
                <a:latin typeface="Candara" panose="020E0502030303020204" pitchFamily="34" charset="0"/>
              </a:rPr>
              <a:t>ε</a:t>
            </a:r>
            <a:r>
              <a:rPr lang="en-US" sz="2400" dirty="0">
                <a:solidFill>
                  <a:srgbClr val="FF0000"/>
                </a:solidFill>
                <a:latin typeface="Candara" panose="020E0502030303020204" pitchFamily="34" charset="0"/>
              </a:rPr>
              <a:t>-Greedy</a:t>
            </a:r>
          </a:p>
        </p:txBody>
      </p:sp>
      <p:sp>
        <p:nvSpPr>
          <p:cNvPr id="18" name="Rectangle 17">
            <a:extLst>
              <a:ext uri="{FF2B5EF4-FFF2-40B4-BE49-F238E27FC236}">
                <a16:creationId xmlns:a16="http://schemas.microsoft.com/office/drawing/2014/main" id="{7F35844D-7C06-6944-9498-645BD3937322}"/>
              </a:ext>
            </a:extLst>
          </p:cNvPr>
          <p:cNvSpPr/>
          <p:nvPr/>
        </p:nvSpPr>
        <p:spPr>
          <a:xfrm>
            <a:off x="6762988" y="3223183"/>
            <a:ext cx="1610664" cy="830997"/>
          </a:xfrm>
          <a:prstGeom prst="rect">
            <a:avLst/>
          </a:prstGeom>
        </p:spPr>
        <p:txBody>
          <a:bodyPr wrap="square">
            <a:spAutoFit/>
          </a:bodyPr>
          <a:lstStyle/>
          <a:p>
            <a:pPr algn="r"/>
            <a:r>
              <a:rPr lang="en-US" sz="2400" dirty="0">
                <a:solidFill>
                  <a:srgbClr val="FF0000"/>
                </a:solidFill>
                <a:latin typeface="Candara" panose="020E0502030303020204" pitchFamily="34" charset="0"/>
              </a:rPr>
              <a:t>SARSA or Q-Learning</a:t>
            </a:r>
          </a:p>
        </p:txBody>
      </p:sp>
      <p:cxnSp>
        <p:nvCxnSpPr>
          <p:cNvPr id="19" name="Straight Arrow Connector 18">
            <a:extLst>
              <a:ext uri="{FF2B5EF4-FFF2-40B4-BE49-F238E27FC236}">
                <a16:creationId xmlns:a16="http://schemas.microsoft.com/office/drawing/2014/main" id="{5FB702A3-EDAF-1D45-9FBB-86C9D1DBA56A}"/>
              </a:ext>
            </a:extLst>
          </p:cNvPr>
          <p:cNvCxnSpPr>
            <a:cxnSpLocks/>
          </p:cNvCxnSpPr>
          <p:nvPr/>
        </p:nvCxnSpPr>
        <p:spPr>
          <a:xfrm>
            <a:off x="8347022" y="1812930"/>
            <a:ext cx="298215" cy="0"/>
          </a:xfrm>
          <a:prstGeom prst="straightConnector1">
            <a:avLst/>
          </a:prstGeom>
          <a:ln w="28575">
            <a:solidFill>
              <a:schemeClr val="bg1">
                <a:lumMod val="50000"/>
              </a:schemeClr>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AA2595C2-A730-E54F-AF5D-578292C959F0}"/>
              </a:ext>
            </a:extLst>
          </p:cNvPr>
          <p:cNvCxnSpPr>
            <a:cxnSpLocks/>
          </p:cNvCxnSpPr>
          <p:nvPr/>
        </p:nvCxnSpPr>
        <p:spPr>
          <a:xfrm>
            <a:off x="8328552" y="3679147"/>
            <a:ext cx="316685" cy="0"/>
          </a:xfrm>
          <a:prstGeom prst="straightConnector1">
            <a:avLst/>
          </a:prstGeom>
          <a:ln w="28575">
            <a:solidFill>
              <a:schemeClr val="bg1">
                <a:lumMod val="50000"/>
              </a:schemeClr>
            </a:solidFill>
            <a:prstDash val="sys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7960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70CD-A9EE-E847-B9D7-82EDBD6E6D0B}"/>
              </a:ext>
            </a:extLst>
          </p:cNvPr>
          <p:cNvSpPr>
            <a:spLocks noGrp="1"/>
          </p:cNvSpPr>
          <p:nvPr>
            <p:ph type="title"/>
          </p:nvPr>
        </p:nvSpPr>
        <p:spPr/>
        <p:txBody>
          <a:bodyPr/>
          <a:lstStyle/>
          <a:p>
            <a:r>
              <a:rPr lang="en-US" dirty="0"/>
              <a:t>Review: MDP Grid World</a:t>
            </a:r>
          </a:p>
        </p:txBody>
      </p:sp>
      <p:sp>
        <p:nvSpPr>
          <p:cNvPr id="3" name="Content Placeholder 2">
            <a:extLst>
              <a:ext uri="{FF2B5EF4-FFF2-40B4-BE49-F238E27FC236}">
                <a16:creationId xmlns:a16="http://schemas.microsoft.com/office/drawing/2014/main" id="{EE3C101C-F341-9240-A7F3-2871492F95DC}"/>
              </a:ext>
            </a:extLst>
          </p:cNvPr>
          <p:cNvSpPr>
            <a:spLocks noGrp="1"/>
          </p:cNvSpPr>
          <p:nvPr>
            <p:ph sz="half" idx="1"/>
          </p:nvPr>
        </p:nvSpPr>
        <p:spPr>
          <a:xfrm>
            <a:off x="609600" y="1295400"/>
            <a:ext cx="6058305" cy="5504688"/>
          </a:xfrm>
        </p:spPr>
        <p:txBody>
          <a:bodyPr>
            <a:normAutofit/>
          </a:bodyPr>
          <a:lstStyle/>
          <a:p>
            <a:r>
              <a:rPr lang="en-US" dirty="0"/>
              <a:t>State reward function: </a:t>
            </a:r>
            <a:r>
              <a:rPr lang="en-US" dirty="0">
                <a:solidFill>
                  <a:srgbClr val="7030A0"/>
                </a:solidFill>
              </a:rPr>
              <a:t>R(s)</a:t>
            </a:r>
          </a:p>
          <a:p>
            <a:pPr lvl="1"/>
            <a:r>
              <a:rPr lang="en-US" dirty="0"/>
              <a:t>Absorbing state: +100, -100</a:t>
            </a:r>
          </a:p>
          <a:p>
            <a:pPr lvl="1"/>
            <a:r>
              <a:rPr lang="en-US" dirty="0"/>
              <a:t>Others: -1</a:t>
            </a:r>
          </a:p>
          <a:p>
            <a:r>
              <a:rPr lang="en-US" dirty="0"/>
              <a:t>Markovian Transition model: </a:t>
            </a:r>
            <a:r>
              <a:rPr lang="en-US" dirty="0">
                <a:solidFill>
                  <a:srgbClr val="7030A0"/>
                </a:solidFill>
              </a:rPr>
              <a:t>P(</a:t>
            </a:r>
            <a:r>
              <a:rPr lang="en-US" dirty="0" err="1">
                <a:solidFill>
                  <a:srgbClr val="7030A0"/>
                </a:solidFill>
              </a:rPr>
              <a:t>s’|s</a:t>
            </a:r>
            <a:r>
              <a:rPr lang="en-US" dirty="0">
                <a:solidFill>
                  <a:srgbClr val="7030A0"/>
                </a:solidFill>
              </a:rPr>
              <a:t>, a)</a:t>
            </a:r>
            <a:r>
              <a:rPr lang="en-US" dirty="0"/>
              <a:t> for Action </a:t>
            </a:r>
            <a:r>
              <a:rPr lang="en-US" dirty="0">
                <a:solidFill>
                  <a:srgbClr val="7030A0"/>
                </a:solidFill>
              </a:rPr>
              <a:t>a</a:t>
            </a:r>
          </a:p>
          <a:p>
            <a:pPr lvl="1"/>
            <a:r>
              <a:rPr lang="en-US" dirty="0"/>
              <a:t>Front: 0.8</a:t>
            </a:r>
          </a:p>
          <a:p>
            <a:pPr lvl="1"/>
            <a:r>
              <a:rPr lang="en-US" dirty="0"/>
              <a:t>Left: 0.1</a:t>
            </a:r>
          </a:p>
          <a:p>
            <a:pPr lvl="1"/>
            <a:r>
              <a:rPr lang="en-US" dirty="0"/>
              <a:t>Right: 0.1</a:t>
            </a:r>
          </a:p>
          <a:p>
            <a:pPr lvl="1"/>
            <a:r>
              <a:rPr lang="en-US" dirty="0"/>
              <a:t>Exception: bounced back by wall/obstacles.</a:t>
            </a:r>
          </a:p>
        </p:txBody>
      </p:sp>
      <p:sp>
        <p:nvSpPr>
          <p:cNvPr id="4" name="Slide Number Placeholder 3">
            <a:extLst>
              <a:ext uri="{FF2B5EF4-FFF2-40B4-BE49-F238E27FC236}">
                <a16:creationId xmlns:a16="http://schemas.microsoft.com/office/drawing/2014/main" id="{2831E344-0EF7-EF49-B3C8-23D1C82E0F25}"/>
              </a:ext>
            </a:extLst>
          </p:cNvPr>
          <p:cNvSpPr>
            <a:spLocks noGrp="1"/>
          </p:cNvSpPr>
          <p:nvPr>
            <p:ph type="sldNum" sz="quarter" idx="12"/>
          </p:nvPr>
        </p:nvSpPr>
        <p:spPr/>
        <p:txBody>
          <a:bodyPr/>
          <a:lstStyle/>
          <a:p>
            <a:fld id="{CCF77436-EC8C-4AA7-8F7E-35D67B363DD7}" type="slidenum">
              <a:rPr lang="en-US" smtClean="0"/>
              <a:pPr/>
              <a:t>4</a:t>
            </a:fld>
            <a:endParaRPr lang="en-US" dirty="0"/>
          </a:p>
        </p:txBody>
      </p:sp>
      <p:graphicFrame>
        <p:nvGraphicFramePr>
          <p:cNvPr id="5" name="Content Placeholder 4">
            <a:extLst>
              <a:ext uri="{FF2B5EF4-FFF2-40B4-BE49-F238E27FC236}">
                <a16:creationId xmlns:a16="http://schemas.microsoft.com/office/drawing/2014/main" id="{CCF49AE7-E20C-6E4F-9FEE-82A918622C53}"/>
              </a:ext>
            </a:extLst>
          </p:cNvPr>
          <p:cNvGraphicFramePr>
            <a:graphicFrameLocks/>
          </p:cNvGraphicFramePr>
          <p:nvPr>
            <p:extLst>
              <p:ext uri="{D42A27DB-BD31-4B8C-83A1-F6EECF244321}">
                <p14:modId xmlns:p14="http://schemas.microsoft.com/office/powerpoint/2010/main" val="2217114784"/>
              </p:ext>
            </p:extLst>
          </p:nvPr>
        </p:nvGraphicFramePr>
        <p:xfrm>
          <a:off x="7010400" y="1473200"/>
          <a:ext cx="3299460" cy="2057652"/>
        </p:xfrm>
        <a:graphic>
          <a:graphicData uri="http://schemas.openxmlformats.org/drawingml/2006/table">
            <a:tbl>
              <a:tblPr>
                <a:tableStyleId>{2D5ABB26-0587-4C30-8999-92F81FD0307C}</a:tableStyleId>
              </a:tblPr>
              <a:tblGrid>
                <a:gridCol w="824865">
                  <a:extLst>
                    <a:ext uri="{9D8B030D-6E8A-4147-A177-3AD203B41FA5}">
                      <a16:colId xmlns:a16="http://schemas.microsoft.com/office/drawing/2014/main" val="2597879484"/>
                    </a:ext>
                  </a:extLst>
                </a:gridCol>
                <a:gridCol w="824865">
                  <a:extLst>
                    <a:ext uri="{9D8B030D-6E8A-4147-A177-3AD203B41FA5}">
                      <a16:colId xmlns:a16="http://schemas.microsoft.com/office/drawing/2014/main" val="3271194119"/>
                    </a:ext>
                  </a:extLst>
                </a:gridCol>
                <a:gridCol w="824865">
                  <a:extLst>
                    <a:ext uri="{9D8B030D-6E8A-4147-A177-3AD203B41FA5}">
                      <a16:colId xmlns:a16="http://schemas.microsoft.com/office/drawing/2014/main" val="952509080"/>
                    </a:ext>
                  </a:extLst>
                </a:gridCol>
                <a:gridCol w="824865">
                  <a:extLst>
                    <a:ext uri="{9D8B030D-6E8A-4147-A177-3AD203B41FA5}">
                      <a16:colId xmlns:a16="http://schemas.microsoft.com/office/drawing/2014/main" val="2536074561"/>
                    </a:ext>
                  </a:extLst>
                </a:gridCol>
              </a:tblGrid>
              <a:tr h="685884">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918814214"/>
                  </a:ext>
                </a:extLst>
              </a:tr>
              <a:tr h="685884">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endParaRPr lang="en-US" sz="2400" dirty="0">
                        <a:solidFill>
                          <a:schemeClr val="tx1"/>
                        </a:solidFill>
                        <a:latin typeface="Candara" panose="020E0502030303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-100</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52285750"/>
                  </a:ext>
                </a:extLst>
              </a:tr>
              <a:tr h="685884">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tx1"/>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solidFill>
                            <a:schemeClr val="tx1"/>
                          </a:solidFill>
                          <a:latin typeface="Candara" panose="020E0502030303020204" pitchFamily="34" charset="0"/>
                        </a:rPr>
                        <a:t>-1</a:t>
                      </a:r>
                    </a:p>
                  </a:txBody>
                  <a:tcPr anchor="ctr">
                    <a:lnL w="38100" cap="flat" cmpd="sng" algn="ctr">
                      <a:solidFill>
                        <a:schemeClr val="bg2"/>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632114"/>
                  </a:ext>
                </a:extLst>
              </a:tr>
            </a:tbl>
          </a:graphicData>
        </a:graphic>
      </p:graphicFrame>
      <p:pic>
        <p:nvPicPr>
          <p:cNvPr id="7" name="Graphic 6" descr="Map compass">
            <a:extLst>
              <a:ext uri="{FF2B5EF4-FFF2-40B4-BE49-F238E27FC236}">
                <a16:creationId xmlns:a16="http://schemas.microsoft.com/office/drawing/2014/main" id="{47AEB339-C9E4-E740-BABC-01D019C33F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7041" y="4158667"/>
            <a:ext cx="750437" cy="750437"/>
          </a:xfrm>
          <a:prstGeom prst="rect">
            <a:avLst/>
          </a:prstGeom>
        </p:spPr>
      </p:pic>
      <p:sp>
        <p:nvSpPr>
          <p:cNvPr id="11" name="Rectangle 10">
            <a:extLst>
              <a:ext uri="{FF2B5EF4-FFF2-40B4-BE49-F238E27FC236}">
                <a16:creationId xmlns:a16="http://schemas.microsoft.com/office/drawing/2014/main" id="{57F89046-2DE6-F940-BCF5-2EF4E71580F1}"/>
              </a:ext>
            </a:extLst>
          </p:cNvPr>
          <p:cNvSpPr/>
          <p:nvPr/>
        </p:nvSpPr>
        <p:spPr>
          <a:xfrm>
            <a:off x="7581225" y="3971454"/>
            <a:ext cx="364202" cy="523220"/>
          </a:xfrm>
          <a:prstGeom prst="rect">
            <a:avLst/>
          </a:prstGeom>
        </p:spPr>
        <p:txBody>
          <a:bodyPr wrap="none">
            <a:spAutoFit/>
          </a:bodyPr>
          <a:lstStyle/>
          <a:p>
            <a:r>
              <a:rPr lang="en-US" sz="2800" dirty="0">
                <a:solidFill>
                  <a:srgbClr val="FF0000"/>
                </a:solidFill>
                <a:latin typeface="Candara" panose="020E0502030303020204" pitchFamily="34" charset="0"/>
              </a:rPr>
              <a:t>↑</a:t>
            </a:r>
          </a:p>
        </p:txBody>
      </p:sp>
      <p:sp>
        <p:nvSpPr>
          <p:cNvPr id="12" name="Rectangle 11">
            <a:extLst>
              <a:ext uri="{FF2B5EF4-FFF2-40B4-BE49-F238E27FC236}">
                <a16:creationId xmlns:a16="http://schemas.microsoft.com/office/drawing/2014/main" id="{903FEDAB-F170-7240-A88E-CDF786BF57E8}"/>
              </a:ext>
            </a:extLst>
          </p:cNvPr>
          <p:cNvSpPr/>
          <p:nvPr/>
        </p:nvSpPr>
        <p:spPr>
          <a:xfrm>
            <a:off x="7500007" y="3825773"/>
            <a:ext cx="495649" cy="369332"/>
          </a:xfrm>
          <a:prstGeom prst="rect">
            <a:avLst/>
          </a:prstGeom>
        </p:spPr>
        <p:txBody>
          <a:bodyPr wrap="none">
            <a:spAutoFit/>
          </a:bodyPr>
          <a:lstStyle/>
          <a:p>
            <a:r>
              <a:rPr lang="en-US" dirty="0">
                <a:solidFill>
                  <a:srgbClr val="FF0000"/>
                </a:solidFill>
                <a:latin typeface="Candara" panose="020E0502030303020204" pitchFamily="34" charset="0"/>
              </a:rPr>
              <a:t>0.8</a:t>
            </a:r>
          </a:p>
        </p:txBody>
      </p:sp>
      <p:sp>
        <p:nvSpPr>
          <p:cNvPr id="13" name="Rectangle 12">
            <a:extLst>
              <a:ext uri="{FF2B5EF4-FFF2-40B4-BE49-F238E27FC236}">
                <a16:creationId xmlns:a16="http://schemas.microsoft.com/office/drawing/2014/main" id="{448345D6-73C6-1843-BDD4-88E4675F61CC}"/>
              </a:ext>
            </a:extLst>
          </p:cNvPr>
          <p:cNvSpPr/>
          <p:nvPr/>
        </p:nvSpPr>
        <p:spPr>
          <a:xfrm>
            <a:off x="8028647" y="4349218"/>
            <a:ext cx="449162" cy="369332"/>
          </a:xfrm>
          <a:prstGeom prst="rect">
            <a:avLst/>
          </a:prstGeom>
        </p:spPr>
        <p:txBody>
          <a:bodyPr wrap="none">
            <a:spAutoFit/>
          </a:bodyPr>
          <a:lstStyle/>
          <a:p>
            <a:r>
              <a:rPr lang="en-US" dirty="0">
                <a:solidFill>
                  <a:srgbClr val="FF0000"/>
                </a:solidFill>
                <a:latin typeface="Candara" panose="020E0502030303020204" pitchFamily="34" charset="0"/>
              </a:rPr>
              <a:t>0.1</a:t>
            </a:r>
          </a:p>
        </p:txBody>
      </p:sp>
      <p:sp>
        <p:nvSpPr>
          <p:cNvPr id="14" name="Rectangle 13">
            <a:extLst>
              <a:ext uri="{FF2B5EF4-FFF2-40B4-BE49-F238E27FC236}">
                <a16:creationId xmlns:a16="http://schemas.microsoft.com/office/drawing/2014/main" id="{01A3D466-96B1-8F47-BD09-DE15F55AABD6}"/>
              </a:ext>
            </a:extLst>
          </p:cNvPr>
          <p:cNvSpPr/>
          <p:nvPr/>
        </p:nvSpPr>
        <p:spPr>
          <a:xfrm>
            <a:off x="7008236" y="4367438"/>
            <a:ext cx="449162" cy="369332"/>
          </a:xfrm>
          <a:prstGeom prst="rect">
            <a:avLst/>
          </a:prstGeom>
        </p:spPr>
        <p:txBody>
          <a:bodyPr wrap="none">
            <a:spAutoFit/>
          </a:bodyPr>
          <a:lstStyle/>
          <a:p>
            <a:r>
              <a:rPr lang="en-US" dirty="0">
                <a:solidFill>
                  <a:srgbClr val="FF0000"/>
                </a:solidFill>
                <a:latin typeface="Candara" panose="020E0502030303020204" pitchFamily="34" charset="0"/>
              </a:rPr>
              <a:t>0.1</a:t>
            </a:r>
          </a:p>
        </p:txBody>
      </p:sp>
      <p:pic>
        <p:nvPicPr>
          <p:cNvPr id="15" name="Graphic 14" descr="Map compass">
            <a:extLst>
              <a:ext uri="{FF2B5EF4-FFF2-40B4-BE49-F238E27FC236}">
                <a16:creationId xmlns:a16="http://schemas.microsoft.com/office/drawing/2014/main" id="{44778520-774B-6149-956D-8287074425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77960" y="4116581"/>
            <a:ext cx="750437" cy="750437"/>
          </a:xfrm>
          <a:prstGeom prst="rect">
            <a:avLst/>
          </a:prstGeom>
        </p:spPr>
      </p:pic>
      <p:sp>
        <p:nvSpPr>
          <p:cNvPr id="16" name="Rectangle 15">
            <a:extLst>
              <a:ext uri="{FF2B5EF4-FFF2-40B4-BE49-F238E27FC236}">
                <a16:creationId xmlns:a16="http://schemas.microsoft.com/office/drawing/2014/main" id="{3C1FB382-AAE2-B041-B681-BFBE66AB9B1A}"/>
              </a:ext>
            </a:extLst>
          </p:cNvPr>
          <p:cNvSpPr/>
          <p:nvPr/>
        </p:nvSpPr>
        <p:spPr>
          <a:xfrm rot="5400000">
            <a:off x="9483560" y="4245843"/>
            <a:ext cx="364202" cy="523220"/>
          </a:xfrm>
          <a:prstGeom prst="rect">
            <a:avLst/>
          </a:prstGeom>
        </p:spPr>
        <p:txBody>
          <a:bodyPr wrap="none">
            <a:spAutoFit/>
          </a:bodyPr>
          <a:lstStyle/>
          <a:p>
            <a:r>
              <a:rPr lang="en-US" sz="2800" dirty="0">
                <a:solidFill>
                  <a:srgbClr val="FF0000"/>
                </a:solidFill>
                <a:latin typeface="Candara" panose="020E0502030303020204" pitchFamily="34" charset="0"/>
              </a:rPr>
              <a:t>↑</a:t>
            </a:r>
          </a:p>
        </p:txBody>
      </p:sp>
      <p:sp>
        <p:nvSpPr>
          <p:cNvPr id="17" name="Rectangle 16">
            <a:extLst>
              <a:ext uri="{FF2B5EF4-FFF2-40B4-BE49-F238E27FC236}">
                <a16:creationId xmlns:a16="http://schemas.microsoft.com/office/drawing/2014/main" id="{3EEFB350-F702-A04F-9D8B-5E4178732D04}"/>
              </a:ext>
            </a:extLst>
          </p:cNvPr>
          <p:cNvSpPr/>
          <p:nvPr/>
        </p:nvSpPr>
        <p:spPr>
          <a:xfrm>
            <a:off x="9721006" y="4325352"/>
            <a:ext cx="495649" cy="369332"/>
          </a:xfrm>
          <a:prstGeom prst="rect">
            <a:avLst/>
          </a:prstGeom>
        </p:spPr>
        <p:txBody>
          <a:bodyPr wrap="none">
            <a:spAutoFit/>
          </a:bodyPr>
          <a:lstStyle/>
          <a:p>
            <a:r>
              <a:rPr lang="en-US" dirty="0">
                <a:solidFill>
                  <a:srgbClr val="FF0000"/>
                </a:solidFill>
                <a:latin typeface="Candara" panose="020E0502030303020204" pitchFamily="34" charset="0"/>
              </a:rPr>
              <a:t>0.8</a:t>
            </a:r>
          </a:p>
        </p:txBody>
      </p:sp>
      <p:sp>
        <p:nvSpPr>
          <p:cNvPr id="18" name="Rectangle 17">
            <a:extLst>
              <a:ext uri="{FF2B5EF4-FFF2-40B4-BE49-F238E27FC236}">
                <a16:creationId xmlns:a16="http://schemas.microsoft.com/office/drawing/2014/main" id="{0540DB7B-023F-7840-AFEA-46DE379F6019}"/>
              </a:ext>
            </a:extLst>
          </p:cNvPr>
          <p:cNvSpPr/>
          <p:nvPr/>
        </p:nvSpPr>
        <p:spPr>
          <a:xfrm>
            <a:off x="9127794" y="4810076"/>
            <a:ext cx="449162" cy="369332"/>
          </a:xfrm>
          <a:prstGeom prst="rect">
            <a:avLst/>
          </a:prstGeom>
        </p:spPr>
        <p:txBody>
          <a:bodyPr wrap="none">
            <a:spAutoFit/>
          </a:bodyPr>
          <a:lstStyle/>
          <a:p>
            <a:r>
              <a:rPr lang="en-US" dirty="0">
                <a:solidFill>
                  <a:srgbClr val="FF0000"/>
                </a:solidFill>
                <a:latin typeface="Candara" panose="020E0502030303020204" pitchFamily="34" charset="0"/>
              </a:rPr>
              <a:t>0.1</a:t>
            </a:r>
          </a:p>
        </p:txBody>
      </p:sp>
      <p:sp>
        <p:nvSpPr>
          <p:cNvPr id="19" name="Rectangle 18">
            <a:extLst>
              <a:ext uri="{FF2B5EF4-FFF2-40B4-BE49-F238E27FC236}">
                <a16:creationId xmlns:a16="http://schemas.microsoft.com/office/drawing/2014/main" id="{F264626C-5A0F-CC46-B37D-6650DEFB1EC9}"/>
              </a:ext>
            </a:extLst>
          </p:cNvPr>
          <p:cNvSpPr/>
          <p:nvPr/>
        </p:nvSpPr>
        <p:spPr>
          <a:xfrm>
            <a:off x="9160234" y="3865802"/>
            <a:ext cx="449162" cy="369332"/>
          </a:xfrm>
          <a:prstGeom prst="rect">
            <a:avLst/>
          </a:prstGeom>
        </p:spPr>
        <p:txBody>
          <a:bodyPr wrap="none">
            <a:spAutoFit/>
          </a:bodyPr>
          <a:lstStyle/>
          <a:p>
            <a:r>
              <a:rPr lang="en-US" dirty="0">
                <a:solidFill>
                  <a:srgbClr val="FF0000"/>
                </a:solidFill>
                <a:latin typeface="Candara" panose="020E0502030303020204" pitchFamily="34" charset="0"/>
              </a:rPr>
              <a:t>0.1</a:t>
            </a:r>
          </a:p>
        </p:txBody>
      </p:sp>
    </p:spTree>
    <p:extLst>
      <p:ext uri="{BB962C8B-B14F-4D97-AF65-F5344CB8AC3E}">
        <p14:creationId xmlns:p14="http://schemas.microsoft.com/office/powerpoint/2010/main" val="8119431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6574-4147-4D50-B392-C9C3628885A0}"/>
              </a:ext>
            </a:extLst>
          </p:cNvPr>
          <p:cNvSpPr>
            <a:spLocks noGrp="1"/>
          </p:cNvSpPr>
          <p:nvPr>
            <p:ph type="title"/>
          </p:nvPr>
        </p:nvSpPr>
        <p:spPr/>
        <p:txBody>
          <a:bodyPr/>
          <a:lstStyle/>
          <a:p>
            <a:r>
              <a:rPr lang="en-US" dirty="0"/>
              <a:t>Example: Initial Optimal Policy</a:t>
            </a:r>
          </a:p>
        </p:txBody>
      </p:sp>
      <p:sp>
        <p:nvSpPr>
          <p:cNvPr id="4" name="Slide Number Placeholder 3">
            <a:extLst>
              <a:ext uri="{FF2B5EF4-FFF2-40B4-BE49-F238E27FC236}">
                <a16:creationId xmlns:a16="http://schemas.microsoft.com/office/drawing/2014/main" id="{442B97A8-0638-4085-9450-276299C05385}"/>
              </a:ext>
            </a:extLst>
          </p:cNvPr>
          <p:cNvSpPr>
            <a:spLocks noGrp="1"/>
          </p:cNvSpPr>
          <p:nvPr>
            <p:ph type="sldNum" sz="quarter" idx="12"/>
          </p:nvPr>
        </p:nvSpPr>
        <p:spPr/>
        <p:txBody>
          <a:bodyPr/>
          <a:lstStyle/>
          <a:p>
            <a:pPr>
              <a:defRPr/>
            </a:pPr>
            <a:fld id="{CCF77436-EC8C-4AA7-8F7E-35D67B363DD7}" type="slidenum">
              <a:rPr lang="en-US" smtClean="0"/>
              <a:pPr>
                <a:defRPr/>
              </a:pPr>
              <a:t>40</a:t>
            </a:fld>
            <a:endParaRPr lang="en-US" dirty="0"/>
          </a:p>
        </p:txBody>
      </p:sp>
      <p:sp>
        <p:nvSpPr>
          <p:cNvPr id="82" name="Rectangle 81">
            <a:extLst>
              <a:ext uri="{FF2B5EF4-FFF2-40B4-BE49-F238E27FC236}">
                <a16:creationId xmlns:a16="http://schemas.microsoft.com/office/drawing/2014/main" id="{DEAD2638-658F-4F52-99F8-5CD925B44A09}"/>
              </a:ext>
            </a:extLst>
          </p:cNvPr>
          <p:cNvSpPr/>
          <p:nvPr/>
        </p:nvSpPr>
        <p:spPr>
          <a:xfrm>
            <a:off x="2945656" y="5157326"/>
            <a:ext cx="6379581" cy="830997"/>
          </a:xfrm>
          <a:prstGeom prst="rect">
            <a:avLst/>
          </a:prstGeom>
        </p:spPr>
        <p:txBody>
          <a:bodyPr wrap="square">
            <a:spAutoFit/>
          </a:bodyPr>
          <a:lstStyle/>
          <a:p>
            <a:r>
              <a:rPr lang="en-US" sz="2400" dirty="0">
                <a:latin typeface="Candara" panose="020E0502030303020204" pitchFamily="34" charset="0"/>
              </a:rPr>
              <a:t>Since all Q-values are zero for any state-action pair, any action at any state is an optimal action.</a:t>
            </a:r>
          </a:p>
        </p:txBody>
      </p:sp>
      <p:sp>
        <p:nvSpPr>
          <p:cNvPr id="83" name="Rectangle 82">
            <a:extLst>
              <a:ext uri="{FF2B5EF4-FFF2-40B4-BE49-F238E27FC236}">
                <a16:creationId xmlns:a16="http://schemas.microsoft.com/office/drawing/2014/main" id="{5AB6DCDC-600A-4329-802D-2D761CC5FBE5}"/>
              </a:ext>
            </a:extLst>
          </p:cNvPr>
          <p:cNvSpPr/>
          <p:nvPr/>
        </p:nvSpPr>
        <p:spPr>
          <a:xfrm>
            <a:off x="8462338" y="1415293"/>
            <a:ext cx="1891865" cy="646331"/>
          </a:xfrm>
          <a:prstGeom prst="rect">
            <a:avLst/>
          </a:prstGeom>
        </p:spPr>
        <p:txBody>
          <a:bodyPr wrap="none">
            <a:spAutoFit/>
          </a:bodyPr>
          <a:lstStyle/>
          <a:p>
            <a:r>
              <a:rPr lang="en-US" dirty="0">
                <a:solidFill>
                  <a:srgbClr val="FF0000"/>
                </a:solidFill>
                <a:latin typeface="Candara" panose="020E0502030303020204" pitchFamily="34" charset="0"/>
              </a:rPr>
              <a:t>Optimal action:</a:t>
            </a:r>
            <a:br>
              <a:rPr lang="en-US" dirty="0">
                <a:solidFill>
                  <a:srgbClr val="FF0000"/>
                </a:solidFill>
                <a:latin typeface="Candara" panose="020E0502030303020204" pitchFamily="34" charset="0"/>
              </a:rPr>
            </a:br>
            <a:r>
              <a:rPr lang="en-US" dirty="0">
                <a:solidFill>
                  <a:srgbClr val="FF0000"/>
                </a:solidFill>
                <a:latin typeface="Candara" panose="020E0502030303020204" pitchFamily="34" charset="0"/>
              </a:rPr>
              <a:t>highlighted in red</a:t>
            </a:r>
            <a:endParaRPr lang="en-US" dirty="0">
              <a:latin typeface="Candara" panose="020E0502030303020204" pitchFamily="34" charset="0"/>
            </a:endParaRPr>
          </a:p>
        </p:txBody>
      </p:sp>
      <p:sp>
        <p:nvSpPr>
          <p:cNvPr id="84" name="Rectangle 83">
            <a:extLst>
              <a:ext uri="{FF2B5EF4-FFF2-40B4-BE49-F238E27FC236}">
                <a16:creationId xmlns:a16="http://schemas.microsoft.com/office/drawing/2014/main" id="{D714F4E8-F2C0-49B2-AC88-E7561E7D6CC4}"/>
              </a:ext>
            </a:extLst>
          </p:cNvPr>
          <p:cNvSpPr/>
          <p:nvPr/>
        </p:nvSpPr>
        <p:spPr>
          <a:xfrm>
            <a:off x="6416116" y="46172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85" name="Rectangle 84">
            <a:extLst>
              <a:ext uri="{FF2B5EF4-FFF2-40B4-BE49-F238E27FC236}">
                <a16:creationId xmlns:a16="http://schemas.microsoft.com/office/drawing/2014/main" id="{FBBDFDA4-B5DB-4434-B422-BAC504E38DA2}"/>
              </a:ext>
            </a:extLst>
          </p:cNvPr>
          <p:cNvSpPr/>
          <p:nvPr/>
        </p:nvSpPr>
        <p:spPr>
          <a:xfrm>
            <a:off x="4187568" y="46172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86" name="Rectangle 85">
            <a:extLst>
              <a:ext uri="{FF2B5EF4-FFF2-40B4-BE49-F238E27FC236}">
                <a16:creationId xmlns:a16="http://schemas.microsoft.com/office/drawing/2014/main" id="{326911D2-60C9-4F2A-909F-A84B5AE3C8E0}"/>
              </a:ext>
            </a:extLst>
          </p:cNvPr>
          <p:cNvSpPr/>
          <p:nvPr/>
        </p:nvSpPr>
        <p:spPr>
          <a:xfrm>
            <a:off x="5301842" y="46172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87" name="Rectangle 86">
            <a:extLst>
              <a:ext uri="{FF2B5EF4-FFF2-40B4-BE49-F238E27FC236}">
                <a16:creationId xmlns:a16="http://schemas.microsoft.com/office/drawing/2014/main" id="{94C7A2EC-84C6-4607-9068-9FB67AF8B5FE}"/>
              </a:ext>
            </a:extLst>
          </p:cNvPr>
          <p:cNvSpPr/>
          <p:nvPr/>
        </p:nvSpPr>
        <p:spPr>
          <a:xfrm>
            <a:off x="7530390" y="46172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88" name="Rectangle 87">
            <a:extLst>
              <a:ext uri="{FF2B5EF4-FFF2-40B4-BE49-F238E27FC236}">
                <a16:creationId xmlns:a16="http://schemas.microsoft.com/office/drawing/2014/main" id="{15AF5745-7637-4B0C-868C-557E082A4714}"/>
              </a:ext>
            </a:extLst>
          </p:cNvPr>
          <p:cNvSpPr/>
          <p:nvPr/>
        </p:nvSpPr>
        <p:spPr>
          <a:xfrm>
            <a:off x="3468442" y="392790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89" name="Rectangle 88">
            <a:extLst>
              <a:ext uri="{FF2B5EF4-FFF2-40B4-BE49-F238E27FC236}">
                <a16:creationId xmlns:a16="http://schemas.microsoft.com/office/drawing/2014/main" id="{4B4A7023-BACA-43BB-82E2-1532EE0CEB80}"/>
              </a:ext>
            </a:extLst>
          </p:cNvPr>
          <p:cNvSpPr/>
          <p:nvPr/>
        </p:nvSpPr>
        <p:spPr>
          <a:xfrm>
            <a:off x="3487678" y="1716908"/>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90" name="Rectangle 89">
            <a:extLst>
              <a:ext uri="{FF2B5EF4-FFF2-40B4-BE49-F238E27FC236}">
                <a16:creationId xmlns:a16="http://schemas.microsoft.com/office/drawing/2014/main" id="{19146172-8267-4187-AB04-E7EE7CCC1AA0}"/>
              </a:ext>
            </a:extLst>
          </p:cNvPr>
          <p:cNvSpPr/>
          <p:nvPr/>
        </p:nvSpPr>
        <p:spPr>
          <a:xfrm>
            <a:off x="3463634" y="282240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mc:AlternateContent xmlns:mc="http://schemas.openxmlformats.org/markup-compatibility/2006" xmlns:a14="http://schemas.microsoft.com/office/drawing/2010/main">
        <mc:Choice Requires="a14">
          <p:sp>
            <p:nvSpPr>
              <p:cNvPr id="91" name="Rectangle 90">
                <a:extLst>
                  <a:ext uri="{FF2B5EF4-FFF2-40B4-BE49-F238E27FC236}">
                    <a16:creationId xmlns:a16="http://schemas.microsoft.com/office/drawing/2014/main" id="{F6DF1DB6-1D45-4D1E-89DB-DCD38EEFD4D6}"/>
                  </a:ext>
                </a:extLst>
              </p:cNvPr>
              <p:cNvSpPr/>
              <p:nvPr/>
            </p:nvSpPr>
            <p:spPr>
              <a:xfrm>
                <a:off x="5378346" y="879087"/>
                <a:ext cx="11907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𝑄</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91" name="Rectangle 90">
                <a:extLst>
                  <a:ext uri="{FF2B5EF4-FFF2-40B4-BE49-F238E27FC236}">
                    <a16:creationId xmlns:a16="http://schemas.microsoft.com/office/drawing/2014/main" id="{F6DF1DB6-1D45-4D1E-89DB-DCD38EEFD4D6}"/>
                  </a:ext>
                </a:extLst>
              </p:cNvPr>
              <p:cNvSpPr>
                <a:spLocks noRot="1" noChangeAspect="1" noMove="1" noResize="1" noEditPoints="1" noAdjustHandles="1" noChangeArrowheads="1" noChangeShapeType="1" noTextEdit="1"/>
              </p:cNvSpPr>
              <p:nvPr/>
            </p:nvSpPr>
            <p:spPr>
              <a:xfrm>
                <a:off x="5378346" y="879087"/>
                <a:ext cx="1190711" cy="461665"/>
              </a:xfrm>
              <a:prstGeom prst="rect">
                <a:avLst/>
              </a:prstGeom>
              <a:blipFill>
                <a:blip r:embed="rId2"/>
                <a:stretch>
                  <a:fillRect b="-108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8EB740F-9A1B-D44E-9148-DD00C831E8EE}"/>
                  </a:ext>
                </a:extLst>
              </p:cNvPr>
              <p:cNvSpPr/>
              <p:nvPr/>
            </p:nvSpPr>
            <p:spPr>
              <a:xfrm>
                <a:off x="9032895" y="177710"/>
                <a:ext cx="1376659" cy="9541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solidFill>
                            <a:srgbClr val="7030A0"/>
                          </a:solidFill>
                          <a:latin typeface="Cambria Math" panose="02040503050406030204" pitchFamily="18" charset="0"/>
                          <a:ea typeface="Cambria Math" panose="02040503050406030204" pitchFamily="18" charset="0"/>
                        </a:rPr>
                        <m:t>𝛾</m:t>
                      </m:r>
                      <m:r>
                        <a:rPr lang="en-US" sz="2800" i="1">
                          <a:solidFill>
                            <a:srgbClr val="7030A0"/>
                          </a:solidFill>
                          <a:latin typeface="Cambria Math" panose="02040503050406030204" pitchFamily="18" charset="0"/>
                          <a:ea typeface="Cambria Math" panose="02040503050406030204" pitchFamily="18" charset="0"/>
                        </a:rPr>
                        <m:t>=1</m:t>
                      </m:r>
                    </m:oMath>
                  </m:oMathPara>
                </a14:m>
                <a:endParaRPr lang="en-US" sz="2800" i="1" dirty="0">
                  <a:solidFill>
                    <a:srgbClr val="7030A0"/>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a:solidFill>
                            <a:srgbClr val="7030A0"/>
                          </a:solidFill>
                          <a:latin typeface="Cambria Math" panose="02040503050406030204" pitchFamily="18" charset="0"/>
                          <a:ea typeface="Cambria Math" panose="02040503050406030204" pitchFamily="18" charset="0"/>
                        </a:rPr>
                        <m:t>𝜀</m:t>
                      </m:r>
                      <m:r>
                        <a:rPr lang="en-US" sz="2800" i="1">
                          <a:solidFill>
                            <a:srgbClr val="7030A0"/>
                          </a:solidFill>
                          <a:latin typeface="Cambria Math" panose="02040503050406030204" pitchFamily="18" charset="0"/>
                          <a:ea typeface="Cambria Math" panose="02040503050406030204" pitchFamily="18" charset="0"/>
                        </a:rPr>
                        <m:t>=0.1</m:t>
                      </m:r>
                    </m:oMath>
                  </m:oMathPara>
                </a14:m>
                <a:endParaRPr lang="en-US" sz="2800" i="1" dirty="0">
                  <a:solidFill>
                    <a:srgbClr val="7030A0"/>
                  </a:solidFill>
                  <a:latin typeface="Cambria Math" panose="02040503050406030204" pitchFamily="18" charset="0"/>
                  <a:ea typeface="Cambria Math" panose="02040503050406030204" pitchFamily="18" charset="0"/>
                </a:endParaRPr>
              </a:p>
            </p:txBody>
          </p:sp>
        </mc:Choice>
        <mc:Fallback xmlns="">
          <p:sp>
            <p:nvSpPr>
              <p:cNvPr id="15" name="Rectangle 14">
                <a:extLst>
                  <a:ext uri="{FF2B5EF4-FFF2-40B4-BE49-F238E27FC236}">
                    <a16:creationId xmlns:a16="http://schemas.microsoft.com/office/drawing/2014/main" id="{78EB740F-9A1B-D44E-9148-DD00C831E8EE}"/>
                  </a:ext>
                </a:extLst>
              </p:cNvPr>
              <p:cNvSpPr>
                <a:spLocks noRot="1" noChangeAspect="1" noMove="1" noResize="1" noEditPoints="1" noAdjustHandles="1" noChangeArrowheads="1" noChangeShapeType="1" noTextEdit="1"/>
              </p:cNvSpPr>
              <p:nvPr/>
            </p:nvSpPr>
            <p:spPr>
              <a:xfrm>
                <a:off x="9032895" y="177710"/>
                <a:ext cx="1376659" cy="954107"/>
              </a:xfrm>
              <a:prstGeom prst="rect">
                <a:avLst/>
              </a:prstGeom>
              <a:blipFill>
                <a:blip r:embed="rId3"/>
                <a:stretch>
                  <a:fillRect/>
                </a:stretch>
              </a:blipFill>
            </p:spPr>
            <p:txBody>
              <a:bodyPr/>
              <a:lstStyle/>
              <a:p>
                <a:r>
                  <a:rPr lang="en-US">
                    <a:noFill/>
                  </a:rPr>
                  <a:t> </a:t>
                </a:r>
              </a:p>
            </p:txBody>
          </p:sp>
        </mc:Fallback>
      </mc:AlternateContent>
      <p:graphicFrame>
        <p:nvGraphicFramePr>
          <p:cNvPr id="17" name="Table 16">
            <a:extLst>
              <a:ext uri="{FF2B5EF4-FFF2-40B4-BE49-F238E27FC236}">
                <a16:creationId xmlns:a16="http://schemas.microsoft.com/office/drawing/2014/main" id="{721E1783-3B24-444B-9807-30D229BD8EAE}"/>
              </a:ext>
            </a:extLst>
          </p:cNvPr>
          <p:cNvGraphicFramePr>
            <a:graphicFrameLocks noGrp="1"/>
          </p:cNvGraphicFramePr>
          <p:nvPr/>
        </p:nvGraphicFramePr>
        <p:xfrm>
          <a:off x="3768864" y="1363613"/>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558266">
                  <a:extLst>
                    <a:ext uri="{9D8B030D-6E8A-4147-A177-3AD203B41FA5}">
                      <a16:colId xmlns:a16="http://schemas.microsoft.com/office/drawing/2014/main" val="3709541919"/>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bg2"/>
                      </a:solidFill>
                      <a:prstDash val="solid"/>
                      <a:round/>
                      <a:headEnd type="none" w="med" len="med"/>
                      <a:tailEnd type="none" w="med" len="med"/>
                    </a:lnL>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bg2"/>
                      </a:solidFill>
                      <a:prstDash val="solid"/>
                      <a:round/>
                      <a:headEnd type="none" w="med" len="med"/>
                      <a:tailEnd type="none" w="med" len="med"/>
                    </a:ln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spTree>
    <p:extLst>
      <p:ext uri="{BB962C8B-B14F-4D97-AF65-F5344CB8AC3E}">
        <p14:creationId xmlns:p14="http://schemas.microsoft.com/office/powerpoint/2010/main" val="8693201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6574-4147-4D50-B392-C9C3628885A0}"/>
              </a:ext>
            </a:extLst>
          </p:cNvPr>
          <p:cNvSpPr>
            <a:spLocks noGrp="1"/>
          </p:cNvSpPr>
          <p:nvPr>
            <p:ph type="title"/>
          </p:nvPr>
        </p:nvSpPr>
        <p:spPr/>
        <p:txBody>
          <a:bodyPr>
            <a:normAutofit/>
          </a:bodyPr>
          <a:lstStyle/>
          <a:p>
            <a:r>
              <a:rPr lang="en-US" dirty="0"/>
              <a:t>Example: Initial ε-Greedy Sampling Policy</a:t>
            </a:r>
          </a:p>
        </p:txBody>
      </p:sp>
      <p:sp>
        <p:nvSpPr>
          <p:cNvPr id="7" name="Content Placeholder 6">
            <a:extLst>
              <a:ext uri="{FF2B5EF4-FFF2-40B4-BE49-F238E27FC236}">
                <a16:creationId xmlns:a16="http://schemas.microsoft.com/office/drawing/2014/main" id="{99A21ACA-ABA3-47AD-A6EE-22B6AE4BD143}"/>
              </a:ext>
            </a:extLst>
          </p:cNvPr>
          <p:cNvSpPr>
            <a:spLocks noGrp="1"/>
          </p:cNvSpPr>
          <p:nvPr>
            <p:ph idx="1"/>
          </p:nvPr>
        </p:nvSpPr>
        <p:spPr>
          <a:xfrm>
            <a:off x="609600" y="5153891"/>
            <a:ext cx="10972800" cy="1399311"/>
          </a:xfrm>
        </p:spPr>
        <p:txBody>
          <a:bodyPr>
            <a:normAutofit fontScale="77500" lnSpcReduction="20000"/>
          </a:bodyPr>
          <a:lstStyle/>
          <a:p>
            <a:r>
              <a:rPr lang="en-US" dirty="0"/>
              <a:t>Due to many optimal action options, the ε-Greedy sampling policy will choose many random actions. </a:t>
            </a:r>
          </a:p>
          <a:p>
            <a:r>
              <a:rPr lang="en-US" dirty="0"/>
              <a:t>It might take a long time to reach the terminal state to have a complete trial.</a:t>
            </a:r>
          </a:p>
          <a:p>
            <a:endParaRPr lang="en-US" dirty="0"/>
          </a:p>
        </p:txBody>
      </p:sp>
      <p:sp>
        <p:nvSpPr>
          <p:cNvPr id="4" name="Slide Number Placeholder 3">
            <a:extLst>
              <a:ext uri="{FF2B5EF4-FFF2-40B4-BE49-F238E27FC236}">
                <a16:creationId xmlns:a16="http://schemas.microsoft.com/office/drawing/2014/main" id="{442B97A8-0638-4085-9450-276299C05385}"/>
              </a:ext>
            </a:extLst>
          </p:cNvPr>
          <p:cNvSpPr>
            <a:spLocks noGrp="1"/>
          </p:cNvSpPr>
          <p:nvPr>
            <p:ph type="sldNum" sz="quarter" idx="12"/>
          </p:nvPr>
        </p:nvSpPr>
        <p:spPr/>
        <p:txBody>
          <a:bodyPr/>
          <a:lstStyle/>
          <a:p>
            <a:fld id="{CCF77436-EC8C-4AA7-8F7E-35D67B363DD7}" type="slidenum">
              <a:rPr lang="en-US" smtClean="0"/>
              <a:pPr/>
              <a:t>41</a:t>
            </a:fld>
            <a:endParaRPr lang="en-US" dirty="0"/>
          </a:p>
        </p:txBody>
      </p:sp>
      <p:sp>
        <p:nvSpPr>
          <p:cNvPr id="11" name="Rectangle 10">
            <a:extLst>
              <a:ext uri="{FF2B5EF4-FFF2-40B4-BE49-F238E27FC236}">
                <a16:creationId xmlns:a16="http://schemas.microsoft.com/office/drawing/2014/main" id="{70CF7AA8-0FBE-409D-A491-B32AB57930DC}"/>
              </a:ext>
            </a:extLst>
          </p:cNvPr>
          <p:cNvSpPr/>
          <p:nvPr/>
        </p:nvSpPr>
        <p:spPr>
          <a:xfrm>
            <a:off x="6416116" y="46172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2" name="Rectangle 11">
            <a:extLst>
              <a:ext uri="{FF2B5EF4-FFF2-40B4-BE49-F238E27FC236}">
                <a16:creationId xmlns:a16="http://schemas.microsoft.com/office/drawing/2014/main" id="{D00DB6D9-B859-4F8E-9831-BF91D2B41BD0}"/>
              </a:ext>
            </a:extLst>
          </p:cNvPr>
          <p:cNvSpPr/>
          <p:nvPr/>
        </p:nvSpPr>
        <p:spPr>
          <a:xfrm>
            <a:off x="4187568" y="46172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3" name="Rectangle 12">
            <a:extLst>
              <a:ext uri="{FF2B5EF4-FFF2-40B4-BE49-F238E27FC236}">
                <a16:creationId xmlns:a16="http://schemas.microsoft.com/office/drawing/2014/main" id="{91F56CB1-01B7-4756-A623-DD89A7CE760D}"/>
              </a:ext>
            </a:extLst>
          </p:cNvPr>
          <p:cNvSpPr/>
          <p:nvPr/>
        </p:nvSpPr>
        <p:spPr>
          <a:xfrm>
            <a:off x="5301842" y="46172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4" name="Rectangle 13">
            <a:extLst>
              <a:ext uri="{FF2B5EF4-FFF2-40B4-BE49-F238E27FC236}">
                <a16:creationId xmlns:a16="http://schemas.microsoft.com/office/drawing/2014/main" id="{2F91C811-38C2-4741-BA21-EAC8747AF763}"/>
              </a:ext>
            </a:extLst>
          </p:cNvPr>
          <p:cNvSpPr/>
          <p:nvPr/>
        </p:nvSpPr>
        <p:spPr>
          <a:xfrm>
            <a:off x="7530390" y="46172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5" name="Rectangle 14">
            <a:extLst>
              <a:ext uri="{FF2B5EF4-FFF2-40B4-BE49-F238E27FC236}">
                <a16:creationId xmlns:a16="http://schemas.microsoft.com/office/drawing/2014/main" id="{CB446E88-BFFE-4223-A2D7-E6C9C17A669D}"/>
              </a:ext>
            </a:extLst>
          </p:cNvPr>
          <p:cNvSpPr/>
          <p:nvPr/>
        </p:nvSpPr>
        <p:spPr>
          <a:xfrm>
            <a:off x="3468442" y="392790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6" name="Rectangle 15">
            <a:extLst>
              <a:ext uri="{FF2B5EF4-FFF2-40B4-BE49-F238E27FC236}">
                <a16:creationId xmlns:a16="http://schemas.microsoft.com/office/drawing/2014/main" id="{C8ED290D-7640-4C83-988D-57ADC5419E4C}"/>
              </a:ext>
            </a:extLst>
          </p:cNvPr>
          <p:cNvSpPr/>
          <p:nvPr/>
        </p:nvSpPr>
        <p:spPr>
          <a:xfrm>
            <a:off x="3487678" y="1716908"/>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7" name="Rectangle 16">
            <a:extLst>
              <a:ext uri="{FF2B5EF4-FFF2-40B4-BE49-F238E27FC236}">
                <a16:creationId xmlns:a16="http://schemas.microsoft.com/office/drawing/2014/main" id="{FFE635CA-F4A9-484B-A06B-F8F8234C87E7}"/>
              </a:ext>
            </a:extLst>
          </p:cNvPr>
          <p:cNvSpPr/>
          <p:nvPr/>
        </p:nvSpPr>
        <p:spPr>
          <a:xfrm>
            <a:off x="3463634" y="282240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56E9D20F-4FB3-43FE-BCE2-92B9A0433526}"/>
                  </a:ext>
                </a:extLst>
              </p:cNvPr>
              <p:cNvSpPr/>
              <p:nvPr/>
            </p:nvSpPr>
            <p:spPr>
              <a:xfrm>
                <a:off x="5378346" y="879087"/>
                <a:ext cx="11907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𝑄</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18" name="Rectangle 17">
                <a:extLst>
                  <a:ext uri="{FF2B5EF4-FFF2-40B4-BE49-F238E27FC236}">
                    <a16:creationId xmlns:a16="http://schemas.microsoft.com/office/drawing/2014/main" id="{56E9D20F-4FB3-43FE-BCE2-92B9A0433526}"/>
                  </a:ext>
                </a:extLst>
              </p:cNvPr>
              <p:cNvSpPr>
                <a:spLocks noRot="1" noChangeAspect="1" noMove="1" noResize="1" noEditPoints="1" noAdjustHandles="1" noChangeArrowheads="1" noChangeShapeType="1" noTextEdit="1"/>
              </p:cNvSpPr>
              <p:nvPr/>
            </p:nvSpPr>
            <p:spPr>
              <a:xfrm>
                <a:off x="5378346" y="879087"/>
                <a:ext cx="1190711" cy="461665"/>
              </a:xfrm>
              <a:prstGeom prst="rect">
                <a:avLst/>
              </a:prstGeom>
              <a:blipFill>
                <a:blip r:embed="rId2"/>
                <a:stretch>
                  <a:fillRect b="-10811"/>
                </a:stretch>
              </a:blipFill>
            </p:spPr>
            <p:txBody>
              <a:bodyPr/>
              <a:lstStyle/>
              <a:p>
                <a:r>
                  <a:rPr lang="en-US">
                    <a:noFill/>
                  </a:rPr>
                  <a:t> </a:t>
                </a:r>
              </a:p>
            </p:txBody>
          </p:sp>
        </mc:Fallback>
      </mc:AlternateContent>
      <p:graphicFrame>
        <p:nvGraphicFramePr>
          <p:cNvPr id="19" name="Table 18">
            <a:extLst>
              <a:ext uri="{FF2B5EF4-FFF2-40B4-BE49-F238E27FC236}">
                <a16:creationId xmlns:a16="http://schemas.microsoft.com/office/drawing/2014/main" id="{90C9B496-C473-4199-97BA-D2380992A1EC}"/>
              </a:ext>
            </a:extLst>
          </p:cNvPr>
          <p:cNvGraphicFramePr>
            <a:graphicFrameLocks noGrp="1"/>
          </p:cNvGraphicFramePr>
          <p:nvPr/>
        </p:nvGraphicFramePr>
        <p:xfrm>
          <a:off x="3768864" y="1363613"/>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558266">
                  <a:extLst>
                    <a:ext uri="{9D8B030D-6E8A-4147-A177-3AD203B41FA5}">
                      <a16:colId xmlns:a16="http://schemas.microsoft.com/office/drawing/2014/main" val="3709541919"/>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bg2"/>
                      </a:solidFill>
                      <a:prstDash val="solid"/>
                      <a:round/>
                      <a:headEnd type="none" w="med" len="med"/>
                      <a:tailEnd type="none" w="med" len="med"/>
                    </a:lnL>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bg2"/>
                      </a:solidFill>
                      <a:prstDash val="solid"/>
                      <a:round/>
                      <a:headEnd type="none" w="med" len="med"/>
                      <a:tailEnd type="none" w="med" len="med"/>
                    </a:ln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spTree>
    <p:extLst>
      <p:ext uri="{BB962C8B-B14F-4D97-AF65-F5344CB8AC3E}">
        <p14:creationId xmlns:p14="http://schemas.microsoft.com/office/powerpoint/2010/main" val="36720375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6574-4147-4D50-B392-C9C3628885A0}"/>
              </a:ext>
            </a:extLst>
          </p:cNvPr>
          <p:cNvSpPr>
            <a:spLocks noGrp="1"/>
          </p:cNvSpPr>
          <p:nvPr>
            <p:ph type="title"/>
          </p:nvPr>
        </p:nvSpPr>
        <p:spPr/>
        <p:txBody>
          <a:bodyPr>
            <a:normAutofit/>
          </a:bodyPr>
          <a:lstStyle/>
          <a:p>
            <a:r>
              <a:rPr lang="en-US" dirty="0"/>
              <a:t>Example: An Initial Sampling Trajectory</a:t>
            </a:r>
          </a:p>
        </p:txBody>
      </p:sp>
      <p:sp>
        <p:nvSpPr>
          <p:cNvPr id="4" name="Slide Number Placeholder 3">
            <a:extLst>
              <a:ext uri="{FF2B5EF4-FFF2-40B4-BE49-F238E27FC236}">
                <a16:creationId xmlns:a16="http://schemas.microsoft.com/office/drawing/2014/main" id="{442B97A8-0638-4085-9450-276299C05385}"/>
              </a:ext>
            </a:extLst>
          </p:cNvPr>
          <p:cNvSpPr>
            <a:spLocks noGrp="1"/>
          </p:cNvSpPr>
          <p:nvPr>
            <p:ph type="sldNum" sz="quarter" idx="12"/>
          </p:nvPr>
        </p:nvSpPr>
        <p:spPr/>
        <p:txBody>
          <a:bodyPr/>
          <a:lstStyle/>
          <a:p>
            <a:fld id="{CCF77436-EC8C-4AA7-8F7E-35D67B363DD7}" type="slidenum">
              <a:rPr lang="en-US" smtClean="0"/>
              <a:pPr/>
              <a:t>42</a:t>
            </a:fld>
            <a:endParaRPr lang="en-US" dirty="0"/>
          </a:p>
        </p:txBody>
      </p:sp>
      <p:pic>
        <p:nvPicPr>
          <p:cNvPr id="6" name="Graphic 5" descr="Map compass">
            <a:extLst>
              <a:ext uri="{FF2B5EF4-FFF2-40B4-BE49-F238E27FC236}">
                <a16:creationId xmlns:a16="http://schemas.microsoft.com/office/drawing/2014/main" id="{834619A9-13A9-4849-B539-8DF943C984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78421" y="3866099"/>
            <a:ext cx="535579" cy="535579"/>
          </a:xfrm>
          <a:prstGeom prst="rect">
            <a:avLst/>
          </a:prstGeom>
        </p:spPr>
      </p:pic>
      <p:sp>
        <p:nvSpPr>
          <p:cNvPr id="9" name="Rectangle 8">
            <a:extLst>
              <a:ext uri="{FF2B5EF4-FFF2-40B4-BE49-F238E27FC236}">
                <a16:creationId xmlns:a16="http://schemas.microsoft.com/office/drawing/2014/main" id="{B8CE6AE9-84A7-4590-9EAF-BEA68ED73A7A}"/>
              </a:ext>
            </a:extLst>
          </p:cNvPr>
          <p:cNvSpPr/>
          <p:nvPr/>
        </p:nvSpPr>
        <p:spPr>
          <a:xfrm>
            <a:off x="3552721" y="5238465"/>
            <a:ext cx="4936280" cy="830997"/>
          </a:xfrm>
          <a:prstGeom prst="rect">
            <a:avLst/>
          </a:prstGeom>
        </p:spPr>
        <p:txBody>
          <a:bodyPr wrap="square">
            <a:spAutoFit/>
          </a:bodyPr>
          <a:lstStyle/>
          <a:p>
            <a:pPr algn="ctr"/>
            <a:r>
              <a:rPr lang="en-US" sz="2400" dirty="0">
                <a:latin typeface="Candara" panose="020E0502030303020204" pitchFamily="34" charset="0"/>
              </a:rPr>
              <a:t>There are many random actions and some drifting  and bouncing-back.</a:t>
            </a:r>
          </a:p>
        </p:txBody>
      </p:sp>
      <p:sp>
        <p:nvSpPr>
          <p:cNvPr id="10" name="Rectangle 9">
            <a:extLst>
              <a:ext uri="{FF2B5EF4-FFF2-40B4-BE49-F238E27FC236}">
                <a16:creationId xmlns:a16="http://schemas.microsoft.com/office/drawing/2014/main" id="{A395D8F4-6CF4-4FF7-BBB6-10AF07393EA9}"/>
              </a:ext>
            </a:extLst>
          </p:cNvPr>
          <p:cNvSpPr/>
          <p:nvPr/>
        </p:nvSpPr>
        <p:spPr>
          <a:xfrm>
            <a:off x="6416116" y="46172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1" name="Rectangle 10">
            <a:extLst>
              <a:ext uri="{FF2B5EF4-FFF2-40B4-BE49-F238E27FC236}">
                <a16:creationId xmlns:a16="http://schemas.microsoft.com/office/drawing/2014/main" id="{1D93FBA3-399D-48EA-94E9-D767FE526B2F}"/>
              </a:ext>
            </a:extLst>
          </p:cNvPr>
          <p:cNvSpPr/>
          <p:nvPr/>
        </p:nvSpPr>
        <p:spPr>
          <a:xfrm>
            <a:off x="4187568" y="46172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2" name="Rectangle 11">
            <a:extLst>
              <a:ext uri="{FF2B5EF4-FFF2-40B4-BE49-F238E27FC236}">
                <a16:creationId xmlns:a16="http://schemas.microsoft.com/office/drawing/2014/main" id="{F08FD3E2-CF57-40AF-B4A9-5C12A796B1EC}"/>
              </a:ext>
            </a:extLst>
          </p:cNvPr>
          <p:cNvSpPr/>
          <p:nvPr/>
        </p:nvSpPr>
        <p:spPr>
          <a:xfrm>
            <a:off x="5301842" y="46172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3" name="Rectangle 12">
            <a:extLst>
              <a:ext uri="{FF2B5EF4-FFF2-40B4-BE49-F238E27FC236}">
                <a16:creationId xmlns:a16="http://schemas.microsoft.com/office/drawing/2014/main" id="{D8E5E9E2-73F6-4304-82A9-73876F47A244}"/>
              </a:ext>
            </a:extLst>
          </p:cNvPr>
          <p:cNvSpPr/>
          <p:nvPr/>
        </p:nvSpPr>
        <p:spPr>
          <a:xfrm>
            <a:off x="7530390" y="46172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4" name="Rectangle 13">
            <a:extLst>
              <a:ext uri="{FF2B5EF4-FFF2-40B4-BE49-F238E27FC236}">
                <a16:creationId xmlns:a16="http://schemas.microsoft.com/office/drawing/2014/main" id="{552BF6AD-5A08-4E8A-886B-017A14F59EC8}"/>
              </a:ext>
            </a:extLst>
          </p:cNvPr>
          <p:cNvSpPr/>
          <p:nvPr/>
        </p:nvSpPr>
        <p:spPr>
          <a:xfrm>
            <a:off x="3468442" y="392790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5" name="Rectangle 14">
            <a:extLst>
              <a:ext uri="{FF2B5EF4-FFF2-40B4-BE49-F238E27FC236}">
                <a16:creationId xmlns:a16="http://schemas.microsoft.com/office/drawing/2014/main" id="{B29E5C83-8674-4729-9D95-61B11C997ABF}"/>
              </a:ext>
            </a:extLst>
          </p:cNvPr>
          <p:cNvSpPr/>
          <p:nvPr/>
        </p:nvSpPr>
        <p:spPr>
          <a:xfrm>
            <a:off x="3487678" y="1716908"/>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6" name="Rectangle 15">
            <a:extLst>
              <a:ext uri="{FF2B5EF4-FFF2-40B4-BE49-F238E27FC236}">
                <a16:creationId xmlns:a16="http://schemas.microsoft.com/office/drawing/2014/main" id="{BE3CB67C-D061-43C5-8C17-7F9A06FAA01B}"/>
              </a:ext>
            </a:extLst>
          </p:cNvPr>
          <p:cNvSpPr/>
          <p:nvPr/>
        </p:nvSpPr>
        <p:spPr>
          <a:xfrm>
            <a:off x="3463634" y="282240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792B0CBE-16B8-450C-94E1-CE873D7AC04C}"/>
                  </a:ext>
                </a:extLst>
              </p:cNvPr>
              <p:cNvSpPr/>
              <p:nvPr/>
            </p:nvSpPr>
            <p:spPr>
              <a:xfrm>
                <a:off x="5378346" y="879087"/>
                <a:ext cx="11907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𝑄</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17" name="Rectangle 16">
                <a:extLst>
                  <a:ext uri="{FF2B5EF4-FFF2-40B4-BE49-F238E27FC236}">
                    <a16:creationId xmlns:a16="http://schemas.microsoft.com/office/drawing/2014/main" id="{792B0CBE-16B8-450C-94E1-CE873D7AC04C}"/>
                  </a:ext>
                </a:extLst>
              </p:cNvPr>
              <p:cNvSpPr>
                <a:spLocks noRot="1" noChangeAspect="1" noMove="1" noResize="1" noEditPoints="1" noAdjustHandles="1" noChangeArrowheads="1" noChangeShapeType="1" noTextEdit="1"/>
              </p:cNvSpPr>
              <p:nvPr/>
            </p:nvSpPr>
            <p:spPr>
              <a:xfrm>
                <a:off x="5378346" y="879087"/>
                <a:ext cx="1190711" cy="461665"/>
              </a:xfrm>
              <a:prstGeom prst="rect">
                <a:avLst/>
              </a:prstGeom>
              <a:blipFill>
                <a:blip r:embed="rId4"/>
                <a:stretch>
                  <a:fillRect b="-10811"/>
                </a:stretch>
              </a:blipFill>
            </p:spPr>
            <p:txBody>
              <a:bodyPr/>
              <a:lstStyle/>
              <a:p>
                <a:r>
                  <a:rPr lang="en-US">
                    <a:noFill/>
                  </a:rPr>
                  <a:t> </a:t>
                </a:r>
              </a:p>
            </p:txBody>
          </p:sp>
        </mc:Fallback>
      </mc:AlternateContent>
      <p:graphicFrame>
        <p:nvGraphicFramePr>
          <p:cNvPr id="18" name="Table 17">
            <a:extLst>
              <a:ext uri="{FF2B5EF4-FFF2-40B4-BE49-F238E27FC236}">
                <a16:creationId xmlns:a16="http://schemas.microsoft.com/office/drawing/2014/main" id="{154EDE81-1837-4277-9DDE-A569F3025052}"/>
              </a:ext>
            </a:extLst>
          </p:cNvPr>
          <p:cNvGraphicFramePr>
            <a:graphicFrameLocks noGrp="1"/>
          </p:cNvGraphicFramePr>
          <p:nvPr/>
        </p:nvGraphicFramePr>
        <p:xfrm>
          <a:off x="3768864" y="1363613"/>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558266">
                  <a:extLst>
                    <a:ext uri="{9D8B030D-6E8A-4147-A177-3AD203B41FA5}">
                      <a16:colId xmlns:a16="http://schemas.microsoft.com/office/drawing/2014/main" val="3709541919"/>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solidFill>
                        <a:schemeClr val="bg2"/>
                      </a:solidFill>
                      <a:prstDash val="solid"/>
                      <a:round/>
                      <a:headEnd type="none" w="med" len="med"/>
                      <a:tailEnd type="none" w="med" len="med"/>
                    </a:lnL>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bg2"/>
                      </a:solidFill>
                      <a:prstDash val="solid"/>
                      <a:round/>
                      <a:headEnd type="none" w="med" len="med"/>
                      <a:tailEnd type="none" w="med" len="med"/>
                    </a:ln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0.0</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spTree>
    <p:extLst>
      <p:ext uri="{BB962C8B-B14F-4D97-AF65-F5344CB8AC3E}">
        <p14:creationId xmlns:p14="http://schemas.microsoft.com/office/powerpoint/2010/main" val="391848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fill="hold" nodeType="clickEffect">
                                  <p:stCondLst>
                                    <p:cond delay="0"/>
                                  </p:stCondLst>
                                  <p:childTnLst>
                                    <p:animMotion origin="layout" path="M -2.08333E-7 -0.01042 C 0.0013 -0.00996 0.00273 -0.00926 0.0043 -0.00926 C 0.00625 -0.00926 0.0082 -0.00996 0.01003 -0.01042 C 0.0125 -0.01088 0.0151 -0.01134 0.01758 -0.01181 C 0.01862 -0.01227 0.02005 -0.0132 0.02122 -0.0132 C 0.0306 -0.01412 0.04023 -0.01412 0.04974 -0.01482 C 0.05143 -0.01505 0.05313 -0.01528 0.05495 -0.01621 C 0.05599 -0.01644 0.05742 -0.0169 0.05846 -0.01713 C 0.06068 -0.01806 0.0625 -0.01806 0.06445 -0.01829 C 0.07318 -0.01806 0.08151 -0.01713 0.0901 -0.01713 C 0.09089 -0.01713 0.09232 -0.01713 0.09232 -0.01829 C 0.09336 -0.03634 0.0931 -0.05371 0.0931 -0.07153 C 0.0931 -0.07477 0.09258 -0.06528 0.09232 -0.06204 C 0.09206 -0.05232 0.09193 -0.04306 0.09154 -0.0338 C 0.09154 -0.02986 0.09102 -0.02639 0.09089 -0.02269 C 0.0905 -0.01551 0.09036 -0.0081 0.0901 -0.00116 C 0.09036 0.00324 0.09076 0.00694 0.09089 0.01134 C 0.09141 0.02153 0.09206 0.03912 0.09232 0.0493 C 0.09102 0.08055 0.09193 0.06828 0.09089 0.03148 C 0.0905 0.01898 0.0901 0.01366 0.08932 0.00162 C 0.08958 -0.00047 0.0888 -0.00463 0.0901 -0.00533 C 0.09909 -0.00764 0.10833 -0.00579 0.11719 -0.00625 C 0.11953 -0.00648 0.12175 -0.00764 0.12383 -0.00764 C 0.13711 -0.00857 0.15026 -0.0088 0.16354 -0.00926 C 0.17578 -0.00787 0.17786 -0.01667 0.17969 -0.00394 C 0.17995 -0.00116 0.18021 0.00069 0.18047 0.00324 C 0.18073 0.01412 0.18112 0.02477 0.18112 0.03565 C 0.18112 0.07199 0.18151 0.07245 0.17969 0.05856 C 0.1819 0.00694 0.17917 0.07153 0.18112 0.02592 C 0.18216 0.00162 0.18138 0.01597 0.18255 -0.00232 C 0.18242 -0.00556 0.1819 -0.0088 0.1819 -0.01181 C 0.1819 -0.0294 0.18203 -0.0294 0.18333 -0.04167 C 0.18372 -0.04931 0.18411 -0.05695 0.18411 -0.06459 C 0.18411 -0.06806 0.18359 -0.07084 0.18333 -0.07408 C 0.18294 -0.07917 0.18294 -0.08426 0.18255 -0.08912 C 0.18255 -0.09051 0.18203 -0.09167 0.1819 -0.09329 C 0.18177 -0.09491 0.18138 -0.09676 0.18112 -0.09861 C 0.18086 -0.10301 0.18086 -0.10787 0.18047 -0.11204 C 0.18034 -0.11343 0.17995 -0.11482 0.17969 -0.11621 C 0.17904 -0.12084 0.17878 -0.12384 0.17826 -0.12871 C 0.17786 -0.13496 0.17747 -0.14097 0.17747 -0.14722 C 0.17747 -0.15371 0.17878 -0.15996 0.17826 -0.16621 C 0.17826 -0.16783 0.17682 -0.16759 0.17604 -0.16783 C 0.1707 -0.16852 0.16536 -0.16875 0.1599 -0.16922 C 0.15612 -0.16875 0.15195 -0.16783 0.14818 -0.16783 C 0.14518 -0.16783 0.13932 -0.17454 0.13932 -0.16922 C 0.13932 -0.16343 0.14818 -0.16621 0.14818 -0.16597 C 0.15768 -0.1669 0.16719 -0.16667 0.17682 -0.16783 C 0.17878 -0.16829 0.18255 -0.1706 0.18255 -0.17037 C 0.18333 -0.17176 0.18464 -0.17292 0.18477 -0.17454 C 0.18503 -0.17639 0.18438 -0.17824 0.18411 -0.17986 C 0.18385 -0.1831 0.18372 -0.18634 0.18333 -0.18959 C 0.18294 -0.19398 0.18294 -0.19746 0.1819 -0.20162 C 0.18151 -0.20394 0.18073 -0.20533 0.18047 -0.20695 C 0.1793 -0.21412 0.17878 -0.21945 0.17826 -0.22593 C 0.17786 -0.23472 0.17786 -0.24352 0.17747 -0.25185 C 0.17695 -0.26922 0.17591 -0.26158 0.17747 -0.27084 C 0.17786 -0.27523 0.17786 -0.27986 0.17826 -0.28426 C 0.17839 -0.28611 0.17904 -0.2882 0.17904 -0.28982 C 0.17904 -0.30139 0.1793 -0.31343 0.17826 -0.325 C 0.178 -0.32662 0.17682 -0.32662 0.17604 -0.32662 C 0.16445 -0.32709 0.15313 -0.32732 0.14154 -0.32801 C 0.12565 -0.32431 0.14323 -0.32801 0.10925 -0.325 C 0.10677 -0.32477 0.10417 -0.32431 0.10182 -0.32384 C 0.09844 -0.32431 0.09349 -0.31968 0.09154 -0.325 C 0.08867 -0.33287 0.09115 -0.34398 0.09089 -0.35347 C 0.09076 -0.35972 0.09076 -0.36621 0.0901 -0.37269 C 0.08997 -0.37547 0.08867 -0.38079 0.08867 -0.38056 C 0.08841 -0.38403 0.08789 -0.39514 0.08802 -0.39167 C 0.08841 -0.37917 0.08932 -0.35486 0.08932 -0.35463 C 0.0901 -0.31713 0.09089 -0.29931 0.08932 -0.25834 C 0.08919 -0.25301 0.08893 -0.27037 0.08867 -0.27639 C 0.08841 -0.2794 0.08828 -0.28264 0.08802 -0.28588 C 0.09076 -0.3206 0.08828 -0.29445 0.0901 -0.31019 C 0.09036 -0.31227 0.0905 -0.31482 0.09089 -0.31713 C 0.09102 -0.31829 0.09141 -0.31945 0.09154 -0.32107 C 0.09193 -0.32269 0.09154 -0.325 0.09232 -0.32662 C 0.09284 -0.32755 0.09375 -0.32755 0.09453 -0.32801 C 0.09648 -0.32847 0.09844 -0.32871 0.10052 -0.32917 C 0.10872 -0.32801 0.11458 -0.32685 0.12318 -0.32662 L 0.17448 -0.325 C 0.17656 -0.32547 0.17969 -0.32292 0.18047 -0.32662 C 0.18177 -0.33241 0.17943 -0.33935 0.17904 -0.3456 C 0.17878 -0.34908 0.17865 -0.35255 0.17826 -0.35648 C 0.178 -0.3581 0.17786 -0.35972 0.17747 -0.36181 C 0.17721 -0.36806 0.17682 -0.37431 0.17682 -0.38079 C 0.17682 -0.38403 0.17708 -0.37431 0.17747 -0.3713 C 0.1776 -0.36875 0.17786 -0.3669 0.17826 -0.36435 C 0.17917 -0.34375 0.17943 -0.34746 0.17826 -0.325 C 0.178 -0.32269 0.1763 -0.31875 0.17747 -0.31829 C 0.18216 -0.31621 0.18711 -0.31922 0.19219 -0.31945 C 0.19557 -0.32084 0.19635 -0.32084 0.19948 -0.32246 C 0.20013 -0.32269 0.20104 -0.32384 0.20182 -0.32384 L 0.27318 -0.32384 " pathEditMode="relative" rAng="0" ptsTypes="AAAAAAAAAAAAAAAAAAAAAAAAAAAAAAAAAAAAAAAAAAAAAAAAAAAAAAAAAAAAAAAAAAAAAAAAAAAAAAAAAAAAAAAAAAAAAA">
                                      <p:cBhvr>
                                        <p:cTn id="6" dur="10000" fill="hold"/>
                                        <p:tgtEl>
                                          <p:spTgt spid="6"/>
                                        </p:tgtEl>
                                        <p:attrNameLst>
                                          <p:attrName>ppt_x</p:attrName>
                                          <p:attrName>ppt_y</p:attrName>
                                        </p:attrNameLst>
                                      </p:cBhvr>
                                      <p:rCtr x="13659" y="-15231"/>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6574-4147-4D50-B392-C9C3628885A0}"/>
              </a:ext>
            </a:extLst>
          </p:cNvPr>
          <p:cNvSpPr>
            <a:spLocks noGrp="1"/>
          </p:cNvSpPr>
          <p:nvPr>
            <p:ph type="title"/>
          </p:nvPr>
        </p:nvSpPr>
        <p:spPr/>
        <p:txBody>
          <a:bodyPr>
            <a:normAutofit fontScale="90000"/>
          </a:bodyPr>
          <a:lstStyle/>
          <a:p>
            <a:r>
              <a:rPr lang="en-US" dirty="0"/>
              <a:t>Example: Updated Access Frequency and </a:t>
            </a:r>
            <a:br>
              <a:rPr lang="en-US" dirty="0"/>
            </a:br>
            <a:r>
              <a:rPr lang="en-US" dirty="0"/>
              <a:t>Q-Values after Some Trials</a:t>
            </a:r>
          </a:p>
        </p:txBody>
      </p:sp>
      <p:sp>
        <p:nvSpPr>
          <p:cNvPr id="4" name="Slide Number Placeholder 3">
            <a:extLst>
              <a:ext uri="{FF2B5EF4-FFF2-40B4-BE49-F238E27FC236}">
                <a16:creationId xmlns:a16="http://schemas.microsoft.com/office/drawing/2014/main" id="{442B97A8-0638-4085-9450-276299C05385}"/>
              </a:ext>
            </a:extLst>
          </p:cNvPr>
          <p:cNvSpPr>
            <a:spLocks noGrp="1"/>
          </p:cNvSpPr>
          <p:nvPr>
            <p:ph type="sldNum" sz="quarter" idx="12"/>
          </p:nvPr>
        </p:nvSpPr>
        <p:spPr/>
        <p:txBody>
          <a:bodyPr/>
          <a:lstStyle/>
          <a:p>
            <a:fld id="{CCF77436-EC8C-4AA7-8F7E-35D67B363DD7}" type="slidenum">
              <a:rPr lang="en-US" smtClean="0"/>
              <a:pPr/>
              <a:t>43</a:t>
            </a:fld>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D8A5B61-BA0F-47B6-9C98-8B04BCAD12F1}"/>
                  </a:ext>
                </a:extLst>
              </p:cNvPr>
              <p:cNvSpPr/>
              <p:nvPr/>
            </p:nvSpPr>
            <p:spPr>
              <a:xfrm>
                <a:off x="7778646" y="1185952"/>
                <a:ext cx="11907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𝑄</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3" name="Rectangle 2">
                <a:extLst>
                  <a:ext uri="{FF2B5EF4-FFF2-40B4-BE49-F238E27FC236}">
                    <a16:creationId xmlns:a16="http://schemas.microsoft.com/office/drawing/2014/main" id="{4D8A5B61-BA0F-47B6-9C98-8B04BCAD12F1}"/>
                  </a:ext>
                </a:extLst>
              </p:cNvPr>
              <p:cNvSpPr>
                <a:spLocks noRot="1" noChangeAspect="1" noMove="1" noResize="1" noEditPoints="1" noAdjustHandles="1" noChangeArrowheads="1" noChangeShapeType="1" noTextEdit="1"/>
              </p:cNvSpPr>
              <p:nvPr/>
            </p:nvSpPr>
            <p:spPr>
              <a:xfrm>
                <a:off x="7778646" y="1185952"/>
                <a:ext cx="1190711" cy="461665"/>
              </a:xfrm>
              <a:prstGeom prst="rect">
                <a:avLst/>
              </a:prstGeom>
              <a:blipFill>
                <a:blip r:embed="rId2"/>
                <a:stretch>
                  <a:fillRect b="-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613A782-70A9-4F36-A1A8-42436D48DC5D}"/>
                  </a:ext>
                </a:extLst>
              </p:cNvPr>
              <p:cNvSpPr/>
              <p:nvPr/>
            </p:nvSpPr>
            <p:spPr>
              <a:xfrm>
                <a:off x="3187606" y="1199155"/>
                <a:ext cx="120680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𝑁</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10" name="Rectangle 9">
                <a:extLst>
                  <a:ext uri="{FF2B5EF4-FFF2-40B4-BE49-F238E27FC236}">
                    <a16:creationId xmlns:a16="http://schemas.microsoft.com/office/drawing/2014/main" id="{7613A782-70A9-4F36-A1A8-42436D48DC5D}"/>
                  </a:ext>
                </a:extLst>
              </p:cNvPr>
              <p:cNvSpPr>
                <a:spLocks noRot="1" noChangeAspect="1" noMove="1" noResize="1" noEditPoints="1" noAdjustHandles="1" noChangeArrowheads="1" noChangeShapeType="1" noTextEdit="1"/>
              </p:cNvSpPr>
              <p:nvPr/>
            </p:nvSpPr>
            <p:spPr>
              <a:xfrm>
                <a:off x="3187606" y="1199155"/>
                <a:ext cx="1206805" cy="461665"/>
              </a:xfrm>
              <a:prstGeom prst="rect">
                <a:avLst/>
              </a:prstGeom>
              <a:blipFill>
                <a:blip r:embed="rId3"/>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867E56A9-1B76-4D82-9890-53CDB5C52E6A}"/>
              </a:ext>
            </a:extLst>
          </p:cNvPr>
          <p:cNvSpPr/>
          <p:nvPr/>
        </p:nvSpPr>
        <p:spPr>
          <a:xfrm>
            <a:off x="886446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2" name="Rectangle 11">
            <a:extLst>
              <a:ext uri="{FF2B5EF4-FFF2-40B4-BE49-F238E27FC236}">
                <a16:creationId xmlns:a16="http://schemas.microsoft.com/office/drawing/2014/main" id="{5A60AE9A-06BB-4481-9023-A4637472BC49}"/>
              </a:ext>
            </a:extLst>
          </p:cNvPr>
          <p:cNvSpPr/>
          <p:nvPr/>
        </p:nvSpPr>
        <p:spPr>
          <a:xfrm>
            <a:off x="6645018"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3" name="Rectangle 12">
            <a:extLst>
              <a:ext uri="{FF2B5EF4-FFF2-40B4-BE49-F238E27FC236}">
                <a16:creationId xmlns:a16="http://schemas.microsoft.com/office/drawing/2014/main" id="{36EA36EA-2FA8-4EDA-89DF-B2510CA3A759}"/>
              </a:ext>
            </a:extLst>
          </p:cNvPr>
          <p:cNvSpPr/>
          <p:nvPr/>
        </p:nvSpPr>
        <p:spPr>
          <a:xfrm>
            <a:off x="7754740"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4" name="Rectangle 13">
            <a:extLst>
              <a:ext uri="{FF2B5EF4-FFF2-40B4-BE49-F238E27FC236}">
                <a16:creationId xmlns:a16="http://schemas.microsoft.com/office/drawing/2014/main" id="{7EC4DE3C-76E2-4898-A068-757CF95CC8DF}"/>
              </a:ext>
            </a:extLst>
          </p:cNvPr>
          <p:cNvSpPr/>
          <p:nvPr/>
        </p:nvSpPr>
        <p:spPr>
          <a:xfrm>
            <a:off x="9974185"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5" name="Rectangle 14">
            <a:extLst>
              <a:ext uri="{FF2B5EF4-FFF2-40B4-BE49-F238E27FC236}">
                <a16:creationId xmlns:a16="http://schemas.microsoft.com/office/drawing/2014/main" id="{882F8572-53E2-4525-A403-560620F0A6A3}"/>
              </a:ext>
            </a:extLst>
          </p:cNvPr>
          <p:cNvSpPr/>
          <p:nvPr/>
        </p:nvSpPr>
        <p:spPr>
          <a:xfrm>
            <a:off x="5936568" y="427080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6" name="Rectangle 15">
            <a:extLst>
              <a:ext uri="{FF2B5EF4-FFF2-40B4-BE49-F238E27FC236}">
                <a16:creationId xmlns:a16="http://schemas.microsoft.com/office/drawing/2014/main" id="{E88B48C7-2380-45BC-953B-7AABD1F031A9}"/>
              </a:ext>
            </a:extLst>
          </p:cNvPr>
          <p:cNvSpPr/>
          <p:nvPr/>
        </p:nvSpPr>
        <p:spPr>
          <a:xfrm>
            <a:off x="5946186" y="2059808"/>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7" name="Rectangle 16">
            <a:extLst>
              <a:ext uri="{FF2B5EF4-FFF2-40B4-BE49-F238E27FC236}">
                <a16:creationId xmlns:a16="http://schemas.microsoft.com/office/drawing/2014/main" id="{ECB36685-DF46-4FE6-A78B-BE96CD3D7272}"/>
              </a:ext>
            </a:extLst>
          </p:cNvPr>
          <p:cNvSpPr/>
          <p:nvPr/>
        </p:nvSpPr>
        <p:spPr>
          <a:xfrm>
            <a:off x="5934164" y="316530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8" name="Rectangle 17">
            <a:extLst>
              <a:ext uri="{FF2B5EF4-FFF2-40B4-BE49-F238E27FC236}">
                <a16:creationId xmlns:a16="http://schemas.microsoft.com/office/drawing/2014/main" id="{F78ED48E-3264-4165-86F4-411A0182A299}"/>
              </a:ext>
            </a:extLst>
          </p:cNvPr>
          <p:cNvSpPr/>
          <p:nvPr/>
        </p:nvSpPr>
        <p:spPr>
          <a:xfrm>
            <a:off x="41925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9" name="Rectangle 18">
            <a:extLst>
              <a:ext uri="{FF2B5EF4-FFF2-40B4-BE49-F238E27FC236}">
                <a16:creationId xmlns:a16="http://schemas.microsoft.com/office/drawing/2014/main" id="{2FE09E6B-0615-4C8C-92A5-AF8758D1D450}"/>
              </a:ext>
            </a:extLst>
          </p:cNvPr>
          <p:cNvSpPr/>
          <p:nvPr/>
        </p:nvSpPr>
        <p:spPr>
          <a:xfrm>
            <a:off x="1967772"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0" name="Rectangle 19">
            <a:extLst>
              <a:ext uri="{FF2B5EF4-FFF2-40B4-BE49-F238E27FC236}">
                <a16:creationId xmlns:a16="http://schemas.microsoft.com/office/drawing/2014/main" id="{4887565E-D44F-437F-8086-A1132CA58B11}"/>
              </a:ext>
            </a:extLst>
          </p:cNvPr>
          <p:cNvSpPr/>
          <p:nvPr/>
        </p:nvSpPr>
        <p:spPr>
          <a:xfrm>
            <a:off x="30801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1" name="Rectangle 20">
            <a:extLst>
              <a:ext uri="{FF2B5EF4-FFF2-40B4-BE49-F238E27FC236}">
                <a16:creationId xmlns:a16="http://schemas.microsoft.com/office/drawing/2014/main" id="{1030C0AA-7BE7-4B02-8784-FF73451ECA74}"/>
              </a:ext>
            </a:extLst>
          </p:cNvPr>
          <p:cNvSpPr/>
          <p:nvPr/>
        </p:nvSpPr>
        <p:spPr>
          <a:xfrm>
            <a:off x="5304972"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graphicFrame>
        <p:nvGraphicFramePr>
          <p:cNvPr id="22" name="Table 21">
            <a:extLst>
              <a:ext uri="{FF2B5EF4-FFF2-40B4-BE49-F238E27FC236}">
                <a16:creationId xmlns:a16="http://schemas.microsoft.com/office/drawing/2014/main" id="{E33842C1-7187-4C1F-8CD3-AE0BD41C6DFB}"/>
              </a:ext>
            </a:extLst>
          </p:cNvPr>
          <p:cNvGraphicFramePr>
            <a:graphicFrameLocks noGrp="1"/>
          </p:cNvGraphicFramePr>
          <p:nvPr/>
        </p:nvGraphicFramePr>
        <p:xfrm>
          <a:off x="621382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558266">
                  <a:extLst>
                    <a:ext uri="{9D8B030D-6E8A-4147-A177-3AD203B41FA5}">
                      <a16:colId xmlns:a16="http://schemas.microsoft.com/office/drawing/2014/main" val="3709541919"/>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45.4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61.1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78.9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44.9</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77.4</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60.9</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90.6</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79.0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95.0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28.7</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53.4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67.6</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rgbClr val="FF0000"/>
                          </a:solidFill>
                          <a:latin typeface="Candara" panose="020E0502030303020204" pitchFamily="34" charset="0"/>
                        </a:rPr>
                        <a:t>58.8</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73.8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chemeClr val="tx1"/>
                          </a:solidFill>
                          <a:latin typeface="Candara" panose="020E0502030303020204" pitchFamily="34" charset="0"/>
                        </a:rPr>
                        <a:t>19.7</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chemeClr val="tx1"/>
                          </a:solidFill>
                          <a:latin typeface="Candara" panose="020E0502030303020204" pitchFamily="34" charset="0"/>
                          <a:ea typeface="+mn-ea"/>
                          <a:cs typeface="+mn-cs"/>
                        </a:rPr>
                        <a:t>35.0</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33.9</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-55.8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chemeClr val="tx1"/>
                          </a:solidFill>
                          <a:latin typeface="Candara" panose="020E0502030303020204" pitchFamily="34" charset="0"/>
                        </a:rPr>
                        <a:t>26.2</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11.1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rgbClr val="FF0000"/>
                          </a:solidFill>
                          <a:latin typeface="Candara" panose="020E0502030303020204" pitchFamily="34" charset="0"/>
                        </a:rPr>
                        <a:t>35.8</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8.4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49.1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-81.6</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15.4</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13.5</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rgbClr val="FF0000"/>
                          </a:solidFill>
                          <a:latin typeface="Candara" panose="020E0502030303020204" pitchFamily="34" charset="0"/>
                        </a:rPr>
                        <a:t>16.4</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6.1</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-0.9</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4.2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rgbClr val="FF0000"/>
                          </a:solidFill>
                          <a:latin typeface="Candara" panose="020E0502030303020204" pitchFamily="34" charset="0"/>
                        </a:rPr>
                        <a:t>18.7</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-9.7</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5.3</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8.7</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graphicFrame>
        <p:nvGraphicFramePr>
          <p:cNvPr id="23" name="Table 22">
            <a:extLst>
              <a:ext uri="{FF2B5EF4-FFF2-40B4-BE49-F238E27FC236}">
                <a16:creationId xmlns:a16="http://schemas.microsoft.com/office/drawing/2014/main" id="{A0BA824C-6CAB-4BD1-8E01-317789E791F0}"/>
              </a:ext>
            </a:extLst>
          </p:cNvPr>
          <p:cNvGraphicFramePr>
            <a:graphicFrameLocks noGrp="1"/>
          </p:cNvGraphicFramePr>
          <p:nvPr/>
        </p:nvGraphicFramePr>
        <p:xfrm>
          <a:off x="152400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558266">
                  <a:extLst>
                    <a:ext uri="{9D8B030D-6E8A-4147-A177-3AD203B41FA5}">
                      <a16:colId xmlns:a16="http://schemas.microsoft.com/office/drawing/2014/main" val="3709541919"/>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14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13</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384</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19</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447</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14</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693</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22</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chemeClr val="tx1"/>
                          </a:solidFill>
                          <a:latin typeface="Candara" panose="020E0502030303020204" pitchFamily="34" charset="0"/>
                        </a:rPr>
                        <a:t>342</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250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chemeClr val="tx1"/>
                          </a:solidFill>
                          <a:latin typeface="Candara" panose="020E0502030303020204" pitchFamily="34" charset="0"/>
                        </a:rPr>
                        <a:t>7</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chemeClr val="tx1"/>
                          </a:solidFill>
                          <a:latin typeface="Candara" panose="020E0502030303020204" pitchFamily="34" charset="0"/>
                          <a:ea typeface="+mn-ea"/>
                          <a:cs typeface="+mn-cs"/>
                        </a:rPr>
                        <a:t>11</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190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chemeClr val="tx1"/>
                          </a:solidFill>
                          <a:latin typeface="Candara" panose="020E0502030303020204" pitchFamily="34" charset="0"/>
                        </a:rPr>
                        <a:t>7</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chemeClr val="tx1"/>
                          </a:solidFill>
                          <a:latin typeface="Candara" panose="020E0502030303020204" pitchFamily="34" charset="0"/>
                        </a:rPr>
                        <a:t>194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167</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14</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7</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10</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chemeClr val="tx1"/>
                          </a:solidFill>
                          <a:latin typeface="Candara" panose="020E0502030303020204" pitchFamily="34" charset="0"/>
                        </a:rPr>
                        <a:t>147</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16</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16</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13</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36</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28</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12</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535</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spTree>
    <p:extLst>
      <p:ext uri="{BB962C8B-B14F-4D97-AF65-F5344CB8AC3E}">
        <p14:creationId xmlns:p14="http://schemas.microsoft.com/office/powerpoint/2010/main" val="631842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6574-4147-4D50-B392-C9C3628885A0}"/>
              </a:ext>
            </a:extLst>
          </p:cNvPr>
          <p:cNvSpPr>
            <a:spLocks noGrp="1"/>
          </p:cNvSpPr>
          <p:nvPr>
            <p:ph type="title"/>
          </p:nvPr>
        </p:nvSpPr>
        <p:spPr/>
        <p:txBody>
          <a:bodyPr>
            <a:normAutofit/>
          </a:bodyPr>
          <a:lstStyle/>
          <a:p>
            <a:r>
              <a:rPr lang="en-US" dirty="0"/>
              <a:t>Example: Latest Optimal Policy</a:t>
            </a:r>
          </a:p>
        </p:txBody>
      </p:sp>
      <p:sp>
        <p:nvSpPr>
          <p:cNvPr id="4" name="Slide Number Placeholder 3">
            <a:extLst>
              <a:ext uri="{FF2B5EF4-FFF2-40B4-BE49-F238E27FC236}">
                <a16:creationId xmlns:a16="http://schemas.microsoft.com/office/drawing/2014/main" id="{442B97A8-0638-4085-9450-276299C05385}"/>
              </a:ext>
            </a:extLst>
          </p:cNvPr>
          <p:cNvSpPr>
            <a:spLocks noGrp="1"/>
          </p:cNvSpPr>
          <p:nvPr>
            <p:ph type="sldNum" sz="quarter" idx="12"/>
          </p:nvPr>
        </p:nvSpPr>
        <p:spPr/>
        <p:txBody>
          <a:bodyPr/>
          <a:lstStyle/>
          <a:p>
            <a:fld id="{CCF77436-EC8C-4AA7-8F7E-35D67B363DD7}" type="slidenum">
              <a:rPr lang="en-US" smtClean="0"/>
              <a:pPr/>
              <a:t>44</a:t>
            </a:fld>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13041CE-257E-4DE3-9A9B-F42446EDE480}"/>
                  </a:ext>
                </a:extLst>
              </p:cNvPr>
              <p:cNvSpPr/>
              <p:nvPr/>
            </p:nvSpPr>
            <p:spPr>
              <a:xfrm>
                <a:off x="2748196" y="5344889"/>
                <a:ext cx="6695609" cy="1009635"/>
              </a:xfrm>
              <a:prstGeom prst="rect">
                <a:avLst/>
              </a:prstGeom>
            </p:spPr>
            <p:txBody>
              <a:bodyPr wrap="square">
                <a:spAutoFit/>
              </a:bodyPr>
              <a:lstStyle/>
              <a:p>
                <a:r>
                  <a:rPr lang="en-US" sz="2400" dirty="0">
                    <a:latin typeface="Candara" panose="020E0502030303020204" pitchFamily="34" charset="0"/>
                  </a:rPr>
                  <a:t>Based on the Q-values, we are able to update the latest optimal policy via </a:t>
                </a:r>
                <a14:m>
                  <m:oMath xmlns:m="http://schemas.openxmlformats.org/officeDocument/2006/math">
                    <m:sSup>
                      <m:sSupPr>
                        <m:ctrlPr>
                          <a:rPr lang="en-US" sz="2400" i="1">
                            <a:solidFill>
                              <a:srgbClr val="7030A0"/>
                            </a:solidFill>
                            <a:latin typeface="Cambria Math" panose="02040503050406030204" pitchFamily="18" charset="0"/>
                          </a:rPr>
                        </m:ctrlPr>
                      </m:sSupPr>
                      <m:e>
                        <m:r>
                          <a:rPr lang="en-US" sz="2400" i="1">
                            <a:solidFill>
                              <a:srgbClr val="7030A0"/>
                            </a:solidFill>
                            <a:latin typeface="Cambria Math" panose="02040503050406030204" pitchFamily="18" charset="0"/>
                            <a:ea typeface="Cambria Math" panose="02040503050406030204" pitchFamily="18" charset="0"/>
                          </a:rPr>
                          <m:t>𝜋</m:t>
                        </m:r>
                      </m:e>
                      <m:sup>
                        <m:r>
                          <a:rPr lang="en-US" sz="2400" i="1">
                            <a:solidFill>
                              <a:srgbClr val="7030A0"/>
                            </a:solidFill>
                            <a:latin typeface="Cambria Math" panose="02040503050406030204" pitchFamily="18" charset="0"/>
                          </a:rPr>
                          <m:t>∗</m:t>
                        </m:r>
                      </m:sup>
                    </m:sSup>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e>
                    </m:d>
                    <m:r>
                      <a:rPr lang="en-US" sz="2400" i="1">
                        <a:solidFill>
                          <a:srgbClr val="7030A0"/>
                        </a:solidFill>
                        <a:latin typeface="Cambria Math" panose="02040503050406030204" pitchFamily="18" charset="0"/>
                        <a:ea typeface="Cambria Math" panose="02040503050406030204" pitchFamily="18" charset="0"/>
                      </a:rPr>
                      <m:t>=</m:t>
                    </m:r>
                    <m:func>
                      <m:funcPr>
                        <m:ctrlPr>
                          <a:rPr lang="en-US" sz="2400" i="1">
                            <a:solidFill>
                              <a:srgbClr val="7030A0"/>
                            </a:solidFill>
                            <a:latin typeface="Cambria Math" panose="02040503050406030204" pitchFamily="18" charset="0"/>
                          </a:rPr>
                        </m:ctrlPr>
                      </m:funcPr>
                      <m:fName>
                        <m:limLow>
                          <m:limLowPr>
                            <m:ctrlPr>
                              <a:rPr lang="en-US" sz="2400" i="1">
                                <a:solidFill>
                                  <a:srgbClr val="7030A0"/>
                                </a:solidFill>
                                <a:latin typeface="Cambria Math" panose="02040503050406030204" pitchFamily="18" charset="0"/>
                              </a:rPr>
                            </m:ctrlPr>
                          </m:limLowPr>
                          <m:e>
                            <m:r>
                              <m:rPr>
                                <m:nor/>
                              </m:rPr>
                              <a:rPr lang="en-US" sz="2400">
                                <a:solidFill>
                                  <a:srgbClr val="7030A0"/>
                                </a:solidFill>
                                <a:latin typeface="Cambria Math" panose="02040503050406030204" pitchFamily="18" charset="0"/>
                              </a:rPr>
                              <m:t>argmax</m:t>
                            </m:r>
                          </m:e>
                          <m:lim>
                            <m:r>
                              <a:rPr lang="en-US" sz="2400" i="1">
                                <a:solidFill>
                                  <a:srgbClr val="7030A0"/>
                                </a:solidFill>
                                <a:latin typeface="Cambria Math" panose="02040503050406030204" pitchFamily="18" charset="0"/>
                              </a:rPr>
                              <m:t>𝑎</m:t>
                            </m:r>
                          </m:lim>
                        </m:limLow>
                      </m:fName>
                      <m:e>
                        <m:r>
                          <a:rPr lang="en-US" sz="2400" i="1">
                            <a:solidFill>
                              <a:srgbClr val="7030A0"/>
                            </a:solidFill>
                            <a:latin typeface="Cambria Math" panose="02040503050406030204" pitchFamily="18" charset="0"/>
                          </a:rPr>
                          <m:t>𝑄</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e>
                    </m:func>
                  </m:oMath>
                </a14:m>
                <a:endParaRPr lang="en-US" sz="2400" dirty="0">
                  <a:latin typeface="Candara" panose="020E0502030303020204" pitchFamily="34" charset="0"/>
                </a:endParaRPr>
              </a:p>
            </p:txBody>
          </p:sp>
        </mc:Choice>
        <mc:Fallback xmlns="">
          <p:sp>
            <p:nvSpPr>
              <p:cNvPr id="7" name="Rectangle 6">
                <a:extLst>
                  <a:ext uri="{FF2B5EF4-FFF2-40B4-BE49-F238E27FC236}">
                    <a16:creationId xmlns:a16="http://schemas.microsoft.com/office/drawing/2014/main" id="{113041CE-257E-4DE3-9A9B-F42446EDE480}"/>
                  </a:ext>
                </a:extLst>
              </p:cNvPr>
              <p:cNvSpPr>
                <a:spLocks noRot="1" noChangeAspect="1" noMove="1" noResize="1" noEditPoints="1" noAdjustHandles="1" noChangeArrowheads="1" noChangeShapeType="1" noTextEdit="1"/>
              </p:cNvSpPr>
              <p:nvPr/>
            </p:nvSpPr>
            <p:spPr>
              <a:xfrm>
                <a:off x="2748196" y="5344889"/>
                <a:ext cx="6695609" cy="1009635"/>
              </a:xfrm>
              <a:prstGeom prst="rect">
                <a:avLst/>
              </a:prstGeom>
              <a:blipFill>
                <a:blip r:embed="rId2"/>
                <a:stretch>
                  <a:fillRect l="-1515" t="-3704" b="-12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D8A5B61-BA0F-47B6-9C98-8B04BCAD12F1}"/>
                  </a:ext>
                </a:extLst>
              </p:cNvPr>
              <p:cNvSpPr/>
              <p:nvPr/>
            </p:nvSpPr>
            <p:spPr>
              <a:xfrm>
                <a:off x="5378346" y="879087"/>
                <a:ext cx="11907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𝑄</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3" name="Rectangle 2">
                <a:extLst>
                  <a:ext uri="{FF2B5EF4-FFF2-40B4-BE49-F238E27FC236}">
                    <a16:creationId xmlns:a16="http://schemas.microsoft.com/office/drawing/2014/main" id="{4D8A5B61-BA0F-47B6-9C98-8B04BCAD12F1}"/>
                  </a:ext>
                </a:extLst>
              </p:cNvPr>
              <p:cNvSpPr>
                <a:spLocks noRot="1" noChangeAspect="1" noMove="1" noResize="1" noEditPoints="1" noAdjustHandles="1" noChangeArrowheads="1" noChangeShapeType="1" noTextEdit="1"/>
              </p:cNvSpPr>
              <p:nvPr/>
            </p:nvSpPr>
            <p:spPr>
              <a:xfrm>
                <a:off x="5378346" y="879087"/>
                <a:ext cx="1190711" cy="461665"/>
              </a:xfrm>
              <a:prstGeom prst="rect">
                <a:avLst/>
              </a:prstGeom>
              <a:blipFill>
                <a:blip r:embed="rId3"/>
                <a:stretch>
                  <a:fillRect b="-10811"/>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71557E08-5BF7-4ACC-89C9-2A3651AE517F}"/>
              </a:ext>
            </a:extLst>
          </p:cNvPr>
          <p:cNvSpPr/>
          <p:nvPr/>
        </p:nvSpPr>
        <p:spPr>
          <a:xfrm>
            <a:off x="6416116" y="46172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1" name="Rectangle 10">
            <a:extLst>
              <a:ext uri="{FF2B5EF4-FFF2-40B4-BE49-F238E27FC236}">
                <a16:creationId xmlns:a16="http://schemas.microsoft.com/office/drawing/2014/main" id="{42A18C10-018B-4DB9-89FE-5AF055137C31}"/>
              </a:ext>
            </a:extLst>
          </p:cNvPr>
          <p:cNvSpPr/>
          <p:nvPr/>
        </p:nvSpPr>
        <p:spPr>
          <a:xfrm>
            <a:off x="4187568" y="46172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2" name="Rectangle 11">
            <a:extLst>
              <a:ext uri="{FF2B5EF4-FFF2-40B4-BE49-F238E27FC236}">
                <a16:creationId xmlns:a16="http://schemas.microsoft.com/office/drawing/2014/main" id="{CE7E8F8A-2508-4D6A-8A0F-5818451FFA54}"/>
              </a:ext>
            </a:extLst>
          </p:cNvPr>
          <p:cNvSpPr/>
          <p:nvPr/>
        </p:nvSpPr>
        <p:spPr>
          <a:xfrm>
            <a:off x="5301842" y="46172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3" name="Rectangle 12">
            <a:extLst>
              <a:ext uri="{FF2B5EF4-FFF2-40B4-BE49-F238E27FC236}">
                <a16:creationId xmlns:a16="http://schemas.microsoft.com/office/drawing/2014/main" id="{E52ADFBE-2A44-4006-8F25-72D77970AF7A}"/>
              </a:ext>
            </a:extLst>
          </p:cNvPr>
          <p:cNvSpPr/>
          <p:nvPr/>
        </p:nvSpPr>
        <p:spPr>
          <a:xfrm>
            <a:off x="7530390" y="46172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4" name="Rectangle 13">
            <a:extLst>
              <a:ext uri="{FF2B5EF4-FFF2-40B4-BE49-F238E27FC236}">
                <a16:creationId xmlns:a16="http://schemas.microsoft.com/office/drawing/2014/main" id="{4A7FA97E-8E89-4C7C-AC73-6190B2C97223}"/>
              </a:ext>
            </a:extLst>
          </p:cNvPr>
          <p:cNvSpPr/>
          <p:nvPr/>
        </p:nvSpPr>
        <p:spPr>
          <a:xfrm>
            <a:off x="3468442" y="392790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5" name="Rectangle 14">
            <a:extLst>
              <a:ext uri="{FF2B5EF4-FFF2-40B4-BE49-F238E27FC236}">
                <a16:creationId xmlns:a16="http://schemas.microsoft.com/office/drawing/2014/main" id="{42A67015-6233-4312-AC2C-6D34987AD062}"/>
              </a:ext>
            </a:extLst>
          </p:cNvPr>
          <p:cNvSpPr/>
          <p:nvPr/>
        </p:nvSpPr>
        <p:spPr>
          <a:xfrm>
            <a:off x="3487678" y="1716908"/>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6" name="Rectangle 15">
            <a:extLst>
              <a:ext uri="{FF2B5EF4-FFF2-40B4-BE49-F238E27FC236}">
                <a16:creationId xmlns:a16="http://schemas.microsoft.com/office/drawing/2014/main" id="{AECDC042-0D3A-4AE8-8ED4-57786296BA67}"/>
              </a:ext>
            </a:extLst>
          </p:cNvPr>
          <p:cNvSpPr/>
          <p:nvPr/>
        </p:nvSpPr>
        <p:spPr>
          <a:xfrm>
            <a:off x="3463634" y="282240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graphicFrame>
        <p:nvGraphicFramePr>
          <p:cNvPr id="17" name="Table 16">
            <a:extLst>
              <a:ext uri="{FF2B5EF4-FFF2-40B4-BE49-F238E27FC236}">
                <a16:creationId xmlns:a16="http://schemas.microsoft.com/office/drawing/2014/main" id="{323BA6FE-5F3C-854C-93AB-AD98DEBADF8F}"/>
              </a:ext>
            </a:extLst>
          </p:cNvPr>
          <p:cNvGraphicFramePr>
            <a:graphicFrameLocks noGrp="1"/>
          </p:cNvGraphicFramePr>
          <p:nvPr/>
        </p:nvGraphicFramePr>
        <p:xfrm>
          <a:off x="3775661" y="1358639"/>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558266">
                  <a:extLst>
                    <a:ext uri="{9D8B030D-6E8A-4147-A177-3AD203B41FA5}">
                      <a16:colId xmlns:a16="http://schemas.microsoft.com/office/drawing/2014/main" val="3709541919"/>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45.4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61.1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78.9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44.9</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77.4</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60.9</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90.6</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79.0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95.0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28.7</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53.4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67.6</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rgbClr val="FF0000"/>
                          </a:solidFill>
                          <a:latin typeface="Candara" panose="020E0502030303020204" pitchFamily="34" charset="0"/>
                        </a:rPr>
                        <a:t>58.8</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73.8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chemeClr val="tx1"/>
                          </a:solidFill>
                          <a:latin typeface="Candara" panose="020E0502030303020204" pitchFamily="34" charset="0"/>
                        </a:rPr>
                        <a:t>19.7</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chemeClr val="tx1"/>
                          </a:solidFill>
                          <a:latin typeface="Candara" panose="020E0502030303020204" pitchFamily="34" charset="0"/>
                          <a:ea typeface="+mn-ea"/>
                          <a:cs typeface="+mn-cs"/>
                        </a:rPr>
                        <a:t>35.0</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33.9</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-55.8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chemeClr val="tx1"/>
                          </a:solidFill>
                          <a:latin typeface="Candara" panose="020E0502030303020204" pitchFamily="34" charset="0"/>
                        </a:rPr>
                        <a:t>26.2</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11.1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rgbClr val="FF0000"/>
                          </a:solidFill>
                          <a:latin typeface="Candara" panose="020E0502030303020204" pitchFamily="34" charset="0"/>
                        </a:rPr>
                        <a:t>35.8</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8.4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49.1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-81.6</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15.4</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13.5</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rgbClr val="FF0000"/>
                          </a:solidFill>
                          <a:latin typeface="Candara" panose="020E0502030303020204" pitchFamily="34" charset="0"/>
                        </a:rPr>
                        <a:t>16.4</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6.1</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-0.9</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4.2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rgbClr val="FF0000"/>
                          </a:solidFill>
                          <a:latin typeface="Candara" panose="020E0502030303020204" pitchFamily="34" charset="0"/>
                        </a:rPr>
                        <a:t>18.7</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-9.7</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5.3</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8.7</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spTree>
    <p:extLst>
      <p:ext uri="{BB962C8B-B14F-4D97-AF65-F5344CB8AC3E}">
        <p14:creationId xmlns:p14="http://schemas.microsoft.com/office/powerpoint/2010/main" val="322815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04D4CAC-4D14-C349-9EC6-EFA02C7AD922}"/>
              </a:ext>
            </a:extLst>
          </p:cNvPr>
          <p:cNvSpPr>
            <a:spLocks noGrp="1"/>
          </p:cNvSpPr>
          <p:nvPr>
            <p:ph type="sldNum" sz="quarter" idx="12"/>
          </p:nvPr>
        </p:nvSpPr>
        <p:spPr/>
        <p:txBody>
          <a:bodyPr/>
          <a:lstStyle/>
          <a:p>
            <a:pPr>
              <a:defRPr/>
            </a:pPr>
            <a:fld id="{CCF77436-EC8C-4AA7-8F7E-35D67B363DD7}" type="slidenum">
              <a:rPr lang="en-US" smtClean="0"/>
              <a:pPr>
                <a:defRPr/>
              </a:pPr>
              <a:t>45</a:t>
            </a:fld>
            <a:endParaRPr lang="en-US" dirty="0"/>
          </a:p>
        </p:txBody>
      </p:sp>
      <p:sp>
        <p:nvSpPr>
          <p:cNvPr id="5" name="Rectangle 4">
            <a:extLst>
              <a:ext uri="{FF2B5EF4-FFF2-40B4-BE49-F238E27FC236}">
                <a16:creationId xmlns:a16="http://schemas.microsoft.com/office/drawing/2014/main" id="{3115367C-C439-3742-B008-E4BD3AF989E2}"/>
              </a:ext>
            </a:extLst>
          </p:cNvPr>
          <p:cNvSpPr/>
          <p:nvPr/>
        </p:nvSpPr>
        <p:spPr>
          <a:xfrm>
            <a:off x="2240642" y="2610732"/>
            <a:ext cx="7318993" cy="1323439"/>
          </a:xfrm>
          <a:prstGeom prst="rect">
            <a:avLst/>
          </a:prstGeom>
        </p:spPr>
        <p:txBody>
          <a:bodyPr wrap="square">
            <a:spAutoFit/>
          </a:bodyPr>
          <a:lstStyle/>
          <a:p>
            <a:pPr algn="ctr"/>
            <a:r>
              <a:rPr lang="en-US" sz="4000" dirty="0">
                <a:solidFill>
                  <a:srgbClr val="FF0000"/>
                </a:solidFill>
                <a:latin typeface="Candara" panose="020E0502030303020204" pitchFamily="34" charset="0"/>
              </a:rPr>
              <a:t>How does SARSA and Q-Learning update Q-values differently?</a:t>
            </a:r>
          </a:p>
        </p:txBody>
      </p:sp>
    </p:spTree>
    <p:extLst>
      <p:ext uri="{BB962C8B-B14F-4D97-AF65-F5344CB8AC3E}">
        <p14:creationId xmlns:p14="http://schemas.microsoft.com/office/powerpoint/2010/main" val="536953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44D-FFBE-4FD4-8E8A-DE2C03432B3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1B1ECAA-DA4F-459A-ACC6-91BD68861CAD}"/>
              </a:ext>
            </a:extLst>
          </p:cNvPr>
          <p:cNvSpPr>
            <a:spLocks noGrp="1"/>
          </p:cNvSpPr>
          <p:nvPr>
            <p:ph idx="1"/>
          </p:nvPr>
        </p:nvSpPr>
        <p:spPr/>
        <p:txBody>
          <a:bodyPr/>
          <a:lstStyle/>
          <a:p>
            <a:r>
              <a:rPr lang="en-US" dirty="0"/>
              <a:t>Introduction</a:t>
            </a:r>
          </a:p>
          <a:p>
            <a:r>
              <a:rPr lang="en-US" dirty="0"/>
              <a:t>Exploitation and Exploration</a:t>
            </a:r>
          </a:p>
          <a:p>
            <a:r>
              <a:rPr lang="en-US" dirty="0"/>
              <a:t>Model-Free Utility Learning</a:t>
            </a:r>
          </a:p>
          <a:p>
            <a:r>
              <a:rPr lang="en-US" dirty="0"/>
              <a:t>Another Utility Model: Q-Value</a:t>
            </a:r>
          </a:p>
          <a:p>
            <a:r>
              <a:rPr lang="en-US" dirty="0"/>
              <a:t>SARSA Illustration</a:t>
            </a:r>
          </a:p>
          <a:p>
            <a:pPr lvl="1"/>
            <a:endParaRPr lang="en-US" dirty="0"/>
          </a:p>
        </p:txBody>
      </p:sp>
      <p:sp>
        <p:nvSpPr>
          <p:cNvPr id="4" name="Slide Number Placeholder 3">
            <a:extLst>
              <a:ext uri="{FF2B5EF4-FFF2-40B4-BE49-F238E27FC236}">
                <a16:creationId xmlns:a16="http://schemas.microsoft.com/office/drawing/2014/main" id="{3ACD25EB-491A-45A0-937D-B76D9C098DBA}"/>
              </a:ext>
            </a:extLst>
          </p:cNvPr>
          <p:cNvSpPr>
            <a:spLocks noGrp="1"/>
          </p:cNvSpPr>
          <p:nvPr>
            <p:ph type="sldNum" sz="quarter" idx="12"/>
          </p:nvPr>
        </p:nvSpPr>
        <p:spPr/>
        <p:txBody>
          <a:bodyPr/>
          <a:lstStyle/>
          <a:p>
            <a:pPr>
              <a:defRPr/>
            </a:pPr>
            <a:fld id="{CCF77436-EC8C-4AA7-8F7E-35D67B363DD7}" type="slidenum">
              <a:rPr lang="en-US" smtClean="0"/>
              <a:pPr>
                <a:defRPr/>
              </a:pPr>
              <a:t>46</a:t>
            </a:fld>
            <a:endParaRPr lang="en-US" dirty="0"/>
          </a:p>
        </p:txBody>
      </p:sp>
    </p:spTree>
    <p:extLst>
      <p:ext uri="{BB962C8B-B14F-4D97-AF65-F5344CB8AC3E}">
        <p14:creationId xmlns:p14="http://schemas.microsoft.com/office/powerpoint/2010/main" val="2768753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6574-4147-4D50-B392-C9C3628885A0}"/>
              </a:ext>
            </a:extLst>
          </p:cNvPr>
          <p:cNvSpPr>
            <a:spLocks noGrp="1"/>
          </p:cNvSpPr>
          <p:nvPr>
            <p:ph type="title"/>
          </p:nvPr>
        </p:nvSpPr>
        <p:spPr/>
        <p:txBody>
          <a:bodyPr>
            <a:normAutofit/>
          </a:bodyPr>
          <a:lstStyle/>
          <a:p>
            <a:r>
              <a:rPr lang="en-US" dirty="0"/>
              <a:t>Latest Access Frequency and Q-Values</a:t>
            </a:r>
          </a:p>
        </p:txBody>
      </p:sp>
      <p:sp>
        <p:nvSpPr>
          <p:cNvPr id="4" name="Slide Number Placeholder 3">
            <a:extLst>
              <a:ext uri="{FF2B5EF4-FFF2-40B4-BE49-F238E27FC236}">
                <a16:creationId xmlns:a16="http://schemas.microsoft.com/office/drawing/2014/main" id="{442B97A8-0638-4085-9450-276299C05385}"/>
              </a:ext>
            </a:extLst>
          </p:cNvPr>
          <p:cNvSpPr>
            <a:spLocks noGrp="1"/>
          </p:cNvSpPr>
          <p:nvPr>
            <p:ph type="sldNum" sz="quarter" idx="12"/>
          </p:nvPr>
        </p:nvSpPr>
        <p:spPr/>
        <p:txBody>
          <a:bodyPr/>
          <a:lstStyle/>
          <a:p>
            <a:fld id="{CCF77436-EC8C-4AA7-8F7E-35D67B363DD7}" type="slidenum">
              <a:rPr lang="en-US" smtClean="0"/>
              <a:pPr/>
              <a:t>47</a:t>
            </a:fld>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D8A5B61-BA0F-47B6-9C98-8B04BCAD12F1}"/>
                  </a:ext>
                </a:extLst>
              </p:cNvPr>
              <p:cNvSpPr/>
              <p:nvPr/>
            </p:nvSpPr>
            <p:spPr>
              <a:xfrm>
                <a:off x="7778646" y="1185952"/>
                <a:ext cx="11907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𝑄</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3" name="Rectangle 2">
                <a:extLst>
                  <a:ext uri="{FF2B5EF4-FFF2-40B4-BE49-F238E27FC236}">
                    <a16:creationId xmlns:a16="http://schemas.microsoft.com/office/drawing/2014/main" id="{4D8A5B61-BA0F-47B6-9C98-8B04BCAD12F1}"/>
                  </a:ext>
                </a:extLst>
              </p:cNvPr>
              <p:cNvSpPr>
                <a:spLocks noRot="1" noChangeAspect="1" noMove="1" noResize="1" noEditPoints="1" noAdjustHandles="1" noChangeArrowheads="1" noChangeShapeType="1" noTextEdit="1"/>
              </p:cNvSpPr>
              <p:nvPr/>
            </p:nvSpPr>
            <p:spPr>
              <a:xfrm>
                <a:off x="7778646" y="1185952"/>
                <a:ext cx="1190711" cy="461665"/>
              </a:xfrm>
              <a:prstGeom prst="rect">
                <a:avLst/>
              </a:prstGeom>
              <a:blipFill>
                <a:blip r:embed="rId3"/>
                <a:stretch>
                  <a:fillRect b="-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613A782-70A9-4F36-A1A8-42436D48DC5D}"/>
                  </a:ext>
                </a:extLst>
              </p:cNvPr>
              <p:cNvSpPr/>
              <p:nvPr/>
            </p:nvSpPr>
            <p:spPr>
              <a:xfrm>
                <a:off x="3187606" y="1199155"/>
                <a:ext cx="120680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𝑁</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10" name="Rectangle 9">
                <a:extLst>
                  <a:ext uri="{FF2B5EF4-FFF2-40B4-BE49-F238E27FC236}">
                    <a16:creationId xmlns:a16="http://schemas.microsoft.com/office/drawing/2014/main" id="{7613A782-70A9-4F36-A1A8-42436D48DC5D}"/>
                  </a:ext>
                </a:extLst>
              </p:cNvPr>
              <p:cNvSpPr>
                <a:spLocks noRot="1" noChangeAspect="1" noMove="1" noResize="1" noEditPoints="1" noAdjustHandles="1" noChangeArrowheads="1" noChangeShapeType="1" noTextEdit="1"/>
              </p:cNvSpPr>
              <p:nvPr/>
            </p:nvSpPr>
            <p:spPr>
              <a:xfrm>
                <a:off x="3187606" y="1199155"/>
                <a:ext cx="1206805" cy="461665"/>
              </a:xfrm>
              <a:prstGeom prst="rect">
                <a:avLst/>
              </a:prstGeom>
              <a:blipFill>
                <a:blip r:embed="rId4"/>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867E56A9-1B76-4D82-9890-53CDB5C52E6A}"/>
              </a:ext>
            </a:extLst>
          </p:cNvPr>
          <p:cNvSpPr/>
          <p:nvPr/>
        </p:nvSpPr>
        <p:spPr>
          <a:xfrm>
            <a:off x="886446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2" name="Rectangle 11">
            <a:extLst>
              <a:ext uri="{FF2B5EF4-FFF2-40B4-BE49-F238E27FC236}">
                <a16:creationId xmlns:a16="http://schemas.microsoft.com/office/drawing/2014/main" id="{5A60AE9A-06BB-4481-9023-A4637472BC49}"/>
              </a:ext>
            </a:extLst>
          </p:cNvPr>
          <p:cNvSpPr/>
          <p:nvPr/>
        </p:nvSpPr>
        <p:spPr>
          <a:xfrm>
            <a:off x="6645018"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3" name="Rectangle 12">
            <a:extLst>
              <a:ext uri="{FF2B5EF4-FFF2-40B4-BE49-F238E27FC236}">
                <a16:creationId xmlns:a16="http://schemas.microsoft.com/office/drawing/2014/main" id="{36EA36EA-2FA8-4EDA-89DF-B2510CA3A759}"/>
              </a:ext>
            </a:extLst>
          </p:cNvPr>
          <p:cNvSpPr/>
          <p:nvPr/>
        </p:nvSpPr>
        <p:spPr>
          <a:xfrm>
            <a:off x="7754740"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4" name="Rectangle 13">
            <a:extLst>
              <a:ext uri="{FF2B5EF4-FFF2-40B4-BE49-F238E27FC236}">
                <a16:creationId xmlns:a16="http://schemas.microsoft.com/office/drawing/2014/main" id="{7EC4DE3C-76E2-4898-A068-757CF95CC8DF}"/>
              </a:ext>
            </a:extLst>
          </p:cNvPr>
          <p:cNvSpPr/>
          <p:nvPr/>
        </p:nvSpPr>
        <p:spPr>
          <a:xfrm>
            <a:off x="9974185"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5" name="Rectangle 14">
            <a:extLst>
              <a:ext uri="{FF2B5EF4-FFF2-40B4-BE49-F238E27FC236}">
                <a16:creationId xmlns:a16="http://schemas.microsoft.com/office/drawing/2014/main" id="{882F8572-53E2-4525-A403-560620F0A6A3}"/>
              </a:ext>
            </a:extLst>
          </p:cNvPr>
          <p:cNvSpPr/>
          <p:nvPr/>
        </p:nvSpPr>
        <p:spPr>
          <a:xfrm>
            <a:off x="5936568" y="427080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6" name="Rectangle 15">
            <a:extLst>
              <a:ext uri="{FF2B5EF4-FFF2-40B4-BE49-F238E27FC236}">
                <a16:creationId xmlns:a16="http://schemas.microsoft.com/office/drawing/2014/main" id="{E88B48C7-2380-45BC-953B-7AABD1F031A9}"/>
              </a:ext>
            </a:extLst>
          </p:cNvPr>
          <p:cNvSpPr/>
          <p:nvPr/>
        </p:nvSpPr>
        <p:spPr>
          <a:xfrm>
            <a:off x="5946186" y="2059808"/>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7" name="Rectangle 16">
            <a:extLst>
              <a:ext uri="{FF2B5EF4-FFF2-40B4-BE49-F238E27FC236}">
                <a16:creationId xmlns:a16="http://schemas.microsoft.com/office/drawing/2014/main" id="{ECB36685-DF46-4FE6-A78B-BE96CD3D7272}"/>
              </a:ext>
            </a:extLst>
          </p:cNvPr>
          <p:cNvSpPr/>
          <p:nvPr/>
        </p:nvSpPr>
        <p:spPr>
          <a:xfrm>
            <a:off x="5934164" y="316530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8" name="Rectangle 17">
            <a:extLst>
              <a:ext uri="{FF2B5EF4-FFF2-40B4-BE49-F238E27FC236}">
                <a16:creationId xmlns:a16="http://schemas.microsoft.com/office/drawing/2014/main" id="{F78ED48E-3264-4165-86F4-411A0182A299}"/>
              </a:ext>
            </a:extLst>
          </p:cNvPr>
          <p:cNvSpPr/>
          <p:nvPr/>
        </p:nvSpPr>
        <p:spPr>
          <a:xfrm>
            <a:off x="41925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9" name="Rectangle 18">
            <a:extLst>
              <a:ext uri="{FF2B5EF4-FFF2-40B4-BE49-F238E27FC236}">
                <a16:creationId xmlns:a16="http://schemas.microsoft.com/office/drawing/2014/main" id="{2FE09E6B-0615-4C8C-92A5-AF8758D1D450}"/>
              </a:ext>
            </a:extLst>
          </p:cNvPr>
          <p:cNvSpPr/>
          <p:nvPr/>
        </p:nvSpPr>
        <p:spPr>
          <a:xfrm>
            <a:off x="1967772"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0" name="Rectangle 19">
            <a:extLst>
              <a:ext uri="{FF2B5EF4-FFF2-40B4-BE49-F238E27FC236}">
                <a16:creationId xmlns:a16="http://schemas.microsoft.com/office/drawing/2014/main" id="{4887565E-D44F-437F-8086-A1132CA58B11}"/>
              </a:ext>
            </a:extLst>
          </p:cNvPr>
          <p:cNvSpPr/>
          <p:nvPr/>
        </p:nvSpPr>
        <p:spPr>
          <a:xfrm>
            <a:off x="30801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1" name="Rectangle 20">
            <a:extLst>
              <a:ext uri="{FF2B5EF4-FFF2-40B4-BE49-F238E27FC236}">
                <a16:creationId xmlns:a16="http://schemas.microsoft.com/office/drawing/2014/main" id="{1030C0AA-7BE7-4B02-8784-FF73451ECA74}"/>
              </a:ext>
            </a:extLst>
          </p:cNvPr>
          <p:cNvSpPr/>
          <p:nvPr/>
        </p:nvSpPr>
        <p:spPr>
          <a:xfrm>
            <a:off x="5304972"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graphicFrame>
        <p:nvGraphicFramePr>
          <p:cNvPr id="22" name="Table 21">
            <a:extLst>
              <a:ext uri="{FF2B5EF4-FFF2-40B4-BE49-F238E27FC236}">
                <a16:creationId xmlns:a16="http://schemas.microsoft.com/office/drawing/2014/main" id="{E33842C1-7187-4C1F-8CD3-AE0BD41C6DFB}"/>
              </a:ext>
            </a:extLst>
          </p:cNvPr>
          <p:cNvGraphicFramePr>
            <a:graphicFrameLocks noGrp="1"/>
          </p:cNvGraphicFramePr>
          <p:nvPr>
            <p:extLst>
              <p:ext uri="{D42A27DB-BD31-4B8C-83A1-F6EECF244321}">
                <p14:modId xmlns:p14="http://schemas.microsoft.com/office/powerpoint/2010/main" val="53302006"/>
              </p:ext>
            </p:extLst>
          </p:nvPr>
        </p:nvGraphicFramePr>
        <p:xfrm>
          <a:off x="621382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449419">
                  <a:extLst>
                    <a:ext uri="{9D8B030D-6E8A-4147-A177-3AD203B41FA5}">
                      <a16:colId xmlns:a16="http://schemas.microsoft.com/office/drawing/2014/main" val="3709541919"/>
                    </a:ext>
                  </a:extLst>
                </a:gridCol>
                <a:gridCol w="108847">
                  <a:extLst>
                    <a:ext uri="{9D8B030D-6E8A-4147-A177-3AD203B41FA5}">
                      <a16:colId xmlns:a16="http://schemas.microsoft.com/office/drawing/2014/main" val="1355692597"/>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41.0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16.4</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60.8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600" dirty="0">
                          <a:solidFill>
                            <a:schemeClr val="tx1"/>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solidFill>
                          <a:schemeClr val="tx1"/>
                        </a:solidFill>
                        <a:latin typeface="Candara" panose="020E0502030303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88.8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3.4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3">
                  <a:txBody>
                    <a:bodyPr/>
                    <a:lstStyle/>
                    <a:p>
                      <a:pPr algn="ctr"/>
                      <a:r>
                        <a:rPr lang="en-US" sz="1600" dirty="0">
                          <a:solidFill>
                            <a:srgbClr val="FF0000"/>
                          </a:solidFill>
                          <a:latin typeface="Candara" panose="020E0502030303020204" pitchFamily="34" charset="0"/>
                        </a:rPr>
                        <a:t>45.8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rgbClr val="FF0000"/>
                          </a:solidFill>
                          <a:latin typeface="Candara" panose="020E0502030303020204" pitchFamily="34" charset="0"/>
                          <a:ea typeface="+mn-ea"/>
                          <a:cs typeface="+mn-cs"/>
                        </a:rPr>
                        <a:t>-2.9</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12.2</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r"/>
                      <a:r>
                        <a:rPr lang="en-US" sz="1600" dirty="0">
                          <a:solidFill>
                            <a:schemeClr val="tx1"/>
                          </a:solidFill>
                          <a:latin typeface="Candara" panose="020E0502030303020204" pitchFamily="34" charset="0"/>
                        </a:rPr>
                        <a:t>-101.0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r"/>
                      <a:r>
                        <a:rPr lang="en-US" sz="1600" dirty="0">
                          <a:solidFill>
                            <a:schemeClr val="tx1"/>
                          </a:solidFill>
                          <a:latin typeface="Candara" panose="020E0502030303020204" pitchFamily="34" charset="0"/>
                        </a:rPr>
                        <a:t>-101.0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-51.5</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chemeClr val="tx1"/>
                          </a:solidFill>
                          <a:latin typeface="Candara" panose="020E0502030303020204" pitchFamily="34" charset="0"/>
                        </a:rPr>
                        <a:t>-2.6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rgbClr val="FF0000"/>
                          </a:solidFill>
                          <a:latin typeface="Candara" panose="020E0502030303020204" pitchFamily="34" charset="0"/>
                        </a:rPr>
                        <a:t>11.0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-101.0</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-2.5</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-2.2</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solidFill>
                          <a:schemeClr val="tx1"/>
                        </a:solidFill>
                        <a:latin typeface="Candara" panose="020E0502030303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-2.1</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-15.0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-14.9</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-2.1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-1.9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-3.7</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graphicFrame>
        <p:nvGraphicFramePr>
          <p:cNvPr id="23" name="Table 22">
            <a:extLst>
              <a:ext uri="{FF2B5EF4-FFF2-40B4-BE49-F238E27FC236}">
                <a16:creationId xmlns:a16="http://schemas.microsoft.com/office/drawing/2014/main" id="{A0BA824C-6CAB-4BD1-8E01-317789E791F0}"/>
              </a:ext>
            </a:extLst>
          </p:cNvPr>
          <p:cNvGraphicFramePr>
            <a:graphicFrameLocks noGrp="1"/>
          </p:cNvGraphicFramePr>
          <p:nvPr>
            <p:extLst>
              <p:ext uri="{D42A27DB-BD31-4B8C-83A1-F6EECF244321}">
                <p14:modId xmlns:p14="http://schemas.microsoft.com/office/powerpoint/2010/main" val="486415149"/>
              </p:ext>
            </p:extLst>
          </p:nvPr>
        </p:nvGraphicFramePr>
        <p:xfrm>
          <a:off x="152400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558266">
                  <a:extLst>
                    <a:ext uri="{9D8B030D-6E8A-4147-A177-3AD203B41FA5}">
                      <a16:colId xmlns:a16="http://schemas.microsoft.com/office/drawing/2014/main" val="3709541919"/>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10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5</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11</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chemeClr val="tx1"/>
                          </a:solidFill>
                          <a:latin typeface="Candara" panose="020E0502030303020204" pitchFamily="34" charset="0"/>
                        </a:rPr>
                        <a:t>5</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chemeClr val="tx1"/>
                          </a:solidFill>
                          <a:latin typeface="Candara" panose="020E0502030303020204" pitchFamily="34" charset="0"/>
                        </a:rPr>
                        <a:t>18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chemeClr val="tx1"/>
                          </a:solidFill>
                          <a:latin typeface="Candara" panose="020E0502030303020204" pitchFamily="34" charset="0"/>
                          <a:ea typeface="+mn-ea"/>
                          <a:cs typeface="+mn-cs"/>
                        </a:rPr>
                        <a:t>9</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55</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chemeClr val="tx1"/>
                          </a:solidFill>
                          <a:latin typeface="Candara" panose="020E0502030303020204" pitchFamily="34" charset="0"/>
                        </a:rPr>
                        <a:t>13</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28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17</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8</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8</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77</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sp>
        <p:nvSpPr>
          <p:cNvPr id="24" name="Rectangle 23">
            <a:extLst>
              <a:ext uri="{FF2B5EF4-FFF2-40B4-BE49-F238E27FC236}">
                <a16:creationId xmlns:a16="http://schemas.microsoft.com/office/drawing/2014/main" id="{E1E1BA57-4F80-4C2F-9426-5AE45E4796EB}"/>
              </a:ext>
            </a:extLst>
          </p:cNvPr>
          <p:cNvSpPr/>
          <p:nvPr/>
        </p:nvSpPr>
        <p:spPr>
          <a:xfrm>
            <a:off x="1558871" y="5367533"/>
            <a:ext cx="8774630" cy="400110"/>
          </a:xfrm>
          <a:prstGeom prst="rect">
            <a:avLst/>
          </a:prstGeom>
        </p:spPr>
        <p:txBody>
          <a:bodyPr wrap="square">
            <a:spAutoFit/>
          </a:bodyPr>
          <a:lstStyle/>
          <a:p>
            <a:r>
              <a:rPr lang="en-US" sz="2000" dirty="0">
                <a:latin typeface="Candara" panose="020E0502030303020204" pitchFamily="34" charset="0"/>
              </a:rPr>
              <a:t>Trajectory:  (a2,E,-1)  --&gt;  (a3,N,-1)&lt;  --&gt;  (a2,E,-1)  --&gt;  (a3,N,-1)  --&gt;  (b3,N,-1)&gt;  --&gt;  b4</a:t>
            </a:r>
          </a:p>
        </p:txBody>
      </p:sp>
    </p:spTree>
    <p:extLst>
      <p:ext uri="{BB962C8B-B14F-4D97-AF65-F5344CB8AC3E}">
        <p14:creationId xmlns:p14="http://schemas.microsoft.com/office/powerpoint/2010/main" val="30666300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6574-4147-4D50-B392-C9C3628885A0}"/>
              </a:ext>
            </a:extLst>
          </p:cNvPr>
          <p:cNvSpPr>
            <a:spLocks noGrp="1"/>
          </p:cNvSpPr>
          <p:nvPr>
            <p:ph type="title"/>
          </p:nvPr>
        </p:nvSpPr>
        <p:spPr/>
        <p:txBody>
          <a:bodyPr>
            <a:normAutofit/>
          </a:bodyPr>
          <a:lstStyle/>
          <a:p>
            <a:r>
              <a:rPr lang="en-US" dirty="0"/>
              <a:t>Updating Access Frequency and Q-Values</a:t>
            </a:r>
          </a:p>
        </p:txBody>
      </p:sp>
      <p:sp>
        <p:nvSpPr>
          <p:cNvPr id="4" name="Slide Number Placeholder 3">
            <a:extLst>
              <a:ext uri="{FF2B5EF4-FFF2-40B4-BE49-F238E27FC236}">
                <a16:creationId xmlns:a16="http://schemas.microsoft.com/office/drawing/2014/main" id="{442B97A8-0638-4085-9450-276299C05385}"/>
              </a:ext>
            </a:extLst>
          </p:cNvPr>
          <p:cNvSpPr>
            <a:spLocks noGrp="1"/>
          </p:cNvSpPr>
          <p:nvPr>
            <p:ph type="sldNum" sz="quarter" idx="12"/>
          </p:nvPr>
        </p:nvSpPr>
        <p:spPr/>
        <p:txBody>
          <a:bodyPr/>
          <a:lstStyle/>
          <a:p>
            <a:fld id="{CCF77436-EC8C-4AA7-8F7E-35D67B363DD7}" type="slidenum">
              <a:rPr lang="en-US" smtClean="0"/>
              <a:pPr/>
              <a:t>48</a:t>
            </a:fld>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D8A5B61-BA0F-47B6-9C98-8B04BCAD12F1}"/>
                  </a:ext>
                </a:extLst>
              </p:cNvPr>
              <p:cNvSpPr/>
              <p:nvPr/>
            </p:nvSpPr>
            <p:spPr>
              <a:xfrm>
                <a:off x="7778646" y="1185952"/>
                <a:ext cx="11907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𝑄</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3" name="Rectangle 2">
                <a:extLst>
                  <a:ext uri="{FF2B5EF4-FFF2-40B4-BE49-F238E27FC236}">
                    <a16:creationId xmlns:a16="http://schemas.microsoft.com/office/drawing/2014/main" id="{4D8A5B61-BA0F-47B6-9C98-8B04BCAD12F1}"/>
                  </a:ext>
                </a:extLst>
              </p:cNvPr>
              <p:cNvSpPr>
                <a:spLocks noRot="1" noChangeAspect="1" noMove="1" noResize="1" noEditPoints="1" noAdjustHandles="1" noChangeArrowheads="1" noChangeShapeType="1" noTextEdit="1"/>
              </p:cNvSpPr>
              <p:nvPr/>
            </p:nvSpPr>
            <p:spPr>
              <a:xfrm>
                <a:off x="7778646" y="1185952"/>
                <a:ext cx="1190711" cy="461665"/>
              </a:xfrm>
              <a:prstGeom prst="rect">
                <a:avLst/>
              </a:prstGeom>
              <a:blipFill>
                <a:blip r:embed="rId3"/>
                <a:stretch>
                  <a:fillRect b="-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613A782-70A9-4F36-A1A8-42436D48DC5D}"/>
                  </a:ext>
                </a:extLst>
              </p:cNvPr>
              <p:cNvSpPr/>
              <p:nvPr/>
            </p:nvSpPr>
            <p:spPr>
              <a:xfrm>
                <a:off x="3187606" y="1199155"/>
                <a:ext cx="120680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𝑁</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10" name="Rectangle 9">
                <a:extLst>
                  <a:ext uri="{FF2B5EF4-FFF2-40B4-BE49-F238E27FC236}">
                    <a16:creationId xmlns:a16="http://schemas.microsoft.com/office/drawing/2014/main" id="{7613A782-70A9-4F36-A1A8-42436D48DC5D}"/>
                  </a:ext>
                </a:extLst>
              </p:cNvPr>
              <p:cNvSpPr>
                <a:spLocks noRot="1" noChangeAspect="1" noMove="1" noResize="1" noEditPoints="1" noAdjustHandles="1" noChangeArrowheads="1" noChangeShapeType="1" noTextEdit="1"/>
              </p:cNvSpPr>
              <p:nvPr/>
            </p:nvSpPr>
            <p:spPr>
              <a:xfrm>
                <a:off x="3187606" y="1199155"/>
                <a:ext cx="1206805" cy="461665"/>
              </a:xfrm>
              <a:prstGeom prst="rect">
                <a:avLst/>
              </a:prstGeom>
              <a:blipFill>
                <a:blip r:embed="rId4"/>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867E56A9-1B76-4D82-9890-53CDB5C52E6A}"/>
              </a:ext>
            </a:extLst>
          </p:cNvPr>
          <p:cNvSpPr/>
          <p:nvPr/>
        </p:nvSpPr>
        <p:spPr>
          <a:xfrm>
            <a:off x="886446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2" name="Rectangle 11">
            <a:extLst>
              <a:ext uri="{FF2B5EF4-FFF2-40B4-BE49-F238E27FC236}">
                <a16:creationId xmlns:a16="http://schemas.microsoft.com/office/drawing/2014/main" id="{5A60AE9A-06BB-4481-9023-A4637472BC49}"/>
              </a:ext>
            </a:extLst>
          </p:cNvPr>
          <p:cNvSpPr/>
          <p:nvPr/>
        </p:nvSpPr>
        <p:spPr>
          <a:xfrm>
            <a:off x="6645018"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3" name="Rectangle 12">
            <a:extLst>
              <a:ext uri="{FF2B5EF4-FFF2-40B4-BE49-F238E27FC236}">
                <a16:creationId xmlns:a16="http://schemas.microsoft.com/office/drawing/2014/main" id="{36EA36EA-2FA8-4EDA-89DF-B2510CA3A759}"/>
              </a:ext>
            </a:extLst>
          </p:cNvPr>
          <p:cNvSpPr/>
          <p:nvPr/>
        </p:nvSpPr>
        <p:spPr>
          <a:xfrm>
            <a:off x="7754740"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4" name="Rectangle 13">
            <a:extLst>
              <a:ext uri="{FF2B5EF4-FFF2-40B4-BE49-F238E27FC236}">
                <a16:creationId xmlns:a16="http://schemas.microsoft.com/office/drawing/2014/main" id="{7EC4DE3C-76E2-4898-A068-757CF95CC8DF}"/>
              </a:ext>
            </a:extLst>
          </p:cNvPr>
          <p:cNvSpPr/>
          <p:nvPr/>
        </p:nvSpPr>
        <p:spPr>
          <a:xfrm>
            <a:off x="9974185"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5" name="Rectangle 14">
            <a:extLst>
              <a:ext uri="{FF2B5EF4-FFF2-40B4-BE49-F238E27FC236}">
                <a16:creationId xmlns:a16="http://schemas.microsoft.com/office/drawing/2014/main" id="{882F8572-53E2-4525-A403-560620F0A6A3}"/>
              </a:ext>
            </a:extLst>
          </p:cNvPr>
          <p:cNvSpPr/>
          <p:nvPr/>
        </p:nvSpPr>
        <p:spPr>
          <a:xfrm>
            <a:off x="5936568" y="427080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6" name="Rectangle 15">
            <a:extLst>
              <a:ext uri="{FF2B5EF4-FFF2-40B4-BE49-F238E27FC236}">
                <a16:creationId xmlns:a16="http://schemas.microsoft.com/office/drawing/2014/main" id="{E88B48C7-2380-45BC-953B-7AABD1F031A9}"/>
              </a:ext>
            </a:extLst>
          </p:cNvPr>
          <p:cNvSpPr/>
          <p:nvPr/>
        </p:nvSpPr>
        <p:spPr>
          <a:xfrm>
            <a:off x="5946186" y="2059808"/>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7" name="Rectangle 16">
            <a:extLst>
              <a:ext uri="{FF2B5EF4-FFF2-40B4-BE49-F238E27FC236}">
                <a16:creationId xmlns:a16="http://schemas.microsoft.com/office/drawing/2014/main" id="{ECB36685-DF46-4FE6-A78B-BE96CD3D7272}"/>
              </a:ext>
            </a:extLst>
          </p:cNvPr>
          <p:cNvSpPr/>
          <p:nvPr/>
        </p:nvSpPr>
        <p:spPr>
          <a:xfrm>
            <a:off x="5934164" y="316530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8" name="Rectangle 17">
            <a:extLst>
              <a:ext uri="{FF2B5EF4-FFF2-40B4-BE49-F238E27FC236}">
                <a16:creationId xmlns:a16="http://schemas.microsoft.com/office/drawing/2014/main" id="{F78ED48E-3264-4165-86F4-411A0182A299}"/>
              </a:ext>
            </a:extLst>
          </p:cNvPr>
          <p:cNvSpPr/>
          <p:nvPr/>
        </p:nvSpPr>
        <p:spPr>
          <a:xfrm>
            <a:off x="41925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9" name="Rectangle 18">
            <a:extLst>
              <a:ext uri="{FF2B5EF4-FFF2-40B4-BE49-F238E27FC236}">
                <a16:creationId xmlns:a16="http://schemas.microsoft.com/office/drawing/2014/main" id="{2FE09E6B-0615-4C8C-92A5-AF8758D1D450}"/>
              </a:ext>
            </a:extLst>
          </p:cNvPr>
          <p:cNvSpPr/>
          <p:nvPr/>
        </p:nvSpPr>
        <p:spPr>
          <a:xfrm>
            <a:off x="1967772"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0" name="Rectangle 19">
            <a:extLst>
              <a:ext uri="{FF2B5EF4-FFF2-40B4-BE49-F238E27FC236}">
                <a16:creationId xmlns:a16="http://schemas.microsoft.com/office/drawing/2014/main" id="{4887565E-D44F-437F-8086-A1132CA58B11}"/>
              </a:ext>
            </a:extLst>
          </p:cNvPr>
          <p:cNvSpPr/>
          <p:nvPr/>
        </p:nvSpPr>
        <p:spPr>
          <a:xfrm>
            <a:off x="30801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1" name="Rectangle 20">
            <a:extLst>
              <a:ext uri="{FF2B5EF4-FFF2-40B4-BE49-F238E27FC236}">
                <a16:creationId xmlns:a16="http://schemas.microsoft.com/office/drawing/2014/main" id="{1030C0AA-7BE7-4B02-8784-FF73451ECA74}"/>
              </a:ext>
            </a:extLst>
          </p:cNvPr>
          <p:cNvSpPr/>
          <p:nvPr/>
        </p:nvSpPr>
        <p:spPr>
          <a:xfrm>
            <a:off x="5304972"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graphicFrame>
        <p:nvGraphicFramePr>
          <p:cNvPr id="22" name="Table 21">
            <a:extLst>
              <a:ext uri="{FF2B5EF4-FFF2-40B4-BE49-F238E27FC236}">
                <a16:creationId xmlns:a16="http://schemas.microsoft.com/office/drawing/2014/main" id="{E33842C1-7187-4C1F-8CD3-AE0BD41C6DFB}"/>
              </a:ext>
            </a:extLst>
          </p:cNvPr>
          <p:cNvGraphicFramePr>
            <a:graphicFrameLocks noGrp="1"/>
          </p:cNvGraphicFramePr>
          <p:nvPr/>
        </p:nvGraphicFramePr>
        <p:xfrm>
          <a:off x="621382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449419">
                  <a:extLst>
                    <a:ext uri="{9D8B030D-6E8A-4147-A177-3AD203B41FA5}">
                      <a16:colId xmlns:a16="http://schemas.microsoft.com/office/drawing/2014/main" val="3709541919"/>
                    </a:ext>
                  </a:extLst>
                </a:gridCol>
                <a:gridCol w="108847">
                  <a:extLst>
                    <a:ext uri="{9D8B030D-6E8A-4147-A177-3AD203B41FA5}">
                      <a16:colId xmlns:a16="http://schemas.microsoft.com/office/drawing/2014/main" val="1355692597"/>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41.0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16.4</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60.8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600" dirty="0">
                          <a:solidFill>
                            <a:schemeClr val="tx1"/>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solidFill>
                          <a:schemeClr val="tx1"/>
                        </a:solidFill>
                        <a:latin typeface="Candara" panose="020E0502030303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88.8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3.4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3">
                  <a:txBody>
                    <a:bodyPr/>
                    <a:lstStyle/>
                    <a:p>
                      <a:pPr algn="ctr"/>
                      <a:r>
                        <a:rPr lang="en-US" sz="1600" dirty="0">
                          <a:solidFill>
                            <a:srgbClr val="FF0000"/>
                          </a:solidFill>
                          <a:latin typeface="Candara" panose="020E0502030303020204" pitchFamily="34" charset="0"/>
                        </a:rPr>
                        <a:t>45.8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rgbClr val="FF0000"/>
                          </a:solidFill>
                          <a:latin typeface="Candara" panose="020E0502030303020204" pitchFamily="34" charset="0"/>
                          <a:ea typeface="+mn-ea"/>
                          <a:cs typeface="+mn-cs"/>
                        </a:rPr>
                        <a:t>-2.9</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12.2</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r"/>
                      <a:r>
                        <a:rPr lang="en-US" sz="1600" dirty="0">
                          <a:solidFill>
                            <a:schemeClr val="tx1"/>
                          </a:solidFill>
                          <a:latin typeface="Candara" panose="020E0502030303020204" pitchFamily="34" charset="0"/>
                        </a:rPr>
                        <a:t>-101.0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r"/>
                      <a:r>
                        <a:rPr lang="en-US" sz="1600" dirty="0">
                          <a:solidFill>
                            <a:schemeClr val="tx1"/>
                          </a:solidFill>
                          <a:latin typeface="Candara" panose="020E0502030303020204" pitchFamily="34" charset="0"/>
                        </a:rPr>
                        <a:t>-101.0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-51.5</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chemeClr val="tx1"/>
                          </a:solidFill>
                          <a:latin typeface="Candara" panose="020E0502030303020204" pitchFamily="34" charset="0"/>
                        </a:rPr>
                        <a:t>-2.6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rgbClr val="FF0000"/>
                          </a:solidFill>
                          <a:latin typeface="Candara" panose="020E0502030303020204" pitchFamily="34" charset="0"/>
                        </a:rPr>
                        <a:t>11.0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-101.0</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-2.5</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-2.2</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solidFill>
                          <a:schemeClr val="tx1"/>
                        </a:solidFill>
                        <a:latin typeface="Candara" panose="020E0502030303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-2.1</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-15.0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-14.9</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-2.1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-1.9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-3.7</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graphicFrame>
        <p:nvGraphicFramePr>
          <p:cNvPr id="23" name="Table 22">
            <a:extLst>
              <a:ext uri="{FF2B5EF4-FFF2-40B4-BE49-F238E27FC236}">
                <a16:creationId xmlns:a16="http://schemas.microsoft.com/office/drawing/2014/main" id="{A0BA824C-6CAB-4BD1-8E01-317789E791F0}"/>
              </a:ext>
            </a:extLst>
          </p:cNvPr>
          <p:cNvGraphicFramePr>
            <a:graphicFrameLocks noGrp="1"/>
          </p:cNvGraphicFramePr>
          <p:nvPr/>
        </p:nvGraphicFramePr>
        <p:xfrm>
          <a:off x="152400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558266">
                  <a:extLst>
                    <a:ext uri="{9D8B030D-6E8A-4147-A177-3AD203B41FA5}">
                      <a16:colId xmlns:a16="http://schemas.microsoft.com/office/drawing/2014/main" val="3709541919"/>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10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5</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11</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chemeClr val="tx1"/>
                          </a:solidFill>
                          <a:latin typeface="Candara" panose="020E0502030303020204" pitchFamily="34" charset="0"/>
                        </a:rPr>
                        <a:t>5</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chemeClr val="tx1"/>
                          </a:solidFill>
                          <a:latin typeface="Candara" panose="020E0502030303020204" pitchFamily="34" charset="0"/>
                        </a:rPr>
                        <a:t>18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chemeClr val="tx1"/>
                          </a:solidFill>
                          <a:latin typeface="Candara" panose="020E0502030303020204" pitchFamily="34" charset="0"/>
                          <a:ea typeface="+mn-ea"/>
                          <a:cs typeface="+mn-cs"/>
                        </a:rPr>
                        <a:t>9</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55</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chemeClr val="tx1"/>
                          </a:solidFill>
                          <a:latin typeface="Candara" panose="020E0502030303020204" pitchFamily="34" charset="0"/>
                        </a:rPr>
                        <a:t>13</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28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17</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8</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8</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77</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sp>
        <p:nvSpPr>
          <p:cNvPr id="5" name="Rectangle 4">
            <a:extLst>
              <a:ext uri="{FF2B5EF4-FFF2-40B4-BE49-F238E27FC236}">
                <a16:creationId xmlns:a16="http://schemas.microsoft.com/office/drawing/2014/main" id="{B3EA3CD3-18BF-4539-BC42-322AAE9A5303}"/>
              </a:ext>
            </a:extLst>
          </p:cNvPr>
          <p:cNvSpPr/>
          <p:nvPr/>
        </p:nvSpPr>
        <p:spPr>
          <a:xfrm>
            <a:off x="1558871" y="5367533"/>
            <a:ext cx="8774630" cy="400110"/>
          </a:xfrm>
          <a:prstGeom prst="rect">
            <a:avLst/>
          </a:prstGeom>
        </p:spPr>
        <p:txBody>
          <a:bodyPr wrap="square">
            <a:spAutoFit/>
          </a:bodyPr>
          <a:lstStyle/>
          <a:p>
            <a:r>
              <a:rPr lang="en-US" sz="2000" dirty="0">
                <a:latin typeface="Candara" panose="020E0502030303020204" pitchFamily="34" charset="0"/>
              </a:rPr>
              <a:t>Trajectory:  </a:t>
            </a:r>
            <a:r>
              <a:rPr lang="en-US" sz="2000" dirty="0">
                <a:solidFill>
                  <a:srgbClr val="0000CC"/>
                </a:solidFill>
                <a:latin typeface="Candara" panose="020E0502030303020204" pitchFamily="34" charset="0"/>
              </a:rPr>
              <a:t>(a2,E,-1)  </a:t>
            </a:r>
            <a:r>
              <a:rPr lang="en-US" sz="2000" dirty="0">
                <a:latin typeface="Candara" panose="020E0502030303020204" pitchFamily="34" charset="0"/>
              </a:rPr>
              <a:t>--&gt;  </a:t>
            </a:r>
            <a:r>
              <a:rPr lang="en-US" sz="2000" dirty="0">
                <a:solidFill>
                  <a:srgbClr val="FF0000"/>
                </a:solidFill>
                <a:latin typeface="Candara" panose="020E0502030303020204" pitchFamily="34" charset="0"/>
              </a:rPr>
              <a:t>(a3,N,-1)</a:t>
            </a:r>
            <a:r>
              <a:rPr lang="en-US" sz="2000" dirty="0">
                <a:latin typeface="Candara" panose="020E0502030303020204" pitchFamily="34" charset="0"/>
              </a:rPr>
              <a:t>&lt;</a:t>
            </a:r>
          </a:p>
        </p:txBody>
      </p:sp>
      <p:sp>
        <p:nvSpPr>
          <p:cNvPr id="6" name="Rectangle 5">
            <a:extLst>
              <a:ext uri="{FF2B5EF4-FFF2-40B4-BE49-F238E27FC236}">
                <a16:creationId xmlns:a16="http://schemas.microsoft.com/office/drawing/2014/main" id="{E64408AC-9FD0-4A34-A2FA-512575D5F219}"/>
              </a:ext>
            </a:extLst>
          </p:cNvPr>
          <p:cNvSpPr/>
          <p:nvPr/>
        </p:nvSpPr>
        <p:spPr>
          <a:xfrm>
            <a:off x="3362608" y="4109539"/>
            <a:ext cx="434734" cy="461665"/>
          </a:xfrm>
          <a:prstGeom prst="rect">
            <a:avLst/>
          </a:prstGeom>
        </p:spPr>
        <p:txBody>
          <a:bodyPr wrap="none">
            <a:spAutoFit/>
          </a:bodyPr>
          <a:lstStyle/>
          <a:p>
            <a:r>
              <a:rPr lang="en-US" sz="2400" dirty="0">
                <a:solidFill>
                  <a:srgbClr val="0000CC"/>
                </a:solidFill>
                <a:latin typeface="Candara" panose="020E0502030303020204" pitchFamily="34" charset="0"/>
              </a:rPr>
              <a:t>21</a:t>
            </a:r>
            <a:endParaRPr lang="en-US" sz="2400" dirty="0">
              <a:solidFill>
                <a:srgbClr val="0000CC"/>
              </a:solidFill>
            </a:endParaRPr>
          </a:p>
        </p:txBody>
      </p:sp>
      <p:sp>
        <p:nvSpPr>
          <p:cNvPr id="7" name="Rectangle 6">
            <a:extLst>
              <a:ext uri="{FF2B5EF4-FFF2-40B4-BE49-F238E27FC236}">
                <a16:creationId xmlns:a16="http://schemas.microsoft.com/office/drawing/2014/main" id="{EF57E33C-B7BD-457B-95E6-3DF18AA64675}"/>
              </a:ext>
            </a:extLst>
          </p:cNvPr>
          <p:cNvSpPr/>
          <p:nvPr/>
        </p:nvSpPr>
        <p:spPr>
          <a:xfrm>
            <a:off x="1629780" y="5881107"/>
            <a:ext cx="1497526" cy="400110"/>
          </a:xfrm>
          <a:prstGeom prst="rect">
            <a:avLst/>
          </a:prstGeom>
        </p:spPr>
        <p:txBody>
          <a:bodyPr wrap="none">
            <a:spAutoFit/>
          </a:bodyPr>
          <a:lstStyle/>
          <a:p>
            <a:r>
              <a:rPr lang="en-US" sz="2000" dirty="0">
                <a:solidFill>
                  <a:srgbClr val="0000CC"/>
                </a:solidFill>
                <a:latin typeface="Candara" panose="020E0502030303020204" pitchFamily="34" charset="0"/>
              </a:rPr>
              <a:t>N(a2,E)  += 1</a:t>
            </a:r>
            <a:endParaRPr lang="en-US" sz="2000" dirty="0">
              <a:solidFill>
                <a:srgbClr val="0000CC"/>
              </a:solidFill>
            </a:endParaRPr>
          </a:p>
        </p:txBody>
      </p:sp>
      <p:sp>
        <p:nvSpPr>
          <p:cNvPr id="8" name="Rectangle 7">
            <a:extLst>
              <a:ext uri="{FF2B5EF4-FFF2-40B4-BE49-F238E27FC236}">
                <a16:creationId xmlns:a16="http://schemas.microsoft.com/office/drawing/2014/main" id="{3EBF9142-E0FC-4365-9C5E-749409DD0B70}"/>
              </a:ext>
            </a:extLst>
          </p:cNvPr>
          <p:cNvSpPr/>
          <p:nvPr/>
        </p:nvSpPr>
        <p:spPr>
          <a:xfrm>
            <a:off x="3748086" y="6325759"/>
            <a:ext cx="4756430" cy="400110"/>
          </a:xfrm>
          <a:prstGeom prst="rect">
            <a:avLst/>
          </a:prstGeom>
        </p:spPr>
        <p:txBody>
          <a:bodyPr wrap="none">
            <a:spAutoFit/>
          </a:bodyPr>
          <a:lstStyle/>
          <a:p>
            <a:r>
              <a:rPr lang="en-US" sz="2000" dirty="0">
                <a:solidFill>
                  <a:srgbClr val="0000CC"/>
                </a:solidFill>
                <a:latin typeface="Candara" panose="020E0502030303020204" pitchFamily="34" charset="0"/>
              </a:rPr>
              <a:t>Q(a2,E) = 0.5 + 1/21 * (-1 + 1*11.0-0.5) = 0.95 </a:t>
            </a:r>
            <a:endParaRPr lang="en-US" sz="2000" dirty="0">
              <a:solidFill>
                <a:srgbClr val="0000CC"/>
              </a:solidFill>
            </a:endParaRPr>
          </a:p>
        </p:txBody>
      </p:sp>
      <p:sp>
        <p:nvSpPr>
          <p:cNvPr id="9" name="Rectangle 8">
            <a:extLst>
              <a:ext uri="{FF2B5EF4-FFF2-40B4-BE49-F238E27FC236}">
                <a16:creationId xmlns:a16="http://schemas.microsoft.com/office/drawing/2014/main" id="{65815839-72CF-4405-8EE0-2DA0A9F914DB}"/>
              </a:ext>
            </a:extLst>
          </p:cNvPr>
          <p:cNvSpPr/>
          <p:nvPr/>
        </p:nvSpPr>
        <p:spPr>
          <a:xfrm>
            <a:off x="3731750" y="5881107"/>
            <a:ext cx="6346316" cy="400110"/>
          </a:xfrm>
          <a:prstGeom prst="rect">
            <a:avLst/>
          </a:prstGeom>
        </p:spPr>
        <p:txBody>
          <a:bodyPr wrap="square">
            <a:spAutoFit/>
          </a:bodyPr>
          <a:lstStyle/>
          <a:p>
            <a:r>
              <a:rPr lang="en-US" sz="2000" dirty="0">
                <a:solidFill>
                  <a:srgbClr val="0000CC"/>
                </a:solidFill>
                <a:latin typeface="Candara" panose="020E0502030303020204" pitchFamily="34" charset="0"/>
              </a:rPr>
              <a:t>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+ 1/N(</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a:t>
            </a:r>
            <a:r>
              <a:rPr lang="el-GR" sz="2000" dirty="0">
                <a:solidFill>
                  <a:srgbClr val="0000CC"/>
                </a:solidFill>
                <a:latin typeface="Candara" panose="020E0502030303020204" pitchFamily="34" charset="0"/>
              </a:rPr>
              <a:t>(</a:t>
            </a:r>
            <a:r>
              <a:rPr lang="en-US" sz="2000" dirty="0">
                <a:solidFill>
                  <a:srgbClr val="0000CC"/>
                </a:solidFill>
                <a:latin typeface="Candara" panose="020E0502030303020204" pitchFamily="34" charset="0"/>
              </a:rPr>
              <a:t>R(s) + γ Q(</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a:t>
            </a:r>
          </a:p>
        </p:txBody>
      </p:sp>
      <p:sp>
        <p:nvSpPr>
          <p:cNvPr id="24" name="Rectangle 23">
            <a:extLst>
              <a:ext uri="{FF2B5EF4-FFF2-40B4-BE49-F238E27FC236}">
                <a16:creationId xmlns:a16="http://schemas.microsoft.com/office/drawing/2014/main" id="{23C7C00E-D352-494F-854C-613363A470E4}"/>
              </a:ext>
            </a:extLst>
          </p:cNvPr>
          <p:cNvSpPr/>
          <p:nvPr/>
        </p:nvSpPr>
        <p:spPr>
          <a:xfrm>
            <a:off x="7817096" y="4123746"/>
            <a:ext cx="748923" cy="461665"/>
          </a:xfrm>
          <a:prstGeom prst="rect">
            <a:avLst/>
          </a:prstGeom>
        </p:spPr>
        <p:txBody>
          <a:bodyPr wrap="none">
            <a:spAutoFit/>
          </a:bodyPr>
          <a:lstStyle/>
          <a:p>
            <a:r>
              <a:rPr lang="en-US" sz="2400" dirty="0">
                <a:solidFill>
                  <a:srgbClr val="0000CC"/>
                </a:solidFill>
                <a:latin typeface="Candara" panose="020E0502030303020204" pitchFamily="34" charset="0"/>
              </a:rPr>
              <a:t>0.95</a:t>
            </a:r>
            <a:endParaRPr lang="en-US" sz="2400" dirty="0"/>
          </a:p>
        </p:txBody>
      </p:sp>
    </p:spTree>
    <p:extLst>
      <p:ext uri="{BB962C8B-B14F-4D97-AF65-F5344CB8AC3E}">
        <p14:creationId xmlns:p14="http://schemas.microsoft.com/office/powerpoint/2010/main" val="120011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2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6574-4147-4D50-B392-C9C3628885A0}"/>
              </a:ext>
            </a:extLst>
          </p:cNvPr>
          <p:cNvSpPr>
            <a:spLocks noGrp="1"/>
          </p:cNvSpPr>
          <p:nvPr>
            <p:ph type="title"/>
          </p:nvPr>
        </p:nvSpPr>
        <p:spPr/>
        <p:txBody>
          <a:bodyPr>
            <a:normAutofit/>
          </a:bodyPr>
          <a:lstStyle/>
          <a:p>
            <a:r>
              <a:rPr lang="en-US" dirty="0"/>
              <a:t>Updating Access Frequency and Q-Values</a:t>
            </a:r>
          </a:p>
        </p:txBody>
      </p:sp>
      <p:sp>
        <p:nvSpPr>
          <p:cNvPr id="4" name="Slide Number Placeholder 3">
            <a:extLst>
              <a:ext uri="{FF2B5EF4-FFF2-40B4-BE49-F238E27FC236}">
                <a16:creationId xmlns:a16="http://schemas.microsoft.com/office/drawing/2014/main" id="{442B97A8-0638-4085-9450-276299C05385}"/>
              </a:ext>
            </a:extLst>
          </p:cNvPr>
          <p:cNvSpPr>
            <a:spLocks noGrp="1"/>
          </p:cNvSpPr>
          <p:nvPr>
            <p:ph type="sldNum" sz="quarter" idx="12"/>
          </p:nvPr>
        </p:nvSpPr>
        <p:spPr/>
        <p:txBody>
          <a:bodyPr/>
          <a:lstStyle/>
          <a:p>
            <a:fld id="{CCF77436-EC8C-4AA7-8F7E-35D67B363DD7}" type="slidenum">
              <a:rPr lang="en-US" smtClean="0"/>
              <a:pPr/>
              <a:t>49</a:t>
            </a:fld>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D8A5B61-BA0F-47B6-9C98-8B04BCAD12F1}"/>
                  </a:ext>
                </a:extLst>
              </p:cNvPr>
              <p:cNvSpPr/>
              <p:nvPr/>
            </p:nvSpPr>
            <p:spPr>
              <a:xfrm>
                <a:off x="7778646" y="1185952"/>
                <a:ext cx="11907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𝑄</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3" name="Rectangle 2">
                <a:extLst>
                  <a:ext uri="{FF2B5EF4-FFF2-40B4-BE49-F238E27FC236}">
                    <a16:creationId xmlns:a16="http://schemas.microsoft.com/office/drawing/2014/main" id="{4D8A5B61-BA0F-47B6-9C98-8B04BCAD12F1}"/>
                  </a:ext>
                </a:extLst>
              </p:cNvPr>
              <p:cNvSpPr>
                <a:spLocks noRot="1" noChangeAspect="1" noMove="1" noResize="1" noEditPoints="1" noAdjustHandles="1" noChangeArrowheads="1" noChangeShapeType="1" noTextEdit="1"/>
              </p:cNvSpPr>
              <p:nvPr/>
            </p:nvSpPr>
            <p:spPr>
              <a:xfrm>
                <a:off x="7778646" y="1185952"/>
                <a:ext cx="1190711" cy="461665"/>
              </a:xfrm>
              <a:prstGeom prst="rect">
                <a:avLst/>
              </a:prstGeom>
              <a:blipFill>
                <a:blip r:embed="rId3"/>
                <a:stretch>
                  <a:fillRect b="-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613A782-70A9-4F36-A1A8-42436D48DC5D}"/>
                  </a:ext>
                </a:extLst>
              </p:cNvPr>
              <p:cNvSpPr/>
              <p:nvPr/>
            </p:nvSpPr>
            <p:spPr>
              <a:xfrm>
                <a:off x="3187606" y="1199155"/>
                <a:ext cx="120680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𝑁</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10" name="Rectangle 9">
                <a:extLst>
                  <a:ext uri="{FF2B5EF4-FFF2-40B4-BE49-F238E27FC236}">
                    <a16:creationId xmlns:a16="http://schemas.microsoft.com/office/drawing/2014/main" id="{7613A782-70A9-4F36-A1A8-42436D48DC5D}"/>
                  </a:ext>
                </a:extLst>
              </p:cNvPr>
              <p:cNvSpPr>
                <a:spLocks noRot="1" noChangeAspect="1" noMove="1" noResize="1" noEditPoints="1" noAdjustHandles="1" noChangeArrowheads="1" noChangeShapeType="1" noTextEdit="1"/>
              </p:cNvSpPr>
              <p:nvPr/>
            </p:nvSpPr>
            <p:spPr>
              <a:xfrm>
                <a:off x="3187606" y="1199155"/>
                <a:ext cx="1206805" cy="461665"/>
              </a:xfrm>
              <a:prstGeom prst="rect">
                <a:avLst/>
              </a:prstGeom>
              <a:blipFill>
                <a:blip r:embed="rId4"/>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867E56A9-1B76-4D82-9890-53CDB5C52E6A}"/>
              </a:ext>
            </a:extLst>
          </p:cNvPr>
          <p:cNvSpPr/>
          <p:nvPr/>
        </p:nvSpPr>
        <p:spPr>
          <a:xfrm>
            <a:off x="886446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2" name="Rectangle 11">
            <a:extLst>
              <a:ext uri="{FF2B5EF4-FFF2-40B4-BE49-F238E27FC236}">
                <a16:creationId xmlns:a16="http://schemas.microsoft.com/office/drawing/2014/main" id="{5A60AE9A-06BB-4481-9023-A4637472BC49}"/>
              </a:ext>
            </a:extLst>
          </p:cNvPr>
          <p:cNvSpPr/>
          <p:nvPr/>
        </p:nvSpPr>
        <p:spPr>
          <a:xfrm>
            <a:off x="6645018"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3" name="Rectangle 12">
            <a:extLst>
              <a:ext uri="{FF2B5EF4-FFF2-40B4-BE49-F238E27FC236}">
                <a16:creationId xmlns:a16="http://schemas.microsoft.com/office/drawing/2014/main" id="{36EA36EA-2FA8-4EDA-89DF-B2510CA3A759}"/>
              </a:ext>
            </a:extLst>
          </p:cNvPr>
          <p:cNvSpPr/>
          <p:nvPr/>
        </p:nvSpPr>
        <p:spPr>
          <a:xfrm>
            <a:off x="7754740"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4" name="Rectangle 13">
            <a:extLst>
              <a:ext uri="{FF2B5EF4-FFF2-40B4-BE49-F238E27FC236}">
                <a16:creationId xmlns:a16="http://schemas.microsoft.com/office/drawing/2014/main" id="{7EC4DE3C-76E2-4898-A068-757CF95CC8DF}"/>
              </a:ext>
            </a:extLst>
          </p:cNvPr>
          <p:cNvSpPr/>
          <p:nvPr/>
        </p:nvSpPr>
        <p:spPr>
          <a:xfrm>
            <a:off x="9974185"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5" name="Rectangle 14">
            <a:extLst>
              <a:ext uri="{FF2B5EF4-FFF2-40B4-BE49-F238E27FC236}">
                <a16:creationId xmlns:a16="http://schemas.microsoft.com/office/drawing/2014/main" id="{882F8572-53E2-4525-A403-560620F0A6A3}"/>
              </a:ext>
            </a:extLst>
          </p:cNvPr>
          <p:cNvSpPr/>
          <p:nvPr/>
        </p:nvSpPr>
        <p:spPr>
          <a:xfrm>
            <a:off x="5936568" y="427080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6" name="Rectangle 15">
            <a:extLst>
              <a:ext uri="{FF2B5EF4-FFF2-40B4-BE49-F238E27FC236}">
                <a16:creationId xmlns:a16="http://schemas.microsoft.com/office/drawing/2014/main" id="{E88B48C7-2380-45BC-953B-7AABD1F031A9}"/>
              </a:ext>
            </a:extLst>
          </p:cNvPr>
          <p:cNvSpPr/>
          <p:nvPr/>
        </p:nvSpPr>
        <p:spPr>
          <a:xfrm>
            <a:off x="5946186" y="2059808"/>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7" name="Rectangle 16">
            <a:extLst>
              <a:ext uri="{FF2B5EF4-FFF2-40B4-BE49-F238E27FC236}">
                <a16:creationId xmlns:a16="http://schemas.microsoft.com/office/drawing/2014/main" id="{ECB36685-DF46-4FE6-A78B-BE96CD3D7272}"/>
              </a:ext>
            </a:extLst>
          </p:cNvPr>
          <p:cNvSpPr/>
          <p:nvPr/>
        </p:nvSpPr>
        <p:spPr>
          <a:xfrm>
            <a:off x="5934164" y="316530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8" name="Rectangle 17">
            <a:extLst>
              <a:ext uri="{FF2B5EF4-FFF2-40B4-BE49-F238E27FC236}">
                <a16:creationId xmlns:a16="http://schemas.microsoft.com/office/drawing/2014/main" id="{F78ED48E-3264-4165-86F4-411A0182A299}"/>
              </a:ext>
            </a:extLst>
          </p:cNvPr>
          <p:cNvSpPr/>
          <p:nvPr/>
        </p:nvSpPr>
        <p:spPr>
          <a:xfrm>
            <a:off x="41925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9" name="Rectangle 18">
            <a:extLst>
              <a:ext uri="{FF2B5EF4-FFF2-40B4-BE49-F238E27FC236}">
                <a16:creationId xmlns:a16="http://schemas.microsoft.com/office/drawing/2014/main" id="{2FE09E6B-0615-4C8C-92A5-AF8758D1D450}"/>
              </a:ext>
            </a:extLst>
          </p:cNvPr>
          <p:cNvSpPr/>
          <p:nvPr/>
        </p:nvSpPr>
        <p:spPr>
          <a:xfrm>
            <a:off x="1967772"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0" name="Rectangle 19">
            <a:extLst>
              <a:ext uri="{FF2B5EF4-FFF2-40B4-BE49-F238E27FC236}">
                <a16:creationId xmlns:a16="http://schemas.microsoft.com/office/drawing/2014/main" id="{4887565E-D44F-437F-8086-A1132CA58B11}"/>
              </a:ext>
            </a:extLst>
          </p:cNvPr>
          <p:cNvSpPr/>
          <p:nvPr/>
        </p:nvSpPr>
        <p:spPr>
          <a:xfrm>
            <a:off x="30801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1" name="Rectangle 20">
            <a:extLst>
              <a:ext uri="{FF2B5EF4-FFF2-40B4-BE49-F238E27FC236}">
                <a16:creationId xmlns:a16="http://schemas.microsoft.com/office/drawing/2014/main" id="{1030C0AA-7BE7-4B02-8784-FF73451ECA74}"/>
              </a:ext>
            </a:extLst>
          </p:cNvPr>
          <p:cNvSpPr/>
          <p:nvPr/>
        </p:nvSpPr>
        <p:spPr>
          <a:xfrm>
            <a:off x="5304972"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graphicFrame>
        <p:nvGraphicFramePr>
          <p:cNvPr id="22" name="Table 21">
            <a:extLst>
              <a:ext uri="{FF2B5EF4-FFF2-40B4-BE49-F238E27FC236}">
                <a16:creationId xmlns:a16="http://schemas.microsoft.com/office/drawing/2014/main" id="{E33842C1-7187-4C1F-8CD3-AE0BD41C6DFB}"/>
              </a:ext>
            </a:extLst>
          </p:cNvPr>
          <p:cNvGraphicFramePr>
            <a:graphicFrameLocks noGrp="1"/>
          </p:cNvGraphicFramePr>
          <p:nvPr>
            <p:extLst>
              <p:ext uri="{D42A27DB-BD31-4B8C-83A1-F6EECF244321}">
                <p14:modId xmlns:p14="http://schemas.microsoft.com/office/powerpoint/2010/main" val="3931731584"/>
              </p:ext>
            </p:extLst>
          </p:nvPr>
        </p:nvGraphicFramePr>
        <p:xfrm>
          <a:off x="621382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449419">
                  <a:extLst>
                    <a:ext uri="{9D8B030D-6E8A-4147-A177-3AD203B41FA5}">
                      <a16:colId xmlns:a16="http://schemas.microsoft.com/office/drawing/2014/main" val="3709541919"/>
                    </a:ext>
                  </a:extLst>
                </a:gridCol>
                <a:gridCol w="108847">
                  <a:extLst>
                    <a:ext uri="{9D8B030D-6E8A-4147-A177-3AD203B41FA5}">
                      <a16:colId xmlns:a16="http://schemas.microsoft.com/office/drawing/2014/main" val="1355692597"/>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41.0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16.4</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60.8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600" dirty="0">
                          <a:solidFill>
                            <a:schemeClr val="tx1"/>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solidFill>
                          <a:schemeClr val="tx1"/>
                        </a:solidFill>
                        <a:latin typeface="Candara" panose="020E0502030303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88.8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3.4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3">
                  <a:txBody>
                    <a:bodyPr/>
                    <a:lstStyle/>
                    <a:p>
                      <a:pPr algn="ctr"/>
                      <a:r>
                        <a:rPr lang="en-US" sz="1600" dirty="0">
                          <a:solidFill>
                            <a:srgbClr val="FF0000"/>
                          </a:solidFill>
                          <a:latin typeface="Candara" panose="020E0502030303020204" pitchFamily="34" charset="0"/>
                        </a:rPr>
                        <a:t>45.8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rgbClr val="FF0000"/>
                          </a:solidFill>
                          <a:latin typeface="Candara" panose="020E0502030303020204" pitchFamily="34" charset="0"/>
                          <a:ea typeface="+mn-ea"/>
                          <a:cs typeface="+mn-cs"/>
                        </a:rPr>
                        <a:t>-2.9</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12.2</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r"/>
                      <a:r>
                        <a:rPr lang="en-US" sz="1600" dirty="0">
                          <a:solidFill>
                            <a:schemeClr val="tx1"/>
                          </a:solidFill>
                          <a:latin typeface="Candara" panose="020E0502030303020204" pitchFamily="34" charset="0"/>
                        </a:rPr>
                        <a:t>-101.0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r"/>
                      <a:r>
                        <a:rPr lang="en-US" sz="1600" dirty="0">
                          <a:solidFill>
                            <a:schemeClr val="tx1"/>
                          </a:solidFill>
                          <a:latin typeface="Candara" panose="020E0502030303020204" pitchFamily="34" charset="0"/>
                        </a:rPr>
                        <a:t>-101.0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-51.5</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chemeClr val="tx1"/>
                          </a:solidFill>
                          <a:latin typeface="Candara" panose="020E0502030303020204" pitchFamily="34" charset="0"/>
                        </a:rPr>
                        <a:t>-2.6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rgbClr val="FF0000"/>
                          </a:solidFill>
                          <a:latin typeface="Candara" panose="020E0502030303020204" pitchFamily="34" charset="0"/>
                        </a:rPr>
                        <a:t>11.0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-101.0</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-2.5</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-2.2</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0.95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solidFill>
                          <a:schemeClr val="tx1"/>
                        </a:solidFill>
                        <a:latin typeface="Candara" panose="020E0502030303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-2.1</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-15.0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-14.9</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-2.1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-1.9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-3.7</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graphicFrame>
        <p:nvGraphicFramePr>
          <p:cNvPr id="23" name="Table 22">
            <a:extLst>
              <a:ext uri="{FF2B5EF4-FFF2-40B4-BE49-F238E27FC236}">
                <a16:creationId xmlns:a16="http://schemas.microsoft.com/office/drawing/2014/main" id="{A0BA824C-6CAB-4BD1-8E01-317789E791F0}"/>
              </a:ext>
            </a:extLst>
          </p:cNvPr>
          <p:cNvGraphicFramePr>
            <a:graphicFrameLocks noGrp="1"/>
          </p:cNvGraphicFramePr>
          <p:nvPr>
            <p:extLst>
              <p:ext uri="{D42A27DB-BD31-4B8C-83A1-F6EECF244321}">
                <p14:modId xmlns:p14="http://schemas.microsoft.com/office/powerpoint/2010/main" val="1274042449"/>
              </p:ext>
            </p:extLst>
          </p:nvPr>
        </p:nvGraphicFramePr>
        <p:xfrm>
          <a:off x="152400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558266">
                  <a:extLst>
                    <a:ext uri="{9D8B030D-6E8A-4147-A177-3AD203B41FA5}">
                      <a16:colId xmlns:a16="http://schemas.microsoft.com/office/drawing/2014/main" val="3709541919"/>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10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5</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11</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chemeClr val="tx1"/>
                          </a:solidFill>
                          <a:latin typeface="Candara" panose="020E0502030303020204" pitchFamily="34" charset="0"/>
                        </a:rPr>
                        <a:t>5</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chemeClr val="tx1"/>
                          </a:solidFill>
                          <a:latin typeface="Candara" panose="020E0502030303020204" pitchFamily="34" charset="0"/>
                        </a:rPr>
                        <a:t>18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chemeClr val="tx1"/>
                          </a:solidFill>
                          <a:latin typeface="Candara" panose="020E0502030303020204" pitchFamily="34" charset="0"/>
                          <a:ea typeface="+mn-ea"/>
                          <a:cs typeface="+mn-cs"/>
                        </a:rPr>
                        <a:t>9</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55</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chemeClr val="tx1"/>
                          </a:solidFill>
                          <a:latin typeface="Candara" panose="020E0502030303020204" pitchFamily="34" charset="0"/>
                        </a:rPr>
                        <a:t>13</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28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17</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21</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8</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8</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77</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sp>
        <p:nvSpPr>
          <p:cNvPr id="5" name="Rectangle 4">
            <a:extLst>
              <a:ext uri="{FF2B5EF4-FFF2-40B4-BE49-F238E27FC236}">
                <a16:creationId xmlns:a16="http://schemas.microsoft.com/office/drawing/2014/main" id="{B3EA3CD3-18BF-4539-BC42-322AAE9A5303}"/>
              </a:ext>
            </a:extLst>
          </p:cNvPr>
          <p:cNvSpPr/>
          <p:nvPr/>
        </p:nvSpPr>
        <p:spPr>
          <a:xfrm>
            <a:off x="1558871" y="5367533"/>
            <a:ext cx="8774630" cy="400110"/>
          </a:xfrm>
          <a:prstGeom prst="rect">
            <a:avLst/>
          </a:prstGeom>
        </p:spPr>
        <p:txBody>
          <a:bodyPr wrap="square">
            <a:spAutoFit/>
          </a:bodyPr>
          <a:lstStyle/>
          <a:p>
            <a:r>
              <a:rPr lang="en-US" sz="2000" dirty="0">
                <a:latin typeface="Candara" panose="020E0502030303020204" pitchFamily="34" charset="0"/>
              </a:rPr>
              <a:t>Trajectory:  </a:t>
            </a:r>
            <a:r>
              <a:rPr lang="en-US" sz="2000" dirty="0">
                <a:solidFill>
                  <a:schemeClr val="bg1">
                    <a:lumMod val="85000"/>
                  </a:schemeClr>
                </a:solidFill>
                <a:latin typeface="Candara" panose="020E0502030303020204" pitchFamily="34" charset="0"/>
              </a:rPr>
              <a:t>(a2,E,-1)  --&gt;  </a:t>
            </a:r>
            <a:r>
              <a:rPr lang="en-US" sz="2000" dirty="0">
                <a:solidFill>
                  <a:srgbClr val="0000CC"/>
                </a:solidFill>
                <a:latin typeface="Candara" panose="020E0502030303020204" pitchFamily="34" charset="0"/>
              </a:rPr>
              <a:t>(a3,N,-1)&lt;  </a:t>
            </a:r>
            <a:r>
              <a:rPr lang="en-US" sz="2000" dirty="0">
                <a:latin typeface="Candara" panose="020E0502030303020204" pitchFamily="34" charset="0"/>
              </a:rPr>
              <a:t>--&gt;  </a:t>
            </a:r>
            <a:r>
              <a:rPr lang="en-US" sz="2000" dirty="0">
                <a:solidFill>
                  <a:srgbClr val="FF0000"/>
                </a:solidFill>
                <a:latin typeface="Candara" panose="020E0502030303020204" pitchFamily="34" charset="0"/>
              </a:rPr>
              <a:t>(a2,E,-1)</a:t>
            </a:r>
            <a:endParaRPr lang="en-US" sz="2000" dirty="0">
              <a:latin typeface="Candara" panose="020E0502030303020204" pitchFamily="34" charset="0"/>
            </a:endParaRPr>
          </a:p>
        </p:txBody>
      </p:sp>
      <p:sp>
        <p:nvSpPr>
          <p:cNvPr id="6" name="Rectangle 5">
            <a:extLst>
              <a:ext uri="{FF2B5EF4-FFF2-40B4-BE49-F238E27FC236}">
                <a16:creationId xmlns:a16="http://schemas.microsoft.com/office/drawing/2014/main" id="{E64408AC-9FD0-4A34-A2FA-512575D5F219}"/>
              </a:ext>
            </a:extLst>
          </p:cNvPr>
          <p:cNvSpPr/>
          <p:nvPr/>
        </p:nvSpPr>
        <p:spPr>
          <a:xfrm>
            <a:off x="4276892" y="3809143"/>
            <a:ext cx="495649" cy="461665"/>
          </a:xfrm>
          <a:prstGeom prst="rect">
            <a:avLst/>
          </a:prstGeom>
        </p:spPr>
        <p:txBody>
          <a:bodyPr wrap="none">
            <a:spAutoFit/>
          </a:bodyPr>
          <a:lstStyle/>
          <a:p>
            <a:r>
              <a:rPr lang="en-US" sz="2400" dirty="0">
                <a:solidFill>
                  <a:srgbClr val="0000CC"/>
                </a:solidFill>
                <a:latin typeface="Candara" panose="020E0502030303020204" pitchFamily="34" charset="0"/>
              </a:rPr>
              <a:t>29</a:t>
            </a:r>
            <a:endParaRPr lang="en-US" sz="2400" dirty="0">
              <a:solidFill>
                <a:srgbClr val="0000CC"/>
              </a:solidFill>
            </a:endParaRPr>
          </a:p>
        </p:txBody>
      </p:sp>
      <p:sp>
        <p:nvSpPr>
          <p:cNvPr id="7" name="Rectangle 6">
            <a:extLst>
              <a:ext uri="{FF2B5EF4-FFF2-40B4-BE49-F238E27FC236}">
                <a16:creationId xmlns:a16="http://schemas.microsoft.com/office/drawing/2014/main" id="{EF57E33C-B7BD-457B-95E6-3DF18AA64675}"/>
              </a:ext>
            </a:extLst>
          </p:cNvPr>
          <p:cNvSpPr/>
          <p:nvPr/>
        </p:nvSpPr>
        <p:spPr>
          <a:xfrm>
            <a:off x="1629780" y="5881107"/>
            <a:ext cx="1544012" cy="400110"/>
          </a:xfrm>
          <a:prstGeom prst="rect">
            <a:avLst/>
          </a:prstGeom>
        </p:spPr>
        <p:txBody>
          <a:bodyPr wrap="none">
            <a:spAutoFit/>
          </a:bodyPr>
          <a:lstStyle/>
          <a:p>
            <a:r>
              <a:rPr lang="en-US" sz="2000" dirty="0">
                <a:solidFill>
                  <a:srgbClr val="0000CC"/>
                </a:solidFill>
                <a:latin typeface="Candara" panose="020E0502030303020204" pitchFamily="34" charset="0"/>
              </a:rPr>
              <a:t>N(a3,N)  += 1</a:t>
            </a:r>
            <a:endParaRPr lang="en-US" sz="2000" dirty="0">
              <a:solidFill>
                <a:srgbClr val="0000CC"/>
              </a:solidFill>
            </a:endParaRPr>
          </a:p>
        </p:txBody>
      </p:sp>
      <p:sp>
        <p:nvSpPr>
          <p:cNvPr id="8" name="Rectangle 7">
            <a:extLst>
              <a:ext uri="{FF2B5EF4-FFF2-40B4-BE49-F238E27FC236}">
                <a16:creationId xmlns:a16="http://schemas.microsoft.com/office/drawing/2014/main" id="{3EBF9142-E0FC-4365-9C5E-749409DD0B70}"/>
              </a:ext>
            </a:extLst>
          </p:cNvPr>
          <p:cNvSpPr/>
          <p:nvPr/>
        </p:nvSpPr>
        <p:spPr>
          <a:xfrm>
            <a:off x="3748086" y="6325759"/>
            <a:ext cx="5011308" cy="400110"/>
          </a:xfrm>
          <a:prstGeom prst="rect">
            <a:avLst/>
          </a:prstGeom>
        </p:spPr>
        <p:txBody>
          <a:bodyPr wrap="none">
            <a:spAutoFit/>
          </a:bodyPr>
          <a:lstStyle/>
          <a:p>
            <a:r>
              <a:rPr lang="en-US" sz="2000" dirty="0">
                <a:solidFill>
                  <a:srgbClr val="0000CC"/>
                </a:solidFill>
                <a:latin typeface="Candara" panose="020E0502030303020204" pitchFamily="34" charset="0"/>
              </a:rPr>
              <a:t>Q(a3,N) = 11.0 + 1/29 * (-1 + 1*0.95-11.0) = 10.6 </a:t>
            </a:r>
            <a:endParaRPr lang="en-US" sz="2000" dirty="0">
              <a:solidFill>
                <a:srgbClr val="0000CC"/>
              </a:solidFill>
            </a:endParaRPr>
          </a:p>
        </p:txBody>
      </p:sp>
      <p:sp>
        <p:nvSpPr>
          <p:cNvPr id="9" name="Rectangle 8">
            <a:extLst>
              <a:ext uri="{FF2B5EF4-FFF2-40B4-BE49-F238E27FC236}">
                <a16:creationId xmlns:a16="http://schemas.microsoft.com/office/drawing/2014/main" id="{65815839-72CF-4405-8EE0-2DA0A9F914DB}"/>
              </a:ext>
            </a:extLst>
          </p:cNvPr>
          <p:cNvSpPr/>
          <p:nvPr/>
        </p:nvSpPr>
        <p:spPr>
          <a:xfrm>
            <a:off x="3731750" y="5881107"/>
            <a:ext cx="6346316" cy="400110"/>
          </a:xfrm>
          <a:prstGeom prst="rect">
            <a:avLst/>
          </a:prstGeom>
        </p:spPr>
        <p:txBody>
          <a:bodyPr wrap="square">
            <a:spAutoFit/>
          </a:bodyPr>
          <a:lstStyle/>
          <a:p>
            <a:r>
              <a:rPr lang="en-US" sz="2000" dirty="0">
                <a:solidFill>
                  <a:srgbClr val="0000CC"/>
                </a:solidFill>
                <a:latin typeface="Candara" panose="020E0502030303020204" pitchFamily="34" charset="0"/>
              </a:rPr>
              <a:t>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+ 1/N(</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a:t>
            </a:r>
            <a:r>
              <a:rPr lang="el-GR" sz="2000" dirty="0">
                <a:solidFill>
                  <a:srgbClr val="0000CC"/>
                </a:solidFill>
                <a:latin typeface="Candara" panose="020E0502030303020204" pitchFamily="34" charset="0"/>
              </a:rPr>
              <a:t>(</a:t>
            </a:r>
            <a:r>
              <a:rPr lang="en-US" sz="2000" dirty="0">
                <a:solidFill>
                  <a:srgbClr val="0000CC"/>
                </a:solidFill>
                <a:latin typeface="Candara" panose="020E0502030303020204" pitchFamily="34" charset="0"/>
              </a:rPr>
              <a:t>R(s) + γ Q(</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a:t>
            </a:r>
          </a:p>
        </p:txBody>
      </p:sp>
      <p:sp>
        <p:nvSpPr>
          <p:cNvPr id="24" name="Rectangle 23">
            <a:extLst>
              <a:ext uri="{FF2B5EF4-FFF2-40B4-BE49-F238E27FC236}">
                <a16:creationId xmlns:a16="http://schemas.microsoft.com/office/drawing/2014/main" id="{7451B781-C7D9-4782-B08F-42A28B96DBAC}"/>
              </a:ext>
            </a:extLst>
          </p:cNvPr>
          <p:cNvSpPr/>
          <p:nvPr/>
        </p:nvSpPr>
        <p:spPr>
          <a:xfrm>
            <a:off x="8694122" y="3882107"/>
            <a:ext cx="707245" cy="461665"/>
          </a:xfrm>
          <a:prstGeom prst="rect">
            <a:avLst/>
          </a:prstGeom>
        </p:spPr>
        <p:txBody>
          <a:bodyPr wrap="none">
            <a:spAutoFit/>
          </a:bodyPr>
          <a:lstStyle/>
          <a:p>
            <a:r>
              <a:rPr lang="en-US" sz="2400" dirty="0">
                <a:solidFill>
                  <a:srgbClr val="0000CC"/>
                </a:solidFill>
                <a:latin typeface="Candara" panose="020E0502030303020204" pitchFamily="34" charset="0"/>
              </a:rPr>
              <a:t>10.6</a:t>
            </a:r>
            <a:endParaRPr lang="en-US" sz="2400" dirty="0"/>
          </a:p>
        </p:txBody>
      </p:sp>
    </p:spTree>
    <p:extLst>
      <p:ext uri="{BB962C8B-B14F-4D97-AF65-F5344CB8AC3E}">
        <p14:creationId xmlns:p14="http://schemas.microsoft.com/office/powerpoint/2010/main" val="110194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232A0-4DB5-D242-B507-5554AB654936}"/>
              </a:ext>
            </a:extLst>
          </p:cNvPr>
          <p:cNvSpPr>
            <a:spLocks noGrp="1"/>
          </p:cNvSpPr>
          <p:nvPr>
            <p:ph type="title"/>
          </p:nvPr>
        </p:nvSpPr>
        <p:spPr/>
        <p:txBody>
          <a:bodyPr/>
          <a:lstStyle/>
          <a:p>
            <a:r>
              <a:rPr lang="en-US" dirty="0"/>
              <a:t>Assumptions of MDP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E9A535-B9B2-5149-B2AA-38B905F60C2C}"/>
                  </a:ext>
                </a:extLst>
              </p:cNvPr>
              <p:cNvSpPr>
                <a:spLocks noGrp="1"/>
              </p:cNvSpPr>
              <p:nvPr>
                <p:ph idx="1"/>
              </p:nvPr>
            </p:nvSpPr>
            <p:spPr/>
            <p:txBody>
              <a:bodyPr>
                <a:normAutofit/>
              </a:bodyPr>
              <a:lstStyle/>
              <a:p>
                <a:r>
                  <a:rPr lang="en-US" dirty="0"/>
                  <a:t>Both the transition model and the reward function should be provided.</a:t>
                </a:r>
              </a:p>
              <a:p>
                <a:r>
                  <a:rPr lang="en-US" dirty="0"/>
                  <a:t>To obtain an optimal policy in MDP, we apply Bellman equation:</a:t>
                </a:r>
              </a:p>
              <a:p>
                <a:pPr lvl="1"/>
                <a14:m>
                  <m:oMath xmlns:m="http://schemas.openxmlformats.org/officeDocument/2006/math">
                    <m:r>
                      <a:rPr lang="en-US" i="1" smtClean="0">
                        <a:solidFill>
                          <a:srgbClr val="7030A0"/>
                        </a:solidFill>
                        <a:latin typeface="Cambria Math" panose="02040503050406030204" pitchFamily="18" charset="0"/>
                      </a:rPr>
                      <m:t>𝑈</m:t>
                    </m:r>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𝑠</m:t>
                        </m:r>
                      </m:e>
                    </m:d>
                    <m:r>
                      <a:rPr lang="en-US" i="1" smtClean="0">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rPr>
                      <m:t>𝑅</m:t>
                    </m:r>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𝑠</m:t>
                        </m:r>
                      </m:e>
                    </m:d>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𝛾</m:t>
                    </m:r>
                    <m:func>
                      <m:funcPr>
                        <m:ctrlPr>
                          <a:rPr lang="en-US" i="1">
                            <a:solidFill>
                              <a:srgbClr val="7030A0"/>
                            </a:solidFill>
                            <a:latin typeface="Cambria Math" panose="02040503050406030204" pitchFamily="18" charset="0"/>
                          </a:rPr>
                        </m:ctrlPr>
                      </m:funcPr>
                      <m:fName>
                        <m:limLow>
                          <m:limLowPr>
                            <m:ctrlPr>
                              <a:rPr lang="en-US" i="1">
                                <a:solidFill>
                                  <a:srgbClr val="7030A0"/>
                                </a:solidFill>
                                <a:latin typeface="Cambria Math" panose="02040503050406030204" pitchFamily="18" charset="0"/>
                              </a:rPr>
                            </m:ctrlPr>
                          </m:limLowPr>
                          <m:e>
                            <m:r>
                              <m:rPr>
                                <m:nor/>
                              </m:rPr>
                              <a:rPr lang="en-US">
                                <a:solidFill>
                                  <a:srgbClr val="7030A0"/>
                                </a:solidFill>
                                <a:latin typeface="Cambria Math" panose="02040503050406030204" pitchFamily="18" charset="0"/>
                              </a:rPr>
                              <m:t>max</m:t>
                            </m:r>
                          </m:e>
                          <m:lim>
                            <m:r>
                              <a:rPr lang="en-US" i="1">
                                <a:solidFill>
                                  <a:srgbClr val="7030A0"/>
                                </a:solidFill>
                                <a:latin typeface="Cambria Math" panose="02040503050406030204" pitchFamily="18" charset="0"/>
                              </a:rPr>
                              <m:t>𝑎</m:t>
                            </m:r>
                          </m:lim>
                        </m:limLow>
                      </m:fName>
                      <m:e>
                        <m:nary>
                          <m:naryPr>
                            <m:chr m:val="∑"/>
                            <m:limLoc m:val="subSup"/>
                            <m:supHide m:val="on"/>
                            <m:ctrlPr>
                              <a:rPr lang="en-US" i="1">
                                <a:solidFill>
                                  <a:srgbClr val="7030A0"/>
                                </a:solidFill>
                                <a:latin typeface="Cambria Math" panose="02040503050406030204" pitchFamily="18" charset="0"/>
                              </a:rPr>
                            </m:ctrlPr>
                          </m:naryPr>
                          <m:sub>
                            <m:r>
                              <m:rPr>
                                <m:brk m:alnAt="9"/>
                              </m:rP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sub>
                          <m:sup/>
                          <m:e>
                            <m:r>
                              <a:rPr lang="en-US" i="1">
                                <a:solidFill>
                                  <a:srgbClr val="7030A0"/>
                                </a:solidFill>
                                <a:latin typeface="Cambria Math" panose="02040503050406030204" pitchFamily="18" charset="0"/>
                              </a:rPr>
                              <m:t>𝑃</m:t>
                            </m:r>
                            <m:d>
                              <m:dPr>
                                <m:ctrlPr>
                                  <a:rPr lang="en-US" i="1">
                                    <a:solidFill>
                                      <a:srgbClr val="7030A0"/>
                                    </a:solidFill>
                                    <a:latin typeface="Cambria Math" panose="02040503050406030204" pitchFamily="18" charset="0"/>
                                  </a:rPr>
                                </m:ctrlPr>
                              </m:dPr>
                              <m:e>
                                <m:r>
                                  <m:rPr>
                                    <m:brk m:alnAt="9"/>
                                  </m:rP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e>
                              <m:e>
                                <m: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𝑎</m:t>
                                </m:r>
                              </m:e>
                            </m:d>
                            <m:r>
                              <a:rPr lang="en-US" i="1">
                                <a:solidFill>
                                  <a:srgbClr val="7030A0"/>
                                </a:solidFill>
                                <a:latin typeface="Cambria Math" panose="02040503050406030204" pitchFamily="18" charset="0"/>
                              </a:rPr>
                              <m:t>𝑈</m:t>
                            </m:r>
                            <m:r>
                              <a:rPr lang="en-US" i="1">
                                <a:solidFill>
                                  <a:srgbClr val="7030A0"/>
                                </a:solidFill>
                                <a:latin typeface="Cambria Math" panose="02040503050406030204" pitchFamily="18" charset="0"/>
                              </a:rPr>
                              <m:t>(</m:t>
                            </m:r>
                            <m:r>
                              <m:rPr>
                                <m:brk m:alnAt="9"/>
                              </m:rP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e>
                        </m:nary>
                      </m:e>
                    </m:func>
                  </m:oMath>
                </a14:m>
                <a:endParaRPr lang="en-US" i="1" dirty="0">
                  <a:solidFill>
                    <a:srgbClr val="7030A0"/>
                  </a:solidFill>
                  <a:latin typeface="Cambria Math" panose="02040503050406030204" pitchFamily="18" charset="0"/>
                </a:endParaRPr>
              </a:p>
              <a:p>
                <a:pPr lvl="1"/>
                <a14:m>
                  <m:oMath xmlns:m="http://schemas.openxmlformats.org/officeDocument/2006/math">
                    <m:sSup>
                      <m:sSupPr>
                        <m:ctrlPr>
                          <a:rPr lang="en-US" i="1">
                            <a:solidFill>
                              <a:srgbClr val="7030A0"/>
                            </a:solidFill>
                            <a:latin typeface="Cambria Math" panose="02040503050406030204" pitchFamily="18" charset="0"/>
                          </a:rPr>
                        </m:ctrlPr>
                      </m:sSupPr>
                      <m:e>
                        <m:r>
                          <a:rPr lang="en-US" i="1">
                            <a:solidFill>
                              <a:srgbClr val="7030A0"/>
                            </a:solidFill>
                            <a:latin typeface="Cambria Math" panose="02040503050406030204" pitchFamily="18" charset="0"/>
                            <a:ea typeface="Cambria Math" panose="02040503050406030204" pitchFamily="18" charset="0"/>
                          </a:rPr>
                          <m:t>𝜋</m:t>
                        </m:r>
                      </m:e>
                      <m:sup>
                        <m:r>
                          <a:rPr lang="en-US" i="1">
                            <a:solidFill>
                              <a:srgbClr val="7030A0"/>
                            </a:solidFill>
                            <a:latin typeface="Cambria Math" panose="02040503050406030204" pitchFamily="18" charset="0"/>
                          </a:rPr>
                          <m:t>∗</m:t>
                        </m:r>
                      </m:sup>
                    </m:sSup>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𝑠</m:t>
                        </m:r>
                      </m:e>
                    </m:d>
                    <m:r>
                      <a:rPr lang="en-US" i="1">
                        <a:solidFill>
                          <a:srgbClr val="7030A0"/>
                        </a:solidFill>
                        <a:latin typeface="Cambria Math" panose="02040503050406030204" pitchFamily="18" charset="0"/>
                        <a:ea typeface="Cambria Math" panose="02040503050406030204" pitchFamily="18" charset="0"/>
                      </a:rPr>
                      <m:t>=</m:t>
                    </m:r>
                    <m:func>
                      <m:funcPr>
                        <m:ctrlPr>
                          <a:rPr lang="en-US" i="1">
                            <a:solidFill>
                              <a:srgbClr val="7030A0"/>
                            </a:solidFill>
                            <a:latin typeface="Cambria Math" panose="02040503050406030204" pitchFamily="18" charset="0"/>
                          </a:rPr>
                        </m:ctrlPr>
                      </m:funcPr>
                      <m:fName>
                        <m:limLow>
                          <m:limLowPr>
                            <m:ctrlPr>
                              <a:rPr lang="en-US" i="1">
                                <a:solidFill>
                                  <a:srgbClr val="7030A0"/>
                                </a:solidFill>
                                <a:latin typeface="Cambria Math" panose="02040503050406030204" pitchFamily="18" charset="0"/>
                              </a:rPr>
                            </m:ctrlPr>
                          </m:limLowPr>
                          <m:e>
                            <m:r>
                              <m:rPr>
                                <m:nor/>
                              </m:rPr>
                              <a:rPr lang="en-US" b="0" i="0" smtClean="0">
                                <a:solidFill>
                                  <a:srgbClr val="7030A0"/>
                                </a:solidFill>
                                <a:latin typeface="Cambria Math" panose="02040503050406030204" pitchFamily="18" charset="0"/>
                              </a:rPr>
                              <m:t>arg</m:t>
                            </m:r>
                            <m:r>
                              <m:rPr>
                                <m:nor/>
                              </m:rPr>
                              <a:rPr lang="en-US">
                                <a:solidFill>
                                  <a:srgbClr val="7030A0"/>
                                </a:solidFill>
                                <a:latin typeface="Cambria Math" panose="02040503050406030204" pitchFamily="18" charset="0"/>
                              </a:rPr>
                              <m:t>max</m:t>
                            </m:r>
                          </m:e>
                          <m:lim>
                            <m:r>
                              <a:rPr lang="en-US" i="1">
                                <a:solidFill>
                                  <a:srgbClr val="7030A0"/>
                                </a:solidFill>
                                <a:latin typeface="Cambria Math" panose="02040503050406030204" pitchFamily="18" charset="0"/>
                              </a:rPr>
                              <m:t>𝑎</m:t>
                            </m:r>
                          </m:lim>
                        </m:limLow>
                      </m:fName>
                      <m:e>
                        <m:nary>
                          <m:naryPr>
                            <m:chr m:val="∑"/>
                            <m:limLoc m:val="subSup"/>
                            <m:supHide m:val="on"/>
                            <m:ctrlPr>
                              <a:rPr lang="en-US" i="1">
                                <a:solidFill>
                                  <a:srgbClr val="7030A0"/>
                                </a:solidFill>
                                <a:latin typeface="Cambria Math" panose="02040503050406030204" pitchFamily="18" charset="0"/>
                              </a:rPr>
                            </m:ctrlPr>
                          </m:naryPr>
                          <m:sub>
                            <m:r>
                              <m:rPr>
                                <m:brk m:alnAt="9"/>
                              </m:rP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sub>
                          <m:sup/>
                          <m:e>
                            <m:r>
                              <a:rPr lang="en-US" i="1">
                                <a:solidFill>
                                  <a:srgbClr val="7030A0"/>
                                </a:solidFill>
                                <a:latin typeface="Cambria Math" panose="02040503050406030204" pitchFamily="18" charset="0"/>
                              </a:rPr>
                              <m:t>𝑃</m:t>
                            </m:r>
                            <m:d>
                              <m:dPr>
                                <m:ctrlPr>
                                  <a:rPr lang="en-US" i="1">
                                    <a:solidFill>
                                      <a:srgbClr val="7030A0"/>
                                    </a:solidFill>
                                    <a:latin typeface="Cambria Math" panose="02040503050406030204" pitchFamily="18" charset="0"/>
                                  </a:rPr>
                                </m:ctrlPr>
                              </m:dPr>
                              <m:e>
                                <m:r>
                                  <m:rPr>
                                    <m:brk m:alnAt="9"/>
                                  </m:rP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e>
                              <m:e>
                                <m: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𝑎</m:t>
                                </m:r>
                              </m:e>
                            </m:d>
                            <m:r>
                              <a:rPr lang="en-US" i="1">
                                <a:solidFill>
                                  <a:srgbClr val="7030A0"/>
                                </a:solidFill>
                                <a:latin typeface="Cambria Math" panose="02040503050406030204" pitchFamily="18" charset="0"/>
                              </a:rPr>
                              <m:t>𝑈</m:t>
                            </m:r>
                            <m:r>
                              <a:rPr lang="en-US" i="1">
                                <a:solidFill>
                                  <a:srgbClr val="7030A0"/>
                                </a:solidFill>
                                <a:latin typeface="Cambria Math" panose="02040503050406030204" pitchFamily="18" charset="0"/>
                              </a:rPr>
                              <m:t>(</m:t>
                            </m:r>
                            <m:r>
                              <m:rPr>
                                <m:brk m:alnAt="9"/>
                              </m:rP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e>
                        </m:nary>
                      </m:e>
                    </m:func>
                  </m:oMath>
                </a14:m>
                <a:endParaRPr lang="en-US" dirty="0"/>
              </a:p>
              <a:p>
                <a:r>
                  <a:rPr lang="en-US" dirty="0"/>
                  <a:t>If either the transition model or the reward function is not known, we need to learn them.</a:t>
                </a:r>
              </a:p>
            </p:txBody>
          </p:sp>
        </mc:Choice>
        <mc:Fallback xmlns="">
          <p:sp>
            <p:nvSpPr>
              <p:cNvPr id="3" name="Content Placeholder 2">
                <a:extLst>
                  <a:ext uri="{FF2B5EF4-FFF2-40B4-BE49-F238E27FC236}">
                    <a16:creationId xmlns:a16="http://schemas.microsoft.com/office/drawing/2014/main" id="{27E9A535-B9B2-5149-B2AA-38B905F60C2C}"/>
                  </a:ext>
                </a:extLst>
              </p:cNvPr>
              <p:cNvSpPr>
                <a:spLocks noGrp="1" noRot="1" noChangeAspect="1" noMove="1" noResize="1" noEditPoints="1" noAdjustHandles="1" noChangeArrowheads="1" noChangeShapeType="1" noTextEdit="1"/>
              </p:cNvSpPr>
              <p:nvPr>
                <p:ph idx="1"/>
              </p:nvPr>
            </p:nvSpPr>
            <p:spPr>
              <a:blipFill>
                <a:blip r:embed="rId3"/>
                <a:stretch>
                  <a:fillRect l="-1503" t="-714" r="-16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CE78315-E0D1-8A44-AA55-46244360D80B}"/>
              </a:ext>
            </a:extLst>
          </p:cNvPr>
          <p:cNvSpPr>
            <a:spLocks noGrp="1"/>
          </p:cNvSpPr>
          <p:nvPr>
            <p:ph type="sldNum" sz="quarter" idx="12"/>
          </p:nvPr>
        </p:nvSpPr>
        <p:spPr/>
        <p:txBody>
          <a:bodyPr/>
          <a:lstStyle/>
          <a:p>
            <a:pPr>
              <a:defRPr/>
            </a:pPr>
            <a:fld id="{CCF77436-EC8C-4AA7-8F7E-35D67B363DD7}" type="slidenum">
              <a:rPr lang="en-US" smtClean="0"/>
              <a:pPr>
                <a:defRPr/>
              </a:pPr>
              <a:t>5</a:t>
            </a:fld>
            <a:endParaRPr lang="en-US" dirty="0"/>
          </a:p>
        </p:txBody>
      </p:sp>
    </p:spTree>
    <p:extLst>
      <p:ext uri="{BB962C8B-B14F-4D97-AF65-F5344CB8AC3E}">
        <p14:creationId xmlns:p14="http://schemas.microsoft.com/office/powerpoint/2010/main" val="220093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6574-4147-4D50-B392-C9C3628885A0}"/>
              </a:ext>
            </a:extLst>
          </p:cNvPr>
          <p:cNvSpPr>
            <a:spLocks noGrp="1"/>
          </p:cNvSpPr>
          <p:nvPr>
            <p:ph type="title"/>
          </p:nvPr>
        </p:nvSpPr>
        <p:spPr/>
        <p:txBody>
          <a:bodyPr>
            <a:normAutofit/>
          </a:bodyPr>
          <a:lstStyle/>
          <a:p>
            <a:r>
              <a:rPr lang="en-US" dirty="0"/>
              <a:t>Updating Access Frequency and Q-Values</a:t>
            </a:r>
          </a:p>
        </p:txBody>
      </p:sp>
      <p:sp>
        <p:nvSpPr>
          <p:cNvPr id="4" name="Slide Number Placeholder 3">
            <a:extLst>
              <a:ext uri="{FF2B5EF4-FFF2-40B4-BE49-F238E27FC236}">
                <a16:creationId xmlns:a16="http://schemas.microsoft.com/office/drawing/2014/main" id="{442B97A8-0638-4085-9450-276299C05385}"/>
              </a:ext>
            </a:extLst>
          </p:cNvPr>
          <p:cNvSpPr>
            <a:spLocks noGrp="1"/>
          </p:cNvSpPr>
          <p:nvPr>
            <p:ph type="sldNum" sz="quarter" idx="12"/>
          </p:nvPr>
        </p:nvSpPr>
        <p:spPr/>
        <p:txBody>
          <a:bodyPr/>
          <a:lstStyle/>
          <a:p>
            <a:fld id="{CCF77436-EC8C-4AA7-8F7E-35D67B363DD7}" type="slidenum">
              <a:rPr lang="en-US" smtClean="0"/>
              <a:pPr/>
              <a:t>50</a:t>
            </a:fld>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D8A5B61-BA0F-47B6-9C98-8B04BCAD12F1}"/>
                  </a:ext>
                </a:extLst>
              </p:cNvPr>
              <p:cNvSpPr/>
              <p:nvPr/>
            </p:nvSpPr>
            <p:spPr>
              <a:xfrm>
                <a:off x="7778646" y="1185952"/>
                <a:ext cx="11907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𝑄</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3" name="Rectangle 2">
                <a:extLst>
                  <a:ext uri="{FF2B5EF4-FFF2-40B4-BE49-F238E27FC236}">
                    <a16:creationId xmlns:a16="http://schemas.microsoft.com/office/drawing/2014/main" id="{4D8A5B61-BA0F-47B6-9C98-8B04BCAD12F1}"/>
                  </a:ext>
                </a:extLst>
              </p:cNvPr>
              <p:cNvSpPr>
                <a:spLocks noRot="1" noChangeAspect="1" noMove="1" noResize="1" noEditPoints="1" noAdjustHandles="1" noChangeArrowheads="1" noChangeShapeType="1" noTextEdit="1"/>
              </p:cNvSpPr>
              <p:nvPr/>
            </p:nvSpPr>
            <p:spPr>
              <a:xfrm>
                <a:off x="7778646" y="1185952"/>
                <a:ext cx="1190711" cy="461665"/>
              </a:xfrm>
              <a:prstGeom prst="rect">
                <a:avLst/>
              </a:prstGeom>
              <a:blipFill>
                <a:blip r:embed="rId2"/>
                <a:stretch>
                  <a:fillRect b="-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613A782-70A9-4F36-A1A8-42436D48DC5D}"/>
                  </a:ext>
                </a:extLst>
              </p:cNvPr>
              <p:cNvSpPr/>
              <p:nvPr/>
            </p:nvSpPr>
            <p:spPr>
              <a:xfrm>
                <a:off x="3187606" y="1199155"/>
                <a:ext cx="120680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𝑁</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10" name="Rectangle 9">
                <a:extLst>
                  <a:ext uri="{FF2B5EF4-FFF2-40B4-BE49-F238E27FC236}">
                    <a16:creationId xmlns:a16="http://schemas.microsoft.com/office/drawing/2014/main" id="{7613A782-70A9-4F36-A1A8-42436D48DC5D}"/>
                  </a:ext>
                </a:extLst>
              </p:cNvPr>
              <p:cNvSpPr>
                <a:spLocks noRot="1" noChangeAspect="1" noMove="1" noResize="1" noEditPoints="1" noAdjustHandles="1" noChangeArrowheads="1" noChangeShapeType="1" noTextEdit="1"/>
              </p:cNvSpPr>
              <p:nvPr/>
            </p:nvSpPr>
            <p:spPr>
              <a:xfrm>
                <a:off x="3187606" y="1199155"/>
                <a:ext cx="1206805" cy="461665"/>
              </a:xfrm>
              <a:prstGeom prst="rect">
                <a:avLst/>
              </a:prstGeom>
              <a:blipFill>
                <a:blip r:embed="rId3"/>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867E56A9-1B76-4D82-9890-53CDB5C52E6A}"/>
              </a:ext>
            </a:extLst>
          </p:cNvPr>
          <p:cNvSpPr/>
          <p:nvPr/>
        </p:nvSpPr>
        <p:spPr>
          <a:xfrm>
            <a:off x="886446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2" name="Rectangle 11">
            <a:extLst>
              <a:ext uri="{FF2B5EF4-FFF2-40B4-BE49-F238E27FC236}">
                <a16:creationId xmlns:a16="http://schemas.microsoft.com/office/drawing/2014/main" id="{5A60AE9A-06BB-4481-9023-A4637472BC49}"/>
              </a:ext>
            </a:extLst>
          </p:cNvPr>
          <p:cNvSpPr/>
          <p:nvPr/>
        </p:nvSpPr>
        <p:spPr>
          <a:xfrm>
            <a:off x="6645018"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3" name="Rectangle 12">
            <a:extLst>
              <a:ext uri="{FF2B5EF4-FFF2-40B4-BE49-F238E27FC236}">
                <a16:creationId xmlns:a16="http://schemas.microsoft.com/office/drawing/2014/main" id="{36EA36EA-2FA8-4EDA-89DF-B2510CA3A759}"/>
              </a:ext>
            </a:extLst>
          </p:cNvPr>
          <p:cNvSpPr/>
          <p:nvPr/>
        </p:nvSpPr>
        <p:spPr>
          <a:xfrm>
            <a:off x="7754740"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4" name="Rectangle 13">
            <a:extLst>
              <a:ext uri="{FF2B5EF4-FFF2-40B4-BE49-F238E27FC236}">
                <a16:creationId xmlns:a16="http://schemas.microsoft.com/office/drawing/2014/main" id="{7EC4DE3C-76E2-4898-A068-757CF95CC8DF}"/>
              </a:ext>
            </a:extLst>
          </p:cNvPr>
          <p:cNvSpPr/>
          <p:nvPr/>
        </p:nvSpPr>
        <p:spPr>
          <a:xfrm>
            <a:off x="9974185"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5" name="Rectangle 14">
            <a:extLst>
              <a:ext uri="{FF2B5EF4-FFF2-40B4-BE49-F238E27FC236}">
                <a16:creationId xmlns:a16="http://schemas.microsoft.com/office/drawing/2014/main" id="{882F8572-53E2-4525-A403-560620F0A6A3}"/>
              </a:ext>
            </a:extLst>
          </p:cNvPr>
          <p:cNvSpPr/>
          <p:nvPr/>
        </p:nvSpPr>
        <p:spPr>
          <a:xfrm>
            <a:off x="5936568" y="427080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6" name="Rectangle 15">
            <a:extLst>
              <a:ext uri="{FF2B5EF4-FFF2-40B4-BE49-F238E27FC236}">
                <a16:creationId xmlns:a16="http://schemas.microsoft.com/office/drawing/2014/main" id="{E88B48C7-2380-45BC-953B-7AABD1F031A9}"/>
              </a:ext>
            </a:extLst>
          </p:cNvPr>
          <p:cNvSpPr/>
          <p:nvPr/>
        </p:nvSpPr>
        <p:spPr>
          <a:xfrm>
            <a:off x="5946186" y="2059808"/>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7" name="Rectangle 16">
            <a:extLst>
              <a:ext uri="{FF2B5EF4-FFF2-40B4-BE49-F238E27FC236}">
                <a16:creationId xmlns:a16="http://schemas.microsoft.com/office/drawing/2014/main" id="{ECB36685-DF46-4FE6-A78B-BE96CD3D7272}"/>
              </a:ext>
            </a:extLst>
          </p:cNvPr>
          <p:cNvSpPr/>
          <p:nvPr/>
        </p:nvSpPr>
        <p:spPr>
          <a:xfrm>
            <a:off x="5934164" y="316530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8" name="Rectangle 17">
            <a:extLst>
              <a:ext uri="{FF2B5EF4-FFF2-40B4-BE49-F238E27FC236}">
                <a16:creationId xmlns:a16="http://schemas.microsoft.com/office/drawing/2014/main" id="{F78ED48E-3264-4165-86F4-411A0182A299}"/>
              </a:ext>
            </a:extLst>
          </p:cNvPr>
          <p:cNvSpPr/>
          <p:nvPr/>
        </p:nvSpPr>
        <p:spPr>
          <a:xfrm>
            <a:off x="41925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9" name="Rectangle 18">
            <a:extLst>
              <a:ext uri="{FF2B5EF4-FFF2-40B4-BE49-F238E27FC236}">
                <a16:creationId xmlns:a16="http://schemas.microsoft.com/office/drawing/2014/main" id="{2FE09E6B-0615-4C8C-92A5-AF8758D1D450}"/>
              </a:ext>
            </a:extLst>
          </p:cNvPr>
          <p:cNvSpPr/>
          <p:nvPr/>
        </p:nvSpPr>
        <p:spPr>
          <a:xfrm>
            <a:off x="1967772"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0" name="Rectangle 19">
            <a:extLst>
              <a:ext uri="{FF2B5EF4-FFF2-40B4-BE49-F238E27FC236}">
                <a16:creationId xmlns:a16="http://schemas.microsoft.com/office/drawing/2014/main" id="{4887565E-D44F-437F-8086-A1132CA58B11}"/>
              </a:ext>
            </a:extLst>
          </p:cNvPr>
          <p:cNvSpPr/>
          <p:nvPr/>
        </p:nvSpPr>
        <p:spPr>
          <a:xfrm>
            <a:off x="30801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1" name="Rectangle 20">
            <a:extLst>
              <a:ext uri="{FF2B5EF4-FFF2-40B4-BE49-F238E27FC236}">
                <a16:creationId xmlns:a16="http://schemas.microsoft.com/office/drawing/2014/main" id="{1030C0AA-7BE7-4B02-8784-FF73451ECA74}"/>
              </a:ext>
            </a:extLst>
          </p:cNvPr>
          <p:cNvSpPr/>
          <p:nvPr/>
        </p:nvSpPr>
        <p:spPr>
          <a:xfrm>
            <a:off x="5304972"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graphicFrame>
        <p:nvGraphicFramePr>
          <p:cNvPr id="22" name="Table 21">
            <a:extLst>
              <a:ext uri="{FF2B5EF4-FFF2-40B4-BE49-F238E27FC236}">
                <a16:creationId xmlns:a16="http://schemas.microsoft.com/office/drawing/2014/main" id="{E33842C1-7187-4C1F-8CD3-AE0BD41C6DFB}"/>
              </a:ext>
            </a:extLst>
          </p:cNvPr>
          <p:cNvGraphicFramePr>
            <a:graphicFrameLocks noGrp="1"/>
          </p:cNvGraphicFramePr>
          <p:nvPr>
            <p:extLst>
              <p:ext uri="{D42A27DB-BD31-4B8C-83A1-F6EECF244321}">
                <p14:modId xmlns:p14="http://schemas.microsoft.com/office/powerpoint/2010/main" val="893349064"/>
              </p:ext>
            </p:extLst>
          </p:nvPr>
        </p:nvGraphicFramePr>
        <p:xfrm>
          <a:off x="621382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449419">
                  <a:extLst>
                    <a:ext uri="{9D8B030D-6E8A-4147-A177-3AD203B41FA5}">
                      <a16:colId xmlns:a16="http://schemas.microsoft.com/office/drawing/2014/main" val="3709541919"/>
                    </a:ext>
                  </a:extLst>
                </a:gridCol>
                <a:gridCol w="108847">
                  <a:extLst>
                    <a:ext uri="{9D8B030D-6E8A-4147-A177-3AD203B41FA5}">
                      <a16:colId xmlns:a16="http://schemas.microsoft.com/office/drawing/2014/main" val="1355692597"/>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41.0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16.4</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60.8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600" dirty="0">
                          <a:solidFill>
                            <a:schemeClr val="tx1"/>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solidFill>
                          <a:schemeClr val="tx1"/>
                        </a:solidFill>
                        <a:latin typeface="Candara" panose="020E0502030303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88.8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3.4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3">
                  <a:txBody>
                    <a:bodyPr/>
                    <a:lstStyle/>
                    <a:p>
                      <a:pPr algn="ctr"/>
                      <a:r>
                        <a:rPr lang="en-US" sz="1600" dirty="0">
                          <a:solidFill>
                            <a:srgbClr val="FF0000"/>
                          </a:solidFill>
                          <a:latin typeface="Candara" panose="020E0502030303020204" pitchFamily="34" charset="0"/>
                        </a:rPr>
                        <a:t>45.8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rgbClr val="FF0000"/>
                          </a:solidFill>
                          <a:latin typeface="Candara" panose="020E0502030303020204" pitchFamily="34" charset="0"/>
                          <a:ea typeface="+mn-ea"/>
                          <a:cs typeface="+mn-cs"/>
                        </a:rPr>
                        <a:t>-2.9</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12.2</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r"/>
                      <a:r>
                        <a:rPr lang="en-US" sz="1600" dirty="0">
                          <a:solidFill>
                            <a:schemeClr val="tx1"/>
                          </a:solidFill>
                          <a:latin typeface="Candara" panose="020E0502030303020204" pitchFamily="34" charset="0"/>
                        </a:rPr>
                        <a:t>-101.0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r"/>
                      <a:r>
                        <a:rPr lang="en-US" sz="1600" dirty="0">
                          <a:solidFill>
                            <a:schemeClr val="tx1"/>
                          </a:solidFill>
                          <a:latin typeface="Candara" panose="020E0502030303020204" pitchFamily="34" charset="0"/>
                        </a:rPr>
                        <a:t>-101.0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-51.5</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chemeClr val="tx1"/>
                          </a:solidFill>
                          <a:latin typeface="Candara" panose="020E0502030303020204" pitchFamily="34" charset="0"/>
                        </a:rPr>
                        <a:t>-2.6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rgbClr val="FF0000"/>
                          </a:solidFill>
                          <a:latin typeface="Candara" panose="020E0502030303020204" pitchFamily="34" charset="0"/>
                        </a:rPr>
                        <a:t>10.6</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-101.0</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-2.5</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-2.2</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0.95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solidFill>
                          <a:schemeClr val="tx1"/>
                        </a:solidFill>
                        <a:latin typeface="Candara" panose="020E0502030303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-2.1</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-15.0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-14.9</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-2.1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-1.9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-3.7</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graphicFrame>
        <p:nvGraphicFramePr>
          <p:cNvPr id="23" name="Table 22">
            <a:extLst>
              <a:ext uri="{FF2B5EF4-FFF2-40B4-BE49-F238E27FC236}">
                <a16:creationId xmlns:a16="http://schemas.microsoft.com/office/drawing/2014/main" id="{A0BA824C-6CAB-4BD1-8E01-317789E791F0}"/>
              </a:ext>
            </a:extLst>
          </p:cNvPr>
          <p:cNvGraphicFramePr>
            <a:graphicFrameLocks noGrp="1"/>
          </p:cNvGraphicFramePr>
          <p:nvPr>
            <p:extLst>
              <p:ext uri="{D42A27DB-BD31-4B8C-83A1-F6EECF244321}">
                <p14:modId xmlns:p14="http://schemas.microsoft.com/office/powerpoint/2010/main" val="3977005114"/>
              </p:ext>
            </p:extLst>
          </p:nvPr>
        </p:nvGraphicFramePr>
        <p:xfrm>
          <a:off x="152400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558266">
                  <a:extLst>
                    <a:ext uri="{9D8B030D-6E8A-4147-A177-3AD203B41FA5}">
                      <a16:colId xmlns:a16="http://schemas.microsoft.com/office/drawing/2014/main" val="3709541919"/>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10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5</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11</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chemeClr val="tx1"/>
                          </a:solidFill>
                          <a:latin typeface="Candara" panose="020E0502030303020204" pitchFamily="34" charset="0"/>
                        </a:rPr>
                        <a:t>5</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chemeClr val="tx1"/>
                          </a:solidFill>
                          <a:latin typeface="Candara" panose="020E0502030303020204" pitchFamily="34" charset="0"/>
                        </a:rPr>
                        <a:t>18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chemeClr val="tx1"/>
                          </a:solidFill>
                          <a:latin typeface="Candara" panose="020E0502030303020204" pitchFamily="34" charset="0"/>
                          <a:ea typeface="+mn-ea"/>
                          <a:cs typeface="+mn-cs"/>
                        </a:rPr>
                        <a:t>9</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55</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chemeClr val="tx1"/>
                          </a:solidFill>
                          <a:latin typeface="Candara" panose="020E0502030303020204" pitchFamily="34" charset="0"/>
                        </a:rPr>
                        <a:t>13</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29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17</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21</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8</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8</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77</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sp>
        <p:nvSpPr>
          <p:cNvPr id="5" name="Rectangle 4">
            <a:extLst>
              <a:ext uri="{FF2B5EF4-FFF2-40B4-BE49-F238E27FC236}">
                <a16:creationId xmlns:a16="http://schemas.microsoft.com/office/drawing/2014/main" id="{B3EA3CD3-18BF-4539-BC42-322AAE9A5303}"/>
              </a:ext>
            </a:extLst>
          </p:cNvPr>
          <p:cNvSpPr/>
          <p:nvPr/>
        </p:nvSpPr>
        <p:spPr>
          <a:xfrm>
            <a:off x="1558871" y="5367533"/>
            <a:ext cx="8774630" cy="400110"/>
          </a:xfrm>
          <a:prstGeom prst="rect">
            <a:avLst/>
          </a:prstGeom>
        </p:spPr>
        <p:txBody>
          <a:bodyPr wrap="square">
            <a:spAutoFit/>
          </a:bodyPr>
          <a:lstStyle/>
          <a:p>
            <a:r>
              <a:rPr lang="en-US" sz="2000" dirty="0">
                <a:latin typeface="Candara" panose="020E0502030303020204" pitchFamily="34" charset="0"/>
              </a:rPr>
              <a:t>Trajectory:  </a:t>
            </a:r>
            <a:r>
              <a:rPr lang="en-US" sz="2000" dirty="0">
                <a:solidFill>
                  <a:schemeClr val="bg1">
                    <a:lumMod val="85000"/>
                  </a:schemeClr>
                </a:solidFill>
                <a:latin typeface="Candara" panose="020E0502030303020204" pitchFamily="34" charset="0"/>
              </a:rPr>
              <a:t>(a2,E,-1)  --&gt;  (a3,N,-1)&lt;  --&gt;  </a:t>
            </a:r>
            <a:r>
              <a:rPr lang="en-US" sz="2000" dirty="0">
                <a:solidFill>
                  <a:srgbClr val="0000CC"/>
                </a:solidFill>
                <a:latin typeface="Candara" panose="020E0502030303020204" pitchFamily="34" charset="0"/>
              </a:rPr>
              <a:t>(a2,E,-1)  </a:t>
            </a:r>
            <a:r>
              <a:rPr lang="en-US" sz="2000" dirty="0">
                <a:latin typeface="Candara" panose="020E0502030303020204" pitchFamily="34" charset="0"/>
              </a:rPr>
              <a:t>--&gt;  </a:t>
            </a:r>
            <a:r>
              <a:rPr lang="en-US" sz="2000" dirty="0">
                <a:solidFill>
                  <a:srgbClr val="FF0000"/>
                </a:solidFill>
                <a:latin typeface="Candara" panose="020E0502030303020204" pitchFamily="34" charset="0"/>
              </a:rPr>
              <a:t>(a3,N,-1)</a:t>
            </a:r>
            <a:endParaRPr lang="en-US" sz="2000" dirty="0">
              <a:latin typeface="Candara" panose="020E0502030303020204" pitchFamily="34" charset="0"/>
            </a:endParaRPr>
          </a:p>
        </p:txBody>
      </p:sp>
      <p:sp>
        <p:nvSpPr>
          <p:cNvPr id="6" name="Rectangle 5">
            <a:extLst>
              <a:ext uri="{FF2B5EF4-FFF2-40B4-BE49-F238E27FC236}">
                <a16:creationId xmlns:a16="http://schemas.microsoft.com/office/drawing/2014/main" id="{E64408AC-9FD0-4A34-A2FA-512575D5F219}"/>
              </a:ext>
            </a:extLst>
          </p:cNvPr>
          <p:cNvSpPr/>
          <p:nvPr/>
        </p:nvSpPr>
        <p:spPr>
          <a:xfrm>
            <a:off x="3381858" y="4079741"/>
            <a:ext cx="470000" cy="461665"/>
          </a:xfrm>
          <a:prstGeom prst="rect">
            <a:avLst/>
          </a:prstGeom>
        </p:spPr>
        <p:txBody>
          <a:bodyPr wrap="none">
            <a:spAutoFit/>
          </a:bodyPr>
          <a:lstStyle/>
          <a:p>
            <a:r>
              <a:rPr lang="en-US" sz="2400" dirty="0">
                <a:solidFill>
                  <a:srgbClr val="0000CC"/>
                </a:solidFill>
                <a:latin typeface="Candara" panose="020E0502030303020204" pitchFamily="34" charset="0"/>
              </a:rPr>
              <a:t>22</a:t>
            </a:r>
            <a:endParaRPr lang="en-US" sz="2400" dirty="0">
              <a:solidFill>
                <a:srgbClr val="0000CC"/>
              </a:solidFill>
            </a:endParaRPr>
          </a:p>
        </p:txBody>
      </p:sp>
      <p:sp>
        <p:nvSpPr>
          <p:cNvPr id="7" name="Rectangle 6">
            <a:extLst>
              <a:ext uri="{FF2B5EF4-FFF2-40B4-BE49-F238E27FC236}">
                <a16:creationId xmlns:a16="http://schemas.microsoft.com/office/drawing/2014/main" id="{EF57E33C-B7BD-457B-95E6-3DF18AA64675}"/>
              </a:ext>
            </a:extLst>
          </p:cNvPr>
          <p:cNvSpPr/>
          <p:nvPr/>
        </p:nvSpPr>
        <p:spPr>
          <a:xfrm>
            <a:off x="1629780" y="5881107"/>
            <a:ext cx="1544012" cy="400110"/>
          </a:xfrm>
          <a:prstGeom prst="rect">
            <a:avLst/>
          </a:prstGeom>
        </p:spPr>
        <p:txBody>
          <a:bodyPr wrap="none">
            <a:spAutoFit/>
          </a:bodyPr>
          <a:lstStyle/>
          <a:p>
            <a:r>
              <a:rPr lang="en-US" sz="2000" dirty="0">
                <a:solidFill>
                  <a:srgbClr val="0000CC"/>
                </a:solidFill>
                <a:latin typeface="Candara" panose="020E0502030303020204" pitchFamily="34" charset="0"/>
              </a:rPr>
              <a:t>N(a2,E)  += 1</a:t>
            </a:r>
            <a:endParaRPr lang="en-US" sz="2000" dirty="0">
              <a:solidFill>
                <a:srgbClr val="0000CC"/>
              </a:solidFill>
            </a:endParaRPr>
          </a:p>
        </p:txBody>
      </p:sp>
      <p:sp>
        <p:nvSpPr>
          <p:cNvPr id="8" name="Rectangle 7">
            <a:extLst>
              <a:ext uri="{FF2B5EF4-FFF2-40B4-BE49-F238E27FC236}">
                <a16:creationId xmlns:a16="http://schemas.microsoft.com/office/drawing/2014/main" id="{3EBF9142-E0FC-4365-9C5E-749409DD0B70}"/>
              </a:ext>
            </a:extLst>
          </p:cNvPr>
          <p:cNvSpPr/>
          <p:nvPr/>
        </p:nvSpPr>
        <p:spPr>
          <a:xfrm>
            <a:off x="3748087" y="6325759"/>
            <a:ext cx="5061001" cy="400110"/>
          </a:xfrm>
          <a:prstGeom prst="rect">
            <a:avLst/>
          </a:prstGeom>
        </p:spPr>
        <p:txBody>
          <a:bodyPr wrap="none">
            <a:spAutoFit/>
          </a:bodyPr>
          <a:lstStyle/>
          <a:p>
            <a:r>
              <a:rPr lang="en-US" sz="2000" dirty="0">
                <a:solidFill>
                  <a:srgbClr val="0000CC"/>
                </a:solidFill>
                <a:latin typeface="Candara" panose="020E0502030303020204" pitchFamily="34" charset="0"/>
              </a:rPr>
              <a:t>Q(a2,E) = 0.95 + 1/22 * (-1 + 1*10.6-0.95) = 1.34 </a:t>
            </a:r>
            <a:endParaRPr lang="en-US" sz="2000" dirty="0">
              <a:solidFill>
                <a:srgbClr val="0000CC"/>
              </a:solidFill>
            </a:endParaRPr>
          </a:p>
        </p:txBody>
      </p:sp>
      <p:sp>
        <p:nvSpPr>
          <p:cNvPr id="9" name="Rectangle 8">
            <a:extLst>
              <a:ext uri="{FF2B5EF4-FFF2-40B4-BE49-F238E27FC236}">
                <a16:creationId xmlns:a16="http://schemas.microsoft.com/office/drawing/2014/main" id="{65815839-72CF-4405-8EE0-2DA0A9F914DB}"/>
              </a:ext>
            </a:extLst>
          </p:cNvPr>
          <p:cNvSpPr/>
          <p:nvPr/>
        </p:nvSpPr>
        <p:spPr>
          <a:xfrm>
            <a:off x="3731750" y="5881107"/>
            <a:ext cx="6346316" cy="400110"/>
          </a:xfrm>
          <a:prstGeom prst="rect">
            <a:avLst/>
          </a:prstGeom>
        </p:spPr>
        <p:txBody>
          <a:bodyPr wrap="square">
            <a:spAutoFit/>
          </a:bodyPr>
          <a:lstStyle/>
          <a:p>
            <a:r>
              <a:rPr lang="en-US" sz="2000" dirty="0">
                <a:solidFill>
                  <a:srgbClr val="0000CC"/>
                </a:solidFill>
                <a:latin typeface="Candara" panose="020E0502030303020204" pitchFamily="34" charset="0"/>
              </a:rPr>
              <a:t>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+ 1/N(</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a:t>
            </a:r>
            <a:r>
              <a:rPr lang="el-GR" sz="2000" dirty="0">
                <a:solidFill>
                  <a:srgbClr val="0000CC"/>
                </a:solidFill>
                <a:latin typeface="Candara" panose="020E0502030303020204" pitchFamily="34" charset="0"/>
              </a:rPr>
              <a:t>(</a:t>
            </a:r>
            <a:r>
              <a:rPr lang="en-US" sz="2000" dirty="0">
                <a:solidFill>
                  <a:srgbClr val="0000CC"/>
                </a:solidFill>
                <a:latin typeface="Candara" panose="020E0502030303020204" pitchFamily="34" charset="0"/>
              </a:rPr>
              <a:t>R(s) + γ Q(</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a:t>
            </a:r>
          </a:p>
        </p:txBody>
      </p:sp>
      <p:sp>
        <p:nvSpPr>
          <p:cNvPr id="24" name="Rectangle 23">
            <a:extLst>
              <a:ext uri="{FF2B5EF4-FFF2-40B4-BE49-F238E27FC236}">
                <a16:creationId xmlns:a16="http://schemas.microsoft.com/office/drawing/2014/main" id="{7451B781-C7D9-4782-B08F-42A28B96DBAC}"/>
              </a:ext>
            </a:extLst>
          </p:cNvPr>
          <p:cNvSpPr/>
          <p:nvPr/>
        </p:nvSpPr>
        <p:spPr>
          <a:xfrm>
            <a:off x="7842798" y="4123746"/>
            <a:ext cx="681597" cy="461665"/>
          </a:xfrm>
          <a:prstGeom prst="rect">
            <a:avLst/>
          </a:prstGeom>
        </p:spPr>
        <p:txBody>
          <a:bodyPr wrap="none">
            <a:spAutoFit/>
          </a:bodyPr>
          <a:lstStyle/>
          <a:p>
            <a:r>
              <a:rPr lang="en-US" sz="2400" dirty="0">
                <a:solidFill>
                  <a:srgbClr val="0000CC"/>
                </a:solidFill>
                <a:latin typeface="Candara" panose="020E0502030303020204" pitchFamily="34" charset="0"/>
              </a:rPr>
              <a:t>1.34</a:t>
            </a:r>
            <a:endParaRPr lang="en-US" sz="2400" dirty="0"/>
          </a:p>
        </p:txBody>
      </p:sp>
    </p:spTree>
    <p:extLst>
      <p:ext uri="{BB962C8B-B14F-4D97-AF65-F5344CB8AC3E}">
        <p14:creationId xmlns:p14="http://schemas.microsoft.com/office/powerpoint/2010/main" val="294235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2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6574-4147-4D50-B392-C9C3628885A0}"/>
              </a:ext>
            </a:extLst>
          </p:cNvPr>
          <p:cNvSpPr>
            <a:spLocks noGrp="1"/>
          </p:cNvSpPr>
          <p:nvPr>
            <p:ph type="title"/>
          </p:nvPr>
        </p:nvSpPr>
        <p:spPr/>
        <p:txBody>
          <a:bodyPr>
            <a:normAutofit/>
          </a:bodyPr>
          <a:lstStyle/>
          <a:p>
            <a:r>
              <a:rPr lang="en-US" dirty="0"/>
              <a:t>Updating Access Frequency and Q-Values</a:t>
            </a:r>
          </a:p>
        </p:txBody>
      </p:sp>
      <p:sp>
        <p:nvSpPr>
          <p:cNvPr id="4" name="Slide Number Placeholder 3">
            <a:extLst>
              <a:ext uri="{FF2B5EF4-FFF2-40B4-BE49-F238E27FC236}">
                <a16:creationId xmlns:a16="http://schemas.microsoft.com/office/drawing/2014/main" id="{442B97A8-0638-4085-9450-276299C05385}"/>
              </a:ext>
            </a:extLst>
          </p:cNvPr>
          <p:cNvSpPr>
            <a:spLocks noGrp="1"/>
          </p:cNvSpPr>
          <p:nvPr>
            <p:ph type="sldNum" sz="quarter" idx="12"/>
          </p:nvPr>
        </p:nvSpPr>
        <p:spPr/>
        <p:txBody>
          <a:bodyPr/>
          <a:lstStyle/>
          <a:p>
            <a:fld id="{CCF77436-EC8C-4AA7-8F7E-35D67B363DD7}" type="slidenum">
              <a:rPr lang="en-US" smtClean="0"/>
              <a:pPr/>
              <a:t>51</a:t>
            </a:fld>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D8A5B61-BA0F-47B6-9C98-8B04BCAD12F1}"/>
                  </a:ext>
                </a:extLst>
              </p:cNvPr>
              <p:cNvSpPr/>
              <p:nvPr/>
            </p:nvSpPr>
            <p:spPr>
              <a:xfrm>
                <a:off x="7778646" y="1185952"/>
                <a:ext cx="11907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𝑄</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3" name="Rectangle 2">
                <a:extLst>
                  <a:ext uri="{FF2B5EF4-FFF2-40B4-BE49-F238E27FC236}">
                    <a16:creationId xmlns:a16="http://schemas.microsoft.com/office/drawing/2014/main" id="{4D8A5B61-BA0F-47B6-9C98-8B04BCAD12F1}"/>
                  </a:ext>
                </a:extLst>
              </p:cNvPr>
              <p:cNvSpPr>
                <a:spLocks noRot="1" noChangeAspect="1" noMove="1" noResize="1" noEditPoints="1" noAdjustHandles="1" noChangeArrowheads="1" noChangeShapeType="1" noTextEdit="1"/>
              </p:cNvSpPr>
              <p:nvPr/>
            </p:nvSpPr>
            <p:spPr>
              <a:xfrm>
                <a:off x="7778646" y="1185952"/>
                <a:ext cx="1190711" cy="461665"/>
              </a:xfrm>
              <a:prstGeom prst="rect">
                <a:avLst/>
              </a:prstGeom>
              <a:blipFill>
                <a:blip r:embed="rId2"/>
                <a:stretch>
                  <a:fillRect b="-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613A782-70A9-4F36-A1A8-42436D48DC5D}"/>
                  </a:ext>
                </a:extLst>
              </p:cNvPr>
              <p:cNvSpPr/>
              <p:nvPr/>
            </p:nvSpPr>
            <p:spPr>
              <a:xfrm>
                <a:off x="3187606" y="1199155"/>
                <a:ext cx="120680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𝑁</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10" name="Rectangle 9">
                <a:extLst>
                  <a:ext uri="{FF2B5EF4-FFF2-40B4-BE49-F238E27FC236}">
                    <a16:creationId xmlns:a16="http://schemas.microsoft.com/office/drawing/2014/main" id="{7613A782-70A9-4F36-A1A8-42436D48DC5D}"/>
                  </a:ext>
                </a:extLst>
              </p:cNvPr>
              <p:cNvSpPr>
                <a:spLocks noRot="1" noChangeAspect="1" noMove="1" noResize="1" noEditPoints="1" noAdjustHandles="1" noChangeArrowheads="1" noChangeShapeType="1" noTextEdit="1"/>
              </p:cNvSpPr>
              <p:nvPr/>
            </p:nvSpPr>
            <p:spPr>
              <a:xfrm>
                <a:off x="3187606" y="1199155"/>
                <a:ext cx="1206805" cy="461665"/>
              </a:xfrm>
              <a:prstGeom prst="rect">
                <a:avLst/>
              </a:prstGeom>
              <a:blipFill>
                <a:blip r:embed="rId3"/>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867E56A9-1B76-4D82-9890-53CDB5C52E6A}"/>
              </a:ext>
            </a:extLst>
          </p:cNvPr>
          <p:cNvSpPr/>
          <p:nvPr/>
        </p:nvSpPr>
        <p:spPr>
          <a:xfrm>
            <a:off x="886446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2" name="Rectangle 11">
            <a:extLst>
              <a:ext uri="{FF2B5EF4-FFF2-40B4-BE49-F238E27FC236}">
                <a16:creationId xmlns:a16="http://schemas.microsoft.com/office/drawing/2014/main" id="{5A60AE9A-06BB-4481-9023-A4637472BC49}"/>
              </a:ext>
            </a:extLst>
          </p:cNvPr>
          <p:cNvSpPr/>
          <p:nvPr/>
        </p:nvSpPr>
        <p:spPr>
          <a:xfrm>
            <a:off x="6645018"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3" name="Rectangle 12">
            <a:extLst>
              <a:ext uri="{FF2B5EF4-FFF2-40B4-BE49-F238E27FC236}">
                <a16:creationId xmlns:a16="http://schemas.microsoft.com/office/drawing/2014/main" id="{36EA36EA-2FA8-4EDA-89DF-B2510CA3A759}"/>
              </a:ext>
            </a:extLst>
          </p:cNvPr>
          <p:cNvSpPr/>
          <p:nvPr/>
        </p:nvSpPr>
        <p:spPr>
          <a:xfrm>
            <a:off x="7754740"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4" name="Rectangle 13">
            <a:extLst>
              <a:ext uri="{FF2B5EF4-FFF2-40B4-BE49-F238E27FC236}">
                <a16:creationId xmlns:a16="http://schemas.microsoft.com/office/drawing/2014/main" id="{7EC4DE3C-76E2-4898-A068-757CF95CC8DF}"/>
              </a:ext>
            </a:extLst>
          </p:cNvPr>
          <p:cNvSpPr/>
          <p:nvPr/>
        </p:nvSpPr>
        <p:spPr>
          <a:xfrm>
            <a:off x="9974185"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5" name="Rectangle 14">
            <a:extLst>
              <a:ext uri="{FF2B5EF4-FFF2-40B4-BE49-F238E27FC236}">
                <a16:creationId xmlns:a16="http://schemas.microsoft.com/office/drawing/2014/main" id="{882F8572-53E2-4525-A403-560620F0A6A3}"/>
              </a:ext>
            </a:extLst>
          </p:cNvPr>
          <p:cNvSpPr/>
          <p:nvPr/>
        </p:nvSpPr>
        <p:spPr>
          <a:xfrm>
            <a:off x="5936568" y="427080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6" name="Rectangle 15">
            <a:extLst>
              <a:ext uri="{FF2B5EF4-FFF2-40B4-BE49-F238E27FC236}">
                <a16:creationId xmlns:a16="http://schemas.microsoft.com/office/drawing/2014/main" id="{E88B48C7-2380-45BC-953B-7AABD1F031A9}"/>
              </a:ext>
            </a:extLst>
          </p:cNvPr>
          <p:cNvSpPr/>
          <p:nvPr/>
        </p:nvSpPr>
        <p:spPr>
          <a:xfrm>
            <a:off x="5946186" y="2059808"/>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7" name="Rectangle 16">
            <a:extLst>
              <a:ext uri="{FF2B5EF4-FFF2-40B4-BE49-F238E27FC236}">
                <a16:creationId xmlns:a16="http://schemas.microsoft.com/office/drawing/2014/main" id="{ECB36685-DF46-4FE6-A78B-BE96CD3D7272}"/>
              </a:ext>
            </a:extLst>
          </p:cNvPr>
          <p:cNvSpPr/>
          <p:nvPr/>
        </p:nvSpPr>
        <p:spPr>
          <a:xfrm>
            <a:off x="5934164" y="316530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8" name="Rectangle 17">
            <a:extLst>
              <a:ext uri="{FF2B5EF4-FFF2-40B4-BE49-F238E27FC236}">
                <a16:creationId xmlns:a16="http://schemas.microsoft.com/office/drawing/2014/main" id="{F78ED48E-3264-4165-86F4-411A0182A299}"/>
              </a:ext>
            </a:extLst>
          </p:cNvPr>
          <p:cNvSpPr/>
          <p:nvPr/>
        </p:nvSpPr>
        <p:spPr>
          <a:xfrm>
            <a:off x="41925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9" name="Rectangle 18">
            <a:extLst>
              <a:ext uri="{FF2B5EF4-FFF2-40B4-BE49-F238E27FC236}">
                <a16:creationId xmlns:a16="http://schemas.microsoft.com/office/drawing/2014/main" id="{2FE09E6B-0615-4C8C-92A5-AF8758D1D450}"/>
              </a:ext>
            </a:extLst>
          </p:cNvPr>
          <p:cNvSpPr/>
          <p:nvPr/>
        </p:nvSpPr>
        <p:spPr>
          <a:xfrm>
            <a:off x="1967772"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0" name="Rectangle 19">
            <a:extLst>
              <a:ext uri="{FF2B5EF4-FFF2-40B4-BE49-F238E27FC236}">
                <a16:creationId xmlns:a16="http://schemas.microsoft.com/office/drawing/2014/main" id="{4887565E-D44F-437F-8086-A1132CA58B11}"/>
              </a:ext>
            </a:extLst>
          </p:cNvPr>
          <p:cNvSpPr/>
          <p:nvPr/>
        </p:nvSpPr>
        <p:spPr>
          <a:xfrm>
            <a:off x="30801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1" name="Rectangle 20">
            <a:extLst>
              <a:ext uri="{FF2B5EF4-FFF2-40B4-BE49-F238E27FC236}">
                <a16:creationId xmlns:a16="http://schemas.microsoft.com/office/drawing/2014/main" id="{1030C0AA-7BE7-4B02-8784-FF73451ECA74}"/>
              </a:ext>
            </a:extLst>
          </p:cNvPr>
          <p:cNvSpPr/>
          <p:nvPr/>
        </p:nvSpPr>
        <p:spPr>
          <a:xfrm>
            <a:off x="5304972"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graphicFrame>
        <p:nvGraphicFramePr>
          <p:cNvPr id="22" name="Table 21">
            <a:extLst>
              <a:ext uri="{FF2B5EF4-FFF2-40B4-BE49-F238E27FC236}">
                <a16:creationId xmlns:a16="http://schemas.microsoft.com/office/drawing/2014/main" id="{E33842C1-7187-4C1F-8CD3-AE0BD41C6DFB}"/>
              </a:ext>
            </a:extLst>
          </p:cNvPr>
          <p:cNvGraphicFramePr>
            <a:graphicFrameLocks noGrp="1"/>
          </p:cNvGraphicFramePr>
          <p:nvPr>
            <p:extLst>
              <p:ext uri="{D42A27DB-BD31-4B8C-83A1-F6EECF244321}">
                <p14:modId xmlns:p14="http://schemas.microsoft.com/office/powerpoint/2010/main" val="49967981"/>
              </p:ext>
            </p:extLst>
          </p:nvPr>
        </p:nvGraphicFramePr>
        <p:xfrm>
          <a:off x="621382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449419">
                  <a:extLst>
                    <a:ext uri="{9D8B030D-6E8A-4147-A177-3AD203B41FA5}">
                      <a16:colId xmlns:a16="http://schemas.microsoft.com/office/drawing/2014/main" val="3709541919"/>
                    </a:ext>
                  </a:extLst>
                </a:gridCol>
                <a:gridCol w="108847">
                  <a:extLst>
                    <a:ext uri="{9D8B030D-6E8A-4147-A177-3AD203B41FA5}">
                      <a16:colId xmlns:a16="http://schemas.microsoft.com/office/drawing/2014/main" val="1355692597"/>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41.0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16.4</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60.8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600" dirty="0">
                          <a:solidFill>
                            <a:schemeClr val="tx1"/>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solidFill>
                          <a:schemeClr val="tx1"/>
                        </a:solidFill>
                        <a:latin typeface="Candara" panose="020E0502030303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88.8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3.4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3">
                  <a:txBody>
                    <a:bodyPr/>
                    <a:lstStyle/>
                    <a:p>
                      <a:pPr algn="ctr"/>
                      <a:r>
                        <a:rPr lang="en-US" sz="1600" dirty="0">
                          <a:solidFill>
                            <a:srgbClr val="FF0000"/>
                          </a:solidFill>
                          <a:latin typeface="Candara" panose="020E0502030303020204" pitchFamily="34" charset="0"/>
                        </a:rPr>
                        <a:t>45.8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rgbClr val="FF0000"/>
                          </a:solidFill>
                          <a:latin typeface="Candara" panose="020E0502030303020204" pitchFamily="34" charset="0"/>
                          <a:ea typeface="+mn-ea"/>
                          <a:cs typeface="+mn-cs"/>
                        </a:rPr>
                        <a:t>-2.9</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12.2</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r"/>
                      <a:r>
                        <a:rPr lang="en-US" sz="1600" dirty="0">
                          <a:solidFill>
                            <a:schemeClr val="tx1"/>
                          </a:solidFill>
                          <a:latin typeface="Candara" panose="020E0502030303020204" pitchFamily="34" charset="0"/>
                        </a:rPr>
                        <a:t>-101.0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r"/>
                      <a:r>
                        <a:rPr lang="en-US" sz="1600" dirty="0">
                          <a:solidFill>
                            <a:schemeClr val="tx1"/>
                          </a:solidFill>
                          <a:latin typeface="Candara" panose="020E0502030303020204" pitchFamily="34" charset="0"/>
                        </a:rPr>
                        <a:t>-101.0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-51.5</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chemeClr val="tx1"/>
                          </a:solidFill>
                          <a:latin typeface="Candara" panose="020E0502030303020204" pitchFamily="34" charset="0"/>
                        </a:rPr>
                        <a:t>-2.6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rgbClr val="FF0000"/>
                          </a:solidFill>
                          <a:latin typeface="Candara" panose="020E0502030303020204" pitchFamily="34" charset="0"/>
                        </a:rPr>
                        <a:t>10.6</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-101.0</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-2.5</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-2.2</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1.34</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solidFill>
                          <a:schemeClr val="tx1"/>
                        </a:solidFill>
                        <a:latin typeface="Candara" panose="020E0502030303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-2.1</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-15.0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-14.9</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-2.1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-1.9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-3.7</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graphicFrame>
        <p:nvGraphicFramePr>
          <p:cNvPr id="23" name="Table 22">
            <a:extLst>
              <a:ext uri="{FF2B5EF4-FFF2-40B4-BE49-F238E27FC236}">
                <a16:creationId xmlns:a16="http://schemas.microsoft.com/office/drawing/2014/main" id="{A0BA824C-6CAB-4BD1-8E01-317789E791F0}"/>
              </a:ext>
            </a:extLst>
          </p:cNvPr>
          <p:cNvGraphicFramePr>
            <a:graphicFrameLocks noGrp="1"/>
          </p:cNvGraphicFramePr>
          <p:nvPr>
            <p:extLst>
              <p:ext uri="{D42A27DB-BD31-4B8C-83A1-F6EECF244321}">
                <p14:modId xmlns:p14="http://schemas.microsoft.com/office/powerpoint/2010/main" val="2362196351"/>
              </p:ext>
            </p:extLst>
          </p:nvPr>
        </p:nvGraphicFramePr>
        <p:xfrm>
          <a:off x="152400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558266">
                  <a:extLst>
                    <a:ext uri="{9D8B030D-6E8A-4147-A177-3AD203B41FA5}">
                      <a16:colId xmlns:a16="http://schemas.microsoft.com/office/drawing/2014/main" val="3709541919"/>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10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5</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11</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chemeClr val="tx1"/>
                          </a:solidFill>
                          <a:latin typeface="Candara" panose="020E0502030303020204" pitchFamily="34" charset="0"/>
                        </a:rPr>
                        <a:t>5</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chemeClr val="tx1"/>
                          </a:solidFill>
                          <a:latin typeface="Candara" panose="020E0502030303020204" pitchFamily="34" charset="0"/>
                        </a:rPr>
                        <a:t>18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chemeClr val="tx1"/>
                          </a:solidFill>
                          <a:latin typeface="Candara" panose="020E0502030303020204" pitchFamily="34" charset="0"/>
                          <a:ea typeface="+mn-ea"/>
                          <a:cs typeface="+mn-cs"/>
                        </a:rPr>
                        <a:t>9</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55</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chemeClr val="tx1"/>
                          </a:solidFill>
                          <a:latin typeface="Candara" panose="020E0502030303020204" pitchFamily="34" charset="0"/>
                        </a:rPr>
                        <a:t>13</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29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17</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8</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8</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77</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sp>
        <p:nvSpPr>
          <p:cNvPr id="5" name="Rectangle 4">
            <a:extLst>
              <a:ext uri="{FF2B5EF4-FFF2-40B4-BE49-F238E27FC236}">
                <a16:creationId xmlns:a16="http://schemas.microsoft.com/office/drawing/2014/main" id="{B3EA3CD3-18BF-4539-BC42-322AAE9A5303}"/>
              </a:ext>
            </a:extLst>
          </p:cNvPr>
          <p:cNvSpPr/>
          <p:nvPr/>
        </p:nvSpPr>
        <p:spPr>
          <a:xfrm>
            <a:off x="1558871" y="5367533"/>
            <a:ext cx="8774630" cy="400110"/>
          </a:xfrm>
          <a:prstGeom prst="rect">
            <a:avLst/>
          </a:prstGeom>
        </p:spPr>
        <p:txBody>
          <a:bodyPr wrap="square">
            <a:spAutoFit/>
          </a:bodyPr>
          <a:lstStyle/>
          <a:p>
            <a:r>
              <a:rPr lang="en-US" sz="2000" dirty="0">
                <a:latin typeface="Candara" panose="020E0502030303020204" pitchFamily="34" charset="0"/>
              </a:rPr>
              <a:t>Trajectory:  </a:t>
            </a:r>
            <a:r>
              <a:rPr lang="en-US" sz="2000" dirty="0">
                <a:solidFill>
                  <a:schemeClr val="bg1">
                    <a:lumMod val="85000"/>
                  </a:schemeClr>
                </a:solidFill>
                <a:latin typeface="Candara" panose="020E0502030303020204" pitchFamily="34" charset="0"/>
              </a:rPr>
              <a:t>(a2,E,-1)  --&gt;  (a3,N,-1)&lt;  --&gt;  (a2,E,-1)  --&gt;  </a:t>
            </a:r>
            <a:r>
              <a:rPr lang="en-US" sz="2000" dirty="0">
                <a:solidFill>
                  <a:srgbClr val="0000CC"/>
                </a:solidFill>
                <a:latin typeface="Candara" panose="020E0502030303020204" pitchFamily="34" charset="0"/>
              </a:rPr>
              <a:t>(a3,N,-1)  </a:t>
            </a:r>
            <a:r>
              <a:rPr lang="en-US" sz="2000" dirty="0">
                <a:latin typeface="Candara" panose="020E0502030303020204" pitchFamily="34" charset="0"/>
              </a:rPr>
              <a:t>--&gt;  </a:t>
            </a:r>
            <a:r>
              <a:rPr lang="en-US" sz="2000" dirty="0">
                <a:solidFill>
                  <a:srgbClr val="FF0000"/>
                </a:solidFill>
                <a:latin typeface="Candara" panose="020E0502030303020204" pitchFamily="34" charset="0"/>
              </a:rPr>
              <a:t>(b3,N,-1)&gt;</a:t>
            </a:r>
            <a:endParaRPr lang="en-US" sz="2000" dirty="0">
              <a:latin typeface="Candara" panose="020E0502030303020204" pitchFamily="34" charset="0"/>
            </a:endParaRPr>
          </a:p>
        </p:txBody>
      </p:sp>
      <p:sp>
        <p:nvSpPr>
          <p:cNvPr id="6" name="Rectangle 5">
            <a:extLst>
              <a:ext uri="{FF2B5EF4-FFF2-40B4-BE49-F238E27FC236}">
                <a16:creationId xmlns:a16="http://schemas.microsoft.com/office/drawing/2014/main" id="{E64408AC-9FD0-4A34-A2FA-512575D5F219}"/>
              </a:ext>
            </a:extLst>
          </p:cNvPr>
          <p:cNvSpPr/>
          <p:nvPr/>
        </p:nvSpPr>
        <p:spPr>
          <a:xfrm>
            <a:off x="4343416" y="3809143"/>
            <a:ext cx="502061" cy="461665"/>
          </a:xfrm>
          <a:prstGeom prst="rect">
            <a:avLst/>
          </a:prstGeom>
        </p:spPr>
        <p:txBody>
          <a:bodyPr wrap="none">
            <a:spAutoFit/>
          </a:bodyPr>
          <a:lstStyle/>
          <a:p>
            <a:r>
              <a:rPr lang="en-US" sz="2400" dirty="0">
                <a:solidFill>
                  <a:srgbClr val="0000CC"/>
                </a:solidFill>
                <a:latin typeface="Candara" panose="020E0502030303020204" pitchFamily="34" charset="0"/>
              </a:rPr>
              <a:t>30</a:t>
            </a:r>
            <a:endParaRPr lang="en-US" sz="2400" dirty="0">
              <a:solidFill>
                <a:srgbClr val="0000CC"/>
              </a:solidFill>
            </a:endParaRPr>
          </a:p>
        </p:txBody>
      </p:sp>
      <p:sp>
        <p:nvSpPr>
          <p:cNvPr id="7" name="Rectangle 6">
            <a:extLst>
              <a:ext uri="{FF2B5EF4-FFF2-40B4-BE49-F238E27FC236}">
                <a16:creationId xmlns:a16="http://schemas.microsoft.com/office/drawing/2014/main" id="{EF57E33C-B7BD-457B-95E6-3DF18AA64675}"/>
              </a:ext>
            </a:extLst>
          </p:cNvPr>
          <p:cNvSpPr/>
          <p:nvPr/>
        </p:nvSpPr>
        <p:spPr>
          <a:xfrm>
            <a:off x="1629780" y="5881107"/>
            <a:ext cx="1544012" cy="400110"/>
          </a:xfrm>
          <a:prstGeom prst="rect">
            <a:avLst/>
          </a:prstGeom>
        </p:spPr>
        <p:txBody>
          <a:bodyPr wrap="none">
            <a:spAutoFit/>
          </a:bodyPr>
          <a:lstStyle/>
          <a:p>
            <a:r>
              <a:rPr lang="en-US" sz="2000" dirty="0">
                <a:solidFill>
                  <a:srgbClr val="0000CC"/>
                </a:solidFill>
                <a:latin typeface="Candara" panose="020E0502030303020204" pitchFamily="34" charset="0"/>
              </a:rPr>
              <a:t>N(a3,N)  += 1</a:t>
            </a:r>
            <a:endParaRPr lang="en-US" sz="2000" dirty="0">
              <a:solidFill>
                <a:srgbClr val="0000CC"/>
              </a:solidFill>
            </a:endParaRPr>
          </a:p>
        </p:txBody>
      </p:sp>
      <p:sp>
        <p:nvSpPr>
          <p:cNvPr id="8" name="Rectangle 7">
            <a:extLst>
              <a:ext uri="{FF2B5EF4-FFF2-40B4-BE49-F238E27FC236}">
                <a16:creationId xmlns:a16="http://schemas.microsoft.com/office/drawing/2014/main" id="{3EBF9142-E0FC-4365-9C5E-749409DD0B70}"/>
              </a:ext>
            </a:extLst>
          </p:cNvPr>
          <p:cNvSpPr/>
          <p:nvPr/>
        </p:nvSpPr>
        <p:spPr>
          <a:xfrm>
            <a:off x="3748087" y="6325759"/>
            <a:ext cx="5044971" cy="400110"/>
          </a:xfrm>
          <a:prstGeom prst="rect">
            <a:avLst/>
          </a:prstGeom>
        </p:spPr>
        <p:txBody>
          <a:bodyPr wrap="none">
            <a:spAutoFit/>
          </a:bodyPr>
          <a:lstStyle/>
          <a:p>
            <a:r>
              <a:rPr lang="en-US" sz="2000" dirty="0">
                <a:solidFill>
                  <a:srgbClr val="0000CC"/>
                </a:solidFill>
                <a:latin typeface="Candara" panose="020E0502030303020204" pitchFamily="34" charset="0"/>
              </a:rPr>
              <a:t>Q(a3,N) = 10.6 + 1/30 * (-1 + 1*45.8-10.6) = 11.7 </a:t>
            </a:r>
            <a:endParaRPr lang="en-US" sz="2000" dirty="0">
              <a:solidFill>
                <a:srgbClr val="0000CC"/>
              </a:solidFill>
            </a:endParaRPr>
          </a:p>
        </p:txBody>
      </p:sp>
      <p:sp>
        <p:nvSpPr>
          <p:cNvPr id="9" name="Rectangle 8">
            <a:extLst>
              <a:ext uri="{FF2B5EF4-FFF2-40B4-BE49-F238E27FC236}">
                <a16:creationId xmlns:a16="http://schemas.microsoft.com/office/drawing/2014/main" id="{65815839-72CF-4405-8EE0-2DA0A9F914DB}"/>
              </a:ext>
            </a:extLst>
          </p:cNvPr>
          <p:cNvSpPr/>
          <p:nvPr/>
        </p:nvSpPr>
        <p:spPr>
          <a:xfrm>
            <a:off x="3731750" y="5881107"/>
            <a:ext cx="6346316" cy="400110"/>
          </a:xfrm>
          <a:prstGeom prst="rect">
            <a:avLst/>
          </a:prstGeom>
        </p:spPr>
        <p:txBody>
          <a:bodyPr wrap="square">
            <a:spAutoFit/>
          </a:bodyPr>
          <a:lstStyle/>
          <a:p>
            <a:r>
              <a:rPr lang="en-US" sz="2000" dirty="0">
                <a:solidFill>
                  <a:srgbClr val="0000CC"/>
                </a:solidFill>
                <a:latin typeface="Candara" panose="020E0502030303020204" pitchFamily="34" charset="0"/>
              </a:rPr>
              <a:t>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+ 1/N(</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a:t>
            </a:r>
            <a:r>
              <a:rPr lang="el-GR" sz="2000" dirty="0">
                <a:solidFill>
                  <a:srgbClr val="0000CC"/>
                </a:solidFill>
                <a:latin typeface="Candara" panose="020E0502030303020204" pitchFamily="34" charset="0"/>
              </a:rPr>
              <a:t>(</a:t>
            </a:r>
            <a:r>
              <a:rPr lang="en-US" sz="2000" dirty="0">
                <a:solidFill>
                  <a:srgbClr val="0000CC"/>
                </a:solidFill>
                <a:latin typeface="Candara" panose="020E0502030303020204" pitchFamily="34" charset="0"/>
              </a:rPr>
              <a:t>R(s) + γ Q(</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a:t>
            </a:r>
          </a:p>
        </p:txBody>
      </p:sp>
      <p:sp>
        <p:nvSpPr>
          <p:cNvPr id="24" name="Rectangle 23">
            <a:extLst>
              <a:ext uri="{FF2B5EF4-FFF2-40B4-BE49-F238E27FC236}">
                <a16:creationId xmlns:a16="http://schemas.microsoft.com/office/drawing/2014/main" id="{7451B781-C7D9-4782-B08F-42A28B96DBAC}"/>
              </a:ext>
            </a:extLst>
          </p:cNvPr>
          <p:cNvSpPr/>
          <p:nvPr/>
        </p:nvSpPr>
        <p:spPr>
          <a:xfrm>
            <a:off x="9015305" y="3809143"/>
            <a:ext cx="622286" cy="461665"/>
          </a:xfrm>
          <a:prstGeom prst="rect">
            <a:avLst/>
          </a:prstGeom>
        </p:spPr>
        <p:txBody>
          <a:bodyPr wrap="none">
            <a:spAutoFit/>
          </a:bodyPr>
          <a:lstStyle/>
          <a:p>
            <a:r>
              <a:rPr lang="en-US" sz="2400" dirty="0">
                <a:solidFill>
                  <a:srgbClr val="0000CC"/>
                </a:solidFill>
                <a:latin typeface="Candara" panose="020E0502030303020204" pitchFamily="34" charset="0"/>
              </a:rPr>
              <a:t>11.7</a:t>
            </a:r>
            <a:endParaRPr lang="en-US" sz="2400" dirty="0"/>
          </a:p>
        </p:txBody>
      </p:sp>
    </p:spTree>
    <p:extLst>
      <p:ext uri="{BB962C8B-B14F-4D97-AF65-F5344CB8AC3E}">
        <p14:creationId xmlns:p14="http://schemas.microsoft.com/office/powerpoint/2010/main" val="415571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2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6574-4147-4D50-B392-C9C3628885A0}"/>
              </a:ext>
            </a:extLst>
          </p:cNvPr>
          <p:cNvSpPr>
            <a:spLocks noGrp="1"/>
          </p:cNvSpPr>
          <p:nvPr>
            <p:ph type="title"/>
          </p:nvPr>
        </p:nvSpPr>
        <p:spPr/>
        <p:txBody>
          <a:bodyPr>
            <a:normAutofit fontScale="90000"/>
          </a:bodyPr>
          <a:lstStyle/>
          <a:p>
            <a:r>
              <a:rPr lang="en-US" dirty="0"/>
              <a:t>Updating Access Frequency (# samples) and Q-Values</a:t>
            </a:r>
          </a:p>
        </p:txBody>
      </p:sp>
      <p:sp>
        <p:nvSpPr>
          <p:cNvPr id="4" name="Slide Number Placeholder 3">
            <a:extLst>
              <a:ext uri="{FF2B5EF4-FFF2-40B4-BE49-F238E27FC236}">
                <a16:creationId xmlns:a16="http://schemas.microsoft.com/office/drawing/2014/main" id="{442B97A8-0638-4085-9450-276299C05385}"/>
              </a:ext>
            </a:extLst>
          </p:cNvPr>
          <p:cNvSpPr>
            <a:spLocks noGrp="1"/>
          </p:cNvSpPr>
          <p:nvPr>
            <p:ph type="sldNum" sz="quarter" idx="12"/>
          </p:nvPr>
        </p:nvSpPr>
        <p:spPr/>
        <p:txBody>
          <a:bodyPr/>
          <a:lstStyle/>
          <a:p>
            <a:fld id="{CCF77436-EC8C-4AA7-8F7E-35D67B363DD7}" type="slidenum">
              <a:rPr lang="en-US" smtClean="0"/>
              <a:pPr/>
              <a:t>52</a:t>
            </a:fld>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D8A5B61-BA0F-47B6-9C98-8B04BCAD12F1}"/>
                  </a:ext>
                </a:extLst>
              </p:cNvPr>
              <p:cNvSpPr/>
              <p:nvPr/>
            </p:nvSpPr>
            <p:spPr>
              <a:xfrm>
                <a:off x="7778646" y="1185952"/>
                <a:ext cx="11907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𝑄</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3" name="Rectangle 2">
                <a:extLst>
                  <a:ext uri="{FF2B5EF4-FFF2-40B4-BE49-F238E27FC236}">
                    <a16:creationId xmlns:a16="http://schemas.microsoft.com/office/drawing/2014/main" id="{4D8A5B61-BA0F-47B6-9C98-8B04BCAD12F1}"/>
                  </a:ext>
                </a:extLst>
              </p:cNvPr>
              <p:cNvSpPr>
                <a:spLocks noRot="1" noChangeAspect="1" noMove="1" noResize="1" noEditPoints="1" noAdjustHandles="1" noChangeArrowheads="1" noChangeShapeType="1" noTextEdit="1"/>
              </p:cNvSpPr>
              <p:nvPr/>
            </p:nvSpPr>
            <p:spPr>
              <a:xfrm>
                <a:off x="7778646" y="1185952"/>
                <a:ext cx="1190711" cy="461665"/>
              </a:xfrm>
              <a:prstGeom prst="rect">
                <a:avLst/>
              </a:prstGeom>
              <a:blipFill>
                <a:blip r:embed="rId3"/>
                <a:stretch>
                  <a:fillRect b="-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613A782-70A9-4F36-A1A8-42436D48DC5D}"/>
                  </a:ext>
                </a:extLst>
              </p:cNvPr>
              <p:cNvSpPr/>
              <p:nvPr/>
            </p:nvSpPr>
            <p:spPr>
              <a:xfrm>
                <a:off x="3187606" y="1199155"/>
                <a:ext cx="120680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𝑁</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10" name="Rectangle 9">
                <a:extLst>
                  <a:ext uri="{FF2B5EF4-FFF2-40B4-BE49-F238E27FC236}">
                    <a16:creationId xmlns:a16="http://schemas.microsoft.com/office/drawing/2014/main" id="{7613A782-70A9-4F36-A1A8-42436D48DC5D}"/>
                  </a:ext>
                </a:extLst>
              </p:cNvPr>
              <p:cNvSpPr>
                <a:spLocks noRot="1" noChangeAspect="1" noMove="1" noResize="1" noEditPoints="1" noAdjustHandles="1" noChangeArrowheads="1" noChangeShapeType="1" noTextEdit="1"/>
              </p:cNvSpPr>
              <p:nvPr/>
            </p:nvSpPr>
            <p:spPr>
              <a:xfrm>
                <a:off x="3187606" y="1199155"/>
                <a:ext cx="1206805" cy="461665"/>
              </a:xfrm>
              <a:prstGeom prst="rect">
                <a:avLst/>
              </a:prstGeom>
              <a:blipFill>
                <a:blip r:embed="rId4"/>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867E56A9-1B76-4D82-9890-53CDB5C52E6A}"/>
              </a:ext>
            </a:extLst>
          </p:cNvPr>
          <p:cNvSpPr/>
          <p:nvPr/>
        </p:nvSpPr>
        <p:spPr>
          <a:xfrm>
            <a:off x="886446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2" name="Rectangle 11">
            <a:extLst>
              <a:ext uri="{FF2B5EF4-FFF2-40B4-BE49-F238E27FC236}">
                <a16:creationId xmlns:a16="http://schemas.microsoft.com/office/drawing/2014/main" id="{5A60AE9A-06BB-4481-9023-A4637472BC49}"/>
              </a:ext>
            </a:extLst>
          </p:cNvPr>
          <p:cNvSpPr/>
          <p:nvPr/>
        </p:nvSpPr>
        <p:spPr>
          <a:xfrm>
            <a:off x="6645018"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3" name="Rectangle 12">
            <a:extLst>
              <a:ext uri="{FF2B5EF4-FFF2-40B4-BE49-F238E27FC236}">
                <a16:creationId xmlns:a16="http://schemas.microsoft.com/office/drawing/2014/main" id="{36EA36EA-2FA8-4EDA-89DF-B2510CA3A759}"/>
              </a:ext>
            </a:extLst>
          </p:cNvPr>
          <p:cNvSpPr/>
          <p:nvPr/>
        </p:nvSpPr>
        <p:spPr>
          <a:xfrm>
            <a:off x="7754740"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4" name="Rectangle 13">
            <a:extLst>
              <a:ext uri="{FF2B5EF4-FFF2-40B4-BE49-F238E27FC236}">
                <a16:creationId xmlns:a16="http://schemas.microsoft.com/office/drawing/2014/main" id="{7EC4DE3C-76E2-4898-A068-757CF95CC8DF}"/>
              </a:ext>
            </a:extLst>
          </p:cNvPr>
          <p:cNvSpPr/>
          <p:nvPr/>
        </p:nvSpPr>
        <p:spPr>
          <a:xfrm>
            <a:off x="9974185"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5" name="Rectangle 14">
            <a:extLst>
              <a:ext uri="{FF2B5EF4-FFF2-40B4-BE49-F238E27FC236}">
                <a16:creationId xmlns:a16="http://schemas.microsoft.com/office/drawing/2014/main" id="{882F8572-53E2-4525-A403-560620F0A6A3}"/>
              </a:ext>
            </a:extLst>
          </p:cNvPr>
          <p:cNvSpPr/>
          <p:nvPr/>
        </p:nvSpPr>
        <p:spPr>
          <a:xfrm>
            <a:off x="5936568" y="427080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6" name="Rectangle 15">
            <a:extLst>
              <a:ext uri="{FF2B5EF4-FFF2-40B4-BE49-F238E27FC236}">
                <a16:creationId xmlns:a16="http://schemas.microsoft.com/office/drawing/2014/main" id="{E88B48C7-2380-45BC-953B-7AABD1F031A9}"/>
              </a:ext>
            </a:extLst>
          </p:cNvPr>
          <p:cNvSpPr/>
          <p:nvPr/>
        </p:nvSpPr>
        <p:spPr>
          <a:xfrm>
            <a:off x="5946186" y="2059808"/>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7" name="Rectangle 16">
            <a:extLst>
              <a:ext uri="{FF2B5EF4-FFF2-40B4-BE49-F238E27FC236}">
                <a16:creationId xmlns:a16="http://schemas.microsoft.com/office/drawing/2014/main" id="{ECB36685-DF46-4FE6-A78B-BE96CD3D7272}"/>
              </a:ext>
            </a:extLst>
          </p:cNvPr>
          <p:cNvSpPr/>
          <p:nvPr/>
        </p:nvSpPr>
        <p:spPr>
          <a:xfrm>
            <a:off x="5934164" y="316530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8" name="Rectangle 17">
            <a:extLst>
              <a:ext uri="{FF2B5EF4-FFF2-40B4-BE49-F238E27FC236}">
                <a16:creationId xmlns:a16="http://schemas.microsoft.com/office/drawing/2014/main" id="{F78ED48E-3264-4165-86F4-411A0182A299}"/>
              </a:ext>
            </a:extLst>
          </p:cNvPr>
          <p:cNvSpPr/>
          <p:nvPr/>
        </p:nvSpPr>
        <p:spPr>
          <a:xfrm>
            <a:off x="41925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9" name="Rectangle 18">
            <a:extLst>
              <a:ext uri="{FF2B5EF4-FFF2-40B4-BE49-F238E27FC236}">
                <a16:creationId xmlns:a16="http://schemas.microsoft.com/office/drawing/2014/main" id="{2FE09E6B-0615-4C8C-92A5-AF8758D1D450}"/>
              </a:ext>
            </a:extLst>
          </p:cNvPr>
          <p:cNvSpPr/>
          <p:nvPr/>
        </p:nvSpPr>
        <p:spPr>
          <a:xfrm>
            <a:off x="1967772"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0" name="Rectangle 19">
            <a:extLst>
              <a:ext uri="{FF2B5EF4-FFF2-40B4-BE49-F238E27FC236}">
                <a16:creationId xmlns:a16="http://schemas.microsoft.com/office/drawing/2014/main" id="{4887565E-D44F-437F-8086-A1132CA58B11}"/>
              </a:ext>
            </a:extLst>
          </p:cNvPr>
          <p:cNvSpPr/>
          <p:nvPr/>
        </p:nvSpPr>
        <p:spPr>
          <a:xfrm>
            <a:off x="30801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1" name="Rectangle 20">
            <a:extLst>
              <a:ext uri="{FF2B5EF4-FFF2-40B4-BE49-F238E27FC236}">
                <a16:creationId xmlns:a16="http://schemas.microsoft.com/office/drawing/2014/main" id="{1030C0AA-7BE7-4B02-8784-FF73451ECA74}"/>
              </a:ext>
            </a:extLst>
          </p:cNvPr>
          <p:cNvSpPr/>
          <p:nvPr/>
        </p:nvSpPr>
        <p:spPr>
          <a:xfrm>
            <a:off x="5304972"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graphicFrame>
        <p:nvGraphicFramePr>
          <p:cNvPr id="22" name="Table 21">
            <a:extLst>
              <a:ext uri="{FF2B5EF4-FFF2-40B4-BE49-F238E27FC236}">
                <a16:creationId xmlns:a16="http://schemas.microsoft.com/office/drawing/2014/main" id="{E33842C1-7187-4C1F-8CD3-AE0BD41C6DFB}"/>
              </a:ext>
            </a:extLst>
          </p:cNvPr>
          <p:cNvGraphicFramePr>
            <a:graphicFrameLocks noGrp="1"/>
          </p:cNvGraphicFramePr>
          <p:nvPr>
            <p:extLst>
              <p:ext uri="{D42A27DB-BD31-4B8C-83A1-F6EECF244321}">
                <p14:modId xmlns:p14="http://schemas.microsoft.com/office/powerpoint/2010/main" val="545994708"/>
              </p:ext>
            </p:extLst>
          </p:nvPr>
        </p:nvGraphicFramePr>
        <p:xfrm>
          <a:off x="621382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449419">
                  <a:extLst>
                    <a:ext uri="{9D8B030D-6E8A-4147-A177-3AD203B41FA5}">
                      <a16:colId xmlns:a16="http://schemas.microsoft.com/office/drawing/2014/main" val="3709541919"/>
                    </a:ext>
                  </a:extLst>
                </a:gridCol>
                <a:gridCol w="108847">
                  <a:extLst>
                    <a:ext uri="{9D8B030D-6E8A-4147-A177-3AD203B41FA5}">
                      <a16:colId xmlns:a16="http://schemas.microsoft.com/office/drawing/2014/main" val="1355692597"/>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41.0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16.4</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60.8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600" dirty="0">
                          <a:solidFill>
                            <a:schemeClr val="tx1"/>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solidFill>
                          <a:schemeClr val="tx1"/>
                        </a:solidFill>
                        <a:latin typeface="Candara" panose="020E0502030303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88.8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3.4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3">
                  <a:txBody>
                    <a:bodyPr/>
                    <a:lstStyle/>
                    <a:p>
                      <a:pPr algn="ctr"/>
                      <a:r>
                        <a:rPr lang="en-US" sz="1600" dirty="0">
                          <a:solidFill>
                            <a:srgbClr val="FF0000"/>
                          </a:solidFill>
                          <a:latin typeface="Candara" panose="020E0502030303020204" pitchFamily="34" charset="0"/>
                        </a:rPr>
                        <a:t>45.8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rgbClr val="FF0000"/>
                          </a:solidFill>
                          <a:latin typeface="Candara" panose="020E0502030303020204" pitchFamily="34" charset="0"/>
                          <a:ea typeface="+mn-ea"/>
                          <a:cs typeface="+mn-cs"/>
                        </a:rPr>
                        <a:t>-2.9</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12.2</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r"/>
                      <a:r>
                        <a:rPr lang="en-US" sz="1600" dirty="0">
                          <a:solidFill>
                            <a:schemeClr val="tx1"/>
                          </a:solidFill>
                          <a:latin typeface="Candara" panose="020E0502030303020204" pitchFamily="34" charset="0"/>
                        </a:rPr>
                        <a:t>-101.0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r"/>
                      <a:r>
                        <a:rPr lang="en-US" sz="1600" dirty="0">
                          <a:solidFill>
                            <a:schemeClr val="tx1"/>
                          </a:solidFill>
                          <a:latin typeface="Candara" panose="020E0502030303020204" pitchFamily="34" charset="0"/>
                        </a:rPr>
                        <a:t>-101.0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-51.5</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chemeClr val="tx1"/>
                          </a:solidFill>
                          <a:latin typeface="Candara" panose="020E0502030303020204" pitchFamily="34" charset="0"/>
                        </a:rPr>
                        <a:t>-2.6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rgbClr val="FF0000"/>
                          </a:solidFill>
                          <a:latin typeface="Candara" panose="020E0502030303020204" pitchFamily="34" charset="0"/>
                        </a:rPr>
                        <a:t>11.7</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-101.0</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-2.5</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-2.2</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1.34</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solidFill>
                          <a:schemeClr val="tx1"/>
                        </a:solidFill>
                        <a:latin typeface="Candara" panose="020E0502030303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-2.1</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-15.0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-14.9</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-2.1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-1.9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-3.7</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graphicFrame>
        <p:nvGraphicFramePr>
          <p:cNvPr id="23" name="Table 22">
            <a:extLst>
              <a:ext uri="{FF2B5EF4-FFF2-40B4-BE49-F238E27FC236}">
                <a16:creationId xmlns:a16="http://schemas.microsoft.com/office/drawing/2014/main" id="{A0BA824C-6CAB-4BD1-8E01-317789E791F0}"/>
              </a:ext>
            </a:extLst>
          </p:cNvPr>
          <p:cNvGraphicFramePr>
            <a:graphicFrameLocks noGrp="1"/>
          </p:cNvGraphicFramePr>
          <p:nvPr>
            <p:extLst>
              <p:ext uri="{D42A27DB-BD31-4B8C-83A1-F6EECF244321}">
                <p14:modId xmlns:p14="http://schemas.microsoft.com/office/powerpoint/2010/main" val="3931468257"/>
              </p:ext>
            </p:extLst>
          </p:nvPr>
        </p:nvGraphicFramePr>
        <p:xfrm>
          <a:off x="152400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558266">
                  <a:extLst>
                    <a:ext uri="{9D8B030D-6E8A-4147-A177-3AD203B41FA5}">
                      <a16:colId xmlns:a16="http://schemas.microsoft.com/office/drawing/2014/main" val="3709541919"/>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10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5</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11</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chemeClr val="tx1"/>
                          </a:solidFill>
                          <a:latin typeface="Candara" panose="020E0502030303020204" pitchFamily="34" charset="0"/>
                        </a:rPr>
                        <a:t>5</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chemeClr val="tx1"/>
                          </a:solidFill>
                          <a:latin typeface="Candara" panose="020E0502030303020204" pitchFamily="34" charset="0"/>
                        </a:rPr>
                        <a:t>18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chemeClr val="tx1"/>
                          </a:solidFill>
                          <a:latin typeface="Candara" panose="020E0502030303020204" pitchFamily="34" charset="0"/>
                          <a:ea typeface="+mn-ea"/>
                          <a:cs typeface="+mn-cs"/>
                        </a:rPr>
                        <a:t>9</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55</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chemeClr val="tx1"/>
                          </a:solidFill>
                          <a:latin typeface="Candara" panose="020E0502030303020204" pitchFamily="34" charset="0"/>
                        </a:rPr>
                        <a:t>13</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17</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8</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8</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77</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sp>
        <p:nvSpPr>
          <p:cNvPr id="5" name="Rectangle 4">
            <a:extLst>
              <a:ext uri="{FF2B5EF4-FFF2-40B4-BE49-F238E27FC236}">
                <a16:creationId xmlns:a16="http://schemas.microsoft.com/office/drawing/2014/main" id="{B3EA3CD3-18BF-4539-BC42-322AAE9A5303}"/>
              </a:ext>
            </a:extLst>
          </p:cNvPr>
          <p:cNvSpPr/>
          <p:nvPr/>
        </p:nvSpPr>
        <p:spPr>
          <a:xfrm>
            <a:off x="1558871" y="5367533"/>
            <a:ext cx="8774630" cy="400110"/>
          </a:xfrm>
          <a:prstGeom prst="rect">
            <a:avLst/>
          </a:prstGeom>
        </p:spPr>
        <p:txBody>
          <a:bodyPr wrap="square">
            <a:spAutoFit/>
          </a:bodyPr>
          <a:lstStyle/>
          <a:p>
            <a:r>
              <a:rPr lang="en-US" sz="2000" dirty="0">
                <a:latin typeface="Candara" panose="020E0502030303020204" pitchFamily="34" charset="0"/>
              </a:rPr>
              <a:t>Trajectory:  </a:t>
            </a:r>
            <a:r>
              <a:rPr lang="en-US" sz="2000" dirty="0">
                <a:solidFill>
                  <a:schemeClr val="bg1">
                    <a:lumMod val="85000"/>
                  </a:schemeClr>
                </a:solidFill>
                <a:latin typeface="Candara" panose="020E0502030303020204" pitchFamily="34" charset="0"/>
              </a:rPr>
              <a:t>(a2,E,-1)  --&gt;  (a3,N,-1)&lt;  --&gt;  (a2,E,-1)  --&gt;  (a3,N,-1)  --&gt;  </a:t>
            </a:r>
            <a:r>
              <a:rPr lang="en-US" sz="2000" dirty="0">
                <a:solidFill>
                  <a:srgbClr val="0000CC"/>
                </a:solidFill>
                <a:latin typeface="Candara" panose="020E0502030303020204" pitchFamily="34" charset="0"/>
              </a:rPr>
              <a:t>(b3,N,-1)&gt;  </a:t>
            </a:r>
            <a:r>
              <a:rPr lang="en-US" sz="2000" dirty="0">
                <a:latin typeface="Candara" panose="020E0502030303020204" pitchFamily="34" charset="0"/>
              </a:rPr>
              <a:t>--&gt;  </a:t>
            </a:r>
            <a:r>
              <a:rPr lang="en-US" sz="2000" dirty="0">
                <a:solidFill>
                  <a:srgbClr val="FF0000"/>
                </a:solidFill>
                <a:latin typeface="Candara" panose="020E0502030303020204" pitchFamily="34" charset="0"/>
              </a:rPr>
              <a:t>b4</a:t>
            </a:r>
          </a:p>
        </p:txBody>
      </p:sp>
      <p:sp>
        <p:nvSpPr>
          <p:cNvPr id="6" name="Rectangle 5">
            <a:extLst>
              <a:ext uri="{FF2B5EF4-FFF2-40B4-BE49-F238E27FC236}">
                <a16:creationId xmlns:a16="http://schemas.microsoft.com/office/drawing/2014/main" id="{E64408AC-9FD0-4A34-A2FA-512575D5F219}"/>
              </a:ext>
            </a:extLst>
          </p:cNvPr>
          <p:cNvSpPr/>
          <p:nvPr/>
        </p:nvSpPr>
        <p:spPr>
          <a:xfrm>
            <a:off x="4243072" y="2703644"/>
            <a:ext cx="460382" cy="461665"/>
          </a:xfrm>
          <a:prstGeom prst="rect">
            <a:avLst/>
          </a:prstGeom>
        </p:spPr>
        <p:txBody>
          <a:bodyPr wrap="none">
            <a:spAutoFit/>
          </a:bodyPr>
          <a:lstStyle/>
          <a:p>
            <a:r>
              <a:rPr lang="en-US" sz="2400" dirty="0">
                <a:solidFill>
                  <a:srgbClr val="0000CC"/>
                </a:solidFill>
                <a:latin typeface="Candara" panose="020E0502030303020204" pitchFamily="34" charset="0"/>
              </a:rPr>
              <a:t>10</a:t>
            </a:r>
            <a:endParaRPr lang="en-US" sz="2400" dirty="0">
              <a:solidFill>
                <a:srgbClr val="0000CC"/>
              </a:solidFill>
            </a:endParaRPr>
          </a:p>
        </p:txBody>
      </p:sp>
      <p:sp>
        <p:nvSpPr>
          <p:cNvPr id="7" name="Rectangle 6">
            <a:extLst>
              <a:ext uri="{FF2B5EF4-FFF2-40B4-BE49-F238E27FC236}">
                <a16:creationId xmlns:a16="http://schemas.microsoft.com/office/drawing/2014/main" id="{EF57E33C-B7BD-457B-95E6-3DF18AA64675}"/>
              </a:ext>
            </a:extLst>
          </p:cNvPr>
          <p:cNvSpPr/>
          <p:nvPr/>
        </p:nvSpPr>
        <p:spPr>
          <a:xfrm>
            <a:off x="1629780" y="5881107"/>
            <a:ext cx="1560042" cy="400110"/>
          </a:xfrm>
          <a:prstGeom prst="rect">
            <a:avLst/>
          </a:prstGeom>
        </p:spPr>
        <p:txBody>
          <a:bodyPr wrap="none">
            <a:spAutoFit/>
          </a:bodyPr>
          <a:lstStyle/>
          <a:p>
            <a:r>
              <a:rPr lang="en-US" sz="2000" dirty="0">
                <a:solidFill>
                  <a:srgbClr val="0000CC"/>
                </a:solidFill>
                <a:latin typeface="Candara" panose="020E0502030303020204" pitchFamily="34" charset="0"/>
              </a:rPr>
              <a:t>N(b3,N)  += 1</a:t>
            </a:r>
            <a:endParaRPr lang="en-US" sz="2000" dirty="0">
              <a:solidFill>
                <a:srgbClr val="0000CC"/>
              </a:solidFill>
            </a:endParaRPr>
          </a:p>
        </p:txBody>
      </p:sp>
      <p:sp>
        <p:nvSpPr>
          <p:cNvPr id="8" name="Rectangle 7">
            <a:extLst>
              <a:ext uri="{FF2B5EF4-FFF2-40B4-BE49-F238E27FC236}">
                <a16:creationId xmlns:a16="http://schemas.microsoft.com/office/drawing/2014/main" id="{3EBF9142-E0FC-4365-9C5E-749409DD0B70}"/>
              </a:ext>
            </a:extLst>
          </p:cNvPr>
          <p:cNvSpPr/>
          <p:nvPr/>
        </p:nvSpPr>
        <p:spPr>
          <a:xfrm>
            <a:off x="3748087" y="6325759"/>
            <a:ext cx="5240537" cy="400110"/>
          </a:xfrm>
          <a:prstGeom prst="rect">
            <a:avLst/>
          </a:prstGeom>
        </p:spPr>
        <p:txBody>
          <a:bodyPr wrap="none">
            <a:spAutoFit/>
          </a:bodyPr>
          <a:lstStyle/>
          <a:p>
            <a:r>
              <a:rPr lang="en-US" sz="2000" dirty="0">
                <a:solidFill>
                  <a:srgbClr val="0000CC"/>
                </a:solidFill>
                <a:latin typeface="Candara" panose="020E0502030303020204" pitchFamily="34" charset="0"/>
              </a:rPr>
              <a:t>Q(b3,N) = 45.8 + 1/10 * (-1 + 1*(-100)- 45.8) = 31.1</a:t>
            </a:r>
            <a:endParaRPr lang="en-US" sz="2000" dirty="0">
              <a:solidFill>
                <a:srgbClr val="0000CC"/>
              </a:solidFill>
            </a:endParaRPr>
          </a:p>
        </p:txBody>
      </p:sp>
      <p:sp>
        <p:nvSpPr>
          <p:cNvPr id="9" name="Rectangle 8">
            <a:extLst>
              <a:ext uri="{FF2B5EF4-FFF2-40B4-BE49-F238E27FC236}">
                <a16:creationId xmlns:a16="http://schemas.microsoft.com/office/drawing/2014/main" id="{65815839-72CF-4405-8EE0-2DA0A9F914DB}"/>
              </a:ext>
            </a:extLst>
          </p:cNvPr>
          <p:cNvSpPr/>
          <p:nvPr/>
        </p:nvSpPr>
        <p:spPr>
          <a:xfrm>
            <a:off x="3731750" y="5881107"/>
            <a:ext cx="6346316" cy="400110"/>
          </a:xfrm>
          <a:prstGeom prst="rect">
            <a:avLst/>
          </a:prstGeom>
        </p:spPr>
        <p:txBody>
          <a:bodyPr wrap="square">
            <a:spAutoFit/>
          </a:bodyPr>
          <a:lstStyle/>
          <a:p>
            <a:r>
              <a:rPr lang="en-US" sz="2000" dirty="0">
                <a:solidFill>
                  <a:srgbClr val="0000CC"/>
                </a:solidFill>
                <a:latin typeface="Candara" panose="020E0502030303020204" pitchFamily="34" charset="0"/>
              </a:rPr>
              <a:t>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+ 1/N(</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a:t>
            </a:r>
            <a:r>
              <a:rPr lang="el-GR" sz="2000" dirty="0">
                <a:solidFill>
                  <a:srgbClr val="0000CC"/>
                </a:solidFill>
                <a:latin typeface="Candara" panose="020E0502030303020204" pitchFamily="34" charset="0"/>
              </a:rPr>
              <a:t>(</a:t>
            </a:r>
            <a:r>
              <a:rPr lang="en-US" sz="2000" dirty="0">
                <a:solidFill>
                  <a:srgbClr val="0000CC"/>
                </a:solidFill>
                <a:latin typeface="Candara" panose="020E0502030303020204" pitchFamily="34" charset="0"/>
              </a:rPr>
              <a:t>R(s) + γ Q(</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a:t>
            </a:r>
          </a:p>
        </p:txBody>
      </p:sp>
      <p:sp>
        <p:nvSpPr>
          <p:cNvPr id="24" name="Rectangle 23">
            <a:extLst>
              <a:ext uri="{FF2B5EF4-FFF2-40B4-BE49-F238E27FC236}">
                <a16:creationId xmlns:a16="http://schemas.microsoft.com/office/drawing/2014/main" id="{7451B781-C7D9-4782-B08F-42A28B96DBAC}"/>
              </a:ext>
            </a:extLst>
          </p:cNvPr>
          <p:cNvSpPr/>
          <p:nvPr/>
        </p:nvSpPr>
        <p:spPr>
          <a:xfrm>
            <a:off x="8702559" y="2692963"/>
            <a:ext cx="625492" cy="461665"/>
          </a:xfrm>
          <a:prstGeom prst="rect">
            <a:avLst/>
          </a:prstGeom>
        </p:spPr>
        <p:txBody>
          <a:bodyPr wrap="none">
            <a:spAutoFit/>
          </a:bodyPr>
          <a:lstStyle/>
          <a:p>
            <a:r>
              <a:rPr lang="en-US" sz="2400" dirty="0">
                <a:solidFill>
                  <a:srgbClr val="0000CC"/>
                </a:solidFill>
                <a:latin typeface="Candara" panose="020E0502030303020204" pitchFamily="34" charset="0"/>
              </a:rPr>
              <a:t>31.1</a:t>
            </a:r>
            <a:endParaRPr lang="en-US" sz="2400" dirty="0"/>
          </a:p>
        </p:txBody>
      </p:sp>
    </p:spTree>
    <p:extLst>
      <p:ext uri="{BB962C8B-B14F-4D97-AF65-F5344CB8AC3E}">
        <p14:creationId xmlns:p14="http://schemas.microsoft.com/office/powerpoint/2010/main" val="235311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2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6574-4147-4D50-B392-C9C3628885A0}"/>
              </a:ext>
            </a:extLst>
          </p:cNvPr>
          <p:cNvSpPr>
            <a:spLocks noGrp="1"/>
          </p:cNvSpPr>
          <p:nvPr>
            <p:ph type="title"/>
          </p:nvPr>
        </p:nvSpPr>
        <p:spPr/>
        <p:txBody>
          <a:bodyPr>
            <a:normAutofit/>
          </a:bodyPr>
          <a:lstStyle/>
          <a:p>
            <a:r>
              <a:rPr lang="en-US" dirty="0"/>
              <a:t>Latest Optimal Policy</a:t>
            </a:r>
          </a:p>
        </p:txBody>
      </p:sp>
      <p:sp>
        <p:nvSpPr>
          <p:cNvPr id="4" name="Slide Number Placeholder 3">
            <a:extLst>
              <a:ext uri="{FF2B5EF4-FFF2-40B4-BE49-F238E27FC236}">
                <a16:creationId xmlns:a16="http://schemas.microsoft.com/office/drawing/2014/main" id="{442B97A8-0638-4085-9450-276299C05385}"/>
              </a:ext>
            </a:extLst>
          </p:cNvPr>
          <p:cNvSpPr>
            <a:spLocks noGrp="1"/>
          </p:cNvSpPr>
          <p:nvPr>
            <p:ph type="sldNum" sz="quarter" idx="12"/>
          </p:nvPr>
        </p:nvSpPr>
        <p:spPr/>
        <p:txBody>
          <a:bodyPr/>
          <a:lstStyle/>
          <a:p>
            <a:fld id="{CCF77436-EC8C-4AA7-8F7E-35D67B363DD7}" type="slidenum">
              <a:rPr lang="en-US" smtClean="0"/>
              <a:pPr/>
              <a:t>53</a:t>
            </a:fld>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D8A5B61-BA0F-47B6-9C98-8B04BCAD12F1}"/>
                  </a:ext>
                </a:extLst>
              </p:cNvPr>
              <p:cNvSpPr/>
              <p:nvPr/>
            </p:nvSpPr>
            <p:spPr>
              <a:xfrm>
                <a:off x="7778646" y="1185952"/>
                <a:ext cx="11907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𝑄</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3" name="Rectangle 2">
                <a:extLst>
                  <a:ext uri="{FF2B5EF4-FFF2-40B4-BE49-F238E27FC236}">
                    <a16:creationId xmlns:a16="http://schemas.microsoft.com/office/drawing/2014/main" id="{4D8A5B61-BA0F-47B6-9C98-8B04BCAD12F1}"/>
                  </a:ext>
                </a:extLst>
              </p:cNvPr>
              <p:cNvSpPr>
                <a:spLocks noRot="1" noChangeAspect="1" noMove="1" noResize="1" noEditPoints="1" noAdjustHandles="1" noChangeArrowheads="1" noChangeShapeType="1" noTextEdit="1"/>
              </p:cNvSpPr>
              <p:nvPr/>
            </p:nvSpPr>
            <p:spPr>
              <a:xfrm>
                <a:off x="7778646" y="1185952"/>
                <a:ext cx="1190711" cy="461665"/>
              </a:xfrm>
              <a:prstGeom prst="rect">
                <a:avLst/>
              </a:prstGeom>
              <a:blipFill>
                <a:blip r:embed="rId2"/>
                <a:stretch>
                  <a:fillRect b="-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613A782-70A9-4F36-A1A8-42436D48DC5D}"/>
                  </a:ext>
                </a:extLst>
              </p:cNvPr>
              <p:cNvSpPr/>
              <p:nvPr/>
            </p:nvSpPr>
            <p:spPr>
              <a:xfrm>
                <a:off x="3187606" y="1199155"/>
                <a:ext cx="120680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𝑁</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10" name="Rectangle 9">
                <a:extLst>
                  <a:ext uri="{FF2B5EF4-FFF2-40B4-BE49-F238E27FC236}">
                    <a16:creationId xmlns:a16="http://schemas.microsoft.com/office/drawing/2014/main" id="{7613A782-70A9-4F36-A1A8-42436D48DC5D}"/>
                  </a:ext>
                </a:extLst>
              </p:cNvPr>
              <p:cNvSpPr>
                <a:spLocks noRot="1" noChangeAspect="1" noMove="1" noResize="1" noEditPoints="1" noAdjustHandles="1" noChangeArrowheads="1" noChangeShapeType="1" noTextEdit="1"/>
              </p:cNvSpPr>
              <p:nvPr/>
            </p:nvSpPr>
            <p:spPr>
              <a:xfrm>
                <a:off x="3187606" y="1199155"/>
                <a:ext cx="1206805" cy="461665"/>
              </a:xfrm>
              <a:prstGeom prst="rect">
                <a:avLst/>
              </a:prstGeom>
              <a:blipFill>
                <a:blip r:embed="rId3"/>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867E56A9-1B76-4D82-9890-53CDB5C52E6A}"/>
              </a:ext>
            </a:extLst>
          </p:cNvPr>
          <p:cNvSpPr/>
          <p:nvPr/>
        </p:nvSpPr>
        <p:spPr>
          <a:xfrm>
            <a:off x="886446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2" name="Rectangle 11">
            <a:extLst>
              <a:ext uri="{FF2B5EF4-FFF2-40B4-BE49-F238E27FC236}">
                <a16:creationId xmlns:a16="http://schemas.microsoft.com/office/drawing/2014/main" id="{5A60AE9A-06BB-4481-9023-A4637472BC49}"/>
              </a:ext>
            </a:extLst>
          </p:cNvPr>
          <p:cNvSpPr/>
          <p:nvPr/>
        </p:nvSpPr>
        <p:spPr>
          <a:xfrm>
            <a:off x="6645018"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3" name="Rectangle 12">
            <a:extLst>
              <a:ext uri="{FF2B5EF4-FFF2-40B4-BE49-F238E27FC236}">
                <a16:creationId xmlns:a16="http://schemas.microsoft.com/office/drawing/2014/main" id="{36EA36EA-2FA8-4EDA-89DF-B2510CA3A759}"/>
              </a:ext>
            </a:extLst>
          </p:cNvPr>
          <p:cNvSpPr/>
          <p:nvPr/>
        </p:nvSpPr>
        <p:spPr>
          <a:xfrm>
            <a:off x="7754740"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4" name="Rectangle 13">
            <a:extLst>
              <a:ext uri="{FF2B5EF4-FFF2-40B4-BE49-F238E27FC236}">
                <a16:creationId xmlns:a16="http://schemas.microsoft.com/office/drawing/2014/main" id="{7EC4DE3C-76E2-4898-A068-757CF95CC8DF}"/>
              </a:ext>
            </a:extLst>
          </p:cNvPr>
          <p:cNvSpPr/>
          <p:nvPr/>
        </p:nvSpPr>
        <p:spPr>
          <a:xfrm>
            <a:off x="9974185"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5" name="Rectangle 14">
            <a:extLst>
              <a:ext uri="{FF2B5EF4-FFF2-40B4-BE49-F238E27FC236}">
                <a16:creationId xmlns:a16="http://schemas.microsoft.com/office/drawing/2014/main" id="{882F8572-53E2-4525-A403-560620F0A6A3}"/>
              </a:ext>
            </a:extLst>
          </p:cNvPr>
          <p:cNvSpPr/>
          <p:nvPr/>
        </p:nvSpPr>
        <p:spPr>
          <a:xfrm>
            <a:off x="5936568" y="427080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6" name="Rectangle 15">
            <a:extLst>
              <a:ext uri="{FF2B5EF4-FFF2-40B4-BE49-F238E27FC236}">
                <a16:creationId xmlns:a16="http://schemas.microsoft.com/office/drawing/2014/main" id="{E88B48C7-2380-45BC-953B-7AABD1F031A9}"/>
              </a:ext>
            </a:extLst>
          </p:cNvPr>
          <p:cNvSpPr/>
          <p:nvPr/>
        </p:nvSpPr>
        <p:spPr>
          <a:xfrm>
            <a:off x="5946186" y="2059808"/>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7" name="Rectangle 16">
            <a:extLst>
              <a:ext uri="{FF2B5EF4-FFF2-40B4-BE49-F238E27FC236}">
                <a16:creationId xmlns:a16="http://schemas.microsoft.com/office/drawing/2014/main" id="{ECB36685-DF46-4FE6-A78B-BE96CD3D7272}"/>
              </a:ext>
            </a:extLst>
          </p:cNvPr>
          <p:cNvSpPr/>
          <p:nvPr/>
        </p:nvSpPr>
        <p:spPr>
          <a:xfrm>
            <a:off x="5934164" y="316530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8" name="Rectangle 17">
            <a:extLst>
              <a:ext uri="{FF2B5EF4-FFF2-40B4-BE49-F238E27FC236}">
                <a16:creationId xmlns:a16="http://schemas.microsoft.com/office/drawing/2014/main" id="{F78ED48E-3264-4165-86F4-411A0182A299}"/>
              </a:ext>
            </a:extLst>
          </p:cNvPr>
          <p:cNvSpPr/>
          <p:nvPr/>
        </p:nvSpPr>
        <p:spPr>
          <a:xfrm>
            <a:off x="41925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9" name="Rectangle 18">
            <a:extLst>
              <a:ext uri="{FF2B5EF4-FFF2-40B4-BE49-F238E27FC236}">
                <a16:creationId xmlns:a16="http://schemas.microsoft.com/office/drawing/2014/main" id="{2FE09E6B-0615-4C8C-92A5-AF8758D1D450}"/>
              </a:ext>
            </a:extLst>
          </p:cNvPr>
          <p:cNvSpPr/>
          <p:nvPr/>
        </p:nvSpPr>
        <p:spPr>
          <a:xfrm>
            <a:off x="1967772"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0" name="Rectangle 19">
            <a:extLst>
              <a:ext uri="{FF2B5EF4-FFF2-40B4-BE49-F238E27FC236}">
                <a16:creationId xmlns:a16="http://schemas.microsoft.com/office/drawing/2014/main" id="{4887565E-D44F-437F-8086-A1132CA58B11}"/>
              </a:ext>
            </a:extLst>
          </p:cNvPr>
          <p:cNvSpPr/>
          <p:nvPr/>
        </p:nvSpPr>
        <p:spPr>
          <a:xfrm>
            <a:off x="30801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1" name="Rectangle 20">
            <a:extLst>
              <a:ext uri="{FF2B5EF4-FFF2-40B4-BE49-F238E27FC236}">
                <a16:creationId xmlns:a16="http://schemas.microsoft.com/office/drawing/2014/main" id="{1030C0AA-7BE7-4B02-8784-FF73451ECA74}"/>
              </a:ext>
            </a:extLst>
          </p:cNvPr>
          <p:cNvSpPr/>
          <p:nvPr/>
        </p:nvSpPr>
        <p:spPr>
          <a:xfrm>
            <a:off x="5304972"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graphicFrame>
        <p:nvGraphicFramePr>
          <p:cNvPr id="22" name="Table 21">
            <a:extLst>
              <a:ext uri="{FF2B5EF4-FFF2-40B4-BE49-F238E27FC236}">
                <a16:creationId xmlns:a16="http://schemas.microsoft.com/office/drawing/2014/main" id="{E33842C1-7187-4C1F-8CD3-AE0BD41C6DFB}"/>
              </a:ext>
            </a:extLst>
          </p:cNvPr>
          <p:cNvGraphicFramePr>
            <a:graphicFrameLocks noGrp="1"/>
          </p:cNvGraphicFramePr>
          <p:nvPr>
            <p:extLst>
              <p:ext uri="{D42A27DB-BD31-4B8C-83A1-F6EECF244321}">
                <p14:modId xmlns:p14="http://schemas.microsoft.com/office/powerpoint/2010/main" val="2965581687"/>
              </p:ext>
            </p:extLst>
          </p:nvPr>
        </p:nvGraphicFramePr>
        <p:xfrm>
          <a:off x="621382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449419">
                  <a:extLst>
                    <a:ext uri="{9D8B030D-6E8A-4147-A177-3AD203B41FA5}">
                      <a16:colId xmlns:a16="http://schemas.microsoft.com/office/drawing/2014/main" val="3709541919"/>
                    </a:ext>
                  </a:extLst>
                </a:gridCol>
                <a:gridCol w="108847">
                  <a:extLst>
                    <a:ext uri="{9D8B030D-6E8A-4147-A177-3AD203B41FA5}">
                      <a16:colId xmlns:a16="http://schemas.microsoft.com/office/drawing/2014/main" val="1355692597"/>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41.0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16.4</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60.8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600" dirty="0">
                          <a:solidFill>
                            <a:schemeClr val="tx1"/>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solidFill>
                          <a:schemeClr val="tx1"/>
                        </a:solidFill>
                        <a:latin typeface="Candara" panose="020E0502030303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88.8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3.4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3">
                  <a:txBody>
                    <a:bodyPr/>
                    <a:lstStyle/>
                    <a:p>
                      <a:pPr algn="ctr"/>
                      <a:r>
                        <a:rPr lang="en-US" sz="1600" dirty="0">
                          <a:solidFill>
                            <a:srgbClr val="FF0000"/>
                          </a:solidFill>
                          <a:latin typeface="Candara" panose="020E0502030303020204" pitchFamily="34" charset="0"/>
                        </a:rPr>
                        <a:t>31.1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rgbClr val="FF0000"/>
                          </a:solidFill>
                          <a:latin typeface="Candara" panose="020E0502030303020204" pitchFamily="34" charset="0"/>
                          <a:ea typeface="+mn-ea"/>
                          <a:cs typeface="+mn-cs"/>
                        </a:rPr>
                        <a:t>-2.9</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kumimoji="0" lang="en-US" sz="1600" kern="1200" dirty="0">
                          <a:solidFill>
                            <a:schemeClr val="tx1"/>
                          </a:solidFill>
                          <a:latin typeface="Candara" panose="020E0502030303020204" pitchFamily="34" charset="0"/>
                          <a:ea typeface="+mn-ea"/>
                          <a:cs typeface="+mn-cs"/>
                        </a:rPr>
                        <a:t>12.2</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r"/>
                      <a:r>
                        <a:rPr lang="en-US" sz="1600" dirty="0">
                          <a:solidFill>
                            <a:schemeClr val="tx1"/>
                          </a:solidFill>
                          <a:latin typeface="Candara" panose="020E0502030303020204" pitchFamily="34" charset="0"/>
                        </a:rPr>
                        <a:t>-101.0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r"/>
                      <a:r>
                        <a:rPr lang="en-US" sz="1600" dirty="0">
                          <a:solidFill>
                            <a:schemeClr val="tx1"/>
                          </a:solidFill>
                          <a:latin typeface="Candara" panose="020E0502030303020204" pitchFamily="34" charset="0"/>
                        </a:rPr>
                        <a:t>-101.0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-51.5</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chemeClr val="tx1"/>
                          </a:solidFill>
                          <a:latin typeface="Candara" panose="020E0502030303020204" pitchFamily="34" charset="0"/>
                        </a:rPr>
                        <a:t>-2.6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rgbClr val="FF0000"/>
                          </a:solidFill>
                          <a:latin typeface="Candara" panose="020E0502030303020204" pitchFamily="34" charset="0"/>
                        </a:rPr>
                        <a:t>11.7</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-101.0</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-2.5</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-2.2</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1.34</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solidFill>
                          <a:schemeClr val="tx1"/>
                        </a:solidFill>
                        <a:latin typeface="Candara" panose="020E0502030303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-2.1</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-15.0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-14.9</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-2.1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-1.9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-3.7</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graphicFrame>
        <p:nvGraphicFramePr>
          <p:cNvPr id="23" name="Table 22">
            <a:extLst>
              <a:ext uri="{FF2B5EF4-FFF2-40B4-BE49-F238E27FC236}">
                <a16:creationId xmlns:a16="http://schemas.microsoft.com/office/drawing/2014/main" id="{A0BA824C-6CAB-4BD1-8E01-317789E791F0}"/>
              </a:ext>
            </a:extLst>
          </p:cNvPr>
          <p:cNvGraphicFramePr>
            <a:graphicFrameLocks noGrp="1"/>
          </p:cNvGraphicFramePr>
          <p:nvPr>
            <p:extLst>
              <p:ext uri="{D42A27DB-BD31-4B8C-83A1-F6EECF244321}">
                <p14:modId xmlns:p14="http://schemas.microsoft.com/office/powerpoint/2010/main" val="3571276194"/>
              </p:ext>
            </p:extLst>
          </p:nvPr>
        </p:nvGraphicFramePr>
        <p:xfrm>
          <a:off x="152400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558266">
                  <a:extLst>
                    <a:ext uri="{9D8B030D-6E8A-4147-A177-3AD203B41FA5}">
                      <a16:colId xmlns:a16="http://schemas.microsoft.com/office/drawing/2014/main" val="3709541919"/>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10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5</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11</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chemeClr val="tx1"/>
                          </a:solidFill>
                          <a:latin typeface="Candara" panose="020E0502030303020204" pitchFamily="34" charset="0"/>
                        </a:rPr>
                        <a:t>5</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chemeClr val="tx1"/>
                          </a:solidFill>
                          <a:latin typeface="Candara" panose="020E0502030303020204" pitchFamily="34" charset="0"/>
                        </a:rPr>
                        <a:t>18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chemeClr val="tx1"/>
                          </a:solidFill>
                          <a:latin typeface="Candara" panose="020E0502030303020204" pitchFamily="34" charset="0"/>
                          <a:ea typeface="+mn-ea"/>
                          <a:cs typeface="+mn-cs"/>
                        </a:rPr>
                        <a:t>9</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55</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chemeClr val="tx1"/>
                          </a:solidFill>
                          <a:latin typeface="Candara" panose="020E0502030303020204" pitchFamily="34" charset="0"/>
                        </a:rPr>
                        <a:t>13</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17</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8</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8</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77</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sp>
        <p:nvSpPr>
          <p:cNvPr id="5" name="Rectangle 4">
            <a:extLst>
              <a:ext uri="{FF2B5EF4-FFF2-40B4-BE49-F238E27FC236}">
                <a16:creationId xmlns:a16="http://schemas.microsoft.com/office/drawing/2014/main" id="{B3EA3CD3-18BF-4539-BC42-322AAE9A5303}"/>
              </a:ext>
            </a:extLst>
          </p:cNvPr>
          <p:cNvSpPr/>
          <p:nvPr/>
        </p:nvSpPr>
        <p:spPr>
          <a:xfrm>
            <a:off x="1558871" y="5367533"/>
            <a:ext cx="8774630" cy="400110"/>
          </a:xfrm>
          <a:prstGeom prst="rect">
            <a:avLst/>
          </a:prstGeom>
        </p:spPr>
        <p:txBody>
          <a:bodyPr wrap="square">
            <a:spAutoFit/>
          </a:bodyPr>
          <a:lstStyle/>
          <a:p>
            <a:r>
              <a:rPr lang="en-US" sz="2000" dirty="0">
                <a:latin typeface="Candara" panose="020E0502030303020204" pitchFamily="34" charset="0"/>
              </a:rPr>
              <a:t>Trajectory:  (a2,E,-1)  --&gt;  (a3,N,-1)&lt;  --&gt;  (a2,E,-1)  --&gt;  (a3,N,-1)  --&gt;  (b3,N,-1)&gt;  --&gt;  b4</a:t>
            </a:r>
          </a:p>
        </p:txBody>
      </p:sp>
    </p:spTree>
    <p:extLst>
      <p:ext uri="{BB962C8B-B14F-4D97-AF65-F5344CB8AC3E}">
        <p14:creationId xmlns:p14="http://schemas.microsoft.com/office/powerpoint/2010/main" val="12387633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44D-FFBE-4FD4-8E8A-DE2C03432B3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1B1ECAA-DA4F-459A-ACC6-91BD68861CAD}"/>
              </a:ext>
            </a:extLst>
          </p:cNvPr>
          <p:cNvSpPr>
            <a:spLocks noGrp="1"/>
          </p:cNvSpPr>
          <p:nvPr>
            <p:ph idx="1"/>
          </p:nvPr>
        </p:nvSpPr>
        <p:spPr/>
        <p:txBody>
          <a:bodyPr/>
          <a:lstStyle/>
          <a:p>
            <a:r>
              <a:rPr lang="en-US" dirty="0"/>
              <a:t>Introduction</a:t>
            </a:r>
          </a:p>
          <a:p>
            <a:r>
              <a:rPr lang="en-US" dirty="0"/>
              <a:t>Exploitation and Exploration</a:t>
            </a:r>
          </a:p>
          <a:p>
            <a:r>
              <a:rPr lang="en-US" dirty="0"/>
              <a:t>Model-Free Utility Learning</a:t>
            </a:r>
          </a:p>
          <a:p>
            <a:r>
              <a:rPr lang="en-US" dirty="0"/>
              <a:t>Another Utility Model: Q-Value</a:t>
            </a:r>
          </a:p>
          <a:p>
            <a:r>
              <a:rPr lang="en-US" dirty="0"/>
              <a:t>SARSA Illustration</a:t>
            </a:r>
          </a:p>
          <a:p>
            <a:r>
              <a:rPr lang="en-US" dirty="0"/>
              <a:t>Q Learning Illustration</a:t>
            </a:r>
          </a:p>
        </p:txBody>
      </p:sp>
      <p:sp>
        <p:nvSpPr>
          <p:cNvPr id="4" name="Slide Number Placeholder 3">
            <a:extLst>
              <a:ext uri="{FF2B5EF4-FFF2-40B4-BE49-F238E27FC236}">
                <a16:creationId xmlns:a16="http://schemas.microsoft.com/office/drawing/2014/main" id="{3ACD25EB-491A-45A0-937D-B76D9C098DBA}"/>
              </a:ext>
            </a:extLst>
          </p:cNvPr>
          <p:cNvSpPr>
            <a:spLocks noGrp="1"/>
          </p:cNvSpPr>
          <p:nvPr>
            <p:ph type="sldNum" sz="quarter" idx="12"/>
          </p:nvPr>
        </p:nvSpPr>
        <p:spPr/>
        <p:txBody>
          <a:bodyPr/>
          <a:lstStyle/>
          <a:p>
            <a:pPr>
              <a:defRPr/>
            </a:pPr>
            <a:fld id="{CCF77436-EC8C-4AA7-8F7E-35D67B363DD7}" type="slidenum">
              <a:rPr lang="en-US" smtClean="0"/>
              <a:pPr>
                <a:defRPr/>
              </a:pPr>
              <a:t>54</a:t>
            </a:fld>
            <a:endParaRPr lang="en-US" dirty="0"/>
          </a:p>
        </p:txBody>
      </p:sp>
    </p:spTree>
    <p:extLst>
      <p:ext uri="{BB962C8B-B14F-4D97-AF65-F5344CB8AC3E}">
        <p14:creationId xmlns:p14="http://schemas.microsoft.com/office/powerpoint/2010/main" val="3909269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6574-4147-4D50-B392-C9C3628885A0}"/>
              </a:ext>
            </a:extLst>
          </p:cNvPr>
          <p:cNvSpPr>
            <a:spLocks noGrp="1"/>
          </p:cNvSpPr>
          <p:nvPr>
            <p:ph type="title"/>
          </p:nvPr>
        </p:nvSpPr>
        <p:spPr/>
        <p:txBody>
          <a:bodyPr>
            <a:normAutofit/>
          </a:bodyPr>
          <a:lstStyle/>
          <a:p>
            <a:r>
              <a:rPr lang="en-US" dirty="0"/>
              <a:t>Latest Access Frequency and Q-Values</a:t>
            </a:r>
          </a:p>
        </p:txBody>
      </p:sp>
      <p:sp>
        <p:nvSpPr>
          <p:cNvPr id="4" name="Slide Number Placeholder 3">
            <a:extLst>
              <a:ext uri="{FF2B5EF4-FFF2-40B4-BE49-F238E27FC236}">
                <a16:creationId xmlns:a16="http://schemas.microsoft.com/office/drawing/2014/main" id="{442B97A8-0638-4085-9450-276299C05385}"/>
              </a:ext>
            </a:extLst>
          </p:cNvPr>
          <p:cNvSpPr>
            <a:spLocks noGrp="1"/>
          </p:cNvSpPr>
          <p:nvPr>
            <p:ph type="sldNum" sz="quarter" idx="12"/>
          </p:nvPr>
        </p:nvSpPr>
        <p:spPr/>
        <p:txBody>
          <a:bodyPr/>
          <a:lstStyle/>
          <a:p>
            <a:fld id="{CCF77436-EC8C-4AA7-8F7E-35D67B363DD7}" type="slidenum">
              <a:rPr lang="en-US" smtClean="0"/>
              <a:pPr/>
              <a:t>55</a:t>
            </a:fld>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D8A5B61-BA0F-47B6-9C98-8B04BCAD12F1}"/>
                  </a:ext>
                </a:extLst>
              </p:cNvPr>
              <p:cNvSpPr/>
              <p:nvPr/>
            </p:nvSpPr>
            <p:spPr>
              <a:xfrm>
                <a:off x="7778646" y="1185952"/>
                <a:ext cx="11907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𝑄</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3" name="Rectangle 2">
                <a:extLst>
                  <a:ext uri="{FF2B5EF4-FFF2-40B4-BE49-F238E27FC236}">
                    <a16:creationId xmlns:a16="http://schemas.microsoft.com/office/drawing/2014/main" id="{4D8A5B61-BA0F-47B6-9C98-8B04BCAD12F1}"/>
                  </a:ext>
                </a:extLst>
              </p:cNvPr>
              <p:cNvSpPr>
                <a:spLocks noRot="1" noChangeAspect="1" noMove="1" noResize="1" noEditPoints="1" noAdjustHandles="1" noChangeArrowheads="1" noChangeShapeType="1" noTextEdit="1"/>
              </p:cNvSpPr>
              <p:nvPr/>
            </p:nvSpPr>
            <p:spPr>
              <a:xfrm>
                <a:off x="7778646" y="1185952"/>
                <a:ext cx="1190711" cy="461665"/>
              </a:xfrm>
              <a:prstGeom prst="rect">
                <a:avLst/>
              </a:prstGeom>
              <a:blipFill>
                <a:blip r:embed="rId3"/>
                <a:stretch>
                  <a:fillRect b="-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613A782-70A9-4F36-A1A8-42436D48DC5D}"/>
                  </a:ext>
                </a:extLst>
              </p:cNvPr>
              <p:cNvSpPr/>
              <p:nvPr/>
            </p:nvSpPr>
            <p:spPr>
              <a:xfrm>
                <a:off x="3187606" y="1199155"/>
                <a:ext cx="120680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𝑁</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10" name="Rectangle 9">
                <a:extLst>
                  <a:ext uri="{FF2B5EF4-FFF2-40B4-BE49-F238E27FC236}">
                    <a16:creationId xmlns:a16="http://schemas.microsoft.com/office/drawing/2014/main" id="{7613A782-70A9-4F36-A1A8-42436D48DC5D}"/>
                  </a:ext>
                </a:extLst>
              </p:cNvPr>
              <p:cNvSpPr>
                <a:spLocks noRot="1" noChangeAspect="1" noMove="1" noResize="1" noEditPoints="1" noAdjustHandles="1" noChangeArrowheads="1" noChangeShapeType="1" noTextEdit="1"/>
              </p:cNvSpPr>
              <p:nvPr/>
            </p:nvSpPr>
            <p:spPr>
              <a:xfrm>
                <a:off x="3187606" y="1199155"/>
                <a:ext cx="1206805" cy="461665"/>
              </a:xfrm>
              <a:prstGeom prst="rect">
                <a:avLst/>
              </a:prstGeom>
              <a:blipFill>
                <a:blip r:embed="rId4"/>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867E56A9-1B76-4D82-9890-53CDB5C52E6A}"/>
              </a:ext>
            </a:extLst>
          </p:cNvPr>
          <p:cNvSpPr/>
          <p:nvPr/>
        </p:nvSpPr>
        <p:spPr>
          <a:xfrm>
            <a:off x="886446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2" name="Rectangle 11">
            <a:extLst>
              <a:ext uri="{FF2B5EF4-FFF2-40B4-BE49-F238E27FC236}">
                <a16:creationId xmlns:a16="http://schemas.microsoft.com/office/drawing/2014/main" id="{5A60AE9A-06BB-4481-9023-A4637472BC49}"/>
              </a:ext>
            </a:extLst>
          </p:cNvPr>
          <p:cNvSpPr/>
          <p:nvPr/>
        </p:nvSpPr>
        <p:spPr>
          <a:xfrm>
            <a:off x="6645018"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3" name="Rectangle 12">
            <a:extLst>
              <a:ext uri="{FF2B5EF4-FFF2-40B4-BE49-F238E27FC236}">
                <a16:creationId xmlns:a16="http://schemas.microsoft.com/office/drawing/2014/main" id="{36EA36EA-2FA8-4EDA-89DF-B2510CA3A759}"/>
              </a:ext>
            </a:extLst>
          </p:cNvPr>
          <p:cNvSpPr/>
          <p:nvPr/>
        </p:nvSpPr>
        <p:spPr>
          <a:xfrm>
            <a:off x="7754740"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4" name="Rectangle 13">
            <a:extLst>
              <a:ext uri="{FF2B5EF4-FFF2-40B4-BE49-F238E27FC236}">
                <a16:creationId xmlns:a16="http://schemas.microsoft.com/office/drawing/2014/main" id="{7EC4DE3C-76E2-4898-A068-757CF95CC8DF}"/>
              </a:ext>
            </a:extLst>
          </p:cNvPr>
          <p:cNvSpPr/>
          <p:nvPr/>
        </p:nvSpPr>
        <p:spPr>
          <a:xfrm>
            <a:off x="9974185"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5" name="Rectangle 14">
            <a:extLst>
              <a:ext uri="{FF2B5EF4-FFF2-40B4-BE49-F238E27FC236}">
                <a16:creationId xmlns:a16="http://schemas.microsoft.com/office/drawing/2014/main" id="{882F8572-53E2-4525-A403-560620F0A6A3}"/>
              </a:ext>
            </a:extLst>
          </p:cNvPr>
          <p:cNvSpPr/>
          <p:nvPr/>
        </p:nvSpPr>
        <p:spPr>
          <a:xfrm>
            <a:off x="5936568" y="427080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6" name="Rectangle 15">
            <a:extLst>
              <a:ext uri="{FF2B5EF4-FFF2-40B4-BE49-F238E27FC236}">
                <a16:creationId xmlns:a16="http://schemas.microsoft.com/office/drawing/2014/main" id="{E88B48C7-2380-45BC-953B-7AABD1F031A9}"/>
              </a:ext>
            </a:extLst>
          </p:cNvPr>
          <p:cNvSpPr/>
          <p:nvPr/>
        </p:nvSpPr>
        <p:spPr>
          <a:xfrm>
            <a:off x="5946186" y="2059808"/>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7" name="Rectangle 16">
            <a:extLst>
              <a:ext uri="{FF2B5EF4-FFF2-40B4-BE49-F238E27FC236}">
                <a16:creationId xmlns:a16="http://schemas.microsoft.com/office/drawing/2014/main" id="{ECB36685-DF46-4FE6-A78B-BE96CD3D7272}"/>
              </a:ext>
            </a:extLst>
          </p:cNvPr>
          <p:cNvSpPr/>
          <p:nvPr/>
        </p:nvSpPr>
        <p:spPr>
          <a:xfrm>
            <a:off x="5934164" y="316530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8" name="Rectangle 17">
            <a:extLst>
              <a:ext uri="{FF2B5EF4-FFF2-40B4-BE49-F238E27FC236}">
                <a16:creationId xmlns:a16="http://schemas.microsoft.com/office/drawing/2014/main" id="{F78ED48E-3264-4165-86F4-411A0182A299}"/>
              </a:ext>
            </a:extLst>
          </p:cNvPr>
          <p:cNvSpPr/>
          <p:nvPr/>
        </p:nvSpPr>
        <p:spPr>
          <a:xfrm>
            <a:off x="41925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9" name="Rectangle 18">
            <a:extLst>
              <a:ext uri="{FF2B5EF4-FFF2-40B4-BE49-F238E27FC236}">
                <a16:creationId xmlns:a16="http://schemas.microsoft.com/office/drawing/2014/main" id="{2FE09E6B-0615-4C8C-92A5-AF8758D1D450}"/>
              </a:ext>
            </a:extLst>
          </p:cNvPr>
          <p:cNvSpPr/>
          <p:nvPr/>
        </p:nvSpPr>
        <p:spPr>
          <a:xfrm>
            <a:off x="1967772"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0" name="Rectangle 19">
            <a:extLst>
              <a:ext uri="{FF2B5EF4-FFF2-40B4-BE49-F238E27FC236}">
                <a16:creationId xmlns:a16="http://schemas.microsoft.com/office/drawing/2014/main" id="{4887565E-D44F-437F-8086-A1132CA58B11}"/>
              </a:ext>
            </a:extLst>
          </p:cNvPr>
          <p:cNvSpPr/>
          <p:nvPr/>
        </p:nvSpPr>
        <p:spPr>
          <a:xfrm>
            <a:off x="30801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1" name="Rectangle 20">
            <a:extLst>
              <a:ext uri="{FF2B5EF4-FFF2-40B4-BE49-F238E27FC236}">
                <a16:creationId xmlns:a16="http://schemas.microsoft.com/office/drawing/2014/main" id="{1030C0AA-7BE7-4B02-8784-FF73451ECA74}"/>
              </a:ext>
            </a:extLst>
          </p:cNvPr>
          <p:cNvSpPr/>
          <p:nvPr/>
        </p:nvSpPr>
        <p:spPr>
          <a:xfrm>
            <a:off x="5304972"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graphicFrame>
        <p:nvGraphicFramePr>
          <p:cNvPr id="22" name="Table 21">
            <a:extLst>
              <a:ext uri="{FF2B5EF4-FFF2-40B4-BE49-F238E27FC236}">
                <a16:creationId xmlns:a16="http://schemas.microsoft.com/office/drawing/2014/main" id="{E33842C1-7187-4C1F-8CD3-AE0BD41C6DFB}"/>
              </a:ext>
            </a:extLst>
          </p:cNvPr>
          <p:cNvGraphicFramePr>
            <a:graphicFrameLocks noGrp="1"/>
          </p:cNvGraphicFramePr>
          <p:nvPr/>
        </p:nvGraphicFramePr>
        <p:xfrm>
          <a:off x="621382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449419">
                  <a:extLst>
                    <a:ext uri="{9D8B030D-6E8A-4147-A177-3AD203B41FA5}">
                      <a16:colId xmlns:a16="http://schemas.microsoft.com/office/drawing/2014/main" val="3709541919"/>
                    </a:ext>
                  </a:extLst>
                </a:gridCol>
                <a:gridCol w="108847">
                  <a:extLst>
                    <a:ext uri="{9D8B030D-6E8A-4147-A177-3AD203B41FA5}">
                      <a16:colId xmlns:a16="http://schemas.microsoft.com/office/drawing/2014/main" val="1355692597"/>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41.0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16.4</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60.8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600" dirty="0">
                          <a:solidFill>
                            <a:schemeClr val="tx1"/>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solidFill>
                          <a:schemeClr val="tx1"/>
                        </a:solidFill>
                        <a:latin typeface="Candara" panose="020E0502030303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88.8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3.4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3">
                  <a:txBody>
                    <a:bodyPr/>
                    <a:lstStyle/>
                    <a:p>
                      <a:pPr algn="ctr"/>
                      <a:r>
                        <a:rPr lang="en-US" sz="1600" dirty="0">
                          <a:solidFill>
                            <a:srgbClr val="FF0000"/>
                          </a:solidFill>
                          <a:latin typeface="Candara" panose="020E0502030303020204" pitchFamily="34" charset="0"/>
                        </a:rPr>
                        <a:t>45.8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rgbClr val="FF0000"/>
                          </a:solidFill>
                          <a:latin typeface="Candara" panose="020E0502030303020204" pitchFamily="34" charset="0"/>
                          <a:ea typeface="+mn-ea"/>
                          <a:cs typeface="+mn-cs"/>
                        </a:rPr>
                        <a:t>-2.9</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12.2</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r"/>
                      <a:r>
                        <a:rPr lang="en-US" sz="1600" dirty="0">
                          <a:solidFill>
                            <a:schemeClr val="tx1"/>
                          </a:solidFill>
                          <a:latin typeface="Candara" panose="020E0502030303020204" pitchFamily="34" charset="0"/>
                        </a:rPr>
                        <a:t>-101.0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r"/>
                      <a:r>
                        <a:rPr lang="en-US" sz="1600" dirty="0">
                          <a:solidFill>
                            <a:schemeClr val="tx1"/>
                          </a:solidFill>
                          <a:latin typeface="Candara" panose="020E0502030303020204" pitchFamily="34" charset="0"/>
                        </a:rPr>
                        <a:t>-101.0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-51.5</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chemeClr val="tx1"/>
                          </a:solidFill>
                          <a:latin typeface="Candara" panose="020E0502030303020204" pitchFamily="34" charset="0"/>
                        </a:rPr>
                        <a:t>-2.6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rgbClr val="FF0000"/>
                          </a:solidFill>
                          <a:latin typeface="Candara" panose="020E0502030303020204" pitchFamily="34" charset="0"/>
                        </a:rPr>
                        <a:t>11.0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-101.0</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-2.5</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-2.2</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solidFill>
                          <a:schemeClr val="tx1"/>
                        </a:solidFill>
                        <a:latin typeface="Candara" panose="020E0502030303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-2.1</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-15.0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-14.9</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-2.1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-1.9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-3.7</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graphicFrame>
        <p:nvGraphicFramePr>
          <p:cNvPr id="23" name="Table 22">
            <a:extLst>
              <a:ext uri="{FF2B5EF4-FFF2-40B4-BE49-F238E27FC236}">
                <a16:creationId xmlns:a16="http://schemas.microsoft.com/office/drawing/2014/main" id="{A0BA824C-6CAB-4BD1-8E01-317789E791F0}"/>
              </a:ext>
            </a:extLst>
          </p:cNvPr>
          <p:cNvGraphicFramePr>
            <a:graphicFrameLocks noGrp="1"/>
          </p:cNvGraphicFramePr>
          <p:nvPr>
            <p:extLst>
              <p:ext uri="{D42A27DB-BD31-4B8C-83A1-F6EECF244321}">
                <p14:modId xmlns:p14="http://schemas.microsoft.com/office/powerpoint/2010/main" val="3700800554"/>
              </p:ext>
            </p:extLst>
          </p:nvPr>
        </p:nvGraphicFramePr>
        <p:xfrm>
          <a:off x="152400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558266">
                  <a:extLst>
                    <a:ext uri="{9D8B030D-6E8A-4147-A177-3AD203B41FA5}">
                      <a16:colId xmlns:a16="http://schemas.microsoft.com/office/drawing/2014/main" val="3709541919"/>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10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5</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11</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chemeClr val="tx1"/>
                          </a:solidFill>
                          <a:latin typeface="Candara" panose="020E0502030303020204" pitchFamily="34" charset="0"/>
                        </a:rPr>
                        <a:t>5</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chemeClr val="tx1"/>
                          </a:solidFill>
                          <a:latin typeface="Candara" panose="020E0502030303020204" pitchFamily="34" charset="0"/>
                        </a:rPr>
                        <a:t>18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chemeClr val="tx1"/>
                          </a:solidFill>
                          <a:latin typeface="Candara" panose="020E0502030303020204" pitchFamily="34" charset="0"/>
                          <a:ea typeface="+mn-ea"/>
                          <a:cs typeface="+mn-cs"/>
                        </a:rPr>
                        <a:t>9</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55</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chemeClr val="tx1"/>
                          </a:solidFill>
                          <a:latin typeface="Candara" panose="020E0502030303020204" pitchFamily="34" charset="0"/>
                        </a:rPr>
                        <a:t>13</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28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17</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8</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8</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77</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sp>
        <p:nvSpPr>
          <p:cNvPr id="24" name="Rectangle 23">
            <a:extLst>
              <a:ext uri="{FF2B5EF4-FFF2-40B4-BE49-F238E27FC236}">
                <a16:creationId xmlns:a16="http://schemas.microsoft.com/office/drawing/2014/main" id="{E1E1BA57-4F80-4C2F-9426-5AE45E4796EB}"/>
              </a:ext>
            </a:extLst>
          </p:cNvPr>
          <p:cNvSpPr/>
          <p:nvPr/>
        </p:nvSpPr>
        <p:spPr>
          <a:xfrm>
            <a:off x="1558871" y="5367534"/>
            <a:ext cx="8774630" cy="430887"/>
          </a:xfrm>
          <a:prstGeom prst="rect">
            <a:avLst/>
          </a:prstGeom>
        </p:spPr>
        <p:txBody>
          <a:bodyPr wrap="square">
            <a:spAutoFit/>
          </a:bodyPr>
          <a:lstStyle/>
          <a:p>
            <a:r>
              <a:rPr lang="en-US" sz="2200" dirty="0">
                <a:latin typeface="Candara" panose="020E0502030303020204" pitchFamily="34" charset="0"/>
              </a:rPr>
              <a:t>Trajectory:  (a2,E,-1) --&gt;  (a3,N,-1)  --&gt;  (b3,E,-1)* --&gt;  b4</a:t>
            </a:r>
          </a:p>
        </p:txBody>
      </p:sp>
    </p:spTree>
    <p:extLst>
      <p:ext uri="{BB962C8B-B14F-4D97-AF65-F5344CB8AC3E}">
        <p14:creationId xmlns:p14="http://schemas.microsoft.com/office/powerpoint/2010/main" val="18992817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6574-4147-4D50-B392-C9C3628885A0}"/>
              </a:ext>
            </a:extLst>
          </p:cNvPr>
          <p:cNvSpPr>
            <a:spLocks noGrp="1"/>
          </p:cNvSpPr>
          <p:nvPr>
            <p:ph type="title"/>
          </p:nvPr>
        </p:nvSpPr>
        <p:spPr/>
        <p:txBody>
          <a:bodyPr>
            <a:normAutofit/>
          </a:bodyPr>
          <a:lstStyle/>
          <a:p>
            <a:r>
              <a:rPr lang="en-US" dirty="0"/>
              <a:t>Updating Access Frequency and Q-Values</a:t>
            </a:r>
          </a:p>
        </p:txBody>
      </p:sp>
      <p:sp>
        <p:nvSpPr>
          <p:cNvPr id="4" name="Slide Number Placeholder 3">
            <a:extLst>
              <a:ext uri="{FF2B5EF4-FFF2-40B4-BE49-F238E27FC236}">
                <a16:creationId xmlns:a16="http://schemas.microsoft.com/office/drawing/2014/main" id="{442B97A8-0638-4085-9450-276299C05385}"/>
              </a:ext>
            </a:extLst>
          </p:cNvPr>
          <p:cNvSpPr>
            <a:spLocks noGrp="1"/>
          </p:cNvSpPr>
          <p:nvPr>
            <p:ph type="sldNum" sz="quarter" idx="12"/>
          </p:nvPr>
        </p:nvSpPr>
        <p:spPr/>
        <p:txBody>
          <a:bodyPr/>
          <a:lstStyle/>
          <a:p>
            <a:fld id="{CCF77436-EC8C-4AA7-8F7E-35D67B363DD7}" type="slidenum">
              <a:rPr lang="en-US" smtClean="0"/>
              <a:pPr/>
              <a:t>56</a:t>
            </a:fld>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D8A5B61-BA0F-47B6-9C98-8B04BCAD12F1}"/>
                  </a:ext>
                </a:extLst>
              </p:cNvPr>
              <p:cNvSpPr/>
              <p:nvPr/>
            </p:nvSpPr>
            <p:spPr>
              <a:xfrm>
                <a:off x="7778646" y="1185952"/>
                <a:ext cx="11907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𝑄</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3" name="Rectangle 2">
                <a:extLst>
                  <a:ext uri="{FF2B5EF4-FFF2-40B4-BE49-F238E27FC236}">
                    <a16:creationId xmlns:a16="http://schemas.microsoft.com/office/drawing/2014/main" id="{4D8A5B61-BA0F-47B6-9C98-8B04BCAD12F1}"/>
                  </a:ext>
                </a:extLst>
              </p:cNvPr>
              <p:cNvSpPr>
                <a:spLocks noRot="1" noChangeAspect="1" noMove="1" noResize="1" noEditPoints="1" noAdjustHandles="1" noChangeArrowheads="1" noChangeShapeType="1" noTextEdit="1"/>
              </p:cNvSpPr>
              <p:nvPr/>
            </p:nvSpPr>
            <p:spPr>
              <a:xfrm>
                <a:off x="7778646" y="1185952"/>
                <a:ext cx="1190711" cy="461665"/>
              </a:xfrm>
              <a:prstGeom prst="rect">
                <a:avLst/>
              </a:prstGeom>
              <a:blipFill>
                <a:blip r:embed="rId3"/>
                <a:stretch>
                  <a:fillRect b="-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613A782-70A9-4F36-A1A8-42436D48DC5D}"/>
                  </a:ext>
                </a:extLst>
              </p:cNvPr>
              <p:cNvSpPr/>
              <p:nvPr/>
            </p:nvSpPr>
            <p:spPr>
              <a:xfrm>
                <a:off x="3187606" y="1199155"/>
                <a:ext cx="120680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𝑁</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10" name="Rectangle 9">
                <a:extLst>
                  <a:ext uri="{FF2B5EF4-FFF2-40B4-BE49-F238E27FC236}">
                    <a16:creationId xmlns:a16="http://schemas.microsoft.com/office/drawing/2014/main" id="{7613A782-70A9-4F36-A1A8-42436D48DC5D}"/>
                  </a:ext>
                </a:extLst>
              </p:cNvPr>
              <p:cNvSpPr>
                <a:spLocks noRot="1" noChangeAspect="1" noMove="1" noResize="1" noEditPoints="1" noAdjustHandles="1" noChangeArrowheads="1" noChangeShapeType="1" noTextEdit="1"/>
              </p:cNvSpPr>
              <p:nvPr/>
            </p:nvSpPr>
            <p:spPr>
              <a:xfrm>
                <a:off x="3187606" y="1199155"/>
                <a:ext cx="1206805" cy="461665"/>
              </a:xfrm>
              <a:prstGeom prst="rect">
                <a:avLst/>
              </a:prstGeom>
              <a:blipFill>
                <a:blip r:embed="rId4"/>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867E56A9-1B76-4D82-9890-53CDB5C52E6A}"/>
              </a:ext>
            </a:extLst>
          </p:cNvPr>
          <p:cNvSpPr/>
          <p:nvPr/>
        </p:nvSpPr>
        <p:spPr>
          <a:xfrm>
            <a:off x="886446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2" name="Rectangle 11">
            <a:extLst>
              <a:ext uri="{FF2B5EF4-FFF2-40B4-BE49-F238E27FC236}">
                <a16:creationId xmlns:a16="http://schemas.microsoft.com/office/drawing/2014/main" id="{5A60AE9A-06BB-4481-9023-A4637472BC49}"/>
              </a:ext>
            </a:extLst>
          </p:cNvPr>
          <p:cNvSpPr/>
          <p:nvPr/>
        </p:nvSpPr>
        <p:spPr>
          <a:xfrm>
            <a:off x="6645018"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3" name="Rectangle 12">
            <a:extLst>
              <a:ext uri="{FF2B5EF4-FFF2-40B4-BE49-F238E27FC236}">
                <a16:creationId xmlns:a16="http://schemas.microsoft.com/office/drawing/2014/main" id="{36EA36EA-2FA8-4EDA-89DF-B2510CA3A759}"/>
              </a:ext>
            </a:extLst>
          </p:cNvPr>
          <p:cNvSpPr/>
          <p:nvPr/>
        </p:nvSpPr>
        <p:spPr>
          <a:xfrm>
            <a:off x="7754740"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4" name="Rectangle 13">
            <a:extLst>
              <a:ext uri="{FF2B5EF4-FFF2-40B4-BE49-F238E27FC236}">
                <a16:creationId xmlns:a16="http://schemas.microsoft.com/office/drawing/2014/main" id="{7EC4DE3C-76E2-4898-A068-757CF95CC8DF}"/>
              </a:ext>
            </a:extLst>
          </p:cNvPr>
          <p:cNvSpPr/>
          <p:nvPr/>
        </p:nvSpPr>
        <p:spPr>
          <a:xfrm>
            <a:off x="9974185"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5" name="Rectangle 14">
            <a:extLst>
              <a:ext uri="{FF2B5EF4-FFF2-40B4-BE49-F238E27FC236}">
                <a16:creationId xmlns:a16="http://schemas.microsoft.com/office/drawing/2014/main" id="{882F8572-53E2-4525-A403-560620F0A6A3}"/>
              </a:ext>
            </a:extLst>
          </p:cNvPr>
          <p:cNvSpPr/>
          <p:nvPr/>
        </p:nvSpPr>
        <p:spPr>
          <a:xfrm>
            <a:off x="5936568" y="427080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6" name="Rectangle 15">
            <a:extLst>
              <a:ext uri="{FF2B5EF4-FFF2-40B4-BE49-F238E27FC236}">
                <a16:creationId xmlns:a16="http://schemas.microsoft.com/office/drawing/2014/main" id="{E88B48C7-2380-45BC-953B-7AABD1F031A9}"/>
              </a:ext>
            </a:extLst>
          </p:cNvPr>
          <p:cNvSpPr/>
          <p:nvPr/>
        </p:nvSpPr>
        <p:spPr>
          <a:xfrm>
            <a:off x="5946186" y="2059808"/>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7" name="Rectangle 16">
            <a:extLst>
              <a:ext uri="{FF2B5EF4-FFF2-40B4-BE49-F238E27FC236}">
                <a16:creationId xmlns:a16="http://schemas.microsoft.com/office/drawing/2014/main" id="{ECB36685-DF46-4FE6-A78B-BE96CD3D7272}"/>
              </a:ext>
            </a:extLst>
          </p:cNvPr>
          <p:cNvSpPr/>
          <p:nvPr/>
        </p:nvSpPr>
        <p:spPr>
          <a:xfrm>
            <a:off x="5934164" y="316530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8" name="Rectangle 17">
            <a:extLst>
              <a:ext uri="{FF2B5EF4-FFF2-40B4-BE49-F238E27FC236}">
                <a16:creationId xmlns:a16="http://schemas.microsoft.com/office/drawing/2014/main" id="{F78ED48E-3264-4165-86F4-411A0182A299}"/>
              </a:ext>
            </a:extLst>
          </p:cNvPr>
          <p:cNvSpPr/>
          <p:nvPr/>
        </p:nvSpPr>
        <p:spPr>
          <a:xfrm>
            <a:off x="41925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9" name="Rectangle 18">
            <a:extLst>
              <a:ext uri="{FF2B5EF4-FFF2-40B4-BE49-F238E27FC236}">
                <a16:creationId xmlns:a16="http://schemas.microsoft.com/office/drawing/2014/main" id="{2FE09E6B-0615-4C8C-92A5-AF8758D1D450}"/>
              </a:ext>
            </a:extLst>
          </p:cNvPr>
          <p:cNvSpPr/>
          <p:nvPr/>
        </p:nvSpPr>
        <p:spPr>
          <a:xfrm>
            <a:off x="1967772"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0" name="Rectangle 19">
            <a:extLst>
              <a:ext uri="{FF2B5EF4-FFF2-40B4-BE49-F238E27FC236}">
                <a16:creationId xmlns:a16="http://schemas.microsoft.com/office/drawing/2014/main" id="{4887565E-D44F-437F-8086-A1132CA58B11}"/>
              </a:ext>
            </a:extLst>
          </p:cNvPr>
          <p:cNvSpPr/>
          <p:nvPr/>
        </p:nvSpPr>
        <p:spPr>
          <a:xfrm>
            <a:off x="30801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1" name="Rectangle 20">
            <a:extLst>
              <a:ext uri="{FF2B5EF4-FFF2-40B4-BE49-F238E27FC236}">
                <a16:creationId xmlns:a16="http://schemas.microsoft.com/office/drawing/2014/main" id="{1030C0AA-7BE7-4B02-8784-FF73451ECA74}"/>
              </a:ext>
            </a:extLst>
          </p:cNvPr>
          <p:cNvSpPr/>
          <p:nvPr/>
        </p:nvSpPr>
        <p:spPr>
          <a:xfrm>
            <a:off x="5304972"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graphicFrame>
        <p:nvGraphicFramePr>
          <p:cNvPr id="22" name="Table 21">
            <a:extLst>
              <a:ext uri="{FF2B5EF4-FFF2-40B4-BE49-F238E27FC236}">
                <a16:creationId xmlns:a16="http://schemas.microsoft.com/office/drawing/2014/main" id="{E33842C1-7187-4C1F-8CD3-AE0BD41C6DFB}"/>
              </a:ext>
            </a:extLst>
          </p:cNvPr>
          <p:cNvGraphicFramePr>
            <a:graphicFrameLocks noGrp="1"/>
          </p:cNvGraphicFramePr>
          <p:nvPr/>
        </p:nvGraphicFramePr>
        <p:xfrm>
          <a:off x="621382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449419">
                  <a:extLst>
                    <a:ext uri="{9D8B030D-6E8A-4147-A177-3AD203B41FA5}">
                      <a16:colId xmlns:a16="http://schemas.microsoft.com/office/drawing/2014/main" val="3709541919"/>
                    </a:ext>
                  </a:extLst>
                </a:gridCol>
                <a:gridCol w="108847">
                  <a:extLst>
                    <a:ext uri="{9D8B030D-6E8A-4147-A177-3AD203B41FA5}">
                      <a16:colId xmlns:a16="http://schemas.microsoft.com/office/drawing/2014/main" val="1355692597"/>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41.0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16.4</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60.8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600" dirty="0">
                          <a:solidFill>
                            <a:schemeClr val="tx1"/>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solidFill>
                          <a:schemeClr val="tx1"/>
                        </a:solidFill>
                        <a:latin typeface="Candara" panose="020E0502030303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88.8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3.4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3">
                  <a:txBody>
                    <a:bodyPr/>
                    <a:lstStyle/>
                    <a:p>
                      <a:pPr algn="ctr"/>
                      <a:r>
                        <a:rPr lang="en-US" sz="1600" dirty="0">
                          <a:solidFill>
                            <a:srgbClr val="FF0000"/>
                          </a:solidFill>
                          <a:latin typeface="Candara" panose="020E0502030303020204" pitchFamily="34" charset="0"/>
                        </a:rPr>
                        <a:t>45.8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rgbClr val="FF0000"/>
                          </a:solidFill>
                          <a:latin typeface="Candara" panose="020E0502030303020204" pitchFamily="34" charset="0"/>
                          <a:ea typeface="+mn-ea"/>
                          <a:cs typeface="+mn-cs"/>
                        </a:rPr>
                        <a:t>-2.9</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12.2</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r"/>
                      <a:r>
                        <a:rPr lang="en-US" sz="1600" dirty="0">
                          <a:solidFill>
                            <a:schemeClr val="tx1"/>
                          </a:solidFill>
                          <a:latin typeface="Candara" panose="020E0502030303020204" pitchFamily="34" charset="0"/>
                        </a:rPr>
                        <a:t>-101.0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r"/>
                      <a:r>
                        <a:rPr lang="en-US" sz="1600" dirty="0">
                          <a:solidFill>
                            <a:schemeClr val="tx1"/>
                          </a:solidFill>
                          <a:latin typeface="Candara" panose="020E0502030303020204" pitchFamily="34" charset="0"/>
                        </a:rPr>
                        <a:t>-101.0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-51.5</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chemeClr val="tx1"/>
                          </a:solidFill>
                          <a:latin typeface="Candara" panose="020E0502030303020204" pitchFamily="34" charset="0"/>
                        </a:rPr>
                        <a:t>-2.6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rgbClr val="FF0000"/>
                          </a:solidFill>
                          <a:latin typeface="Candara" panose="020E0502030303020204" pitchFamily="34" charset="0"/>
                        </a:rPr>
                        <a:t>11.0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-101.0</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-2.5</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-2.2</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solidFill>
                          <a:schemeClr val="tx1"/>
                        </a:solidFill>
                        <a:latin typeface="Candara" panose="020E0502030303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-2.1</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-15.0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-14.9</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-2.1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-1.9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-3.7</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graphicFrame>
        <p:nvGraphicFramePr>
          <p:cNvPr id="23" name="Table 22">
            <a:extLst>
              <a:ext uri="{FF2B5EF4-FFF2-40B4-BE49-F238E27FC236}">
                <a16:creationId xmlns:a16="http://schemas.microsoft.com/office/drawing/2014/main" id="{A0BA824C-6CAB-4BD1-8E01-317789E791F0}"/>
              </a:ext>
            </a:extLst>
          </p:cNvPr>
          <p:cNvGraphicFramePr>
            <a:graphicFrameLocks noGrp="1"/>
          </p:cNvGraphicFramePr>
          <p:nvPr/>
        </p:nvGraphicFramePr>
        <p:xfrm>
          <a:off x="152400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558266">
                  <a:extLst>
                    <a:ext uri="{9D8B030D-6E8A-4147-A177-3AD203B41FA5}">
                      <a16:colId xmlns:a16="http://schemas.microsoft.com/office/drawing/2014/main" val="3709541919"/>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10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5</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11</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chemeClr val="tx1"/>
                          </a:solidFill>
                          <a:latin typeface="Candara" panose="020E0502030303020204" pitchFamily="34" charset="0"/>
                        </a:rPr>
                        <a:t>5</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chemeClr val="tx1"/>
                          </a:solidFill>
                          <a:latin typeface="Candara" panose="020E0502030303020204" pitchFamily="34" charset="0"/>
                        </a:rPr>
                        <a:t>18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chemeClr val="tx1"/>
                          </a:solidFill>
                          <a:latin typeface="Candara" panose="020E0502030303020204" pitchFamily="34" charset="0"/>
                          <a:ea typeface="+mn-ea"/>
                          <a:cs typeface="+mn-cs"/>
                        </a:rPr>
                        <a:t>9</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55</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chemeClr val="tx1"/>
                          </a:solidFill>
                          <a:latin typeface="Candara" panose="020E0502030303020204" pitchFamily="34" charset="0"/>
                        </a:rPr>
                        <a:t>13</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28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17</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8</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8</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77</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sp>
        <p:nvSpPr>
          <p:cNvPr id="5" name="Rectangle 4">
            <a:extLst>
              <a:ext uri="{FF2B5EF4-FFF2-40B4-BE49-F238E27FC236}">
                <a16:creationId xmlns:a16="http://schemas.microsoft.com/office/drawing/2014/main" id="{B3EA3CD3-18BF-4539-BC42-322AAE9A5303}"/>
              </a:ext>
            </a:extLst>
          </p:cNvPr>
          <p:cNvSpPr/>
          <p:nvPr/>
        </p:nvSpPr>
        <p:spPr>
          <a:xfrm>
            <a:off x="1558871" y="5367534"/>
            <a:ext cx="8774630" cy="430887"/>
          </a:xfrm>
          <a:prstGeom prst="rect">
            <a:avLst/>
          </a:prstGeom>
        </p:spPr>
        <p:txBody>
          <a:bodyPr wrap="square">
            <a:spAutoFit/>
          </a:bodyPr>
          <a:lstStyle/>
          <a:p>
            <a:r>
              <a:rPr lang="en-US" sz="2200" dirty="0">
                <a:latin typeface="Candara" panose="020E0502030303020204" pitchFamily="34" charset="0"/>
              </a:rPr>
              <a:t>Trajectory:  </a:t>
            </a:r>
            <a:r>
              <a:rPr lang="en-US" sz="2200" dirty="0">
                <a:solidFill>
                  <a:srgbClr val="0000CC"/>
                </a:solidFill>
                <a:latin typeface="Candara" panose="020E0502030303020204" pitchFamily="34" charset="0"/>
              </a:rPr>
              <a:t>(a2,E,-1) </a:t>
            </a:r>
            <a:r>
              <a:rPr lang="en-US" sz="2200" dirty="0">
                <a:latin typeface="Candara" panose="020E0502030303020204" pitchFamily="34" charset="0"/>
              </a:rPr>
              <a:t>--&gt;  (</a:t>
            </a:r>
            <a:r>
              <a:rPr lang="en-US" sz="2200" dirty="0">
                <a:solidFill>
                  <a:srgbClr val="FF0000"/>
                </a:solidFill>
                <a:latin typeface="Candara" panose="020E0502030303020204" pitchFamily="34" charset="0"/>
              </a:rPr>
              <a:t>a3</a:t>
            </a:r>
            <a:r>
              <a:rPr lang="en-US" sz="2200" dirty="0">
                <a:latin typeface="Candara" panose="020E0502030303020204" pitchFamily="34" charset="0"/>
              </a:rPr>
              <a:t>,N,-1)</a:t>
            </a:r>
          </a:p>
        </p:txBody>
      </p:sp>
      <p:sp>
        <p:nvSpPr>
          <p:cNvPr id="6" name="Rectangle 5">
            <a:extLst>
              <a:ext uri="{FF2B5EF4-FFF2-40B4-BE49-F238E27FC236}">
                <a16:creationId xmlns:a16="http://schemas.microsoft.com/office/drawing/2014/main" id="{E64408AC-9FD0-4A34-A2FA-512575D5F219}"/>
              </a:ext>
            </a:extLst>
          </p:cNvPr>
          <p:cNvSpPr/>
          <p:nvPr/>
        </p:nvSpPr>
        <p:spPr>
          <a:xfrm>
            <a:off x="3362608" y="4109539"/>
            <a:ext cx="434734" cy="461665"/>
          </a:xfrm>
          <a:prstGeom prst="rect">
            <a:avLst/>
          </a:prstGeom>
        </p:spPr>
        <p:txBody>
          <a:bodyPr wrap="none">
            <a:spAutoFit/>
          </a:bodyPr>
          <a:lstStyle/>
          <a:p>
            <a:r>
              <a:rPr lang="en-US" sz="2400" dirty="0">
                <a:solidFill>
                  <a:srgbClr val="0000CC"/>
                </a:solidFill>
                <a:latin typeface="Candara" panose="020E0502030303020204" pitchFamily="34" charset="0"/>
              </a:rPr>
              <a:t>21</a:t>
            </a:r>
            <a:endParaRPr lang="en-US" sz="2400" dirty="0">
              <a:solidFill>
                <a:srgbClr val="0000CC"/>
              </a:solidFill>
            </a:endParaRPr>
          </a:p>
        </p:txBody>
      </p:sp>
      <p:sp>
        <p:nvSpPr>
          <p:cNvPr id="7" name="Rectangle 6">
            <a:extLst>
              <a:ext uri="{FF2B5EF4-FFF2-40B4-BE49-F238E27FC236}">
                <a16:creationId xmlns:a16="http://schemas.microsoft.com/office/drawing/2014/main" id="{EF57E33C-B7BD-457B-95E6-3DF18AA64675}"/>
              </a:ext>
            </a:extLst>
          </p:cNvPr>
          <p:cNvSpPr/>
          <p:nvPr/>
        </p:nvSpPr>
        <p:spPr>
          <a:xfrm>
            <a:off x="1629780" y="5881107"/>
            <a:ext cx="1497526" cy="400110"/>
          </a:xfrm>
          <a:prstGeom prst="rect">
            <a:avLst/>
          </a:prstGeom>
        </p:spPr>
        <p:txBody>
          <a:bodyPr wrap="none">
            <a:spAutoFit/>
          </a:bodyPr>
          <a:lstStyle/>
          <a:p>
            <a:r>
              <a:rPr lang="en-US" sz="2000" dirty="0">
                <a:solidFill>
                  <a:srgbClr val="0000CC"/>
                </a:solidFill>
                <a:latin typeface="Candara" panose="020E0502030303020204" pitchFamily="34" charset="0"/>
              </a:rPr>
              <a:t>N(a2,E)  += 1</a:t>
            </a:r>
            <a:endParaRPr lang="en-US" sz="2000" dirty="0">
              <a:solidFill>
                <a:srgbClr val="0000CC"/>
              </a:solidFill>
            </a:endParaRPr>
          </a:p>
        </p:txBody>
      </p:sp>
      <p:sp>
        <p:nvSpPr>
          <p:cNvPr id="8" name="Rectangle 7">
            <a:extLst>
              <a:ext uri="{FF2B5EF4-FFF2-40B4-BE49-F238E27FC236}">
                <a16:creationId xmlns:a16="http://schemas.microsoft.com/office/drawing/2014/main" id="{3EBF9142-E0FC-4365-9C5E-749409DD0B70}"/>
              </a:ext>
            </a:extLst>
          </p:cNvPr>
          <p:cNvSpPr/>
          <p:nvPr/>
        </p:nvSpPr>
        <p:spPr>
          <a:xfrm>
            <a:off x="3748086" y="6325759"/>
            <a:ext cx="4756430" cy="400110"/>
          </a:xfrm>
          <a:prstGeom prst="rect">
            <a:avLst/>
          </a:prstGeom>
        </p:spPr>
        <p:txBody>
          <a:bodyPr wrap="none">
            <a:spAutoFit/>
          </a:bodyPr>
          <a:lstStyle/>
          <a:p>
            <a:r>
              <a:rPr lang="en-US" sz="2000" dirty="0">
                <a:solidFill>
                  <a:srgbClr val="0000CC"/>
                </a:solidFill>
                <a:latin typeface="Candara" panose="020E0502030303020204" pitchFamily="34" charset="0"/>
              </a:rPr>
              <a:t>Q(a2,E) = 0.5 + 1/21 * (-1 + 1*11.0-0.5) = 0.95 </a:t>
            </a:r>
            <a:endParaRPr lang="en-US" sz="2000" dirty="0">
              <a:solidFill>
                <a:srgbClr val="0000CC"/>
              </a:solidFill>
            </a:endParaRPr>
          </a:p>
        </p:txBody>
      </p:sp>
      <p:sp>
        <p:nvSpPr>
          <p:cNvPr id="9" name="Rectangle 8">
            <a:extLst>
              <a:ext uri="{FF2B5EF4-FFF2-40B4-BE49-F238E27FC236}">
                <a16:creationId xmlns:a16="http://schemas.microsoft.com/office/drawing/2014/main" id="{65815839-72CF-4405-8EE0-2DA0A9F914DB}"/>
              </a:ext>
            </a:extLst>
          </p:cNvPr>
          <p:cNvSpPr/>
          <p:nvPr/>
        </p:nvSpPr>
        <p:spPr>
          <a:xfrm>
            <a:off x="3731750" y="5881107"/>
            <a:ext cx="6346316" cy="400110"/>
          </a:xfrm>
          <a:prstGeom prst="rect">
            <a:avLst/>
          </a:prstGeom>
        </p:spPr>
        <p:txBody>
          <a:bodyPr wrap="square">
            <a:spAutoFit/>
          </a:bodyPr>
          <a:lstStyle/>
          <a:p>
            <a:r>
              <a:rPr lang="en-US" sz="2000" dirty="0">
                <a:solidFill>
                  <a:srgbClr val="0000CC"/>
                </a:solidFill>
                <a:latin typeface="Candara" panose="020E0502030303020204" pitchFamily="34" charset="0"/>
              </a:rPr>
              <a:t>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+ 1/N(</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a:t>
            </a:r>
            <a:r>
              <a:rPr lang="el-GR" sz="2000" dirty="0">
                <a:solidFill>
                  <a:srgbClr val="0000CC"/>
                </a:solidFill>
                <a:latin typeface="Candara" panose="020E0502030303020204" pitchFamily="34" charset="0"/>
              </a:rPr>
              <a:t>(</a:t>
            </a:r>
            <a:r>
              <a:rPr lang="en-US" sz="2000" dirty="0">
                <a:solidFill>
                  <a:srgbClr val="0000CC"/>
                </a:solidFill>
                <a:latin typeface="Candara" panose="020E0502030303020204" pitchFamily="34" charset="0"/>
              </a:rPr>
              <a:t>R(s) + γ </a:t>
            </a:r>
            <a:r>
              <a:rPr lang="en-US" sz="2000" dirty="0" err="1">
                <a:solidFill>
                  <a:srgbClr val="0000CC"/>
                </a:solidFill>
                <a:latin typeface="Candara" panose="020E0502030303020204" pitchFamily="34" charset="0"/>
              </a:rPr>
              <a:t>max</a:t>
            </a:r>
            <a:r>
              <a:rPr lang="en-US" sz="2000" baseline="-25000" dirty="0" err="1">
                <a:solidFill>
                  <a:srgbClr val="0000CC"/>
                </a:solidFill>
                <a:latin typeface="Candara" panose="020E0502030303020204" pitchFamily="34" charset="0"/>
              </a:rPr>
              <a:t>a</a:t>
            </a:r>
            <a:r>
              <a:rPr lang="en-US" sz="2000" baseline="-25000" dirty="0">
                <a:solidFill>
                  <a:srgbClr val="0000CC"/>
                </a:solidFill>
                <a:latin typeface="Candara" panose="020E0502030303020204" pitchFamily="34" charset="0"/>
              </a:rPr>
              <a:t>’ </a:t>
            </a:r>
            <a:r>
              <a:rPr lang="en-US" sz="2000" dirty="0">
                <a:solidFill>
                  <a:srgbClr val="0000CC"/>
                </a:solidFill>
                <a:latin typeface="Candara" panose="020E0502030303020204" pitchFamily="34" charset="0"/>
              </a:rPr>
              <a:t>Q(</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a:t>
            </a:r>
          </a:p>
        </p:txBody>
      </p:sp>
      <p:sp>
        <p:nvSpPr>
          <p:cNvPr id="24" name="Rectangle 23">
            <a:extLst>
              <a:ext uri="{FF2B5EF4-FFF2-40B4-BE49-F238E27FC236}">
                <a16:creationId xmlns:a16="http://schemas.microsoft.com/office/drawing/2014/main" id="{23C7C00E-D352-494F-854C-613363A470E4}"/>
              </a:ext>
            </a:extLst>
          </p:cNvPr>
          <p:cNvSpPr/>
          <p:nvPr/>
        </p:nvSpPr>
        <p:spPr>
          <a:xfrm>
            <a:off x="7817096" y="4123746"/>
            <a:ext cx="748923" cy="461665"/>
          </a:xfrm>
          <a:prstGeom prst="rect">
            <a:avLst/>
          </a:prstGeom>
        </p:spPr>
        <p:txBody>
          <a:bodyPr wrap="none">
            <a:spAutoFit/>
          </a:bodyPr>
          <a:lstStyle/>
          <a:p>
            <a:r>
              <a:rPr lang="en-US" sz="2400" dirty="0">
                <a:solidFill>
                  <a:srgbClr val="0000CC"/>
                </a:solidFill>
                <a:latin typeface="Candara" panose="020E0502030303020204" pitchFamily="34" charset="0"/>
              </a:rPr>
              <a:t>0.95</a:t>
            </a:r>
            <a:endParaRPr lang="en-US" sz="2400" dirty="0"/>
          </a:p>
        </p:txBody>
      </p:sp>
    </p:spTree>
    <p:extLst>
      <p:ext uri="{BB962C8B-B14F-4D97-AF65-F5344CB8AC3E}">
        <p14:creationId xmlns:p14="http://schemas.microsoft.com/office/powerpoint/2010/main" val="102165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2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6574-4147-4D50-B392-C9C3628885A0}"/>
              </a:ext>
            </a:extLst>
          </p:cNvPr>
          <p:cNvSpPr>
            <a:spLocks noGrp="1"/>
          </p:cNvSpPr>
          <p:nvPr>
            <p:ph type="title"/>
          </p:nvPr>
        </p:nvSpPr>
        <p:spPr/>
        <p:txBody>
          <a:bodyPr>
            <a:normAutofit/>
          </a:bodyPr>
          <a:lstStyle/>
          <a:p>
            <a:r>
              <a:rPr lang="en-US" dirty="0"/>
              <a:t>Updating Access Frequency and Q-Values</a:t>
            </a:r>
          </a:p>
        </p:txBody>
      </p:sp>
      <p:sp>
        <p:nvSpPr>
          <p:cNvPr id="4" name="Slide Number Placeholder 3">
            <a:extLst>
              <a:ext uri="{FF2B5EF4-FFF2-40B4-BE49-F238E27FC236}">
                <a16:creationId xmlns:a16="http://schemas.microsoft.com/office/drawing/2014/main" id="{442B97A8-0638-4085-9450-276299C05385}"/>
              </a:ext>
            </a:extLst>
          </p:cNvPr>
          <p:cNvSpPr>
            <a:spLocks noGrp="1"/>
          </p:cNvSpPr>
          <p:nvPr>
            <p:ph type="sldNum" sz="quarter" idx="12"/>
          </p:nvPr>
        </p:nvSpPr>
        <p:spPr/>
        <p:txBody>
          <a:bodyPr/>
          <a:lstStyle/>
          <a:p>
            <a:fld id="{CCF77436-EC8C-4AA7-8F7E-35D67B363DD7}" type="slidenum">
              <a:rPr lang="en-US" smtClean="0"/>
              <a:pPr/>
              <a:t>57</a:t>
            </a:fld>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D8A5B61-BA0F-47B6-9C98-8B04BCAD12F1}"/>
                  </a:ext>
                </a:extLst>
              </p:cNvPr>
              <p:cNvSpPr/>
              <p:nvPr/>
            </p:nvSpPr>
            <p:spPr>
              <a:xfrm>
                <a:off x="7778646" y="1185952"/>
                <a:ext cx="11907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𝑄</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3" name="Rectangle 2">
                <a:extLst>
                  <a:ext uri="{FF2B5EF4-FFF2-40B4-BE49-F238E27FC236}">
                    <a16:creationId xmlns:a16="http://schemas.microsoft.com/office/drawing/2014/main" id="{4D8A5B61-BA0F-47B6-9C98-8B04BCAD12F1}"/>
                  </a:ext>
                </a:extLst>
              </p:cNvPr>
              <p:cNvSpPr>
                <a:spLocks noRot="1" noChangeAspect="1" noMove="1" noResize="1" noEditPoints="1" noAdjustHandles="1" noChangeArrowheads="1" noChangeShapeType="1" noTextEdit="1"/>
              </p:cNvSpPr>
              <p:nvPr/>
            </p:nvSpPr>
            <p:spPr>
              <a:xfrm>
                <a:off x="7778646" y="1185952"/>
                <a:ext cx="1190711" cy="461665"/>
              </a:xfrm>
              <a:prstGeom prst="rect">
                <a:avLst/>
              </a:prstGeom>
              <a:blipFill>
                <a:blip r:embed="rId3"/>
                <a:stretch>
                  <a:fillRect b="-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613A782-70A9-4F36-A1A8-42436D48DC5D}"/>
                  </a:ext>
                </a:extLst>
              </p:cNvPr>
              <p:cNvSpPr/>
              <p:nvPr/>
            </p:nvSpPr>
            <p:spPr>
              <a:xfrm>
                <a:off x="3187606" y="1199155"/>
                <a:ext cx="120680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𝑁</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10" name="Rectangle 9">
                <a:extLst>
                  <a:ext uri="{FF2B5EF4-FFF2-40B4-BE49-F238E27FC236}">
                    <a16:creationId xmlns:a16="http://schemas.microsoft.com/office/drawing/2014/main" id="{7613A782-70A9-4F36-A1A8-42436D48DC5D}"/>
                  </a:ext>
                </a:extLst>
              </p:cNvPr>
              <p:cNvSpPr>
                <a:spLocks noRot="1" noChangeAspect="1" noMove="1" noResize="1" noEditPoints="1" noAdjustHandles="1" noChangeArrowheads="1" noChangeShapeType="1" noTextEdit="1"/>
              </p:cNvSpPr>
              <p:nvPr/>
            </p:nvSpPr>
            <p:spPr>
              <a:xfrm>
                <a:off x="3187606" y="1199155"/>
                <a:ext cx="1206805" cy="461665"/>
              </a:xfrm>
              <a:prstGeom prst="rect">
                <a:avLst/>
              </a:prstGeom>
              <a:blipFill>
                <a:blip r:embed="rId4"/>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867E56A9-1B76-4D82-9890-53CDB5C52E6A}"/>
              </a:ext>
            </a:extLst>
          </p:cNvPr>
          <p:cNvSpPr/>
          <p:nvPr/>
        </p:nvSpPr>
        <p:spPr>
          <a:xfrm>
            <a:off x="886446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2" name="Rectangle 11">
            <a:extLst>
              <a:ext uri="{FF2B5EF4-FFF2-40B4-BE49-F238E27FC236}">
                <a16:creationId xmlns:a16="http://schemas.microsoft.com/office/drawing/2014/main" id="{5A60AE9A-06BB-4481-9023-A4637472BC49}"/>
              </a:ext>
            </a:extLst>
          </p:cNvPr>
          <p:cNvSpPr/>
          <p:nvPr/>
        </p:nvSpPr>
        <p:spPr>
          <a:xfrm>
            <a:off x="6645018"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3" name="Rectangle 12">
            <a:extLst>
              <a:ext uri="{FF2B5EF4-FFF2-40B4-BE49-F238E27FC236}">
                <a16:creationId xmlns:a16="http://schemas.microsoft.com/office/drawing/2014/main" id="{36EA36EA-2FA8-4EDA-89DF-B2510CA3A759}"/>
              </a:ext>
            </a:extLst>
          </p:cNvPr>
          <p:cNvSpPr/>
          <p:nvPr/>
        </p:nvSpPr>
        <p:spPr>
          <a:xfrm>
            <a:off x="7754740"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4" name="Rectangle 13">
            <a:extLst>
              <a:ext uri="{FF2B5EF4-FFF2-40B4-BE49-F238E27FC236}">
                <a16:creationId xmlns:a16="http://schemas.microsoft.com/office/drawing/2014/main" id="{7EC4DE3C-76E2-4898-A068-757CF95CC8DF}"/>
              </a:ext>
            </a:extLst>
          </p:cNvPr>
          <p:cNvSpPr/>
          <p:nvPr/>
        </p:nvSpPr>
        <p:spPr>
          <a:xfrm>
            <a:off x="9974185"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5" name="Rectangle 14">
            <a:extLst>
              <a:ext uri="{FF2B5EF4-FFF2-40B4-BE49-F238E27FC236}">
                <a16:creationId xmlns:a16="http://schemas.microsoft.com/office/drawing/2014/main" id="{882F8572-53E2-4525-A403-560620F0A6A3}"/>
              </a:ext>
            </a:extLst>
          </p:cNvPr>
          <p:cNvSpPr/>
          <p:nvPr/>
        </p:nvSpPr>
        <p:spPr>
          <a:xfrm>
            <a:off x="5936568" y="427080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6" name="Rectangle 15">
            <a:extLst>
              <a:ext uri="{FF2B5EF4-FFF2-40B4-BE49-F238E27FC236}">
                <a16:creationId xmlns:a16="http://schemas.microsoft.com/office/drawing/2014/main" id="{E88B48C7-2380-45BC-953B-7AABD1F031A9}"/>
              </a:ext>
            </a:extLst>
          </p:cNvPr>
          <p:cNvSpPr/>
          <p:nvPr/>
        </p:nvSpPr>
        <p:spPr>
          <a:xfrm>
            <a:off x="5946186" y="2059808"/>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7" name="Rectangle 16">
            <a:extLst>
              <a:ext uri="{FF2B5EF4-FFF2-40B4-BE49-F238E27FC236}">
                <a16:creationId xmlns:a16="http://schemas.microsoft.com/office/drawing/2014/main" id="{ECB36685-DF46-4FE6-A78B-BE96CD3D7272}"/>
              </a:ext>
            </a:extLst>
          </p:cNvPr>
          <p:cNvSpPr/>
          <p:nvPr/>
        </p:nvSpPr>
        <p:spPr>
          <a:xfrm>
            <a:off x="5934164" y="316530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8" name="Rectangle 17">
            <a:extLst>
              <a:ext uri="{FF2B5EF4-FFF2-40B4-BE49-F238E27FC236}">
                <a16:creationId xmlns:a16="http://schemas.microsoft.com/office/drawing/2014/main" id="{F78ED48E-3264-4165-86F4-411A0182A299}"/>
              </a:ext>
            </a:extLst>
          </p:cNvPr>
          <p:cNvSpPr/>
          <p:nvPr/>
        </p:nvSpPr>
        <p:spPr>
          <a:xfrm>
            <a:off x="41925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9" name="Rectangle 18">
            <a:extLst>
              <a:ext uri="{FF2B5EF4-FFF2-40B4-BE49-F238E27FC236}">
                <a16:creationId xmlns:a16="http://schemas.microsoft.com/office/drawing/2014/main" id="{2FE09E6B-0615-4C8C-92A5-AF8758D1D450}"/>
              </a:ext>
            </a:extLst>
          </p:cNvPr>
          <p:cNvSpPr/>
          <p:nvPr/>
        </p:nvSpPr>
        <p:spPr>
          <a:xfrm>
            <a:off x="1967772"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0" name="Rectangle 19">
            <a:extLst>
              <a:ext uri="{FF2B5EF4-FFF2-40B4-BE49-F238E27FC236}">
                <a16:creationId xmlns:a16="http://schemas.microsoft.com/office/drawing/2014/main" id="{4887565E-D44F-437F-8086-A1132CA58B11}"/>
              </a:ext>
            </a:extLst>
          </p:cNvPr>
          <p:cNvSpPr/>
          <p:nvPr/>
        </p:nvSpPr>
        <p:spPr>
          <a:xfrm>
            <a:off x="30801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1" name="Rectangle 20">
            <a:extLst>
              <a:ext uri="{FF2B5EF4-FFF2-40B4-BE49-F238E27FC236}">
                <a16:creationId xmlns:a16="http://schemas.microsoft.com/office/drawing/2014/main" id="{1030C0AA-7BE7-4B02-8784-FF73451ECA74}"/>
              </a:ext>
            </a:extLst>
          </p:cNvPr>
          <p:cNvSpPr/>
          <p:nvPr/>
        </p:nvSpPr>
        <p:spPr>
          <a:xfrm>
            <a:off x="5304972"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graphicFrame>
        <p:nvGraphicFramePr>
          <p:cNvPr id="22" name="Table 21">
            <a:extLst>
              <a:ext uri="{FF2B5EF4-FFF2-40B4-BE49-F238E27FC236}">
                <a16:creationId xmlns:a16="http://schemas.microsoft.com/office/drawing/2014/main" id="{E33842C1-7187-4C1F-8CD3-AE0BD41C6DFB}"/>
              </a:ext>
            </a:extLst>
          </p:cNvPr>
          <p:cNvGraphicFramePr>
            <a:graphicFrameLocks noGrp="1"/>
          </p:cNvGraphicFramePr>
          <p:nvPr/>
        </p:nvGraphicFramePr>
        <p:xfrm>
          <a:off x="621382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449419">
                  <a:extLst>
                    <a:ext uri="{9D8B030D-6E8A-4147-A177-3AD203B41FA5}">
                      <a16:colId xmlns:a16="http://schemas.microsoft.com/office/drawing/2014/main" val="3709541919"/>
                    </a:ext>
                  </a:extLst>
                </a:gridCol>
                <a:gridCol w="108847">
                  <a:extLst>
                    <a:ext uri="{9D8B030D-6E8A-4147-A177-3AD203B41FA5}">
                      <a16:colId xmlns:a16="http://schemas.microsoft.com/office/drawing/2014/main" val="1355692597"/>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41.0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16.4</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60.8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600" dirty="0">
                          <a:solidFill>
                            <a:schemeClr val="tx1"/>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solidFill>
                          <a:schemeClr val="tx1"/>
                        </a:solidFill>
                        <a:latin typeface="Candara" panose="020E0502030303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88.8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3.4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3">
                  <a:txBody>
                    <a:bodyPr/>
                    <a:lstStyle/>
                    <a:p>
                      <a:pPr algn="ctr"/>
                      <a:r>
                        <a:rPr lang="en-US" sz="1600" dirty="0">
                          <a:solidFill>
                            <a:srgbClr val="FF0000"/>
                          </a:solidFill>
                          <a:latin typeface="Candara" panose="020E0502030303020204" pitchFamily="34" charset="0"/>
                        </a:rPr>
                        <a:t>45.8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rgbClr val="FF0000"/>
                          </a:solidFill>
                          <a:latin typeface="Candara" panose="020E0502030303020204" pitchFamily="34" charset="0"/>
                          <a:ea typeface="+mn-ea"/>
                          <a:cs typeface="+mn-cs"/>
                        </a:rPr>
                        <a:t>-2.9</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12.2</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r"/>
                      <a:r>
                        <a:rPr lang="en-US" sz="1600" dirty="0">
                          <a:solidFill>
                            <a:schemeClr val="tx1"/>
                          </a:solidFill>
                          <a:latin typeface="Candara" panose="020E0502030303020204" pitchFamily="34" charset="0"/>
                        </a:rPr>
                        <a:t>-101.0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r"/>
                      <a:r>
                        <a:rPr lang="en-US" sz="1600" dirty="0">
                          <a:solidFill>
                            <a:schemeClr val="tx1"/>
                          </a:solidFill>
                          <a:latin typeface="Candara" panose="020E0502030303020204" pitchFamily="34" charset="0"/>
                        </a:rPr>
                        <a:t>-101.0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-51.5</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chemeClr val="tx1"/>
                          </a:solidFill>
                          <a:latin typeface="Candara" panose="020E0502030303020204" pitchFamily="34" charset="0"/>
                        </a:rPr>
                        <a:t>-2.6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rgbClr val="FF0000"/>
                          </a:solidFill>
                          <a:latin typeface="Candara" panose="020E0502030303020204" pitchFamily="34" charset="0"/>
                        </a:rPr>
                        <a:t>11.0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-101.0</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-2.5</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-2.2</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0.95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solidFill>
                          <a:schemeClr val="tx1"/>
                        </a:solidFill>
                        <a:latin typeface="Candara" panose="020E0502030303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-2.1</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-15.0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-14.9</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-2.1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-1.9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-3.7</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graphicFrame>
        <p:nvGraphicFramePr>
          <p:cNvPr id="23" name="Table 22">
            <a:extLst>
              <a:ext uri="{FF2B5EF4-FFF2-40B4-BE49-F238E27FC236}">
                <a16:creationId xmlns:a16="http://schemas.microsoft.com/office/drawing/2014/main" id="{A0BA824C-6CAB-4BD1-8E01-317789E791F0}"/>
              </a:ext>
            </a:extLst>
          </p:cNvPr>
          <p:cNvGraphicFramePr>
            <a:graphicFrameLocks noGrp="1"/>
          </p:cNvGraphicFramePr>
          <p:nvPr/>
        </p:nvGraphicFramePr>
        <p:xfrm>
          <a:off x="152400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558266">
                  <a:extLst>
                    <a:ext uri="{9D8B030D-6E8A-4147-A177-3AD203B41FA5}">
                      <a16:colId xmlns:a16="http://schemas.microsoft.com/office/drawing/2014/main" val="3709541919"/>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10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5</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11</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chemeClr val="tx1"/>
                          </a:solidFill>
                          <a:latin typeface="Candara" panose="020E0502030303020204" pitchFamily="34" charset="0"/>
                        </a:rPr>
                        <a:t>5</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chemeClr val="tx1"/>
                          </a:solidFill>
                          <a:latin typeface="Candara" panose="020E0502030303020204" pitchFamily="34" charset="0"/>
                        </a:rPr>
                        <a:t>18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chemeClr val="tx1"/>
                          </a:solidFill>
                          <a:latin typeface="Candara" panose="020E0502030303020204" pitchFamily="34" charset="0"/>
                          <a:ea typeface="+mn-ea"/>
                          <a:cs typeface="+mn-cs"/>
                        </a:rPr>
                        <a:t>9</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55</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chemeClr val="tx1"/>
                          </a:solidFill>
                          <a:latin typeface="Candara" panose="020E0502030303020204" pitchFamily="34" charset="0"/>
                        </a:rPr>
                        <a:t>13</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28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17</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21</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8</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8</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77</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sp>
        <p:nvSpPr>
          <p:cNvPr id="5" name="Rectangle 4">
            <a:extLst>
              <a:ext uri="{FF2B5EF4-FFF2-40B4-BE49-F238E27FC236}">
                <a16:creationId xmlns:a16="http://schemas.microsoft.com/office/drawing/2014/main" id="{B3EA3CD3-18BF-4539-BC42-322AAE9A5303}"/>
              </a:ext>
            </a:extLst>
          </p:cNvPr>
          <p:cNvSpPr/>
          <p:nvPr/>
        </p:nvSpPr>
        <p:spPr>
          <a:xfrm>
            <a:off x="1558871" y="5367534"/>
            <a:ext cx="8774630" cy="430887"/>
          </a:xfrm>
          <a:prstGeom prst="rect">
            <a:avLst/>
          </a:prstGeom>
        </p:spPr>
        <p:txBody>
          <a:bodyPr wrap="square">
            <a:spAutoFit/>
          </a:bodyPr>
          <a:lstStyle/>
          <a:p>
            <a:r>
              <a:rPr lang="en-US" sz="2200" dirty="0">
                <a:latin typeface="Candara" panose="020E0502030303020204" pitchFamily="34" charset="0"/>
              </a:rPr>
              <a:t>Trajectory:  </a:t>
            </a:r>
            <a:r>
              <a:rPr lang="en-US" sz="2200" dirty="0">
                <a:solidFill>
                  <a:schemeClr val="bg1">
                    <a:lumMod val="85000"/>
                  </a:schemeClr>
                </a:solidFill>
                <a:latin typeface="Candara" panose="020E0502030303020204" pitchFamily="34" charset="0"/>
              </a:rPr>
              <a:t>(a2,E,-1)  --&gt;  </a:t>
            </a:r>
            <a:r>
              <a:rPr lang="en-US" sz="2200" dirty="0">
                <a:solidFill>
                  <a:srgbClr val="0000CC"/>
                </a:solidFill>
                <a:latin typeface="Candara" panose="020E0502030303020204" pitchFamily="34" charset="0"/>
              </a:rPr>
              <a:t>(a3,N,-1)</a:t>
            </a:r>
            <a:r>
              <a:rPr lang="en-US" sz="2200" dirty="0">
                <a:latin typeface="Candara" panose="020E0502030303020204" pitchFamily="34" charset="0"/>
              </a:rPr>
              <a:t>  --&gt;  (</a:t>
            </a:r>
            <a:r>
              <a:rPr lang="en-US" sz="2200" dirty="0">
                <a:solidFill>
                  <a:srgbClr val="FF0000"/>
                </a:solidFill>
                <a:latin typeface="Candara" panose="020E0502030303020204" pitchFamily="34" charset="0"/>
              </a:rPr>
              <a:t>b3</a:t>
            </a:r>
            <a:r>
              <a:rPr lang="en-US" sz="2200" dirty="0">
                <a:latin typeface="Candara" panose="020E0502030303020204" pitchFamily="34" charset="0"/>
              </a:rPr>
              <a:t>,E,-1)*</a:t>
            </a:r>
          </a:p>
        </p:txBody>
      </p:sp>
      <p:sp>
        <p:nvSpPr>
          <p:cNvPr id="6" name="Rectangle 5">
            <a:extLst>
              <a:ext uri="{FF2B5EF4-FFF2-40B4-BE49-F238E27FC236}">
                <a16:creationId xmlns:a16="http://schemas.microsoft.com/office/drawing/2014/main" id="{E64408AC-9FD0-4A34-A2FA-512575D5F219}"/>
              </a:ext>
            </a:extLst>
          </p:cNvPr>
          <p:cNvSpPr/>
          <p:nvPr/>
        </p:nvSpPr>
        <p:spPr>
          <a:xfrm>
            <a:off x="4276892" y="3809143"/>
            <a:ext cx="495649" cy="461665"/>
          </a:xfrm>
          <a:prstGeom prst="rect">
            <a:avLst/>
          </a:prstGeom>
        </p:spPr>
        <p:txBody>
          <a:bodyPr wrap="none">
            <a:spAutoFit/>
          </a:bodyPr>
          <a:lstStyle/>
          <a:p>
            <a:r>
              <a:rPr lang="en-US" sz="2400" dirty="0">
                <a:solidFill>
                  <a:srgbClr val="0000CC"/>
                </a:solidFill>
                <a:latin typeface="Candara" panose="020E0502030303020204" pitchFamily="34" charset="0"/>
              </a:rPr>
              <a:t>29</a:t>
            </a:r>
            <a:endParaRPr lang="en-US" sz="2400" dirty="0">
              <a:solidFill>
                <a:srgbClr val="0000CC"/>
              </a:solidFill>
            </a:endParaRPr>
          </a:p>
        </p:txBody>
      </p:sp>
      <p:sp>
        <p:nvSpPr>
          <p:cNvPr id="7" name="Rectangle 6">
            <a:extLst>
              <a:ext uri="{FF2B5EF4-FFF2-40B4-BE49-F238E27FC236}">
                <a16:creationId xmlns:a16="http://schemas.microsoft.com/office/drawing/2014/main" id="{EF57E33C-B7BD-457B-95E6-3DF18AA64675}"/>
              </a:ext>
            </a:extLst>
          </p:cNvPr>
          <p:cNvSpPr/>
          <p:nvPr/>
        </p:nvSpPr>
        <p:spPr>
          <a:xfrm>
            <a:off x="1629780" y="5881107"/>
            <a:ext cx="1544012" cy="400110"/>
          </a:xfrm>
          <a:prstGeom prst="rect">
            <a:avLst/>
          </a:prstGeom>
        </p:spPr>
        <p:txBody>
          <a:bodyPr wrap="none">
            <a:spAutoFit/>
          </a:bodyPr>
          <a:lstStyle/>
          <a:p>
            <a:r>
              <a:rPr lang="en-US" sz="2000" dirty="0">
                <a:solidFill>
                  <a:srgbClr val="0000CC"/>
                </a:solidFill>
                <a:latin typeface="Candara" panose="020E0502030303020204" pitchFamily="34" charset="0"/>
              </a:rPr>
              <a:t>N(a3,N)  += 1</a:t>
            </a:r>
            <a:endParaRPr lang="en-US" sz="2000" dirty="0">
              <a:solidFill>
                <a:srgbClr val="0000CC"/>
              </a:solidFill>
            </a:endParaRPr>
          </a:p>
        </p:txBody>
      </p:sp>
      <p:sp>
        <p:nvSpPr>
          <p:cNvPr id="8" name="Rectangle 7">
            <a:extLst>
              <a:ext uri="{FF2B5EF4-FFF2-40B4-BE49-F238E27FC236}">
                <a16:creationId xmlns:a16="http://schemas.microsoft.com/office/drawing/2014/main" id="{3EBF9142-E0FC-4365-9C5E-749409DD0B70}"/>
              </a:ext>
            </a:extLst>
          </p:cNvPr>
          <p:cNvSpPr/>
          <p:nvPr/>
        </p:nvSpPr>
        <p:spPr>
          <a:xfrm>
            <a:off x="3748087" y="6325759"/>
            <a:ext cx="4961615" cy="400110"/>
          </a:xfrm>
          <a:prstGeom prst="rect">
            <a:avLst/>
          </a:prstGeom>
        </p:spPr>
        <p:txBody>
          <a:bodyPr wrap="none">
            <a:spAutoFit/>
          </a:bodyPr>
          <a:lstStyle/>
          <a:p>
            <a:r>
              <a:rPr lang="en-US" sz="2000" dirty="0">
                <a:solidFill>
                  <a:srgbClr val="0000CC"/>
                </a:solidFill>
                <a:latin typeface="Candara" panose="020E0502030303020204" pitchFamily="34" charset="0"/>
              </a:rPr>
              <a:t>Q(a3,N) = 11.0 + 1/29 * (-1 + 1*</a:t>
            </a:r>
            <a:r>
              <a:rPr lang="en-US" sz="2000" dirty="0">
                <a:solidFill>
                  <a:srgbClr val="FF0000"/>
                </a:solidFill>
                <a:latin typeface="Candara" panose="020E0502030303020204" pitchFamily="34" charset="0"/>
              </a:rPr>
              <a:t>45.8</a:t>
            </a:r>
            <a:r>
              <a:rPr lang="en-US" sz="2000" dirty="0">
                <a:solidFill>
                  <a:srgbClr val="0000CC"/>
                </a:solidFill>
                <a:latin typeface="Candara" panose="020E0502030303020204" pitchFamily="34" charset="0"/>
              </a:rPr>
              <a:t>-11.0) = 12.2 </a:t>
            </a:r>
            <a:endParaRPr lang="en-US" sz="2000" dirty="0">
              <a:solidFill>
                <a:srgbClr val="0000CC"/>
              </a:solidFill>
            </a:endParaRPr>
          </a:p>
        </p:txBody>
      </p:sp>
      <p:sp>
        <p:nvSpPr>
          <p:cNvPr id="9" name="Rectangle 8">
            <a:extLst>
              <a:ext uri="{FF2B5EF4-FFF2-40B4-BE49-F238E27FC236}">
                <a16:creationId xmlns:a16="http://schemas.microsoft.com/office/drawing/2014/main" id="{65815839-72CF-4405-8EE0-2DA0A9F914DB}"/>
              </a:ext>
            </a:extLst>
          </p:cNvPr>
          <p:cNvSpPr/>
          <p:nvPr/>
        </p:nvSpPr>
        <p:spPr>
          <a:xfrm>
            <a:off x="3731750" y="5881107"/>
            <a:ext cx="6346316" cy="400110"/>
          </a:xfrm>
          <a:prstGeom prst="rect">
            <a:avLst/>
          </a:prstGeom>
        </p:spPr>
        <p:txBody>
          <a:bodyPr wrap="square">
            <a:spAutoFit/>
          </a:bodyPr>
          <a:lstStyle/>
          <a:p>
            <a:r>
              <a:rPr lang="en-US" sz="2000" dirty="0">
                <a:solidFill>
                  <a:srgbClr val="0000CC"/>
                </a:solidFill>
                <a:latin typeface="Candara" panose="020E0502030303020204" pitchFamily="34" charset="0"/>
              </a:rPr>
              <a:t>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+ 1/N(</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a:t>
            </a:r>
            <a:r>
              <a:rPr lang="el-GR" sz="2000" dirty="0">
                <a:solidFill>
                  <a:srgbClr val="0000CC"/>
                </a:solidFill>
                <a:latin typeface="Candara" panose="020E0502030303020204" pitchFamily="34" charset="0"/>
              </a:rPr>
              <a:t>(</a:t>
            </a:r>
            <a:r>
              <a:rPr lang="en-US" sz="2000" dirty="0">
                <a:solidFill>
                  <a:srgbClr val="0000CC"/>
                </a:solidFill>
                <a:latin typeface="Candara" panose="020E0502030303020204" pitchFamily="34" charset="0"/>
              </a:rPr>
              <a:t>R(s) + γ </a:t>
            </a:r>
            <a:r>
              <a:rPr lang="en-US" sz="2000" dirty="0" err="1">
                <a:solidFill>
                  <a:srgbClr val="0000CC"/>
                </a:solidFill>
                <a:latin typeface="Candara" panose="020E0502030303020204" pitchFamily="34" charset="0"/>
              </a:rPr>
              <a:t>max</a:t>
            </a:r>
            <a:r>
              <a:rPr lang="en-US" sz="2000" baseline="-25000" dirty="0" err="1">
                <a:solidFill>
                  <a:srgbClr val="0000CC"/>
                </a:solidFill>
                <a:latin typeface="Candara" panose="020E0502030303020204" pitchFamily="34" charset="0"/>
              </a:rPr>
              <a:t>a</a:t>
            </a:r>
            <a:r>
              <a:rPr lang="en-US" sz="2000" baseline="-25000" dirty="0">
                <a:solidFill>
                  <a:srgbClr val="0000CC"/>
                </a:solidFill>
                <a:latin typeface="Candara" panose="020E0502030303020204" pitchFamily="34" charset="0"/>
              </a:rPr>
              <a:t>’ </a:t>
            </a:r>
            <a:r>
              <a:rPr lang="en-US" sz="2000" dirty="0">
                <a:solidFill>
                  <a:srgbClr val="0000CC"/>
                </a:solidFill>
                <a:latin typeface="Candara" panose="020E0502030303020204" pitchFamily="34" charset="0"/>
              </a:rPr>
              <a:t>Q(</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a:t>
            </a:r>
          </a:p>
        </p:txBody>
      </p:sp>
      <p:sp>
        <p:nvSpPr>
          <p:cNvPr id="24" name="Rectangle 23">
            <a:extLst>
              <a:ext uri="{FF2B5EF4-FFF2-40B4-BE49-F238E27FC236}">
                <a16:creationId xmlns:a16="http://schemas.microsoft.com/office/drawing/2014/main" id="{7451B781-C7D9-4782-B08F-42A28B96DBAC}"/>
              </a:ext>
            </a:extLst>
          </p:cNvPr>
          <p:cNvSpPr/>
          <p:nvPr/>
        </p:nvSpPr>
        <p:spPr>
          <a:xfrm>
            <a:off x="8694121" y="3882107"/>
            <a:ext cx="654346" cy="461665"/>
          </a:xfrm>
          <a:prstGeom prst="rect">
            <a:avLst/>
          </a:prstGeom>
        </p:spPr>
        <p:txBody>
          <a:bodyPr wrap="none">
            <a:spAutoFit/>
          </a:bodyPr>
          <a:lstStyle/>
          <a:p>
            <a:r>
              <a:rPr lang="en-US" sz="2400" dirty="0">
                <a:solidFill>
                  <a:srgbClr val="0000CC"/>
                </a:solidFill>
                <a:latin typeface="Candara" panose="020E0502030303020204" pitchFamily="34" charset="0"/>
              </a:rPr>
              <a:t>12.2</a:t>
            </a:r>
            <a:endParaRPr lang="en-US" sz="2400" dirty="0"/>
          </a:p>
        </p:txBody>
      </p:sp>
    </p:spTree>
    <p:extLst>
      <p:ext uri="{BB962C8B-B14F-4D97-AF65-F5344CB8AC3E}">
        <p14:creationId xmlns:p14="http://schemas.microsoft.com/office/powerpoint/2010/main" val="314862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2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6574-4147-4D50-B392-C9C3628885A0}"/>
              </a:ext>
            </a:extLst>
          </p:cNvPr>
          <p:cNvSpPr>
            <a:spLocks noGrp="1"/>
          </p:cNvSpPr>
          <p:nvPr>
            <p:ph type="title"/>
          </p:nvPr>
        </p:nvSpPr>
        <p:spPr/>
        <p:txBody>
          <a:bodyPr>
            <a:normAutofit/>
          </a:bodyPr>
          <a:lstStyle/>
          <a:p>
            <a:r>
              <a:rPr lang="en-US" dirty="0"/>
              <a:t>Updating Access Frequency and Q-Values</a:t>
            </a:r>
          </a:p>
        </p:txBody>
      </p:sp>
      <p:sp>
        <p:nvSpPr>
          <p:cNvPr id="4" name="Slide Number Placeholder 3">
            <a:extLst>
              <a:ext uri="{FF2B5EF4-FFF2-40B4-BE49-F238E27FC236}">
                <a16:creationId xmlns:a16="http://schemas.microsoft.com/office/drawing/2014/main" id="{442B97A8-0638-4085-9450-276299C05385}"/>
              </a:ext>
            </a:extLst>
          </p:cNvPr>
          <p:cNvSpPr>
            <a:spLocks noGrp="1"/>
          </p:cNvSpPr>
          <p:nvPr>
            <p:ph type="sldNum" sz="quarter" idx="12"/>
          </p:nvPr>
        </p:nvSpPr>
        <p:spPr/>
        <p:txBody>
          <a:bodyPr/>
          <a:lstStyle/>
          <a:p>
            <a:fld id="{CCF77436-EC8C-4AA7-8F7E-35D67B363DD7}" type="slidenum">
              <a:rPr lang="en-US" smtClean="0"/>
              <a:pPr/>
              <a:t>58</a:t>
            </a:fld>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D8A5B61-BA0F-47B6-9C98-8B04BCAD12F1}"/>
                  </a:ext>
                </a:extLst>
              </p:cNvPr>
              <p:cNvSpPr/>
              <p:nvPr/>
            </p:nvSpPr>
            <p:spPr>
              <a:xfrm>
                <a:off x="7778646" y="1185952"/>
                <a:ext cx="11907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𝑄</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3" name="Rectangle 2">
                <a:extLst>
                  <a:ext uri="{FF2B5EF4-FFF2-40B4-BE49-F238E27FC236}">
                    <a16:creationId xmlns:a16="http://schemas.microsoft.com/office/drawing/2014/main" id="{4D8A5B61-BA0F-47B6-9C98-8B04BCAD12F1}"/>
                  </a:ext>
                </a:extLst>
              </p:cNvPr>
              <p:cNvSpPr>
                <a:spLocks noRot="1" noChangeAspect="1" noMove="1" noResize="1" noEditPoints="1" noAdjustHandles="1" noChangeArrowheads="1" noChangeShapeType="1" noTextEdit="1"/>
              </p:cNvSpPr>
              <p:nvPr/>
            </p:nvSpPr>
            <p:spPr>
              <a:xfrm>
                <a:off x="7778646" y="1185952"/>
                <a:ext cx="1190711" cy="461665"/>
              </a:xfrm>
              <a:prstGeom prst="rect">
                <a:avLst/>
              </a:prstGeom>
              <a:blipFill>
                <a:blip r:embed="rId2"/>
                <a:stretch>
                  <a:fillRect b="-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613A782-70A9-4F36-A1A8-42436D48DC5D}"/>
                  </a:ext>
                </a:extLst>
              </p:cNvPr>
              <p:cNvSpPr/>
              <p:nvPr/>
            </p:nvSpPr>
            <p:spPr>
              <a:xfrm>
                <a:off x="3187606" y="1199155"/>
                <a:ext cx="120680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𝑁</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oMath>
                  </m:oMathPara>
                </a14:m>
                <a:endParaRPr lang="en-US" sz="2400" dirty="0">
                  <a:latin typeface="Candara" panose="020E0502030303020204" pitchFamily="34" charset="0"/>
                </a:endParaRPr>
              </a:p>
            </p:txBody>
          </p:sp>
        </mc:Choice>
        <mc:Fallback xmlns="">
          <p:sp>
            <p:nvSpPr>
              <p:cNvPr id="10" name="Rectangle 9">
                <a:extLst>
                  <a:ext uri="{FF2B5EF4-FFF2-40B4-BE49-F238E27FC236}">
                    <a16:creationId xmlns:a16="http://schemas.microsoft.com/office/drawing/2014/main" id="{7613A782-70A9-4F36-A1A8-42436D48DC5D}"/>
                  </a:ext>
                </a:extLst>
              </p:cNvPr>
              <p:cNvSpPr>
                <a:spLocks noRot="1" noChangeAspect="1" noMove="1" noResize="1" noEditPoints="1" noAdjustHandles="1" noChangeArrowheads="1" noChangeShapeType="1" noTextEdit="1"/>
              </p:cNvSpPr>
              <p:nvPr/>
            </p:nvSpPr>
            <p:spPr>
              <a:xfrm>
                <a:off x="3187606" y="1199155"/>
                <a:ext cx="1206805" cy="461665"/>
              </a:xfrm>
              <a:prstGeom prst="rect">
                <a:avLst/>
              </a:prstGeom>
              <a:blipFill>
                <a:blip r:embed="rId3"/>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867E56A9-1B76-4D82-9890-53CDB5C52E6A}"/>
              </a:ext>
            </a:extLst>
          </p:cNvPr>
          <p:cNvSpPr/>
          <p:nvPr/>
        </p:nvSpPr>
        <p:spPr>
          <a:xfrm>
            <a:off x="886446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2" name="Rectangle 11">
            <a:extLst>
              <a:ext uri="{FF2B5EF4-FFF2-40B4-BE49-F238E27FC236}">
                <a16:creationId xmlns:a16="http://schemas.microsoft.com/office/drawing/2014/main" id="{5A60AE9A-06BB-4481-9023-A4637472BC49}"/>
              </a:ext>
            </a:extLst>
          </p:cNvPr>
          <p:cNvSpPr/>
          <p:nvPr/>
        </p:nvSpPr>
        <p:spPr>
          <a:xfrm>
            <a:off x="6645018"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13" name="Rectangle 12">
            <a:extLst>
              <a:ext uri="{FF2B5EF4-FFF2-40B4-BE49-F238E27FC236}">
                <a16:creationId xmlns:a16="http://schemas.microsoft.com/office/drawing/2014/main" id="{36EA36EA-2FA8-4EDA-89DF-B2510CA3A759}"/>
              </a:ext>
            </a:extLst>
          </p:cNvPr>
          <p:cNvSpPr/>
          <p:nvPr/>
        </p:nvSpPr>
        <p:spPr>
          <a:xfrm>
            <a:off x="7754740"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14" name="Rectangle 13">
            <a:extLst>
              <a:ext uri="{FF2B5EF4-FFF2-40B4-BE49-F238E27FC236}">
                <a16:creationId xmlns:a16="http://schemas.microsoft.com/office/drawing/2014/main" id="{7EC4DE3C-76E2-4898-A068-757CF95CC8DF}"/>
              </a:ext>
            </a:extLst>
          </p:cNvPr>
          <p:cNvSpPr/>
          <p:nvPr/>
        </p:nvSpPr>
        <p:spPr>
          <a:xfrm>
            <a:off x="9974185"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sp>
        <p:nvSpPr>
          <p:cNvPr id="15" name="Rectangle 14">
            <a:extLst>
              <a:ext uri="{FF2B5EF4-FFF2-40B4-BE49-F238E27FC236}">
                <a16:creationId xmlns:a16="http://schemas.microsoft.com/office/drawing/2014/main" id="{882F8572-53E2-4525-A403-560620F0A6A3}"/>
              </a:ext>
            </a:extLst>
          </p:cNvPr>
          <p:cNvSpPr/>
          <p:nvPr/>
        </p:nvSpPr>
        <p:spPr>
          <a:xfrm>
            <a:off x="5936568" y="427080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a</a:t>
            </a:r>
          </a:p>
        </p:txBody>
      </p:sp>
      <p:sp>
        <p:nvSpPr>
          <p:cNvPr id="16" name="Rectangle 15">
            <a:extLst>
              <a:ext uri="{FF2B5EF4-FFF2-40B4-BE49-F238E27FC236}">
                <a16:creationId xmlns:a16="http://schemas.microsoft.com/office/drawing/2014/main" id="{E88B48C7-2380-45BC-953B-7AABD1F031A9}"/>
              </a:ext>
            </a:extLst>
          </p:cNvPr>
          <p:cNvSpPr/>
          <p:nvPr/>
        </p:nvSpPr>
        <p:spPr>
          <a:xfrm>
            <a:off x="5946186" y="2059808"/>
            <a:ext cx="288862"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c</a:t>
            </a:r>
          </a:p>
        </p:txBody>
      </p:sp>
      <p:sp>
        <p:nvSpPr>
          <p:cNvPr id="17" name="Rectangle 16">
            <a:extLst>
              <a:ext uri="{FF2B5EF4-FFF2-40B4-BE49-F238E27FC236}">
                <a16:creationId xmlns:a16="http://schemas.microsoft.com/office/drawing/2014/main" id="{ECB36685-DF46-4FE6-A78B-BE96CD3D7272}"/>
              </a:ext>
            </a:extLst>
          </p:cNvPr>
          <p:cNvSpPr/>
          <p:nvPr/>
        </p:nvSpPr>
        <p:spPr>
          <a:xfrm>
            <a:off x="5934164" y="3165308"/>
            <a:ext cx="31290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b</a:t>
            </a:r>
          </a:p>
        </p:txBody>
      </p:sp>
      <p:sp>
        <p:nvSpPr>
          <p:cNvPr id="18" name="Rectangle 17">
            <a:extLst>
              <a:ext uri="{FF2B5EF4-FFF2-40B4-BE49-F238E27FC236}">
                <a16:creationId xmlns:a16="http://schemas.microsoft.com/office/drawing/2014/main" id="{F78ED48E-3264-4165-86F4-411A0182A299}"/>
              </a:ext>
            </a:extLst>
          </p:cNvPr>
          <p:cNvSpPr/>
          <p:nvPr/>
        </p:nvSpPr>
        <p:spPr>
          <a:xfrm>
            <a:off x="41925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3</a:t>
            </a:r>
          </a:p>
        </p:txBody>
      </p:sp>
      <p:sp>
        <p:nvSpPr>
          <p:cNvPr id="19" name="Rectangle 18">
            <a:extLst>
              <a:ext uri="{FF2B5EF4-FFF2-40B4-BE49-F238E27FC236}">
                <a16:creationId xmlns:a16="http://schemas.microsoft.com/office/drawing/2014/main" id="{2FE09E6B-0615-4C8C-92A5-AF8758D1D450}"/>
              </a:ext>
            </a:extLst>
          </p:cNvPr>
          <p:cNvSpPr/>
          <p:nvPr/>
        </p:nvSpPr>
        <p:spPr>
          <a:xfrm>
            <a:off x="1967772" y="4960187"/>
            <a:ext cx="26481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1</a:t>
            </a:r>
          </a:p>
        </p:txBody>
      </p:sp>
      <p:sp>
        <p:nvSpPr>
          <p:cNvPr id="20" name="Rectangle 19">
            <a:extLst>
              <a:ext uri="{FF2B5EF4-FFF2-40B4-BE49-F238E27FC236}">
                <a16:creationId xmlns:a16="http://schemas.microsoft.com/office/drawing/2014/main" id="{4887565E-D44F-437F-8086-A1132CA58B11}"/>
              </a:ext>
            </a:extLst>
          </p:cNvPr>
          <p:cNvSpPr/>
          <p:nvPr/>
        </p:nvSpPr>
        <p:spPr>
          <a:xfrm>
            <a:off x="3080172" y="4960187"/>
            <a:ext cx="301686"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2</a:t>
            </a:r>
          </a:p>
        </p:txBody>
      </p:sp>
      <p:sp>
        <p:nvSpPr>
          <p:cNvPr id="21" name="Rectangle 20">
            <a:extLst>
              <a:ext uri="{FF2B5EF4-FFF2-40B4-BE49-F238E27FC236}">
                <a16:creationId xmlns:a16="http://schemas.microsoft.com/office/drawing/2014/main" id="{1030C0AA-7BE7-4B02-8784-FF73451ECA74}"/>
              </a:ext>
            </a:extLst>
          </p:cNvPr>
          <p:cNvSpPr/>
          <p:nvPr/>
        </p:nvSpPr>
        <p:spPr>
          <a:xfrm>
            <a:off x="5304972" y="4960187"/>
            <a:ext cx="308098" cy="369332"/>
          </a:xfrm>
          <a:prstGeom prst="rect">
            <a:avLst/>
          </a:prstGeom>
        </p:spPr>
        <p:txBody>
          <a:bodyPr wrap="none">
            <a:spAutoFit/>
          </a:bodyPr>
          <a:lstStyle/>
          <a:p>
            <a:r>
              <a:rPr lang="en-US" dirty="0">
                <a:latin typeface="Candara" panose="020E0502030303020204" pitchFamily="34" charset="0"/>
                <a:cs typeface="Calibri" panose="020F0502020204030204" pitchFamily="34" charset="0"/>
              </a:rPr>
              <a:t>4</a:t>
            </a:r>
          </a:p>
        </p:txBody>
      </p:sp>
      <p:graphicFrame>
        <p:nvGraphicFramePr>
          <p:cNvPr id="22" name="Table 21">
            <a:extLst>
              <a:ext uri="{FF2B5EF4-FFF2-40B4-BE49-F238E27FC236}">
                <a16:creationId xmlns:a16="http://schemas.microsoft.com/office/drawing/2014/main" id="{E33842C1-7187-4C1F-8CD3-AE0BD41C6DFB}"/>
              </a:ext>
            </a:extLst>
          </p:cNvPr>
          <p:cNvGraphicFramePr>
            <a:graphicFrameLocks noGrp="1"/>
          </p:cNvGraphicFramePr>
          <p:nvPr>
            <p:extLst>
              <p:ext uri="{D42A27DB-BD31-4B8C-83A1-F6EECF244321}">
                <p14:modId xmlns:p14="http://schemas.microsoft.com/office/powerpoint/2010/main" val="423216392"/>
              </p:ext>
            </p:extLst>
          </p:nvPr>
        </p:nvGraphicFramePr>
        <p:xfrm>
          <a:off x="621382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449419">
                  <a:extLst>
                    <a:ext uri="{9D8B030D-6E8A-4147-A177-3AD203B41FA5}">
                      <a16:colId xmlns:a16="http://schemas.microsoft.com/office/drawing/2014/main" val="3709541919"/>
                    </a:ext>
                  </a:extLst>
                </a:gridCol>
                <a:gridCol w="108847">
                  <a:extLst>
                    <a:ext uri="{9D8B030D-6E8A-4147-A177-3AD203B41FA5}">
                      <a16:colId xmlns:a16="http://schemas.microsoft.com/office/drawing/2014/main" val="1355692597"/>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41.0</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16.4</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60.8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600" dirty="0">
                          <a:solidFill>
                            <a:schemeClr val="tx1"/>
                          </a:solidFill>
                          <a:latin typeface="Candara" panose="020E0502030303020204" pitchFamily="34" charset="0"/>
                        </a:rPr>
                        <a:t>0.0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solidFill>
                          <a:schemeClr val="tx1"/>
                        </a:solidFill>
                        <a:latin typeface="Candara" panose="020E0502030303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88.8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3.4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3">
                  <a:txBody>
                    <a:bodyPr/>
                    <a:lstStyle/>
                    <a:p>
                      <a:pPr algn="ctr"/>
                      <a:r>
                        <a:rPr lang="en-US" sz="1600" dirty="0">
                          <a:solidFill>
                            <a:srgbClr val="FF0000"/>
                          </a:solidFill>
                          <a:latin typeface="Candara" panose="020E0502030303020204" pitchFamily="34" charset="0"/>
                        </a:rPr>
                        <a:t>45.8</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rgbClr val="FF0000"/>
                          </a:solidFill>
                          <a:latin typeface="Candara" panose="020E0502030303020204" pitchFamily="34" charset="0"/>
                          <a:ea typeface="+mn-ea"/>
                          <a:cs typeface="+mn-cs"/>
                        </a:rPr>
                        <a:t>-2.9</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12.2</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r"/>
                      <a:r>
                        <a:rPr lang="en-US" sz="1600" dirty="0">
                          <a:solidFill>
                            <a:schemeClr val="tx1"/>
                          </a:solidFill>
                          <a:latin typeface="Candara" panose="020E0502030303020204" pitchFamily="34" charset="0"/>
                        </a:rPr>
                        <a:t>-101.0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r"/>
                      <a:r>
                        <a:rPr lang="en-US" sz="1600" dirty="0">
                          <a:solidFill>
                            <a:schemeClr val="tx1"/>
                          </a:solidFill>
                          <a:latin typeface="Candara" panose="020E0502030303020204" pitchFamily="34" charset="0"/>
                        </a:rPr>
                        <a:t>-101.0</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rgbClr val="FF0000"/>
                          </a:solidFill>
                          <a:latin typeface="Candara" panose="020E0502030303020204" pitchFamily="34" charset="0"/>
                        </a:rPr>
                        <a:t>-2.9</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-51.5</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chemeClr val="tx1"/>
                          </a:solidFill>
                          <a:latin typeface="Candara" panose="020E0502030303020204" pitchFamily="34" charset="0"/>
                        </a:rPr>
                        <a:t>-2.6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rgbClr val="FF0000"/>
                          </a:solidFill>
                          <a:latin typeface="Candara" panose="020E0502030303020204" pitchFamily="34" charset="0"/>
                        </a:rPr>
                        <a:t>12.2</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-101.0</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-2.5</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-2.2</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rgbClr val="FF0000"/>
                          </a:solidFill>
                          <a:latin typeface="Candara" panose="020E0502030303020204" pitchFamily="34" charset="0"/>
                        </a:rPr>
                        <a:t>0.95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sz="1600" dirty="0">
                          <a:solidFill>
                            <a:schemeClr val="tx1"/>
                          </a:solidFill>
                          <a:latin typeface="Candara" panose="020E0502030303020204" pitchFamily="34" charset="0"/>
                        </a:rPr>
                        <a:t>-2.0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solidFill>
                          <a:schemeClr val="tx1"/>
                        </a:solidFill>
                        <a:latin typeface="Candara" panose="020E0502030303020204" pitchFamily="34" charset="0"/>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-2.1</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-15.0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-14.9</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-2.4</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-2.1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3">
                  <a:txBody>
                    <a:bodyPr/>
                    <a:lstStyle/>
                    <a:p>
                      <a:pPr algn="ctr"/>
                      <a:r>
                        <a:rPr lang="en-US" sz="1600" dirty="0">
                          <a:solidFill>
                            <a:schemeClr val="tx1"/>
                          </a:solidFill>
                          <a:latin typeface="Candara" panose="020E0502030303020204" pitchFamily="34" charset="0"/>
                        </a:rPr>
                        <a:t>-1.9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tc gridSpan="2">
                  <a:txBody>
                    <a:bodyPr/>
                    <a:lstStyle/>
                    <a:p>
                      <a:pPr algn="ctr"/>
                      <a:r>
                        <a:rPr lang="en-US" sz="1600" dirty="0">
                          <a:solidFill>
                            <a:srgbClr val="FF0000"/>
                          </a:solidFill>
                          <a:latin typeface="Candara" panose="020E0502030303020204" pitchFamily="34" charset="0"/>
                        </a:rPr>
                        <a:t>-3.7</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graphicFrame>
        <p:nvGraphicFramePr>
          <p:cNvPr id="23" name="Table 22">
            <a:extLst>
              <a:ext uri="{FF2B5EF4-FFF2-40B4-BE49-F238E27FC236}">
                <a16:creationId xmlns:a16="http://schemas.microsoft.com/office/drawing/2014/main" id="{A0BA824C-6CAB-4BD1-8E01-317789E791F0}"/>
              </a:ext>
            </a:extLst>
          </p:cNvPr>
          <p:cNvGraphicFramePr>
            <a:graphicFrameLocks noGrp="1"/>
          </p:cNvGraphicFramePr>
          <p:nvPr>
            <p:extLst>
              <p:ext uri="{D42A27DB-BD31-4B8C-83A1-F6EECF244321}">
                <p14:modId xmlns:p14="http://schemas.microsoft.com/office/powerpoint/2010/main" val="3039603014"/>
              </p:ext>
            </p:extLst>
          </p:nvPr>
        </p:nvGraphicFramePr>
        <p:xfrm>
          <a:off x="1524001" y="1695864"/>
          <a:ext cx="4448173" cy="3308220"/>
        </p:xfrm>
        <a:graphic>
          <a:graphicData uri="http://schemas.openxmlformats.org/drawingml/2006/table">
            <a:tbl>
              <a:tblPr>
                <a:tableStyleId>{5C22544A-7EE6-4342-B048-85BDC9FD1C3A}</a:tableStyleId>
              </a:tblPr>
              <a:tblGrid>
                <a:gridCol w="556022">
                  <a:extLst>
                    <a:ext uri="{9D8B030D-6E8A-4147-A177-3AD203B41FA5}">
                      <a16:colId xmlns:a16="http://schemas.microsoft.com/office/drawing/2014/main" val="1719830607"/>
                    </a:ext>
                  </a:extLst>
                </a:gridCol>
                <a:gridCol w="556022">
                  <a:extLst>
                    <a:ext uri="{9D8B030D-6E8A-4147-A177-3AD203B41FA5}">
                      <a16:colId xmlns:a16="http://schemas.microsoft.com/office/drawing/2014/main" val="3315839679"/>
                    </a:ext>
                  </a:extLst>
                </a:gridCol>
                <a:gridCol w="563403">
                  <a:extLst>
                    <a:ext uri="{9D8B030D-6E8A-4147-A177-3AD203B41FA5}">
                      <a16:colId xmlns:a16="http://schemas.microsoft.com/office/drawing/2014/main" val="612247491"/>
                    </a:ext>
                  </a:extLst>
                </a:gridCol>
                <a:gridCol w="548640">
                  <a:extLst>
                    <a:ext uri="{9D8B030D-6E8A-4147-A177-3AD203B41FA5}">
                      <a16:colId xmlns:a16="http://schemas.microsoft.com/office/drawing/2014/main" val="2614704377"/>
                    </a:ext>
                  </a:extLst>
                </a:gridCol>
                <a:gridCol w="558266">
                  <a:extLst>
                    <a:ext uri="{9D8B030D-6E8A-4147-A177-3AD203B41FA5}">
                      <a16:colId xmlns:a16="http://schemas.microsoft.com/office/drawing/2014/main" val="3709541919"/>
                    </a:ext>
                  </a:extLst>
                </a:gridCol>
                <a:gridCol w="553777">
                  <a:extLst>
                    <a:ext uri="{9D8B030D-6E8A-4147-A177-3AD203B41FA5}">
                      <a16:colId xmlns:a16="http://schemas.microsoft.com/office/drawing/2014/main" val="2133568182"/>
                    </a:ext>
                  </a:extLst>
                </a:gridCol>
                <a:gridCol w="582004">
                  <a:extLst>
                    <a:ext uri="{9D8B030D-6E8A-4147-A177-3AD203B41FA5}">
                      <a16:colId xmlns:a16="http://schemas.microsoft.com/office/drawing/2014/main" val="3587339238"/>
                    </a:ext>
                  </a:extLst>
                </a:gridCol>
                <a:gridCol w="530039">
                  <a:extLst>
                    <a:ext uri="{9D8B030D-6E8A-4147-A177-3AD203B41FA5}">
                      <a16:colId xmlns:a16="http://schemas.microsoft.com/office/drawing/2014/main" val="641350368"/>
                    </a:ext>
                  </a:extLst>
                </a:gridCol>
              </a:tblGrid>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4581060"/>
                  </a:ext>
                </a:extLst>
              </a:tr>
              <a:tr h="367580">
                <a:tc>
                  <a:txBody>
                    <a:bodyPr/>
                    <a:lstStyle/>
                    <a:p>
                      <a:pPr algn="l"/>
                      <a:r>
                        <a:rPr lang="en-US" sz="1600" dirty="0">
                          <a:solidFill>
                            <a:schemeClr val="tx1"/>
                          </a:solidFill>
                          <a:latin typeface="Candara" panose="020E0502030303020204" pitchFamily="34" charset="0"/>
                        </a:rPr>
                        <a:t>10</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5</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0</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25</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3805711"/>
                  </a:ext>
                </a:extLst>
              </a:tr>
              <a:tr h="367580">
                <a:tc gridSpan="2">
                  <a:txBody>
                    <a:bodyPr/>
                    <a:lstStyle/>
                    <a:p>
                      <a:pPr algn="ctr"/>
                      <a:r>
                        <a:rPr lang="en-US" sz="1600" dirty="0">
                          <a:solidFill>
                            <a:schemeClr val="tx1"/>
                          </a:solidFill>
                          <a:latin typeface="Candara" panose="020E0502030303020204" pitchFamily="34" charset="0"/>
                        </a:rPr>
                        <a:t>11</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21150033"/>
                  </a:ext>
                </a:extLst>
              </a:tr>
              <a:tr h="367580">
                <a:tc gridSpan="2">
                  <a:txBody>
                    <a:bodyPr/>
                    <a:lstStyle/>
                    <a:p>
                      <a:pPr algn="ctr"/>
                      <a:r>
                        <a:rPr lang="en-US" sz="1600" dirty="0">
                          <a:solidFill>
                            <a:schemeClr val="tx1"/>
                          </a:solidFill>
                          <a:latin typeface="Candara" panose="020E0502030303020204" pitchFamily="34" charset="0"/>
                        </a:rPr>
                        <a:t>5</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endParaRPr kumimoji="0" lang="en-US" sz="1600" kern="1200" dirty="0">
                        <a:solidFill>
                          <a:schemeClr val="tx1"/>
                        </a:solidFill>
                        <a:latin typeface="Candara" panose="020E0502030303020204" pitchFamily="34" charset="0"/>
                        <a:ea typeface="+mn-ea"/>
                        <a:cs typeface="+mn-cs"/>
                      </a:endParaRPr>
                    </a:p>
                  </a:txBody>
                  <a:tcPr marL="45720" marR="457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rowSpan="3"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rowSpan="3" gridSpan="2">
                  <a:txBody>
                    <a:bodyPr/>
                    <a:lstStyle/>
                    <a:p>
                      <a:pPr algn="ctr"/>
                      <a:r>
                        <a:rPr lang="en-US" sz="2000" dirty="0">
                          <a:solidFill>
                            <a:schemeClr val="tx1"/>
                          </a:solidFill>
                          <a:latin typeface="Candara" panose="020E0502030303020204" pitchFamily="34" charset="0"/>
                        </a:rPr>
                        <a:t>-100</a:t>
                      </a:r>
                    </a:p>
                  </a:txBody>
                  <a:tcPr marL="45720" marR="45720" anchor="ctr">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rowSpan="3"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0849595"/>
                  </a:ext>
                </a:extLst>
              </a:tr>
              <a:tr h="367580">
                <a:tc>
                  <a:txBody>
                    <a:bodyPr/>
                    <a:lstStyle/>
                    <a:p>
                      <a:pPr algn="l"/>
                      <a:r>
                        <a:rPr lang="en-US" sz="1600" dirty="0">
                          <a:solidFill>
                            <a:schemeClr val="tx1"/>
                          </a:solidFill>
                          <a:latin typeface="Candara" panose="020E0502030303020204" pitchFamily="34" charset="0"/>
                        </a:rPr>
                        <a:t>18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rtl="0" eaLnBrk="1" latinLnBrk="0" hangingPunct="1"/>
                      <a:r>
                        <a:rPr kumimoji="0" lang="en-US" sz="1600" kern="1200" dirty="0">
                          <a:solidFill>
                            <a:schemeClr val="tx1"/>
                          </a:solidFill>
                          <a:latin typeface="Candara" panose="020E0502030303020204" pitchFamily="34" charset="0"/>
                          <a:ea typeface="+mn-ea"/>
                          <a:cs typeface="+mn-cs"/>
                        </a:rPr>
                        <a:t>9</a:t>
                      </a:r>
                    </a:p>
                  </a:txBody>
                  <a:tcPr marL="45720" marR="45720">
                    <a:lnL w="12700" cmpd="sng">
                      <a:noFill/>
                    </a:lnL>
                    <a:lnR w="12700" cap="flat" cmpd="sng" algn="ctr">
                      <a:solidFill>
                        <a:schemeClr val="bg2"/>
                      </a:solidFill>
                      <a:prstDash val="solid"/>
                      <a:round/>
                      <a:headEnd type="none" w="med" len="med"/>
                      <a:tailEnd type="none" w="med" len="med"/>
                    </a:lnR>
                    <a:noFill/>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a:txBody>
                    <a:bodyPr/>
                    <a:lstStyle/>
                    <a:p>
                      <a:pPr algn="l"/>
                      <a:r>
                        <a:rPr lang="en-US" sz="1600" dirty="0">
                          <a:solidFill>
                            <a:schemeClr val="tx1"/>
                          </a:solidFill>
                          <a:latin typeface="Candara" panose="020E0502030303020204" pitchFamily="34" charset="0"/>
                        </a:rPr>
                        <a:t>55</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7136310"/>
                  </a:ext>
                </a:extLst>
              </a:tr>
              <a:tr h="367580">
                <a:tc gridSpan="2">
                  <a:txBody>
                    <a:bodyPr/>
                    <a:lstStyle/>
                    <a:p>
                      <a:pPr algn="ctr"/>
                      <a:r>
                        <a:rPr lang="en-US" sz="1600" dirty="0">
                          <a:solidFill>
                            <a:schemeClr val="tx1"/>
                          </a:solidFill>
                          <a:latin typeface="Candara" panose="020E0502030303020204" pitchFamily="34" charset="0"/>
                        </a:rPr>
                        <a:t>13</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pPr algn="ctr"/>
                      <a:endParaRPr lang="en-US" dirty="0">
                        <a:solidFill>
                          <a:srgbClr val="FF0000"/>
                        </a:solidFill>
                      </a:endParaRPr>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vMerge="1">
                  <a:txBody>
                    <a:bodyPr/>
                    <a:lstStyle/>
                    <a:p>
                      <a:endParaRPr lang="en-US" dirty="0"/>
                    </a:p>
                  </a:txBody>
                  <a:tcP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228188"/>
                  </a:ext>
                </a:extLst>
              </a:tr>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29</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4264399"/>
                  </a:ext>
                </a:extLst>
              </a:tr>
              <a:tr h="367580">
                <a:tc>
                  <a:txBody>
                    <a:bodyPr/>
                    <a:lstStyle/>
                    <a:p>
                      <a:pPr algn="l"/>
                      <a:r>
                        <a:rPr lang="en-US" sz="1600" dirty="0">
                          <a:solidFill>
                            <a:schemeClr val="tx1"/>
                          </a:solidFill>
                          <a:latin typeface="Candara" panose="020E0502030303020204" pitchFamily="34" charset="0"/>
                        </a:rPr>
                        <a:t>8</a:t>
                      </a: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17</a:t>
                      </a:r>
                    </a:p>
                  </a:txBody>
                  <a:tcPr marL="45720" marR="45720">
                    <a:lnL w="12700" cmpd="sng">
                      <a:noFill/>
                    </a:lnL>
                    <a:lnR w="12700" cap="flat" cmpd="sng" algn="ctr">
                      <a:solidFill>
                        <a:schemeClr val="bg2"/>
                      </a:solidFill>
                      <a:prstDash val="solid"/>
                      <a:round/>
                      <a:headEnd type="none" w="med" len="med"/>
                      <a:tailEnd type="none" w="med" len="med"/>
                    </a:lnR>
                    <a:noFill/>
                  </a:tcPr>
                </a:tc>
                <a:tc>
                  <a:txBody>
                    <a:bodyPr/>
                    <a:lstStyle/>
                    <a:p>
                      <a:pPr algn="l"/>
                      <a:r>
                        <a:rPr lang="en-US" sz="1600" dirty="0">
                          <a:solidFill>
                            <a:schemeClr val="tx1"/>
                          </a:solidFill>
                          <a:latin typeface="Candara" panose="020E0502030303020204" pitchFamily="34" charset="0"/>
                        </a:rPr>
                        <a:t>3</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21</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1</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8</a:t>
                      </a:r>
                    </a:p>
                  </a:txBody>
                  <a:tcPr marL="45720" marR="45720">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dirty="0">
                          <a:solidFill>
                            <a:schemeClr val="tx1"/>
                          </a:solidFill>
                          <a:latin typeface="Candara" panose="020E0502030303020204" pitchFamily="34" charset="0"/>
                        </a:rPr>
                        <a:t>8</a:t>
                      </a:r>
                    </a:p>
                  </a:txBody>
                  <a:tcPr marL="45720" marR="45720">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tx1"/>
                          </a:solidFill>
                          <a:latin typeface="Candara" panose="020E0502030303020204" pitchFamily="34" charset="0"/>
                        </a:rPr>
                        <a:t>8</a:t>
                      </a: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4329027"/>
                  </a:ext>
                </a:extLst>
              </a:tr>
              <a:tr h="367580">
                <a:tc gridSpan="2">
                  <a:txBody>
                    <a:bodyPr/>
                    <a:lstStyle/>
                    <a:p>
                      <a:pPr algn="ctr"/>
                      <a:r>
                        <a:rPr lang="en-US" sz="1600" dirty="0">
                          <a:solidFill>
                            <a:schemeClr val="tx1"/>
                          </a:solidFill>
                          <a:latin typeface="Candara" panose="020E0502030303020204" pitchFamily="34" charset="0"/>
                        </a:rPr>
                        <a:t>6</a:t>
                      </a:r>
                    </a:p>
                  </a:txBody>
                  <a:tcPr marL="45720" marR="45720">
                    <a:lnL w="12700" cap="flat" cmpd="sng" algn="ctr">
                      <a:solidFill>
                        <a:schemeClr val="tx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4</a:t>
                      </a:r>
                    </a:p>
                  </a:txBody>
                  <a:tcPr marL="45720" marR="4572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r>
                        <a:rPr lang="en-US" sz="1600" dirty="0">
                          <a:solidFill>
                            <a:schemeClr val="tx1"/>
                          </a:solidFill>
                          <a:latin typeface="Candara" panose="020E0502030303020204" pitchFamily="34" charset="0"/>
                        </a:rPr>
                        <a:t>77</a:t>
                      </a:r>
                    </a:p>
                  </a:txBody>
                  <a:tcPr marL="45720" marR="45720">
                    <a:lnL w="12700" cap="flat" cmpd="sng" algn="ctr">
                      <a:solidFill>
                        <a:schemeClr val="bg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4360674"/>
                  </a:ext>
                </a:extLst>
              </a:tr>
            </a:tbl>
          </a:graphicData>
        </a:graphic>
      </p:graphicFrame>
      <p:sp>
        <p:nvSpPr>
          <p:cNvPr id="5" name="Rectangle 4">
            <a:extLst>
              <a:ext uri="{FF2B5EF4-FFF2-40B4-BE49-F238E27FC236}">
                <a16:creationId xmlns:a16="http://schemas.microsoft.com/office/drawing/2014/main" id="{B3EA3CD3-18BF-4539-BC42-322AAE9A5303}"/>
              </a:ext>
            </a:extLst>
          </p:cNvPr>
          <p:cNvSpPr/>
          <p:nvPr/>
        </p:nvSpPr>
        <p:spPr>
          <a:xfrm>
            <a:off x="1558871" y="5367534"/>
            <a:ext cx="8774630" cy="430887"/>
          </a:xfrm>
          <a:prstGeom prst="rect">
            <a:avLst/>
          </a:prstGeom>
        </p:spPr>
        <p:txBody>
          <a:bodyPr wrap="square">
            <a:spAutoFit/>
          </a:bodyPr>
          <a:lstStyle/>
          <a:p>
            <a:r>
              <a:rPr lang="en-US" sz="2200" dirty="0">
                <a:latin typeface="Candara" panose="020E0502030303020204" pitchFamily="34" charset="0"/>
              </a:rPr>
              <a:t>Trajectory:  </a:t>
            </a:r>
            <a:r>
              <a:rPr lang="en-US" sz="2200" dirty="0">
                <a:solidFill>
                  <a:schemeClr val="bg1">
                    <a:lumMod val="85000"/>
                  </a:schemeClr>
                </a:solidFill>
                <a:latin typeface="Candara" panose="020E0502030303020204" pitchFamily="34" charset="0"/>
              </a:rPr>
              <a:t>(a2,E,-1)  --&gt;  (a3,N,-1)  --&gt;  </a:t>
            </a:r>
            <a:r>
              <a:rPr lang="en-US" sz="2200" dirty="0">
                <a:solidFill>
                  <a:srgbClr val="0000CC"/>
                </a:solidFill>
                <a:latin typeface="Candara" panose="020E0502030303020204" pitchFamily="34" charset="0"/>
              </a:rPr>
              <a:t>(b3,E,-1)* </a:t>
            </a:r>
            <a:r>
              <a:rPr lang="en-US" sz="2200" dirty="0">
                <a:latin typeface="Candara" panose="020E0502030303020204" pitchFamily="34" charset="0"/>
              </a:rPr>
              <a:t>--&gt;  </a:t>
            </a:r>
            <a:r>
              <a:rPr lang="en-US" sz="2200" dirty="0">
                <a:solidFill>
                  <a:srgbClr val="FF0000"/>
                </a:solidFill>
                <a:latin typeface="Candara" panose="020E0502030303020204" pitchFamily="34" charset="0"/>
              </a:rPr>
              <a:t>b4</a:t>
            </a:r>
          </a:p>
        </p:txBody>
      </p:sp>
      <p:sp>
        <p:nvSpPr>
          <p:cNvPr id="6" name="Rectangle 5">
            <a:extLst>
              <a:ext uri="{FF2B5EF4-FFF2-40B4-BE49-F238E27FC236}">
                <a16:creationId xmlns:a16="http://schemas.microsoft.com/office/drawing/2014/main" id="{E64408AC-9FD0-4A34-A2FA-512575D5F219}"/>
              </a:ext>
            </a:extLst>
          </p:cNvPr>
          <p:cNvSpPr/>
          <p:nvPr/>
        </p:nvSpPr>
        <p:spPr>
          <a:xfrm>
            <a:off x="4622077" y="2967336"/>
            <a:ext cx="333746" cy="461665"/>
          </a:xfrm>
          <a:prstGeom prst="rect">
            <a:avLst/>
          </a:prstGeom>
        </p:spPr>
        <p:txBody>
          <a:bodyPr wrap="none">
            <a:spAutoFit/>
          </a:bodyPr>
          <a:lstStyle/>
          <a:p>
            <a:r>
              <a:rPr lang="en-US" sz="2400" dirty="0">
                <a:solidFill>
                  <a:srgbClr val="0000CC"/>
                </a:solidFill>
                <a:latin typeface="Candara" panose="020E0502030303020204" pitchFamily="34" charset="0"/>
              </a:rPr>
              <a:t>3</a:t>
            </a:r>
            <a:endParaRPr lang="en-US" sz="2400" dirty="0">
              <a:solidFill>
                <a:srgbClr val="0000CC"/>
              </a:solidFill>
            </a:endParaRPr>
          </a:p>
        </p:txBody>
      </p:sp>
      <p:sp>
        <p:nvSpPr>
          <p:cNvPr id="7" name="Rectangle 6">
            <a:extLst>
              <a:ext uri="{FF2B5EF4-FFF2-40B4-BE49-F238E27FC236}">
                <a16:creationId xmlns:a16="http://schemas.microsoft.com/office/drawing/2014/main" id="{EF57E33C-B7BD-457B-95E6-3DF18AA64675}"/>
              </a:ext>
            </a:extLst>
          </p:cNvPr>
          <p:cNvSpPr/>
          <p:nvPr/>
        </p:nvSpPr>
        <p:spPr>
          <a:xfrm>
            <a:off x="1629780" y="5881107"/>
            <a:ext cx="1560042" cy="400110"/>
          </a:xfrm>
          <a:prstGeom prst="rect">
            <a:avLst/>
          </a:prstGeom>
        </p:spPr>
        <p:txBody>
          <a:bodyPr wrap="none">
            <a:spAutoFit/>
          </a:bodyPr>
          <a:lstStyle/>
          <a:p>
            <a:r>
              <a:rPr lang="en-US" sz="2000" dirty="0">
                <a:solidFill>
                  <a:srgbClr val="0000CC"/>
                </a:solidFill>
                <a:latin typeface="Candara" panose="020E0502030303020204" pitchFamily="34" charset="0"/>
              </a:rPr>
              <a:t>N(b3,E)  += 1</a:t>
            </a:r>
            <a:endParaRPr lang="en-US" sz="2000" dirty="0">
              <a:solidFill>
                <a:srgbClr val="0000CC"/>
              </a:solidFill>
            </a:endParaRPr>
          </a:p>
        </p:txBody>
      </p:sp>
      <p:sp>
        <p:nvSpPr>
          <p:cNvPr id="8" name="Rectangle 7">
            <a:extLst>
              <a:ext uri="{FF2B5EF4-FFF2-40B4-BE49-F238E27FC236}">
                <a16:creationId xmlns:a16="http://schemas.microsoft.com/office/drawing/2014/main" id="{3EBF9142-E0FC-4365-9C5E-749409DD0B70}"/>
              </a:ext>
            </a:extLst>
          </p:cNvPr>
          <p:cNvSpPr/>
          <p:nvPr/>
        </p:nvSpPr>
        <p:spPr>
          <a:xfrm>
            <a:off x="3748086" y="6325759"/>
            <a:ext cx="5673348" cy="400110"/>
          </a:xfrm>
          <a:prstGeom prst="rect">
            <a:avLst/>
          </a:prstGeom>
        </p:spPr>
        <p:txBody>
          <a:bodyPr wrap="none">
            <a:spAutoFit/>
          </a:bodyPr>
          <a:lstStyle/>
          <a:p>
            <a:r>
              <a:rPr lang="en-US" sz="2000" dirty="0">
                <a:solidFill>
                  <a:srgbClr val="0000CC"/>
                </a:solidFill>
                <a:latin typeface="Candara" panose="020E0502030303020204" pitchFamily="34" charset="0"/>
              </a:rPr>
              <a:t>Q(b3,E) = -101.0 + 1/3 * (-1 + 1*(-100)</a:t>
            </a:r>
            <a:r>
              <a:rPr lang="en-US" sz="2000" dirty="0">
                <a:solidFill>
                  <a:srgbClr val="FF0000"/>
                </a:solidFill>
                <a:latin typeface="Candara" panose="020E0502030303020204" pitchFamily="34" charset="0"/>
              </a:rPr>
              <a:t> </a:t>
            </a:r>
            <a:r>
              <a:rPr lang="en-US" sz="2000" dirty="0">
                <a:solidFill>
                  <a:srgbClr val="0000CC"/>
                </a:solidFill>
                <a:latin typeface="Candara" panose="020E0502030303020204" pitchFamily="34" charset="0"/>
              </a:rPr>
              <a:t>+ 101.0) = -101.0 </a:t>
            </a:r>
            <a:endParaRPr lang="en-US" sz="2000" dirty="0">
              <a:solidFill>
                <a:srgbClr val="0000CC"/>
              </a:solidFill>
            </a:endParaRPr>
          </a:p>
        </p:txBody>
      </p:sp>
      <p:sp>
        <p:nvSpPr>
          <p:cNvPr id="9" name="Rectangle 8">
            <a:extLst>
              <a:ext uri="{FF2B5EF4-FFF2-40B4-BE49-F238E27FC236}">
                <a16:creationId xmlns:a16="http://schemas.microsoft.com/office/drawing/2014/main" id="{65815839-72CF-4405-8EE0-2DA0A9F914DB}"/>
              </a:ext>
            </a:extLst>
          </p:cNvPr>
          <p:cNvSpPr/>
          <p:nvPr/>
        </p:nvSpPr>
        <p:spPr>
          <a:xfrm>
            <a:off x="3731750" y="5881107"/>
            <a:ext cx="6346316" cy="400110"/>
          </a:xfrm>
          <a:prstGeom prst="rect">
            <a:avLst/>
          </a:prstGeom>
        </p:spPr>
        <p:txBody>
          <a:bodyPr wrap="square">
            <a:spAutoFit/>
          </a:bodyPr>
          <a:lstStyle/>
          <a:p>
            <a:r>
              <a:rPr lang="en-US" sz="2000" dirty="0">
                <a:solidFill>
                  <a:srgbClr val="0000CC"/>
                </a:solidFill>
                <a:latin typeface="Candara" panose="020E0502030303020204" pitchFamily="34" charset="0"/>
              </a:rPr>
              <a:t>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+ 1/N(</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a:t>
            </a:r>
            <a:r>
              <a:rPr lang="el-GR" sz="2000" dirty="0">
                <a:solidFill>
                  <a:srgbClr val="0000CC"/>
                </a:solidFill>
                <a:latin typeface="Candara" panose="020E0502030303020204" pitchFamily="34" charset="0"/>
              </a:rPr>
              <a:t>(</a:t>
            </a:r>
            <a:r>
              <a:rPr lang="en-US" sz="2000" dirty="0">
                <a:solidFill>
                  <a:srgbClr val="0000CC"/>
                </a:solidFill>
                <a:latin typeface="Candara" panose="020E0502030303020204" pitchFamily="34" charset="0"/>
              </a:rPr>
              <a:t>R(s) + γ </a:t>
            </a:r>
            <a:r>
              <a:rPr lang="en-US" sz="2000" dirty="0" err="1">
                <a:solidFill>
                  <a:srgbClr val="0000CC"/>
                </a:solidFill>
                <a:latin typeface="Candara" panose="020E0502030303020204" pitchFamily="34" charset="0"/>
              </a:rPr>
              <a:t>max</a:t>
            </a:r>
            <a:r>
              <a:rPr lang="en-US" sz="2000" baseline="-25000" dirty="0" err="1">
                <a:solidFill>
                  <a:srgbClr val="0000CC"/>
                </a:solidFill>
                <a:latin typeface="Candara" panose="020E0502030303020204" pitchFamily="34" charset="0"/>
              </a:rPr>
              <a:t>a</a:t>
            </a:r>
            <a:r>
              <a:rPr lang="en-US" sz="2000" baseline="-25000" dirty="0">
                <a:solidFill>
                  <a:srgbClr val="0000CC"/>
                </a:solidFill>
                <a:latin typeface="Candara" panose="020E0502030303020204" pitchFamily="34" charset="0"/>
              </a:rPr>
              <a:t>’ </a:t>
            </a:r>
            <a:r>
              <a:rPr lang="en-US" sz="2000" dirty="0">
                <a:solidFill>
                  <a:srgbClr val="0000CC"/>
                </a:solidFill>
                <a:latin typeface="Candara" panose="020E0502030303020204" pitchFamily="34" charset="0"/>
              </a:rPr>
              <a:t>Q(</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 − Q</a:t>
            </a:r>
            <a:r>
              <a:rPr lang="el-GR" sz="2000" dirty="0">
                <a:solidFill>
                  <a:srgbClr val="0000CC"/>
                </a:solidFill>
                <a:latin typeface="Candara" panose="020E0502030303020204" pitchFamily="34" charset="0"/>
              </a:rPr>
              <a:t>(</a:t>
            </a:r>
            <a:r>
              <a:rPr lang="en-US" sz="2000" dirty="0" err="1">
                <a:solidFill>
                  <a:srgbClr val="0000CC"/>
                </a:solidFill>
                <a:latin typeface="Candara" panose="020E0502030303020204" pitchFamily="34" charset="0"/>
              </a:rPr>
              <a:t>s,a</a:t>
            </a:r>
            <a:r>
              <a:rPr lang="en-US" sz="2000" dirty="0">
                <a:solidFill>
                  <a:srgbClr val="0000CC"/>
                </a:solidFill>
                <a:latin typeface="Candara" panose="020E0502030303020204" pitchFamily="34" charset="0"/>
              </a:rPr>
              <a:t>))</a:t>
            </a:r>
          </a:p>
        </p:txBody>
      </p:sp>
      <p:sp>
        <p:nvSpPr>
          <p:cNvPr id="24" name="Rectangle 23">
            <a:extLst>
              <a:ext uri="{FF2B5EF4-FFF2-40B4-BE49-F238E27FC236}">
                <a16:creationId xmlns:a16="http://schemas.microsoft.com/office/drawing/2014/main" id="{7451B781-C7D9-4782-B08F-42A28B96DBAC}"/>
              </a:ext>
            </a:extLst>
          </p:cNvPr>
          <p:cNvSpPr/>
          <p:nvPr/>
        </p:nvSpPr>
        <p:spPr>
          <a:xfrm>
            <a:off x="8864463" y="2996380"/>
            <a:ext cx="889987" cy="461665"/>
          </a:xfrm>
          <a:prstGeom prst="rect">
            <a:avLst/>
          </a:prstGeom>
        </p:spPr>
        <p:txBody>
          <a:bodyPr wrap="none">
            <a:spAutoFit/>
          </a:bodyPr>
          <a:lstStyle/>
          <a:p>
            <a:r>
              <a:rPr lang="en-US" sz="2400" dirty="0">
                <a:solidFill>
                  <a:srgbClr val="0000CC"/>
                </a:solidFill>
                <a:latin typeface="Candara" panose="020E0502030303020204" pitchFamily="34" charset="0"/>
              </a:rPr>
              <a:t>-101.0</a:t>
            </a:r>
            <a:endParaRPr lang="en-US" sz="2400" dirty="0"/>
          </a:p>
        </p:txBody>
      </p:sp>
    </p:spTree>
    <p:extLst>
      <p:ext uri="{BB962C8B-B14F-4D97-AF65-F5344CB8AC3E}">
        <p14:creationId xmlns:p14="http://schemas.microsoft.com/office/powerpoint/2010/main" val="175717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2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5851-A9C3-CB49-9DFF-C33C3D6B7FFD}"/>
              </a:ext>
            </a:extLst>
          </p:cNvPr>
          <p:cNvSpPr>
            <a:spLocks noGrp="1"/>
          </p:cNvSpPr>
          <p:nvPr>
            <p:ph type="title"/>
          </p:nvPr>
        </p:nvSpPr>
        <p:spPr/>
        <p:txBody>
          <a:bodyPr>
            <a:normAutofit/>
          </a:bodyPr>
          <a:lstStyle/>
          <a:p>
            <a:r>
              <a:rPr lang="en-US" dirty="0"/>
              <a:t>Difference between SARSA and Q-Learning</a:t>
            </a:r>
          </a:p>
        </p:txBody>
      </p:sp>
      <p:sp>
        <p:nvSpPr>
          <p:cNvPr id="3" name="Content Placeholder 2">
            <a:extLst>
              <a:ext uri="{FF2B5EF4-FFF2-40B4-BE49-F238E27FC236}">
                <a16:creationId xmlns:a16="http://schemas.microsoft.com/office/drawing/2014/main" id="{95275F31-BC9B-C440-990A-9C65B8FB7019}"/>
              </a:ext>
            </a:extLst>
          </p:cNvPr>
          <p:cNvSpPr>
            <a:spLocks noGrp="1"/>
          </p:cNvSpPr>
          <p:nvPr>
            <p:ph idx="1"/>
          </p:nvPr>
        </p:nvSpPr>
        <p:spPr/>
        <p:txBody>
          <a:bodyPr>
            <a:normAutofit lnSpcReduction="10000"/>
          </a:bodyPr>
          <a:lstStyle/>
          <a:p>
            <a:r>
              <a:rPr lang="en-US" dirty="0"/>
              <a:t>Q-learning backs up the best Q-value from the state reached in the observed transition.</a:t>
            </a:r>
          </a:p>
          <a:p>
            <a:r>
              <a:rPr lang="en-US" dirty="0"/>
              <a:t>SARSA waits until an action is actually taken and backs up the Q-value for that action. </a:t>
            </a:r>
          </a:p>
          <a:p>
            <a:r>
              <a:rPr lang="en-US" dirty="0"/>
              <a:t>Now, for a greedy agent that always takes the action with best Q-value, the two algorithms are identical. </a:t>
            </a:r>
          </a:p>
          <a:p>
            <a:r>
              <a:rPr lang="en-US" dirty="0"/>
              <a:t>When exploration is happening, however, they differ significantly. </a:t>
            </a:r>
          </a:p>
          <a:p>
            <a:pPr lvl="1"/>
            <a:r>
              <a:rPr lang="en-US" dirty="0"/>
              <a:t>Q-learning uses the best Q-value, it pays no attention to the actual policy being followed.</a:t>
            </a:r>
          </a:p>
        </p:txBody>
      </p:sp>
      <p:sp>
        <p:nvSpPr>
          <p:cNvPr id="4" name="Slide Number Placeholder 3">
            <a:extLst>
              <a:ext uri="{FF2B5EF4-FFF2-40B4-BE49-F238E27FC236}">
                <a16:creationId xmlns:a16="http://schemas.microsoft.com/office/drawing/2014/main" id="{551693CE-95B7-8349-8055-341A7FC01B48}"/>
              </a:ext>
            </a:extLst>
          </p:cNvPr>
          <p:cNvSpPr>
            <a:spLocks noGrp="1"/>
          </p:cNvSpPr>
          <p:nvPr>
            <p:ph type="sldNum" sz="quarter" idx="12"/>
          </p:nvPr>
        </p:nvSpPr>
        <p:spPr/>
        <p:txBody>
          <a:bodyPr/>
          <a:lstStyle/>
          <a:p>
            <a:pPr>
              <a:defRPr/>
            </a:pPr>
            <a:fld id="{CCF77436-EC8C-4AA7-8F7E-35D67B363DD7}" type="slidenum">
              <a:rPr lang="en-US" smtClean="0"/>
              <a:pPr>
                <a:defRPr/>
              </a:pPr>
              <a:t>59</a:t>
            </a:fld>
            <a:endParaRPr lang="en-US" dirty="0"/>
          </a:p>
        </p:txBody>
      </p:sp>
    </p:spTree>
    <p:extLst>
      <p:ext uri="{BB962C8B-B14F-4D97-AF65-F5344CB8AC3E}">
        <p14:creationId xmlns:p14="http://schemas.microsoft.com/office/powerpoint/2010/main" val="297563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3699-7A82-9E48-B028-CC48FF328015}"/>
              </a:ext>
            </a:extLst>
          </p:cNvPr>
          <p:cNvSpPr>
            <a:spLocks noGrp="1"/>
          </p:cNvSpPr>
          <p:nvPr>
            <p:ph type="title"/>
          </p:nvPr>
        </p:nvSpPr>
        <p:spPr/>
        <p:txBody>
          <a:bodyPr/>
          <a:lstStyle/>
          <a:p>
            <a:r>
              <a:rPr lang="en-US" dirty="0"/>
              <a:t>Reinforcement Learning (RL)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7CD152-EA6E-2849-B30B-07BB1ACCA62E}"/>
                  </a:ext>
                </a:extLst>
              </p:cNvPr>
              <p:cNvSpPr>
                <a:spLocks noGrp="1"/>
              </p:cNvSpPr>
              <p:nvPr>
                <p:ph sz="half" idx="1"/>
              </p:nvPr>
            </p:nvSpPr>
            <p:spPr>
              <a:xfrm>
                <a:off x="609599" y="1295400"/>
                <a:ext cx="6786337" cy="5504688"/>
              </a:xfrm>
            </p:spPr>
            <p:txBody>
              <a:bodyPr>
                <a:normAutofit/>
              </a:bodyPr>
              <a:lstStyle/>
              <a:p>
                <a:r>
                  <a:rPr lang="en-US" sz="2800" dirty="0"/>
                  <a:t>Our ultimate goal: the optimal policy.</a:t>
                </a:r>
              </a:p>
              <a:p>
                <a:r>
                  <a:rPr lang="en-US" sz="2800" dirty="0"/>
                  <a:t>During each iteration, we use a sampling policy to:</a:t>
                </a:r>
              </a:p>
              <a:p>
                <a:pPr lvl="1"/>
                <a:r>
                  <a:rPr lang="en-US" sz="2400" dirty="0"/>
                  <a:t>Generate samples;</a:t>
                </a:r>
              </a:p>
              <a:p>
                <a:pPr lvl="1"/>
                <a:r>
                  <a:rPr lang="en-US" sz="2400" dirty="0"/>
                  <a:t>Obtain both the utility and the transition model;</a:t>
                </a:r>
              </a:p>
              <a:p>
                <a:pPr lvl="1"/>
                <a:r>
                  <a:rPr lang="en-US" sz="2400" dirty="0"/>
                  <a:t>Obtain a latest optimal policy via</a:t>
                </a:r>
                <a:br>
                  <a:rPr lang="en-US" sz="2400" dirty="0"/>
                </a:br>
                <a:r>
                  <a:rPr lang="en-US" sz="2400" dirty="0"/>
                  <a:t> </a:t>
                </a:r>
                <a14:m>
                  <m:oMath xmlns:m="http://schemas.openxmlformats.org/officeDocument/2006/math">
                    <m:sSup>
                      <m:sSupPr>
                        <m:ctrlPr>
                          <a:rPr lang="en-US" sz="2400" i="1">
                            <a:solidFill>
                              <a:srgbClr val="7030A0"/>
                            </a:solidFill>
                            <a:latin typeface="Cambria Math" panose="02040503050406030204" pitchFamily="18" charset="0"/>
                          </a:rPr>
                        </m:ctrlPr>
                      </m:sSupPr>
                      <m:e>
                        <m:r>
                          <a:rPr lang="en-US" sz="2400" i="1">
                            <a:solidFill>
                              <a:srgbClr val="7030A0"/>
                            </a:solidFill>
                            <a:latin typeface="Cambria Math" panose="02040503050406030204" pitchFamily="18" charset="0"/>
                            <a:ea typeface="Cambria Math" panose="02040503050406030204" pitchFamily="18" charset="0"/>
                          </a:rPr>
                          <m:t>𝜋</m:t>
                        </m:r>
                      </m:e>
                      <m:sup>
                        <m:r>
                          <a:rPr lang="en-US" sz="2400" i="1">
                            <a:solidFill>
                              <a:srgbClr val="7030A0"/>
                            </a:solidFill>
                            <a:latin typeface="Cambria Math" panose="02040503050406030204" pitchFamily="18" charset="0"/>
                          </a:rPr>
                          <m:t>∗</m:t>
                        </m:r>
                      </m:sup>
                    </m:sSup>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𝑠</m:t>
                        </m:r>
                      </m:e>
                    </m:d>
                    <m:r>
                      <a:rPr lang="en-US" sz="2400" i="1">
                        <a:solidFill>
                          <a:srgbClr val="7030A0"/>
                        </a:solidFill>
                        <a:latin typeface="Cambria Math" panose="02040503050406030204" pitchFamily="18" charset="0"/>
                        <a:ea typeface="Cambria Math" panose="02040503050406030204" pitchFamily="18" charset="0"/>
                      </a:rPr>
                      <m:t>=</m:t>
                    </m:r>
                    <m:func>
                      <m:funcPr>
                        <m:ctrlPr>
                          <a:rPr lang="en-US" sz="2400" i="1">
                            <a:solidFill>
                              <a:srgbClr val="7030A0"/>
                            </a:solidFill>
                            <a:latin typeface="Cambria Math" panose="02040503050406030204" pitchFamily="18" charset="0"/>
                          </a:rPr>
                        </m:ctrlPr>
                      </m:funcPr>
                      <m:fName>
                        <m:limLow>
                          <m:limLowPr>
                            <m:ctrlPr>
                              <a:rPr lang="en-US" sz="2400" i="1">
                                <a:solidFill>
                                  <a:srgbClr val="7030A0"/>
                                </a:solidFill>
                                <a:latin typeface="Cambria Math" panose="02040503050406030204" pitchFamily="18" charset="0"/>
                              </a:rPr>
                            </m:ctrlPr>
                          </m:limLowPr>
                          <m:e>
                            <m:r>
                              <m:rPr>
                                <m:nor/>
                              </m:rPr>
                              <a:rPr lang="en-US" sz="2400">
                                <a:solidFill>
                                  <a:srgbClr val="7030A0"/>
                                </a:solidFill>
                                <a:latin typeface="Cambria Math" panose="02040503050406030204" pitchFamily="18" charset="0"/>
                              </a:rPr>
                              <m:t>argmax</m:t>
                            </m:r>
                          </m:e>
                          <m:lim>
                            <m:r>
                              <a:rPr lang="en-US" sz="2400" i="1">
                                <a:solidFill>
                                  <a:srgbClr val="7030A0"/>
                                </a:solidFill>
                                <a:latin typeface="Cambria Math" panose="02040503050406030204" pitchFamily="18" charset="0"/>
                              </a:rPr>
                              <m:t>𝑎</m:t>
                            </m:r>
                          </m:lim>
                        </m:limLow>
                      </m:fName>
                      <m:e>
                        <m:nary>
                          <m:naryPr>
                            <m:chr m:val="∑"/>
                            <m:limLoc m:val="subSup"/>
                            <m:supHide m:val="on"/>
                            <m:ctrlPr>
                              <a:rPr lang="en-US" sz="2400" i="1">
                                <a:solidFill>
                                  <a:srgbClr val="7030A0"/>
                                </a:solidFill>
                                <a:latin typeface="Cambria Math" panose="02040503050406030204" pitchFamily="18" charset="0"/>
                              </a:rPr>
                            </m:ctrlPr>
                          </m:naryPr>
                          <m:sub>
                            <m:r>
                              <m:rPr>
                                <m:brk m:alnAt="9"/>
                              </m:rP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sub>
                          <m:sup/>
                          <m:e>
                            <m:r>
                              <a:rPr lang="en-US" sz="2400" i="1">
                                <a:solidFill>
                                  <a:srgbClr val="7030A0"/>
                                </a:solidFill>
                                <a:latin typeface="Cambria Math" panose="02040503050406030204" pitchFamily="18" charset="0"/>
                              </a:rPr>
                              <m:t>𝑃</m:t>
                            </m:r>
                            <m:d>
                              <m:dPr>
                                <m:ctrlPr>
                                  <a:rPr lang="en-US" sz="2400" i="1">
                                    <a:solidFill>
                                      <a:srgbClr val="7030A0"/>
                                    </a:solidFill>
                                    <a:latin typeface="Cambria Math" panose="02040503050406030204" pitchFamily="18" charset="0"/>
                                  </a:rPr>
                                </m:ctrlPr>
                              </m:dPr>
                              <m:e>
                                <m:r>
                                  <m:rPr>
                                    <m:brk m:alnAt="9"/>
                                  </m:rP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e>
                              <m:e>
                                <m: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𝑎</m:t>
                                </m:r>
                              </m:e>
                            </m:d>
                            <m:r>
                              <a:rPr lang="en-US" sz="2400" i="1">
                                <a:solidFill>
                                  <a:srgbClr val="7030A0"/>
                                </a:solidFill>
                                <a:latin typeface="Cambria Math" panose="02040503050406030204" pitchFamily="18" charset="0"/>
                              </a:rPr>
                              <m:t>𝑈</m:t>
                            </m:r>
                            <m:r>
                              <a:rPr lang="en-US" sz="2400" i="1">
                                <a:solidFill>
                                  <a:srgbClr val="7030A0"/>
                                </a:solidFill>
                                <a:latin typeface="Cambria Math" panose="02040503050406030204" pitchFamily="18" charset="0"/>
                              </a:rPr>
                              <m:t>(</m:t>
                            </m:r>
                            <m:r>
                              <m:rPr>
                                <m:brk m:alnAt="9"/>
                              </m:rPr>
                              <a:rPr lang="en-US" sz="2400" i="1">
                                <a:solidFill>
                                  <a:srgbClr val="7030A0"/>
                                </a:solidFill>
                                <a:latin typeface="Cambria Math" panose="02040503050406030204" pitchFamily="18" charset="0"/>
                              </a:rPr>
                              <m:t>𝑠</m:t>
                            </m:r>
                            <m:r>
                              <a:rPr lang="en-US" sz="2400" i="1">
                                <a:solidFill>
                                  <a:srgbClr val="7030A0"/>
                                </a:solidFill>
                                <a:latin typeface="Cambria Math" panose="02040503050406030204" pitchFamily="18" charset="0"/>
                              </a:rPr>
                              <m:t>′)</m:t>
                            </m:r>
                          </m:e>
                        </m:nary>
                      </m:e>
                    </m:func>
                  </m:oMath>
                </a14:m>
                <a:endParaRPr lang="en-US" sz="2400" dirty="0"/>
              </a:p>
            </p:txBody>
          </p:sp>
        </mc:Choice>
        <mc:Fallback xmlns="">
          <p:sp>
            <p:nvSpPr>
              <p:cNvPr id="3" name="Content Placeholder 2">
                <a:extLst>
                  <a:ext uri="{FF2B5EF4-FFF2-40B4-BE49-F238E27FC236}">
                    <a16:creationId xmlns:a16="http://schemas.microsoft.com/office/drawing/2014/main" id="{357CD152-EA6E-2849-B30B-07BB1ACCA62E}"/>
                  </a:ext>
                </a:extLst>
              </p:cNvPr>
              <p:cNvSpPr>
                <a:spLocks noGrp="1" noRot="1" noChangeAspect="1" noMove="1" noResize="1" noEditPoints="1" noAdjustHandles="1" noChangeArrowheads="1" noChangeShapeType="1" noTextEdit="1"/>
              </p:cNvSpPr>
              <p:nvPr>
                <p:ph sz="half" idx="1"/>
              </p:nvPr>
            </p:nvSpPr>
            <p:spPr>
              <a:xfrm>
                <a:off x="609599" y="1295400"/>
                <a:ext cx="6786337" cy="5504688"/>
              </a:xfrm>
              <a:blipFill>
                <a:blip r:embed="rId3"/>
                <a:stretch>
                  <a:fillRect l="-1495" t="-4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A3EF0DA-CE97-F346-B05B-26356BF6D7AF}"/>
              </a:ext>
            </a:extLst>
          </p:cNvPr>
          <p:cNvSpPr>
            <a:spLocks noGrp="1"/>
          </p:cNvSpPr>
          <p:nvPr>
            <p:ph type="sldNum" sz="quarter" idx="12"/>
          </p:nvPr>
        </p:nvSpPr>
        <p:spPr/>
        <p:txBody>
          <a:bodyPr/>
          <a:lstStyle/>
          <a:p>
            <a:fld id="{CCF77436-EC8C-4AA7-8F7E-35D67B363DD7}" type="slidenum">
              <a:rPr lang="en-US" smtClean="0"/>
              <a:pPr/>
              <a:t>6</a:t>
            </a:fld>
            <a:endParaRPr lang="en-US" dirty="0"/>
          </a:p>
        </p:txBody>
      </p:sp>
      <p:sp>
        <p:nvSpPr>
          <p:cNvPr id="8" name="Rectangle: Rounded Corners 23">
            <a:extLst>
              <a:ext uri="{FF2B5EF4-FFF2-40B4-BE49-F238E27FC236}">
                <a16:creationId xmlns:a16="http://schemas.microsoft.com/office/drawing/2014/main" id="{255924A2-4ED2-6B4A-80FE-4222EC6196E9}"/>
              </a:ext>
            </a:extLst>
          </p:cNvPr>
          <p:cNvSpPr/>
          <p:nvPr/>
        </p:nvSpPr>
        <p:spPr>
          <a:xfrm>
            <a:off x="7985025" y="4935695"/>
            <a:ext cx="1729654" cy="1203134"/>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Latest optimal policy</a:t>
            </a:r>
          </a:p>
        </p:txBody>
      </p:sp>
      <p:sp>
        <p:nvSpPr>
          <p:cNvPr id="9" name="Rectangle: Rounded Corners 24">
            <a:extLst>
              <a:ext uri="{FF2B5EF4-FFF2-40B4-BE49-F238E27FC236}">
                <a16:creationId xmlns:a16="http://schemas.microsoft.com/office/drawing/2014/main" id="{D7BBD5CB-54B2-4847-A044-A9A51FAE96D6}"/>
              </a:ext>
            </a:extLst>
          </p:cNvPr>
          <p:cNvSpPr/>
          <p:nvPr/>
        </p:nvSpPr>
        <p:spPr>
          <a:xfrm>
            <a:off x="7975486" y="2841816"/>
            <a:ext cx="1748732" cy="1651093"/>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Transition model and Utility</a:t>
            </a:r>
          </a:p>
        </p:txBody>
      </p:sp>
      <p:cxnSp>
        <p:nvCxnSpPr>
          <p:cNvPr id="11" name="Curved Connector 9">
            <a:extLst>
              <a:ext uri="{FF2B5EF4-FFF2-40B4-BE49-F238E27FC236}">
                <a16:creationId xmlns:a16="http://schemas.microsoft.com/office/drawing/2014/main" id="{061E38C8-AB00-C94B-80FC-FCD94927E462}"/>
              </a:ext>
            </a:extLst>
          </p:cNvPr>
          <p:cNvCxnSpPr>
            <a:cxnSpLocks/>
            <a:stCxn id="9" idx="2"/>
          </p:cNvCxnSpPr>
          <p:nvPr/>
        </p:nvCxnSpPr>
        <p:spPr>
          <a:xfrm rot="5400000">
            <a:off x="8622111" y="4714302"/>
            <a:ext cx="449137" cy="6348"/>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sp>
        <p:nvSpPr>
          <p:cNvPr id="38" name="Rectangle: Rounded Corners 23">
            <a:extLst>
              <a:ext uri="{FF2B5EF4-FFF2-40B4-BE49-F238E27FC236}">
                <a16:creationId xmlns:a16="http://schemas.microsoft.com/office/drawing/2014/main" id="{7DC98FB6-EE63-0344-8081-567DC7F7A113}"/>
              </a:ext>
            </a:extLst>
          </p:cNvPr>
          <p:cNvSpPr/>
          <p:nvPr/>
        </p:nvSpPr>
        <p:spPr>
          <a:xfrm>
            <a:off x="7985025" y="1317721"/>
            <a:ext cx="1729654" cy="1136077"/>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Sampling policy</a:t>
            </a:r>
          </a:p>
        </p:txBody>
      </p:sp>
      <p:cxnSp>
        <p:nvCxnSpPr>
          <p:cNvPr id="55" name="Curved Connector 9">
            <a:extLst>
              <a:ext uri="{FF2B5EF4-FFF2-40B4-BE49-F238E27FC236}">
                <a16:creationId xmlns:a16="http://schemas.microsoft.com/office/drawing/2014/main" id="{AAB0145D-A3FB-5648-A4B4-B18AF405F926}"/>
              </a:ext>
            </a:extLst>
          </p:cNvPr>
          <p:cNvCxnSpPr>
            <a:cxnSpLocks/>
            <a:stCxn id="38" idx="2"/>
            <a:endCxn id="9" idx="0"/>
          </p:cNvCxnSpPr>
          <p:nvPr/>
        </p:nvCxnSpPr>
        <p:spPr>
          <a:xfrm rot="5400000">
            <a:off x="8655843" y="2647806"/>
            <a:ext cx="388018" cy="12700"/>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cxnSp>
        <p:nvCxnSpPr>
          <p:cNvPr id="58" name="Curved Connector 9">
            <a:extLst>
              <a:ext uri="{FF2B5EF4-FFF2-40B4-BE49-F238E27FC236}">
                <a16:creationId xmlns:a16="http://schemas.microsoft.com/office/drawing/2014/main" id="{C0CB4A3B-F652-C24B-A29E-0DF7DD6204CD}"/>
              </a:ext>
            </a:extLst>
          </p:cNvPr>
          <p:cNvCxnSpPr>
            <a:cxnSpLocks/>
            <a:endCxn id="38" idx="0"/>
          </p:cNvCxnSpPr>
          <p:nvPr/>
        </p:nvCxnSpPr>
        <p:spPr>
          <a:xfrm rot="5400000">
            <a:off x="8598696" y="1066564"/>
            <a:ext cx="502314" cy="1"/>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cxnSp>
        <p:nvCxnSpPr>
          <p:cNvPr id="74" name="Elbow Connector 73">
            <a:extLst>
              <a:ext uri="{FF2B5EF4-FFF2-40B4-BE49-F238E27FC236}">
                <a16:creationId xmlns:a16="http://schemas.microsoft.com/office/drawing/2014/main" id="{7262399A-DA62-6E4D-8AF4-2CC86278C13C}"/>
              </a:ext>
            </a:extLst>
          </p:cNvPr>
          <p:cNvCxnSpPr>
            <a:cxnSpLocks/>
            <a:stCxn id="8" idx="3"/>
            <a:endCxn id="38" idx="3"/>
          </p:cNvCxnSpPr>
          <p:nvPr/>
        </p:nvCxnSpPr>
        <p:spPr>
          <a:xfrm flipV="1">
            <a:off x="9714679" y="1885760"/>
            <a:ext cx="12700" cy="3651503"/>
          </a:xfrm>
          <a:prstGeom prst="bentConnector3">
            <a:avLst>
              <a:gd name="adj1" fmla="val 1800000"/>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6770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3699-7A82-9E48-B028-CC48FF328015}"/>
              </a:ext>
            </a:extLst>
          </p:cNvPr>
          <p:cNvSpPr>
            <a:spLocks noGrp="1"/>
          </p:cNvSpPr>
          <p:nvPr>
            <p:ph type="title"/>
          </p:nvPr>
        </p:nvSpPr>
        <p:spPr/>
        <p:txBody>
          <a:bodyPr/>
          <a:lstStyle/>
          <a:p>
            <a:r>
              <a:rPr lang="en-US" dirty="0"/>
              <a:t>Summary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F2B1D7DA-0B60-C046-BA04-0FB507CF038F}"/>
                  </a:ext>
                </a:extLst>
              </p:cNvPr>
              <p:cNvSpPr>
                <a:spLocks noGrp="1"/>
              </p:cNvSpPr>
              <p:nvPr>
                <p:ph sz="half" idx="1"/>
              </p:nvPr>
            </p:nvSpPr>
            <p:spPr/>
            <p:txBody>
              <a:bodyPr>
                <a:normAutofit/>
              </a:bodyPr>
              <a:lstStyle/>
              <a:p>
                <a:r>
                  <a:rPr lang="en-US" dirty="0"/>
                  <a:t>Use </a:t>
                </a:r>
                <a:r>
                  <a:rPr lang="en-US" dirty="0" err="1"/>
                  <a:t>ε</a:t>
                </a:r>
                <a:r>
                  <a:rPr lang="en-US" dirty="0"/>
                  <a:t>-Greedy to run a trial:</a:t>
                </a:r>
              </a:p>
              <a:p>
                <a:pPr lvl="1"/>
                <a:r>
                  <a:rPr lang="en-US" dirty="0"/>
                  <a:t>Each trial generates a trajectory of (state, action, reward): </a:t>
                </a:r>
                <a:br>
                  <a:rPr lang="en-US" dirty="0"/>
                </a:br>
                <a:r>
                  <a:rPr lang="en-US" i="1" dirty="0">
                    <a:solidFill>
                      <a:srgbClr val="7030A0"/>
                    </a:solidFill>
                  </a:rPr>
                  <a:t>s, a, r, s’, a’, r’, s’’, a’’, r’’, …</a:t>
                </a:r>
              </a:p>
              <a:p>
                <a:r>
                  <a:rPr lang="en-US" dirty="0"/>
                  <a:t>Update Q-values:</a:t>
                </a:r>
              </a:p>
              <a:p>
                <a:pPr lvl="1"/>
                <a:r>
                  <a:rPr lang="en-US" dirty="0"/>
                  <a:t>Use SARSA or Q-Learning to update </a:t>
                </a:r>
                <a:r>
                  <a:rPr lang="en-US" i="1" dirty="0">
                    <a:solidFill>
                      <a:srgbClr val="7030A0"/>
                    </a:solidFill>
                  </a:rPr>
                  <a:t>Q(s, a) </a:t>
                </a:r>
                <a:r>
                  <a:rPr lang="en-US" dirty="0"/>
                  <a:t>along the trajectory.</a:t>
                </a:r>
              </a:p>
              <a:p>
                <a:r>
                  <a:rPr lang="en-US" dirty="0"/>
                  <a:t>Update the optimal policy:</a:t>
                </a:r>
              </a:p>
              <a:p>
                <a:pPr lvl="1"/>
                <a14:m>
                  <m:oMath xmlns:m="http://schemas.openxmlformats.org/officeDocument/2006/math">
                    <m:sSup>
                      <m:sSupPr>
                        <m:ctrlPr>
                          <a:rPr lang="en-US" i="1">
                            <a:solidFill>
                              <a:srgbClr val="7030A0"/>
                            </a:solidFill>
                            <a:latin typeface="Cambria Math" panose="02040503050406030204" pitchFamily="18" charset="0"/>
                          </a:rPr>
                        </m:ctrlPr>
                      </m:sSupPr>
                      <m:e>
                        <m:r>
                          <a:rPr lang="en-US" i="1">
                            <a:solidFill>
                              <a:srgbClr val="7030A0"/>
                            </a:solidFill>
                            <a:latin typeface="Cambria Math" panose="02040503050406030204" pitchFamily="18" charset="0"/>
                            <a:ea typeface="Cambria Math" panose="02040503050406030204" pitchFamily="18" charset="0"/>
                          </a:rPr>
                          <m:t>𝜋</m:t>
                        </m:r>
                      </m:e>
                      <m:sup>
                        <m:r>
                          <a:rPr lang="en-US" i="1">
                            <a:solidFill>
                              <a:srgbClr val="7030A0"/>
                            </a:solidFill>
                            <a:latin typeface="Cambria Math" panose="02040503050406030204" pitchFamily="18" charset="0"/>
                          </a:rPr>
                          <m:t>∗</m:t>
                        </m:r>
                      </m:sup>
                    </m:sSup>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𝑠</m:t>
                        </m:r>
                      </m:e>
                    </m:d>
                    <m:r>
                      <a:rPr lang="en-US" i="1">
                        <a:solidFill>
                          <a:srgbClr val="7030A0"/>
                        </a:solidFill>
                        <a:latin typeface="Cambria Math" panose="02040503050406030204" pitchFamily="18" charset="0"/>
                        <a:ea typeface="Cambria Math" panose="02040503050406030204" pitchFamily="18" charset="0"/>
                      </a:rPr>
                      <m:t>=</m:t>
                    </m:r>
                    <m:func>
                      <m:funcPr>
                        <m:ctrlPr>
                          <a:rPr lang="en-US" i="1">
                            <a:solidFill>
                              <a:srgbClr val="7030A0"/>
                            </a:solidFill>
                            <a:latin typeface="Cambria Math" panose="02040503050406030204" pitchFamily="18" charset="0"/>
                          </a:rPr>
                        </m:ctrlPr>
                      </m:funcPr>
                      <m:fName>
                        <m:limLow>
                          <m:limLowPr>
                            <m:ctrlPr>
                              <a:rPr lang="en-US" i="1">
                                <a:solidFill>
                                  <a:srgbClr val="7030A0"/>
                                </a:solidFill>
                                <a:latin typeface="Cambria Math" panose="02040503050406030204" pitchFamily="18" charset="0"/>
                              </a:rPr>
                            </m:ctrlPr>
                          </m:limLowPr>
                          <m:e>
                            <m:r>
                              <m:rPr>
                                <m:nor/>
                              </m:rPr>
                              <a:rPr lang="en-US">
                                <a:solidFill>
                                  <a:srgbClr val="7030A0"/>
                                </a:solidFill>
                                <a:latin typeface="Cambria Math" panose="02040503050406030204" pitchFamily="18" charset="0"/>
                              </a:rPr>
                              <m:t>argmax</m:t>
                            </m:r>
                          </m:e>
                          <m:lim>
                            <m:r>
                              <a:rPr lang="en-US" i="1">
                                <a:solidFill>
                                  <a:srgbClr val="7030A0"/>
                                </a:solidFill>
                                <a:latin typeface="Cambria Math" panose="02040503050406030204" pitchFamily="18" charset="0"/>
                              </a:rPr>
                              <m:t>𝑎</m:t>
                            </m:r>
                          </m:lim>
                        </m:limLow>
                      </m:fName>
                      <m:e>
                        <m:r>
                          <a:rPr lang="en-US" i="1">
                            <a:solidFill>
                              <a:srgbClr val="7030A0"/>
                            </a:solidFill>
                            <a:latin typeface="Cambria Math" panose="02040503050406030204" pitchFamily="18" charset="0"/>
                          </a:rPr>
                          <m:t>𝑄</m:t>
                        </m:r>
                        <m:d>
                          <m:dPr>
                            <m:ctrlPr>
                              <a:rPr lang="en-US" i="1">
                                <a:solidFill>
                                  <a:srgbClr val="7030A0"/>
                                </a:solidFill>
                                <a:latin typeface="Cambria Math" panose="02040503050406030204" pitchFamily="18" charset="0"/>
                              </a:rPr>
                            </m:ctrlPr>
                          </m:dPr>
                          <m:e>
                            <m:r>
                              <a:rPr lang="en-US" i="1">
                                <a:solidFill>
                                  <a:srgbClr val="7030A0"/>
                                </a:solidFill>
                                <a:latin typeface="Cambria Math" panose="02040503050406030204" pitchFamily="18" charset="0"/>
                              </a:rPr>
                              <m:t>𝑠</m:t>
                            </m:r>
                            <m:r>
                              <a:rPr lang="en-US" i="1">
                                <a:solidFill>
                                  <a:srgbClr val="7030A0"/>
                                </a:solidFill>
                                <a:latin typeface="Cambria Math" panose="02040503050406030204" pitchFamily="18" charset="0"/>
                              </a:rPr>
                              <m:t>,</m:t>
                            </m:r>
                            <m:r>
                              <a:rPr lang="en-US" i="1">
                                <a:solidFill>
                                  <a:srgbClr val="7030A0"/>
                                </a:solidFill>
                                <a:latin typeface="Cambria Math" panose="02040503050406030204" pitchFamily="18" charset="0"/>
                              </a:rPr>
                              <m:t>𝑎</m:t>
                            </m:r>
                          </m:e>
                        </m:d>
                      </m:e>
                    </m:func>
                  </m:oMath>
                </a14:m>
                <a:endParaRPr lang="en-US" dirty="0"/>
              </a:p>
              <a:p>
                <a:pPr lvl="1"/>
                <a:endParaRPr lang="en-US" dirty="0"/>
              </a:p>
              <a:p>
                <a:endParaRPr lang="en-US" dirty="0"/>
              </a:p>
            </p:txBody>
          </p:sp>
        </mc:Choice>
        <mc:Fallback xmlns="">
          <p:sp>
            <p:nvSpPr>
              <p:cNvPr id="6" name="Content Placeholder 5">
                <a:extLst>
                  <a:ext uri="{FF2B5EF4-FFF2-40B4-BE49-F238E27FC236}">
                    <a16:creationId xmlns:a16="http://schemas.microsoft.com/office/drawing/2014/main" id="{F2B1D7DA-0B60-C046-BA04-0FB507CF038F}"/>
                  </a:ext>
                </a:extLst>
              </p:cNvPr>
              <p:cNvSpPr>
                <a:spLocks noGrp="1" noRot="1" noChangeAspect="1" noMove="1" noResize="1" noEditPoints="1" noAdjustHandles="1" noChangeArrowheads="1" noChangeShapeType="1" noTextEdit="1"/>
              </p:cNvSpPr>
              <p:nvPr>
                <p:ph sz="half" idx="1"/>
              </p:nvPr>
            </p:nvSpPr>
            <p:spPr>
              <a:blipFill>
                <a:blip r:embed="rId3"/>
                <a:stretch>
                  <a:fillRect l="-1887" t="-461" r="-23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A3EF0DA-CE97-F346-B05B-26356BF6D7AF}"/>
              </a:ext>
            </a:extLst>
          </p:cNvPr>
          <p:cNvSpPr>
            <a:spLocks noGrp="1"/>
          </p:cNvSpPr>
          <p:nvPr>
            <p:ph type="sldNum" sz="quarter" idx="12"/>
          </p:nvPr>
        </p:nvSpPr>
        <p:spPr/>
        <p:txBody>
          <a:bodyPr/>
          <a:lstStyle/>
          <a:p>
            <a:fld id="{CCF77436-EC8C-4AA7-8F7E-35D67B363DD7}" type="slidenum">
              <a:rPr lang="en-US" smtClean="0"/>
              <a:pPr/>
              <a:t>60</a:t>
            </a:fld>
            <a:endParaRPr lang="en-US" dirty="0"/>
          </a:p>
        </p:txBody>
      </p:sp>
      <p:sp>
        <p:nvSpPr>
          <p:cNvPr id="8" name="Rectangle: Rounded Corners 23">
            <a:extLst>
              <a:ext uri="{FF2B5EF4-FFF2-40B4-BE49-F238E27FC236}">
                <a16:creationId xmlns:a16="http://schemas.microsoft.com/office/drawing/2014/main" id="{255924A2-4ED2-6B4A-80FE-4222EC6196E9}"/>
              </a:ext>
            </a:extLst>
          </p:cNvPr>
          <p:cNvSpPr/>
          <p:nvPr/>
        </p:nvSpPr>
        <p:spPr>
          <a:xfrm>
            <a:off x="8481146" y="4862866"/>
            <a:ext cx="1729654" cy="1203134"/>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Latest optimal policy</a:t>
            </a:r>
          </a:p>
        </p:txBody>
      </p:sp>
      <p:sp>
        <p:nvSpPr>
          <p:cNvPr id="9" name="Rectangle: Rounded Corners 24">
            <a:extLst>
              <a:ext uri="{FF2B5EF4-FFF2-40B4-BE49-F238E27FC236}">
                <a16:creationId xmlns:a16="http://schemas.microsoft.com/office/drawing/2014/main" id="{D7BBD5CB-54B2-4847-A044-A9A51FAE96D6}"/>
              </a:ext>
            </a:extLst>
          </p:cNvPr>
          <p:cNvSpPr/>
          <p:nvPr/>
        </p:nvSpPr>
        <p:spPr>
          <a:xfrm>
            <a:off x="8471607" y="2768987"/>
            <a:ext cx="1748732" cy="1651093"/>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Q-value update</a:t>
            </a:r>
          </a:p>
        </p:txBody>
      </p:sp>
      <p:cxnSp>
        <p:nvCxnSpPr>
          <p:cNvPr id="11" name="Curved Connector 9">
            <a:extLst>
              <a:ext uri="{FF2B5EF4-FFF2-40B4-BE49-F238E27FC236}">
                <a16:creationId xmlns:a16="http://schemas.microsoft.com/office/drawing/2014/main" id="{061E38C8-AB00-C94B-80FC-FCD94927E462}"/>
              </a:ext>
            </a:extLst>
          </p:cNvPr>
          <p:cNvCxnSpPr>
            <a:cxnSpLocks/>
            <a:stCxn id="9" idx="2"/>
          </p:cNvCxnSpPr>
          <p:nvPr/>
        </p:nvCxnSpPr>
        <p:spPr>
          <a:xfrm rot="5400000">
            <a:off x="9118232" y="4641473"/>
            <a:ext cx="449137" cy="6348"/>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sp>
        <p:nvSpPr>
          <p:cNvPr id="38" name="Rectangle: Rounded Corners 23">
            <a:extLst>
              <a:ext uri="{FF2B5EF4-FFF2-40B4-BE49-F238E27FC236}">
                <a16:creationId xmlns:a16="http://schemas.microsoft.com/office/drawing/2014/main" id="{7DC98FB6-EE63-0344-8081-567DC7F7A113}"/>
              </a:ext>
            </a:extLst>
          </p:cNvPr>
          <p:cNvSpPr/>
          <p:nvPr/>
        </p:nvSpPr>
        <p:spPr>
          <a:xfrm>
            <a:off x="8481146" y="1244892"/>
            <a:ext cx="1729654" cy="1136077"/>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Sampling policy</a:t>
            </a:r>
          </a:p>
        </p:txBody>
      </p:sp>
      <p:cxnSp>
        <p:nvCxnSpPr>
          <p:cNvPr id="55" name="Curved Connector 9">
            <a:extLst>
              <a:ext uri="{FF2B5EF4-FFF2-40B4-BE49-F238E27FC236}">
                <a16:creationId xmlns:a16="http://schemas.microsoft.com/office/drawing/2014/main" id="{AAB0145D-A3FB-5648-A4B4-B18AF405F926}"/>
              </a:ext>
            </a:extLst>
          </p:cNvPr>
          <p:cNvCxnSpPr>
            <a:cxnSpLocks/>
            <a:stCxn id="38" idx="2"/>
            <a:endCxn id="9" idx="0"/>
          </p:cNvCxnSpPr>
          <p:nvPr/>
        </p:nvCxnSpPr>
        <p:spPr>
          <a:xfrm rot="5400000">
            <a:off x="9151964" y="2574977"/>
            <a:ext cx="388018" cy="12700"/>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cxnSp>
        <p:nvCxnSpPr>
          <p:cNvPr id="58" name="Curved Connector 9">
            <a:extLst>
              <a:ext uri="{FF2B5EF4-FFF2-40B4-BE49-F238E27FC236}">
                <a16:creationId xmlns:a16="http://schemas.microsoft.com/office/drawing/2014/main" id="{C0CB4A3B-F652-C24B-A29E-0DF7DD6204CD}"/>
              </a:ext>
            </a:extLst>
          </p:cNvPr>
          <p:cNvCxnSpPr>
            <a:cxnSpLocks/>
            <a:endCxn id="38" idx="0"/>
          </p:cNvCxnSpPr>
          <p:nvPr/>
        </p:nvCxnSpPr>
        <p:spPr>
          <a:xfrm rot="5400000">
            <a:off x="9094817" y="993735"/>
            <a:ext cx="502314" cy="1"/>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cxnSp>
        <p:nvCxnSpPr>
          <p:cNvPr id="74" name="Elbow Connector 73">
            <a:extLst>
              <a:ext uri="{FF2B5EF4-FFF2-40B4-BE49-F238E27FC236}">
                <a16:creationId xmlns:a16="http://schemas.microsoft.com/office/drawing/2014/main" id="{7262399A-DA62-6E4D-8AF4-2CC86278C13C}"/>
              </a:ext>
            </a:extLst>
          </p:cNvPr>
          <p:cNvCxnSpPr>
            <a:cxnSpLocks/>
            <a:stCxn id="8" idx="3"/>
            <a:endCxn id="38" idx="3"/>
          </p:cNvCxnSpPr>
          <p:nvPr/>
        </p:nvCxnSpPr>
        <p:spPr>
          <a:xfrm flipV="1">
            <a:off x="10210800" y="1812931"/>
            <a:ext cx="12700" cy="3651503"/>
          </a:xfrm>
          <a:prstGeom prst="bentConnector3">
            <a:avLst>
              <a:gd name="adj1" fmla="val 2704543"/>
            </a:avLst>
          </a:prstGeom>
          <a:ln w="28575">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B2798A3F-43EA-0C41-8AA2-36EA882CD961}"/>
              </a:ext>
            </a:extLst>
          </p:cNvPr>
          <p:cNvSpPr/>
          <p:nvPr/>
        </p:nvSpPr>
        <p:spPr>
          <a:xfrm>
            <a:off x="7119317" y="1528695"/>
            <a:ext cx="1325171" cy="461665"/>
          </a:xfrm>
          <a:prstGeom prst="rect">
            <a:avLst/>
          </a:prstGeom>
        </p:spPr>
        <p:txBody>
          <a:bodyPr wrap="none">
            <a:spAutoFit/>
          </a:bodyPr>
          <a:lstStyle/>
          <a:p>
            <a:r>
              <a:rPr lang="en-US" sz="2400" dirty="0" err="1">
                <a:solidFill>
                  <a:srgbClr val="FF0000"/>
                </a:solidFill>
                <a:latin typeface="Candara" panose="020E0502030303020204" pitchFamily="34" charset="0"/>
              </a:rPr>
              <a:t>ε</a:t>
            </a:r>
            <a:r>
              <a:rPr lang="en-US" sz="2400" dirty="0">
                <a:solidFill>
                  <a:srgbClr val="FF0000"/>
                </a:solidFill>
                <a:latin typeface="Candara" panose="020E0502030303020204" pitchFamily="34" charset="0"/>
              </a:rPr>
              <a:t>-Greedy</a:t>
            </a:r>
          </a:p>
        </p:txBody>
      </p:sp>
      <p:sp>
        <p:nvSpPr>
          <p:cNvPr id="18" name="Rectangle 17">
            <a:extLst>
              <a:ext uri="{FF2B5EF4-FFF2-40B4-BE49-F238E27FC236}">
                <a16:creationId xmlns:a16="http://schemas.microsoft.com/office/drawing/2014/main" id="{7F35844D-7C06-6944-9498-645BD3937322}"/>
              </a:ext>
            </a:extLst>
          </p:cNvPr>
          <p:cNvSpPr/>
          <p:nvPr/>
        </p:nvSpPr>
        <p:spPr>
          <a:xfrm>
            <a:off x="6762988" y="3223183"/>
            <a:ext cx="1610664" cy="830997"/>
          </a:xfrm>
          <a:prstGeom prst="rect">
            <a:avLst/>
          </a:prstGeom>
        </p:spPr>
        <p:txBody>
          <a:bodyPr wrap="square">
            <a:spAutoFit/>
          </a:bodyPr>
          <a:lstStyle/>
          <a:p>
            <a:pPr algn="r"/>
            <a:r>
              <a:rPr lang="en-US" sz="2400" dirty="0">
                <a:solidFill>
                  <a:srgbClr val="FF0000"/>
                </a:solidFill>
                <a:latin typeface="Candara" panose="020E0502030303020204" pitchFamily="34" charset="0"/>
              </a:rPr>
              <a:t>SARSA or Q-Learning</a:t>
            </a:r>
          </a:p>
        </p:txBody>
      </p:sp>
      <p:cxnSp>
        <p:nvCxnSpPr>
          <p:cNvPr id="19" name="Straight Arrow Connector 18">
            <a:extLst>
              <a:ext uri="{FF2B5EF4-FFF2-40B4-BE49-F238E27FC236}">
                <a16:creationId xmlns:a16="http://schemas.microsoft.com/office/drawing/2014/main" id="{5FB702A3-EDAF-1D45-9FBB-86C9D1DBA56A}"/>
              </a:ext>
            </a:extLst>
          </p:cNvPr>
          <p:cNvCxnSpPr>
            <a:cxnSpLocks/>
          </p:cNvCxnSpPr>
          <p:nvPr/>
        </p:nvCxnSpPr>
        <p:spPr>
          <a:xfrm>
            <a:off x="8347022" y="1812930"/>
            <a:ext cx="298215" cy="0"/>
          </a:xfrm>
          <a:prstGeom prst="straightConnector1">
            <a:avLst/>
          </a:prstGeom>
          <a:ln w="28575">
            <a:solidFill>
              <a:schemeClr val="bg1">
                <a:lumMod val="50000"/>
              </a:schemeClr>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AA2595C2-A730-E54F-AF5D-578292C959F0}"/>
              </a:ext>
            </a:extLst>
          </p:cNvPr>
          <p:cNvCxnSpPr>
            <a:cxnSpLocks/>
          </p:cNvCxnSpPr>
          <p:nvPr/>
        </p:nvCxnSpPr>
        <p:spPr>
          <a:xfrm>
            <a:off x="8328552" y="3679147"/>
            <a:ext cx="316685" cy="0"/>
          </a:xfrm>
          <a:prstGeom prst="straightConnector1">
            <a:avLst/>
          </a:prstGeom>
          <a:ln w="28575">
            <a:solidFill>
              <a:schemeClr val="bg1">
                <a:lumMod val="50000"/>
              </a:schemeClr>
            </a:solidFill>
            <a:prstDash val="sys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5237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7956-7DAB-4301-B496-4A840DB7DDCA}"/>
              </a:ext>
            </a:extLst>
          </p:cNvPr>
          <p:cNvSpPr>
            <a:spLocks noGrp="1"/>
          </p:cNvSpPr>
          <p:nvPr>
            <p:ph type="title"/>
          </p:nvPr>
        </p:nvSpPr>
        <p:spPr>
          <a:xfrm>
            <a:off x="609600" y="76200"/>
            <a:ext cx="10972800" cy="987552"/>
          </a:xfrm>
        </p:spPr>
        <p:txBody>
          <a:bodyPr>
            <a:normAutofit/>
          </a:bodyPr>
          <a:lstStyle/>
          <a:p>
            <a:r>
              <a:rPr lang="en-US" dirty="0"/>
              <a:t>Reinforcement Learning vs Policy Iteration</a:t>
            </a:r>
          </a:p>
        </p:txBody>
      </p:sp>
      <p:sp>
        <p:nvSpPr>
          <p:cNvPr id="4" name="Slide Number Placeholder 3">
            <a:extLst>
              <a:ext uri="{FF2B5EF4-FFF2-40B4-BE49-F238E27FC236}">
                <a16:creationId xmlns:a16="http://schemas.microsoft.com/office/drawing/2014/main" id="{DF05A551-C53D-4474-AD91-7A150C341A24}"/>
              </a:ext>
            </a:extLst>
          </p:cNvPr>
          <p:cNvSpPr>
            <a:spLocks noGrp="1"/>
          </p:cNvSpPr>
          <p:nvPr>
            <p:ph type="sldNum" sz="quarter" idx="12"/>
          </p:nvPr>
        </p:nvSpPr>
        <p:spPr>
          <a:xfrm>
            <a:off x="10939195" y="6583680"/>
            <a:ext cx="978485" cy="274320"/>
          </a:xfrm>
        </p:spPr>
        <p:txBody>
          <a:bodyPr/>
          <a:lstStyle/>
          <a:p>
            <a:fld id="{CCF77436-EC8C-4AA7-8F7E-35D67B363DD7}" type="slidenum">
              <a:rPr lang="en-US" smtClean="0"/>
              <a:pPr/>
              <a:t>7</a:t>
            </a:fld>
            <a:endParaRPr lang="en-US" dirty="0"/>
          </a:p>
        </p:txBody>
      </p:sp>
      <p:sp>
        <p:nvSpPr>
          <p:cNvPr id="5" name="Rectangle: Rounded Corners 23">
            <a:extLst>
              <a:ext uri="{FF2B5EF4-FFF2-40B4-BE49-F238E27FC236}">
                <a16:creationId xmlns:a16="http://schemas.microsoft.com/office/drawing/2014/main" id="{FE46D02F-E290-47AE-B6DD-3F2E471C818F}"/>
              </a:ext>
            </a:extLst>
          </p:cNvPr>
          <p:cNvSpPr/>
          <p:nvPr/>
        </p:nvSpPr>
        <p:spPr>
          <a:xfrm>
            <a:off x="6851987" y="5223538"/>
            <a:ext cx="2167505" cy="1203134"/>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Policy improvement</a:t>
            </a:r>
          </a:p>
        </p:txBody>
      </p:sp>
      <p:sp>
        <p:nvSpPr>
          <p:cNvPr id="6" name="Rectangle: Rounded Corners 24">
            <a:extLst>
              <a:ext uri="{FF2B5EF4-FFF2-40B4-BE49-F238E27FC236}">
                <a16:creationId xmlns:a16="http://schemas.microsoft.com/office/drawing/2014/main" id="{7CBFB5E9-B4A0-415F-A693-46ECBEAEE571}"/>
              </a:ext>
            </a:extLst>
          </p:cNvPr>
          <p:cNvSpPr/>
          <p:nvPr/>
        </p:nvSpPr>
        <p:spPr>
          <a:xfrm>
            <a:off x="6861526" y="3129659"/>
            <a:ext cx="2167505" cy="1651093"/>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Policy evaluation</a:t>
            </a:r>
          </a:p>
        </p:txBody>
      </p:sp>
      <p:cxnSp>
        <p:nvCxnSpPr>
          <p:cNvPr id="7" name="Curved Connector 9">
            <a:extLst>
              <a:ext uri="{FF2B5EF4-FFF2-40B4-BE49-F238E27FC236}">
                <a16:creationId xmlns:a16="http://schemas.microsoft.com/office/drawing/2014/main" id="{3836CF8B-5D3F-4044-9332-D9E5B8F610C0}"/>
              </a:ext>
            </a:extLst>
          </p:cNvPr>
          <p:cNvCxnSpPr>
            <a:cxnSpLocks/>
            <a:stCxn id="6" idx="2"/>
            <a:endCxn id="5" idx="0"/>
          </p:cNvCxnSpPr>
          <p:nvPr/>
        </p:nvCxnSpPr>
        <p:spPr>
          <a:xfrm rot="5400000">
            <a:off x="7719117" y="4997376"/>
            <a:ext cx="442787" cy="9539"/>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sp>
        <p:nvSpPr>
          <p:cNvPr id="8" name="Rectangle: Rounded Corners 23">
            <a:extLst>
              <a:ext uri="{FF2B5EF4-FFF2-40B4-BE49-F238E27FC236}">
                <a16:creationId xmlns:a16="http://schemas.microsoft.com/office/drawing/2014/main" id="{29F31F32-0AD2-47B8-90E2-F3506EE4C026}"/>
              </a:ext>
            </a:extLst>
          </p:cNvPr>
          <p:cNvSpPr/>
          <p:nvPr/>
        </p:nvSpPr>
        <p:spPr>
          <a:xfrm>
            <a:off x="6875633" y="1556438"/>
            <a:ext cx="2143858" cy="1136077"/>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New policy</a:t>
            </a:r>
          </a:p>
        </p:txBody>
      </p:sp>
      <p:cxnSp>
        <p:nvCxnSpPr>
          <p:cNvPr id="9" name="Curved Connector 9">
            <a:extLst>
              <a:ext uri="{FF2B5EF4-FFF2-40B4-BE49-F238E27FC236}">
                <a16:creationId xmlns:a16="http://schemas.microsoft.com/office/drawing/2014/main" id="{F57DF4F6-90A2-4895-85A8-DEF9E52C0772}"/>
              </a:ext>
            </a:extLst>
          </p:cNvPr>
          <p:cNvCxnSpPr>
            <a:cxnSpLocks/>
            <a:stCxn id="8" idx="2"/>
            <a:endCxn id="6" idx="0"/>
          </p:cNvCxnSpPr>
          <p:nvPr/>
        </p:nvCxnSpPr>
        <p:spPr>
          <a:xfrm rot="5400000">
            <a:off x="7727848" y="2909944"/>
            <a:ext cx="437144" cy="2284"/>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cxnSp>
        <p:nvCxnSpPr>
          <p:cNvPr id="10" name="Curved Connector 9">
            <a:extLst>
              <a:ext uri="{FF2B5EF4-FFF2-40B4-BE49-F238E27FC236}">
                <a16:creationId xmlns:a16="http://schemas.microsoft.com/office/drawing/2014/main" id="{CA5F0B9C-1336-49B1-9D5D-8FC3A271B574}"/>
              </a:ext>
            </a:extLst>
          </p:cNvPr>
          <p:cNvCxnSpPr>
            <a:cxnSpLocks/>
            <a:endCxn id="8" idx="0"/>
          </p:cNvCxnSpPr>
          <p:nvPr/>
        </p:nvCxnSpPr>
        <p:spPr>
          <a:xfrm rot="5400000">
            <a:off x="7696409" y="1305280"/>
            <a:ext cx="502311" cy="2"/>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cxnSp>
        <p:nvCxnSpPr>
          <p:cNvPr id="11" name="Elbow Connector 73">
            <a:extLst>
              <a:ext uri="{FF2B5EF4-FFF2-40B4-BE49-F238E27FC236}">
                <a16:creationId xmlns:a16="http://schemas.microsoft.com/office/drawing/2014/main" id="{1BF00DD5-1E5D-4CEF-A67B-17912D8E781A}"/>
              </a:ext>
            </a:extLst>
          </p:cNvPr>
          <p:cNvCxnSpPr>
            <a:cxnSpLocks/>
            <a:stCxn id="5" idx="3"/>
            <a:endCxn id="8" idx="3"/>
          </p:cNvCxnSpPr>
          <p:nvPr/>
        </p:nvCxnSpPr>
        <p:spPr>
          <a:xfrm flipV="1">
            <a:off x="9019491" y="2124477"/>
            <a:ext cx="12700" cy="3700629"/>
          </a:xfrm>
          <a:prstGeom prst="bentConnector3">
            <a:avLst>
              <a:gd name="adj1" fmla="val 1800000"/>
            </a:avLst>
          </a:prstGeom>
          <a:ln w="28575">
            <a:tailEnd type="triangle"/>
          </a:ln>
        </p:spPr>
        <p:style>
          <a:lnRef idx="1">
            <a:schemeClr val="dk1"/>
          </a:lnRef>
          <a:fillRef idx="0">
            <a:schemeClr val="dk1"/>
          </a:fillRef>
          <a:effectRef idx="0">
            <a:schemeClr val="dk1"/>
          </a:effectRef>
          <a:fontRef idx="minor">
            <a:schemeClr val="tx1"/>
          </a:fontRef>
        </p:style>
      </p:cxnSp>
      <p:sp>
        <p:nvSpPr>
          <p:cNvPr id="12" name="Rectangle: Rounded Corners 23">
            <a:extLst>
              <a:ext uri="{FF2B5EF4-FFF2-40B4-BE49-F238E27FC236}">
                <a16:creationId xmlns:a16="http://schemas.microsoft.com/office/drawing/2014/main" id="{BEC870E3-AA9A-4FD3-AD84-B27C62404BF4}"/>
              </a:ext>
            </a:extLst>
          </p:cNvPr>
          <p:cNvSpPr/>
          <p:nvPr/>
        </p:nvSpPr>
        <p:spPr>
          <a:xfrm>
            <a:off x="3588123" y="5265198"/>
            <a:ext cx="1729654" cy="1203134"/>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Latest optimal policy</a:t>
            </a:r>
          </a:p>
        </p:txBody>
      </p:sp>
      <p:sp>
        <p:nvSpPr>
          <p:cNvPr id="13" name="Rectangle: Rounded Corners 24">
            <a:extLst>
              <a:ext uri="{FF2B5EF4-FFF2-40B4-BE49-F238E27FC236}">
                <a16:creationId xmlns:a16="http://schemas.microsoft.com/office/drawing/2014/main" id="{3D686503-C529-464D-8686-2739ABDAE77F}"/>
              </a:ext>
            </a:extLst>
          </p:cNvPr>
          <p:cNvSpPr/>
          <p:nvPr/>
        </p:nvSpPr>
        <p:spPr>
          <a:xfrm>
            <a:off x="3578584" y="3171319"/>
            <a:ext cx="1748732" cy="1651093"/>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Transition model and Utility</a:t>
            </a:r>
          </a:p>
        </p:txBody>
      </p:sp>
      <p:cxnSp>
        <p:nvCxnSpPr>
          <p:cNvPr id="14" name="Curved Connector 9">
            <a:extLst>
              <a:ext uri="{FF2B5EF4-FFF2-40B4-BE49-F238E27FC236}">
                <a16:creationId xmlns:a16="http://schemas.microsoft.com/office/drawing/2014/main" id="{A7FE6780-DC38-4E6F-A514-2F228AF55D62}"/>
              </a:ext>
            </a:extLst>
          </p:cNvPr>
          <p:cNvCxnSpPr>
            <a:cxnSpLocks/>
            <a:stCxn id="13" idx="2"/>
          </p:cNvCxnSpPr>
          <p:nvPr/>
        </p:nvCxnSpPr>
        <p:spPr>
          <a:xfrm rot="5400000">
            <a:off x="4249772" y="5019244"/>
            <a:ext cx="400010" cy="6347"/>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sp>
        <p:nvSpPr>
          <p:cNvPr id="15" name="Rectangle: Rounded Corners 23">
            <a:extLst>
              <a:ext uri="{FF2B5EF4-FFF2-40B4-BE49-F238E27FC236}">
                <a16:creationId xmlns:a16="http://schemas.microsoft.com/office/drawing/2014/main" id="{C42D1E9A-8931-466D-A582-A884B92C4938}"/>
              </a:ext>
            </a:extLst>
          </p:cNvPr>
          <p:cNvSpPr/>
          <p:nvPr/>
        </p:nvSpPr>
        <p:spPr>
          <a:xfrm>
            <a:off x="3588123" y="1598098"/>
            <a:ext cx="1729654" cy="1136077"/>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Sampling policy</a:t>
            </a:r>
          </a:p>
        </p:txBody>
      </p:sp>
      <p:cxnSp>
        <p:nvCxnSpPr>
          <p:cNvPr id="16" name="Curved Connector 9">
            <a:extLst>
              <a:ext uri="{FF2B5EF4-FFF2-40B4-BE49-F238E27FC236}">
                <a16:creationId xmlns:a16="http://schemas.microsoft.com/office/drawing/2014/main" id="{F534EB80-979D-46B3-8E6B-D7DFA85421B1}"/>
              </a:ext>
            </a:extLst>
          </p:cNvPr>
          <p:cNvCxnSpPr>
            <a:cxnSpLocks/>
            <a:stCxn id="15" idx="2"/>
            <a:endCxn id="13" idx="0"/>
          </p:cNvCxnSpPr>
          <p:nvPr/>
        </p:nvCxnSpPr>
        <p:spPr>
          <a:xfrm rot="5400000">
            <a:off x="4234378" y="2952746"/>
            <a:ext cx="437144" cy="12700"/>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cxnSp>
        <p:nvCxnSpPr>
          <p:cNvPr id="17" name="Curved Connector 9">
            <a:extLst>
              <a:ext uri="{FF2B5EF4-FFF2-40B4-BE49-F238E27FC236}">
                <a16:creationId xmlns:a16="http://schemas.microsoft.com/office/drawing/2014/main" id="{448F9FA0-2C7F-4657-9078-3B28142731F9}"/>
              </a:ext>
            </a:extLst>
          </p:cNvPr>
          <p:cNvCxnSpPr>
            <a:cxnSpLocks/>
            <a:endCxn id="15" idx="0"/>
          </p:cNvCxnSpPr>
          <p:nvPr/>
        </p:nvCxnSpPr>
        <p:spPr>
          <a:xfrm rot="5400000">
            <a:off x="4201796" y="1346939"/>
            <a:ext cx="502313" cy="2"/>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cxnSp>
        <p:nvCxnSpPr>
          <p:cNvPr id="18" name="Elbow Connector 73">
            <a:extLst>
              <a:ext uri="{FF2B5EF4-FFF2-40B4-BE49-F238E27FC236}">
                <a16:creationId xmlns:a16="http://schemas.microsoft.com/office/drawing/2014/main" id="{2B9C397A-1A36-469A-9CBC-88EE7137FBBB}"/>
              </a:ext>
            </a:extLst>
          </p:cNvPr>
          <p:cNvCxnSpPr>
            <a:cxnSpLocks/>
            <a:stCxn id="12" idx="3"/>
            <a:endCxn id="15" idx="3"/>
          </p:cNvCxnSpPr>
          <p:nvPr/>
        </p:nvCxnSpPr>
        <p:spPr>
          <a:xfrm flipV="1">
            <a:off x="5317777" y="2166137"/>
            <a:ext cx="12700" cy="3700629"/>
          </a:xfrm>
          <a:prstGeom prst="bentConnector3">
            <a:avLst>
              <a:gd name="adj1" fmla="val 1800000"/>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2185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232A0-4DB5-D242-B507-5554AB654936}"/>
              </a:ext>
            </a:extLst>
          </p:cNvPr>
          <p:cNvSpPr>
            <a:spLocks noGrp="1"/>
          </p:cNvSpPr>
          <p:nvPr>
            <p:ph type="title"/>
          </p:nvPr>
        </p:nvSpPr>
        <p:spPr/>
        <p:txBody>
          <a:bodyPr/>
          <a:lstStyle/>
          <a:p>
            <a:r>
              <a:rPr lang="en-US" dirty="0"/>
              <a:t>Three Tasks in RL</a:t>
            </a:r>
          </a:p>
        </p:txBody>
      </p:sp>
      <p:sp>
        <p:nvSpPr>
          <p:cNvPr id="3" name="Content Placeholder 2">
            <a:extLst>
              <a:ext uri="{FF2B5EF4-FFF2-40B4-BE49-F238E27FC236}">
                <a16:creationId xmlns:a16="http://schemas.microsoft.com/office/drawing/2014/main" id="{27E9A535-B9B2-5149-B2AA-38B905F60C2C}"/>
              </a:ext>
            </a:extLst>
          </p:cNvPr>
          <p:cNvSpPr>
            <a:spLocks noGrp="1"/>
          </p:cNvSpPr>
          <p:nvPr>
            <p:ph sz="half" idx="1"/>
          </p:nvPr>
        </p:nvSpPr>
        <p:spPr/>
        <p:txBody>
          <a:bodyPr>
            <a:normAutofit/>
          </a:bodyPr>
          <a:lstStyle/>
          <a:p>
            <a:pPr marL="525463" indent="-514350">
              <a:buFont typeface="+mj-lt"/>
              <a:buAutoNum type="arabicPeriod"/>
            </a:pPr>
            <a:r>
              <a:rPr lang="en-US" dirty="0">
                <a:solidFill>
                  <a:srgbClr val="FF0000"/>
                </a:solidFill>
              </a:rPr>
              <a:t>How to choose sampling policies?</a:t>
            </a:r>
          </a:p>
          <a:p>
            <a:pPr marL="525463" indent="-514350">
              <a:buFont typeface="+mj-lt"/>
              <a:buAutoNum type="arabicPeriod"/>
            </a:pPr>
            <a:r>
              <a:rPr lang="en-US" dirty="0"/>
              <a:t>How to learn transition model and the utility from samples?</a:t>
            </a:r>
          </a:p>
          <a:p>
            <a:pPr marL="525463" indent="-514350">
              <a:buFont typeface="+mj-lt"/>
              <a:buAutoNum type="arabicPeriod"/>
            </a:pPr>
            <a:r>
              <a:rPr lang="en-US" dirty="0"/>
              <a:t>How to obtain the optimal policy?</a:t>
            </a:r>
          </a:p>
          <a:p>
            <a:pPr lvl="1"/>
            <a:endParaRPr lang="en-US" dirty="0"/>
          </a:p>
        </p:txBody>
      </p:sp>
      <p:sp>
        <p:nvSpPr>
          <p:cNvPr id="4" name="Slide Number Placeholder 3">
            <a:extLst>
              <a:ext uri="{FF2B5EF4-FFF2-40B4-BE49-F238E27FC236}">
                <a16:creationId xmlns:a16="http://schemas.microsoft.com/office/drawing/2014/main" id="{0CE78315-E0D1-8A44-AA55-46244360D80B}"/>
              </a:ext>
            </a:extLst>
          </p:cNvPr>
          <p:cNvSpPr>
            <a:spLocks noGrp="1"/>
          </p:cNvSpPr>
          <p:nvPr>
            <p:ph type="sldNum" sz="quarter" idx="12"/>
          </p:nvPr>
        </p:nvSpPr>
        <p:spPr/>
        <p:txBody>
          <a:bodyPr/>
          <a:lstStyle/>
          <a:p>
            <a:pPr>
              <a:defRPr/>
            </a:pPr>
            <a:fld id="{CCF77436-EC8C-4AA7-8F7E-35D67B363DD7}" type="slidenum">
              <a:rPr lang="en-US" smtClean="0"/>
              <a:pPr>
                <a:defRPr/>
              </a:pPr>
              <a:t>8</a:t>
            </a:fld>
            <a:endParaRPr lang="en-US" dirty="0"/>
          </a:p>
        </p:txBody>
      </p:sp>
      <p:sp>
        <p:nvSpPr>
          <p:cNvPr id="5" name="Rectangle: Rounded Corners 23">
            <a:extLst>
              <a:ext uri="{FF2B5EF4-FFF2-40B4-BE49-F238E27FC236}">
                <a16:creationId xmlns:a16="http://schemas.microsoft.com/office/drawing/2014/main" id="{FBB6401D-319C-4957-8C5B-E8941AC1B447}"/>
              </a:ext>
            </a:extLst>
          </p:cNvPr>
          <p:cNvSpPr/>
          <p:nvPr/>
        </p:nvSpPr>
        <p:spPr>
          <a:xfrm>
            <a:off x="7985025" y="4935695"/>
            <a:ext cx="1729654" cy="1203134"/>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Latest optimal policy</a:t>
            </a:r>
          </a:p>
        </p:txBody>
      </p:sp>
      <p:sp>
        <p:nvSpPr>
          <p:cNvPr id="6" name="Rectangle: Rounded Corners 24">
            <a:extLst>
              <a:ext uri="{FF2B5EF4-FFF2-40B4-BE49-F238E27FC236}">
                <a16:creationId xmlns:a16="http://schemas.microsoft.com/office/drawing/2014/main" id="{48DCA591-D93C-448C-866A-6C4A50965642}"/>
              </a:ext>
            </a:extLst>
          </p:cNvPr>
          <p:cNvSpPr/>
          <p:nvPr/>
        </p:nvSpPr>
        <p:spPr>
          <a:xfrm>
            <a:off x="7975486" y="2841816"/>
            <a:ext cx="1748732" cy="1651093"/>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latin typeface="Candara" panose="020E0502030303020204" pitchFamily="34" charset="0"/>
              </a:rPr>
              <a:t>Transition model and Utility</a:t>
            </a:r>
          </a:p>
        </p:txBody>
      </p:sp>
      <p:cxnSp>
        <p:nvCxnSpPr>
          <p:cNvPr id="7" name="Curved Connector 9">
            <a:extLst>
              <a:ext uri="{FF2B5EF4-FFF2-40B4-BE49-F238E27FC236}">
                <a16:creationId xmlns:a16="http://schemas.microsoft.com/office/drawing/2014/main" id="{A3A41E62-B577-4F95-BACB-BF47016DF11A}"/>
              </a:ext>
            </a:extLst>
          </p:cNvPr>
          <p:cNvCxnSpPr>
            <a:cxnSpLocks/>
            <a:stCxn id="6" idx="2"/>
          </p:cNvCxnSpPr>
          <p:nvPr/>
        </p:nvCxnSpPr>
        <p:spPr>
          <a:xfrm rot="5400000">
            <a:off x="8622111" y="4714302"/>
            <a:ext cx="449137" cy="6348"/>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sp>
        <p:nvSpPr>
          <p:cNvPr id="8" name="Rectangle: Rounded Corners 23">
            <a:extLst>
              <a:ext uri="{FF2B5EF4-FFF2-40B4-BE49-F238E27FC236}">
                <a16:creationId xmlns:a16="http://schemas.microsoft.com/office/drawing/2014/main" id="{B1F853A9-82A6-4E2E-B043-BCB65E601301}"/>
              </a:ext>
            </a:extLst>
          </p:cNvPr>
          <p:cNvSpPr/>
          <p:nvPr/>
        </p:nvSpPr>
        <p:spPr>
          <a:xfrm>
            <a:off x="7985025" y="1317721"/>
            <a:ext cx="1729654" cy="1136077"/>
          </a:xfrm>
          <a:prstGeom prst="round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lIns="0" tIns="0" rIns="0" bIns="0" rtlCol="0" anchor="ctr"/>
          <a:lstStyle/>
          <a:p>
            <a:pPr algn="ctr" defTabSz="1244600">
              <a:lnSpc>
                <a:spcPct val="90000"/>
              </a:lnSpc>
              <a:spcAft>
                <a:spcPct val="35000"/>
              </a:spcAft>
            </a:pPr>
            <a:r>
              <a:rPr lang="en-US" sz="2800" dirty="0">
                <a:solidFill>
                  <a:srgbClr val="FF0000"/>
                </a:solidFill>
                <a:latin typeface="Candara" panose="020E0502030303020204" pitchFamily="34" charset="0"/>
              </a:rPr>
              <a:t>Sampling policy</a:t>
            </a:r>
          </a:p>
        </p:txBody>
      </p:sp>
      <p:cxnSp>
        <p:nvCxnSpPr>
          <p:cNvPr id="9" name="Curved Connector 9">
            <a:extLst>
              <a:ext uri="{FF2B5EF4-FFF2-40B4-BE49-F238E27FC236}">
                <a16:creationId xmlns:a16="http://schemas.microsoft.com/office/drawing/2014/main" id="{9EDE96A7-2A35-407A-9D53-F5FF8F5C90BD}"/>
              </a:ext>
            </a:extLst>
          </p:cNvPr>
          <p:cNvCxnSpPr>
            <a:cxnSpLocks/>
            <a:stCxn id="8" idx="2"/>
            <a:endCxn id="6" idx="0"/>
          </p:cNvCxnSpPr>
          <p:nvPr/>
        </p:nvCxnSpPr>
        <p:spPr>
          <a:xfrm rot="5400000">
            <a:off x="8655843" y="2647806"/>
            <a:ext cx="388018" cy="12700"/>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cxnSp>
        <p:nvCxnSpPr>
          <p:cNvPr id="10" name="Curved Connector 9">
            <a:extLst>
              <a:ext uri="{FF2B5EF4-FFF2-40B4-BE49-F238E27FC236}">
                <a16:creationId xmlns:a16="http://schemas.microsoft.com/office/drawing/2014/main" id="{A8DCC3C5-F73D-45F1-BC86-692C3AD17646}"/>
              </a:ext>
            </a:extLst>
          </p:cNvPr>
          <p:cNvCxnSpPr>
            <a:cxnSpLocks/>
            <a:endCxn id="8" idx="0"/>
          </p:cNvCxnSpPr>
          <p:nvPr/>
        </p:nvCxnSpPr>
        <p:spPr>
          <a:xfrm rot="5400000">
            <a:off x="8598696" y="1066564"/>
            <a:ext cx="502314" cy="1"/>
          </a:xfrm>
          <a:prstGeom prst="curvedConnector3">
            <a:avLst>
              <a:gd name="adj1" fmla="val 50000"/>
            </a:avLst>
          </a:prstGeom>
          <a:ln w="38100" cmpd="sng">
            <a:tailEnd type="triangle"/>
          </a:ln>
        </p:spPr>
        <p:style>
          <a:lnRef idx="1">
            <a:schemeClr val="dk1"/>
          </a:lnRef>
          <a:fillRef idx="0">
            <a:schemeClr val="dk1"/>
          </a:fillRef>
          <a:effectRef idx="0">
            <a:schemeClr val="dk1"/>
          </a:effectRef>
          <a:fontRef idx="minor">
            <a:schemeClr val="tx1"/>
          </a:fontRef>
        </p:style>
      </p:cxnSp>
      <p:cxnSp>
        <p:nvCxnSpPr>
          <p:cNvPr id="11" name="Elbow Connector 17">
            <a:extLst>
              <a:ext uri="{FF2B5EF4-FFF2-40B4-BE49-F238E27FC236}">
                <a16:creationId xmlns:a16="http://schemas.microsoft.com/office/drawing/2014/main" id="{F1515C13-06AF-40D7-B923-D34FAF644068}"/>
              </a:ext>
            </a:extLst>
          </p:cNvPr>
          <p:cNvCxnSpPr>
            <a:cxnSpLocks/>
            <a:stCxn id="5" idx="3"/>
            <a:endCxn id="8" idx="3"/>
          </p:cNvCxnSpPr>
          <p:nvPr/>
        </p:nvCxnSpPr>
        <p:spPr>
          <a:xfrm flipV="1">
            <a:off x="9714679" y="1885760"/>
            <a:ext cx="12700" cy="3651503"/>
          </a:xfrm>
          <a:prstGeom prst="bentConnector3">
            <a:avLst>
              <a:gd name="adj1" fmla="val 1800000"/>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2577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B44D-FFBE-4FD4-8E8A-DE2C03432B3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1B1ECAA-DA4F-459A-ACC6-91BD68861CAD}"/>
              </a:ext>
            </a:extLst>
          </p:cNvPr>
          <p:cNvSpPr>
            <a:spLocks noGrp="1"/>
          </p:cNvSpPr>
          <p:nvPr>
            <p:ph idx="1"/>
          </p:nvPr>
        </p:nvSpPr>
        <p:spPr/>
        <p:txBody>
          <a:bodyPr/>
          <a:lstStyle/>
          <a:p>
            <a:r>
              <a:rPr lang="en-US" dirty="0"/>
              <a:t>Introduction </a:t>
            </a:r>
          </a:p>
          <a:p>
            <a:r>
              <a:rPr lang="en-US" dirty="0"/>
              <a:t>Exploitation and Exploration</a:t>
            </a:r>
          </a:p>
        </p:txBody>
      </p:sp>
      <p:sp>
        <p:nvSpPr>
          <p:cNvPr id="4" name="Slide Number Placeholder 3">
            <a:extLst>
              <a:ext uri="{FF2B5EF4-FFF2-40B4-BE49-F238E27FC236}">
                <a16:creationId xmlns:a16="http://schemas.microsoft.com/office/drawing/2014/main" id="{3ACD25EB-491A-45A0-937D-B76D9C098DBA}"/>
              </a:ext>
            </a:extLst>
          </p:cNvPr>
          <p:cNvSpPr>
            <a:spLocks noGrp="1"/>
          </p:cNvSpPr>
          <p:nvPr>
            <p:ph type="sldNum" sz="quarter" idx="12"/>
          </p:nvPr>
        </p:nvSpPr>
        <p:spPr/>
        <p:txBody>
          <a:bodyPr/>
          <a:lstStyle/>
          <a:p>
            <a:pPr>
              <a:defRPr/>
            </a:pPr>
            <a:fld id="{CCF77436-EC8C-4AA7-8F7E-35D67B363DD7}" type="slidenum">
              <a:rPr lang="en-US" smtClean="0"/>
              <a:pPr>
                <a:defRPr/>
              </a:pPr>
              <a:t>9</a:t>
            </a:fld>
            <a:endParaRPr lang="en-US" dirty="0"/>
          </a:p>
        </p:txBody>
      </p:sp>
    </p:spTree>
    <p:extLst>
      <p:ext uri="{BB962C8B-B14F-4D97-AF65-F5344CB8AC3E}">
        <p14:creationId xmlns:p14="http://schemas.microsoft.com/office/powerpoint/2010/main" val="2026223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bodyPr vert="horz" lIns="91440" tIns="0" rIns="45720" bIns="0" rtlCol="0" anchor="t">
        <a:normAutofit/>
        <a:scene3d>
          <a:camera prst="orthographicFront"/>
          <a:lightRig rig="threePt" dir="t">
            <a:rot lat="0" lon="0" rev="4800000"/>
          </a:lightRig>
        </a:scene3d>
        <a:sp3d prstMaterial="matte">
          <a:bevelT w="50800" h="10160"/>
        </a:sp3d>
      </a:bodyPr>
      <a:lstStyle>
        <a:defPPr algn="ctr">
          <a:defRPr sz="3200" dirty="0" smtClean="0"/>
        </a:defPPr>
      </a:lstStyle>
    </a:txDef>
  </a:objectDefaults>
  <a:extraClrSchemeLst/>
  <a:extLst>
    <a:ext uri="{05A4C25C-085E-4340-85A3-A5531E510DB2}">
      <thm15:themeFamily xmlns:thm15="http://schemas.microsoft.com/office/thememl/2012/main" name="course-2019-09" id="{B316ACE2-95DC-AC4D-9B1C-A91C775734BE}" vid="{64A54FAB-7894-1E4A-B404-E7ABACBA122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course-2019-09</Template>
  <TotalTime>13285</TotalTime>
  <Words>6272</Words>
  <Application>Microsoft Office PowerPoint</Application>
  <PresentationFormat>Widescreen</PresentationFormat>
  <Paragraphs>1830</Paragraphs>
  <Slides>60</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Calibri</vt:lpstr>
      <vt:lpstr>Cambria Math</vt:lpstr>
      <vt:lpstr>Candara</vt:lpstr>
      <vt:lpstr>Comic Sans MS</vt:lpstr>
      <vt:lpstr>Times New Roman</vt:lpstr>
      <vt:lpstr>Wingdings</vt:lpstr>
      <vt:lpstr>Wingdings 2</vt:lpstr>
      <vt:lpstr>Module</vt:lpstr>
      <vt:lpstr>Reinforcement Learning (Chapter 22)</vt:lpstr>
      <vt:lpstr>Outline</vt:lpstr>
      <vt:lpstr>Roadmap</vt:lpstr>
      <vt:lpstr>Review: MDP Grid World</vt:lpstr>
      <vt:lpstr>Assumptions of MDP</vt:lpstr>
      <vt:lpstr>Reinforcement Learning (RL)</vt:lpstr>
      <vt:lpstr>Reinforcement Learning vs Policy Iteration</vt:lpstr>
      <vt:lpstr>Three Tasks in RL</vt:lpstr>
      <vt:lpstr>Outline</vt:lpstr>
      <vt:lpstr>Exploitation and Exploration</vt:lpstr>
      <vt:lpstr>Multi-Armed Bandit Problem</vt:lpstr>
      <vt:lpstr>Random Approach</vt:lpstr>
      <vt:lpstr>Greedy Approach</vt:lpstr>
      <vt:lpstr>Trade-off</vt:lpstr>
      <vt:lpstr>ε-Greedy Approach: Combination</vt:lpstr>
      <vt:lpstr>Similar to Local Search: Simulated Annealing</vt:lpstr>
      <vt:lpstr>Benefit of ε-Greedy Approach</vt:lpstr>
      <vt:lpstr>Three Tasks in RL</vt:lpstr>
      <vt:lpstr>Example: A Grid World</vt:lpstr>
      <vt:lpstr>Direct Approach:  Model-Based</vt:lpstr>
      <vt:lpstr>Direct Approach:  Model-Free</vt:lpstr>
      <vt:lpstr>Outline</vt:lpstr>
      <vt:lpstr>Recall: Expected Utility</vt:lpstr>
      <vt:lpstr>Overall Mean</vt:lpstr>
      <vt:lpstr>Incremental Mean</vt:lpstr>
      <vt:lpstr>Incremental Mean (cont’d)</vt:lpstr>
      <vt:lpstr>How to Sample Individual u</vt:lpstr>
      <vt:lpstr>Monte Carlo (MC) Method</vt:lpstr>
      <vt:lpstr>Temporal-Difference (TD) Method</vt:lpstr>
      <vt:lpstr>Three Tasks in RL</vt:lpstr>
      <vt:lpstr>Issue</vt:lpstr>
      <vt:lpstr>Outline</vt:lpstr>
      <vt:lpstr>Q-Value: Another Utility Model </vt:lpstr>
      <vt:lpstr>Example</vt:lpstr>
      <vt:lpstr>Q-Value Properties under Optimal Policy</vt:lpstr>
      <vt:lpstr>PowerPoint Presentation</vt:lpstr>
      <vt:lpstr>Recall: Learning U(s)</vt:lpstr>
      <vt:lpstr>Model-Free TD Methods</vt:lpstr>
      <vt:lpstr>Workflow</vt:lpstr>
      <vt:lpstr>Example: Initial Optimal Policy</vt:lpstr>
      <vt:lpstr>Example: Initial ε-Greedy Sampling Policy</vt:lpstr>
      <vt:lpstr>Example: An Initial Sampling Trajectory</vt:lpstr>
      <vt:lpstr>Example: Updated Access Frequency and  Q-Values after Some Trials</vt:lpstr>
      <vt:lpstr>Example: Latest Optimal Policy</vt:lpstr>
      <vt:lpstr>PowerPoint Presentation</vt:lpstr>
      <vt:lpstr>Outline</vt:lpstr>
      <vt:lpstr>Latest Access Frequency and Q-Values</vt:lpstr>
      <vt:lpstr>Updating Access Frequency and Q-Values</vt:lpstr>
      <vt:lpstr>Updating Access Frequency and Q-Values</vt:lpstr>
      <vt:lpstr>Updating Access Frequency and Q-Values</vt:lpstr>
      <vt:lpstr>Updating Access Frequency and Q-Values</vt:lpstr>
      <vt:lpstr>Updating Access Frequency (# samples) and Q-Values</vt:lpstr>
      <vt:lpstr>Latest Optimal Policy</vt:lpstr>
      <vt:lpstr>Outline</vt:lpstr>
      <vt:lpstr>Latest Access Frequency and Q-Values</vt:lpstr>
      <vt:lpstr>Updating Access Frequency and Q-Values</vt:lpstr>
      <vt:lpstr>Updating Access Frequency and Q-Values</vt:lpstr>
      <vt:lpstr>Updating Access Frequency and Q-Values</vt:lpstr>
      <vt:lpstr>Difference between SARSA and Q-Learning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Johnson, Demetrius</cp:lastModifiedBy>
  <cp:revision>1414</cp:revision>
  <cp:lastPrinted>2008-01-09T20:50:56Z</cp:lastPrinted>
  <dcterms:created xsi:type="dcterms:W3CDTF">2010-09-02T17:38:46Z</dcterms:created>
  <dcterms:modified xsi:type="dcterms:W3CDTF">2022-11-03T04:27:35Z</dcterms:modified>
</cp:coreProperties>
</file>