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rNWqN3nF7aIE+/KiEj46gbG68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75" autoAdjust="0"/>
  </p:normalViewPr>
  <p:slideViewPr>
    <p:cSldViewPr snapToGrid="0">
      <p:cViewPr varScale="1">
        <p:scale>
          <a:sx n="72" d="100"/>
          <a:sy n="72" d="100"/>
        </p:scale>
        <p:origin x="169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lgn="l"/>
            <a:r>
              <a:rPr lang="en-US" b="0" i="0" dirty="0">
                <a:solidFill>
                  <a:srgbClr val="202124"/>
                </a:solidFill>
                <a:effectLst/>
                <a:latin typeface="Roboto" panose="02000000000000000000" pitchFamily="2" charset="0"/>
              </a:rPr>
              <a:t>What is replication and partitioning in distributed system?</a:t>
            </a:r>
          </a:p>
          <a:p>
            <a:pPr algn="l"/>
            <a:r>
              <a:rPr lang="en-US" b="0" i="0" dirty="0">
                <a:solidFill>
                  <a:srgbClr val="202124"/>
                </a:solidFill>
                <a:effectLst/>
                <a:latin typeface="Roboto" panose="02000000000000000000" pitchFamily="2" charset="0"/>
              </a:rPr>
              <a:t>Replication: </a:t>
            </a:r>
            <a:r>
              <a:rPr lang="en-US" b="1" i="0" dirty="0">
                <a:solidFill>
                  <a:srgbClr val="202124"/>
                </a:solidFill>
                <a:effectLst/>
                <a:latin typeface="Roboto" panose="02000000000000000000" pitchFamily="2" charset="0"/>
              </a:rPr>
              <a:t>Keep a copy of the same data on several different nodes.</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Partitioning: Split the database into smaller subsets and distributed the partitions to different nodes</a:t>
            </a:r>
            <a:r>
              <a:rPr lang="en-US" b="0" i="0" dirty="0">
                <a:solidFill>
                  <a:srgbClr val="202124"/>
                </a:solidFill>
                <a:effectLst/>
                <a:latin typeface="Roboto" panose="02000000000000000000" pitchFamily="2" charset="0"/>
              </a:rPr>
              <a:t>. Transactions: Mechanisms to ensure that data is kept consistent in the database.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b="0" i="0" dirty="0">
                <a:solidFill>
                  <a:srgbClr val="202124"/>
                </a:solidFill>
                <a:effectLst/>
                <a:latin typeface="Google Sans"/>
              </a:rPr>
              <a:t>What is data partitioning? Database partitioning is the backbone of modern distributed database management systems. It is </a:t>
            </a:r>
            <a:r>
              <a:rPr lang="en-US" b="0" i="0" dirty="0">
                <a:solidFill>
                  <a:srgbClr val="040C28"/>
                </a:solidFill>
                <a:effectLst/>
                <a:latin typeface="Google Sans"/>
              </a:rPr>
              <a:t>a process of dividing a large dataset into several small partitions placed on different machines</a:t>
            </a:r>
            <a:r>
              <a:rPr lang="en-US" b="0" i="0" dirty="0">
                <a:solidFill>
                  <a:srgbClr val="202124"/>
                </a:solidFill>
                <a:effectLst/>
                <a:latin typeface="Google Sans"/>
              </a:rPr>
              <a:t>.</a:t>
            </a:r>
          </a:p>
          <a:p>
            <a:pPr marL="0" lvl="0" indent="0" algn="l" rtl="0">
              <a:lnSpc>
                <a:spcPct val="100000"/>
              </a:lnSpc>
              <a:spcBef>
                <a:spcPts val="0"/>
              </a:spcBef>
              <a:spcAft>
                <a:spcPts val="0"/>
              </a:spcAft>
              <a:buSzPts val="1400"/>
              <a:buNone/>
            </a:pPr>
            <a:endParaRPr lang="en-US" b="0" i="0" dirty="0">
              <a:solidFill>
                <a:srgbClr val="202124"/>
              </a:solidFill>
              <a:effectLst/>
              <a:latin typeface="Google Sans"/>
            </a:endParaRPr>
          </a:p>
          <a:p>
            <a:pPr marL="0" lvl="0" indent="0" algn="l" rtl="0">
              <a:lnSpc>
                <a:spcPct val="100000"/>
              </a:lnSpc>
              <a:spcBef>
                <a:spcPts val="0"/>
              </a:spcBef>
              <a:spcAft>
                <a:spcPts val="0"/>
              </a:spcAft>
              <a:buSzPts val="1400"/>
              <a:buNone/>
            </a:pPr>
            <a:r>
              <a:rPr lang="en-US" b="0" i="0" dirty="0">
                <a:solidFill>
                  <a:srgbClr val="202124"/>
                </a:solidFill>
                <a:effectLst/>
                <a:latin typeface="Google Sans"/>
              </a:rPr>
              <a:t>So, </a:t>
            </a:r>
            <a:r>
              <a:rPr lang="en-US" b="1" i="0" dirty="0">
                <a:solidFill>
                  <a:srgbClr val="202124"/>
                </a:solidFill>
                <a:effectLst/>
                <a:latin typeface="Google Sans"/>
              </a:rPr>
              <a:t>Partitioning</a:t>
            </a:r>
            <a:r>
              <a:rPr lang="en-US" b="0" i="0" dirty="0">
                <a:solidFill>
                  <a:srgbClr val="202124"/>
                </a:solidFill>
                <a:effectLst/>
                <a:latin typeface="Google Sans"/>
              </a:rPr>
              <a:t> is often a mandatory requirement for distributed systems because often databases are so large they need to be split among different devices (not merely that every device has a copy of the full database).</a:t>
            </a:r>
            <a:endParaRPr dirty="0"/>
          </a:p>
        </p:txBody>
      </p:sp>
      <p:sp>
        <p:nvSpPr>
          <p:cNvPr id="240" name="Google Shape;24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Typical example of AP system: DNS system (a distributed=partitioned  database); also GIT hub.</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Banking System is a typical example of CP.</a:t>
            </a:r>
          </a:p>
          <a:p>
            <a:pPr marL="171450" lvl="0" indent="-171450" algn="l" rtl="0">
              <a:lnSpc>
                <a:spcPct val="100000"/>
              </a:lnSpc>
              <a:spcBef>
                <a:spcPts val="0"/>
              </a:spcBef>
              <a:spcAft>
                <a:spcPts val="0"/>
              </a:spcAft>
              <a:buSzPts val="1400"/>
              <a:buFont typeface="Arial" panose="020B0604020202020204" pitchFamily="34" charset="0"/>
              <a:buChar char="•"/>
            </a:pPr>
            <a:endParaRPr dirty="0"/>
          </a:p>
        </p:txBody>
      </p:sp>
      <p:sp>
        <p:nvSpPr>
          <p:cNvPr id="272" name="Google Shape;27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8" name="Google Shape;348;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Solution: read your own write = when you make a post, you should also retrieve that post from the database to ensure you have written to the database and also so you give the network time to converge/synchronize.</a:t>
            </a:r>
            <a:endParaRPr dirty="0"/>
          </a:p>
        </p:txBody>
      </p:sp>
      <p:sp>
        <p:nvSpPr>
          <p:cNvPr id="367" name="Google Shape;367;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Solution: use event ID!</a:t>
            </a:r>
            <a:endParaRPr dirty="0"/>
          </a:p>
        </p:txBody>
      </p:sp>
      <p:sp>
        <p:nvSpPr>
          <p:cNvPr id="374" name="Google Shape;374;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So you could theoretically wait (or find out) the most busy time for the banking system and go to several ATMs and withdraw the limit even if your account does not actually have 200$...and you could do this several times (look up Australian man story who did this)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So you need to make sure you keep CAP theory in mind when programming a distributed system.</a:t>
            </a:r>
            <a:endParaRPr dirty="0"/>
          </a:p>
        </p:txBody>
      </p:sp>
      <p:sp>
        <p:nvSpPr>
          <p:cNvPr id="381" name="Google Shape;38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One major design for edge computing: separate storage form computing </a:t>
            </a:r>
            <a:r>
              <a:rPr lang="en-US" dirty="0">
                <a:sym typeface="Wingdings" panose="05000000000000000000" pitchFamily="2" charset="2"/>
              </a:rPr>
              <a:t> i.e. edge computing device focus on the computing.</a:t>
            </a:r>
            <a:endParaRPr dirty="0"/>
          </a:p>
        </p:txBody>
      </p:sp>
      <p:sp>
        <p:nvSpPr>
          <p:cNvPr id="400" name="Google Shape;40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2"/>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52"/>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2"/>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1"/>
          <p:cNvSpPr txBox="1">
            <a:spLocks noGrp="1"/>
          </p:cNvSpPr>
          <p:nvPr>
            <p:ph type="body" idx="1"/>
          </p:nvPr>
        </p:nvSpPr>
        <p:spPr>
          <a:xfrm rot="5400000">
            <a:off x="2309019" y="-251617"/>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61"/>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1"/>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2"/>
          <p:cNvSpPr txBox="1">
            <a:spLocks noGrp="1"/>
          </p:cNvSpPr>
          <p:nvPr>
            <p:ph type="title"/>
          </p:nvPr>
        </p:nvSpPr>
        <p:spPr>
          <a:xfrm rot="5400000">
            <a:off x="4732338" y="2171703"/>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2"/>
          <p:cNvSpPr txBox="1">
            <a:spLocks noGrp="1"/>
          </p:cNvSpPr>
          <p:nvPr>
            <p:ph type="body" idx="1"/>
          </p:nvPr>
        </p:nvSpPr>
        <p:spPr>
          <a:xfrm rot="5400000">
            <a:off x="541338" y="190502"/>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62"/>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2"/>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2"/>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3"/>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53"/>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3"/>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3"/>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4"/>
          <p:cNvSpPr txBox="1">
            <a:spLocks noGrp="1"/>
          </p:cNvSpPr>
          <p:nvPr>
            <p:ph type="title"/>
          </p:nvPr>
        </p:nvSpPr>
        <p:spPr>
          <a:xfrm>
            <a:off x="722313" y="4406902"/>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4"/>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4"/>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4"/>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5"/>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5"/>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5"/>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5"/>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5"/>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5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56"/>
          <p:cNvSpPr txBox="1">
            <a:spLocks noGrp="1"/>
          </p:cNvSpPr>
          <p:nvPr>
            <p:ph type="body" idx="3"/>
          </p:nvPr>
        </p:nvSpPr>
        <p:spPr>
          <a:xfrm>
            <a:off x="4645026"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56"/>
          <p:cNvSpPr txBox="1">
            <a:spLocks noGrp="1"/>
          </p:cNvSpPr>
          <p:nvPr>
            <p:ph type="body" idx="4"/>
          </p:nvPr>
        </p:nvSpPr>
        <p:spPr>
          <a:xfrm>
            <a:off x="4645026"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56"/>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6"/>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6"/>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7"/>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7"/>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7"/>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8"/>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8"/>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8"/>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9"/>
          <p:cNvSpPr txBox="1">
            <a:spLocks noGrp="1"/>
          </p:cNvSpPr>
          <p:nvPr>
            <p:ph type="body" idx="1"/>
          </p:nvPr>
        </p:nvSpPr>
        <p:spPr>
          <a:xfrm>
            <a:off x="3575050" y="273052"/>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59"/>
          <p:cNvSpPr txBox="1">
            <a:spLocks noGrp="1"/>
          </p:cNvSpPr>
          <p:nvPr>
            <p:ph type="body" idx="2"/>
          </p:nvPr>
        </p:nvSpPr>
        <p:spPr>
          <a:xfrm>
            <a:off x="457200" y="1435102"/>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59"/>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9"/>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9"/>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60"/>
          <p:cNvSpPr>
            <a:spLocks noGrp="1"/>
          </p:cNvSpPr>
          <p:nvPr>
            <p:ph type="pic" idx="2"/>
          </p:nvPr>
        </p:nvSpPr>
        <p:spPr>
          <a:xfrm>
            <a:off x="1792288" y="612775"/>
            <a:ext cx="5486400" cy="4114800"/>
          </a:xfrm>
          <a:prstGeom prst="rect">
            <a:avLst/>
          </a:prstGeom>
          <a:noFill/>
          <a:ln>
            <a:noFill/>
          </a:ln>
        </p:spPr>
      </p:sp>
      <p:sp>
        <p:nvSpPr>
          <p:cNvPr id="68" name="Google Shape;68;p6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60"/>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0"/>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0"/>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1"/>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1"/>
          <p:cNvSpPr txBox="1">
            <a:spLocks noGrp="1"/>
          </p:cNvSpPr>
          <p:nvPr>
            <p:ph type="dt" idx="10"/>
          </p:nvPr>
        </p:nvSpPr>
        <p:spPr>
          <a:xfrm>
            <a:off x="457200" y="6356352"/>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1"/>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1"/>
          <p:cNvSpPr txBox="1">
            <a:spLocks noGrp="1"/>
          </p:cNvSpPr>
          <p:nvPr>
            <p:ph type="sldNum" idx="12"/>
          </p:nvPr>
        </p:nvSpPr>
        <p:spPr>
          <a:xfrm>
            <a:off x="6553200" y="6356352"/>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odahale.com/you-cant-sacrifice-partition-toleran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allthingsdistributed.com/2008/12/eventually_consistent.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infoq.com/articles/cap-twelve-years-later-how-the-rules-have-changed"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3"/>
          <p:cNvSpPr txBox="1">
            <a:spLocks noGrp="1"/>
          </p:cNvSpPr>
          <p:nvPr>
            <p:ph type="ctrTitle"/>
          </p:nvPr>
        </p:nvSpPr>
        <p:spPr>
          <a:xfrm>
            <a:off x="311708" y="160182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800"/>
              <a:buNone/>
            </a:pPr>
            <a:r>
              <a:rPr lang="en-US" sz="3800"/>
              <a:t>CIS 490H/590J Edge Computing</a:t>
            </a:r>
            <a:endParaRPr sz="3800"/>
          </a:p>
          <a:p>
            <a:pPr marL="0" lvl="0" indent="0" algn="ctr" rtl="0">
              <a:lnSpc>
                <a:spcPct val="100000"/>
              </a:lnSpc>
              <a:spcBef>
                <a:spcPts val="0"/>
              </a:spcBef>
              <a:spcAft>
                <a:spcPts val="0"/>
              </a:spcAft>
              <a:buClr>
                <a:schemeClr val="dk1"/>
              </a:buClr>
              <a:buSzPts val="1800"/>
              <a:buNone/>
            </a:pPr>
            <a:r>
              <a:rPr lang="en-US" sz="3800"/>
              <a:t>CAP Theorem</a:t>
            </a:r>
            <a:endParaRPr sz="3800"/>
          </a:p>
        </p:txBody>
      </p:sp>
      <p:sp>
        <p:nvSpPr>
          <p:cNvPr id="89" name="Google Shape;89;p63"/>
          <p:cNvSpPr txBox="1">
            <a:spLocks noGrp="1"/>
          </p:cNvSpPr>
          <p:nvPr>
            <p:ph type="subTitle" idx="1"/>
          </p:nvPr>
        </p:nvSpPr>
        <p:spPr>
          <a:xfrm>
            <a:off x="311700" y="3691375"/>
            <a:ext cx="8520600" cy="1121400"/>
          </a:xfrm>
          <a:prstGeom prst="rect">
            <a:avLst/>
          </a:prstGeom>
          <a:noFill/>
          <a:ln>
            <a:noFill/>
          </a:ln>
        </p:spPr>
        <p:txBody>
          <a:bodyPr spcFirstLastPara="1" wrap="square" lIns="91425" tIns="91425" rIns="91425" bIns="91425" anchor="t" anchorCtr="0">
            <a:normAutofit fontScale="47500" lnSpcReduction="20000"/>
          </a:bodyPr>
          <a:lstStyle/>
          <a:p>
            <a:pPr marL="0" lvl="0" indent="0" algn="ctr" rtl="0">
              <a:lnSpc>
                <a:spcPct val="100000"/>
              </a:lnSpc>
              <a:spcBef>
                <a:spcPts val="0"/>
              </a:spcBef>
              <a:spcAft>
                <a:spcPts val="0"/>
              </a:spcAft>
              <a:buSzPct val="210526"/>
              <a:buNone/>
            </a:pPr>
            <a:r>
              <a:rPr lang="en-US"/>
              <a:t>Winter 2023</a:t>
            </a:r>
            <a:endParaRPr/>
          </a:p>
          <a:p>
            <a:pPr marL="0" lvl="0" indent="0" algn="ctr" rtl="0">
              <a:lnSpc>
                <a:spcPct val="100000"/>
              </a:lnSpc>
              <a:spcBef>
                <a:spcPts val="0"/>
              </a:spcBef>
              <a:spcAft>
                <a:spcPts val="0"/>
              </a:spcAft>
              <a:buClr>
                <a:schemeClr val="dk1"/>
              </a:buClr>
              <a:buSzPct val="39285"/>
              <a:buNone/>
            </a:pPr>
            <a:endParaRPr/>
          </a:p>
          <a:p>
            <a:pPr marL="0" lvl="0" indent="0" algn="ctr" rtl="0">
              <a:lnSpc>
                <a:spcPct val="100000"/>
              </a:lnSpc>
              <a:spcBef>
                <a:spcPts val="0"/>
              </a:spcBef>
              <a:spcAft>
                <a:spcPts val="0"/>
              </a:spcAft>
              <a:buSzPct val="210526"/>
              <a:buNone/>
            </a:pPr>
            <a:r>
              <a:rPr lang="en-US"/>
              <a:t>Prof. Zheng Song</a:t>
            </a:r>
            <a:endParaRPr/>
          </a:p>
          <a:p>
            <a:pPr marL="0" lvl="0" indent="0" algn="l" rtl="0">
              <a:lnSpc>
                <a:spcPct val="100000"/>
              </a:lnSpc>
              <a:spcBef>
                <a:spcPts val="0"/>
              </a:spcBef>
              <a:spcAft>
                <a:spcPts val="0"/>
              </a:spcAft>
              <a:buSzPct val="210526"/>
              <a:buNone/>
            </a:pPr>
            <a:endParaRPr/>
          </a:p>
          <a:p>
            <a:pPr marL="0" lvl="0" indent="0" algn="ctr" rtl="0">
              <a:lnSpc>
                <a:spcPct val="100000"/>
              </a:lnSpc>
              <a:spcBef>
                <a:spcPts val="0"/>
              </a:spcBef>
              <a:spcAft>
                <a:spcPts val="0"/>
              </a:spcAft>
              <a:buSzPct val="210526"/>
              <a:buNone/>
            </a:pPr>
            <a:r>
              <a:rPr lang="en-US"/>
              <a:t>zhesong@umich.edu</a:t>
            </a:r>
            <a:endParaRPr/>
          </a:p>
        </p:txBody>
      </p:sp>
      <p:sp>
        <p:nvSpPr>
          <p:cNvPr id="90" name="Google Shape;90;p63"/>
          <p:cNvSpPr txBox="1"/>
          <p:nvPr/>
        </p:nvSpPr>
        <p:spPr>
          <a:xfrm>
            <a:off x="2202180" y="5355372"/>
            <a:ext cx="4572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1400" b="0" i="0" u="none" strike="noStrike" cap="none">
                <a:solidFill>
                  <a:srgbClr val="000000"/>
                </a:solidFill>
                <a:latin typeface="Arial"/>
                <a:ea typeface="Arial"/>
                <a:cs typeface="Arial"/>
                <a:sym typeface="Arial"/>
              </a:rPr>
              <a:t>Slides adopted from Prof. Dong Wang@UIUC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 Proof</a:t>
            </a:r>
            <a:endParaRPr/>
          </a:p>
        </p:txBody>
      </p:sp>
      <p:sp>
        <p:nvSpPr>
          <p:cNvPr id="193" name="Google Shape;193;p11"/>
          <p:cNvSpPr txBox="1">
            <a:spLocks noGrp="1"/>
          </p:cNvSpPr>
          <p:nvPr>
            <p:ph type="body" idx="1"/>
          </p:nvPr>
        </p:nvSpPr>
        <p:spPr>
          <a:xfrm>
            <a:off x="457200" y="1747254"/>
            <a:ext cx="7349958" cy="83285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 simple proof using two nodes:</a:t>
            </a:r>
            <a:endParaRPr/>
          </a:p>
          <a:p>
            <a:pPr marL="342900" lvl="0" indent="-139700" algn="l" rtl="0">
              <a:lnSpc>
                <a:spcPct val="100000"/>
              </a:lnSpc>
              <a:spcBef>
                <a:spcPts val="640"/>
              </a:spcBef>
              <a:spcAft>
                <a:spcPts val="0"/>
              </a:spcAft>
              <a:buClr>
                <a:schemeClr val="dk1"/>
              </a:buClr>
              <a:buSzPts val="3200"/>
              <a:buNone/>
            </a:pPr>
            <a:endParaRPr/>
          </a:p>
        </p:txBody>
      </p:sp>
      <p:sp>
        <p:nvSpPr>
          <p:cNvPr id="194" name="Google Shape;194;p11"/>
          <p:cNvSpPr/>
          <p:nvPr/>
        </p:nvSpPr>
        <p:spPr>
          <a:xfrm>
            <a:off x="1537368" y="3048000"/>
            <a:ext cx="1122948" cy="1096211"/>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A</a:t>
            </a:r>
            <a:endParaRPr sz="3200" b="0" i="0" u="none" strike="noStrike" cap="none">
              <a:solidFill>
                <a:srgbClr val="000000"/>
              </a:solidFill>
              <a:latin typeface="Calibri"/>
              <a:ea typeface="Calibri"/>
              <a:cs typeface="Calibri"/>
              <a:sym typeface="Calibri"/>
            </a:endParaRPr>
          </a:p>
        </p:txBody>
      </p:sp>
      <p:sp>
        <p:nvSpPr>
          <p:cNvPr id="195" name="Google Shape;195;p11"/>
          <p:cNvSpPr/>
          <p:nvPr/>
        </p:nvSpPr>
        <p:spPr>
          <a:xfrm>
            <a:off x="5005136" y="3048000"/>
            <a:ext cx="1122948" cy="1096211"/>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B</a:t>
            </a:r>
            <a:endParaRPr sz="3200" b="0" i="0" u="none" strike="noStrike" cap="none">
              <a:solidFill>
                <a:srgbClr val="000000"/>
              </a:solidFill>
              <a:latin typeface="Calibri"/>
              <a:ea typeface="Calibri"/>
              <a:cs typeface="Calibri"/>
              <a:sym typeface="Calibri"/>
            </a:endParaRPr>
          </a:p>
        </p:txBody>
      </p:sp>
      <p:cxnSp>
        <p:nvCxnSpPr>
          <p:cNvPr id="196" name="Google Shape;196;p11"/>
          <p:cNvCxnSpPr/>
          <p:nvPr/>
        </p:nvCxnSpPr>
        <p:spPr>
          <a:xfrm>
            <a:off x="3930315" y="2673684"/>
            <a:ext cx="0" cy="2820737"/>
          </a:xfrm>
          <a:prstGeom prst="straightConnector1">
            <a:avLst/>
          </a:prstGeom>
          <a:noFill/>
          <a:ln w="63500" cap="flat" cmpd="sng">
            <a:solidFill>
              <a:schemeClr val="accent1"/>
            </a:solidFill>
            <a:prstDash val="solid"/>
            <a:round/>
            <a:headEnd type="none" w="sm" len="sm"/>
            <a:tailEnd type="none" w="sm" len="sm"/>
          </a:ln>
          <a:effectLst>
            <a:outerShdw blurRad="40000" dist="20000" dir="5400000" rotWithShape="0">
              <a:srgbClr val="000000">
                <a:alpha val="37254"/>
              </a:srgbClr>
            </a:outerShdw>
          </a:effectLst>
        </p:spPr>
      </p:cxnSp>
      <p:cxnSp>
        <p:nvCxnSpPr>
          <p:cNvPr id="197" name="Google Shape;197;p11"/>
          <p:cNvCxnSpPr/>
          <p:nvPr/>
        </p:nvCxnSpPr>
        <p:spPr>
          <a:xfrm rot="10800000" flipH="1">
            <a:off x="4852737" y="4318002"/>
            <a:ext cx="614947" cy="1604211"/>
          </a:xfrm>
          <a:prstGeom prst="straightConnector1">
            <a:avLst/>
          </a:prstGeom>
          <a:noFill/>
          <a:ln w="50800" cap="flat" cmpd="sng">
            <a:solidFill>
              <a:schemeClr val="accent1"/>
            </a:solidFill>
            <a:prstDash val="solid"/>
            <a:round/>
            <a:headEnd type="none" w="sm" len="sm"/>
            <a:tailEnd type="stealth" w="med" len="med"/>
          </a:ln>
          <a:effectLst>
            <a:outerShdw blurRad="40000" dist="20000" dir="5400000" rotWithShape="0">
              <a:srgbClr val="000000">
                <a:alpha val="37254"/>
              </a:srgbClr>
            </a:outerShdw>
          </a:effectLst>
        </p:spPr>
      </p:cxnSp>
      <p:sp>
        <p:nvSpPr>
          <p:cNvPr id="198" name="Google Shape;198;p11"/>
          <p:cNvSpPr/>
          <p:nvPr/>
        </p:nvSpPr>
        <p:spPr>
          <a:xfrm>
            <a:off x="5753769" y="4919578"/>
            <a:ext cx="748631" cy="668422"/>
          </a:xfrm>
          <a:prstGeom prst="star5">
            <a:avLst>
              <a:gd name="adj" fmla="val 19098"/>
              <a:gd name="hf" fmla="val 105146"/>
              <a:gd name="vf" fmla="val 110557"/>
            </a:avLst>
          </a:prstGeom>
          <a:solidFill>
            <a:srgbClr val="FF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99" name="Google Shape;199;p11"/>
          <p:cNvCxnSpPr/>
          <p:nvPr/>
        </p:nvCxnSpPr>
        <p:spPr>
          <a:xfrm>
            <a:off x="2118895" y="4318002"/>
            <a:ext cx="688474" cy="1604211"/>
          </a:xfrm>
          <a:prstGeom prst="straightConnector1">
            <a:avLst/>
          </a:prstGeom>
          <a:noFill/>
          <a:ln w="50800" cap="flat" cmpd="sng">
            <a:solidFill>
              <a:schemeClr val="accent1"/>
            </a:solidFill>
            <a:prstDash val="solid"/>
            <a:round/>
            <a:headEnd type="none" w="sm" len="sm"/>
            <a:tailEnd type="stealth" w="med" len="med"/>
          </a:ln>
          <a:effectLst>
            <a:outerShdw blurRad="40000" dist="20000" dir="5400000" rotWithShape="0">
              <a:srgbClr val="000000">
                <a:alpha val="37254"/>
              </a:srgbClr>
            </a:outerShdw>
          </a:effectLst>
        </p:spPr>
      </p:cxnSp>
      <p:sp>
        <p:nvSpPr>
          <p:cNvPr id="200" name="Google Shape;200;p11"/>
          <p:cNvSpPr txBox="1"/>
          <p:nvPr/>
        </p:nvSpPr>
        <p:spPr>
          <a:xfrm>
            <a:off x="6128085" y="2511410"/>
            <a:ext cx="28020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a:solidFill>
                  <a:schemeClr val="dk1"/>
                </a:solidFill>
                <a:latin typeface="Calibri"/>
                <a:ea typeface="Calibri"/>
                <a:cs typeface="Calibri"/>
                <a:sym typeface="Calibri"/>
              </a:rPr>
              <a:t>Not Available!</a:t>
            </a:r>
            <a:endParaRPr sz="2800" b="1" i="0" u="sng" strike="noStrike" cap="none">
              <a:solidFill>
                <a:schemeClr val="dk1"/>
              </a:solidFill>
              <a:latin typeface="Calibri"/>
              <a:ea typeface="Calibri"/>
              <a:cs typeface="Calibri"/>
              <a:sym typeface="Calibri"/>
            </a:endParaRPr>
          </a:p>
        </p:txBody>
      </p:sp>
      <p:pic>
        <p:nvPicPr>
          <p:cNvPr id="201" name="Google Shape;201;p11"/>
          <p:cNvPicPr preferRelativeResize="0"/>
          <p:nvPr/>
        </p:nvPicPr>
        <p:blipFill rotWithShape="1">
          <a:blip r:embed="rId3">
            <a:alphaModFix/>
          </a:blip>
          <a:srcRect/>
          <a:stretch/>
        </p:blipFill>
        <p:spPr>
          <a:xfrm>
            <a:off x="2455452" y="4144210"/>
            <a:ext cx="703833" cy="694490"/>
          </a:xfrm>
          <a:prstGeom prst="rect">
            <a:avLst/>
          </a:prstGeom>
          <a:noFill/>
          <a:ln>
            <a:noFill/>
          </a:ln>
        </p:spPr>
      </p:pic>
      <p:sp>
        <p:nvSpPr>
          <p:cNvPr id="202" name="Google Shape;202;p11"/>
          <p:cNvSpPr txBox="1"/>
          <p:nvPr/>
        </p:nvSpPr>
        <p:spPr>
          <a:xfrm>
            <a:off x="842211" y="6114352"/>
            <a:ext cx="363621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Wait to be updated</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 Proof</a:t>
            </a:r>
            <a:endParaRPr/>
          </a:p>
        </p:txBody>
      </p:sp>
      <p:sp>
        <p:nvSpPr>
          <p:cNvPr id="208" name="Google Shape;208;p12"/>
          <p:cNvSpPr txBox="1">
            <a:spLocks noGrp="1"/>
          </p:cNvSpPr>
          <p:nvPr>
            <p:ph type="body" idx="1"/>
          </p:nvPr>
        </p:nvSpPr>
        <p:spPr>
          <a:xfrm>
            <a:off x="457200" y="1747254"/>
            <a:ext cx="7349958" cy="83285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 simple proof using two nodes:</a:t>
            </a:r>
            <a:endParaRPr/>
          </a:p>
          <a:p>
            <a:pPr marL="342900" lvl="0" indent="-139700" algn="l" rtl="0">
              <a:lnSpc>
                <a:spcPct val="100000"/>
              </a:lnSpc>
              <a:spcBef>
                <a:spcPts val="640"/>
              </a:spcBef>
              <a:spcAft>
                <a:spcPts val="0"/>
              </a:spcAft>
              <a:buClr>
                <a:schemeClr val="dk1"/>
              </a:buClr>
              <a:buSzPts val="3200"/>
              <a:buNone/>
            </a:pPr>
            <a:endParaRPr/>
          </a:p>
        </p:txBody>
      </p:sp>
      <p:sp>
        <p:nvSpPr>
          <p:cNvPr id="209" name="Google Shape;209;p12"/>
          <p:cNvSpPr/>
          <p:nvPr/>
        </p:nvSpPr>
        <p:spPr>
          <a:xfrm>
            <a:off x="1537368" y="3048000"/>
            <a:ext cx="1122948" cy="1096211"/>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A</a:t>
            </a:r>
            <a:endParaRPr sz="3200" b="0" i="0" u="none" strike="noStrike" cap="none">
              <a:solidFill>
                <a:srgbClr val="000000"/>
              </a:solidFill>
              <a:latin typeface="Calibri"/>
              <a:ea typeface="Calibri"/>
              <a:cs typeface="Calibri"/>
              <a:sym typeface="Calibri"/>
            </a:endParaRPr>
          </a:p>
        </p:txBody>
      </p:sp>
      <p:sp>
        <p:nvSpPr>
          <p:cNvPr id="210" name="Google Shape;210;p12"/>
          <p:cNvSpPr/>
          <p:nvPr/>
        </p:nvSpPr>
        <p:spPr>
          <a:xfrm>
            <a:off x="5005136" y="3048000"/>
            <a:ext cx="1122948" cy="1096211"/>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B</a:t>
            </a:r>
            <a:endParaRPr sz="3200" b="0" i="0" u="none" strike="noStrike" cap="none">
              <a:solidFill>
                <a:srgbClr val="000000"/>
              </a:solidFill>
              <a:latin typeface="Calibri"/>
              <a:ea typeface="Calibri"/>
              <a:cs typeface="Calibri"/>
              <a:sym typeface="Calibri"/>
            </a:endParaRPr>
          </a:p>
        </p:txBody>
      </p:sp>
      <p:cxnSp>
        <p:nvCxnSpPr>
          <p:cNvPr id="211" name="Google Shape;211;p12"/>
          <p:cNvCxnSpPr/>
          <p:nvPr/>
        </p:nvCxnSpPr>
        <p:spPr>
          <a:xfrm rot="10800000" flipH="1">
            <a:off x="4852737" y="4318002"/>
            <a:ext cx="614947" cy="1604211"/>
          </a:xfrm>
          <a:prstGeom prst="straightConnector1">
            <a:avLst/>
          </a:prstGeom>
          <a:noFill/>
          <a:ln w="50800" cap="flat" cmpd="sng">
            <a:solidFill>
              <a:schemeClr val="accent1"/>
            </a:solidFill>
            <a:prstDash val="solid"/>
            <a:round/>
            <a:headEnd type="none" w="sm" len="sm"/>
            <a:tailEnd type="stealth" w="med" len="med"/>
          </a:ln>
          <a:effectLst>
            <a:outerShdw blurRad="40000" dist="20000" dir="5400000" rotWithShape="0">
              <a:srgbClr val="000000">
                <a:alpha val="37254"/>
              </a:srgbClr>
            </a:outerShdw>
          </a:effectLst>
        </p:spPr>
      </p:cxnSp>
      <p:sp>
        <p:nvSpPr>
          <p:cNvPr id="212" name="Google Shape;212;p12"/>
          <p:cNvSpPr/>
          <p:nvPr/>
        </p:nvSpPr>
        <p:spPr>
          <a:xfrm>
            <a:off x="5753769" y="4919578"/>
            <a:ext cx="748631" cy="668422"/>
          </a:xfrm>
          <a:prstGeom prst="star5">
            <a:avLst>
              <a:gd name="adj" fmla="val 19098"/>
              <a:gd name="hf" fmla="val 105146"/>
              <a:gd name="vf" fmla="val 110557"/>
            </a:avLst>
          </a:prstGeom>
          <a:solidFill>
            <a:srgbClr val="FF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3" name="Google Shape;213;p12"/>
          <p:cNvCxnSpPr/>
          <p:nvPr/>
        </p:nvCxnSpPr>
        <p:spPr>
          <a:xfrm>
            <a:off x="2118895" y="4318002"/>
            <a:ext cx="688474" cy="1604211"/>
          </a:xfrm>
          <a:prstGeom prst="straightConnector1">
            <a:avLst/>
          </a:prstGeom>
          <a:noFill/>
          <a:ln w="50800" cap="flat" cmpd="sng">
            <a:solidFill>
              <a:schemeClr val="accent1"/>
            </a:solidFill>
            <a:prstDash val="solid"/>
            <a:round/>
            <a:headEnd type="none" w="sm" len="sm"/>
            <a:tailEnd type="stealth" w="med" len="med"/>
          </a:ln>
          <a:effectLst>
            <a:outerShdw blurRad="40000" dist="20000" dir="5400000" rotWithShape="0">
              <a:srgbClr val="000000">
                <a:alpha val="37254"/>
              </a:srgbClr>
            </a:outerShdw>
          </a:effectLst>
        </p:spPr>
      </p:cxnSp>
      <p:sp>
        <p:nvSpPr>
          <p:cNvPr id="214" name="Google Shape;214;p12"/>
          <p:cNvSpPr txBox="1"/>
          <p:nvPr/>
        </p:nvSpPr>
        <p:spPr>
          <a:xfrm>
            <a:off x="6128084" y="2511412"/>
            <a:ext cx="2815390"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a:solidFill>
                  <a:schemeClr val="dk1"/>
                </a:solidFill>
                <a:latin typeface="Calibri"/>
                <a:ea typeface="Calibri"/>
                <a:cs typeface="Calibri"/>
                <a:sym typeface="Calibri"/>
              </a:rPr>
              <a:t>Not Partition Tolerant!</a:t>
            </a:r>
            <a:endParaRPr sz="2800" b="1" i="0" u="sng" strike="noStrike" cap="none">
              <a:solidFill>
                <a:schemeClr val="dk1"/>
              </a:solidFill>
              <a:latin typeface="Calibri"/>
              <a:ea typeface="Calibri"/>
              <a:cs typeface="Calibri"/>
              <a:sym typeface="Calibri"/>
            </a:endParaRPr>
          </a:p>
        </p:txBody>
      </p:sp>
      <p:sp>
        <p:nvSpPr>
          <p:cNvPr id="215" name="Google Shape;215;p12"/>
          <p:cNvSpPr txBox="1"/>
          <p:nvPr/>
        </p:nvSpPr>
        <p:spPr>
          <a:xfrm>
            <a:off x="842211" y="6114352"/>
            <a:ext cx="363621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A gets updated from B</a:t>
            </a:r>
            <a:endParaRPr sz="2800" b="0" i="0" u="none" strike="noStrike" cap="none">
              <a:solidFill>
                <a:schemeClr val="dk1"/>
              </a:solidFill>
              <a:latin typeface="Calibri"/>
              <a:ea typeface="Calibri"/>
              <a:cs typeface="Calibri"/>
              <a:sym typeface="Calibri"/>
            </a:endParaRPr>
          </a:p>
        </p:txBody>
      </p:sp>
      <p:sp>
        <p:nvSpPr>
          <p:cNvPr id="216" name="Google Shape;216;p12"/>
          <p:cNvSpPr/>
          <p:nvPr/>
        </p:nvSpPr>
        <p:spPr>
          <a:xfrm>
            <a:off x="1370264" y="4737767"/>
            <a:ext cx="748631" cy="668422"/>
          </a:xfrm>
          <a:prstGeom prst="star5">
            <a:avLst>
              <a:gd name="adj" fmla="val 19098"/>
              <a:gd name="hf" fmla="val 105146"/>
              <a:gd name="vf" fmla="val 110557"/>
            </a:avLst>
          </a:prstGeom>
          <a:solidFill>
            <a:srgbClr val="FF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17" name="Google Shape;217;p12"/>
          <p:cNvCxnSpPr/>
          <p:nvPr/>
        </p:nvCxnSpPr>
        <p:spPr>
          <a:xfrm flipH="1">
            <a:off x="2807369" y="3556000"/>
            <a:ext cx="2045369" cy="1"/>
          </a:xfrm>
          <a:prstGeom prst="straightConnector1">
            <a:avLst/>
          </a:prstGeom>
          <a:noFill/>
          <a:ln w="50800" cap="flat" cmpd="sng">
            <a:solidFill>
              <a:schemeClr val="accent1"/>
            </a:solidFill>
            <a:prstDash val="solid"/>
            <a:round/>
            <a:headEnd type="none" w="sm" len="sm"/>
            <a:tailEnd type="stealth" w="med" len="med"/>
          </a:ln>
          <a:effectLst>
            <a:outerShdw blurRad="40000" dist="20000" dir="5400000" rotWithShape="0">
              <a:srgbClr val="000000">
                <a:alpha val="37254"/>
              </a:srgbClr>
            </a:outerShdw>
          </a:effectLst>
        </p:spPr>
      </p:cxnSp>
      <p:sp>
        <p:nvSpPr>
          <p:cNvPr id="218" name="Google Shape;218;p12"/>
          <p:cNvSpPr/>
          <p:nvPr/>
        </p:nvSpPr>
        <p:spPr>
          <a:xfrm>
            <a:off x="3513222" y="2713788"/>
            <a:ext cx="748631" cy="668422"/>
          </a:xfrm>
          <a:prstGeom prst="star5">
            <a:avLst>
              <a:gd name="adj" fmla="val 19098"/>
              <a:gd name="hf" fmla="val 105146"/>
              <a:gd name="vf" fmla="val 110557"/>
            </a:avLst>
          </a:prstGeom>
          <a:solidFill>
            <a:srgbClr val="FF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Why this is important?</a:t>
            </a:r>
            <a:endParaRPr/>
          </a:p>
        </p:txBody>
      </p:sp>
      <p:sp>
        <p:nvSpPr>
          <p:cNvPr id="224" name="Google Shape;224;p13"/>
          <p:cNvSpPr txBox="1">
            <a:spLocks noGrp="1"/>
          </p:cNvSpPr>
          <p:nvPr>
            <p:ph type="body" idx="1"/>
          </p:nvPr>
        </p:nvSpPr>
        <p:spPr>
          <a:xfrm>
            <a:off x="457200" y="1417640"/>
            <a:ext cx="8229600" cy="4708525"/>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b="1"/>
              <a:t>distributed</a:t>
            </a:r>
            <a:r>
              <a:rPr lang="en-US"/>
              <a:t> (database) systems everywhere</a:t>
            </a:r>
            <a:endParaRPr/>
          </a:p>
          <a:p>
            <a:pPr marL="342900" lvl="0" indent="-342900" algn="l" rtl="0">
              <a:lnSpc>
                <a:spcPct val="100000"/>
              </a:lnSpc>
              <a:spcBef>
                <a:spcPts val="640"/>
              </a:spcBef>
              <a:spcAft>
                <a:spcPts val="0"/>
              </a:spcAft>
              <a:buClr>
                <a:schemeClr val="dk1"/>
              </a:buClr>
              <a:buSzPts val="3200"/>
              <a:buChar char="•"/>
            </a:pPr>
            <a:r>
              <a:rPr lang="en-US"/>
              <a:t>CAP theorem describes the </a:t>
            </a:r>
            <a:r>
              <a:rPr lang="en-US" b="1"/>
              <a:t>trade-offs </a:t>
            </a:r>
            <a:r>
              <a:rPr lang="en-US"/>
              <a:t>involved in distributed systems, including edge systems</a:t>
            </a:r>
            <a:endParaRPr/>
          </a:p>
          <a:p>
            <a:pPr marL="342900" lvl="0" indent="-342900" algn="l" rtl="0">
              <a:lnSpc>
                <a:spcPct val="100000"/>
              </a:lnSpc>
              <a:spcBef>
                <a:spcPts val="640"/>
              </a:spcBef>
              <a:spcAft>
                <a:spcPts val="0"/>
              </a:spcAft>
              <a:buClr>
                <a:schemeClr val="dk1"/>
              </a:buClr>
              <a:buSzPts val="3200"/>
              <a:buChar char="•"/>
            </a:pPr>
            <a:r>
              <a:rPr lang="en-US"/>
              <a:t>A proper understanding of CAP theorem is essential to </a:t>
            </a:r>
            <a:r>
              <a:rPr lang="en-US" b="1"/>
              <a:t>making decisions </a:t>
            </a:r>
            <a:r>
              <a:rPr lang="en-US"/>
              <a:t>about the future of distributed system </a:t>
            </a:r>
            <a:r>
              <a:rPr lang="en-US" b="1"/>
              <a:t>design</a:t>
            </a:r>
            <a:endParaRPr/>
          </a:p>
          <a:p>
            <a:pPr marL="342900" lvl="0" indent="-342900" algn="l" rtl="0">
              <a:lnSpc>
                <a:spcPct val="100000"/>
              </a:lnSpc>
              <a:spcBef>
                <a:spcPts val="640"/>
              </a:spcBef>
              <a:spcAft>
                <a:spcPts val="0"/>
              </a:spcAft>
              <a:buClr>
                <a:schemeClr val="dk1"/>
              </a:buClr>
              <a:buSzPts val="3200"/>
              <a:buChar char="•"/>
            </a:pPr>
            <a:r>
              <a:rPr lang="en-US"/>
              <a:t>Misunderstanding can lead to </a:t>
            </a:r>
            <a:r>
              <a:rPr lang="en-US" b="1"/>
              <a:t>erroneous or inappropriate</a:t>
            </a:r>
            <a:r>
              <a:rPr lang="en-US"/>
              <a:t> design choices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xfrm>
            <a:off x="441158" y="114219"/>
            <a:ext cx="8529052" cy="9552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Revisit CAP Theorem</a:t>
            </a:r>
            <a:endParaRPr/>
          </a:p>
        </p:txBody>
      </p:sp>
      <p:grpSp>
        <p:nvGrpSpPr>
          <p:cNvPr id="230" name="Google Shape;230;p15"/>
          <p:cNvGrpSpPr/>
          <p:nvPr/>
        </p:nvGrpSpPr>
        <p:grpSpPr>
          <a:xfrm>
            <a:off x="4834385" y="2260950"/>
            <a:ext cx="3916958" cy="3261308"/>
            <a:chOff x="1657674" y="1417639"/>
            <a:chExt cx="5748420" cy="5012571"/>
          </a:xfrm>
        </p:grpSpPr>
        <p:sp>
          <p:nvSpPr>
            <p:cNvPr id="231" name="Google Shape;231;p15"/>
            <p:cNvSpPr/>
            <p:nvPr/>
          </p:nvSpPr>
          <p:spPr>
            <a:xfrm>
              <a:off x="1657674" y="1417639"/>
              <a:ext cx="3141579" cy="3154362"/>
            </a:xfrm>
            <a:prstGeom prst="ellipse">
              <a:avLst/>
            </a:prstGeom>
            <a:gradFill>
              <a:gsLst>
                <a:gs pos="0">
                  <a:srgbClr val="3E7FCD"/>
                </a:gs>
                <a:gs pos="100000">
                  <a:srgbClr val="96C0FF"/>
                </a:gs>
              </a:gsLst>
              <a:lin ang="16200000" scaled="0"/>
            </a:gradFill>
            <a:ln w="9525" cap="flat" cmpd="sng">
              <a:solidFill>
                <a:srgbClr val="4A7DBA">
                  <a:alpha val="49411"/>
                </a:srgbClr>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C</a:t>
              </a: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a:off x="4069338" y="1417639"/>
              <a:ext cx="3336756" cy="3154362"/>
            </a:xfrm>
            <a:prstGeom prst="ellipse">
              <a:avLst/>
            </a:prstGeom>
            <a:solidFill>
              <a:srgbClr val="008000">
                <a:alpha val="4941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A</a:t>
              </a:r>
              <a:endParaRPr sz="6000" b="1" i="0" u="none" strike="noStrike" cap="none">
                <a:solidFill>
                  <a:schemeClr val="lt1"/>
                </a:solidFill>
                <a:latin typeface="Calibri"/>
                <a:ea typeface="Calibri"/>
                <a:cs typeface="Calibri"/>
                <a:sym typeface="Calibri"/>
              </a:endParaRPr>
            </a:p>
          </p:txBody>
        </p:sp>
        <p:sp>
          <p:nvSpPr>
            <p:cNvPr id="233" name="Google Shape;233;p15"/>
            <p:cNvSpPr/>
            <p:nvPr/>
          </p:nvSpPr>
          <p:spPr>
            <a:xfrm>
              <a:off x="2847464" y="3088105"/>
              <a:ext cx="3395578" cy="3342105"/>
            </a:xfrm>
            <a:prstGeom prst="ellipse">
              <a:avLst/>
            </a:prstGeom>
            <a:solidFill>
              <a:srgbClr val="FF0000">
                <a:alpha val="49411"/>
              </a:srgbClr>
            </a:solidFill>
            <a:ln w="9525" cap="flat" cmpd="sng">
              <a:solidFill>
                <a:srgbClr val="4A7DBA">
                  <a:alpha val="49411"/>
                </a:srgbClr>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P</a:t>
              </a:r>
              <a:endParaRPr sz="6000" b="1" i="0" u="none" strike="noStrike" cap="none">
                <a:solidFill>
                  <a:schemeClr val="lt1"/>
                </a:solidFill>
                <a:latin typeface="Calibri"/>
                <a:ea typeface="Calibri"/>
                <a:cs typeface="Calibri"/>
                <a:sym typeface="Calibri"/>
              </a:endParaRPr>
            </a:p>
          </p:txBody>
        </p:sp>
        <p:sp>
          <p:nvSpPr>
            <p:cNvPr id="234" name="Google Shape;234;p15"/>
            <p:cNvSpPr/>
            <p:nvPr/>
          </p:nvSpPr>
          <p:spPr>
            <a:xfrm>
              <a:off x="4197684" y="2954421"/>
              <a:ext cx="507990" cy="1002632"/>
            </a:xfrm>
            <a:prstGeom prst="mathMultiply">
              <a:avLst>
                <a:gd name="adj1" fmla="val 23520"/>
              </a:avLst>
            </a:prstGeom>
            <a:solidFill>
              <a:schemeClr val="dk1"/>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35" name="Google Shape;235;p15"/>
          <p:cNvSpPr txBox="1"/>
          <p:nvPr/>
        </p:nvSpPr>
        <p:spPr>
          <a:xfrm>
            <a:off x="441158" y="949158"/>
            <a:ext cx="4892842" cy="56323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Of the following three guarantees potentially offered a by distributed systems: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Consistency</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Availability</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Partition tolerance</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Pick two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This suggests there are three kinds of distributed systems: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CP</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AP</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CA</a:t>
            </a:r>
            <a:endParaRPr sz="2800" b="0" i="0" u="none" strike="noStrike" cap="none">
              <a:solidFill>
                <a:schemeClr val="dk1"/>
              </a:solidFill>
              <a:latin typeface="Calibri"/>
              <a:ea typeface="Calibri"/>
              <a:cs typeface="Calibri"/>
              <a:sym typeface="Calibri"/>
            </a:endParaRPr>
          </a:p>
        </p:txBody>
      </p:sp>
      <p:sp>
        <p:nvSpPr>
          <p:cNvPr id="236" name="Google Shape;236;p15"/>
          <p:cNvSpPr/>
          <p:nvPr/>
        </p:nvSpPr>
        <p:spPr>
          <a:xfrm>
            <a:off x="2811000" y="5522260"/>
            <a:ext cx="2406316" cy="655053"/>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rgbClr val="000000"/>
                </a:solidFill>
                <a:latin typeface="Calibri"/>
                <a:ea typeface="Calibri"/>
                <a:cs typeface="Calibri"/>
                <a:sym typeface="Calibri"/>
              </a:rPr>
              <a:t>Any problems?</a:t>
            </a:r>
            <a:endParaRPr sz="2800" b="1" i="1"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 popular misconception: 2 out 3</a:t>
            </a:r>
            <a:endParaRPr/>
          </a:p>
        </p:txBody>
      </p:sp>
      <p:sp>
        <p:nvSpPr>
          <p:cNvPr id="243" name="Google Shape;243;p16"/>
          <p:cNvSpPr txBox="1">
            <a:spLocks noGrp="1"/>
          </p:cNvSpPr>
          <p:nvPr>
            <p:ph type="body" idx="1"/>
          </p:nvPr>
        </p:nvSpPr>
        <p:spPr>
          <a:xfrm>
            <a:off x="225058" y="1600202"/>
            <a:ext cx="5491747"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How about CA?</a:t>
            </a:r>
            <a:endParaRPr/>
          </a:p>
          <a:p>
            <a:pPr marL="342900" lvl="0" indent="-342900" algn="l" rtl="0">
              <a:lnSpc>
                <a:spcPct val="100000"/>
              </a:lnSpc>
              <a:spcBef>
                <a:spcPts val="640"/>
              </a:spcBef>
              <a:spcAft>
                <a:spcPts val="0"/>
              </a:spcAft>
              <a:buClr>
                <a:schemeClr val="dk1"/>
              </a:buClr>
              <a:buSzPts val="3200"/>
              <a:buChar char="•"/>
            </a:pPr>
            <a:r>
              <a:rPr lang="en-US"/>
              <a:t>Can a distributed system (with unreliable network) really be not tolerant of partitions?</a:t>
            </a:r>
            <a:endParaRPr/>
          </a:p>
        </p:txBody>
      </p:sp>
      <p:sp>
        <p:nvSpPr>
          <p:cNvPr id="244" name="Google Shape;244;p16"/>
          <p:cNvSpPr/>
          <p:nvPr/>
        </p:nvSpPr>
        <p:spPr>
          <a:xfrm>
            <a:off x="5016571" y="1966847"/>
            <a:ext cx="2140664" cy="2052309"/>
          </a:xfrm>
          <a:prstGeom prst="ellipse">
            <a:avLst/>
          </a:prstGeom>
          <a:gradFill>
            <a:gsLst>
              <a:gs pos="0">
                <a:srgbClr val="3E7FCD"/>
              </a:gs>
              <a:gs pos="100000">
                <a:srgbClr val="96C0FF"/>
              </a:gs>
            </a:gsLst>
            <a:lin ang="16200000" scaled="0"/>
          </a:gradFill>
          <a:ln w="9525" cap="flat" cmpd="sng">
            <a:solidFill>
              <a:srgbClr val="4A7DBA">
                <a:alpha val="49411"/>
              </a:srgbClr>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C</a:t>
            </a:r>
            <a:endParaRPr sz="1400" b="0" i="0" u="none" strike="noStrike" cap="none">
              <a:solidFill>
                <a:srgbClr val="000000"/>
              </a:solidFill>
              <a:latin typeface="Arial"/>
              <a:ea typeface="Arial"/>
              <a:cs typeface="Arial"/>
              <a:sym typeface="Arial"/>
            </a:endParaRPr>
          </a:p>
        </p:txBody>
      </p:sp>
      <p:sp>
        <p:nvSpPr>
          <p:cNvPr id="245" name="Google Shape;245;p16"/>
          <p:cNvSpPr/>
          <p:nvPr/>
        </p:nvSpPr>
        <p:spPr>
          <a:xfrm>
            <a:off x="6659872" y="1966847"/>
            <a:ext cx="2273657" cy="2052309"/>
          </a:xfrm>
          <a:prstGeom prst="ellipse">
            <a:avLst/>
          </a:prstGeom>
          <a:solidFill>
            <a:srgbClr val="008000">
              <a:alpha val="4941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A</a:t>
            </a:r>
            <a:endParaRPr sz="6000" b="1" i="0" u="none" strike="noStrike" cap="non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 few witnesses</a:t>
            </a:r>
            <a:endParaRPr/>
          </a:p>
        </p:txBody>
      </p:sp>
      <p:sp>
        <p:nvSpPr>
          <p:cNvPr id="251" name="Google Shape;251;p17"/>
          <p:cNvSpPr txBox="1">
            <a:spLocks noGrp="1"/>
          </p:cNvSpPr>
          <p:nvPr>
            <p:ph type="body" idx="1"/>
          </p:nvPr>
        </p:nvSpPr>
        <p:spPr>
          <a:xfrm>
            <a:off x="457199" y="1600202"/>
            <a:ext cx="7978275"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Coda Hale, Yammer software engineer:</a:t>
            </a:r>
            <a:endParaRPr/>
          </a:p>
          <a:p>
            <a:pPr marL="742950" lvl="1" indent="-285750" algn="l" rtl="0">
              <a:lnSpc>
                <a:spcPct val="100000"/>
              </a:lnSpc>
              <a:spcBef>
                <a:spcPts val="560"/>
              </a:spcBef>
              <a:spcAft>
                <a:spcPts val="0"/>
              </a:spcAft>
              <a:buClr>
                <a:schemeClr val="dk1"/>
              </a:buClr>
              <a:buSzPts val="2800"/>
              <a:buChar char="–"/>
            </a:pPr>
            <a:r>
              <a:rPr lang="en-US"/>
              <a:t>“Of the CAP theorem’s Consistency, Availability, and Partition Tolerance, </a:t>
            </a:r>
            <a:r>
              <a:rPr lang="en-US" b="1"/>
              <a:t>Partition Tolerance is mandatory in distributed systems</a:t>
            </a:r>
            <a:r>
              <a:rPr lang="en-US"/>
              <a:t>. You cannot not choose it.”</a:t>
            </a:r>
            <a:endParaRPr/>
          </a:p>
        </p:txBody>
      </p:sp>
      <p:sp>
        <p:nvSpPr>
          <p:cNvPr id="252" name="Google Shape;252;p17"/>
          <p:cNvSpPr txBox="1"/>
          <p:nvPr/>
        </p:nvSpPr>
        <p:spPr>
          <a:xfrm>
            <a:off x="457201" y="6126163"/>
            <a:ext cx="6442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http://codahale.com/you-cant-sacrifice-partition-tolerance/</a:t>
            </a: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p:txBody>
      </p:sp>
      <p:pic>
        <p:nvPicPr>
          <p:cNvPr id="253" name="Google Shape;253;p17"/>
          <p:cNvPicPr preferRelativeResize="0"/>
          <p:nvPr/>
        </p:nvPicPr>
        <p:blipFill rotWithShape="1">
          <a:blip r:embed="rId4">
            <a:alphaModFix/>
          </a:blip>
          <a:srcRect/>
          <a:stretch/>
        </p:blipFill>
        <p:spPr>
          <a:xfrm>
            <a:off x="5836964" y="3695045"/>
            <a:ext cx="1836510" cy="23108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 few witnesses</a:t>
            </a:r>
            <a:endParaRPr/>
          </a:p>
        </p:txBody>
      </p:sp>
      <p:sp>
        <p:nvSpPr>
          <p:cNvPr id="259" name="Google Shape;259;p18"/>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Werner Vogels, Amazon CTO</a:t>
            </a:r>
            <a:endParaRPr/>
          </a:p>
          <a:p>
            <a:pPr marL="742950" lvl="1" indent="-285750" algn="l" rtl="0">
              <a:lnSpc>
                <a:spcPct val="100000"/>
              </a:lnSpc>
              <a:spcBef>
                <a:spcPts val="560"/>
              </a:spcBef>
              <a:spcAft>
                <a:spcPts val="0"/>
              </a:spcAft>
              <a:buClr>
                <a:schemeClr val="dk1"/>
              </a:buClr>
              <a:buSzPts val="2800"/>
              <a:buChar char="–"/>
            </a:pPr>
            <a:r>
              <a:rPr lang="en-US"/>
              <a:t>“An important observation is that in larger distributed-scale systems, network partitions are a given; therefore, </a:t>
            </a:r>
            <a:r>
              <a:rPr lang="en-US" b="1"/>
              <a:t>consistency and availability cannot be achieved at the same time</a:t>
            </a:r>
            <a:r>
              <a:rPr lang="en-US"/>
              <a:t>.”</a:t>
            </a:r>
            <a:endParaRPr/>
          </a:p>
          <a:p>
            <a:pPr marL="457200" lvl="1" indent="0" algn="l" rtl="0">
              <a:lnSpc>
                <a:spcPct val="100000"/>
              </a:lnSpc>
              <a:spcBef>
                <a:spcPts val="560"/>
              </a:spcBef>
              <a:spcAft>
                <a:spcPts val="0"/>
              </a:spcAft>
              <a:buClr>
                <a:schemeClr val="dk1"/>
              </a:buClr>
              <a:buSzPts val="2800"/>
              <a:buNone/>
            </a:pPr>
            <a:endParaRPr/>
          </a:p>
        </p:txBody>
      </p:sp>
      <p:pic>
        <p:nvPicPr>
          <p:cNvPr id="260" name="Google Shape;260;p18"/>
          <p:cNvPicPr preferRelativeResize="0"/>
          <p:nvPr/>
        </p:nvPicPr>
        <p:blipFill rotWithShape="1">
          <a:blip r:embed="rId3">
            <a:alphaModFix/>
          </a:blip>
          <a:srcRect/>
          <a:stretch/>
        </p:blipFill>
        <p:spPr>
          <a:xfrm>
            <a:off x="6139380" y="4107531"/>
            <a:ext cx="2301140" cy="2286000"/>
          </a:xfrm>
          <a:prstGeom prst="rect">
            <a:avLst/>
          </a:prstGeom>
          <a:noFill/>
          <a:ln>
            <a:noFill/>
          </a:ln>
        </p:spPr>
      </p:pic>
      <p:sp>
        <p:nvSpPr>
          <p:cNvPr id="261" name="Google Shape;261;p18"/>
          <p:cNvSpPr txBox="1"/>
          <p:nvPr/>
        </p:nvSpPr>
        <p:spPr>
          <a:xfrm>
            <a:off x="296780" y="6318281"/>
            <a:ext cx="884722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http://www.allthingsdistributed.com/2008/12/eventually_consistent.html</a:t>
            </a: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 12 year later</a:t>
            </a:r>
            <a:endParaRPr/>
          </a:p>
        </p:txBody>
      </p:sp>
      <p:pic>
        <p:nvPicPr>
          <p:cNvPr id="267" name="Google Shape;267;p20"/>
          <p:cNvPicPr preferRelativeResize="0"/>
          <p:nvPr/>
        </p:nvPicPr>
        <p:blipFill rotWithShape="1">
          <a:blip r:embed="rId3">
            <a:alphaModFix/>
          </a:blip>
          <a:srcRect/>
          <a:stretch/>
        </p:blipFill>
        <p:spPr>
          <a:xfrm>
            <a:off x="6481680" y="2126166"/>
            <a:ext cx="2071437" cy="2978151"/>
          </a:xfrm>
          <a:prstGeom prst="rect">
            <a:avLst/>
          </a:prstGeom>
          <a:noFill/>
          <a:ln>
            <a:noFill/>
          </a:ln>
        </p:spPr>
      </p:pic>
      <p:sp>
        <p:nvSpPr>
          <p:cNvPr id="268" name="Google Shape;268;p20"/>
          <p:cNvSpPr txBox="1"/>
          <p:nvPr/>
        </p:nvSpPr>
        <p:spPr>
          <a:xfrm>
            <a:off x="296780" y="1417639"/>
            <a:ext cx="5999747" cy="483209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Prof. Eric Brewer: father of CAP theorem</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“The “2 of 3” formulation was always </a:t>
            </a:r>
            <a:r>
              <a:rPr lang="en-US" sz="2800" b="1" i="0" u="none" strike="noStrike" cap="none">
                <a:solidFill>
                  <a:schemeClr val="dk1"/>
                </a:solidFill>
                <a:latin typeface="Calibri"/>
                <a:ea typeface="Calibri"/>
                <a:cs typeface="Calibri"/>
                <a:sym typeface="Calibri"/>
              </a:rPr>
              <a:t>misleading</a:t>
            </a:r>
            <a:r>
              <a:rPr lang="en-US" sz="2800" b="0" i="0" u="none" strike="noStrike" cap="none">
                <a:solidFill>
                  <a:schemeClr val="dk1"/>
                </a:solidFill>
                <a:latin typeface="Calibri"/>
                <a:ea typeface="Calibri"/>
                <a:cs typeface="Calibri"/>
                <a:sym typeface="Calibri"/>
              </a:rPr>
              <a:t> because it tended to oversimplify the tensions among properties.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1" i="0" u="none" strike="noStrike" cap="none">
                <a:solidFill>
                  <a:schemeClr val="dk1"/>
                </a:solidFill>
                <a:latin typeface="Calibri"/>
                <a:ea typeface="Calibri"/>
                <a:cs typeface="Calibri"/>
                <a:sym typeface="Calibri"/>
              </a:rPr>
              <a:t>CAP prohibits only a tiny part of the design space</a:t>
            </a:r>
            <a:r>
              <a:rPr lang="en-US" sz="2800" b="0" i="0" u="none" strike="noStrike" cap="none">
                <a:solidFill>
                  <a:schemeClr val="dk1"/>
                </a:solidFill>
                <a:latin typeface="Calibri"/>
                <a:ea typeface="Calibri"/>
                <a:cs typeface="Calibri"/>
                <a:sym typeface="Calibri"/>
              </a:rPr>
              <a:t>: </a:t>
            </a:r>
            <a:r>
              <a:rPr lang="en-US" sz="2800" b="0" i="1" u="none" strike="noStrike" cap="none">
                <a:solidFill>
                  <a:schemeClr val="dk1"/>
                </a:solidFill>
                <a:latin typeface="Calibri"/>
                <a:ea typeface="Calibri"/>
                <a:cs typeface="Calibri"/>
                <a:sym typeface="Calibri"/>
              </a:rPr>
              <a:t>perfect availability and consistency in the presence of partitions</a:t>
            </a:r>
            <a:r>
              <a:rPr lang="en-US" sz="2800" b="0" i="0" u="none" strike="noStrike" cap="none">
                <a:solidFill>
                  <a:schemeClr val="dk1"/>
                </a:solidFill>
                <a:latin typeface="Calibri"/>
                <a:ea typeface="Calibri"/>
                <a:cs typeface="Calibri"/>
                <a:sym typeface="Calibri"/>
              </a:rPr>
              <a:t>, which are rare.”</a:t>
            </a:r>
            <a:endParaRPr sz="1400" b="0" i="0" u="none" strike="noStrike" cap="none">
              <a:solidFill>
                <a:srgbClr val="000000"/>
              </a:solidFill>
              <a:latin typeface="Arial"/>
              <a:ea typeface="Arial"/>
              <a:cs typeface="Arial"/>
              <a:sym typeface="Arial"/>
            </a:endParaRPr>
          </a:p>
        </p:txBody>
      </p:sp>
      <p:sp>
        <p:nvSpPr>
          <p:cNvPr id="269" name="Google Shape;269;p20"/>
          <p:cNvSpPr txBox="1"/>
          <p:nvPr/>
        </p:nvSpPr>
        <p:spPr>
          <a:xfrm>
            <a:off x="296779" y="6249731"/>
            <a:ext cx="893405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http://www.infoq.com/articles/cap-twelve-years-later-how-the-rules-have-changed</a:t>
            </a: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1"/>
          <p:cNvSpPr txBox="1">
            <a:spLocks noGrp="1"/>
          </p:cNvSpPr>
          <p:nvPr>
            <p:ph type="title"/>
          </p:nvPr>
        </p:nvSpPr>
        <p:spPr>
          <a:xfrm>
            <a:off x="441158" y="114219"/>
            <a:ext cx="8529052" cy="9552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Consistency or Availability</a:t>
            </a:r>
            <a:endParaRPr/>
          </a:p>
        </p:txBody>
      </p:sp>
      <p:grpSp>
        <p:nvGrpSpPr>
          <p:cNvPr id="275" name="Google Shape;275;p21"/>
          <p:cNvGrpSpPr/>
          <p:nvPr/>
        </p:nvGrpSpPr>
        <p:grpSpPr>
          <a:xfrm>
            <a:off x="5016570" y="1940113"/>
            <a:ext cx="3916958" cy="3261308"/>
            <a:chOff x="1657674" y="1417639"/>
            <a:chExt cx="5748420" cy="5012571"/>
          </a:xfrm>
        </p:grpSpPr>
        <p:sp>
          <p:nvSpPr>
            <p:cNvPr id="276" name="Google Shape;276;p21"/>
            <p:cNvSpPr/>
            <p:nvPr/>
          </p:nvSpPr>
          <p:spPr>
            <a:xfrm>
              <a:off x="1657674" y="1417639"/>
              <a:ext cx="3141579" cy="3154362"/>
            </a:xfrm>
            <a:prstGeom prst="ellipse">
              <a:avLst/>
            </a:prstGeom>
            <a:gradFill>
              <a:gsLst>
                <a:gs pos="0">
                  <a:srgbClr val="3E7FCD"/>
                </a:gs>
                <a:gs pos="100000">
                  <a:srgbClr val="96C0FF"/>
                </a:gs>
              </a:gsLst>
              <a:lin ang="16200000" scaled="0"/>
            </a:gradFill>
            <a:ln w="9525" cap="flat" cmpd="sng">
              <a:solidFill>
                <a:srgbClr val="4A7DBA">
                  <a:alpha val="49411"/>
                </a:srgbClr>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C</a:t>
              </a:r>
              <a:endParaRPr sz="1400" b="0" i="0" u="none" strike="noStrike" cap="none">
                <a:solidFill>
                  <a:srgbClr val="000000"/>
                </a:solidFill>
                <a:latin typeface="Arial"/>
                <a:ea typeface="Arial"/>
                <a:cs typeface="Arial"/>
                <a:sym typeface="Arial"/>
              </a:endParaRPr>
            </a:p>
          </p:txBody>
        </p:sp>
        <p:sp>
          <p:nvSpPr>
            <p:cNvPr id="277" name="Google Shape;277;p21"/>
            <p:cNvSpPr/>
            <p:nvPr/>
          </p:nvSpPr>
          <p:spPr>
            <a:xfrm>
              <a:off x="4069338" y="1417639"/>
              <a:ext cx="3336756" cy="3154362"/>
            </a:xfrm>
            <a:prstGeom prst="ellipse">
              <a:avLst/>
            </a:prstGeom>
            <a:solidFill>
              <a:srgbClr val="008000">
                <a:alpha val="4941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A</a:t>
              </a:r>
              <a:endParaRPr sz="6000" b="1" i="0" u="none" strike="noStrike" cap="none">
                <a:solidFill>
                  <a:schemeClr val="lt1"/>
                </a:solidFill>
                <a:latin typeface="Calibri"/>
                <a:ea typeface="Calibri"/>
                <a:cs typeface="Calibri"/>
                <a:sym typeface="Calibri"/>
              </a:endParaRPr>
            </a:p>
          </p:txBody>
        </p:sp>
        <p:sp>
          <p:nvSpPr>
            <p:cNvPr id="278" name="Google Shape;278;p21"/>
            <p:cNvSpPr/>
            <p:nvPr/>
          </p:nvSpPr>
          <p:spPr>
            <a:xfrm>
              <a:off x="2847464" y="3088105"/>
              <a:ext cx="3395578" cy="3342105"/>
            </a:xfrm>
            <a:prstGeom prst="ellipse">
              <a:avLst/>
            </a:prstGeom>
            <a:solidFill>
              <a:srgbClr val="FF0000">
                <a:alpha val="49411"/>
              </a:srgbClr>
            </a:solidFill>
            <a:ln w="9525" cap="flat" cmpd="sng">
              <a:solidFill>
                <a:srgbClr val="4A7DBA">
                  <a:alpha val="49411"/>
                </a:srgbClr>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P</a:t>
              </a:r>
              <a:endParaRPr sz="6000" b="1" i="0" u="none" strike="noStrike" cap="none">
                <a:solidFill>
                  <a:schemeClr val="lt1"/>
                </a:solidFill>
                <a:latin typeface="Calibri"/>
                <a:ea typeface="Calibri"/>
                <a:cs typeface="Calibri"/>
                <a:sym typeface="Calibri"/>
              </a:endParaRPr>
            </a:p>
          </p:txBody>
        </p:sp>
        <p:sp>
          <p:nvSpPr>
            <p:cNvPr id="279" name="Google Shape;279;p21"/>
            <p:cNvSpPr/>
            <p:nvPr/>
          </p:nvSpPr>
          <p:spPr>
            <a:xfrm>
              <a:off x="4197684" y="2954421"/>
              <a:ext cx="507990" cy="1002632"/>
            </a:xfrm>
            <a:prstGeom prst="mathMultiply">
              <a:avLst>
                <a:gd name="adj1" fmla="val 23520"/>
              </a:avLst>
            </a:prstGeom>
            <a:solidFill>
              <a:schemeClr val="dk1"/>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80" name="Google Shape;280;p21"/>
          <p:cNvSpPr txBox="1"/>
          <p:nvPr/>
        </p:nvSpPr>
        <p:spPr>
          <a:xfrm>
            <a:off x="441158" y="949158"/>
            <a:ext cx="4892842" cy="581697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Consistency and Availability is not “binary” decision</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AP systems relax consistency in favor of availability – but are not inconsistent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CP systems sacrifice availability for consistency- but are not unavailable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This suggests both AP and CP systems can offer a degree of consistency, and availability, as well as partition tolerance</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AP: Best Effort Consistency</a:t>
            </a:r>
            <a:endParaRPr/>
          </a:p>
        </p:txBody>
      </p:sp>
      <p:sp>
        <p:nvSpPr>
          <p:cNvPr id="287" name="Google Shape;287;p22"/>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Example:</a:t>
            </a:r>
            <a:endParaRPr/>
          </a:p>
          <a:p>
            <a:pPr marL="742950" lvl="1" indent="-285750" algn="l" rtl="0">
              <a:lnSpc>
                <a:spcPct val="100000"/>
              </a:lnSpc>
              <a:spcBef>
                <a:spcPts val="560"/>
              </a:spcBef>
              <a:spcAft>
                <a:spcPts val="0"/>
              </a:spcAft>
              <a:buClr>
                <a:schemeClr val="dk1"/>
              </a:buClr>
              <a:buSzPts val="2800"/>
              <a:buChar char="–"/>
            </a:pPr>
            <a:r>
              <a:rPr lang="en-US"/>
              <a:t>Web Caching</a:t>
            </a:r>
            <a:endParaRPr/>
          </a:p>
          <a:p>
            <a:pPr marL="742950" lvl="1" indent="-285750" algn="l" rtl="0">
              <a:lnSpc>
                <a:spcPct val="100000"/>
              </a:lnSpc>
              <a:spcBef>
                <a:spcPts val="560"/>
              </a:spcBef>
              <a:spcAft>
                <a:spcPts val="0"/>
              </a:spcAft>
              <a:buClr>
                <a:schemeClr val="dk1"/>
              </a:buClr>
              <a:buSzPts val="2800"/>
              <a:buChar char="–"/>
            </a:pPr>
            <a:r>
              <a:rPr lang="en-US"/>
              <a:t>DNS</a:t>
            </a:r>
            <a:endParaRPr/>
          </a:p>
          <a:p>
            <a:pPr marL="342900" lvl="0" indent="-342900" algn="l" rtl="0">
              <a:lnSpc>
                <a:spcPct val="100000"/>
              </a:lnSpc>
              <a:spcBef>
                <a:spcPts val="640"/>
              </a:spcBef>
              <a:spcAft>
                <a:spcPts val="0"/>
              </a:spcAft>
              <a:buClr>
                <a:schemeClr val="dk1"/>
              </a:buClr>
              <a:buSzPts val="3200"/>
              <a:buChar char="•"/>
            </a:pPr>
            <a:r>
              <a:rPr lang="en-US"/>
              <a:t>Trait:</a:t>
            </a:r>
            <a:endParaRPr/>
          </a:p>
          <a:p>
            <a:pPr marL="742950" lvl="1" indent="-285750" algn="l" rtl="0">
              <a:lnSpc>
                <a:spcPct val="100000"/>
              </a:lnSpc>
              <a:spcBef>
                <a:spcPts val="560"/>
              </a:spcBef>
              <a:spcAft>
                <a:spcPts val="0"/>
              </a:spcAft>
              <a:buClr>
                <a:schemeClr val="dk1"/>
              </a:buClr>
              <a:buSzPts val="2800"/>
              <a:buChar char="–"/>
            </a:pPr>
            <a:r>
              <a:rPr lang="en-US"/>
              <a:t>Optimistic (locking)</a:t>
            </a:r>
            <a:endParaRPr/>
          </a:p>
          <a:p>
            <a:pPr marL="742950" lvl="1" indent="-285750" algn="l" rtl="0">
              <a:lnSpc>
                <a:spcPct val="100000"/>
              </a:lnSpc>
              <a:spcBef>
                <a:spcPts val="560"/>
              </a:spcBef>
              <a:spcAft>
                <a:spcPts val="0"/>
              </a:spcAft>
              <a:buClr>
                <a:schemeClr val="dk1"/>
              </a:buClr>
              <a:buSzPts val="2800"/>
              <a:buChar char="–"/>
            </a:pPr>
            <a:r>
              <a:rPr lang="en-US"/>
              <a:t>Expiration/Time-to-live</a:t>
            </a:r>
            <a:endParaRPr/>
          </a:p>
          <a:p>
            <a:pPr marL="742950" lvl="1" indent="-285750" algn="l" rtl="0">
              <a:lnSpc>
                <a:spcPct val="100000"/>
              </a:lnSpc>
              <a:spcBef>
                <a:spcPts val="560"/>
              </a:spcBef>
              <a:spcAft>
                <a:spcPts val="0"/>
              </a:spcAft>
              <a:buClr>
                <a:schemeClr val="dk1"/>
              </a:buClr>
              <a:buSzPts val="2800"/>
              <a:buChar char="–"/>
            </a:pPr>
            <a:r>
              <a:rPr lang="en-US"/>
              <a:t>Conflict resolution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a:t>
            </a:r>
            <a:endParaRPr/>
          </a:p>
        </p:txBody>
      </p:sp>
      <p:pic>
        <p:nvPicPr>
          <p:cNvPr id="96" name="Google Shape;96;p2"/>
          <p:cNvPicPr preferRelativeResize="0"/>
          <p:nvPr/>
        </p:nvPicPr>
        <p:blipFill rotWithShape="1">
          <a:blip r:embed="rId3">
            <a:alphaModFix/>
          </a:blip>
          <a:srcRect/>
          <a:stretch/>
        </p:blipFill>
        <p:spPr>
          <a:xfrm>
            <a:off x="6615363" y="1671640"/>
            <a:ext cx="2071437" cy="2978151"/>
          </a:xfrm>
          <a:prstGeom prst="rect">
            <a:avLst/>
          </a:prstGeom>
          <a:noFill/>
          <a:ln>
            <a:noFill/>
          </a:ln>
        </p:spPr>
      </p:pic>
      <p:sp>
        <p:nvSpPr>
          <p:cNvPr id="97" name="Google Shape;97;p2"/>
          <p:cNvSpPr txBox="1"/>
          <p:nvPr/>
        </p:nvSpPr>
        <p:spPr>
          <a:xfrm>
            <a:off x="310435" y="986795"/>
            <a:ext cx="5999747" cy="569386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Conjectured by Prof. Eric Brewer at PODC (Principle of Distributed Computing) 2000 keynote talk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Described the </a:t>
            </a:r>
            <a:r>
              <a:rPr lang="en-US" sz="2800" b="0" i="1" u="none" strike="noStrike" cap="none">
                <a:solidFill>
                  <a:schemeClr val="dk1"/>
                </a:solidFill>
                <a:latin typeface="Calibri"/>
                <a:ea typeface="Calibri"/>
                <a:cs typeface="Calibri"/>
                <a:sym typeface="Calibri"/>
              </a:rPr>
              <a:t>trade-offs involved in distributed system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It is impossible for a web service to provide following </a:t>
            </a:r>
            <a:r>
              <a:rPr lang="en-US" sz="2800" b="0" i="1" u="none" strike="noStrike" cap="none">
                <a:solidFill>
                  <a:schemeClr val="dk1"/>
                </a:solidFill>
                <a:latin typeface="Calibri"/>
                <a:ea typeface="Calibri"/>
                <a:cs typeface="Calibri"/>
                <a:sym typeface="Calibri"/>
              </a:rPr>
              <a:t>three guarantees at the same time</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1" i="0" u="none" strike="noStrike" cap="none">
                <a:solidFill>
                  <a:schemeClr val="dk1"/>
                </a:solidFill>
                <a:latin typeface="Calibri"/>
                <a:ea typeface="Calibri"/>
                <a:cs typeface="Calibri"/>
                <a:sym typeface="Calibri"/>
              </a:rPr>
              <a:t>Consistency</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1" i="0" u="none" strike="noStrike" cap="none">
                <a:solidFill>
                  <a:schemeClr val="dk1"/>
                </a:solidFill>
                <a:latin typeface="Calibri"/>
                <a:ea typeface="Calibri"/>
                <a:cs typeface="Calibri"/>
                <a:sym typeface="Calibri"/>
              </a:rPr>
              <a:t>Availability</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2800"/>
              <a:buFont typeface="Calibri"/>
              <a:buChar char="•"/>
            </a:pPr>
            <a:r>
              <a:rPr lang="en-US" sz="2800" b="1" i="0" u="none" strike="noStrike" cap="none">
                <a:solidFill>
                  <a:schemeClr val="dk1"/>
                </a:solidFill>
                <a:latin typeface="Calibri"/>
                <a:ea typeface="Calibri"/>
                <a:cs typeface="Calibri"/>
                <a:sym typeface="Calibri"/>
              </a:rPr>
              <a:t>Partition-tolerance  </a:t>
            </a:r>
            <a:endParaRPr sz="2800" b="1"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CP: Best Effort Availability</a:t>
            </a:r>
            <a:endParaRPr/>
          </a:p>
        </p:txBody>
      </p:sp>
      <p:sp>
        <p:nvSpPr>
          <p:cNvPr id="293" name="Google Shape;293;p23"/>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Example:</a:t>
            </a:r>
            <a:endParaRPr/>
          </a:p>
          <a:p>
            <a:pPr marL="742950" lvl="1" indent="-285750" algn="l" rtl="0">
              <a:lnSpc>
                <a:spcPct val="100000"/>
              </a:lnSpc>
              <a:spcBef>
                <a:spcPts val="560"/>
              </a:spcBef>
              <a:spcAft>
                <a:spcPts val="0"/>
              </a:spcAft>
              <a:buClr>
                <a:schemeClr val="dk1"/>
              </a:buClr>
              <a:buSzPts val="2800"/>
              <a:buChar char="–"/>
            </a:pPr>
            <a:r>
              <a:rPr lang="en-US"/>
              <a:t>Distributed Locking </a:t>
            </a:r>
            <a:endParaRPr/>
          </a:p>
          <a:p>
            <a:pPr marL="342900" lvl="0" indent="-342900" algn="l" rtl="0">
              <a:lnSpc>
                <a:spcPct val="100000"/>
              </a:lnSpc>
              <a:spcBef>
                <a:spcPts val="640"/>
              </a:spcBef>
              <a:spcAft>
                <a:spcPts val="0"/>
              </a:spcAft>
              <a:buClr>
                <a:schemeClr val="dk1"/>
              </a:buClr>
              <a:buSzPts val="3200"/>
              <a:buChar char="•"/>
            </a:pPr>
            <a:r>
              <a:rPr lang="en-US"/>
              <a:t>Trait:</a:t>
            </a:r>
            <a:endParaRPr/>
          </a:p>
          <a:p>
            <a:pPr marL="742950" lvl="1" indent="-285750" algn="l" rtl="0">
              <a:lnSpc>
                <a:spcPct val="100000"/>
              </a:lnSpc>
              <a:spcBef>
                <a:spcPts val="560"/>
              </a:spcBef>
              <a:spcAft>
                <a:spcPts val="0"/>
              </a:spcAft>
              <a:buClr>
                <a:schemeClr val="dk1"/>
              </a:buClr>
              <a:buSzPts val="2800"/>
              <a:buChar char="–"/>
            </a:pPr>
            <a:r>
              <a:rPr lang="en-US"/>
              <a:t>Pessimistic locking</a:t>
            </a:r>
            <a:endParaRPr/>
          </a:p>
          <a:p>
            <a:pPr marL="742950" lvl="1" indent="-285750" algn="l" rtl="0">
              <a:lnSpc>
                <a:spcPct val="100000"/>
              </a:lnSpc>
              <a:spcBef>
                <a:spcPts val="560"/>
              </a:spcBef>
              <a:spcAft>
                <a:spcPts val="0"/>
              </a:spcAft>
              <a:buClr>
                <a:schemeClr val="dk1"/>
              </a:buClr>
              <a:buSzPts val="2800"/>
              <a:buChar char="–"/>
            </a:pPr>
            <a:r>
              <a:rPr lang="en-US"/>
              <a:t>Make minority partition unavailable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Types of Consistency</a:t>
            </a:r>
            <a:endParaRPr/>
          </a:p>
        </p:txBody>
      </p:sp>
      <p:sp>
        <p:nvSpPr>
          <p:cNvPr id="300" name="Google Shape;300;p24"/>
          <p:cNvSpPr txBox="1">
            <a:spLocks noGrp="1"/>
          </p:cNvSpPr>
          <p:nvPr>
            <p:ph type="body" idx="1"/>
          </p:nvPr>
        </p:nvSpPr>
        <p:spPr>
          <a:xfrm>
            <a:off x="457199" y="1417638"/>
            <a:ext cx="8406063" cy="5146257"/>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a:t>Strong Consistency</a:t>
            </a:r>
            <a:endParaRPr/>
          </a:p>
          <a:p>
            <a:pPr marL="742950" lvl="1" indent="-285750" algn="l" rtl="0">
              <a:lnSpc>
                <a:spcPct val="100000"/>
              </a:lnSpc>
              <a:spcBef>
                <a:spcPts val="518"/>
              </a:spcBef>
              <a:spcAft>
                <a:spcPts val="0"/>
              </a:spcAft>
              <a:buClr>
                <a:schemeClr val="dk1"/>
              </a:buClr>
              <a:buSzPct val="100000"/>
              <a:buChar char="–"/>
            </a:pPr>
            <a:r>
              <a:rPr lang="en-US"/>
              <a:t>After the update completes, </a:t>
            </a:r>
            <a:r>
              <a:rPr lang="en-US" b="1"/>
              <a:t>any subsequent access</a:t>
            </a:r>
            <a:r>
              <a:rPr lang="en-US"/>
              <a:t> will return the </a:t>
            </a:r>
            <a:r>
              <a:rPr lang="en-US" b="1"/>
              <a:t>same</a:t>
            </a:r>
            <a:r>
              <a:rPr lang="en-US"/>
              <a:t> updated value.</a:t>
            </a:r>
            <a:endParaRPr/>
          </a:p>
          <a:p>
            <a:pPr marL="342900" lvl="0" indent="-342900" algn="l" rtl="0">
              <a:lnSpc>
                <a:spcPct val="100000"/>
              </a:lnSpc>
              <a:spcBef>
                <a:spcPts val="592"/>
              </a:spcBef>
              <a:spcAft>
                <a:spcPts val="0"/>
              </a:spcAft>
              <a:buClr>
                <a:schemeClr val="dk1"/>
              </a:buClr>
              <a:buSzPct val="100000"/>
              <a:buChar char="•"/>
            </a:pPr>
            <a:r>
              <a:rPr lang="en-US"/>
              <a:t>Weak Consistency</a:t>
            </a:r>
            <a:endParaRPr/>
          </a:p>
          <a:p>
            <a:pPr marL="742950" lvl="1" indent="-285750" algn="l" rtl="0">
              <a:lnSpc>
                <a:spcPct val="100000"/>
              </a:lnSpc>
              <a:spcBef>
                <a:spcPts val="518"/>
              </a:spcBef>
              <a:spcAft>
                <a:spcPts val="0"/>
              </a:spcAft>
              <a:buClr>
                <a:schemeClr val="dk1"/>
              </a:buClr>
              <a:buSzPct val="100000"/>
              <a:buChar char="–"/>
            </a:pPr>
            <a:r>
              <a:rPr lang="en-US"/>
              <a:t>It is </a:t>
            </a:r>
            <a:r>
              <a:rPr lang="en-US" b="1"/>
              <a:t>not guaranteed </a:t>
            </a:r>
            <a:r>
              <a:rPr lang="en-US"/>
              <a:t>that subsequent accesses will return the updated value.</a:t>
            </a:r>
            <a:endParaRPr/>
          </a:p>
          <a:p>
            <a:pPr marL="342900" lvl="0" indent="-342900" algn="l" rtl="0">
              <a:lnSpc>
                <a:spcPct val="100000"/>
              </a:lnSpc>
              <a:spcBef>
                <a:spcPts val="592"/>
              </a:spcBef>
              <a:spcAft>
                <a:spcPts val="0"/>
              </a:spcAft>
              <a:buClr>
                <a:schemeClr val="dk1"/>
              </a:buClr>
              <a:buSzPct val="100000"/>
              <a:buChar char="•"/>
            </a:pPr>
            <a:r>
              <a:rPr lang="en-US" b="1"/>
              <a:t>Eventual Consistency</a:t>
            </a:r>
            <a:endParaRPr/>
          </a:p>
          <a:p>
            <a:pPr marL="742950" lvl="1" indent="-285750" algn="l" rtl="0">
              <a:lnSpc>
                <a:spcPct val="100000"/>
              </a:lnSpc>
              <a:spcBef>
                <a:spcPts val="518"/>
              </a:spcBef>
              <a:spcAft>
                <a:spcPts val="0"/>
              </a:spcAft>
              <a:buClr>
                <a:schemeClr val="dk1"/>
              </a:buClr>
              <a:buSzPct val="100000"/>
              <a:buChar char="–"/>
            </a:pPr>
            <a:r>
              <a:rPr lang="en-US"/>
              <a:t>Specific form of weak consistency</a:t>
            </a:r>
            <a:endParaRPr/>
          </a:p>
          <a:p>
            <a:pPr marL="742950" lvl="1" indent="-285750" algn="l" rtl="0">
              <a:lnSpc>
                <a:spcPct val="100000"/>
              </a:lnSpc>
              <a:spcBef>
                <a:spcPts val="518"/>
              </a:spcBef>
              <a:spcAft>
                <a:spcPts val="0"/>
              </a:spcAft>
              <a:buClr>
                <a:schemeClr val="dk1"/>
              </a:buClr>
              <a:buSzPct val="100000"/>
              <a:buChar char="–"/>
            </a:pPr>
            <a:r>
              <a:rPr lang="en-US"/>
              <a:t>It is guaranteed that if </a:t>
            </a:r>
            <a:r>
              <a:rPr lang="en-US" b="1"/>
              <a:t>no new updates </a:t>
            </a:r>
            <a:r>
              <a:rPr lang="en-US"/>
              <a:t>are made to object, </a:t>
            </a:r>
            <a:r>
              <a:rPr lang="en-US" b="1"/>
              <a:t>eventually</a:t>
            </a:r>
            <a:r>
              <a:rPr lang="en-US"/>
              <a:t> all accesses will return the last updated value (e.g., </a:t>
            </a:r>
            <a:r>
              <a:rPr lang="en-US" i="1"/>
              <a:t>propagate updates to replicas in a lazy fashion</a:t>
            </a:r>
            <a:r>
              <a:rPr lang="en-U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Eventual Consistency Variations</a:t>
            </a:r>
            <a:endParaRPr/>
          </a:p>
        </p:txBody>
      </p:sp>
      <p:sp>
        <p:nvSpPr>
          <p:cNvPr id="307" name="Google Shape;307;p25"/>
          <p:cNvSpPr txBox="1">
            <a:spLocks noGrp="1"/>
          </p:cNvSpPr>
          <p:nvPr>
            <p:ph type="body" idx="1"/>
          </p:nvPr>
        </p:nvSpPr>
        <p:spPr>
          <a:xfrm>
            <a:off x="457199" y="1417638"/>
            <a:ext cx="8406063" cy="5146257"/>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Causal consistency</a:t>
            </a:r>
            <a:endParaRPr/>
          </a:p>
          <a:p>
            <a:pPr marL="742950" lvl="1" indent="-285750" algn="l" rtl="0">
              <a:lnSpc>
                <a:spcPct val="100000"/>
              </a:lnSpc>
              <a:spcBef>
                <a:spcPts val="560"/>
              </a:spcBef>
              <a:spcAft>
                <a:spcPts val="0"/>
              </a:spcAft>
              <a:buClr>
                <a:schemeClr val="dk1"/>
              </a:buClr>
              <a:buSzPts val="2800"/>
              <a:buChar char="–"/>
            </a:pPr>
            <a:r>
              <a:rPr lang="en-US"/>
              <a:t>Processes that have causal relationship will see consistent data</a:t>
            </a:r>
            <a:endParaRPr/>
          </a:p>
          <a:p>
            <a:pPr marL="342900" lvl="0" indent="-342900" algn="l" rtl="0">
              <a:lnSpc>
                <a:spcPct val="100000"/>
              </a:lnSpc>
              <a:spcBef>
                <a:spcPts val="640"/>
              </a:spcBef>
              <a:spcAft>
                <a:spcPts val="0"/>
              </a:spcAft>
              <a:buClr>
                <a:schemeClr val="dk1"/>
              </a:buClr>
              <a:buSzPts val="3200"/>
              <a:buChar char="•"/>
            </a:pPr>
            <a:r>
              <a:rPr lang="en-US"/>
              <a:t>Read-your-write consistency</a:t>
            </a:r>
            <a:endParaRPr/>
          </a:p>
          <a:p>
            <a:pPr marL="742950" lvl="1" indent="-285750" algn="l" rtl="0">
              <a:lnSpc>
                <a:spcPct val="100000"/>
              </a:lnSpc>
              <a:spcBef>
                <a:spcPts val="560"/>
              </a:spcBef>
              <a:spcAft>
                <a:spcPts val="0"/>
              </a:spcAft>
              <a:buClr>
                <a:schemeClr val="dk1"/>
              </a:buClr>
              <a:buSzPts val="2800"/>
              <a:buChar char="–"/>
            </a:pPr>
            <a:r>
              <a:rPr lang="en-US"/>
              <a:t>A process always accesses the data item after it’s update operation and never sees an older value</a:t>
            </a:r>
            <a:endParaRPr/>
          </a:p>
          <a:p>
            <a:pPr marL="342900" lvl="0" indent="-342900" algn="l" rtl="0">
              <a:lnSpc>
                <a:spcPct val="100000"/>
              </a:lnSpc>
              <a:spcBef>
                <a:spcPts val="640"/>
              </a:spcBef>
              <a:spcAft>
                <a:spcPts val="0"/>
              </a:spcAft>
              <a:buClr>
                <a:schemeClr val="dk1"/>
              </a:buClr>
              <a:buSzPts val="3200"/>
              <a:buChar char="•"/>
            </a:pPr>
            <a:r>
              <a:rPr lang="en-US"/>
              <a:t>Session consistency</a:t>
            </a:r>
            <a:endParaRPr/>
          </a:p>
          <a:p>
            <a:pPr marL="742950" lvl="1" indent="-285750" algn="l" rtl="0">
              <a:lnSpc>
                <a:spcPct val="100000"/>
              </a:lnSpc>
              <a:spcBef>
                <a:spcPts val="560"/>
              </a:spcBef>
              <a:spcAft>
                <a:spcPts val="0"/>
              </a:spcAft>
              <a:buClr>
                <a:schemeClr val="dk1"/>
              </a:buClr>
              <a:buSzPts val="2800"/>
              <a:buChar char="–"/>
            </a:pPr>
            <a:r>
              <a:rPr lang="en-US"/>
              <a:t>As long as session exists, system guarantees read-your-write consistency</a:t>
            </a:r>
            <a:endParaRPr/>
          </a:p>
          <a:p>
            <a:pPr marL="742950" lvl="1" indent="-285750" algn="l" rtl="0">
              <a:lnSpc>
                <a:spcPct val="100000"/>
              </a:lnSpc>
              <a:spcBef>
                <a:spcPts val="560"/>
              </a:spcBef>
              <a:spcAft>
                <a:spcPts val="0"/>
              </a:spcAft>
              <a:buClr>
                <a:schemeClr val="dk1"/>
              </a:buClr>
              <a:buSzPts val="2800"/>
              <a:buChar char="–"/>
            </a:pPr>
            <a:r>
              <a:rPr lang="en-US"/>
              <a:t>Guarantees do not overlap sessions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Eventual Consistency Variations</a:t>
            </a:r>
            <a:endParaRPr/>
          </a:p>
        </p:txBody>
      </p:sp>
      <p:sp>
        <p:nvSpPr>
          <p:cNvPr id="314" name="Google Shape;314;p26"/>
          <p:cNvSpPr txBox="1">
            <a:spLocks noGrp="1"/>
          </p:cNvSpPr>
          <p:nvPr>
            <p:ph type="body" idx="1"/>
          </p:nvPr>
        </p:nvSpPr>
        <p:spPr>
          <a:xfrm>
            <a:off x="457199" y="1417638"/>
            <a:ext cx="8406063" cy="5146257"/>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a:t>Monotonic read consistency</a:t>
            </a:r>
            <a:endParaRPr/>
          </a:p>
          <a:p>
            <a:pPr marL="742950" lvl="1" indent="-285750" algn="l" rtl="0">
              <a:lnSpc>
                <a:spcPct val="100000"/>
              </a:lnSpc>
              <a:spcBef>
                <a:spcPts val="560"/>
              </a:spcBef>
              <a:spcAft>
                <a:spcPts val="0"/>
              </a:spcAft>
              <a:buClr>
                <a:schemeClr val="dk1"/>
              </a:buClr>
              <a:buSzPts val="2800"/>
              <a:buChar char="–"/>
            </a:pPr>
            <a:r>
              <a:rPr lang="en-US"/>
              <a:t>If a process has seen a particular value of data item, any subsequent processes will never return any previous values</a:t>
            </a:r>
            <a:endParaRPr/>
          </a:p>
          <a:p>
            <a:pPr marL="342900" lvl="0" indent="-342900" algn="l" rtl="0">
              <a:lnSpc>
                <a:spcPct val="100000"/>
              </a:lnSpc>
              <a:spcBef>
                <a:spcPts val="640"/>
              </a:spcBef>
              <a:spcAft>
                <a:spcPts val="0"/>
              </a:spcAft>
              <a:buClr>
                <a:schemeClr val="dk1"/>
              </a:buClr>
              <a:buSzPts val="3200"/>
              <a:buChar char="•"/>
            </a:pPr>
            <a:r>
              <a:rPr lang="en-US"/>
              <a:t>Monotonic write consistency</a:t>
            </a:r>
            <a:endParaRPr/>
          </a:p>
          <a:p>
            <a:pPr marL="742950" lvl="1" indent="-285750" algn="l" rtl="0">
              <a:lnSpc>
                <a:spcPct val="100000"/>
              </a:lnSpc>
              <a:spcBef>
                <a:spcPts val="560"/>
              </a:spcBef>
              <a:spcAft>
                <a:spcPts val="0"/>
              </a:spcAft>
              <a:buClr>
                <a:schemeClr val="dk1"/>
              </a:buClr>
              <a:buSzPts val="2800"/>
              <a:buChar char="–"/>
            </a:pPr>
            <a:r>
              <a:rPr lang="en-US"/>
              <a:t>The system guarantees to serialize the writes by the </a:t>
            </a:r>
            <a:r>
              <a:rPr lang="en-US" i="1"/>
              <a:t>same</a:t>
            </a:r>
            <a:r>
              <a:rPr lang="en-US"/>
              <a:t> process </a:t>
            </a:r>
            <a:endParaRPr/>
          </a:p>
          <a:p>
            <a:pPr marL="342900" lvl="0" indent="-342900" algn="l" rtl="0">
              <a:lnSpc>
                <a:spcPct val="100000"/>
              </a:lnSpc>
              <a:spcBef>
                <a:spcPts val="640"/>
              </a:spcBef>
              <a:spcAft>
                <a:spcPts val="0"/>
              </a:spcAft>
              <a:buClr>
                <a:schemeClr val="dk1"/>
              </a:buClr>
              <a:buSzPts val="3200"/>
              <a:buChar char="•"/>
            </a:pPr>
            <a:r>
              <a:rPr lang="en-US"/>
              <a:t>In practice </a:t>
            </a:r>
            <a:endParaRPr/>
          </a:p>
          <a:p>
            <a:pPr marL="742950" lvl="1" indent="-285750" algn="l" rtl="0">
              <a:lnSpc>
                <a:spcPct val="100000"/>
              </a:lnSpc>
              <a:spcBef>
                <a:spcPts val="560"/>
              </a:spcBef>
              <a:spcAft>
                <a:spcPts val="0"/>
              </a:spcAft>
              <a:buClr>
                <a:schemeClr val="dk1"/>
              </a:buClr>
              <a:buSzPts val="2800"/>
              <a:buChar char="–"/>
            </a:pPr>
            <a:r>
              <a:rPr lang="en-US"/>
              <a:t>A number of these properties can be combined</a:t>
            </a:r>
            <a:endParaRPr/>
          </a:p>
          <a:p>
            <a:pPr marL="742950" lvl="1" indent="-285750" algn="l" rtl="0">
              <a:lnSpc>
                <a:spcPct val="100000"/>
              </a:lnSpc>
              <a:spcBef>
                <a:spcPts val="560"/>
              </a:spcBef>
              <a:spcAft>
                <a:spcPts val="0"/>
              </a:spcAft>
              <a:buClr>
                <a:schemeClr val="dk1"/>
              </a:buClr>
              <a:buSzPts val="2800"/>
              <a:buChar char="–"/>
            </a:pPr>
            <a:r>
              <a:rPr lang="en-US"/>
              <a:t>Monotonic reads and read-your-writes are most desirable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Eventual Consistency</a:t>
            </a:r>
            <a:br>
              <a:rPr lang="en-US"/>
            </a:br>
            <a:r>
              <a:rPr lang="en-US"/>
              <a:t>- A Facebook Example</a:t>
            </a:r>
            <a:endParaRPr/>
          </a:p>
        </p:txBody>
      </p:sp>
      <p:sp>
        <p:nvSpPr>
          <p:cNvPr id="320" name="Google Shape;320;p27"/>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Bob finds an interesting story and shares with Alice by posting on her Facebook wall</a:t>
            </a:r>
            <a:endParaRPr/>
          </a:p>
          <a:p>
            <a:pPr marL="342900" lvl="0" indent="-342900" algn="l" rtl="0">
              <a:lnSpc>
                <a:spcPct val="100000"/>
              </a:lnSpc>
              <a:spcBef>
                <a:spcPts val="640"/>
              </a:spcBef>
              <a:spcAft>
                <a:spcPts val="0"/>
              </a:spcAft>
              <a:buClr>
                <a:schemeClr val="dk1"/>
              </a:buClr>
              <a:buSzPts val="3200"/>
              <a:buChar char="•"/>
            </a:pPr>
            <a:r>
              <a:rPr lang="en-US"/>
              <a:t>Bob asks Alice to check it out</a:t>
            </a:r>
            <a:endParaRPr/>
          </a:p>
          <a:p>
            <a:pPr marL="342900" lvl="0" indent="-342900" algn="l" rtl="0">
              <a:lnSpc>
                <a:spcPct val="100000"/>
              </a:lnSpc>
              <a:spcBef>
                <a:spcPts val="640"/>
              </a:spcBef>
              <a:spcAft>
                <a:spcPts val="0"/>
              </a:spcAft>
              <a:buClr>
                <a:schemeClr val="dk1"/>
              </a:buClr>
              <a:buSzPts val="3200"/>
              <a:buChar char="•"/>
            </a:pPr>
            <a:r>
              <a:rPr lang="en-US"/>
              <a:t>Alice logs in her account, checks her Facebook wall but finds:</a:t>
            </a:r>
            <a:endParaRPr/>
          </a:p>
          <a:p>
            <a:pPr marL="0" lvl="0" indent="0" algn="l" rtl="0">
              <a:lnSpc>
                <a:spcPct val="100000"/>
              </a:lnSpc>
              <a:spcBef>
                <a:spcPts val="640"/>
              </a:spcBef>
              <a:spcAft>
                <a:spcPts val="0"/>
              </a:spcAft>
              <a:buClr>
                <a:schemeClr val="dk1"/>
              </a:buClr>
              <a:buSzPts val="3200"/>
              <a:buNone/>
            </a:pPr>
            <a:r>
              <a:rPr lang="en-US"/>
              <a:t>	- </a:t>
            </a:r>
            <a:r>
              <a:rPr lang="en-US" b="1"/>
              <a:t>Nothing is there!</a:t>
            </a:r>
            <a:endParaRPr b="1"/>
          </a:p>
        </p:txBody>
      </p:sp>
      <p:pic>
        <p:nvPicPr>
          <p:cNvPr id="321" name="Google Shape;321;p27"/>
          <p:cNvPicPr preferRelativeResize="0"/>
          <p:nvPr/>
        </p:nvPicPr>
        <p:blipFill rotWithShape="1">
          <a:blip r:embed="rId3">
            <a:alphaModFix/>
          </a:blip>
          <a:srcRect/>
          <a:stretch/>
        </p:blipFill>
        <p:spPr>
          <a:xfrm>
            <a:off x="723225" y="5072141"/>
            <a:ext cx="2417519" cy="1468979"/>
          </a:xfrm>
          <a:prstGeom prst="rect">
            <a:avLst/>
          </a:prstGeom>
          <a:noFill/>
          <a:ln>
            <a:noFill/>
          </a:ln>
        </p:spPr>
      </p:pic>
      <p:pic>
        <p:nvPicPr>
          <p:cNvPr id="322" name="Google Shape;322;p27"/>
          <p:cNvPicPr preferRelativeResize="0"/>
          <p:nvPr/>
        </p:nvPicPr>
        <p:blipFill rotWithShape="1">
          <a:blip r:embed="rId4">
            <a:alphaModFix/>
          </a:blip>
          <a:srcRect/>
          <a:stretch/>
        </p:blipFill>
        <p:spPr>
          <a:xfrm>
            <a:off x="6499972" y="4684300"/>
            <a:ext cx="1952400" cy="1952400"/>
          </a:xfrm>
          <a:prstGeom prst="rect">
            <a:avLst/>
          </a:prstGeom>
          <a:noFill/>
          <a:ln>
            <a:noFill/>
          </a:ln>
        </p:spPr>
      </p:pic>
      <p:pic>
        <p:nvPicPr>
          <p:cNvPr id="323" name="Google Shape;323;p27"/>
          <p:cNvPicPr preferRelativeResize="0"/>
          <p:nvPr/>
        </p:nvPicPr>
        <p:blipFill rotWithShape="1">
          <a:blip r:embed="rId5">
            <a:alphaModFix/>
          </a:blip>
          <a:srcRect/>
          <a:stretch/>
        </p:blipFill>
        <p:spPr>
          <a:xfrm>
            <a:off x="4024502" y="4889075"/>
            <a:ext cx="1560652" cy="1560652"/>
          </a:xfrm>
          <a:prstGeom prst="rect">
            <a:avLst/>
          </a:prstGeom>
          <a:noFill/>
          <a:ln>
            <a:noFill/>
          </a:ln>
        </p:spPr>
      </p:pic>
      <p:sp>
        <p:nvSpPr>
          <p:cNvPr id="324" name="Google Shape;324;p27"/>
          <p:cNvSpPr/>
          <p:nvPr/>
        </p:nvSpPr>
        <p:spPr>
          <a:xfrm>
            <a:off x="3140744" y="5775877"/>
            <a:ext cx="764703" cy="350286"/>
          </a:xfrm>
          <a:prstGeom prst="right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5" name="Google Shape;325;p27"/>
          <p:cNvSpPr/>
          <p:nvPr/>
        </p:nvSpPr>
        <p:spPr>
          <a:xfrm>
            <a:off x="5735269" y="5798454"/>
            <a:ext cx="764703" cy="350286"/>
          </a:xfrm>
          <a:prstGeom prst="right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7"/>
          <p:cNvSpPr/>
          <p:nvPr/>
        </p:nvSpPr>
        <p:spPr>
          <a:xfrm>
            <a:off x="5889596" y="4852547"/>
            <a:ext cx="50555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accent5"/>
                </a:solidFill>
                <a:latin typeface="Calibri"/>
                <a:ea typeface="Calibri"/>
                <a:cs typeface="Calibri"/>
                <a:sym typeface="Calibri"/>
              </a:rPr>
              <a:t>?</a:t>
            </a:r>
            <a:endParaRPr sz="5400" b="1" i="0" u="none" strike="noStrike" cap="none">
              <a:solidFill>
                <a:schemeClr val="accent5"/>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Eventual Consistency</a:t>
            </a:r>
            <a:br>
              <a:rPr lang="en-US"/>
            </a:br>
            <a:r>
              <a:rPr lang="en-US"/>
              <a:t>- A Facebook Example</a:t>
            </a:r>
            <a:endParaRPr/>
          </a:p>
        </p:txBody>
      </p:sp>
      <p:sp>
        <p:nvSpPr>
          <p:cNvPr id="332" name="Google Shape;332;p28"/>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Bob tells Alice to wait a bit and check out later</a:t>
            </a:r>
            <a:endParaRPr/>
          </a:p>
          <a:p>
            <a:pPr marL="342900" lvl="0" indent="-342900" algn="l" rtl="0">
              <a:lnSpc>
                <a:spcPct val="100000"/>
              </a:lnSpc>
              <a:spcBef>
                <a:spcPts val="640"/>
              </a:spcBef>
              <a:spcAft>
                <a:spcPts val="0"/>
              </a:spcAft>
              <a:buClr>
                <a:schemeClr val="dk1"/>
              </a:buClr>
              <a:buSzPts val="3200"/>
              <a:buChar char="•"/>
            </a:pPr>
            <a:r>
              <a:rPr lang="en-US"/>
              <a:t>Alice waits for a minute or so and checks back:</a:t>
            </a:r>
            <a:endParaRPr/>
          </a:p>
          <a:p>
            <a:pPr marL="0" lvl="0" indent="0" algn="l" rtl="0">
              <a:lnSpc>
                <a:spcPct val="100000"/>
              </a:lnSpc>
              <a:spcBef>
                <a:spcPts val="640"/>
              </a:spcBef>
              <a:spcAft>
                <a:spcPts val="0"/>
              </a:spcAft>
              <a:buClr>
                <a:schemeClr val="dk1"/>
              </a:buClr>
              <a:buSzPts val="3200"/>
              <a:buNone/>
            </a:pPr>
            <a:r>
              <a:rPr lang="en-US"/>
              <a:t>	- </a:t>
            </a:r>
            <a:r>
              <a:rPr lang="en-US" b="1"/>
              <a:t>She finds the story Bob shared with her!</a:t>
            </a:r>
            <a:endParaRPr b="1"/>
          </a:p>
        </p:txBody>
      </p:sp>
      <p:pic>
        <p:nvPicPr>
          <p:cNvPr id="333" name="Google Shape;333;p28"/>
          <p:cNvPicPr preferRelativeResize="0"/>
          <p:nvPr/>
        </p:nvPicPr>
        <p:blipFill rotWithShape="1">
          <a:blip r:embed="rId3">
            <a:alphaModFix/>
          </a:blip>
          <a:srcRect/>
          <a:stretch/>
        </p:blipFill>
        <p:spPr>
          <a:xfrm>
            <a:off x="457201" y="5072141"/>
            <a:ext cx="2417519" cy="1468979"/>
          </a:xfrm>
          <a:prstGeom prst="rect">
            <a:avLst/>
          </a:prstGeom>
          <a:noFill/>
          <a:ln>
            <a:noFill/>
          </a:ln>
        </p:spPr>
      </p:pic>
      <p:pic>
        <p:nvPicPr>
          <p:cNvPr id="334" name="Google Shape;334;p28"/>
          <p:cNvPicPr preferRelativeResize="0"/>
          <p:nvPr/>
        </p:nvPicPr>
        <p:blipFill rotWithShape="1">
          <a:blip r:embed="rId4">
            <a:alphaModFix/>
          </a:blip>
          <a:srcRect/>
          <a:stretch/>
        </p:blipFill>
        <p:spPr>
          <a:xfrm>
            <a:off x="6734400" y="4684300"/>
            <a:ext cx="1952400" cy="1952400"/>
          </a:xfrm>
          <a:prstGeom prst="rect">
            <a:avLst/>
          </a:prstGeom>
          <a:noFill/>
          <a:ln>
            <a:noFill/>
          </a:ln>
        </p:spPr>
      </p:pic>
      <p:pic>
        <p:nvPicPr>
          <p:cNvPr id="335" name="Google Shape;335;p28"/>
          <p:cNvPicPr preferRelativeResize="0"/>
          <p:nvPr/>
        </p:nvPicPr>
        <p:blipFill rotWithShape="1">
          <a:blip r:embed="rId5">
            <a:alphaModFix/>
          </a:blip>
          <a:srcRect/>
          <a:stretch/>
        </p:blipFill>
        <p:spPr>
          <a:xfrm>
            <a:off x="3833327" y="4884343"/>
            <a:ext cx="1560652" cy="1560652"/>
          </a:xfrm>
          <a:prstGeom prst="rect">
            <a:avLst/>
          </a:prstGeom>
          <a:noFill/>
          <a:ln>
            <a:noFill/>
          </a:ln>
        </p:spPr>
      </p:pic>
      <p:sp>
        <p:nvSpPr>
          <p:cNvPr id="336" name="Google Shape;336;p28"/>
          <p:cNvSpPr/>
          <p:nvPr/>
        </p:nvSpPr>
        <p:spPr>
          <a:xfrm>
            <a:off x="2874719" y="5775877"/>
            <a:ext cx="764703" cy="350286"/>
          </a:xfrm>
          <a:prstGeom prst="right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7" name="Google Shape;337;p28"/>
          <p:cNvSpPr/>
          <p:nvPr/>
        </p:nvSpPr>
        <p:spPr>
          <a:xfrm>
            <a:off x="5735269" y="5798454"/>
            <a:ext cx="764703" cy="350286"/>
          </a:xfrm>
          <a:prstGeom prst="right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38" name="Google Shape;338;p28"/>
          <p:cNvPicPr preferRelativeResize="0"/>
          <p:nvPr/>
        </p:nvPicPr>
        <p:blipFill rotWithShape="1">
          <a:blip r:embed="rId6">
            <a:alphaModFix/>
          </a:blip>
          <a:srcRect/>
          <a:stretch/>
        </p:blipFill>
        <p:spPr>
          <a:xfrm>
            <a:off x="5628408" y="4566206"/>
            <a:ext cx="1105993" cy="10118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Eventual Consistency</a:t>
            </a:r>
            <a:br>
              <a:rPr lang="en-US"/>
            </a:br>
            <a:r>
              <a:rPr lang="en-US"/>
              <a:t>- A Facebook Example</a:t>
            </a:r>
            <a:endParaRPr/>
          </a:p>
        </p:txBody>
      </p:sp>
      <p:sp>
        <p:nvSpPr>
          <p:cNvPr id="345" name="Google Shape;345;p29"/>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Reason: it is possible because Facebook uses an </a:t>
            </a:r>
            <a:r>
              <a:rPr lang="en-US" b="1"/>
              <a:t>eventual consistent model</a:t>
            </a:r>
            <a:endParaRPr/>
          </a:p>
          <a:p>
            <a:pPr marL="342900" lvl="0" indent="-342900" algn="l" rtl="0">
              <a:lnSpc>
                <a:spcPct val="100000"/>
              </a:lnSpc>
              <a:spcBef>
                <a:spcPts val="640"/>
              </a:spcBef>
              <a:spcAft>
                <a:spcPts val="0"/>
              </a:spcAft>
              <a:buClr>
                <a:schemeClr val="dk1"/>
              </a:buClr>
              <a:buSzPts val="3200"/>
              <a:buChar char="•"/>
            </a:pPr>
            <a:r>
              <a:rPr lang="en-US"/>
              <a:t>Why Facebook chooses eventual consistent model over the strong consistent one?</a:t>
            </a:r>
            <a:endParaRPr/>
          </a:p>
          <a:p>
            <a:pPr marL="742950" lvl="1" indent="-285750" algn="l" rtl="0">
              <a:lnSpc>
                <a:spcPct val="100000"/>
              </a:lnSpc>
              <a:spcBef>
                <a:spcPts val="560"/>
              </a:spcBef>
              <a:spcAft>
                <a:spcPts val="0"/>
              </a:spcAft>
              <a:buClr>
                <a:schemeClr val="dk1"/>
              </a:buClr>
              <a:buSzPts val="2800"/>
              <a:buChar char="–"/>
            </a:pPr>
            <a:r>
              <a:rPr lang="en-US"/>
              <a:t>Facebook has more than 1 billion active users</a:t>
            </a:r>
            <a:endParaRPr/>
          </a:p>
          <a:p>
            <a:pPr marL="742950" lvl="1" indent="-285750" algn="l" rtl="0">
              <a:lnSpc>
                <a:spcPct val="100000"/>
              </a:lnSpc>
              <a:spcBef>
                <a:spcPts val="560"/>
              </a:spcBef>
              <a:spcAft>
                <a:spcPts val="0"/>
              </a:spcAft>
              <a:buClr>
                <a:schemeClr val="dk1"/>
              </a:buClr>
              <a:buSzPts val="2800"/>
              <a:buChar char="–"/>
            </a:pPr>
            <a:r>
              <a:rPr lang="en-US"/>
              <a:t>It is non-trivial to efficiently and reliably store the huge amount of data generated at any given time</a:t>
            </a:r>
            <a:endParaRPr/>
          </a:p>
          <a:p>
            <a:pPr marL="742950" lvl="1" indent="-285750" algn="l" rtl="0">
              <a:lnSpc>
                <a:spcPct val="100000"/>
              </a:lnSpc>
              <a:spcBef>
                <a:spcPts val="560"/>
              </a:spcBef>
              <a:spcAft>
                <a:spcPts val="0"/>
              </a:spcAft>
              <a:buClr>
                <a:schemeClr val="dk1"/>
              </a:buClr>
              <a:buSzPts val="2800"/>
              <a:buChar char="–"/>
            </a:pPr>
            <a:r>
              <a:rPr lang="en-US"/>
              <a:t>Eventual consistent model offers the option to </a:t>
            </a:r>
            <a:r>
              <a:rPr lang="en-US" b="1"/>
              <a:t>reduce the load and improve availability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Causal Consistency</a:t>
            </a:r>
            <a:br>
              <a:rPr lang="en-US"/>
            </a:br>
            <a:r>
              <a:rPr lang="en-US"/>
              <a:t>- A Facebook Example</a:t>
            </a:r>
            <a:endParaRPr/>
          </a:p>
        </p:txBody>
      </p:sp>
      <p:sp>
        <p:nvSpPr>
          <p:cNvPr id="351" name="Google Shape;351;p64"/>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Bob posts: </a:t>
            </a:r>
            <a:r>
              <a:rPr lang="en-US">
                <a:solidFill>
                  <a:srgbClr val="FF0000"/>
                </a:solidFill>
              </a:rPr>
              <a:t>what a bad day.. My grandpa passed away in a car accident</a:t>
            </a:r>
            <a:endParaRPr>
              <a:solidFill>
                <a:srgbClr val="FF0000"/>
              </a:solidFill>
            </a:endParaRPr>
          </a:p>
          <a:p>
            <a:pPr marL="342900" lvl="0" indent="-342900" algn="l" rtl="0">
              <a:lnSpc>
                <a:spcPct val="100000"/>
              </a:lnSpc>
              <a:spcBef>
                <a:spcPts val="640"/>
              </a:spcBef>
              <a:spcAft>
                <a:spcPts val="0"/>
              </a:spcAft>
              <a:buClr>
                <a:schemeClr val="dk1"/>
              </a:buClr>
              <a:buSzPts val="3200"/>
              <a:buChar char="•"/>
            </a:pPr>
            <a:r>
              <a:rPr lang="en-US"/>
              <a:t>Alice replies: is your grandma okay ?</a:t>
            </a:r>
            <a:endParaRPr/>
          </a:p>
          <a:p>
            <a:pPr marL="342900" lvl="0" indent="-342900" algn="l" rtl="0">
              <a:lnSpc>
                <a:spcPct val="100000"/>
              </a:lnSpc>
              <a:spcBef>
                <a:spcPts val="640"/>
              </a:spcBef>
              <a:spcAft>
                <a:spcPts val="0"/>
              </a:spcAft>
              <a:buClr>
                <a:schemeClr val="dk1"/>
              </a:buClr>
              <a:buSzPts val="3200"/>
              <a:buChar char="•"/>
            </a:pPr>
            <a:r>
              <a:rPr lang="en-US"/>
              <a:t>Bob replies: yes, she is okay. </a:t>
            </a:r>
            <a:endParaRPr/>
          </a:p>
          <a:p>
            <a:pPr marL="342900" lvl="0" indent="-342900" algn="l" rtl="0">
              <a:lnSpc>
                <a:spcPct val="100000"/>
              </a:lnSpc>
              <a:spcBef>
                <a:spcPts val="640"/>
              </a:spcBef>
              <a:spcAft>
                <a:spcPts val="0"/>
              </a:spcAft>
              <a:buClr>
                <a:schemeClr val="dk1"/>
              </a:buClr>
              <a:buSzPts val="3200"/>
              <a:buChar char="•"/>
            </a:pPr>
            <a:r>
              <a:rPr lang="en-US"/>
              <a:t>Alice replies: </a:t>
            </a:r>
            <a:r>
              <a:rPr lang="en-US" b="1">
                <a:solidFill>
                  <a:srgbClr val="FF0000"/>
                </a:solidFill>
              </a:rPr>
              <a:t>that’s great! </a:t>
            </a:r>
            <a:endParaRPr/>
          </a:p>
          <a:p>
            <a:pPr marL="342900" lvl="0" indent="-342900" algn="l" rtl="0">
              <a:lnSpc>
                <a:spcPct val="100000"/>
              </a:lnSpc>
              <a:spcBef>
                <a:spcPts val="640"/>
              </a:spcBef>
              <a:spcAft>
                <a:spcPts val="0"/>
              </a:spcAft>
              <a:buClr>
                <a:schemeClr val="dk1"/>
              </a:buClr>
              <a:buSzPts val="3200"/>
              <a:buChar char="•"/>
            </a:pPr>
            <a:r>
              <a:rPr lang="en-US"/>
              <a:t>Cara only see </a:t>
            </a:r>
            <a:r>
              <a:rPr lang="en-US" b="1"/>
              <a:t>the post </a:t>
            </a:r>
            <a:r>
              <a:rPr lang="en-US"/>
              <a:t>and </a:t>
            </a:r>
            <a:r>
              <a:rPr lang="en-US" b="1"/>
              <a:t>Alice’s final rely</a:t>
            </a:r>
            <a:endParaRPr b="1"/>
          </a:p>
          <a:p>
            <a:pPr marL="0" lvl="0" indent="0" algn="l" rtl="0">
              <a:lnSpc>
                <a:spcPct val="100000"/>
              </a:lnSpc>
              <a:spcBef>
                <a:spcPts val="640"/>
              </a:spcBef>
              <a:spcAft>
                <a:spcPts val="0"/>
              </a:spcAft>
              <a:buClr>
                <a:schemeClr val="dk1"/>
              </a:buClr>
              <a:buSzPts val="3200"/>
              <a:buNone/>
            </a:pPr>
            <a:r>
              <a:rPr lang="en-US"/>
              <a:t>	</a:t>
            </a:r>
            <a:endParaRPr b="1"/>
          </a:p>
        </p:txBody>
      </p:sp>
      <p:pic>
        <p:nvPicPr>
          <p:cNvPr id="352" name="Google Shape;352;p64"/>
          <p:cNvPicPr preferRelativeResize="0"/>
          <p:nvPr/>
        </p:nvPicPr>
        <p:blipFill rotWithShape="1">
          <a:blip r:embed="rId3">
            <a:alphaModFix/>
          </a:blip>
          <a:srcRect/>
          <a:stretch/>
        </p:blipFill>
        <p:spPr>
          <a:xfrm>
            <a:off x="1516614" y="5011817"/>
            <a:ext cx="1471335" cy="765243"/>
          </a:xfrm>
          <a:prstGeom prst="rect">
            <a:avLst/>
          </a:prstGeom>
          <a:noFill/>
          <a:ln>
            <a:noFill/>
          </a:ln>
        </p:spPr>
      </p:pic>
      <p:pic>
        <p:nvPicPr>
          <p:cNvPr id="353" name="Google Shape;353;p64"/>
          <p:cNvPicPr preferRelativeResize="0"/>
          <p:nvPr/>
        </p:nvPicPr>
        <p:blipFill rotWithShape="1">
          <a:blip r:embed="rId4">
            <a:alphaModFix/>
          </a:blip>
          <a:srcRect/>
          <a:stretch/>
        </p:blipFill>
        <p:spPr>
          <a:xfrm>
            <a:off x="4047362" y="4980515"/>
            <a:ext cx="1560652" cy="1560652"/>
          </a:xfrm>
          <a:prstGeom prst="rect">
            <a:avLst/>
          </a:prstGeom>
          <a:noFill/>
          <a:ln>
            <a:noFill/>
          </a:ln>
        </p:spPr>
      </p:pic>
      <p:sp>
        <p:nvSpPr>
          <p:cNvPr id="354" name="Google Shape;354;p64"/>
          <p:cNvSpPr/>
          <p:nvPr/>
        </p:nvSpPr>
        <p:spPr>
          <a:xfrm>
            <a:off x="3163604" y="5867317"/>
            <a:ext cx="764703" cy="350286"/>
          </a:xfrm>
          <a:prstGeom prst="right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5" name="Google Shape;355;p64"/>
          <p:cNvSpPr/>
          <p:nvPr/>
        </p:nvSpPr>
        <p:spPr>
          <a:xfrm>
            <a:off x="5758129" y="5889894"/>
            <a:ext cx="764703" cy="350286"/>
          </a:xfrm>
          <a:prstGeom prst="rightArrow">
            <a:avLst>
              <a:gd name="adj1" fmla="val 50000"/>
              <a:gd name="adj2" fmla="val 50000"/>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6" name="Google Shape;356;p64"/>
          <p:cNvSpPr/>
          <p:nvPr/>
        </p:nvSpPr>
        <p:spPr>
          <a:xfrm>
            <a:off x="5912456" y="4943987"/>
            <a:ext cx="50555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rgbClr val="FF0000"/>
                </a:solidFill>
                <a:latin typeface="Calibri"/>
                <a:ea typeface="Calibri"/>
                <a:cs typeface="Calibri"/>
                <a:sym typeface="Calibri"/>
              </a:rPr>
              <a:t>?</a:t>
            </a:r>
            <a:endParaRPr sz="5400" b="1" i="0" u="none" strike="noStrike" cap="none">
              <a:solidFill>
                <a:srgbClr val="FF0000"/>
              </a:solidFill>
              <a:latin typeface="Calibri"/>
              <a:ea typeface="Calibri"/>
              <a:cs typeface="Calibri"/>
              <a:sym typeface="Calibri"/>
            </a:endParaRPr>
          </a:p>
        </p:txBody>
      </p:sp>
      <p:pic>
        <p:nvPicPr>
          <p:cNvPr id="357" name="Google Shape;357;p64"/>
          <p:cNvPicPr preferRelativeResize="0"/>
          <p:nvPr/>
        </p:nvPicPr>
        <p:blipFill rotWithShape="1">
          <a:blip r:embed="rId5">
            <a:alphaModFix/>
          </a:blip>
          <a:srcRect/>
          <a:stretch/>
        </p:blipFill>
        <p:spPr>
          <a:xfrm>
            <a:off x="1704083" y="5775489"/>
            <a:ext cx="1127414" cy="1066480"/>
          </a:xfrm>
          <a:prstGeom prst="rect">
            <a:avLst/>
          </a:prstGeom>
          <a:noFill/>
          <a:ln>
            <a:noFill/>
          </a:ln>
        </p:spPr>
      </p:pic>
      <p:pic>
        <p:nvPicPr>
          <p:cNvPr id="358" name="Google Shape;358;p64" descr="Beautiful Angry Aggressive Smiling Cartoon Brunette Girl ..."/>
          <p:cNvPicPr preferRelativeResize="0"/>
          <p:nvPr/>
        </p:nvPicPr>
        <p:blipFill rotWithShape="1">
          <a:blip r:embed="rId6">
            <a:alphaModFix/>
          </a:blip>
          <a:srcRect/>
          <a:stretch/>
        </p:blipFill>
        <p:spPr>
          <a:xfrm>
            <a:off x="6898641" y="5405841"/>
            <a:ext cx="917684" cy="96810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dirty="0"/>
              <a:t>Happen-before relationship (Casual Consistency)</a:t>
            </a:r>
            <a:endParaRPr dirty="0"/>
          </a:p>
        </p:txBody>
      </p:sp>
      <p:sp>
        <p:nvSpPr>
          <p:cNvPr id="364" name="Google Shape;364;p65"/>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457200" lvl="0" indent="-342900" algn="l" rtl="0">
              <a:lnSpc>
                <a:spcPct val="100000"/>
              </a:lnSpc>
              <a:spcBef>
                <a:spcPts val="360"/>
              </a:spcBef>
              <a:spcAft>
                <a:spcPts val="0"/>
              </a:spcAft>
              <a:buClr>
                <a:schemeClr val="dk1"/>
              </a:buClr>
              <a:buSzPct val="72580"/>
              <a:buChar char="•"/>
            </a:pPr>
            <a:r>
              <a:rPr lang="en-US"/>
              <a:t>An event is something happening at one node (sending or receiving a message, or a local execution step). </a:t>
            </a:r>
            <a:endParaRPr/>
          </a:p>
          <a:p>
            <a:pPr marL="457200" lvl="0" indent="-228600" algn="l" rtl="0">
              <a:lnSpc>
                <a:spcPct val="100000"/>
              </a:lnSpc>
              <a:spcBef>
                <a:spcPts val="360"/>
              </a:spcBef>
              <a:spcAft>
                <a:spcPts val="0"/>
              </a:spcAft>
              <a:buClr>
                <a:schemeClr val="dk1"/>
              </a:buClr>
              <a:buSzPct val="72580"/>
              <a:buNone/>
            </a:pPr>
            <a:endParaRPr/>
          </a:p>
          <a:p>
            <a:pPr marL="457200" lvl="0" indent="-342900" algn="l" rtl="0">
              <a:lnSpc>
                <a:spcPct val="100000"/>
              </a:lnSpc>
              <a:spcBef>
                <a:spcPts val="360"/>
              </a:spcBef>
              <a:spcAft>
                <a:spcPts val="0"/>
              </a:spcAft>
              <a:buClr>
                <a:schemeClr val="dk1"/>
              </a:buClr>
              <a:buSzPct val="72580"/>
              <a:buChar char="•"/>
            </a:pPr>
            <a:r>
              <a:rPr lang="en-US"/>
              <a:t>We say event a happens before event b (written a → b) iff:</a:t>
            </a:r>
            <a:endParaRPr/>
          </a:p>
          <a:p>
            <a:pPr marL="914400" lvl="1" indent="-342900" algn="l" rtl="0">
              <a:lnSpc>
                <a:spcPct val="100000"/>
              </a:lnSpc>
              <a:spcBef>
                <a:spcPts val="360"/>
              </a:spcBef>
              <a:spcAft>
                <a:spcPts val="0"/>
              </a:spcAft>
              <a:buSzPct val="82949"/>
              <a:buChar char="–"/>
            </a:pPr>
            <a:r>
              <a:rPr lang="en-US"/>
              <a:t>a and b occurred at the same node, and a occurred before b in that node’s local execution order; or</a:t>
            </a:r>
            <a:endParaRPr/>
          </a:p>
          <a:p>
            <a:pPr marL="914400" lvl="1" indent="-342900" algn="l" rtl="0">
              <a:lnSpc>
                <a:spcPct val="100000"/>
              </a:lnSpc>
              <a:spcBef>
                <a:spcPts val="360"/>
              </a:spcBef>
              <a:spcAft>
                <a:spcPts val="0"/>
              </a:spcAft>
              <a:buSzPct val="82949"/>
              <a:buChar char="–"/>
            </a:pPr>
            <a:r>
              <a:rPr lang="en-US"/>
              <a:t>event a is the sending of some message m, and event b is the receipt of that same message m (assuming sent messages are unique); or </a:t>
            </a:r>
            <a:endParaRPr/>
          </a:p>
          <a:p>
            <a:pPr marL="914400" lvl="1" indent="-342900" algn="l" rtl="0">
              <a:lnSpc>
                <a:spcPct val="100000"/>
              </a:lnSpc>
              <a:spcBef>
                <a:spcPts val="360"/>
              </a:spcBef>
              <a:spcAft>
                <a:spcPts val="0"/>
              </a:spcAft>
              <a:buSzPct val="82949"/>
              <a:buChar char="–"/>
            </a:pPr>
            <a:r>
              <a:rPr lang="en-US"/>
              <a:t>there exists an event c such that a → c and c → b. </a:t>
            </a:r>
            <a:endParaRPr/>
          </a:p>
          <a:p>
            <a:pPr marL="914400" lvl="1" indent="-228600" algn="l" rtl="0">
              <a:lnSpc>
                <a:spcPct val="100000"/>
              </a:lnSpc>
              <a:spcBef>
                <a:spcPts val="360"/>
              </a:spcBef>
              <a:spcAft>
                <a:spcPts val="0"/>
              </a:spcAft>
              <a:buSzPct val="82949"/>
              <a:buNone/>
            </a:pPr>
            <a:endParaRPr/>
          </a:p>
          <a:p>
            <a:pPr marL="457200" lvl="0" indent="-342900" algn="l" rtl="0">
              <a:lnSpc>
                <a:spcPct val="100000"/>
              </a:lnSpc>
              <a:spcBef>
                <a:spcPts val="360"/>
              </a:spcBef>
              <a:spcAft>
                <a:spcPts val="0"/>
              </a:spcAft>
              <a:buClr>
                <a:schemeClr val="dk1"/>
              </a:buClr>
              <a:buSzPct val="72580"/>
              <a:buChar char="•"/>
            </a:pPr>
            <a:r>
              <a:rPr lang="en-US"/>
              <a:t>The happens-before relation is a partial order: it is possible that neither a → b nor b → a. In that case, a and b are concurrent (written a || 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Read your own writes Consistency</a:t>
            </a:r>
            <a:br>
              <a:rPr lang="en-US"/>
            </a:br>
            <a:r>
              <a:rPr lang="en-US"/>
              <a:t>- A Facebook Example</a:t>
            </a:r>
            <a:endParaRPr/>
          </a:p>
        </p:txBody>
      </p:sp>
      <p:sp>
        <p:nvSpPr>
          <p:cNvPr id="370" name="Google Shape;370;p66"/>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Bob posts some thing</a:t>
            </a:r>
            <a:endParaRPr>
              <a:solidFill>
                <a:srgbClr val="FF0000"/>
              </a:solidFill>
            </a:endParaRPr>
          </a:p>
          <a:p>
            <a:pPr marL="342900" lvl="0" indent="-342900" algn="l" rtl="0">
              <a:lnSpc>
                <a:spcPct val="100000"/>
              </a:lnSpc>
              <a:spcBef>
                <a:spcPts val="640"/>
              </a:spcBef>
              <a:spcAft>
                <a:spcPts val="0"/>
              </a:spcAft>
              <a:buClr>
                <a:schemeClr val="dk1"/>
              </a:buClr>
              <a:buSzPts val="3200"/>
              <a:buChar char="•"/>
            </a:pPr>
            <a:r>
              <a:rPr lang="en-US"/>
              <a:t>Bob refreshed his homepage</a:t>
            </a:r>
            <a:endParaRPr b="1">
              <a:solidFill>
                <a:srgbClr val="FF0000"/>
              </a:solidFill>
            </a:endParaRPr>
          </a:p>
          <a:p>
            <a:pPr marL="342900" lvl="0" indent="-342900" algn="l" rtl="0">
              <a:lnSpc>
                <a:spcPct val="100000"/>
              </a:lnSpc>
              <a:spcBef>
                <a:spcPts val="640"/>
              </a:spcBef>
              <a:spcAft>
                <a:spcPts val="0"/>
              </a:spcAft>
              <a:buClr>
                <a:schemeClr val="dk1"/>
              </a:buClr>
              <a:buSzPts val="3200"/>
              <a:buChar char="•"/>
            </a:pPr>
            <a:r>
              <a:rPr lang="en-US"/>
              <a:t>The post doesn’t show up! </a:t>
            </a:r>
            <a:endParaRPr b="1"/>
          </a:p>
          <a:p>
            <a:pPr marL="0" lvl="0" indent="0" algn="l" rtl="0">
              <a:lnSpc>
                <a:spcPct val="100000"/>
              </a:lnSpc>
              <a:spcBef>
                <a:spcPts val="640"/>
              </a:spcBef>
              <a:spcAft>
                <a:spcPts val="0"/>
              </a:spcAft>
              <a:buClr>
                <a:schemeClr val="dk1"/>
              </a:buClr>
              <a:buSzPts val="3200"/>
              <a:buNone/>
            </a:pPr>
            <a:r>
              <a:rPr lang="en-US"/>
              <a:t>	</a:t>
            </a:r>
            <a:endParaRPr b="1"/>
          </a:p>
        </p:txBody>
      </p:sp>
      <p:pic>
        <p:nvPicPr>
          <p:cNvPr id="371" name="Google Shape;371;p66"/>
          <p:cNvPicPr preferRelativeResize="0"/>
          <p:nvPr/>
        </p:nvPicPr>
        <p:blipFill rotWithShape="1">
          <a:blip r:embed="rId3">
            <a:alphaModFix/>
          </a:blip>
          <a:srcRect/>
          <a:stretch/>
        </p:blipFill>
        <p:spPr>
          <a:xfrm>
            <a:off x="1022594" y="3680461"/>
            <a:ext cx="6635506" cy="27754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a:t>
            </a:r>
            <a:endParaRPr/>
          </a:p>
        </p:txBody>
      </p:sp>
      <p:sp>
        <p:nvSpPr>
          <p:cNvPr id="103" name="Google Shape;103;p3"/>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b="1" u="sng"/>
              <a:t>C</a:t>
            </a:r>
            <a:r>
              <a:rPr lang="en-US"/>
              <a:t>onsistency:</a:t>
            </a:r>
            <a:endParaRPr/>
          </a:p>
          <a:p>
            <a:pPr marL="742950" lvl="1" indent="-285750" algn="l" rtl="0">
              <a:lnSpc>
                <a:spcPct val="100000"/>
              </a:lnSpc>
              <a:spcBef>
                <a:spcPts val="518"/>
              </a:spcBef>
              <a:spcAft>
                <a:spcPts val="0"/>
              </a:spcAft>
              <a:buClr>
                <a:schemeClr val="dk1"/>
              </a:buClr>
              <a:buSzPct val="100000"/>
              <a:buChar char="–"/>
            </a:pPr>
            <a:r>
              <a:rPr lang="en-US"/>
              <a:t>All nodes should see the same data at the same time</a:t>
            </a:r>
            <a:endParaRPr/>
          </a:p>
          <a:p>
            <a:pPr marL="342900" lvl="0" indent="-342900" algn="l" rtl="0">
              <a:lnSpc>
                <a:spcPct val="100000"/>
              </a:lnSpc>
              <a:spcBef>
                <a:spcPts val="592"/>
              </a:spcBef>
              <a:spcAft>
                <a:spcPts val="0"/>
              </a:spcAft>
              <a:buClr>
                <a:schemeClr val="dk1"/>
              </a:buClr>
              <a:buSzPct val="100000"/>
              <a:buChar char="•"/>
            </a:pPr>
            <a:r>
              <a:rPr lang="en-US" b="1" u="sng"/>
              <a:t>A</a:t>
            </a:r>
            <a:r>
              <a:rPr lang="en-US"/>
              <a:t>vailability:</a:t>
            </a:r>
            <a:endParaRPr/>
          </a:p>
          <a:p>
            <a:pPr marL="742950" lvl="1" indent="-285750" algn="l" rtl="0">
              <a:lnSpc>
                <a:spcPct val="100000"/>
              </a:lnSpc>
              <a:spcBef>
                <a:spcPts val="518"/>
              </a:spcBef>
              <a:spcAft>
                <a:spcPts val="0"/>
              </a:spcAft>
              <a:buClr>
                <a:schemeClr val="dk1"/>
              </a:buClr>
              <a:buSzPct val="100000"/>
              <a:buChar char="–"/>
            </a:pPr>
            <a:r>
              <a:rPr lang="en-US"/>
              <a:t>Node failures do not prevent survivors from continuing to operate</a:t>
            </a:r>
            <a:endParaRPr/>
          </a:p>
          <a:p>
            <a:pPr marL="342900" lvl="0" indent="-342900" algn="l" rtl="0">
              <a:lnSpc>
                <a:spcPct val="100000"/>
              </a:lnSpc>
              <a:spcBef>
                <a:spcPts val="592"/>
              </a:spcBef>
              <a:spcAft>
                <a:spcPts val="0"/>
              </a:spcAft>
              <a:buClr>
                <a:schemeClr val="dk1"/>
              </a:buClr>
              <a:buSzPct val="100000"/>
              <a:buChar char="•"/>
            </a:pPr>
            <a:r>
              <a:rPr lang="en-US" b="1" u="sng"/>
              <a:t>P</a:t>
            </a:r>
            <a:r>
              <a:rPr lang="en-US"/>
              <a:t>artition-tolerance:</a:t>
            </a:r>
            <a:endParaRPr/>
          </a:p>
          <a:p>
            <a:pPr marL="742950" lvl="1" indent="-285750" algn="l" rtl="0">
              <a:lnSpc>
                <a:spcPct val="100000"/>
              </a:lnSpc>
              <a:spcBef>
                <a:spcPts val="518"/>
              </a:spcBef>
              <a:spcAft>
                <a:spcPts val="0"/>
              </a:spcAft>
              <a:buClr>
                <a:schemeClr val="dk1"/>
              </a:buClr>
              <a:buSzPct val="100000"/>
              <a:buChar char="–"/>
            </a:pPr>
            <a:r>
              <a:rPr lang="en-US"/>
              <a:t>The system continues to operate despite network partitions</a:t>
            </a:r>
            <a:endParaRPr/>
          </a:p>
          <a:p>
            <a:pPr marL="342900" lvl="0" indent="-342900" algn="l" rtl="0">
              <a:lnSpc>
                <a:spcPct val="100000"/>
              </a:lnSpc>
              <a:spcBef>
                <a:spcPts val="592"/>
              </a:spcBef>
              <a:spcAft>
                <a:spcPts val="0"/>
              </a:spcAft>
              <a:buClr>
                <a:schemeClr val="dk1"/>
              </a:buClr>
              <a:buSzPct val="100000"/>
              <a:buChar char="•"/>
            </a:pPr>
            <a:r>
              <a:rPr lang="en-US"/>
              <a:t>A distributed system can satisfy any two of these guarantees at the same time </a:t>
            </a:r>
            <a:r>
              <a:rPr lang="en-US" b="1"/>
              <a:t>but not all three</a:t>
            </a:r>
            <a:endParaRPr/>
          </a:p>
          <a:p>
            <a:pPr marL="457200" lvl="1" indent="0" algn="l" rtl="0">
              <a:lnSpc>
                <a:spcPct val="100000"/>
              </a:lnSpc>
              <a:spcBef>
                <a:spcPts val="518"/>
              </a:spcBef>
              <a:spcAft>
                <a:spcPts val="0"/>
              </a:spcAft>
              <a:buClr>
                <a:schemeClr val="dk1"/>
              </a:buClr>
              <a:buSzPct val="100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Monotonic reads Consistency</a:t>
            </a:r>
            <a:br>
              <a:rPr lang="en-US"/>
            </a:br>
            <a:r>
              <a:rPr lang="en-US"/>
              <a:t>- A Facebook Example</a:t>
            </a:r>
            <a:endParaRPr/>
          </a:p>
        </p:txBody>
      </p:sp>
      <p:sp>
        <p:nvSpPr>
          <p:cNvPr id="377" name="Google Shape;377;p67"/>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Bob posts some thing</a:t>
            </a:r>
            <a:endParaRPr>
              <a:solidFill>
                <a:srgbClr val="FF0000"/>
              </a:solidFill>
            </a:endParaRPr>
          </a:p>
          <a:p>
            <a:pPr marL="342900" lvl="0" indent="-342900" algn="l" rtl="0">
              <a:lnSpc>
                <a:spcPct val="100000"/>
              </a:lnSpc>
              <a:spcBef>
                <a:spcPts val="640"/>
              </a:spcBef>
              <a:spcAft>
                <a:spcPts val="0"/>
              </a:spcAft>
              <a:buClr>
                <a:schemeClr val="dk1"/>
              </a:buClr>
              <a:buSzPts val="3200"/>
              <a:buChar char="•"/>
            </a:pPr>
            <a:r>
              <a:rPr lang="en-US"/>
              <a:t>Bob refreshed his homepage, and see the post</a:t>
            </a:r>
            <a:endParaRPr b="1">
              <a:solidFill>
                <a:srgbClr val="FF0000"/>
              </a:solidFill>
            </a:endParaRPr>
          </a:p>
          <a:p>
            <a:pPr marL="342900" lvl="0" indent="-342900" algn="l" rtl="0">
              <a:lnSpc>
                <a:spcPct val="100000"/>
              </a:lnSpc>
              <a:spcBef>
                <a:spcPts val="640"/>
              </a:spcBef>
              <a:spcAft>
                <a:spcPts val="0"/>
              </a:spcAft>
              <a:buClr>
                <a:schemeClr val="dk1"/>
              </a:buClr>
              <a:buSzPts val="3200"/>
              <a:buChar char="•"/>
            </a:pPr>
            <a:r>
              <a:rPr lang="en-US"/>
              <a:t>Bob refreshed his homepage again, and the post is gone!!</a:t>
            </a:r>
            <a:endParaRPr b="1">
              <a:solidFill>
                <a:srgbClr val="FF0000"/>
              </a:solidFill>
            </a:endParaRPr>
          </a:p>
          <a:p>
            <a:pPr marL="0" lvl="0" indent="0" algn="l" rtl="0">
              <a:lnSpc>
                <a:spcPct val="100000"/>
              </a:lnSpc>
              <a:spcBef>
                <a:spcPts val="640"/>
              </a:spcBef>
              <a:spcAft>
                <a:spcPts val="0"/>
              </a:spcAft>
              <a:buClr>
                <a:schemeClr val="dk1"/>
              </a:buClr>
              <a:buSzPts val="3200"/>
              <a:buNone/>
            </a:pPr>
            <a:r>
              <a:rPr lang="en-US"/>
              <a:t>	</a:t>
            </a:r>
            <a:endParaRPr b="1"/>
          </a:p>
        </p:txBody>
      </p:sp>
      <p:pic>
        <p:nvPicPr>
          <p:cNvPr id="378" name="Google Shape;378;p67"/>
          <p:cNvPicPr preferRelativeResize="0"/>
          <p:nvPr/>
        </p:nvPicPr>
        <p:blipFill rotWithShape="1">
          <a:blip r:embed="rId3">
            <a:alphaModFix/>
          </a:blip>
          <a:srcRect/>
          <a:stretch/>
        </p:blipFill>
        <p:spPr>
          <a:xfrm>
            <a:off x="2346960" y="3891962"/>
            <a:ext cx="5196840" cy="273167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3"/>
          <p:cNvSpPr txBox="1">
            <a:spLocks noGrp="1"/>
          </p:cNvSpPr>
          <p:nvPr>
            <p:ph type="title"/>
          </p:nvPr>
        </p:nvSpPr>
        <p:spPr>
          <a:xfrm>
            <a:off x="457200" y="1244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An ATM Example</a:t>
            </a:r>
            <a:endParaRPr/>
          </a:p>
        </p:txBody>
      </p:sp>
      <p:sp>
        <p:nvSpPr>
          <p:cNvPr id="384" name="Google Shape;384;p33"/>
          <p:cNvSpPr txBox="1">
            <a:spLocks noGrp="1"/>
          </p:cNvSpPr>
          <p:nvPr>
            <p:ph type="body" idx="1"/>
          </p:nvPr>
        </p:nvSpPr>
        <p:spPr>
          <a:xfrm>
            <a:off x="457200" y="1390329"/>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a:t>In design of automated teller machine (ATM):</a:t>
            </a:r>
            <a:endParaRPr/>
          </a:p>
          <a:p>
            <a:pPr marL="742950" lvl="1" indent="-285750" algn="l" rtl="0">
              <a:lnSpc>
                <a:spcPct val="100000"/>
              </a:lnSpc>
              <a:spcBef>
                <a:spcPts val="518"/>
              </a:spcBef>
              <a:spcAft>
                <a:spcPts val="0"/>
              </a:spcAft>
              <a:buClr>
                <a:schemeClr val="dk1"/>
              </a:buClr>
              <a:buSzPts val="2800"/>
              <a:buChar char="–"/>
            </a:pPr>
            <a:r>
              <a:rPr lang="en-US"/>
              <a:t>Strong consistency appear to be a nature choice</a:t>
            </a:r>
            <a:endParaRPr/>
          </a:p>
          <a:p>
            <a:pPr marL="742950" lvl="1" indent="-285750" algn="l" rtl="0">
              <a:lnSpc>
                <a:spcPct val="100000"/>
              </a:lnSpc>
              <a:spcBef>
                <a:spcPts val="518"/>
              </a:spcBef>
              <a:spcAft>
                <a:spcPts val="0"/>
              </a:spcAft>
              <a:buClr>
                <a:schemeClr val="dk1"/>
              </a:buClr>
              <a:buSzPts val="2800"/>
              <a:buChar char="–"/>
            </a:pPr>
            <a:r>
              <a:rPr lang="en-US"/>
              <a:t>However, in practice, </a:t>
            </a:r>
            <a:r>
              <a:rPr lang="en-US" b="1"/>
              <a:t>A beats C</a:t>
            </a:r>
            <a:endParaRPr b="1"/>
          </a:p>
          <a:p>
            <a:pPr marL="742950" lvl="1" indent="-285750" algn="l" rtl="0">
              <a:lnSpc>
                <a:spcPct val="100000"/>
              </a:lnSpc>
              <a:spcBef>
                <a:spcPts val="518"/>
              </a:spcBef>
              <a:spcAft>
                <a:spcPts val="0"/>
              </a:spcAft>
              <a:buClr>
                <a:schemeClr val="dk1"/>
              </a:buClr>
              <a:buSzPts val="2800"/>
              <a:buChar char="–"/>
            </a:pPr>
            <a:r>
              <a:rPr lang="en-US"/>
              <a:t>Higher availability means </a:t>
            </a:r>
            <a:r>
              <a:rPr lang="en-US" b="1"/>
              <a:t>higher revenue</a:t>
            </a:r>
            <a:endParaRPr/>
          </a:p>
          <a:p>
            <a:pPr marL="742950" lvl="1" indent="-285750" algn="l" rtl="0">
              <a:lnSpc>
                <a:spcPct val="100000"/>
              </a:lnSpc>
              <a:spcBef>
                <a:spcPts val="518"/>
              </a:spcBef>
              <a:spcAft>
                <a:spcPts val="0"/>
              </a:spcAft>
              <a:buClr>
                <a:schemeClr val="dk1"/>
              </a:buClr>
              <a:buSzPts val="2800"/>
              <a:buChar char="–"/>
            </a:pPr>
            <a:r>
              <a:rPr lang="en-US"/>
              <a:t>ATM will allow you to withdraw money </a:t>
            </a:r>
            <a:r>
              <a:rPr lang="en-US" i="1"/>
              <a:t>even if the machine is partitioned from the network</a:t>
            </a:r>
            <a:endParaRPr/>
          </a:p>
          <a:p>
            <a:pPr marL="742950" lvl="1" indent="-285750" algn="l" rtl="0">
              <a:lnSpc>
                <a:spcPct val="100000"/>
              </a:lnSpc>
              <a:spcBef>
                <a:spcPts val="518"/>
              </a:spcBef>
              <a:spcAft>
                <a:spcPts val="0"/>
              </a:spcAft>
              <a:buClr>
                <a:schemeClr val="dk1"/>
              </a:buClr>
              <a:buSzPts val="2800"/>
              <a:buChar char="–"/>
            </a:pPr>
            <a:r>
              <a:rPr lang="en-US"/>
              <a:t>However, it puts </a:t>
            </a:r>
            <a:r>
              <a:rPr lang="en-US" b="1"/>
              <a:t>a limit </a:t>
            </a:r>
            <a:r>
              <a:rPr lang="en-US"/>
              <a:t>on the amount of withdraw (e.g., $200)</a:t>
            </a:r>
            <a:endParaRPr/>
          </a:p>
          <a:p>
            <a:pPr marL="742950" lvl="1" indent="-285750" algn="l" rtl="0">
              <a:lnSpc>
                <a:spcPct val="100000"/>
              </a:lnSpc>
              <a:spcBef>
                <a:spcPts val="518"/>
              </a:spcBef>
              <a:spcAft>
                <a:spcPts val="0"/>
              </a:spcAft>
              <a:buClr>
                <a:schemeClr val="dk1"/>
              </a:buClr>
              <a:buSzPts val="2800"/>
              <a:buChar char="–"/>
            </a:pPr>
            <a:r>
              <a:rPr lang="en-US"/>
              <a:t>The bank might also charge you a fee when a overdraft happens</a:t>
            </a:r>
            <a:endParaRPr/>
          </a:p>
          <a:p>
            <a:pPr marL="0" lvl="0" indent="0" algn="l" rtl="0">
              <a:lnSpc>
                <a:spcPct val="100000"/>
              </a:lnSpc>
              <a:spcBef>
                <a:spcPts val="592"/>
              </a:spcBef>
              <a:spcAft>
                <a:spcPts val="0"/>
              </a:spcAft>
              <a:buClr>
                <a:schemeClr val="dk1"/>
              </a:buClr>
              <a:buSzPts val="3200"/>
              <a:buNone/>
            </a:pPr>
            <a:endParaRPr/>
          </a:p>
        </p:txBody>
      </p:sp>
      <p:pic>
        <p:nvPicPr>
          <p:cNvPr id="385" name="Google Shape;385;p33"/>
          <p:cNvPicPr preferRelativeResize="0"/>
          <p:nvPr/>
        </p:nvPicPr>
        <p:blipFill rotWithShape="1">
          <a:blip r:embed="rId3">
            <a:alphaModFix/>
          </a:blip>
          <a:srcRect/>
          <a:stretch/>
        </p:blipFill>
        <p:spPr>
          <a:xfrm>
            <a:off x="5008087" y="5379892"/>
            <a:ext cx="2625285" cy="137173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Dynamic Tradeoff between </a:t>
            </a:r>
            <a:r>
              <a:rPr lang="en-US" b="1"/>
              <a:t>C</a:t>
            </a:r>
            <a:r>
              <a:rPr lang="en-US"/>
              <a:t> and </a:t>
            </a:r>
            <a:r>
              <a:rPr lang="en-US" b="1"/>
              <a:t>A</a:t>
            </a:r>
            <a:endParaRPr b="1"/>
          </a:p>
        </p:txBody>
      </p:sp>
      <p:sp>
        <p:nvSpPr>
          <p:cNvPr id="391" name="Google Shape;391;p34"/>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a:t>An airline reservation system:</a:t>
            </a:r>
            <a:endParaRPr/>
          </a:p>
          <a:p>
            <a:pPr marL="742950" lvl="1" indent="-285750" algn="l" rtl="0">
              <a:lnSpc>
                <a:spcPct val="100000"/>
              </a:lnSpc>
              <a:spcBef>
                <a:spcPts val="560"/>
              </a:spcBef>
              <a:spcAft>
                <a:spcPts val="0"/>
              </a:spcAft>
              <a:buClr>
                <a:schemeClr val="dk1"/>
              </a:buClr>
              <a:buSzPts val="2800"/>
              <a:buChar char="–"/>
            </a:pPr>
            <a:r>
              <a:rPr lang="en-US"/>
              <a:t>When most of seats are available: it is ok to rely on somewhat out-of-date data, availability is more critical</a:t>
            </a:r>
            <a:endParaRPr/>
          </a:p>
          <a:p>
            <a:pPr marL="742950" lvl="1" indent="-285750" algn="l" rtl="0">
              <a:lnSpc>
                <a:spcPct val="100000"/>
              </a:lnSpc>
              <a:spcBef>
                <a:spcPts val="560"/>
              </a:spcBef>
              <a:spcAft>
                <a:spcPts val="0"/>
              </a:spcAft>
              <a:buClr>
                <a:schemeClr val="dk1"/>
              </a:buClr>
              <a:buSzPts val="2800"/>
              <a:buChar char="–"/>
            </a:pPr>
            <a:r>
              <a:rPr lang="en-US"/>
              <a:t>When the plane is close to be filled: it needs more accurate data to ensure the plane is not overbooked, consistency is more critical</a:t>
            </a:r>
            <a:endParaRPr/>
          </a:p>
          <a:p>
            <a:pPr marL="342900" lvl="0" indent="-342900" algn="l" rtl="0">
              <a:lnSpc>
                <a:spcPct val="100000"/>
              </a:lnSpc>
              <a:spcBef>
                <a:spcPts val="640"/>
              </a:spcBef>
              <a:spcAft>
                <a:spcPts val="0"/>
              </a:spcAft>
              <a:buClr>
                <a:schemeClr val="dk1"/>
              </a:buClr>
              <a:buSzPts val="3200"/>
              <a:buChar char="•"/>
            </a:pPr>
            <a:r>
              <a:rPr lang="en-US"/>
              <a:t>Neither strong consistency nor guaranteed availability, but it may significantly increase the tolerance of network disruption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Heterogeneity: Segmenting </a:t>
            </a:r>
            <a:r>
              <a:rPr lang="en-US" b="1"/>
              <a:t>C</a:t>
            </a:r>
            <a:r>
              <a:rPr lang="en-US"/>
              <a:t> and </a:t>
            </a:r>
            <a:r>
              <a:rPr lang="en-US" b="1"/>
              <a:t>A</a:t>
            </a:r>
            <a:endParaRPr b="1"/>
          </a:p>
        </p:txBody>
      </p:sp>
      <p:sp>
        <p:nvSpPr>
          <p:cNvPr id="397" name="Google Shape;397;p35"/>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a:t>No single uniform requirement</a:t>
            </a:r>
            <a:endParaRPr/>
          </a:p>
          <a:p>
            <a:pPr marL="742950" lvl="1" indent="-285750" algn="l" rtl="0">
              <a:lnSpc>
                <a:spcPct val="100000"/>
              </a:lnSpc>
              <a:spcBef>
                <a:spcPts val="518"/>
              </a:spcBef>
              <a:spcAft>
                <a:spcPts val="0"/>
              </a:spcAft>
              <a:buClr>
                <a:schemeClr val="dk1"/>
              </a:buClr>
              <a:buSzPct val="100000"/>
              <a:buChar char="–"/>
            </a:pPr>
            <a:r>
              <a:rPr lang="en-US"/>
              <a:t>Some aspects require strong consistency</a:t>
            </a:r>
            <a:endParaRPr/>
          </a:p>
          <a:p>
            <a:pPr marL="742950" lvl="1" indent="-285750" algn="l" rtl="0">
              <a:lnSpc>
                <a:spcPct val="100000"/>
              </a:lnSpc>
              <a:spcBef>
                <a:spcPts val="518"/>
              </a:spcBef>
              <a:spcAft>
                <a:spcPts val="0"/>
              </a:spcAft>
              <a:buClr>
                <a:schemeClr val="dk1"/>
              </a:buClr>
              <a:buSzPct val="100000"/>
              <a:buChar char="–"/>
            </a:pPr>
            <a:r>
              <a:rPr lang="en-US"/>
              <a:t>Others require high availability</a:t>
            </a:r>
            <a:endParaRPr/>
          </a:p>
          <a:p>
            <a:pPr marL="342900" lvl="0" indent="-342900" algn="l" rtl="0">
              <a:lnSpc>
                <a:spcPct val="100000"/>
              </a:lnSpc>
              <a:spcBef>
                <a:spcPts val="592"/>
              </a:spcBef>
              <a:spcAft>
                <a:spcPts val="0"/>
              </a:spcAft>
              <a:buClr>
                <a:schemeClr val="dk1"/>
              </a:buClr>
              <a:buSzPct val="100000"/>
              <a:buChar char="•"/>
            </a:pPr>
            <a:r>
              <a:rPr lang="en-US"/>
              <a:t>Segment the system into different components</a:t>
            </a:r>
            <a:endParaRPr/>
          </a:p>
          <a:p>
            <a:pPr marL="742950" lvl="1" indent="-285750" algn="l" rtl="0">
              <a:lnSpc>
                <a:spcPct val="100000"/>
              </a:lnSpc>
              <a:spcBef>
                <a:spcPts val="518"/>
              </a:spcBef>
              <a:spcAft>
                <a:spcPts val="0"/>
              </a:spcAft>
              <a:buClr>
                <a:schemeClr val="dk1"/>
              </a:buClr>
              <a:buSzPct val="100000"/>
              <a:buChar char="–"/>
            </a:pPr>
            <a:r>
              <a:rPr lang="en-US"/>
              <a:t>Each provides different types of guarantees </a:t>
            </a:r>
            <a:endParaRPr/>
          </a:p>
          <a:p>
            <a:pPr marL="342900" lvl="0" indent="-342900" algn="l" rtl="0">
              <a:lnSpc>
                <a:spcPct val="100000"/>
              </a:lnSpc>
              <a:spcBef>
                <a:spcPts val="592"/>
              </a:spcBef>
              <a:spcAft>
                <a:spcPts val="0"/>
              </a:spcAft>
              <a:buClr>
                <a:schemeClr val="dk1"/>
              </a:buClr>
              <a:buSzPct val="100000"/>
              <a:buChar char="•"/>
            </a:pPr>
            <a:r>
              <a:rPr lang="en-US"/>
              <a:t>Overall guarantees neither consistency nor availability</a:t>
            </a:r>
            <a:endParaRPr/>
          </a:p>
          <a:p>
            <a:pPr marL="742950" lvl="1" indent="-285750" algn="l" rtl="0">
              <a:lnSpc>
                <a:spcPct val="100000"/>
              </a:lnSpc>
              <a:spcBef>
                <a:spcPts val="518"/>
              </a:spcBef>
              <a:spcAft>
                <a:spcPts val="0"/>
              </a:spcAft>
              <a:buClr>
                <a:schemeClr val="dk1"/>
              </a:buClr>
              <a:buSzPct val="100000"/>
              <a:buChar char="–"/>
            </a:pPr>
            <a:r>
              <a:rPr lang="en-US"/>
              <a:t>Each part of the service gets exactly what it needs 	</a:t>
            </a:r>
            <a:endParaRPr/>
          </a:p>
          <a:p>
            <a:pPr marL="342900" lvl="0" indent="-342900" algn="l" rtl="0">
              <a:lnSpc>
                <a:spcPct val="100000"/>
              </a:lnSpc>
              <a:spcBef>
                <a:spcPts val="592"/>
              </a:spcBef>
              <a:spcAft>
                <a:spcPts val="0"/>
              </a:spcAft>
              <a:buClr>
                <a:schemeClr val="dk1"/>
              </a:buClr>
              <a:buSzPct val="100000"/>
              <a:buChar char="•"/>
            </a:pPr>
            <a:r>
              <a:rPr lang="en-US"/>
              <a:t>Can be partitioned along different dimensions</a:t>
            </a:r>
            <a:endParaRPr/>
          </a:p>
          <a:p>
            <a:pPr marL="342900" lvl="0" indent="-154940" algn="l" rtl="0">
              <a:lnSpc>
                <a:spcPct val="100000"/>
              </a:lnSpc>
              <a:spcBef>
                <a:spcPts val="592"/>
              </a:spcBef>
              <a:spcAft>
                <a:spcPts val="0"/>
              </a:spcAft>
              <a:buClr>
                <a:schemeClr val="dk1"/>
              </a:buClr>
              <a:buSzPct val="1000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Discussion</a:t>
            </a:r>
            <a:endParaRPr/>
          </a:p>
        </p:txBody>
      </p:sp>
      <p:sp>
        <p:nvSpPr>
          <p:cNvPr id="403" name="Google Shape;403;p36"/>
          <p:cNvSpPr txBox="1">
            <a:spLocks noGrp="1"/>
          </p:cNvSpPr>
          <p:nvPr>
            <p:ph type="body" idx="1"/>
          </p:nvPr>
        </p:nvSpPr>
        <p:spPr>
          <a:xfrm>
            <a:off x="457200" y="1600200"/>
            <a:ext cx="8229600" cy="499495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In edge computing applications, what are the trade-offs between consistency and availability you can think of? What is your strategy?</a:t>
            </a:r>
            <a:endParaRPr dirty="0"/>
          </a:p>
          <a:p>
            <a:pPr marL="342900" lvl="0" indent="-342900" algn="l" rtl="0">
              <a:lnSpc>
                <a:spcPct val="100000"/>
              </a:lnSpc>
              <a:spcBef>
                <a:spcPts val="592"/>
              </a:spcBef>
              <a:spcAft>
                <a:spcPts val="0"/>
              </a:spcAft>
              <a:buClr>
                <a:schemeClr val="dk1"/>
              </a:buClr>
              <a:buSzPts val="3200"/>
              <a:buChar char="•"/>
            </a:pPr>
            <a:r>
              <a:rPr lang="en-US" dirty="0"/>
              <a:t>For example,</a:t>
            </a:r>
            <a:endParaRPr dirty="0"/>
          </a:p>
          <a:p>
            <a:pPr marL="742950" lvl="1" indent="-285750" algn="l" rtl="0">
              <a:lnSpc>
                <a:spcPct val="100000"/>
              </a:lnSpc>
              <a:spcBef>
                <a:spcPts val="518"/>
              </a:spcBef>
              <a:spcAft>
                <a:spcPts val="0"/>
              </a:spcAft>
              <a:buClr>
                <a:schemeClr val="dk1"/>
              </a:buClr>
              <a:buSzPts val="2800"/>
              <a:buChar char="–"/>
            </a:pPr>
            <a:r>
              <a:rPr lang="en-US" dirty="0"/>
              <a:t>Online video gaming</a:t>
            </a:r>
            <a:endParaRPr dirty="0"/>
          </a:p>
          <a:p>
            <a:pPr marL="742950" lvl="1" indent="-285750" algn="l" rtl="0">
              <a:lnSpc>
                <a:spcPct val="100000"/>
              </a:lnSpc>
              <a:spcBef>
                <a:spcPts val="518"/>
              </a:spcBef>
              <a:spcAft>
                <a:spcPts val="0"/>
              </a:spcAft>
              <a:buClr>
                <a:schemeClr val="dk1"/>
              </a:buClr>
              <a:buSzPts val="2800"/>
              <a:buChar char="–"/>
            </a:pPr>
            <a:r>
              <a:rPr lang="en-US" dirty="0"/>
              <a:t>Distributed data storage</a:t>
            </a:r>
            <a:endParaRPr dirty="0"/>
          </a:p>
          <a:p>
            <a:pPr marL="742950" lvl="1" indent="-285750" algn="l" rtl="0">
              <a:lnSpc>
                <a:spcPct val="100000"/>
              </a:lnSpc>
              <a:spcBef>
                <a:spcPts val="518"/>
              </a:spcBef>
              <a:spcAft>
                <a:spcPts val="0"/>
              </a:spcAft>
              <a:buClr>
                <a:schemeClr val="dk1"/>
              </a:buClr>
              <a:buSzPts val="2800"/>
              <a:buChar char="–"/>
            </a:pPr>
            <a:r>
              <a:rPr lang="en-US" dirty="0"/>
              <a:t>Does facial image recognition services require to consider consistency? – no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350253" y="11421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a:t>
            </a:r>
            <a:endParaRPr/>
          </a:p>
        </p:txBody>
      </p:sp>
      <p:sp>
        <p:nvSpPr>
          <p:cNvPr id="109" name="Google Shape;109;p4"/>
          <p:cNvSpPr/>
          <p:nvPr/>
        </p:nvSpPr>
        <p:spPr>
          <a:xfrm>
            <a:off x="1657675" y="1417639"/>
            <a:ext cx="3141579" cy="3154362"/>
          </a:xfrm>
          <a:prstGeom prst="ellipse">
            <a:avLst/>
          </a:prstGeom>
          <a:gradFill>
            <a:gsLst>
              <a:gs pos="0">
                <a:srgbClr val="3E7FCD"/>
              </a:gs>
              <a:gs pos="100000">
                <a:srgbClr val="96C0FF"/>
              </a:gs>
            </a:gsLst>
            <a:lin ang="16200000" scaled="0"/>
          </a:gradFill>
          <a:ln w="9525" cap="flat" cmpd="sng">
            <a:solidFill>
              <a:srgbClr val="4A7DBA">
                <a:alpha val="49411"/>
              </a:srgbClr>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C</a:t>
            </a: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4069339" y="1417639"/>
            <a:ext cx="3336756" cy="3154362"/>
          </a:xfrm>
          <a:prstGeom prst="ellipse">
            <a:avLst/>
          </a:prstGeom>
          <a:solidFill>
            <a:srgbClr val="008000">
              <a:alpha val="49411"/>
            </a:srgbClr>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A</a:t>
            </a:r>
            <a:endParaRPr sz="6000" b="1" i="0" u="none" strike="noStrike" cap="none">
              <a:solidFill>
                <a:schemeClr val="lt1"/>
              </a:solidFill>
              <a:latin typeface="Calibri"/>
              <a:ea typeface="Calibri"/>
              <a:cs typeface="Calibri"/>
              <a:sym typeface="Calibri"/>
            </a:endParaRPr>
          </a:p>
        </p:txBody>
      </p:sp>
      <p:sp>
        <p:nvSpPr>
          <p:cNvPr id="111" name="Google Shape;111;p4"/>
          <p:cNvSpPr/>
          <p:nvPr/>
        </p:nvSpPr>
        <p:spPr>
          <a:xfrm>
            <a:off x="2847464" y="3088107"/>
            <a:ext cx="3395578" cy="3342105"/>
          </a:xfrm>
          <a:prstGeom prst="ellipse">
            <a:avLst/>
          </a:prstGeom>
          <a:solidFill>
            <a:srgbClr val="FF0000">
              <a:alpha val="49411"/>
            </a:srgbClr>
          </a:solidFill>
          <a:ln w="9525" cap="flat" cmpd="sng">
            <a:solidFill>
              <a:srgbClr val="4A7DBA">
                <a:alpha val="49411"/>
              </a:srgbClr>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lt1"/>
                </a:solidFill>
                <a:latin typeface="Calibri"/>
                <a:ea typeface="Calibri"/>
                <a:cs typeface="Calibri"/>
                <a:sym typeface="Calibri"/>
              </a:rPr>
              <a:t>P</a:t>
            </a:r>
            <a:endParaRPr sz="6000" b="1" i="0" u="none" strike="noStrike" cap="none">
              <a:solidFill>
                <a:schemeClr val="lt1"/>
              </a:solidFill>
              <a:latin typeface="Calibri"/>
              <a:ea typeface="Calibri"/>
              <a:cs typeface="Calibri"/>
              <a:sym typeface="Calibri"/>
            </a:endParaRPr>
          </a:p>
        </p:txBody>
      </p:sp>
      <p:sp>
        <p:nvSpPr>
          <p:cNvPr id="112" name="Google Shape;112;p4"/>
          <p:cNvSpPr/>
          <p:nvPr/>
        </p:nvSpPr>
        <p:spPr>
          <a:xfrm>
            <a:off x="4197684" y="2954421"/>
            <a:ext cx="507990" cy="1002632"/>
          </a:xfrm>
          <a:prstGeom prst="mathMultiply">
            <a:avLst>
              <a:gd name="adj1" fmla="val 23520"/>
            </a:avLst>
          </a:prstGeom>
          <a:solidFill>
            <a:schemeClr val="dk1"/>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a:t>
            </a:r>
            <a:endParaRPr/>
          </a:p>
        </p:txBody>
      </p:sp>
      <p:sp>
        <p:nvSpPr>
          <p:cNvPr id="119" name="Google Shape;119;p5"/>
          <p:cNvSpPr txBox="1">
            <a:spLocks noGrp="1"/>
          </p:cNvSpPr>
          <p:nvPr>
            <p:ph type="body" idx="1"/>
          </p:nvPr>
        </p:nvSpPr>
        <p:spPr>
          <a:xfrm>
            <a:off x="457200" y="1431293"/>
            <a:ext cx="8229600" cy="498583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 simple example:</a:t>
            </a:r>
            <a:endParaRPr/>
          </a:p>
        </p:txBody>
      </p:sp>
      <p:sp>
        <p:nvSpPr>
          <p:cNvPr id="120" name="Google Shape;120;p5"/>
          <p:cNvSpPr txBox="1"/>
          <p:nvPr/>
        </p:nvSpPr>
        <p:spPr>
          <a:xfrm>
            <a:off x="1630947" y="2219161"/>
            <a:ext cx="6670842"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Hotel Booking</a:t>
            </a:r>
            <a:r>
              <a:rPr lang="en-US" sz="2800" b="0" i="0" u="none" strike="noStrike" cap="none">
                <a:solidFill>
                  <a:schemeClr val="dk1"/>
                </a:solidFill>
                <a:latin typeface="Calibri"/>
                <a:ea typeface="Calibri"/>
                <a:cs typeface="Calibri"/>
                <a:sym typeface="Calibri"/>
              </a:rPr>
              <a:t>: are we double-booking the same room?</a:t>
            </a:r>
            <a:endParaRPr sz="2800" b="0" i="0" u="none" strike="noStrike" cap="none">
              <a:solidFill>
                <a:schemeClr val="dk1"/>
              </a:solidFill>
              <a:latin typeface="Calibri"/>
              <a:ea typeface="Calibri"/>
              <a:cs typeface="Calibri"/>
              <a:sym typeface="Calibri"/>
            </a:endParaRPr>
          </a:p>
        </p:txBody>
      </p:sp>
      <p:sp>
        <p:nvSpPr>
          <p:cNvPr id="121" name="Google Shape;121;p5"/>
          <p:cNvSpPr txBox="1"/>
          <p:nvPr/>
        </p:nvSpPr>
        <p:spPr>
          <a:xfrm>
            <a:off x="160423" y="5551287"/>
            <a:ext cx="132347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Bob</a:t>
            </a:r>
            <a:endParaRPr sz="2800" b="0" i="0" u="none" strike="noStrike" cap="none">
              <a:solidFill>
                <a:schemeClr val="dk1"/>
              </a:solidFill>
              <a:latin typeface="Calibri"/>
              <a:ea typeface="Calibri"/>
              <a:cs typeface="Calibri"/>
              <a:sym typeface="Calibri"/>
            </a:endParaRPr>
          </a:p>
        </p:txBody>
      </p:sp>
      <p:sp>
        <p:nvSpPr>
          <p:cNvPr id="122" name="Google Shape;122;p5"/>
          <p:cNvSpPr txBox="1"/>
          <p:nvPr/>
        </p:nvSpPr>
        <p:spPr>
          <a:xfrm>
            <a:off x="7363328" y="5551287"/>
            <a:ext cx="132347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Zheng</a:t>
            </a:r>
            <a:endParaRPr sz="2800" b="0" i="0" u="none" strike="noStrike" cap="none">
              <a:solidFill>
                <a:schemeClr val="dk1"/>
              </a:solidFill>
              <a:latin typeface="Calibri"/>
              <a:ea typeface="Calibri"/>
              <a:cs typeface="Calibri"/>
              <a:sym typeface="Calibri"/>
            </a:endParaRPr>
          </a:p>
        </p:txBody>
      </p:sp>
      <p:pic>
        <p:nvPicPr>
          <p:cNvPr id="123" name="Google Shape;123;p5"/>
          <p:cNvPicPr preferRelativeResize="0"/>
          <p:nvPr/>
        </p:nvPicPr>
        <p:blipFill rotWithShape="1">
          <a:blip r:embed="rId3">
            <a:alphaModFix/>
          </a:blip>
          <a:srcRect/>
          <a:stretch/>
        </p:blipFill>
        <p:spPr>
          <a:xfrm>
            <a:off x="7640052" y="4523617"/>
            <a:ext cx="757040" cy="900364"/>
          </a:xfrm>
          <a:prstGeom prst="rect">
            <a:avLst/>
          </a:prstGeom>
          <a:noFill/>
          <a:ln>
            <a:noFill/>
          </a:ln>
        </p:spPr>
      </p:pic>
      <p:pic>
        <p:nvPicPr>
          <p:cNvPr id="124" name="Google Shape;124;p5"/>
          <p:cNvPicPr preferRelativeResize="0"/>
          <p:nvPr/>
        </p:nvPicPr>
        <p:blipFill rotWithShape="1">
          <a:blip r:embed="rId3">
            <a:alphaModFix/>
          </a:blip>
          <a:srcRect/>
          <a:stretch/>
        </p:blipFill>
        <p:spPr>
          <a:xfrm>
            <a:off x="307474" y="4380474"/>
            <a:ext cx="794175" cy="944529"/>
          </a:xfrm>
          <a:prstGeom prst="rect">
            <a:avLst/>
          </a:prstGeom>
          <a:noFill/>
          <a:ln>
            <a:noFill/>
          </a:ln>
        </p:spPr>
      </p:pic>
      <p:sp>
        <p:nvSpPr>
          <p:cNvPr id="125" name="Google Shape;125;p5"/>
          <p:cNvSpPr/>
          <p:nvPr/>
        </p:nvSpPr>
        <p:spPr>
          <a:xfrm>
            <a:off x="2339475" y="4487113"/>
            <a:ext cx="1096211" cy="952757"/>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5"/>
          <p:cNvSpPr/>
          <p:nvPr/>
        </p:nvSpPr>
        <p:spPr>
          <a:xfrm>
            <a:off x="5379452" y="4483515"/>
            <a:ext cx="1197810" cy="952757"/>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7" name="Google Shape;127;p5"/>
          <p:cNvSpPr/>
          <p:nvPr/>
        </p:nvSpPr>
        <p:spPr>
          <a:xfrm>
            <a:off x="2900948" y="4781837"/>
            <a:ext cx="347579" cy="345831"/>
          </a:xfrm>
          <a:prstGeom prst="trapezoid">
            <a:avLst>
              <a:gd name="adj" fmla="val 25000"/>
            </a:avLst>
          </a:prstGeom>
          <a:solidFill>
            <a:srgbClr val="80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5"/>
          <p:cNvSpPr/>
          <p:nvPr/>
        </p:nvSpPr>
        <p:spPr>
          <a:xfrm>
            <a:off x="5486400" y="4852739"/>
            <a:ext cx="347579" cy="345831"/>
          </a:xfrm>
          <a:prstGeom prst="trapezoid">
            <a:avLst>
              <a:gd name="adj" fmla="val 25000"/>
            </a:avLst>
          </a:prstGeom>
          <a:solidFill>
            <a:srgbClr val="80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5"/>
          <p:cNvSpPr/>
          <p:nvPr/>
        </p:nvSpPr>
        <p:spPr>
          <a:xfrm>
            <a:off x="1390317" y="4655402"/>
            <a:ext cx="534737" cy="543166"/>
          </a:xfrm>
          <a:prstGeom prst="rightArrow">
            <a:avLst>
              <a:gd name="adj1" fmla="val 50000"/>
              <a:gd name="adj2" fmla="val 50000"/>
            </a:avLst>
          </a:prstGeom>
          <a:solidFill>
            <a:schemeClr val="accent6"/>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5"/>
          <p:cNvSpPr/>
          <p:nvPr/>
        </p:nvSpPr>
        <p:spPr>
          <a:xfrm>
            <a:off x="6858001" y="4667023"/>
            <a:ext cx="612274" cy="571244"/>
          </a:xfrm>
          <a:prstGeom prst="leftArrow">
            <a:avLst>
              <a:gd name="adj1" fmla="val 50000"/>
              <a:gd name="adj2" fmla="val 50000"/>
            </a:avLst>
          </a:prstGeom>
          <a:solidFill>
            <a:schemeClr val="accent6"/>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31" name="Google Shape;131;p5"/>
          <p:cNvCxnSpPr/>
          <p:nvPr/>
        </p:nvCxnSpPr>
        <p:spPr>
          <a:xfrm>
            <a:off x="3494509" y="4963490"/>
            <a:ext cx="1804736" cy="0"/>
          </a:xfrm>
          <a:prstGeom prst="straightConnector1">
            <a:avLst/>
          </a:prstGeom>
          <a:noFill/>
          <a:ln w="762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a:t>
            </a:r>
            <a:endParaRPr/>
          </a:p>
        </p:txBody>
      </p:sp>
      <p:sp>
        <p:nvSpPr>
          <p:cNvPr id="138" name="Google Shape;138;p7"/>
          <p:cNvSpPr txBox="1">
            <a:spLocks noGrp="1"/>
          </p:cNvSpPr>
          <p:nvPr>
            <p:ph type="body" idx="1"/>
          </p:nvPr>
        </p:nvSpPr>
        <p:spPr>
          <a:xfrm>
            <a:off x="457200" y="1417638"/>
            <a:ext cx="8229600" cy="498583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 simple example:</a:t>
            </a:r>
            <a:endParaRPr/>
          </a:p>
        </p:txBody>
      </p:sp>
      <p:sp>
        <p:nvSpPr>
          <p:cNvPr id="139" name="Google Shape;139;p7"/>
          <p:cNvSpPr txBox="1"/>
          <p:nvPr/>
        </p:nvSpPr>
        <p:spPr>
          <a:xfrm>
            <a:off x="1630947" y="2219161"/>
            <a:ext cx="6670842"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Hotel Booking</a:t>
            </a:r>
            <a:r>
              <a:rPr lang="en-US" sz="2800" b="0" i="0" u="none" strike="noStrike" cap="none">
                <a:solidFill>
                  <a:schemeClr val="dk1"/>
                </a:solidFill>
                <a:latin typeface="Calibri"/>
                <a:ea typeface="Calibri"/>
                <a:cs typeface="Calibri"/>
                <a:sym typeface="Calibri"/>
              </a:rPr>
              <a:t>: are we double-booking the same room?</a:t>
            </a:r>
            <a:endParaRPr sz="2800" b="0" i="0" u="none" strike="noStrike" cap="none">
              <a:solidFill>
                <a:schemeClr val="dk1"/>
              </a:solidFill>
              <a:latin typeface="Calibri"/>
              <a:ea typeface="Calibri"/>
              <a:cs typeface="Calibri"/>
              <a:sym typeface="Calibri"/>
            </a:endParaRPr>
          </a:p>
        </p:txBody>
      </p:sp>
      <p:sp>
        <p:nvSpPr>
          <p:cNvPr id="140" name="Google Shape;140;p7"/>
          <p:cNvSpPr txBox="1"/>
          <p:nvPr/>
        </p:nvSpPr>
        <p:spPr>
          <a:xfrm>
            <a:off x="160423" y="5551287"/>
            <a:ext cx="132347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Bob</a:t>
            </a:r>
            <a:endParaRPr sz="2800" b="0" i="0" u="none" strike="noStrike" cap="none">
              <a:solidFill>
                <a:schemeClr val="dk1"/>
              </a:solidFill>
              <a:latin typeface="Calibri"/>
              <a:ea typeface="Calibri"/>
              <a:cs typeface="Calibri"/>
              <a:sym typeface="Calibri"/>
            </a:endParaRPr>
          </a:p>
        </p:txBody>
      </p:sp>
      <p:sp>
        <p:nvSpPr>
          <p:cNvPr id="141" name="Google Shape;141;p7"/>
          <p:cNvSpPr txBox="1"/>
          <p:nvPr/>
        </p:nvSpPr>
        <p:spPr>
          <a:xfrm>
            <a:off x="7363328" y="5551287"/>
            <a:ext cx="132347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Dong</a:t>
            </a:r>
            <a:endParaRPr sz="2800" b="0" i="0" u="none" strike="noStrike" cap="none">
              <a:solidFill>
                <a:schemeClr val="dk1"/>
              </a:solidFill>
              <a:latin typeface="Calibri"/>
              <a:ea typeface="Calibri"/>
              <a:cs typeface="Calibri"/>
              <a:sym typeface="Calibri"/>
            </a:endParaRPr>
          </a:p>
        </p:txBody>
      </p:sp>
      <p:pic>
        <p:nvPicPr>
          <p:cNvPr id="142" name="Google Shape;142;p7"/>
          <p:cNvPicPr preferRelativeResize="0"/>
          <p:nvPr/>
        </p:nvPicPr>
        <p:blipFill rotWithShape="1">
          <a:blip r:embed="rId3">
            <a:alphaModFix/>
          </a:blip>
          <a:srcRect/>
          <a:stretch/>
        </p:blipFill>
        <p:spPr>
          <a:xfrm>
            <a:off x="7640052" y="4523617"/>
            <a:ext cx="757040" cy="900364"/>
          </a:xfrm>
          <a:prstGeom prst="rect">
            <a:avLst/>
          </a:prstGeom>
          <a:noFill/>
          <a:ln>
            <a:noFill/>
          </a:ln>
        </p:spPr>
      </p:pic>
      <p:pic>
        <p:nvPicPr>
          <p:cNvPr id="143" name="Google Shape;143;p7"/>
          <p:cNvPicPr preferRelativeResize="0"/>
          <p:nvPr/>
        </p:nvPicPr>
        <p:blipFill rotWithShape="1">
          <a:blip r:embed="rId3">
            <a:alphaModFix/>
          </a:blip>
          <a:srcRect/>
          <a:stretch/>
        </p:blipFill>
        <p:spPr>
          <a:xfrm>
            <a:off x="307474" y="4380474"/>
            <a:ext cx="794175" cy="944529"/>
          </a:xfrm>
          <a:prstGeom prst="rect">
            <a:avLst/>
          </a:prstGeom>
          <a:noFill/>
          <a:ln>
            <a:noFill/>
          </a:ln>
        </p:spPr>
      </p:pic>
      <p:sp>
        <p:nvSpPr>
          <p:cNvPr id="144" name="Google Shape;144;p7"/>
          <p:cNvSpPr/>
          <p:nvPr/>
        </p:nvSpPr>
        <p:spPr>
          <a:xfrm>
            <a:off x="2339475" y="4487113"/>
            <a:ext cx="1096211" cy="952757"/>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5" name="Google Shape;145;p7"/>
          <p:cNvSpPr/>
          <p:nvPr/>
        </p:nvSpPr>
        <p:spPr>
          <a:xfrm>
            <a:off x="5379452" y="4483515"/>
            <a:ext cx="1197810" cy="952757"/>
          </a:xfrm>
          <a:prstGeom prst="rect">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7"/>
          <p:cNvSpPr/>
          <p:nvPr/>
        </p:nvSpPr>
        <p:spPr>
          <a:xfrm>
            <a:off x="2900948" y="4781837"/>
            <a:ext cx="347579" cy="345831"/>
          </a:xfrm>
          <a:prstGeom prst="trapezoid">
            <a:avLst>
              <a:gd name="adj" fmla="val 25000"/>
            </a:avLst>
          </a:prstGeom>
          <a:solidFill>
            <a:srgbClr val="80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7"/>
          <p:cNvSpPr/>
          <p:nvPr/>
        </p:nvSpPr>
        <p:spPr>
          <a:xfrm>
            <a:off x="5486400" y="4852739"/>
            <a:ext cx="347579" cy="345831"/>
          </a:xfrm>
          <a:prstGeom prst="trapezoid">
            <a:avLst>
              <a:gd name="adj" fmla="val 25000"/>
            </a:avLst>
          </a:prstGeom>
          <a:solidFill>
            <a:srgbClr val="80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7"/>
          <p:cNvSpPr/>
          <p:nvPr/>
        </p:nvSpPr>
        <p:spPr>
          <a:xfrm>
            <a:off x="1390317" y="4655402"/>
            <a:ext cx="534737" cy="543166"/>
          </a:xfrm>
          <a:prstGeom prst="rightArrow">
            <a:avLst>
              <a:gd name="adj1" fmla="val 50000"/>
              <a:gd name="adj2" fmla="val 50000"/>
            </a:avLst>
          </a:prstGeom>
          <a:solidFill>
            <a:schemeClr val="accent6"/>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7"/>
          <p:cNvSpPr/>
          <p:nvPr/>
        </p:nvSpPr>
        <p:spPr>
          <a:xfrm>
            <a:off x="6858001" y="4667023"/>
            <a:ext cx="612274" cy="571244"/>
          </a:xfrm>
          <a:prstGeom prst="leftArrow">
            <a:avLst>
              <a:gd name="adj1" fmla="val 50000"/>
              <a:gd name="adj2" fmla="val 50000"/>
            </a:avLst>
          </a:prstGeom>
          <a:solidFill>
            <a:schemeClr val="accent6"/>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50" name="Google Shape;150;p7"/>
          <p:cNvCxnSpPr/>
          <p:nvPr/>
        </p:nvCxnSpPr>
        <p:spPr>
          <a:xfrm>
            <a:off x="3494509" y="4963490"/>
            <a:ext cx="1804736" cy="0"/>
          </a:xfrm>
          <a:prstGeom prst="straightConnector1">
            <a:avLst/>
          </a:prstGeom>
          <a:noFill/>
          <a:ln w="762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sp>
        <p:nvSpPr>
          <p:cNvPr id="151" name="Google Shape;151;p7"/>
          <p:cNvSpPr/>
          <p:nvPr/>
        </p:nvSpPr>
        <p:spPr>
          <a:xfrm>
            <a:off x="3983789" y="4257511"/>
            <a:ext cx="868948" cy="1411961"/>
          </a:xfrm>
          <a:prstGeom prst="mathMultiply">
            <a:avLst>
              <a:gd name="adj1" fmla="val 23520"/>
            </a:avLst>
          </a:prstGeom>
          <a:solidFill>
            <a:schemeClr val="dk1"/>
          </a:solidFill>
          <a:ln w="9525"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2" name="Google Shape;152;p7"/>
          <p:cNvPicPr preferRelativeResize="0"/>
          <p:nvPr/>
        </p:nvPicPr>
        <p:blipFill rotWithShape="1">
          <a:blip r:embed="rId4">
            <a:alphaModFix/>
          </a:blip>
          <a:srcRect/>
          <a:stretch/>
        </p:blipFill>
        <p:spPr>
          <a:xfrm>
            <a:off x="1088282" y="3484272"/>
            <a:ext cx="1196473" cy="896200"/>
          </a:xfrm>
          <a:prstGeom prst="rect">
            <a:avLst/>
          </a:prstGeom>
          <a:noFill/>
          <a:ln>
            <a:noFill/>
          </a:ln>
        </p:spPr>
      </p:pic>
      <p:pic>
        <p:nvPicPr>
          <p:cNvPr id="153" name="Google Shape;153;p7"/>
          <p:cNvPicPr preferRelativeResize="0"/>
          <p:nvPr/>
        </p:nvPicPr>
        <p:blipFill rotWithShape="1">
          <a:blip r:embed="rId4">
            <a:alphaModFix/>
          </a:blip>
          <a:srcRect/>
          <a:stretch/>
        </p:blipFill>
        <p:spPr>
          <a:xfrm>
            <a:off x="6765090" y="3627417"/>
            <a:ext cx="1196473" cy="89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 Proof</a:t>
            </a:r>
            <a:endParaRPr/>
          </a:p>
        </p:txBody>
      </p:sp>
      <p:sp>
        <p:nvSpPr>
          <p:cNvPr id="159" name="Google Shape;159;p8"/>
          <p:cNvSpPr txBox="1">
            <a:spLocks noGrp="1"/>
          </p:cNvSpPr>
          <p:nvPr>
            <p:ph type="body" idx="1"/>
          </p:nvPr>
        </p:nvSpPr>
        <p:spPr>
          <a:xfrm>
            <a:off x="457201" y="1747252"/>
            <a:ext cx="5224379" cy="178201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2002: Proven by research conducted by Nancy Lynch and Seth Gilbert at MIT</a:t>
            </a:r>
            <a:endParaRPr/>
          </a:p>
          <a:p>
            <a:pPr marL="342900" lvl="0" indent="-139700" algn="l" rtl="0">
              <a:lnSpc>
                <a:spcPct val="100000"/>
              </a:lnSpc>
              <a:spcBef>
                <a:spcPts val="640"/>
              </a:spcBef>
              <a:spcAft>
                <a:spcPts val="0"/>
              </a:spcAft>
              <a:buClr>
                <a:schemeClr val="dk1"/>
              </a:buClr>
              <a:buSzPts val="3200"/>
              <a:buNone/>
            </a:pPr>
            <a:endParaRPr/>
          </a:p>
        </p:txBody>
      </p:sp>
      <p:pic>
        <p:nvPicPr>
          <p:cNvPr id="160" name="Google Shape;160;p8"/>
          <p:cNvPicPr preferRelativeResize="0"/>
          <p:nvPr/>
        </p:nvPicPr>
        <p:blipFill rotWithShape="1">
          <a:blip r:embed="rId3">
            <a:alphaModFix/>
          </a:blip>
          <a:srcRect/>
          <a:stretch/>
        </p:blipFill>
        <p:spPr>
          <a:xfrm>
            <a:off x="6079741" y="1737893"/>
            <a:ext cx="2369101" cy="4401096"/>
          </a:xfrm>
          <a:prstGeom prst="rect">
            <a:avLst/>
          </a:prstGeom>
          <a:noFill/>
          <a:ln>
            <a:noFill/>
          </a:ln>
        </p:spPr>
      </p:pic>
      <p:sp>
        <p:nvSpPr>
          <p:cNvPr id="161" name="Google Shape;161;p8"/>
          <p:cNvSpPr txBox="1"/>
          <p:nvPr/>
        </p:nvSpPr>
        <p:spPr>
          <a:xfrm>
            <a:off x="291543" y="3844482"/>
            <a:ext cx="5685966"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Gilbert, Seth, and Nancy Lynch. "Brewer's conjecture and  the feasibility of consistent, available, partition-tolerant web services." ACM SIGACT News 33.2 (2002): 51-59.</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 Proof</a:t>
            </a:r>
            <a:endParaRPr/>
          </a:p>
        </p:txBody>
      </p:sp>
      <p:sp>
        <p:nvSpPr>
          <p:cNvPr id="167" name="Google Shape;167;p9"/>
          <p:cNvSpPr txBox="1">
            <a:spLocks noGrp="1"/>
          </p:cNvSpPr>
          <p:nvPr>
            <p:ph type="body" idx="1"/>
          </p:nvPr>
        </p:nvSpPr>
        <p:spPr>
          <a:xfrm>
            <a:off x="457200" y="1747254"/>
            <a:ext cx="7349958" cy="83285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 simple proof using two nodes:</a:t>
            </a:r>
            <a:endParaRPr/>
          </a:p>
          <a:p>
            <a:pPr marL="342900" lvl="0" indent="-139700" algn="l" rtl="0">
              <a:lnSpc>
                <a:spcPct val="100000"/>
              </a:lnSpc>
              <a:spcBef>
                <a:spcPts val="640"/>
              </a:spcBef>
              <a:spcAft>
                <a:spcPts val="0"/>
              </a:spcAft>
              <a:buClr>
                <a:schemeClr val="dk1"/>
              </a:buClr>
              <a:buSzPts val="3200"/>
              <a:buNone/>
            </a:pPr>
            <a:endParaRPr/>
          </a:p>
        </p:txBody>
      </p:sp>
      <p:sp>
        <p:nvSpPr>
          <p:cNvPr id="168" name="Google Shape;168;p9"/>
          <p:cNvSpPr/>
          <p:nvPr/>
        </p:nvSpPr>
        <p:spPr>
          <a:xfrm>
            <a:off x="1537368" y="3048000"/>
            <a:ext cx="1122948" cy="1096211"/>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A</a:t>
            </a:r>
            <a:endParaRPr sz="3200" b="0" i="0" u="none" strike="noStrike" cap="none">
              <a:solidFill>
                <a:schemeClr val="dk1"/>
              </a:solidFill>
              <a:latin typeface="Calibri"/>
              <a:ea typeface="Calibri"/>
              <a:cs typeface="Calibri"/>
              <a:sym typeface="Calibri"/>
            </a:endParaRPr>
          </a:p>
        </p:txBody>
      </p:sp>
      <p:sp>
        <p:nvSpPr>
          <p:cNvPr id="169" name="Google Shape;169;p9"/>
          <p:cNvSpPr/>
          <p:nvPr/>
        </p:nvSpPr>
        <p:spPr>
          <a:xfrm>
            <a:off x="5005136" y="3048000"/>
            <a:ext cx="1122948" cy="1096211"/>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B</a:t>
            </a:r>
            <a:endParaRPr sz="3200" b="0" i="0" u="none" strike="noStrike" cap="none">
              <a:solidFill>
                <a:srgbClr val="000000"/>
              </a:solidFill>
              <a:latin typeface="Calibri"/>
              <a:ea typeface="Calibri"/>
              <a:cs typeface="Calibri"/>
              <a:sym typeface="Calibri"/>
            </a:endParaRPr>
          </a:p>
        </p:txBody>
      </p:sp>
      <p:cxnSp>
        <p:nvCxnSpPr>
          <p:cNvPr id="170" name="Google Shape;170;p9"/>
          <p:cNvCxnSpPr/>
          <p:nvPr/>
        </p:nvCxnSpPr>
        <p:spPr>
          <a:xfrm>
            <a:off x="3930315" y="2673684"/>
            <a:ext cx="0" cy="2820737"/>
          </a:xfrm>
          <a:prstGeom prst="straightConnector1">
            <a:avLst/>
          </a:prstGeom>
          <a:noFill/>
          <a:ln w="63500" cap="flat" cmpd="sng">
            <a:solidFill>
              <a:schemeClr val="accent1"/>
            </a:solidFill>
            <a:prstDash val="solid"/>
            <a:round/>
            <a:headEnd type="none" w="sm" len="sm"/>
            <a:tailEnd type="none" w="sm" len="sm"/>
          </a:ln>
          <a:effectLst>
            <a:outerShdw blurRad="40000" dist="20000" dir="5400000" rotWithShape="0">
              <a:srgbClr val="000000">
                <a:alpha val="37254"/>
              </a:srgbClr>
            </a:outerShdw>
          </a:effectLst>
        </p:spPr>
      </p:cxnSp>
      <p:cxnSp>
        <p:nvCxnSpPr>
          <p:cNvPr id="171" name="Google Shape;171;p9"/>
          <p:cNvCxnSpPr/>
          <p:nvPr/>
        </p:nvCxnSpPr>
        <p:spPr>
          <a:xfrm rot="10800000" flipH="1">
            <a:off x="4852737" y="4318002"/>
            <a:ext cx="614947" cy="1604211"/>
          </a:xfrm>
          <a:prstGeom prst="straightConnector1">
            <a:avLst/>
          </a:prstGeom>
          <a:noFill/>
          <a:ln w="50800" cap="flat" cmpd="sng">
            <a:solidFill>
              <a:schemeClr val="accent1"/>
            </a:solidFill>
            <a:prstDash val="solid"/>
            <a:round/>
            <a:headEnd type="none" w="sm" len="sm"/>
            <a:tailEnd type="stealth" w="med" len="med"/>
          </a:ln>
          <a:effectLst>
            <a:outerShdw blurRad="40000" dist="20000" dir="5400000" rotWithShape="0">
              <a:srgbClr val="000000">
                <a:alpha val="37254"/>
              </a:srgbClr>
            </a:outerShdw>
          </a:effectLst>
        </p:spPr>
      </p:cxnSp>
      <p:sp>
        <p:nvSpPr>
          <p:cNvPr id="172" name="Google Shape;172;p9"/>
          <p:cNvSpPr/>
          <p:nvPr/>
        </p:nvSpPr>
        <p:spPr>
          <a:xfrm>
            <a:off x="5753769" y="4919578"/>
            <a:ext cx="748631" cy="668422"/>
          </a:xfrm>
          <a:prstGeom prst="star5">
            <a:avLst>
              <a:gd name="adj" fmla="val 19098"/>
              <a:gd name="hf" fmla="val 105146"/>
              <a:gd name="vf" fmla="val 110557"/>
            </a:avLst>
          </a:prstGeom>
          <a:solidFill>
            <a:srgbClr val="FF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CAP Theorem: Proof</a:t>
            </a:r>
            <a:endParaRPr/>
          </a:p>
        </p:txBody>
      </p:sp>
      <p:sp>
        <p:nvSpPr>
          <p:cNvPr id="178" name="Google Shape;178;p10"/>
          <p:cNvSpPr txBox="1">
            <a:spLocks noGrp="1"/>
          </p:cNvSpPr>
          <p:nvPr>
            <p:ph type="body" idx="1"/>
          </p:nvPr>
        </p:nvSpPr>
        <p:spPr>
          <a:xfrm>
            <a:off x="457200" y="1747254"/>
            <a:ext cx="7349958" cy="83285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 simple proof using two nodes:</a:t>
            </a:r>
            <a:endParaRPr/>
          </a:p>
          <a:p>
            <a:pPr marL="342900" lvl="0" indent="-139700" algn="l" rtl="0">
              <a:lnSpc>
                <a:spcPct val="100000"/>
              </a:lnSpc>
              <a:spcBef>
                <a:spcPts val="640"/>
              </a:spcBef>
              <a:spcAft>
                <a:spcPts val="0"/>
              </a:spcAft>
              <a:buClr>
                <a:schemeClr val="dk1"/>
              </a:buClr>
              <a:buSzPts val="3200"/>
              <a:buNone/>
            </a:pPr>
            <a:endParaRPr/>
          </a:p>
        </p:txBody>
      </p:sp>
      <p:sp>
        <p:nvSpPr>
          <p:cNvPr id="179" name="Google Shape;179;p10"/>
          <p:cNvSpPr/>
          <p:nvPr/>
        </p:nvSpPr>
        <p:spPr>
          <a:xfrm>
            <a:off x="1537368" y="3048000"/>
            <a:ext cx="1122948" cy="1096211"/>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A</a:t>
            </a:r>
            <a:endParaRPr sz="3200" b="0" i="0" u="none" strike="noStrike" cap="none">
              <a:solidFill>
                <a:srgbClr val="000000"/>
              </a:solidFill>
              <a:latin typeface="Calibri"/>
              <a:ea typeface="Calibri"/>
              <a:cs typeface="Calibri"/>
              <a:sym typeface="Calibri"/>
            </a:endParaRPr>
          </a:p>
        </p:txBody>
      </p:sp>
      <p:sp>
        <p:nvSpPr>
          <p:cNvPr id="180" name="Google Shape;180;p10"/>
          <p:cNvSpPr/>
          <p:nvPr/>
        </p:nvSpPr>
        <p:spPr>
          <a:xfrm>
            <a:off x="5005136" y="3048000"/>
            <a:ext cx="1122948" cy="1096211"/>
          </a:xfrm>
          <a:prstGeom prst="ellipse">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B</a:t>
            </a:r>
            <a:endParaRPr sz="3200" b="0" i="0" u="none" strike="noStrike" cap="none">
              <a:solidFill>
                <a:srgbClr val="000000"/>
              </a:solidFill>
              <a:latin typeface="Calibri"/>
              <a:ea typeface="Calibri"/>
              <a:cs typeface="Calibri"/>
              <a:sym typeface="Calibri"/>
            </a:endParaRPr>
          </a:p>
        </p:txBody>
      </p:sp>
      <p:cxnSp>
        <p:nvCxnSpPr>
          <p:cNvPr id="181" name="Google Shape;181;p10"/>
          <p:cNvCxnSpPr/>
          <p:nvPr/>
        </p:nvCxnSpPr>
        <p:spPr>
          <a:xfrm>
            <a:off x="3930315" y="2673684"/>
            <a:ext cx="0" cy="2820737"/>
          </a:xfrm>
          <a:prstGeom prst="straightConnector1">
            <a:avLst/>
          </a:prstGeom>
          <a:noFill/>
          <a:ln w="63500" cap="flat" cmpd="sng">
            <a:solidFill>
              <a:schemeClr val="accent1"/>
            </a:solidFill>
            <a:prstDash val="solid"/>
            <a:round/>
            <a:headEnd type="none" w="sm" len="sm"/>
            <a:tailEnd type="none" w="sm" len="sm"/>
          </a:ln>
          <a:effectLst>
            <a:outerShdw blurRad="40000" dist="20000" dir="5400000" rotWithShape="0">
              <a:srgbClr val="000000">
                <a:alpha val="37254"/>
              </a:srgbClr>
            </a:outerShdw>
          </a:effectLst>
        </p:spPr>
      </p:cxnSp>
      <p:cxnSp>
        <p:nvCxnSpPr>
          <p:cNvPr id="182" name="Google Shape;182;p10"/>
          <p:cNvCxnSpPr/>
          <p:nvPr/>
        </p:nvCxnSpPr>
        <p:spPr>
          <a:xfrm rot="10800000" flipH="1">
            <a:off x="4852737" y="4318002"/>
            <a:ext cx="614947" cy="1604211"/>
          </a:xfrm>
          <a:prstGeom prst="straightConnector1">
            <a:avLst/>
          </a:prstGeom>
          <a:noFill/>
          <a:ln w="50800" cap="flat" cmpd="sng">
            <a:solidFill>
              <a:schemeClr val="accent1"/>
            </a:solidFill>
            <a:prstDash val="solid"/>
            <a:round/>
            <a:headEnd type="none" w="sm" len="sm"/>
            <a:tailEnd type="stealth" w="med" len="med"/>
          </a:ln>
          <a:effectLst>
            <a:outerShdw blurRad="40000" dist="20000" dir="5400000" rotWithShape="0">
              <a:srgbClr val="000000">
                <a:alpha val="37254"/>
              </a:srgbClr>
            </a:outerShdw>
          </a:effectLst>
        </p:spPr>
      </p:cxnSp>
      <p:sp>
        <p:nvSpPr>
          <p:cNvPr id="183" name="Google Shape;183;p10"/>
          <p:cNvSpPr/>
          <p:nvPr/>
        </p:nvSpPr>
        <p:spPr>
          <a:xfrm>
            <a:off x="5753769" y="4919578"/>
            <a:ext cx="748631" cy="668422"/>
          </a:xfrm>
          <a:prstGeom prst="star5">
            <a:avLst>
              <a:gd name="adj" fmla="val 19098"/>
              <a:gd name="hf" fmla="val 105146"/>
              <a:gd name="vf" fmla="val 110557"/>
            </a:avLst>
          </a:prstGeom>
          <a:solidFill>
            <a:srgbClr val="FF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84" name="Google Shape;184;p10"/>
          <p:cNvCxnSpPr/>
          <p:nvPr/>
        </p:nvCxnSpPr>
        <p:spPr>
          <a:xfrm>
            <a:off x="2118895" y="4318002"/>
            <a:ext cx="688474" cy="1604211"/>
          </a:xfrm>
          <a:prstGeom prst="straightConnector1">
            <a:avLst/>
          </a:prstGeom>
          <a:noFill/>
          <a:ln w="50800" cap="flat" cmpd="sng">
            <a:solidFill>
              <a:schemeClr val="accent1"/>
            </a:solidFill>
            <a:prstDash val="solid"/>
            <a:round/>
            <a:headEnd type="none" w="sm" len="sm"/>
            <a:tailEnd type="stealth" w="med" len="med"/>
          </a:ln>
          <a:effectLst>
            <a:outerShdw blurRad="40000" dist="20000" dir="5400000" rotWithShape="0">
              <a:srgbClr val="000000">
                <a:alpha val="37254"/>
              </a:srgbClr>
            </a:outerShdw>
          </a:effectLst>
        </p:spPr>
      </p:cxnSp>
      <p:sp>
        <p:nvSpPr>
          <p:cNvPr id="185" name="Google Shape;185;p10"/>
          <p:cNvSpPr/>
          <p:nvPr/>
        </p:nvSpPr>
        <p:spPr>
          <a:xfrm>
            <a:off x="1256633" y="4919580"/>
            <a:ext cx="681789" cy="574843"/>
          </a:xfrm>
          <a:prstGeom prst="rect">
            <a:avLst/>
          </a:prstGeom>
          <a:solidFill>
            <a:srgbClr val="FF0000"/>
          </a:solidFill>
          <a:ln w="9525" cap="flat" cmpd="sng">
            <a:solidFill>
              <a:srgbClr val="4A7DBA"/>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6" name="Google Shape;186;p10"/>
          <p:cNvSpPr txBox="1"/>
          <p:nvPr/>
        </p:nvSpPr>
        <p:spPr>
          <a:xfrm>
            <a:off x="6128085" y="2511410"/>
            <a:ext cx="28020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a:solidFill>
                  <a:schemeClr val="dk1"/>
                </a:solidFill>
                <a:latin typeface="Calibri"/>
                <a:ea typeface="Calibri"/>
                <a:cs typeface="Calibri"/>
                <a:sym typeface="Calibri"/>
              </a:rPr>
              <a:t>Not Consistent!</a:t>
            </a:r>
            <a:endParaRPr sz="2800" b="1" i="0" u="sng" strike="noStrike" cap="none">
              <a:solidFill>
                <a:schemeClr val="dk1"/>
              </a:solidFill>
              <a:latin typeface="Calibri"/>
              <a:ea typeface="Calibri"/>
              <a:cs typeface="Calibri"/>
              <a:sym typeface="Calibri"/>
            </a:endParaRPr>
          </a:p>
        </p:txBody>
      </p:sp>
      <p:sp>
        <p:nvSpPr>
          <p:cNvPr id="187" name="Google Shape;187;p10"/>
          <p:cNvSpPr txBox="1"/>
          <p:nvPr/>
        </p:nvSpPr>
        <p:spPr>
          <a:xfrm>
            <a:off x="842211" y="6114352"/>
            <a:ext cx="363621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Respond to client</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1850</Words>
  <Application>Microsoft Office PowerPoint</Application>
  <PresentationFormat>On-screen Show (4:3)</PresentationFormat>
  <Paragraphs>244</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Google Sans</vt:lpstr>
      <vt:lpstr>Roboto</vt:lpstr>
      <vt:lpstr>Office Theme</vt:lpstr>
      <vt:lpstr>CIS 490H/590J Edge Computing CAP Theorem</vt:lpstr>
      <vt:lpstr>CAP Theorem</vt:lpstr>
      <vt:lpstr>CAP Theorem</vt:lpstr>
      <vt:lpstr>CAP Theorem</vt:lpstr>
      <vt:lpstr>CAP Theorem</vt:lpstr>
      <vt:lpstr>CAP Theorem</vt:lpstr>
      <vt:lpstr>CAP Theorem: Proof</vt:lpstr>
      <vt:lpstr>CAP Theorem: Proof</vt:lpstr>
      <vt:lpstr>CAP Theorem: Proof</vt:lpstr>
      <vt:lpstr>CAP Theorem: Proof</vt:lpstr>
      <vt:lpstr>CAP Theorem: Proof</vt:lpstr>
      <vt:lpstr>Why this is important?</vt:lpstr>
      <vt:lpstr>Revisit CAP Theorem</vt:lpstr>
      <vt:lpstr>A popular misconception: 2 out 3</vt:lpstr>
      <vt:lpstr>A few witnesses</vt:lpstr>
      <vt:lpstr>A few witnesses</vt:lpstr>
      <vt:lpstr>CAP Theorem 12 year later</vt:lpstr>
      <vt:lpstr>Consistency or Availability</vt:lpstr>
      <vt:lpstr>AP: Best Effort Consistency</vt:lpstr>
      <vt:lpstr>CP: Best Effort Availability</vt:lpstr>
      <vt:lpstr>Types of Consistency</vt:lpstr>
      <vt:lpstr>Eventual Consistency Variations</vt:lpstr>
      <vt:lpstr>Eventual Consistency Variations</vt:lpstr>
      <vt:lpstr>Eventual Consistency - A Facebook Example</vt:lpstr>
      <vt:lpstr>Eventual Consistency - A Facebook Example</vt:lpstr>
      <vt:lpstr>Eventual Consistency - A Facebook Example</vt:lpstr>
      <vt:lpstr>Causal Consistency - A Facebook Example</vt:lpstr>
      <vt:lpstr>Happen-before relationship (Casual Consistency)</vt:lpstr>
      <vt:lpstr>Read your own writes Consistency - A Facebook Example</vt:lpstr>
      <vt:lpstr>Monotonic reads Consistency - A Facebook Example</vt:lpstr>
      <vt:lpstr>An ATM Example</vt:lpstr>
      <vt:lpstr>Dynamic Tradeoff between C and A</vt:lpstr>
      <vt:lpstr>Heterogeneity: Segmenting C and A</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490H/590J Edge Computing CAP Theorem</dc:title>
  <dc:creator>Dong Wang</dc:creator>
  <cp:lastModifiedBy>Johnson, Demetrius</cp:lastModifiedBy>
  <cp:revision>2</cp:revision>
  <dcterms:created xsi:type="dcterms:W3CDTF">2014-10-22T21:25:53Z</dcterms:created>
  <dcterms:modified xsi:type="dcterms:W3CDTF">2023-03-16T22:43:15Z</dcterms:modified>
</cp:coreProperties>
</file>