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2c702be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2c702be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2c702be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2c702be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2c702be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2c702be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2c702be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2c702be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2c702be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2c702be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2c702be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2c702be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2c702be0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2c702be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2c702be0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2c702be0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2c702be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d2c702be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2c702be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2c702be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29c4cfd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29c4cfd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2c702be0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2c702be0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2c702be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2c702be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45f670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45f670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45f670b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45f670b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45f670b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45f670b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45f670b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45f670b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45f670b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45f670b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d45f670b0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45f670b0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d29c4cfd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d29c4cfd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29c4cfd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29c4cfd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29c4cfd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29c4cfd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29c4cfd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29c4cfd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29c4cfd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29c4cfd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29c4cfd2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29c4cfd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29c4cfd2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d29c4cfd2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2c702be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2c702be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weisongshi.org/papers/shi16-edge-computing.pdf" TargetMode="External"/><Relationship Id="rId4" Type="http://schemas.openxmlformats.org/officeDocument/2006/relationships/hyperlink" Target="http://www.weisongshi.org/papers/lu22-VehicleComputing.pdf" TargetMode="External"/><Relationship Id="rId5" Type="http://schemas.openxmlformats.org/officeDocument/2006/relationships/hyperlink" Target="http://www.weisongshi.org/papers/liu21-CSAD.pdf" TargetMode="External"/><Relationship Id="rId6" Type="http://schemas.openxmlformats.org/officeDocument/2006/relationships/hyperlink" Target="https://www.cis.udel.edu/" TargetMode="External"/><Relationship Id="rId7" Type="http://schemas.openxmlformats.org/officeDocument/2006/relationships/hyperlink" Target="https://www.thecarlab.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youtube.com/watch?v=tBKG9O2r3bw"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inancesonline.com/how-much-data-is-created-every-day/"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Edge Computing: Vision and Challenges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Weisong Shi et 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Case Study 3: Smart Home</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IoT in home env: </a:t>
            </a:r>
            <a:endParaRPr/>
          </a:p>
          <a:p>
            <a:pPr indent="-342900" lvl="0" marL="457200" rtl="0" algn="l">
              <a:spcBef>
                <a:spcPts val="1200"/>
              </a:spcBef>
              <a:spcAft>
                <a:spcPts val="0"/>
              </a:spcAft>
              <a:buSzPts val="1800"/>
              <a:buAutoNum type="arabicPeriod"/>
            </a:pPr>
            <a:r>
              <a:rPr lang="en"/>
              <a:t>Smart devices: smart light, smart TV, and robot vacuum</a:t>
            </a:r>
            <a:endParaRPr/>
          </a:p>
          <a:p>
            <a:pPr indent="-342900" lvl="0" marL="457200" rtl="0" algn="l">
              <a:spcBef>
                <a:spcPts val="0"/>
              </a:spcBef>
              <a:spcAft>
                <a:spcPts val="0"/>
              </a:spcAft>
              <a:buSzPts val="1800"/>
              <a:buAutoNum type="arabicPeriod"/>
            </a:pPr>
            <a:r>
              <a:rPr lang="en"/>
              <a:t>Sensors and controllers </a:t>
            </a:r>
            <a:endParaRPr/>
          </a:p>
          <a:p>
            <a:pPr indent="-342900" lvl="0" marL="457200" rtl="0" algn="l">
              <a:spcBef>
                <a:spcPts val="0"/>
              </a:spcBef>
              <a:spcAft>
                <a:spcPts val="0"/>
              </a:spcAft>
              <a:buSzPts val="1800"/>
              <a:buAutoNum type="arabicPeriod"/>
            </a:pPr>
            <a:r>
              <a:rPr lang="en"/>
              <a:t>Gateway (edgeOS) connect all the things and process data </a:t>
            </a:r>
            <a:endParaRPr/>
          </a:p>
        </p:txBody>
      </p:sp>
      <p:pic>
        <p:nvPicPr>
          <p:cNvPr id="115" name="Google Shape;115;p22"/>
          <p:cNvPicPr preferRelativeResize="0"/>
          <p:nvPr/>
        </p:nvPicPr>
        <p:blipFill>
          <a:blip r:embed="rId3">
            <a:alphaModFix/>
          </a:blip>
          <a:stretch>
            <a:fillRect/>
          </a:stretch>
        </p:blipFill>
        <p:spPr>
          <a:xfrm>
            <a:off x="4459625" y="2741650"/>
            <a:ext cx="4276350" cy="230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4: Smart City &amp; Collaborative Edge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collaboration among multiple stakeholders is limited</a:t>
            </a:r>
            <a:endParaRPr/>
          </a:p>
          <a:p>
            <a:pPr indent="0" lvl="0" marL="0" rtl="0" algn="l">
              <a:spcBef>
                <a:spcPts val="1200"/>
              </a:spcBef>
              <a:spcAft>
                <a:spcPts val="0"/>
              </a:spcAft>
              <a:buNone/>
            </a:pPr>
            <a:r>
              <a:rPr lang="en"/>
              <a:t>Cloud Computing: Upload data to public cloud ⇒ process the data and get insight </a:t>
            </a:r>
            <a:endParaRPr/>
          </a:p>
          <a:p>
            <a:pPr indent="0" lvl="0" marL="0" rtl="0" algn="l">
              <a:spcBef>
                <a:spcPts val="1200"/>
              </a:spcBef>
              <a:spcAft>
                <a:spcPts val="0"/>
              </a:spcAft>
              <a:buNone/>
            </a:pPr>
            <a:r>
              <a:rPr lang="en"/>
              <a:t>Edge Computing: download processing script to edge ⇒ upload insight to cloud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4675925" y="2851250"/>
            <a:ext cx="4345149" cy="229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two cents: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Edge computing in the author’s view vs. Edge Computing in big tech’s view</a:t>
            </a:r>
            <a:endParaRPr/>
          </a:p>
          <a:p>
            <a:pPr indent="0" lvl="0" marL="457200" rtl="0" algn="l">
              <a:spcBef>
                <a:spcPts val="1200"/>
              </a:spcBef>
              <a:spcAft>
                <a:spcPts val="0"/>
              </a:spcAft>
              <a:buNone/>
            </a:pPr>
            <a:r>
              <a:rPr lang="en"/>
              <a:t>Collaborative vs. Extension of Cloud (lower latency)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Does the applications (public safety, health care, etc) really need edge computing? I don’t feel that way…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OPPORTUNITIES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Programmability: </a:t>
            </a:r>
            <a:endParaRPr/>
          </a:p>
          <a:p>
            <a:pPr indent="-342900" lvl="0" marL="457200" rtl="0" algn="l">
              <a:spcBef>
                <a:spcPts val="1200"/>
              </a:spcBef>
              <a:spcAft>
                <a:spcPts val="0"/>
              </a:spcAft>
              <a:buSzPts val="1800"/>
              <a:buAutoNum type="arabicParenR"/>
            </a:pPr>
            <a:r>
              <a:rPr lang="en"/>
              <a:t>Heterogeneous edge computing platforms (with different runtime and programming interfaces) [ virtualization + portable runtime  ]</a:t>
            </a:r>
            <a:endParaRPr/>
          </a:p>
          <a:p>
            <a:pPr indent="-342900" lvl="0" marL="457200" rtl="0" algn="l">
              <a:spcBef>
                <a:spcPts val="0"/>
              </a:spcBef>
              <a:spcAft>
                <a:spcPts val="0"/>
              </a:spcAft>
              <a:buSzPts val="1800"/>
              <a:buAutoNum type="arabicParenR"/>
            </a:pPr>
            <a:r>
              <a:rPr b="1" lang="en"/>
              <a:t>Heterogeneous available resources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Computing Stream: a serial of functions/computing applied on the data along the data propagation path </a:t>
            </a:r>
            <a:endParaRPr b="1"/>
          </a:p>
          <a:p>
            <a:pPr indent="0" lvl="0" marL="0" rtl="0" algn="l">
              <a:spcBef>
                <a:spcPts val="1200"/>
              </a:spcBef>
              <a:spcAft>
                <a:spcPts val="1200"/>
              </a:spcAft>
              <a:buNone/>
            </a:pPr>
            <a:r>
              <a:rPr lang="en"/>
              <a:t>By deploying a computing stream, we expect that data is computed as close as possible to the data source, and the data transmission cost can be reduced.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CHALLENGES AND OPPORTUNITIES</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Naming: human understandable → machine </a:t>
            </a:r>
            <a:r>
              <a:rPr lang="en"/>
              <a:t>operable</a:t>
            </a:r>
            <a:endParaRPr/>
          </a:p>
          <a:p>
            <a:pPr indent="0" lvl="0" marL="0" rtl="0" algn="l">
              <a:spcBef>
                <a:spcPts val="1200"/>
              </a:spcBef>
              <a:spcAft>
                <a:spcPts val="0"/>
              </a:spcAft>
              <a:buNone/>
            </a:pPr>
            <a:r>
              <a:rPr lang="en"/>
              <a:t>how to find the right device/right resources</a:t>
            </a:r>
            <a:endParaRPr/>
          </a:p>
          <a:p>
            <a:pPr indent="-342900" lvl="0" marL="457200" rtl="0" algn="l">
              <a:spcBef>
                <a:spcPts val="1200"/>
              </a:spcBef>
              <a:spcAft>
                <a:spcPts val="0"/>
              </a:spcAft>
              <a:buSzPts val="1800"/>
              <a:buAutoNum type="arabicParenR"/>
            </a:pPr>
            <a:r>
              <a:rPr lang="en"/>
              <a:t>Problem: Edge practitioners needs to learn various communication and network protocols to communicate with the heterogeneous things in apps.</a:t>
            </a:r>
            <a:endParaRPr/>
          </a:p>
          <a:p>
            <a:pPr indent="-342900" lvl="0" marL="457200" rtl="0" algn="l">
              <a:spcBef>
                <a:spcPts val="0"/>
              </a:spcBef>
              <a:spcAft>
                <a:spcPts val="0"/>
              </a:spcAft>
              <a:buSzPts val="1800"/>
              <a:buAutoNum type="arabicParenR"/>
            </a:pPr>
            <a:r>
              <a:rPr lang="en"/>
              <a:t>Challenge: mobility of things, highly dynamic network topology, privacy and security concerns, scalability (huge number of devices), unreliable </a:t>
            </a:r>
            <a:endParaRPr/>
          </a:p>
          <a:p>
            <a:pPr indent="-342900" lvl="0" marL="457200" rtl="0" algn="l">
              <a:spcBef>
                <a:spcPts val="0"/>
              </a:spcBef>
              <a:spcAft>
                <a:spcPts val="0"/>
              </a:spcAft>
              <a:buSzPts val="1800"/>
              <a:buAutoNum type="arabicParenR"/>
            </a:pPr>
            <a:r>
              <a:rPr lang="en"/>
              <a:t>Traditional naming mechanisms: DNS, URI (uniform resource identifier) </a:t>
            </a:r>
            <a:endParaRPr/>
          </a:p>
          <a:p>
            <a:pPr indent="-317500" lvl="1" marL="914400" rtl="0" algn="l">
              <a:spcBef>
                <a:spcPts val="0"/>
              </a:spcBef>
              <a:spcAft>
                <a:spcPts val="0"/>
              </a:spcAft>
              <a:buSzPts val="1400"/>
              <a:buAutoNum type="alphaLcParenR"/>
            </a:pPr>
            <a:r>
              <a:rPr lang="en"/>
              <a:t>Too heavy for IoT devices b) don’t adapt to network dynamicity well enough </a:t>
            </a:r>
            <a:endParaRPr/>
          </a:p>
          <a:p>
            <a:pPr indent="-342900" lvl="0" marL="457200" rtl="0" algn="l">
              <a:spcBef>
                <a:spcPts val="0"/>
              </a:spcBef>
              <a:spcAft>
                <a:spcPts val="0"/>
              </a:spcAft>
              <a:buSzPts val="1800"/>
              <a:buAutoNum type="arabicParenR"/>
            </a:pPr>
            <a:r>
              <a:rPr lang="en"/>
              <a:t>Newer naming mechanisms: NDN, MobilityFirst</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Naming mechanism in edgeOS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Naming: human → machine </a:t>
            </a:r>
            <a:endParaRPr/>
          </a:p>
          <a:p>
            <a:pPr indent="0" lvl="0" marL="0" rtl="0" algn="l">
              <a:spcBef>
                <a:spcPts val="1200"/>
              </a:spcBef>
              <a:spcAft>
                <a:spcPts val="1200"/>
              </a:spcAft>
              <a:buNone/>
            </a:pPr>
            <a:r>
              <a:rPr lang="en"/>
              <a:t>kitchen.oven2.temperature3</a:t>
            </a:r>
            <a:endParaRPr/>
          </a:p>
        </p:txBody>
      </p:sp>
      <p:pic>
        <p:nvPicPr>
          <p:cNvPr id="147" name="Google Shape;147;p27"/>
          <p:cNvPicPr preferRelativeResize="0"/>
          <p:nvPr/>
        </p:nvPicPr>
        <p:blipFill>
          <a:blip r:embed="rId3">
            <a:alphaModFix/>
          </a:blip>
          <a:stretch>
            <a:fillRect/>
          </a:stretch>
        </p:blipFill>
        <p:spPr>
          <a:xfrm>
            <a:off x="3002325" y="1934375"/>
            <a:ext cx="5984549" cy="3151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CHALLENGES AND OPPORTUNITIES</a:t>
            </a:r>
            <a:endParaRPr/>
          </a:p>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Abstraction</a:t>
            </a:r>
            <a:endParaRPr/>
          </a:p>
          <a:p>
            <a:pPr indent="0" lvl="0" marL="0" rtl="0" algn="l">
              <a:spcBef>
                <a:spcPts val="1200"/>
              </a:spcBef>
              <a:spcAft>
                <a:spcPts val="0"/>
              </a:spcAft>
              <a:buNone/>
            </a:pPr>
            <a:r>
              <a:rPr lang="en"/>
              <a:t>Instead of providing raw data, provide meaningful (processed) data to applications</a:t>
            </a:r>
            <a:endParaRPr/>
          </a:p>
          <a:p>
            <a:pPr indent="-342900" lvl="0" marL="457200" rtl="0" algn="l">
              <a:spcBef>
                <a:spcPts val="1200"/>
              </a:spcBef>
              <a:spcAft>
                <a:spcPts val="0"/>
              </a:spcAft>
              <a:buSzPts val="1800"/>
              <a:buChar char="●"/>
            </a:pPr>
            <a:r>
              <a:rPr lang="en"/>
              <a:t>Noise outlier removal</a:t>
            </a:r>
            <a:endParaRPr/>
          </a:p>
          <a:p>
            <a:pPr indent="-342900" lvl="0" marL="457200" rtl="0" algn="l">
              <a:spcBef>
                <a:spcPts val="0"/>
              </a:spcBef>
              <a:spcAft>
                <a:spcPts val="0"/>
              </a:spcAft>
              <a:buSzPts val="1800"/>
              <a:buChar char="●"/>
            </a:pPr>
            <a:r>
              <a:rPr lang="en"/>
              <a:t>Event detection         [video footage →</a:t>
            </a:r>
            <a:r>
              <a:rPr lang="en"/>
              <a:t>intrusion</a:t>
            </a:r>
            <a:r>
              <a:rPr lang="en"/>
              <a:t> alert] </a:t>
            </a:r>
            <a:endParaRPr/>
          </a:p>
          <a:p>
            <a:pPr indent="-342900" lvl="0" marL="457200" rtl="0" algn="l">
              <a:spcBef>
                <a:spcPts val="0"/>
              </a:spcBef>
              <a:spcAft>
                <a:spcPts val="0"/>
              </a:spcAft>
              <a:buSzPts val="1800"/>
              <a:buChar char="●"/>
            </a:pPr>
            <a:r>
              <a:rPr lang="en"/>
              <a:t>Privacy detection  </a:t>
            </a:r>
            <a:endParaRPr/>
          </a:p>
          <a:p>
            <a:pPr indent="0" lvl="0" marL="0" rtl="0" algn="l">
              <a:spcBef>
                <a:spcPts val="1200"/>
              </a:spcBef>
              <a:spcAft>
                <a:spcPts val="0"/>
              </a:spcAft>
              <a:buNone/>
            </a:pPr>
            <a:r>
              <a:rPr lang="en"/>
              <a:t>Q: how to </a:t>
            </a:r>
            <a:r>
              <a:rPr lang="en"/>
              <a:t>application</a:t>
            </a:r>
            <a:r>
              <a:rPr lang="en"/>
              <a:t> developers define such data processing procedure, under: </a:t>
            </a:r>
            <a:endParaRPr/>
          </a:p>
          <a:p>
            <a:pPr indent="-342900" lvl="0" marL="457200" rtl="0" algn="l">
              <a:spcBef>
                <a:spcPts val="1200"/>
              </a:spcBef>
              <a:spcAft>
                <a:spcPts val="0"/>
              </a:spcAft>
              <a:buSzPts val="1800"/>
              <a:buAutoNum type="arabicParenR"/>
            </a:pPr>
            <a:r>
              <a:rPr lang="en"/>
              <a:t>Different data format;</a:t>
            </a:r>
            <a:endParaRPr/>
          </a:p>
          <a:p>
            <a:pPr indent="-342900" lvl="0" marL="457200" rtl="0" algn="l">
              <a:spcBef>
                <a:spcPts val="0"/>
              </a:spcBef>
              <a:spcAft>
                <a:spcPts val="0"/>
              </a:spcAft>
              <a:buSzPts val="1800"/>
              <a:buAutoNum type="arabicParenR"/>
            </a:pPr>
            <a:r>
              <a:rPr lang="en"/>
              <a:t>Different accuracy level </a:t>
            </a:r>
            <a:endParaRPr/>
          </a:p>
          <a:p>
            <a:pPr indent="-342900" lvl="0" marL="457200" rtl="0" algn="l">
              <a:spcBef>
                <a:spcPts val="0"/>
              </a:spcBef>
              <a:spcAft>
                <a:spcPts val="0"/>
              </a:spcAft>
              <a:buSzPts val="1800"/>
              <a:buAutoNum type="arabicParenR"/>
            </a:pPr>
            <a:r>
              <a:rPr lang="en"/>
              <a:t>Data processing + operation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CHALLENGES AND OPPORTUNITIES</a:t>
            </a:r>
            <a:endParaRPr/>
          </a:p>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493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 Management </a:t>
            </a:r>
            <a:endParaRPr/>
          </a:p>
          <a:p>
            <a:pPr indent="0" lvl="0" marL="0" rtl="0" algn="l">
              <a:spcBef>
                <a:spcPts val="1200"/>
              </a:spcBef>
              <a:spcAft>
                <a:spcPts val="0"/>
              </a:spcAft>
              <a:buNone/>
            </a:pPr>
            <a:r>
              <a:rPr lang="en"/>
              <a:t>Background: </a:t>
            </a:r>
            <a:r>
              <a:rPr lang="en" sz="1200">
                <a:solidFill>
                  <a:srgbClr val="161616"/>
                </a:solidFill>
                <a:highlight>
                  <a:srgbClr val="FFFFFF"/>
                </a:highlight>
              </a:rPr>
              <a:t>service-oriented architecture, defines a way to make software components reusable and interoperable via service interfaces. Services use common interface standards and an architectural pattern so they can be rapidly incorporated into new applications.  This removes tasks from the application developer who previously redeveloped or duplicated existing functionality or had to know how to connect or provide interoperability with existing functions.</a:t>
            </a:r>
            <a:endParaRPr sz="1200">
              <a:solidFill>
                <a:srgbClr val="161616"/>
              </a:solidFill>
              <a:highlight>
                <a:srgbClr val="FFFFFF"/>
              </a:highlight>
            </a:endParaRPr>
          </a:p>
          <a:p>
            <a:pPr indent="0" lvl="0" marL="0" rtl="0" algn="l">
              <a:spcBef>
                <a:spcPts val="1200"/>
              </a:spcBef>
              <a:spcAft>
                <a:spcPts val="0"/>
              </a:spcAft>
              <a:buNone/>
            </a:pPr>
            <a:r>
              <a:t/>
            </a:r>
            <a:endParaRPr sz="1200">
              <a:solidFill>
                <a:srgbClr val="161616"/>
              </a:solidFill>
              <a:highlight>
                <a:srgbClr val="FFFFFF"/>
              </a:highlight>
            </a:endParaRPr>
          </a:p>
          <a:p>
            <a:pPr indent="0" lvl="0" marL="0" rtl="0" algn="l">
              <a:spcBef>
                <a:spcPts val="1200"/>
              </a:spcBef>
              <a:spcAft>
                <a:spcPts val="1200"/>
              </a:spcAft>
              <a:buNone/>
            </a:pPr>
            <a:r>
              <a:rPr b="1" lang="en" sz="1200">
                <a:solidFill>
                  <a:srgbClr val="161616"/>
                </a:solidFill>
                <a:highlight>
                  <a:srgbClr val="FFFFFF"/>
                </a:highlight>
              </a:rPr>
              <a:t>QoS: Quality of Service</a:t>
            </a:r>
            <a:endParaRPr b="1" sz="1200">
              <a:solidFill>
                <a:srgbClr val="161616"/>
              </a:solidFill>
              <a:highlight>
                <a:srgbClr val="FFFFFF"/>
              </a:highlight>
            </a:endParaRPr>
          </a:p>
        </p:txBody>
      </p:sp>
      <p:pic>
        <p:nvPicPr>
          <p:cNvPr id="160" name="Google Shape;160;p29"/>
          <p:cNvPicPr preferRelativeResize="0"/>
          <p:nvPr/>
        </p:nvPicPr>
        <p:blipFill>
          <a:blip r:embed="rId3">
            <a:alphaModFix/>
          </a:blip>
          <a:stretch>
            <a:fillRect/>
          </a:stretch>
        </p:blipFill>
        <p:spPr>
          <a:xfrm>
            <a:off x="5671000" y="1017713"/>
            <a:ext cx="297644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Management</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Differentiation: Different QoS requirements (some services are more important than others)</a:t>
            </a:r>
            <a:endParaRPr/>
          </a:p>
          <a:p>
            <a:pPr indent="0" lvl="0" marL="0" rtl="0" algn="l">
              <a:spcBef>
                <a:spcPts val="1200"/>
              </a:spcBef>
              <a:spcAft>
                <a:spcPts val="0"/>
              </a:spcAft>
              <a:buNone/>
            </a:pPr>
            <a:r>
              <a:rPr lang="en"/>
              <a:t>Extensibility: add a new thing to the system</a:t>
            </a:r>
            <a:endParaRPr/>
          </a:p>
          <a:p>
            <a:pPr indent="0" lvl="0" marL="0" rtl="0" algn="l">
              <a:spcBef>
                <a:spcPts val="1200"/>
              </a:spcBef>
              <a:spcAft>
                <a:spcPts val="0"/>
              </a:spcAft>
              <a:buNone/>
            </a:pPr>
            <a:r>
              <a:rPr lang="en"/>
              <a:t>Isolation: failure won’t </a:t>
            </a:r>
            <a:r>
              <a:rPr lang="en"/>
              <a:t>propagate</a:t>
            </a:r>
            <a:r>
              <a:rPr lang="en"/>
              <a:t> to the rest of the system</a:t>
            </a:r>
            <a:endParaRPr/>
          </a:p>
          <a:p>
            <a:pPr indent="0" lvl="0" marL="0" rtl="0" algn="l">
              <a:spcBef>
                <a:spcPts val="1200"/>
              </a:spcBef>
              <a:spcAft>
                <a:spcPts val="0"/>
              </a:spcAft>
              <a:buNone/>
            </a:pPr>
            <a:r>
              <a:rPr lang="en"/>
              <a:t>Reliability: </a:t>
            </a:r>
            <a:endParaRPr/>
          </a:p>
          <a:p>
            <a:pPr indent="-342900" lvl="0" marL="457200" rtl="0" algn="l">
              <a:spcBef>
                <a:spcPts val="1200"/>
              </a:spcBef>
              <a:spcAft>
                <a:spcPts val="0"/>
              </a:spcAft>
              <a:buSzPts val="1800"/>
              <a:buChar char="-"/>
            </a:pPr>
            <a:r>
              <a:rPr lang="en"/>
              <a:t>Provide action </a:t>
            </a:r>
            <a:r>
              <a:rPr lang="en"/>
              <a:t>suggestion</a:t>
            </a:r>
            <a:r>
              <a:rPr lang="en"/>
              <a:t> for node failure (how to fix it) </a:t>
            </a:r>
            <a:endParaRPr/>
          </a:p>
          <a:p>
            <a:pPr indent="-342900" lvl="0" marL="457200" rtl="0" algn="l">
              <a:spcBef>
                <a:spcPts val="0"/>
              </a:spcBef>
              <a:spcAft>
                <a:spcPts val="0"/>
              </a:spcAft>
              <a:buSzPts val="1800"/>
              <a:buChar char="-"/>
            </a:pPr>
            <a:r>
              <a:rPr lang="en"/>
              <a:t>Provide function under sensor failure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Privacy &amp; Security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We think that keeping the computing at the edge of data resource, which means in the home, could be a decent method to protect privacy and data security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Idea here: </a:t>
            </a:r>
            <a:endParaRPr/>
          </a:p>
          <a:p>
            <a:pPr indent="0" lvl="0" marL="0" rtl="0" algn="l">
              <a:spcBef>
                <a:spcPts val="1200"/>
              </a:spcBef>
              <a:spcAft>
                <a:spcPts val="0"/>
              </a:spcAft>
              <a:buNone/>
            </a:pPr>
            <a:r>
              <a:rPr lang="en"/>
              <a:t>Amazon/Tiktok KNOW YOU BETTER THAN YOURSELF!</a:t>
            </a:r>
            <a:endParaRPr/>
          </a:p>
          <a:p>
            <a:pPr indent="0" lvl="0" marL="0" rtl="0" algn="l">
              <a:spcBef>
                <a:spcPts val="1200"/>
              </a:spcBef>
              <a:spcAft>
                <a:spcPts val="0"/>
              </a:spcAft>
              <a:buNone/>
            </a:pPr>
            <a:r>
              <a:rPr lang="en"/>
              <a:t>How comes? it has your browsing history (cookie, session)</a:t>
            </a:r>
            <a:endParaRPr/>
          </a:p>
          <a:p>
            <a:pPr indent="0" lvl="0" marL="0" rtl="0" algn="l">
              <a:spcBef>
                <a:spcPts val="1200"/>
              </a:spcBef>
              <a:spcAft>
                <a:spcPts val="0"/>
              </a:spcAft>
              <a:buNone/>
            </a:pPr>
            <a:r>
              <a:rPr lang="en"/>
              <a:t>Why? Better Recommendation algorithm</a:t>
            </a:r>
            <a:endParaRPr/>
          </a:p>
          <a:p>
            <a:pPr indent="0" lvl="0" marL="0" rtl="0" algn="l">
              <a:spcBef>
                <a:spcPts val="1200"/>
              </a:spcBef>
              <a:spcAft>
                <a:spcPts val="1200"/>
              </a:spcAft>
              <a:buNone/>
            </a:pPr>
            <a:r>
              <a:rPr lang="en"/>
              <a:t>Solution: 1) </a:t>
            </a:r>
            <a:r>
              <a:rPr lang="en">
                <a:solidFill>
                  <a:srgbClr val="202124"/>
                </a:solidFill>
                <a:highlight>
                  <a:srgbClr val="FFFFFF"/>
                </a:highlight>
                <a:latin typeface="Roboto"/>
                <a:ea typeface="Roboto"/>
                <a:cs typeface="Roboto"/>
                <a:sym typeface="Roboto"/>
              </a:rPr>
              <a:t>anonymization; 2) run the recommendation algorithm locally on gateway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authors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 sz="1000">
                <a:solidFill>
                  <a:srgbClr val="333333"/>
                </a:solidFill>
                <a:highlight>
                  <a:srgbClr val="EEEEEE"/>
                </a:highlight>
              </a:rPr>
              <a:t>Research Interests</a:t>
            </a:r>
            <a:endParaRPr b="1" sz="1000">
              <a:solidFill>
                <a:srgbClr val="333333"/>
              </a:solidFill>
              <a:highlight>
                <a:srgbClr val="EEEEEE"/>
              </a:highlight>
            </a:endParaRPr>
          </a:p>
          <a:p>
            <a:pPr indent="0" lvl="0" marL="381000" rtl="0" algn="l">
              <a:spcBef>
                <a:spcPts val="1100"/>
              </a:spcBef>
              <a:spcAft>
                <a:spcPts val="0"/>
              </a:spcAft>
              <a:buClr>
                <a:schemeClr val="dk1"/>
              </a:buClr>
              <a:buSzPts val="1100"/>
              <a:buFont typeface="Arial"/>
              <a:buNone/>
            </a:pPr>
            <a:r>
              <a:rPr lang="en" sz="1050">
                <a:solidFill>
                  <a:srgbClr val="065388"/>
                </a:solidFill>
                <a:highlight>
                  <a:srgbClr val="EEEEEE"/>
                </a:highlight>
                <a:uFill>
                  <a:noFill/>
                </a:uFill>
                <a:hlinkClick r:id="rId3">
                  <a:extLst>
                    <a:ext uri="{A12FA001-AC4F-418D-AE19-62706E023703}">
                      <ahyp:hlinkClr val="tx"/>
                    </a:ext>
                  </a:extLst>
                </a:hlinkClick>
              </a:rPr>
              <a:t>Edge Computing</a:t>
            </a:r>
            <a:r>
              <a:rPr lang="en" sz="1050">
                <a:solidFill>
                  <a:srgbClr val="333333"/>
                </a:solidFill>
                <a:highlight>
                  <a:srgbClr val="EEEEEE"/>
                </a:highlight>
              </a:rPr>
              <a:t>, </a:t>
            </a:r>
            <a:r>
              <a:rPr lang="en" sz="1050">
                <a:solidFill>
                  <a:srgbClr val="065388"/>
                </a:solidFill>
                <a:highlight>
                  <a:srgbClr val="EEEEEE"/>
                </a:highlight>
                <a:uFill>
                  <a:noFill/>
                </a:uFill>
                <a:hlinkClick r:id="rId4">
                  <a:extLst>
                    <a:ext uri="{A12FA001-AC4F-418D-AE19-62706E023703}">
                      <ahyp:hlinkClr val="tx"/>
                    </a:ext>
                  </a:extLst>
                </a:hlinkClick>
              </a:rPr>
              <a:t>Vehicle Computing</a:t>
            </a:r>
            <a:r>
              <a:rPr lang="en" sz="1050">
                <a:solidFill>
                  <a:srgbClr val="333333"/>
                </a:solidFill>
                <a:highlight>
                  <a:srgbClr val="EEEEEE"/>
                </a:highlight>
              </a:rPr>
              <a:t>, </a:t>
            </a:r>
            <a:r>
              <a:rPr lang="en" sz="1050">
                <a:solidFill>
                  <a:srgbClr val="065388"/>
                </a:solidFill>
                <a:highlight>
                  <a:srgbClr val="EEEEEE"/>
                </a:highlight>
                <a:uFill>
                  <a:noFill/>
                </a:uFill>
                <a:hlinkClick r:id="rId5">
                  <a:extLst>
                    <a:ext uri="{A12FA001-AC4F-418D-AE19-62706E023703}">
                      <ahyp:hlinkClr val="tx"/>
                    </a:ext>
                  </a:extLst>
                </a:hlinkClick>
              </a:rPr>
              <a:t>Autonomous Driving</a:t>
            </a:r>
            <a:r>
              <a:rPr lang="en" sz="1050">
                <a:solidFill>
                  <a:srgbClr val="333333"/>
                </a:solidFill>
                <a:highlight>
                  <a:srgbClr val="EEEEEE"/>
                </a:highlight>
              </a:rPr>
              <a:t>, Mobile and Connected Health</a:t>
            </a:r>
            <a:endParaRPr sz="1050">
              <a:solidFill>
                <a:srgbClr val="333333"/>
              </a:solidFill>
              <a:highlight>
                <a:srgbClr val="EEEEEE"/>
              </a:highlight>
            </a:endParaRPr>
          </a:p>
          <a:p>
            <a:pPr indent="0" lvl="0" marL="0" rtl="0" algn="l">
              <a:spcBef>
                <a:spcPts val="1100"/>
              </a:spcBef>
              <a:spcAft>
                <a:spcPts val="0"/>
              </a:spcAft>
              <a:buClr>
                <a:schemeClr val="dk1"/>
              </a:buClr>
              <a:buSzPts val="1100"/>
              <a:buFont typeface="Arial"/>
              <a:buNone/>
            </a:pPr>
            <a:r>
              <a:rPr b="1" lang="en" sz="1000">
                <a:solidFill>
                  <a:srgbClr val="333333"/>
                </a:solidFill>
                <a:highlight>
                  <a:srgbClr val="EEEEEE"/>
                </a:highlight>
              </a:rPr>
              <a:t>Short Bio and Highlights</a:t>
            </a:r>
            <a:endParaRPr b="1" sz="1000">
              <a:solidFill>
                <a:srgbClr val="333333"/>
              </a:solidFill>
              <a:highlight>
                <a:srgbClr val="EEEEEE"/>
              </a:highlight>
            </a:endParaRPr>
          </a:p>
          <a:p>
            <a:pPr indent="0" lvl="0" marL="381000" rtl="0" algn="l">
              <a:spcBef>
                <a:spcPts val="1100"/>
              </a:spcBef>
              <a:spcAft>
                <a:spcPts val="0"/>
              </a:spcAft>
              <a:buClr>
                <a:schemeClr val="dk1"/>
              </a:buClr>
              <a:buSzPts val="1100"/>
              <a:buFont typeface="Arial"/>
              <a:buNone/>
            </a:pPr>
            <a:r>
              <a:rPr lang="en" sz="1050">
                <a:solidFill>
                  <a:srgbClr val="333333"/>
                </a:solidFill>
                <a:highlight>
                  <a:srgbClr val="EEEEEE"/>
                </a:highlight>
              </a:rPr>
              <a:t>Dr. Weisong Shi is a Professor and Chair of the </a:t>
            </a:r>
            <a:r>
              <a:rPr lang="en" sz="1050">
                <a:solidFill>
                  <a:srgbClr val="065388"/>
                </a:solidFill>
                <a:highlight>
                  <a:srgbClr val="EEEEEE"/>
                </a:highlight>
                <a:uFill>
                  <a:noFill/>
                </a:uFill>
                <a:hlinkClick r:id="rId6">
                  <a:extLst>
                    <a:ext uri="{A12FA001-AC4F-418D-AE19-62706E023703}">
                      <ahyp:hlinkClr val="tx"/>
                    </a:ext>
                  </a:extLst>
                </a:hlinkClick>
              </a:rPr>
              <a:t>Department of Computer and Information Sciences</a:t>
            </a:r>
            <a:r>
              <a:rPr lang="en" sz="1050">
                <a:solidFill>
                  <a:srgbClr val="333333"/>
                </a:solidFill>
                <a:highlight>
                  <a:srgbClr val="EEEEEE"/>
                </a:highlight>
              </a:rPr>
              <a:t> at the University of Delaware (UD). Before joining UD, he was a faculty of Computer Science at Wayne State University and served in multiple administrative roles, including the Associate Dean for Research and Graduate Studies at the College of Engineering, Interim Chair of Computer Science, and Program Director of NSF. He founded the </a:t>
            </a:r>
            <a:r>
              <a:rPr lang="en" sz="1050">
                <a:solidFill>
                  <a:srgbClr val="065388"/>
                </a:solidFill>
                <a:highlight>
                  <a:srgbClr val="EEEEEE"/>
                </a:highlight>
                <a:uFill>
                  <a:noFill/>
                </a:uFill>
                <a:hlinkClick r:id="rId7">
                  <a:extLst>
                    <a:ext uri="{A12FA001-AC4F-418D-AE19-62706E023703}">
                      <ahyp:hlinkClr val="tx"/>
                    </a:ext>
                  </a:extLst>
                </a:hlinkClick>
              </a:rPr>
              <a:t>Connected and Autonomous Research Laboratory</a:t>
            </a:r>
            <a:r>
              <a:rPr lang="en" sz="1050">
                <a:solidFill>
                  <a:srgbClr val="333333"/>
                </a:solidFill>
                <a:highlight>
                  <a:srgbClr val="EEEEEE"/>
                </a:highlight>
              </a:rPr>
              <a:t> (The CAR Lab) in December 2017. He is an IEEE Fellow and a Distinguished Scientist of ACM.</a:t>
            </a:r>
            <a:endParaRPr sz="1050">
              <a:solidFill>
                <a:srgbClr val="333333"/>
              </a:solidFill>
              <a:highlight>
                <a:srgbClr val="EEEEEE"/>
              </a:highlight>
            </a:endParaRPr>
          </a:p>
          <a:p>
            <a:pPr indent="0" lvl="0" marL="0" rtl="0" algn="l">
              <a:spcBef>
                <a:spcPts val="0"/>
              </a:spcBef>
              <a:spcAft>
                <a:spcPts val="0"/>
              </a:spcAft>
              <a:buNone/>
            </a:pPr>
            <a:r>
              <a:t/>
            </a:r>
            <a:endParaRPr/>
          </a:p>
          <a:p>
            <a:pPr indent="0" lvl="0" marL="0" rtl="0" algn="l">
              <a:spcBef>
                <a:spcPts val="1200"/>
              </a:spcBef>
              <a:spcAft>
                <a:spcPts val="0"/>
              </a:spcAft>
              <a:buNone/>
            </a:pPr>
            <a:r>
              <a:rPr lang="en"/>
              <a:t>Recent publications: Vehicle Computing: Vision and Challenges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Latency: tradeoff between communication load/computation load</a:t>
            </a:r>
            <a:endParaRPr/>
          </a:p>
          <a:p>
            <a:pPr indent="0" lvl="0" marL="0" rtl="0" algn="l">
              <a:spcBef>
                <a:spcPts val="1200"/>
              </a:spcBef>
              <a:spcAft>
                <a:spcPts val="0"/>
              </a:spcAft>
              <a:buNone/>
            </a:pPr>
            <a:r>
              <a:rPr lang="en"/>
              <a:t>Bandwidth: upload less information </a:t>
            </a:r>
            <a:endParaRPr/>
          </a:p>
          <a:p>
            <a:pPr indent="0" lvl="0" marL="0" rtl="0" algn="l">
              <a:spcBef>
                <a:spcPts val="1200"/>
              </a:spcBef>
              <a:spcAft>
                <a:spcPts val="0"/>
              </a:spcAft>
              <a:buNone/>
            </a:pPr>
            <a:r>
              <a:rPr lang="en"/>
              <a:t>Energy: edge → energy free (is it true?, if we consider globally)</a:t>
            </a:r>
            <a:endParaRPr/>
          </a:p>
          <a:p>
            <a:pPr indent="0" lvl="0" marL="0" rtl="0" algn="l">
              <a:spcBef>
                <a:spcPts val="1200"/>
              </a:spcBef>
              <a:spcAft>
                <a:spcPts val="1200"/>
              </a:spcAft>
              <a:buNone/>
            </a:pPr>
            <a:r>
              <a:rPr lang="en"/>
              <a:t>Cost: how to charge users / how to monitor and analysis cost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two cents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Programmability: </a:t>
            </a:r>
            <a:endParaRPr/>
          </a:p>
          <a:p>
            <a:pPr indent="-342900" lvl="0" marL="457200" rtl="0" algn="l">
              <a:spcBef>
                <a:spcPts val="0"/>
              </a:spcBef>
              <a:spcAft>
                <a:spcPts val="0"/>
              </a:spcAft>
              <a:buSzPts val="1800"/>
              <a:buAutoNum type="arabicParenR"/>
            </a:pPr>
            <a:r>
              <a:rPr lang="en"/>
              <a:t>Computing stream: </a:t>
            </a:r>
            <a:endParaRPr/>
          </a:p>
          <a:p>
            <a:pPr indent="-317500" lvl="1" marL="914400" rtl="0" algn="l">
              <a:spcBef>
                <a:spcPts val="0"/>
              </a:spcBef>
              <a:spcAft>
                <a:spcPts val="0"/>
              </a:spcAft>
              <a:buSzPts val="1400"/>
              <a:buAutoNum type="alphaLcParenR"/>
            </a:pPr>
            <a:r>
              <a:rPr lang="en"/>
              <a:t>is it implemented yet? </a:t>
            </a:r>
            <a:endParaRPr/>
          </a:p>
          <a:p>
            <a:pPr indent="-317500" lvl="2" marL="1371600" rtl="0" algn="l">
              <a:spcBef>
                <a:spcPts val="0"/>
              </a:spcBef>
              <a:spcAft>
                <a:spcPts val="0"/>
              </a:spcAft>
              <a:buSzPts val="1400"/>
              <a:buAutoNum type="romanLcParenR"/>
            </a:pPr>
            <a:r>
              <a:rPr lang="en"/>
              <a:t>Not on routers (CLOUDPATH)</a:t>
            </a:r>
            <a:endParaRPr/>
          </a:p>
          <a:p>
            <a:pPr indent="-317500" lvl="2" marL="1371600" rtl="0" algn="l">
              <a:spcBef>
                <a:spcPts val="0"/>
              </a:spcBef>
              <a:spcAft>
                <a:spcPts val="0"/>
              </a:spcAft>
              <a:buSzPts val="1400"/>
              <a:buAutoNum type="romanLcParenR"/>
            </a:pPr>
            <a:r>
              <a:rPr lang="en"/>
              <a:t>Access points/Cell Towers (Verizon)</a:t>
            </a:r>
            <a:endParaRPr/>
          </a:p>
          <a:p>
            <a:pPr indent="-317500" lvl="2" marL="1371600" rtl="0" algn="l">
              <a:spcBef>
                <a:spcPts val="0"/>
              </a:spcBef>
              <a:spcAft>
                <a:spcPts val="0"/>
              </a:spcAft>
              <a:buSzPts val="1400"/>
              <a:buAutoNum type="romanLcParenR"/>
            </a:pPr>
            <a:r>
              <a:rPr lang="en"/>
              <a:t>On self-organized sensor network (Dart)</a:t>
            </a:r>
            <a:endParaRPr/>
          </a:p>
          <a:p>
            <a:pPr indent="-317500" lvl="1" marL="914400" rtl="0" algn="l">
              <a:spcBef>
                <a:spcPts val="0"/>
              </a:spcBef>
              <a:spcAft>
                <a:spcPts val="0"/>
              </a:spcAft>
              <a:buSzPts val="1400"/>
              <a:buAutoNum type="alphaLcParenR"/>
            </a:pPr>
            <a:r>
              <a:rPr lang="en"/>
              <a:t>Is is meaningful/realistics?</a:t>
            </a:r>
            <a:endParaRPr/>
          </a:p>
          <a:p>
            <a:pPr indent="-317500" lvl="2" marL="1371600" rtl="0" algn="l">
              <a:spcBef>
                <a:spcPts val="0"/>
              </a:spcBef>
              <a:spcAft>
                <a:spcPts val="0"/>
              </a:spcAft>
              <a:buSzPts val="1400"/>
              <a:buAutoNum type="romanLcParenR"/>
            </a:pPr>
            <a:r>
              <a:rPr lang="en"/>
              <a:t>Why not deploy extremely powerful servers at the edge? Why deploy it on the path?  </a:t>
            </a:r>
            <a:endParaRPr/>
          </a:p>
          <a:p>
            <a:pPr indent="-342900" lvl="0" marL="457200" rtl="0" algn="l">
              <a:spcBef>
                <a:spcPts val="0"/>
              </a:spcBef>
              <a:spcAft>
                <a:spcPts val="0"/>
              </a:spcAft>
              <a:buSzPts val="1800"/>
              <a:buAutoNum type="arabicParenR"/>
            </a:pPr>
            <a:r>
              <a:rPr lang="en"/>
              <a:t>Abstract: Querying Invisible Objects: Supporting Data-Driven, Privacy-Preserving Distributed Applications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Collected</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rPr>
              <a:t>The Video Analytics case study also doesn't really go through the resources needed in order to give proper video analytics and also is theorizing the benefits of edge computing on a larger scale but does not realize the proper resources needed for this case study to be achievable.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lang="en" sz="1200">
                <a:solidFill>
                  <a:schemeClr val="dk1"/>
                </a:solidFill>
                <a:highlight>
                  <a:srgbClr val="FFFFFF"/>
                </a:highlight>
              </a:rPr>
              <a:t>The paper discusses things such as smart homes and how data shouldn't be sent to cloud for privacy, so research in to how this data should be stored instead and still accessible for applications that need it would be useful.</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lang="en" sz="1200">
                <a:solidFill>
                  <a:schemeClr val="dk1"/>
                </a:solidFill>
                <a:highlight>
                  <a:srgbClr val="FFFFFF"/>
                </a:highlight>
              </a:rPr>
              <a:t>Quantum Computing principles such as superposition and Cloning can be highly effective to be deployed in edges to reduce the latency much further and allows for faster parallel processing. Depending on computational power and memory of an edge node can be eliminated by introducing quantum edges.</a:t>
            </a:r>
            <a:endParaRPr sz="1200">
              <a:solidFill>
                <a:schemeClr val="dk1"/>
              </a:solidFill>
              <a:highlight>
                <a:srgbClr val="FFFFFF"/>
              </a:highlight>
            </a:endParaRPr>
          </a:p>
          <a:p>
            <a:pPr indent="0" lvl="0" marL="0" rtl="0" algn="l">
              <a:spcBef>
                <a:spcPts val="1200"/>
              </a:spcBef>
              <a:spcAft>
                <a:spcPts val="1200"/>
              </a:spcAft>
              <a:buNone/>
            </a:pPr>
            <a:r>
              <a:t/>
            </a:r>
            <a:endParaRPr sz="120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a:t>
            </a:r>
            <a:r>
              <a:rPr lang="en"/>
              <a:t>Collected</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rPr>
              <a:t>Edge computing would go the farthest when it comes to space research, given the tremendous research and development going on to setup on/communicate with other planetary objects/systems. Now, it takes approximately 24 min for an image captured at say, Mars to reach earth stations. Researchers can explore ways to minimize communication by more than 80%. </a:t>
            </a:r>
            <a:endParaRPr sz="1200">
              <a:solidFill>
                <a:schemeClr val="dk1"/>
              </a:solidFill>
              <a:highlight>
                <a:srgbClr val="FFFFFF"/>
              </a:highlight>
            </a:endParaRPr>
          </a:p>
          <a:p>
            <a:pPr indent="0" lvl="0" marL="0" rtl="0" algn="l">
              <a:spcBef>
                <a:spcPts val="1200"/>
              </a:spcBef>
              <a:spcAft>
                <a:spcPts val="0"/>
              </a:spcAft>
              <a:buNone/>
            </a:pPr>
            <a:r>
              <a:rPr lang="en" sz="1200">
                <a:solidFill>
                  <a:schemeClr val="dk1"/>
                </a:solidFill>
                <a:highlight>
                  <a:srgbClr val="FFFFFF"/>
                </a:highlight>
              </a:rPr>
              <a:t>Let's say computation is performed from data and the result is sent to a local server from a remote device acting as an edge. After a considerable amount of time, can a result give the metadata of the data at the source? Given the fact that most devices used for edge tech would be remote and small-scale, there is&gt;90% chance that data would be lost. How can data recovery be assured or developed?</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en" sz="1200">
                <a:solidFill>
                  <a:schemeClr val="dk1"/>
                </a:solidFill>
                <a:highlight>
                  <a:srgbClr val="FFFFFF"/>
                </a:highlight>
              </a:rPr>
              <a:t>Something else that seems to be neglected throughout the paper is physical security, something that naturally becomes a concern as you move data out of the cloud and closer to sources. For example, while a data center at google may be assumed to be very well secured, the local cloudlet of a city hospital may not be well secured, potentially putting important patient data at risk.</a:t>
            </a:r>
            <a:endParaRPr sz="120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collected</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chemeClr val="dk1"/>
                </a:solidFill>
                <a:highlight>
                  <a:srgbClr val="FFFFFF"/>
                </a:highlight>
              </a:rPr>
              <a:t>For starters, in the introduction the paper the author immediately makes a lot of assumptions based on very bold predictions about the future of data generation and consumption. Compare the current research and technology of both edge computing and cloud computing, contrast edge and cloud computing applications, and then find out where they intersect to bring effective solutions.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FFF"/>
                </a:highlight>
              </a:rPr>
              <a:t>Though the paper focuses on the benefits of Edge Computing over the traditional approach, like reduced bandwidth usage, low latency, and possible energy saving, it ignores the potential drawbacks introduced by processing over the edge.</a:t>
            </a:r>
            <a:endParaRPr sz="1200">
              <a:solidFill>
                <a:schemeClr val="dk1"/>
              </a:solidFill>
              <a:highlight>
                <a:srgbClr val="FFFFFF"/>
              </a:highlight>
            </a:endParaRPr>
          </a:p>
          <a:p>
            <a:pPr indent="-304800" lvl="0" marL="698500" rtl="0" algn="l">
              <a:spcBef>
                <a:spcPts val="900"/>
              </a:spcBef>
              <a:spcAft>
                <a:spcPts val="0"/>
              </a:spcAft>
              <a:buClr>
                <a:schemeClr val="dk1"/>
              </a:buClr>
              <a:buSzPts val="1200"/>
              <a:buAutoNum type="arabicPeriod"/>
            </a:pPr>
            <a:r>
              <a:rPr lang="en" sz="1200">
                <a:solidFill>
                  <a:schemeClr val="dk1"/>
                </a:solidFill>
                <a:highlight>
                  <a:srgbClr val="FFFFFF"/>
                </a:highlight>
              </a:rPr>
              <a:t>Limited processing power: As edge devices are generally small and have solid physical bodies, they have a finite processing power or memory, and there is a limit to which it can be improved. This restricts the type of actions that can be performed over them.</a:t>
            </a:r>
            <a:endParaRPr sz="1200">
              <a:solidFill>
                <a:schemeClr val="dk1"/>
              </a:solidFill>
              <a:highlight>
                <a:srgbClr val="FFFFFF"/>
              </a:highlight>
            </a:endParaRPr>
          </a:p>
          <a:p>
            <a:pPr indent="-304800" lvl="0" marL="698500" rtl="0" algn="l">
              <a:spcBef>
                <a:spcPts val="0"/>
              </a:spcBef>
              <a:spcAft>
                <a:spcPts val="0"/>
              </a:spcAft>
              <a:buClr>
                <a:schemeClr val="dk1"/>
              </a:buClr>
              <a:buSzPts val="1200"/>
              <a:buAutoNum type="arabicPeriod"/>
            </a:pPr>
            <a:r>
              <a:rPr lang="en" sz="1200">
                <a:solidFill>
                  <a:schemeClr val="dk1"/>
                </a:solidFill>
                <a:highlight>
                  <a:srgbClr val="FFFFFF"/>
                </a:highlight>
              </a:rPr>
              <a:t>Platform dependent: As their computation power is limited, there is little flexibility regarding programming languages or OS that can be used on them.</a:t>
            </a:r>
            <a:endParaRPr sz="1200">
              <a:solidFill>
                <a:schemeClr val="dk1"/>
              </a:solidFill>
              <a:highlight>
                <a:srgbClr val="FFFFFF"/>
              </a:highlight>
            </a:endParaRPr>
          </a:p>
          <a:p>
            <a:pPr indent="-304800" lvl="0" marL="698500" rtl="0" algn="l">
              <a:spcBef>
                <a:spcPts val="0"/>
              </a:spcBef>
              <a:spcAft>
                <a:spcPts val="0"/>
              </a:spcAft>
              <a:buClr>
                <a:schemeClr val="dk1"/>
              </a:buClr>
              <a:buSzPts val="1200"/>
              <a:buAutoNum type="arabicPeriod"/>
            </a:pPr>
            <a:r>
              <a:rPr lang="en" sz="1200">
                <a:solidFill>
                  <a:schemeClr val="dk1"/>
                </a:solidFill>
                <a:highlight>
                  <a:srgbClr val="FFFFFF"/>
                </a:highlight>
              </a:rPr>
              <a:t>Constantly Improving Technology: The number of IoT devices is increasing exponentially over time and getting more intelligent. But this leads to the issue of old redundant devices and a tremendous amount of E-waste that it produces. </a:t>
            </a:r>
            <a:endParaRPr sz="12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Comments collected</a:t>
            </a:r>
            <a:endParaRPr/>
          </a:p>
          <a:p>
            <a:pPr indent="0" lvl="0" marL="0" rtl="0" algn="l">
              <a:spcBef>
                <a:spcPts val="0"/>
              </a:spcBef>
              <a:spcAft>
                <a:spcPts val="0"/>
              </a:spcAft>
              <a:buNone/>
            </a:pPr>
            <a:r>
              <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rPr>
              <a:t>Another point I would like to bring up is the use case of the smart home and the challenges and opportunities it presented. Where the smart home section was located made some of the content hard to grasp. It would be better to put it in the last section of the case study section and make the naming, data abstraction, and service management the three beginning sections of the challenges and opportunities section as all four sections relate to each other.</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1200"/>
              </a:spcAft>
              <a:buNone/>
            </a:pPr>
            <a:r>
              <a:rPr lang="en" sz="1200">
                <a:solidFill>
                  <a:schemeClr val="dk1"/>
                </a:solidFill>
                <a:highlight>
                  <a:srgbClr val="FFFFFF"/>
                </a:highlight>
              </a:rPr>
              <a:t>Collaborative Edge can be combined with distributed computing to limit the need for cloud use even further. Think of it as the space between the fog and the IOT. Imagine you have non-privacy sensitive but computationally high calculations to process. By using approved devices, let's say all on the same intranet - used by the same person/company - we could limit the processing needed at the cloud level. In fact we could progressively increment the number of devices being leveraged as needed. This is a suggestion to combine aspects of cloud, distributed and edge computing for optimized processing. </a:t>
            </a:r>
            <a:endParaRPr sz="1200">
              <a:solidFill>
                <a:schemeClr val="dk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collected</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rPr>
              <a:t>I find the authors definition of edge computing to be too broad. They define it as any step between an edge device and a datacenter, and expressly say that thier definition of edge computing encompases fog computing. However, I feel this scope is a little broad for the goal of the article which is promoting research. Creating such a large workspace could be too big of a goal vs a more edge focused definition. I also find the need for a new cost model to be introduced to be a little too assuming. We </a:t>
            </a:r>
            <a:r>
              <a:rPr lang="en" sz="1200">
                <a:solidFill>
                  <a:schemeClr val="dk1"/>
                </a:solidFill>
                <a:highlight>
                  <a:srgbClr val="FFFFFF"/>
                </a:highlight>
              </a:rPr>
              <a:t>haven't</a:t>
            </a:r>
            <a:r>
              <a:rPr lang="en" sz="1200">
                <a:solidFill>
                  <a:schemeClr val="dk1"/>
                </a:solidFill>
                <a:highlight>
                  <a:srgbClr val="FFFFFF"/>
                </a:highlight>
              </a:rPr>
              <a:t> even figured out how </a:t>
            </a:r>
            <a:r>
              <a:rPr lang="en" sz="1200">
                <a:solidFill>
                  <a:schemeClr val="dk1"/>
                </a:solidFill>
                <a:highlight>
                  <a:srgbClr val="FFFFFF"/>
                </a:highlight>
              </a:rPr>
              <a:t>feasible</a:t>
            </a:r>
            <a:r>
              <a:rPr lang="en" sz="1200">
                <a:solidFill>
                  <a:schemeClr val="dk1"/>
                </a:solidFill>
                <a:highlight>
                  <a:srgbClr val="FFFFFF"/>
                </a:highlight>
              </a:rPr>
              <a:t> the </a:t>
            </a:r>
            <a:r>
              <a:rPr lang="en" sz="1200">
                <a:solidFill>
                  <a:schemeClr val="dk1"/>
                </a:solidFill>
                <a:highlight>
                  <a:srgbClr val="FFFFFF"/>
                </a:highlight>
              </a:rPr>
              <a:t>building</a:t>
            </a:r>
            <a:r>
              <a:rPr lang="en" sz="1200">
                <a:solidFill>
                  <a:schemeClr val="dk1"/>
                </a:solidFill>
                <a:highlight>
                  <a:srgbClr val="FFFFFF"/>
                </a:highlight>
              </a:rPr>
              <a:t> of such infrastructure is for companies let alone how they will market or profit from it.</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1200"/>
              </a:spcAft>
              <a:buNone/>
            </a:pPr>
            <a:r>
              <a:rPr lang="en" sz="1200">
                <a:solidFill>
                  <a:schemeClr val="dk1"/>
                </a:solidFill>
                <a:highlight>
                  <a:srgbClr val="FFFFFF"/>
                </a:highlight>
              </a:rPr>
              <a:t>However, the paper did not seem to touch on the negatives of using edge computing over other solutions like cloud computing. Some problems I thought of that could have been talked about more include not having the cloud computing processing power and needing to use your own hardware to set up the network.</a:t>
            </a:r>
            <a:endParaRPr sz="1200">
              <a:solidFill>
                <a:schemeClr val="dk1"/>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collected</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chemeClr val="dk1"/>
                </a:solidFill>
                <a:highlight>
                  <a:srgbClr val="FFFFFF"/>
                </a:highlight>
              </a:rPr>
              <a:t>In addition, to further develop the research work, the various mentioned properties of edge computing such as location awareness, collaborative computation in multiple domains, heterogeneity of resources, etc. along with the service monitoring and management to better utilize computation power, resources, and network bandwidth can be further studied with experiments and results.</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lang="en" sz="1200">
                <a:solidFill>
                  <a:schemeClr val="dk1"/>
                </a:solidFill>
                <a:highlight>
                  <a:srgbClr val="FFFFFF"/>
                </a:highlight>
              </a:rPr>
              <a:t>The part of the paper that piqued my interest was the case study about a smart city. There are many avenues to expand on the topic of a smart city, but it seems like self-driving cars would benefit greatly from it. Sensors on road signs, traffic lights, and even traffic comes could get information to the car much more effectively than a car's camera deciphering its own video, saving processing space and time for other variables on the road.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900"/>
              </a:spcAft>
              <a:buNone/>
            </a:pPr>
            <a:r>
              <a:rPr lang="en" sz="1200">
                <a:solidFill>
                  <a:schemeClr val="dk1"/>
                </a:solidFill>
                <a:highlight>
                  <a:srgbClr val="FFFFFF"/>
                </a:highlight>
              </a:rPr>
              <a:t>Edge computing may not have developed as rapidly due to economic reasons that was pointed out in the article. While the paper lists that can reduce latency, the hardware cost to increase processing power may drive up price exponentially more and thus make less sales with lower profit margins. </a:t>
            </a:r>
            <a:endParaRPr sz="1200">
              <a:solidFill>
                <a:schemeClr val="dk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Dr. Weisong Shi was interviewed  by Erik Sofge from MIT Horizon on Jan 26, 2022." id="227" name="Google Shape;227;p40" title="Fireside Chat: The Future of Edge Computing">
            <a:hlinkClick r:id="rId3"/>
          </p:cNvPr>
          <p:cNvPicPr preferRelativeResize="0"/>
          <p:nvPr/>
        </p:nvPicPr>
        <p:blipFill>
          <a:blip r:embed="rId4">
            <a:alphaModFix/>
          </a:blip>
          <a:stretch>
            <a:fillRect/>
          </a:stretch>
        </p:blipFill>
        <p:spPr>
          <a:xfrm>
            <a:off x="1039425" y="0"/>
            <a:ext cx="6857982"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this paper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Published in </a:t>
            </a:r>
            <a:r>
              <a:rPr b="1" lang="en"/>
              <a:t>IEEE Internet of Things Journal </a:t>
            </a:r>
            <a:endParaRPr b="1"/>
          </a:p>
          <a:p>
            <a:pPr indent="0" lvl="0" marL="0" rtl="0" algn="l">
              <a:spcBef>
                <a:spcPts val="1200"/>
              </a:spcBef>
              <a:spcAft>
                <a:spcPts val="0"/>
              </a:spcAft>
              <a:buNone/>
            </a:pPr>
            <a:r>
              <a:rPr lang="en"/>
              <a:t>Very impactful: </a:t>
            </a:r>
            <a:r>
              <a:rPr lang="en"/>
              <a:t>Cited close to 6000 times (it was 3000+ two  years ago)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Structure: </a:t>
            </a:r>
            <a:endParaRPr/>
          </a:p>
          <a:p>
            <a:pPr indent="-342900" lvl="0" marL="457200" rtl="0" algn="l">
              <a:spcBef>
                <a:spcPts val="1200"/>
              </a:spcBef>
              <a:spcAft>
                <a:spcPts val="0"/>
              </a:spcAft>
              <a:buSzPts val="1800"/>
              <a:buAutoNum type="arabicParenR"/>
            </a:pPr>
            <a:r>
              <a:rPr lang="en"/>
              <a:t>Definition and why we need edge computing; </a:t>
            </a:r>
            <a:endParaRPr/>
          </a:p>
          <a:p>
            <a:pPr indent="-342900" lvl="0" marL="457200" rtl="0" algn="l">
              <a:spcBef>
                <a:spcPts val="0"/>
              </a:spcBef>
              <a:spcAft>
                <a:spcPts val="0"/>
              </a:spcAft>
              <a:buSzPts val="1800"/>
              <a:buAutoNum type="arabicParenR"/>
            </a:pPr>
            <a:r>
              <a:rPr lang="en"/>
              <a:t>Case Study</a:t>
            </a:r>
            <a:endParaRPr/>
          </a:p>
          <a:p>
            <a:pPr indent="-342900" lvl="0" marL="457200" rtl="0" algn="l">
              <a:spcBef>
                <a:spcPts val="0"/>
              </a:spcBef>
              <a:spcAft>
                <a:spcPts val="0"/>
              </a:spcAft>
              <a:buSzPts val="1800"/>
              <a:buAutoNum type="arabicParenR"/>
            </a:pPr>
            <a:r>
              <a:rPr lang="en"/>
              <a:t>Challenges and </a:t>
            </a:r>
            <a:r>
              <a:rPr lang="en"/>
              <a:t>Opportunities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73" name="Google Shape;73;p16"/>
          <p:cNvSpPr txBox="1"/>
          <p:nvPr>
            <p:ph idx="1" type="body"/>
          </p:nvPr>
        </p:nvSpPr>
        <p:spPr>
          <a:xfrm>
            <a:off x="311700" y="1152475"/>
            <a:ext cx="5556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Why we need edge computing (a brief introduction) </a:t>
            </a:r>
            <a:endParaRPr/>
          </a:p>
          <a:p>
            <a:pPr indent="0" lvl="0" marL="0" rtl="0" algn="l">
              <a:spcBef>
                <a:spcPts val="1200"/>
              </a:spcBef>
              <a:spcAft>
                <a:spcPts val="0"/>
              </a:spcAft>
              <a:buNone/>
            </a:pPr>
            <a:r>
              <a:rPr lang="en"/>
              <a:t>Structure of this vision paper</a:t>
            </a:r>
            <a:endParaRPr/>
          </a:p>
          <a:p>
            <a:pPr indent="-342900" lvl="0" marL="457200" rtl="0" algn="l">
              <a:spcBef>
                <a:spcPts val="1200"/>
              </a:spcBef>
              <a:spcAft>
                <a:spcPts val="0"/>
              </a:spcAft>
              <a:buSzPts val="1800"/>
              <a:buChar char="●"/>
            </a:pPr>
            <a:r>
              <a:rPr lang="en"/>
              <a:t>By 2019, </a:t>
            </a:r>
            <a:endParaRPr/>
          </a:p>
          <a:p>
            <a:pPr indent="-317500" lvl="1" marL="914400" rtl="0" algn="l">
              <a:spcBef>
                <a:spcPts val="0"/>
              </a:spcBef>
              <a:spcAft>
                <a:spcPts val="0"/>
              </a:spcAft>
              <a:buSzPts val="1400"/>
              <a:buChar char="○"/>
            </a:pPr>
            <a:r>
              <a:rPr lang="en"/>
              <a:t>data produced= 500 Zettabytes</a:t>
            </a:r>
            <a:endParaRPr/>
          </a:p>
          <a:p>
            <a:pPr indent="-317500" lvl="1" marL="914400" rtl="0" algn="l">
              <a:spcBef>
                <a:spcPts val="0"/>
              </a:spcBef>
              <a:spcAft>
                <a:spcPts val="0"/>
              </a:spcAft>
              <a:buSzPts val="1400"/>
              <a:buChar char="○"/>
            </a:pPr>
            <a:r>
              <a:rPr lang="en"/>
              <a:t>data center IP traffic = 10.4 ZB</a:t>
            </a:r>
            <a:endParaRPr/>
          </a:p>
          <a:p>
            <a:pPr indent="-342900" lvl="0" marL="457200" rtl="0" algn="l">
              <a:spcBef>
                <a:spcPts val="0"/>
              </a:spcBef>
              <a:spcAft>
                <a:spcPts val="0"/>
              </a:spcAft>
              <a:buSzPts val="1800"/>
              <a:buChar char="●"/>
            </a:pPr>
            <a:r>
              <a:rPr lang="en"/>
              <a:t>Is that true? no….</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u="sng">
                <a:solidFill>
                  <a:schemeClr val="hlink"/>
                </a:solidFill>
                <a:hlinkClick r:id="rId3"/>
              </a:rPr>
              <a:t>https://financesonline.com/how-much-data-is-created-every-day/</a:t>
            </a:r>
            <a:endParaRPr/>
          </a:p>
        </p:txBody>
      </p:sp>
      <p:pic>
        <p:nvPicPr>
          <p:cNvPr id="74" name="Google Shape;74;p16"/>
          <p:cNvPicPr preferRelativeResize="0"/>
          <p:nvPr/>
        </p:nvPicPr>
        <p:blipFill>
          <a:blip r:embed="rId4">
            <a:alphaModFix/>
          </a:blip>
          <a:stretch>
            <a:fillRect/>
          </a:stretch>
        </p:blipFill>
        <p:spPr>
          <a:xfrm>
            <a:off x="5868300" y="1362575"/>
            <a:ext cx="3346526" cy="3502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need</a:t>
            </a:r>
            <a:r>
              <a:rPr lang="en"/>
              <a:t> Edge Computing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Push from Cloud: bandwidth not e</a:t>
            </a:r>
            <a:r>
              <a:rPr lang="en"/>
              <a:t>nough for generated data; latency</a:t>
            </a:r>
            <a:endParaRPr/>
          </a:p>
          <a:p>
            <a:pPr indent="-342900" lvl="0" marL="457200" rtl="0" algn="l">
              <a:spcBef>
                <a:spcPts val="0"/>
              </a:spcBef>
              <a:spcAft>
                <a:spcPts val="0"/>
              </a:spcAft>
              <a:buSzPts val="1800"/>
              <a:buAutoNum type="arabicPeriod"/>
            </a:pPr>
            <a:r>
              <a:rPr lang="en"/>
              <a:t>Pull from IoT: more IoT devices, more data,  using cloud is insufficient</a:t>
            </a:r>
            <a:endParaRPr/>
          </a:p>
          <a:p>
            <a:pPr indent="-342900" lvl="0" marL="457200" rtl="0" algn="l">
              <a:spcBef>
                <a:spcPts val="0"/>
              </a:spcBef>
              <a:spcAft>
                <a:spcPts val="0"/>
              </a:spcAft>
              <a:buSzPts val="1800"/>
              <a:buAutoNum type="arabicPeriod"/>
            </a:pPr>
            <a:r>
              <a:rPr lang="en"/>
              <a:t>Edge user’s role: data consumers ⇒ data producer </a:t>
            </a:r>
            <a:endParaRPr/>
          </a:p>
          <a:p>
            <a:pPr indent="0" lvl="0" marL="457200" rtl="0" algn="l">
              <a:spcBef>
                <a:spcPts val="1200"/>
              </a:spcBef>
              <a:spcAft>
                <a:spcPts val="1200"/>
              </a:spcAft>
              <a:buNone/>
            </a:pPr>
            <a:r>
              <a:rPr lang="en"/>
              <a:t>Watch video → Generate video </a:t>
            </a:r>
            <a:endParaRPr/>
          </a:p>
        </p:txBody>
      </p:sp>
      <p:pic>
        <p:nvPicPr>
          <p:cNvPr id="81" name="Google Shape;81;p17"/>
          <p:cNvPicPr preferRelativeResize="0"/>
          <p:nvPr/>
        </p:nvPicPr>
        <p:blipFill>
          <a:blip r:embed="rId3">
            <a:alphaModFix/>
          </a:blip>
          <a:stretch>
            <a:fillRect/>
          </a:stretch>
        </p:blipFill>
        <p:spPr>
          <a:xfrm>
            <a:off x="5225324" y="2258126"/>
            <a:ext cx="2979725" cy="258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Edge Computing?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Here we define “edge” as any computing and network resources along the path between data sources and cloud data centers. </a:t>
            </a:r>
            <a:endParaRPr/>
          </a:p>
          <a:p>
            <a:pPr indent="-342900" lvl="0" marL="457200" rtl="0" algn="l">
              <a:spcBef>
                <a:spcPts val="1200"/>
              </a:spcBef>
              <a:spcAft>
                <a:spcPts val="0"/>
              </a:spcAft>
              <a:buSzPts val="1800"/>
              <a:buChar char="●"/>
            </a:pPr>
            <a:r>
              <a:rPr lang="en"/>
              <a:t>a smartphone is the edge between body things and cloud</a:t>
            </a:r>
            <a:endParaRPr/>
          </a:p>
          <a:p>
            <a:pPr indent="-342900" lvl="0" marL="457200" rtl="0" algn="l">
              <a:spcBef>
                <a:spcPts val="0"/>
              </a:spcBef>
              <a:spcAft>
                <a:spcPts val="0"/>
              </a:spcAft>
              <a:buSzPts val="1800"/>
              <a:buChar char="●"/>
            </a:pPr>
            <a:r>
              <a:rPr lang="en"/>
              <a:t>a gateway in a smart home is the edge between home things and cloud</a:t>
            </a:r>
            <a:endParaRPr/>
          </a:p>
          <a:p>
            <a:pPr indent="-342900" lvl="0" marL="457200" rtl="0" algn="l">
              <a:spcBef>
                <a:spcPts val="0"/>
              </a:spcBef>
              <a:spcAft>
                <a:spcPts val="0"/>
              </a:spcAft>
              <a:buSzPts val="1800"/>
              <a:buChar char="●"/>
            </a:pPr>
            <a:r>
              <a:rPr lang="en"/>
              <a:t> a micro data center (cloudlet) is the edge between a mobile device and cloud</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edge computing focus more toward the things side, while fog computing focus more on the infrastructure side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Computing Benefits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Latency</a:t>
            </a:r>
            <a:endParaRPr/>
          </a:p>
          <a:p>
            <a:pPr indent="-342900" lvl="0" marL="457200" rtl="0" algn="l">
              <a:spcBef>
                <a:spcPts val="0"/>
              </a:spcBef>
              <a:spcAft>
                <a:spcPts val="0"/>
              </a:spcAft>
              <a:buSzPts val="1800"/>
              <a:buAutoNum type="arabicPeriod"/>
            </a:pPr>
            <a:r>
              <a:rPr lang="en"/>
              <a:t>Energy consumption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What else? </a:t>
            </a:r>
            <a:endParaRPr/>
          </a:p>
          <a:p>
            <a:pPr indent="0" lvl="0" marL="0" rtl="0" algn="l">
              <a:spcBef>
                <a:spcPts val="1200"/>
              </a:spcBef>
              <a:spcAft>
                <a:spcPts val="0"/>
              </a:spcAft>
              <a:buNone/>
            </a:pPr>
            <a:r>
              <a:rPr lang="en"/>
              <a:t>~ reliability? </a:t>
            </a:r>
            <a:endParaRPr/>
          </a:p>
          <a:p>
            <a:pPr indent="0" lvl="0" marL="0" rtl="0" algn="l">
              <a:spcBef>
                <a:spcPts val="1200"/>
              </a:spcBef>
              <a:spcAft>
                <a:spcPts val="0"/>
              </a:spcAft>
              <a:buNone/>
            </a:pPr>
            <a:r>
              <a:rPr lang="en"/>
              <a:t>~ bandwidth usages?</a:t>
            </a:r>
            <a:endParaRPr/>
          </a:p>
          <a:p>
            <a:pPr indent="0" lvl="0" marL="0" rtl="0" algn="l">
              <a:spcBef>
                <a:spcPts val="1200"/>
              </a:spcBef>
              <a:spcAft>
                <a:spcPts val="1200"/>
              </a:spcAft>
              <a:buNone/>
            </a:pPr>
            <a:r>
              <a:rPr lang="en"/>
              <a:t>~ user concerns about privacy?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1: Cloud Offloading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cloud offloading?</a:t>
            </a:r>
            <a:endParaRPr/>
          </a:p>
          <a:p>
            <a:pPr indent="-317500" lvl="1" marL="914400" rtl="0" algn="l">
              <a:spcBef>
                <a:spcPts val="0"/>
              </a:spcBef>
              <a:spcAft>
                <a:spcPts val="0"/>
              </a:spcAft>
              <a:buSzPts val="1400"/>
              <a:buAutoNum type="alphaLcPeriod"/>
            </a:pPr>
            <a:r>
              <a:rPr lang="en"/>
              <a:t>Mobile devices handle all the computation tasks.</a:t>
            </a:r>
            <a:endParaRPr/>
          </a:p>
          <a:p>
            <a:pPr indent="-317500" lvl="1" marL="914400" rtl="0" algn="l">
              <a:spcBef>
                <a:spcPts val="0"/>
              </a:spcBef>
              <a:spcAft>
                <a:spcPts val="0"/>
              </a:spcAft>
              <a:buSzPts val="1400"/>
              <a:buAutoNum type="alphaLcPeriod"/>
            </a:pPr>
            <a:r>
              <a:rPr lang="en"/>
              <a:t>Move the data to cloud: cloud handles the </a:t>
            </a:r>
            <a:r>
              <a:rPr lang="en"/>
              <a:t>computation</a:t>
            </a:r>
            <a:r>
              <a:rPr lang="en"/>
              <a:t> tasks. </a:t>
            </a:r>
            <a:endParaRPr/>
          </a:p>
          <a:p>
            <a:pPr indent="-317500" lvl="1" marL="914400" rtl="0" algn="l">
              <a:spcBef>
                <a:spcPts val="0"/>
              </a:spcBef>
              <a:spcAft>
                <a:spcPts val="0"/>
              </a:spcAft>
              <a:buSzPts val="1400"/>
              <a:buAutoNum type="alphaLcPeriod"/>
            </a:pPr>
            <a:r>
              <a:rPr lang="en"/>
              <a:t>Research on cloud offloading: S</a:t>
            </a:r>
            <a:r>
              <a:rPr lang="en"/>
              <a:t>oftware</a:t>
            </a:r>
            <a:r>
              <a:rPr lang="en"/>
              <a:t> Engineering (how to automate the offloading?)</a:t>
            </a:r>
            <a:endParaRPr/>
          </a:p>
          <a:p>
            <a:pPr indent="-317500" lvl="1" marL="914400" rtl="0" algn="l">
              <a:spcBef>
                <a:spcPts val="0"/>
              </a:spcBef>
              <a:spcAft>
                <a:spcPts val="0"/>
              </a:spcAft>
              <a:buSzPts val="1400"/>
              <a:buAutoNum type="alphaLcPeriod"/>
            </a:pPr>
            <a:r>
              <a:rPr lang="en"/>
              <a:t>Examples: </a:t>
            </a:r>
            <a:endParaRPr/>
          </a:p>
          <a:p>
            <a:pPr indent="-317500" lvl="2" marL="1371600" rtl="0" algn="l">
              <a:spcBef>
                <a:spcPts val="0"/>
              </a:spcBef>
              <a:spcAft>
                <a:spcPts val="0"/>
              </a:spcAft>
              <a:buSzPts val="1400"/>
              <a:buAutoNum type="romanLcPeriod"/>
            </a:pPr>
            <a:r>
              <a:rPr lang="en"/>
              <a:t>Online shopping cart: </a:t>
            </a:r>
            <a:endParaRPr/>
          </a:p>
          <a:p>
            <a:pPr indent="-317500" lvl="2" marL="1371600" rtl="0" algn="l">
              <a:spcBef>
                <a:spcPts val="0"/>
              </a:spcBef>
              <a:spcAft>
                <a:spcPts val="0"/>
              </a:spcAft>
              <a:buSzPts val="1400"/>
              <a:buAutoNum type="romanLcPeriod"/>
            </a:pPr>
            <a:r>
              <a:rPr lang="en"/>
              <a:t>Edge-based caching (multiple nodes)</a:t>
            </a:r>
            <a:endParaRPr/>
          </a:p>
          <a:p>
            <a:pPr indent="-317500" lvl="3" marL="1828800" rtl="0" algn="l">
              <a:spcBef>
                <a:spcPts val="0"/>
              </a:spcBef>
              <a:spcAft>
                <a:spcPts val="0"/>
              </a:spcAft>
              <a:buSzPts val="1400"/>
              <a:buAutoNum type="arabicPeriod"/>
            </a:pPr>
            <a:r>
              <a:rPr b="1" lang="en"/>
              <a:t>Navigation (I like this!)</a:t>
            </a:r>
            <a:endParaRPr b="1"/>
          </a:p>
          <a:p>
            <a:pPr indent="-317500" lvl="3" marL="1828800" rtl="0" algn="l">
              <a:spcBef>
                <a:spcPts val="0"/>
              </a:spcBef>
              <a:spcAft>
                <a:spcPts val="0"/>
              </a:spcAft>
              <a:buSzPts val="1400"/>
              <a:buAutoNum type="arabicPeriod"/>
            </a:pPr>
            <a:r>
              <a:rPr lang="en"/>
              <a:t>Video-gaming </a:t>
            </a:r>
            <a:endParaRPr/>
          </a:p>
        </p:txBody>
      </p:sp>
      <p:pic>
        <p:nvPicPr>
          <p:cNvPr id="100" name="Google Shape;100;p20"/>
          <p:cNvPicPr preferRelativeResize="0"/>
          <p:nvPr/>
        </p:nvPicPr>
        <p:blipFill>
          <a:blip r:embed="rId3">
            <a:alphaModFix/>
          </a:blip>
          <a:stretch>
            <a:fillRect/>
          </a:stretch>
        </p:blipFill>
        <p:spPr>
          <a:xfrm>
            <a:off x="5702325" y="2436148"/>
            <a:ext cx="3226675" cy="2363550"/>
          </a:xfrm>
          <a:prstGeom prst="rect">
            <a:avLst/>
          </a:prstGeom>
          <a:noFill/>
          <a:ln>
            <a:noFill/>
          </a:ln>
        </p:spPr>
      </p:pic>
      <p:sp>
        <p:nvSpPr>
          <p:cNvPr id="101" name="Google Shape;101;p20"/>
          <p:cNvSpPr txBox="1"/>
          <p:nvPr/>
        </p:nvSpPr>
        <p:spPr>
          <a:xfrm>
            <a:off x="821141" y="4737839"/>
            <a:ext cx="78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a:t>
            </a:r>
            <a:r>
              <a:rPr lang="en"/>
              <a:t>“Cloud computing for mobile users: Can offloading computation save energy?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2: Video Analytics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t>
            </a:r>
            <a:r>
              <a:rPr lang="en"/>
              <a:t>inding a lost child in the city </a:t>
            </a:r>
            <a:endParaRPr/>
          </a:p>
          <a:p>
            <a:pPr indent="-342900" lvl="0" marL="457200" rtl="0" algn="l">
              <a:spcBef>
                <a:spcPts val="1200"/>
              </a:spcBef>
              <a:spcAft>
                <a:spcPts val="0"/>
              </a:spcAft>
              <a:buSzPts val="1800"/>
              <a:buAutoNum type="arabicPeriod"/>
            </a:pPr>
            <a:r>
              <a:rPr lang="en"/>
              <a:t>The child’s video can be captured by all kinds of cameras owned by private parties (cars, shops, etc).</a:t>
            </a:r>
            <a:endParaRPr/>
          </a:p>
          <a:p>
            <a:pPr indent="-342900" lvl="0" marL="457200" rtl="0" algn="l">
              <a:spcBef>
                <a:spcPts val="0"/>
              </a:spcBef>
              <a:spcAft>
                <a:spcPts val="0"/>
              </a:spcAft>
              <a:buSzPts val="1800"/>
              <a:buAutoNum type="arabicPeriod"/>
            </a:pPr>
            <a:r>
              <a:rPr lang="en"/>
              <a:t>Those cameras do not upload their videos to the public cloud. (privacy, bandwidth)</a:t>
            </a:r>
            <a:endParaRPr/>
          </a:p>
          <a:p>
            <a:pPr indent="-342900" lvl="0" marL="457200" rtl="0" algn="l">
              <a:spcBef>
                <a:spcPts val="0"/>
              </a:spcBef>
              <a:spcAft>
                <a:spcPts val="0"/>
              </a:spcAft>
              <a:buSzPts val="1800"/>
              <a:buAutoNum type="arabicPeriod"/>
            </a:pPr>
            <a:r>
              <a:rPr lang="en"/>
              <a:t>Execute the search requests on the cameras locally and return the results. </a:t>
            </a:r>
            <a:endParaRPr/>
          </a:p>
          <a:p>
            <a:pPr indent="0" lvl="0" marL="0" rtl="0" algn="l">
              <a:spcBef>
                <a:spcPts val="1200"/>
              </a:spcBef>
              <a:spcAft>
                <a:spcPts val="0"/>
              </a:spcAft>
              <a:buNone/>
            </a:pPr>
            <a:r>
              <a:rPr lang="en"/>
              <a:t>Problem: </a:t>
            </a:r>
            <a:endParaRPr/>
          </a:p>
          <a:p>
            <a:pPr indent="-342900" lvl="0" marL="457200" rtl="0" algn="l">
              <a:spcBef>
                <a:spcPts val="1200"/>
              </a:spcBef>
              <a:spcAft>
                <a:spcPts val="0"/>
              </a:spcAft>
              <a:buSzPts val="1800"/>
              <a:buAutoNum type="arabicPeriod"/>
            </a:pPr>
            <a:r>
              <a:rPr lang="en"/>
              <a:t>Coordination (between cameras) </a:t>
            </a:r>
            <a:endParaRPr/>
          </a:p>
          <a:p>
            <a:pPr indent="-342900" lvl="0" marL="457200" rtl="0" algn="l">
              <a:spcBef>
                <a:spcPts val="0"/>
              </a:spcBef>
              <a:spcAft>
                <a:spcPts val="0"/>
              </a:spcAft>
              <a:buSzPts val="1800"/>
              <a:buAutoNum type="arabicPeriod"/>
            </a:pPr>
            <a:r>
              <a:rPr lang="en"/>
              <a:t>Incentive (why I should contribute my resources to help you?)</a:t>
            </a:r>
            <a:endParaRPr/>
          </a:p>
        </p:txBody>
      </p:sp>
      <p:pic>
        <p:nvPicPr>
          <p:cNvPr id="108" name="Google Shape;108;p21"/>
          <p:cNvPicPr preferRelativeResize="0"/>
          <p:nvPr/>
        </p:nvPicPr>
        <p:blipFill>
          <a:blip r:embed="rId3">
            <a:alphaModFix/>
          </a:blip>
          <a:stretch>
            <a:fillRect/>
          </a:stretch>
        </p:blipFill>
        <p:spPr>
          <a:xfrm>
            <a:off x="6204098" y="124875"/>
            <a:ext cx="2137824" cy="133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