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14B900-2FB8-481B-9269-9C61A91F2985}">
  <a:tblStyle styleId="{E514B900-2FB8-481B-9269-9C61A91F29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98d04b17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98d04b17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d7960d968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d7960d968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d7960d968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d7960d968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7960d968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7960d968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d7960d968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d7960d968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d7960d968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d7960d968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7334c385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7334c385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d7960d968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d7960d968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7960d968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d7960d968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d7960d96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d7960d96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7960d96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d7960d96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d7960d968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d7960d968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d7960d968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d7960d968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d7960d968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d7960d968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d7960d968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d7960d968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d98d04b17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d98d04b17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iot-analytics.com/number-connected-iot-devic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EdgeIoT: Mobile Edge Computing for the</a:t>
            </a:r>
            <a:endParaRPr/>
          </a:p>
          <a:p>
            <a:pPr indent="0" lvl="0" marL="0" rtl="0" algn="ctr">
              <a:spcBef>
                <a:spcPts val="0"/>
              </a:spcBef>
              <a:spcAft>
                <a:spcPts val="0"/>
              </a:spcAft>
              <a:buNone/>
            </a:pPr>
            <a:r>
              <a:rPr lang="en"/>
              <a:t>Internet of Things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Xiang Sun and Nirwan Ansari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Hierarchical Fog Computing Architecture Cont.</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long is data held? </a:t>
            </a:r>
            <a:endParaRPr/>
          </a:p>
          <a:p>
            <a:pPr indent="0" lvl="0" marL="0" rtl="0" algn="l">
              <a:spcBef>
                <a:spcPts val="1200"/>
              </a:spcBef>
              <a:spcAft>
                <a:spcPts val="0"/>
              </a:spcAft>
              <a:buNone/>
            </a:pPr>
            <a:r>
              <a:rPr lang="en"/>
              <a:t>How queryable is the data by outside sources/devices?</a:t>
            </a:r>
            <a:endParaRPr/>
          </a:p>
          <a:p>
            <a:pPr indent="0" lvl="0" marL="0" rtl="0" algn="l">
              <a:spcBef>
                <a:spcPts val="1200"/>
              </a:spcBef>
              <a:spcAft>
                <a:spcPts val="0"/>
              </a:spcAft>
              <a:buNone/>
            </a:pPr>
            <a:r>
              <a:rPr lang="en"/>
              <a:t>Who decides what data is transferred to Application VM? </a:t>
            </a:r>
            <a:endParaRPr/>
          </a:p>
          <a:p>
            <a:pPr indent="0" lvl="0" marL="0" rtl="0" algn="l">
              <a:spcBef>
                <a:spcPts val="1200"/>
              </a:spcBef>
              <a:spcAft>
                <a:spcPts val="0"/>
              </a:spcAft>
              <a:buNone/>
            </a:pPr>
            <a:r>
              <a:rPr lang="en"/>
              <a:t>Malicious proxy or application VM can get access to what? </a:t>
            </a:r>
            <a:endParaRPr/>
          </a:p>
          <a:p>
            <a:pPr indent="0" lvl="0" marL="0" rtl="0" algn="l">
              <a:spcBef>
                <a:spcPts val="1200"/>
              </a:spcBef>
              <a:spcAft>
                <a:spcPts val="0"/>
              </a:spcAft>
              <a:buNone/>
            </a:pPr>
            <a:r>
              <a:rPr lang="en"/>
              <a:t>Proxy VMs hold ALL user data for ALL IoT devices: Honeypot</a:t>
            </a:r>
            <a:endParaRPr/>
          </a:p>
          <a:p>
            <a:pPr indent="0" lvl="0" marL="0" rtl="0" algn="l">
              <a:spcBef>
                <a:spcPts val="1200"/>
              </a:spcBef>
              <a:spcAft>
                <a:spcPts val="0"/>
              </a:spcAft>
              <a:buNone/>
            </a:pPr>
            <a:r>
              <a:rPr lang="en"/>
              <a:t>Why aggregate all data based on user and not device, no standard exists?</a:t>
            </a:r>
            <a:endParaRPr/>
          </a:p>
          <a:p>
            <a:pPr indent="0" lvl="0" marL="0" rtl="0" algn="l">
              <a:spcBef>
                <a:spcPts val="1200"/>
              </a:spcBef>
              <a:spcAft>
                <a:spcPts val="1200"/>
              </a:spcAft>
              <a:buNone/>
            </a:pPr>
            <a:r>
              <a:rPr lang="en"/>
              <a:t>Can the Proxy split into more than 2?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VM Deployment</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Local: A fog node made to analyze local proxy VM information</a:t>
            </a:r>
            <a:endParaRPr/>
          </a:p>
          <a:p>
            <a:pPr indent="0" lvl="0" marL="0" rtl="0" algn="l">
              <a:spcBef>
                <a:spcPts val="1200"/>
              </a:spcBef>
              <a:spcAft>
                <a:spcPts val="0"/>
              </a:spcAft>
              <a:buNone/>
            </a:pPr>
            <a:r>
              <a:rPr lang="en"/>
              <a:t>Ex: Local VM analyzing local proxies parking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Remote: Cloud node analyzing big or </a:t>
            </a:r>
            <a:r>
              <a:rPr lang="en"/>
              <a:t>aggregated</a:t>
            </a:r>
            <a:r>
              <a:rPr lang="en"/>
              <a:t> data</a:t>
            </a:r>
            <a:endParaRPr/>
          </a:p>
          <a:p>
            <a:pPr indent="0" lvl="0" marL="0" rtl="0" algn="l">
              <a:spcBef>
                <a:spcPts val="1200"/>
              </a:spcBef>
              <a:spcAft>
                <a:spcPts val="0"/>
              </a:spcAft>
              <a:buNone/>
            </a:pPr>
            <a:r>
              <a:rPr lang="en"/>
              <a:t>Ex: Cloud VM analyzing parking data among a large area to make heatmap</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Add-on: time sensitive or “activated” VMs created for a specific task in a </a:t>
            </a:r>
            <a:r>
              <a:rPr lang="en"/>
              <a:t>specific place</a:t>
            </a:r>
            <a:br>
              <a:rPr lang="en"/>
            </a:br>
            <a:r>
              <a:rPr lang="en"/>
              <a:t>Ex: Kidnapping area of interest creates add-on VM to search location more thoroughly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Implement EdgeIoT Applications</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downloading an app or somehow “buying into” an IoT service, your proxy VM gets a package from the relative Application VM so it will function.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Reasons for consumer to “buy in”:</a:t>
            </a:r>
            <a:endParaRPr/>
          </a:p>
          <a:p>
            <a:pPr indent="0" lvl="0" marL="0" rtl="0" algn="l">
              <a:spcBef>
                <a:spcPts val="1200"/>
              </a:spcBef>
              <a:spcAft>
                <a:spcPts val="0"/>
              </a:spcAft>
              <a:buNone/>
            </a:pPr>
            <a:r>
              <a:rPr lang="en"/>
              <a:t>Incentive is access to the service provided</a:t>
            </a:r>
            <a:endParaRPr/>
          </a:p>
          <a:p>
            <a:pPr indent="0" lvl="0" marL="0" rtl="0" algn="l">
              <a:spcBef>
                <a:spcPts val="1200"/>
              </a:spcBef>
              <a:spcAft>
                <a:spcPts val="1200"/>
              </a:spcAft>
              <a:buNone/>
            </a:pPr>
            <a:r>
              <a:rPr lang="en"/>
              <a:t>Resources gained are the users sensor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Identification of IoT Device and Proxy VM</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Each IoT device needs to identify itself to Proxy VM</a:t>
            </a:r>
            <a:endParaRPr/>
          </a:p>
          <a:p>
            <a:pPr indent="0" lvl="0" marL="0" rtl="0" algn="l">
              <a:spcBef>
                <a:spcPts val="1200"/>
              </a:spcBef>
              <a:spcAft>
                <a:spcPts val="0"/>
              </a:spcAft>
              <a:buNone/>
            </a:pPr>
            <a:r>
              <a:rPr lang="en"/>
              <a:t>Each Proxy VM needs to identify itself to the IoT device</a:t>
            </a:r>
            <a:endParaRPr/>
          </a:p>
          <a:p>
            <a:pPr indent="0" lvl="0" marL="0" rtl="0" algn="l">
              <a:spcBef>
                <a:spcPts val="1200"/>
              </a:spcBef>
              <a:spcAft>
                <a:spcPts val="0"/>
              </a:spcAft>
              <a:buNone/>
            </a:pPr>
            <a:r>
              <a:rPr lang="en"/>
              <a:t>IoT device effectively needs an authentication key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My 2 cents:</a:t>
            </a:r>
            <a:endParaRPr/>
          </a:p>
          <a:p>
            <a:pPr indent="0" lvl="0" marL="0" rtl="0" algn="l">
              <a:spcBef>
                <a:spcPts val="1200"/>
              </a:spcBef>
              <a:spcAft>
                <a:spcPts val="0"/>
              </a:spcAft>
              <a:buNone/>
            </a:pPr>
            <a:r>
              <a:rPr lang="en"/>
              <a:t>What happens if a device is sold to a new person? Deregistration process?</a:t>
            </a:r>
            <a:endParaRPr/>
          </a:p>
          <a:p>
            <a:pPr indent="0" lvl="0" marL="0" rtl="0" algn="l">
              <a:spcBef>
                <a:spcPts val="1200"/>
              </a:spcBef>
              <a:spcAft>
                <a:spcPts val="1200"/>
              </a:spcAft>
              <a:buNone/>
            </a:pPr>
            <a:r>
              <a:rPr lang="en"/>
              <a:t>If an account is </a:t>
            </a:r>
            <a:r>
              <a:rPr lang="en"/>
              <a:t>compromised</a:t>
            </a:r>
            <a:r>
              <a:rPr lang="en"/>
              <a:t> and a new key made, how long does it </a:t>
            </a:r>
            <a:r>
              <a:rPr lang="en"/>
              <a:t>take</a:t>
            </a:r>
            <a:r>
              <a:rPr lang="en"/>
              <a:t> to </a:t>
            </a:r>
            <a:r>
              <a:rPr lang="en"/>
              <a:t>reconnect</a:t>
            </a:r>
            <a:r>
              <a:rPr lang="en"/>
              <a:t> everything with proper handshake?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Proxy VM Mobility Management</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a  user moves, so should a proxy VM</a:t>
            </a:r>
            <a:endParaRPr/>
          </a:p>
          <a:p>
            <a:pPr indent="0" lvl="0" marL="0" rtl="0" algn="l">
              <a:spcBef>
                <a:spcPts val="1200"/>
              </a:spcBef>
              <a:spcAft>
                <a:spcPts val="0"/>
              </a:spcAft>
              <a:buNone/>
            </a:pPr>
            <a:r>
              <a:rPr lang="en"/>
              <a:t>Solution 1: Use existing LTE Mobile management system</a:t>
            </a:r>
            <a:endParaRPr/>
          </a:p>
          <a:p>
            <a:pPr indent="0" lvl="0" marL="0" rtl="0" algn="l">
              <a:spcBef>
                <a:spcPts val="1200"/>
              </a:spcBef>
              <a:spcAft>
                <a:spcPts val="0"/>
              </a:spcAft>
              <a:buNone/>
            </a:pPr>
            <a:r>
              <a:rPr lang="en"/>
              <a:t>Problem: Each device needs an individual SIM card</a:t>
            </a:r>
            <a:endParaRPr/>
          </a:p>
          <a:p>
            <a:pPr indent="0" lvl="0" marL="0" rtl="0" algn="l">
              <a:spcBef>
                <a:spcPts val="1200"/>
              </a:spcBef>
              <a:spcAft>
                <a:spcPts val="0"/>
              </a:spcAft>
              <a:buNone/>
            </a:pPr>
            <a:r>
              <a:rPr lang="en"/>
              <a:t>Solution 2: Phone or mobile device cluster/gateway.</a:t>
            </a:r>
            <a:endParaRPr/>
          </a:p>
          <a:p>
            <a:pPr indent="0" lvl="0" marL="0" rtl="0" algn="l">
              <a:spcBef>
                <a:spcPts val="1200"/>
              </a:spcBef>
              <a:spcAft>
                <a:spcPts val="0"/>
              </a:spcAft>
              <a:buNone/>
            </a:pPr>
            <a:r>
              <a:rPr lang="en"/>
              <a:t>My 2 cents:</a:t>
            </a:r>
            <a:br>
              <a:rPr lang="en"/>
            </a:br>
            <a:r>
              <a:rPr lang="en"/>
              <a:t>Battery life, data usage, and device delay effects?</a:t>
            </a:r>
            <a:endParaRPr/>
          </a:p>
          <a:p>
            <a:pPr indent="0" lvl="0" marL="0" rtl="0" algn="l">
              <a:spcBef>
                <a:spcPts val="1200"/>
              </a:spcBef>
              <a:spcAft>
                <a:spcPts val="1200"/>
              </a:spcAft>
              <a:buNone/>
            </a:pPr>
            <a:r>
              <a:rPr lang="en"/>
              <a:t>Relies on existing cell coverage.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IoT Devices Migration Management</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an IoT moves locations, proxy VMs decompose and migrate to another fog node</a:t>
            </a:r>
            <a:endParaRPr/>
          </a:p>
          <a:p>
            <a:pPr indent="0" lvl="0" marL="0" rtl="0" algn="l">
              <a:spcBef>
                <a:spcPts val="1200"/>
              </a:spcBef>
              <a:spcAft>
                <a:spcPts val="0"/>
              </a:spcAft>
              <a:buNone/>
            </a:pPr>
            <a:r>
              <a:rPr lang="en"/>
              <a:t>Migration to lower E2E delay</a:t>
            </a:r>
            <a:endParaRPr/>
          </a:p>
          <a:p>
            <a:pPr indent="0" lvl="0" marL="0" rtl="0" algn="l">
              <a:spcBef>
                <a:spcPts val="1200"/>
              </a:spcBef>
              <a:spcAft>
                <a:spcPts val="0"/>
              </a:spcAft>
              <a:buNone/>
            </a:pPr>
            <a:r>
              <a:rPr lang="en"/>
              <a:t>Potential for increase traffic with minimal benefit</a:t>
            </a:r>
            <a:endParaRPr/>
          </a:p>
          <a:p>
            <a:pPr indent="0" lvl="0" marL="0" rtl="0" algn="l">
              <a:spcBef>
                <a:spcPts val="1200"/>
              </a:spcBef>
              <a:spcAft>
                <a:spcPts val="0"/>
              </a:spcAft>
              <a:buNone/>
            </a:pPr>
            <a:r>
              <a:rPr lang="en"/>
              <a:t>Equation to calculate “worth” migrations</a:t>
            </a:r>
            <a:endParaRPr/>
          </a:p>
          <a:p>
            <a:pPr indent="0" lvl="0" marL="0" rtl="0" algn="l">
              <a:spcBef>
                <a:spcPts val="1200"/>
              </a:spcBef>
              <a:spcAft>
                <a:spcPts val="0"/>
              </a:spcAft>
              <a:buNone/>
            </a:pPr>
            <a:r>
              <a:rPr lang="en"/>
              <a:t>Humans are predictable so it’s calculatable</a:t>
            </a:r>
            <a:endParaRPr/>
          </a:p>
          <a:p>
            <a:pPr indent="0" lvl="0" marL="0" rtl="0" algn="l">
              <a:spcBef>
                <a:spcPts val="1200"/>
              </a:spcBef>
              <a:spcAft>
                <a:spcPts val="1200"/>
              </a:spcAft>
              <a:buNone/>
            </a:pPr>
            <a:r>
              <a:t/>
            </a:r>
            <a:endParaRPr/>
          </a:p>
        </p:txBody>
      </p:sp>
      <p:pic>
        <p:nvPicPr>
          <p:cNvPr id="145" name="Google Shape;145;p27"/>
          <p:cNvPicPr preferRelativeResize="0"/>
          <p:nvPr/>
        </p:nvPicPr>
        <p:blipFill>
          <a:blip r:embed="rId3">
            <a:alphaModFix/>
          </a:blip>
          <a:stretch>
            <a:fillRect/>
          </a:stretch>
        </p:blipFill>
        <p:spPr>
          <a:xfrm>
            <a:off x="5004126" y="2705901"/>
            <a:ext cx="3828176" cy="1862975"/>
          </a:xfrm>
          <a:prstGeom prst="rect">
            <a:avLst/>
          </a:prstGeom>
          <a:noFill/>
          <a:ln>
            <a:noFill/>
          </a:ln>
        </p:spPr>
      </p:pic>
      <p:pic>
        <p:nvPicPr>
          <p:cNvPr id="146" name="Google Shape;146;p27"/>
          <p:cNvPicPr preferRelativeResize="0"/>
          <p:nvPr/>
        </p:nvPicPr>
        <p:blipFill>
          <a:blip r:embed="rId4">
            <a:alphaModFix/>
          </a:blip>
          <a:stretch>
            <a:fillRect/>
          </a:stretch>
        </p:blipFill>
        <p:spPr>
          <a:xfrm>
            <a:off x="2918138" y="3721138"/>
            <a:ext cx="2085975" cy="847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IoT Devices Migration Management Cont.</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 it worth it to migrate?</a:t>
            </a:r>
            <a:endParaRPr/>
          </a:p>
          <a:p>
            <a:pPr indent="0" lvl="0" marL="0" rtl="0" algn="l">
              <a:spcBef>
                <a:spcPts val="1200"/>
              </a:spcBef>
              <a:spcAft>
                <a:spcPts val="0"/>
              </a:spcAft>
              <a:buNone/>
            </a:pPr>
            <a:r>
              <a:rPr lang="en"/>
              <a:t>Dynamic proxies show more efficiency</a:t>
            </a:r>
            <a:endParaRPr/>
          </a:p>
          <a:p>
            <a:pPr indent="0" lvl="0" marL="0" rtl="0" algn="l">
              <a:spcBef>
                <a:spcPts val="1200"/>
              </a:spcBef>
              <a:spcAft>
                <a:spcPts val="0"/>
              </a:spcAft>
              <a:buNone/>
            </a:pPr>
            <a:r>
              <a:rPr lang="en"/>
              <a:t>More memory is not better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Solution:</a:t>
            </a:r>
            <a:endParaRPr/>
          </a:p>
          <a:p>
            <a:pPr indent="0" lvl="0" marL="0" rtl="0" algn="l">
              <a:spcBef>
                <a:spcPts val="1200"/>
              </a:spcBef>
              <a:spcAft>
                <a:spcPts val="0"/>
              </a:spcAft>
              <a:buNone/>
            </a:pPr>
            <a:r>
              <a:rPr lang="en"/>
              <a:t>Most people stay around 4 main BS in a day</a:t>
            </a:r>
            <a:endParaRPr/>
          </a:p>
          <a:p>
            <a:pPr indent="0" lvl="0" marL="0" rtl="0" algn="l">
              <a:spcBef>
                <a:spcPts val="1200"/>
              </a:spcBef>
              <a:spcAft>
                <a:spcPts val="1200"/>
              </a:spcAft>
              <a:buNone/>
            </a:pPr>
            <a:r>
              <a:rPr lang="en"/>
              <a:t>Preload VMs at relevant locations</a:t>
            </a:r>
            <a:endParaRPr/>
          </a:p>
        </p:txBody>
      </p:sp>
      <p:pic>
        <p:nvPicPr>
          <p:cNvPr id="153" name="Google Shape;153;p28"/>
          <p:cNvPicPr preferRelativeResize="0"/>
          <p:nvPr/>
        </p:nvPicPr>
        <p:blipFill>
          <a:blip r:embed="rId3">
            <a:alphaModFix/>
          </a:blip>
          <a:stretch>
            <a:fillRect/>
          </a:stretch>
        </p:blipFill>
        <p:spPr>
          <a:xfrm>
            <a:off x="5975650" y="1017724"/>
            <a:ext cx="2232875" cy="1754400"/>
          </a:xfrm>
          <a:prstGeom prst="rect">
            <a:avLst/>
          </a:prstGeom>
          <a:noFill/>
          <a:ln>
            <a:noFill/>
          </a:ln>
        </p:spPr>
      </p:pic>
      <p:pic>
        <p:nvPicPr>
          <p:cNvPr id="154" name="Google Shape;154;p28"/>
          <p:cNvPicPr preferRelativeResize="0"/>
          <p:nvPr/>
        </p:nvPicPr>
        <p:blipFill>
          <a:blip r:embed="rId4">
            <a:alphaModFix/>
          </a:blip>
          <a:stretch>
            <a:fillRect/>
          </a:stretch>
        </p:blipFill>
        <p:spPr>
          <a:xfrm>
            <a:off x="6032183" y="2772125"/>
            <a:ext cx="2176342" cy="175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Energy Consumption Consideration</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Edge computing may </a:t>
            </a:r>
            <a:r>
              <a:rPr lang="en"/>
              <a:t>increase costs for ISPs</a:t>
            </a:r>
            <a:endParaRPr/>
          </a:p>
          <a:p>
            <a:pPr indent="0" lvl="0" marL="0" rtl="0" algn="l">
              <a:spcBef>
                <a:spcPts val="1200"/>
              </a:spcBef>
              <a:spcAft>
                <a:spcPts val="0"/>
              </a:spcAft>
              <a:buNone/>
            </a:pPr>
            <a:r>
              <a:rPr lang="en"/>
              <a:t>More energy vs cloud computing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Solution:</a:t>
            </a:r>
            <a:endParaRPr/>
          </a:p>
          <a:p>
            <a:pPr indent="0" lvl="0" marL="0" rtl="0" algn="l">
              <a:spcBef>
                <a:spcPts val="1200"/>
              </a:spcBef>
              <a:spcAft>
                <a:spcPts val="0"/>
              </a:spcAft>
              <a:buNone/>
            </a:pPr>
            <a:r>
              <a:rPr lang="en"/>
              <a:t>Green energy creation onsite to lower energy costs</a:t>
            </a:r>
            <a:endParaRPr/>
          </a:p>
          <a:p>
            <a:pPr indent="0" lvl="0" marL="0" rtl="0" algn="l">
              <a:spcBef>
                <a:spcPts val="1200"/>
              </a:spcBef>
              <a:spcAft>
                <a:spcPts val="1200"/>
              </a:spcAft>
              <a:buNone/>
            </a:pPr>
            <a:r>
              <a:rPr lang="en"/>
              <a:t>Send excess energy to other BS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Authors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Research Interests:</a:t>
            </a:r>
            <a:endParaRPr/>
          </a:p>
          <a:p>
            <a:pPr indent="0" lvl="0" marL="0" rtl="0" algn="l">
              <a:spcBef>
                <a:spcPts val="1200"/>
              </a:spcBef>
              <a:spcAft>
                <a:spcPts val="0"/>
              </a:spcAft>
              <a:buNone/>
            </a:pPr>
            <a:r>
              <a:rPr lang="en"/>
              <a:t>mobile edge computing, big data networking, green edge computing and communications, cloud computing, and the Internet of Things.</a:t>
            </a:r>
            <a:endParaRPr/>
          </a:p>
          <a:p>
            <a:pPr indent="0" lvl="0" marL="0" rtl="0" algn="l">
              <a:spcBef>
                <a:spcPts val="1200"/>
              </a:spcBef>
              <a:spcAft>
                <a:spcPts val="0"/>
              </a:spcAft>
              <a:buNone/>
            </a:pPr>
            <a:r>
              <a:rPr lang="en"/>
              <a:t>Authors:</a:t>
            </a:r>
            <a:endParaRPr/>
          </a:p>
          <a:p>
            <a:pPr indent="0" lvl="0" marL="0" rtl="0" algn="l">
              <a:spcBef>
                <a:spcPts val="1200"/>
              </a:spcBef>
              <a:spcAft>
                <a:spcPts val="0"/>
              </a:spcAft>
              <a:buNone/>
            </a:pPr>
            <a:r>
              <a:rPr lang="en"/>
              <a:t>Xiang Sun is currently an Assistant Professor at the University of New Mexico. He got his PHD from NJIT, and his M.E. and B.E. degrees both from Hebei University. IEEE International Conference on Communications (ICC) Best Paper Award, 2017 IEEE Communications Letters Exemplary Reviewers Award, 2018 NJIT Hashimoto Price, and 2018 InterDigital Innovation Award on IoT</a:t>
            </a:r>
            <a:endParaRPr/>
          </a:p>
          <a:p>
            <a:pPr indent="0" lvl="0" marL="0" rtl="0" algn="l">
              <a:spcBef>
                <a:spcPts val="1200"/>
              </a:spcBef>
              <a:spcAft>
                <a:spcPts val="0"/>
              </a:spcAft>
              <a:buNone/>
            </a:pPr>
            <a:r>
              <a:rPr lang="en"/>
              <a:t>Nirwan Ansari is currently a Distinguished Professor at the New Jersey Institute of Technology. He got his PhD from Purdue and Masters from the University of Michigan. He has been on the board of over 10 journals editorial/advisory boards. He was the Editor-in-Chief of IEEE Wireless Communications for a while.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paper</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Published in IEEE Communications Journal</a:t>
            </a:r>
            <a:endParaRPr/>
          </a:p>
          <a:p>
            <a:pPr indent="0" lvl="0" marL="0" rtl="0" algn="l">
              <a:spcBef>
                <a:spcPts val="1200"/>
              </a:spcBef>
              <a:spcAft>
                <a:spcPts val="0"/>
              </a:spcAft>
              <a:buNone/>
            </a:pPr>
            <a:r>
              <a:rPr lang="en"/>
              <a:t>Relatively old: 2016</a:t>
            </a:r>
            <a:endParaRPr/>
          </a:p>
          <a:p>
            <a:pPr indent="0" lvl="0" marL="0" rtl="0" algn="l">
              <a:spcBef>
                <a:spcPts val="1200"/>
              </a:spcBef>
              <a:spcAft>
                <a:spcPts val="0"/>
              </a:spcAft>
              <a:buNone/>
            </a:pPr>
            <a:r>
              <a:rPr lang="en"/>
              <a:t>Cited over 600 times and many in the past year (already a few in 2023)</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Overviews a design for EdgeIoT</a:t>
            </a:r>
            <a:endParaRPr/>
          </a:p>
          <a:p>
            <a:pPr indent="0" lvl="0" marL="0" rtl="0" algn="l">
              <a:spcBef>
                <a:spcPts val="1200"/>
              </a:spcBef>
              <a:spcAft>
                <a:spcPts val="1200"/>
              </a:spcAft>
              <a:buNone/>
            </a:pPr>
            <a:r>
              <a:rPr lang="en"/>
              <a:t>Goes over some of the challenges faced by its implementation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6"/>
          <p:cNvSpPr txBox="1"/>
          <p:nvPr>
            <p:ph idx="1" type="body"/>
          </p:nvPr>
        </p:nvSpPr>
        <p:spPr>
          <a:xfrm>
            <a:off x="311700" y="1152475"/>
            <a:ext cx="8520600" cy="404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Reasons for needing edge computing solution:</a:t>
            </a:r>
            <a:endParaRPr/>
          </a:p>
          <a:p>
            <a:pPr indent="-342900" lvl="0" marL="457200" rtl="0" algn="l">
              <a:spcBef>
                <a:spcPts val="1200"/>
              </a:spcBef>
              <a:spcAft>
                <a:spcPts val="0"/>
              </a:spcAft>
              <a:buSzPts val="1800"/>
              <a:buAutoNum type="arabicPeriod"/>
            </a:pPr>
            <a:r>
              <a:rPr lang="en"/>
              <a:t>High volume and fast velocity IoT needs</a:t>
            </a:r>
            <a:endParaRPr/>
          </a:p>
          <a:p>
            <a:pPr indent="-342900" lvl="0" marL="457200" rtl="0" algn="l">
              <a:spcBef>
                <a:spcPts val="0"/>
              </a:spcBef>
              <a:spcAft>
                <a:spcPts val="0"/>
              </a:spcAft>
              <a:buSzPts val="1800"/>
              <a:buAutoNum type="arabicPeriod"/>
            </a:pPr>
            <a:r>
              <a:rPr lang="en"/>
              <a:t>Efficient data processing architecture is needed for real time analysis</a:t>
            </a:r>
            <a:endParaRPr/>
          </a:p>
          <a:p>
            <a:pPr indent="-342900" lvl="0" marL="457200" rtl="0" algn="l">
              <a:spcBef>
                <a:spcPts val="0"/>
              </a:spcBef>
              <a:spcAft>
                <a:spcPts val="0"/>
              </a:spcAft>
              <a:buSzPts val="1800"/>
              <a:buAutoNum type="arabicPeriod"/>
            </a:pPr>
            <a:r>
              <a:rPr lang="en"/>
              <a:t>User privacy exists (?)</a:t>
            </a:r>
            <a:endParaRPr/>
          </a:p>
          <a:p>
            <a:pPr indent="0" lvl="0" marL="0" rtl="0" algn="l">
              <a:spcBef>
                <a:spcPts val="1200"/>
              </a:spcBef>
              <a:spcAft>
                <a:spcPts val="0"/>
              </a:spcAft>
              <a:buNone/>
            </a:pPr>
            <a:r>
              <a:rPr lang="en"/>
              <a:t>Fun claims reel like last time: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100" u="sng">
                <a:solidFill>
                  <a:schemeClr val="hlink"/>
                </a:solidFill>
                <a:hlinkClick r:id="rId3"/>
              </a:rPr>
              <a:t>https://iot-analytics.com/number-connected-iot-devices/</a:t>
            </a:r>
            <a:endParaRPr/>
          </a:p>
        </p:txBody>
      </p:sp>
      <p:graphicFrame>
        <p:nvGraphicFramePr>
          <p:cNvPr id="74" name="Google Shape;74;p16"/>
          <p:cNvGraphicFramePr/>
          <p:nvPr/>
        </p:nvGraphicFramePr>
        <p:xfrm>
          <a:off x="952500" y="3233050"/>
          <a:ext cx="3000000" cy="3000000"/>
        </p:xfrm>
        <a:graphic>
          <a:graphicData uri="http://schemas.openxmlformats.org/drawingml/2006/table">
            <a:tbl>
              <a:tblPr>
                <a:noFill/>
                <a:tableStyleId>{E514B900-2FB8-481B-9269-9C61A91F2985}</a:tableStyleId>
              </a:tblPr>
              <a:tblGrid>
                <a:gridCol w="2689750"/>
                <a:gridCol w="3789250"/>
              </a:tblGrid>
              <a:tr h="396200">
                <a:tc>
                  <a:txBody>
                    <a:bodyPr/>
                    <a:lstStyle/>
                    <a:p>
                      <a:pPr indent="0" lvl="0" marL="0" rtl="0" algn="l">
                        <a:spcBef>
                          <a:spcPts val="0"/>
                        </a:spcBef>
                        <a:spcAft>
                          <a:spcPts val="0"/>
                        </a:spcAft>
                        <a:buNone/>
                      </a:pPr>
                      <a:r>
                        <a:rPr lang="en"/>
                        <a:t>Value Predicted in 2016</a:t>
                      </a:r>
                      <a:endParaRPr/>
                    </a:p>
                  </a:txBody>
                  <a:tcPr marT="91425" marB="91425" marR="91425" marL="91425"/>
                </a:tc>
                <a:tc>
                  <a:txBody>
                    <a:bodyPr/>
                    <a:lstStyle/>
                    <a:p>
                      <a:pPr indent="0" lvl="0" marL="0" rtl="0" algn="l">
                        <a:spcBef>
                          <a:spcPts val="0"/>
                        </a:spcBef>
                        <a:spcAft>
                          <a:spcPts val="0"/>
                        </a:spcAft>
                        <a:buNone/>
                      </a:pPr>
                      <a:r>
                        <a:rPr lang="en"/>
                        <a:t>Actual</a:t>
                      </a:r>
                      <a:endParaRPr/>
                    </a:p>
                  </a:txBody>
                  <a:tcPr marT="91425" marB="91425" marR="91425" marL="91425"/>
                </a:tc>
              </a:tr>
              <a:tr h="609575">
                <a:tc>
                  <a:txBody>
                    <a:bodyPr/>
                    <a:lstStyle/>
                    <a:p>
                      <a:pPr indent="0" lvl="0" marL="0" rtl="0" algn="l">
                        <a:spcBef>
                          <a:spcPts val="0"/>
                        </a:spcBef>
                        <a:spcAft>
                          <a:spcPts val="0"/>
                        </a:spcAft>
                        <a:buNone/>
                      </a:pPr>
                      <a:r>
                        <a:rPr lang="en"/>
                        <a:t>50-100 Billion Devices by 2020</a:t>
                      </a:r>
                      <a:endParaRPr/>
                    </a:p>
                  </a:txBody>
                  <a:tcPr marT="91425" marB="91425" marR="91425" marL="91425"/>
                </a:tc>
                <a:tc>
                  <a:txBody>
                    <a:bodyPr/>
                    <a:lstStyle/>
                    <a:p>
                      <a:pPr indent="0" lvl="0" marL="0" rtl="0" algn="l">
                        <a:spcBef>
                          <a:spcPts val="0"/>
                        </a:spcBef>
                        <a:spcAft>
                          <a:spcPts val="0"/>
                        </a:spcAft>
                        <a:buNone/>
                      </a:pPr>
                      <a:r>
                        <a:rPr lang="en"/>
                        <a:t>12.2 Billion (2021)</a:t>
                      </a:r>
                      <a:endParaRPr/>
                    </a:p>
                  </a:txBody>
                  <a:tcPr marT="91425" marB="91425" marR="91425" marL="91425"/>
                </a:tc>
              </a:tr>
              <a:tr h="381000">
                <a:tc>
                  <a:txBody>
                    <a:bodyPr/>
                    <a:lstStyle/>
                    <a:p>
                      <a:pPr indent="0" lvl="0" marL="0" rtl="0" algn="l">
                        <a:spcBef>
                          <a:spcPts val="0"/>
                        </a:spcBef>
                        <a:spcAft>
                          <a:spcPts val="0"/>
                        </a:spcAft>
                        <a:buNone/>
                      </a:pPr>
                      <a:r>
                        <a:rPr lang="en"/>
                        <a:t>507.5 ZB/year by 2018</a:t>
                      </a:r>
                      <a:endParaRPr/>
                    </a:p>
                  </a:txBody>
                  <a:tcPr marT="91425" marB="91425" marR="91425" marL="91425"/>
                </a:tc>
                <a:tc>
                  <a:txBody>
                    <a:bodyPr/>
                    <a:lstStyle/>
                    <a:p>
                      <a:pPr indent="0" lvl="0" marL="0" rtl="0" algn="l">
                        <a:spcBef>
                          <a:spcPts val="0"/>
                        </a:spcBef>
                        <a:spcAft>
                          <a:spcPts val="0"/>
                        </a:spcAft>
                        <a:buNone/>
                      </a:pPr>
                      <a:r>
                        <a:rPr lang="en"/>
                        <a:t>900ish EB (1/1000 ZB)</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Mobile Edge Computing for IoTs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Fog computing: Distributed computing infrastructure containing a bunch of high-performance physical machines that are well connected with </a:t>
            </a:r>
            <a:r>
              <a:rPr lang="en"/>
              <a:t>each other</a:t>
            </a:r>
            <a:r>
              <a:rPr lang="en"/>
              <a:t>.</a:t>
            </a:r>
            <a:endParaRPr/>
          </a:p>
          <a:p>
            <a:pPr indent="0" lvl="0" marL="0" rtl="0" algn="l">
              <a:spcBef>
                <a:spcPts val="1200"/>
              </a:spcBef>
              <a:spcAft>
                <a:spcPts val="0"/>
              </a:spcAft>
              <a:buNone/>
            </a:pPr>
            <a:r>
              <a:rPr lang="en"/>
              <a:t>Optimization for fog node placement isn’t decided yet.</a:t>
            </a:r>
            <a:endParaRPr/>
          </a:p>
          <a:p>
            <a:pPr indent="0" lvl="0" marL="0" rtl="0" algn="l">
              <a:spcBef>
                <a:spcPts val="1200"/>
              </a:spcBef>
              <a:spcAft>
                <a:spcPts val="1200"/>
              </a:spcAft>
              <a:buNone/>
            </a:pPr>
            <a:r>
              <a:rPr lang="en"/>
              <a:t>QoS is an issue with different devices having different needs in terms of data size, transmission speed, etc.</a:t>
            </a:r>
            <a:endParaRPr/>
          </a:p>
        </p:txBody>
      </p:sp>
      <p:pic>
        <p:nvPicPr>
          <p:cNvPr id="81" name="Google Shape;81;p17"/>
          <p:cNvPicPr preferRelativeResize="0"/>
          <p:nvPr/>
        </p:nvPicPr>
        <p:blipFill>
          <a:blip r:embed="rId3">
            <a:alphaModFix/>
          </a:blip>
          <a:stretch>
            <a:fillRect/>
          </a:stretch>
        </p:blipFill>
        <p:spPr>
          <a:xfrm>
            <a:off x="1783875" y="3210325"/>
            <a:ext cx="5311976" cy="189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Multi-Interface Base Stations in Cellular Network</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Huge numbers of base stations have been deployed for radio frequencies</a:t>
            </a:r>
            <a:endParaRPr/>
          </a:p>
          <a:p>
            <a:pPr indent="0" lvl="0" marL="0" rtl="0" algn="l">
              <a:spcBef>
                <a:spcPts val="1200"/>
              </a:spcBef>
              <a:spcAft>
                <a:spcPts val="0"/>
              </a:spcAft>
              <a:buNone/>
            </a:pPr>
            <a:r>
              <a:rPr lang="en"/>
              <a:t>Use them as multi communication base stations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2 Cents:</a:t>
            </a:r>
            <a:endParaRPr/>
          </a:p>
          <a:p>
            <a:pPr indent="0" lvl="0" marL="0" rtl="0" algn="l">
              <a:spcBef>
                <a:spcPts val="1200"/>
              </a:spcBef>
              <a:spcAft>
                <a:spcPts val="0"/>
              </a:spcAft>
              <a:buNone/>
            </a:pPr>
            <a:r>
              <a:rPr lang="en"/>
              <a:t>Some of these protocols are short range</a:t>
            </a:r>
            <a:endParaRPr/>
          </a:p>
          <a:p>
            <a:pPr indent="0" lvl="0" marL="0" rtl="0" algn="l">
              <a:spcBef>
                <a:spcPts val="1200"/>
              </a:spcBef>
              <a:spcAft>
                <a:spcPts val="1200"/>
              </a:spcAft>
              <a:buNone/>
            </a:pPr>
            <a:r>
              <a:rPr lang="en"/>
              <a:t>Most IoT come with </a:t>
            </a:r>
            <a:r>
              <a:rPr lang="en"/>
              <a:t>receivers</a:t>
            </a:r>
            <a:r>
              <a:rPr lang="en"/>
              <a:t> already</a:t>
            </a:r>
            <a:endParaRPr/>
          </a:p>
        </p:txBody>
      </p:sp>
      <p:pic>
        <p:nvPicPr>
          <p:cNvPr id="88" name="Google Shape;88;p18"/>
          <p:cNvPicPr preferRelativeResize="0"/>
          <p:nvPr/>
        </p:nvPicPr>
        <p:blipFill>
          <a:blip r:embed="rId3">
            <a:alphaModFix/>
          </a:blip>
          <a:stretch>
            <a:fillRect/>
          </a:stretch>
        </p:blipFill>
        <p:spPr>
          <a:xfrm>
            <a:off x="5094825" y="2232950"/>
            <a:ext cx="3737474" cy="233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EdgeIoT Architecture</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 Access everywhere with good QoS and computing capabilities with minimal E2E delay</a:t>
            </a:r>
            <a:endParaRPr/>
          </a:p>
          <a:p>
            <a:pPr indent="0" lvl="0" marL="0" rtl="0" algn="l">
              <a:spcBef>
                <a:spcPts val="1200"/>
              </a:spcBef>
              <a:spcAft>
                <a:spcPts val="0"/>
              </a:spcAft>
              <a:buNone/>
            </a:pPr>
            <a:r>
              <a:rPr lang="en"/>
              <a:t>Solution: Use existing Cellular data and control plane</a:t>
            </a:r>
            <a:endParaRPr/>
          </a:p>
          <a:p>
            <a:pPr indent="0" lvl="0" marL="0" rtl="0" algn="l">
              <a:spcBef>
                <a:spcPts val="1200"/>
              </a:spcBef>
              <a:spcAft>
                <a:spcPts val="0"/>
              </a:spcAft>
              <a:buNone/>
            </a:pPr>
            <a:r>
              <a:rPr lang="en"/>
              <a:t>OpenFlow is the SDN for cellular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What about the areas that dont have </a:t>
            </a:r>
            <a:endParaRPr/>
          </a:p>
          <a:p>
            <a:pPr indent="0" lvl="0" marL="0" rtl="0" algn="l">
              <a:spcBef>
                <a:spcPts val="0"/>
              </a:spcBef>
              <a:spcAft>
                <a:spcPts val="0"/>
              </a:spcAft>
              <a:buNone/>
            </a:pPr>
            <a:r>
              <a:rPr lang="en"/>
              <a:t>good cellular coverage?</a:t>
            </a:r>
            <a:endParaRPr/>
          </a:p>
          <a:p>
            <a:pPr indent="0" lvl="0" marL="0" rtl="0" algn="l">
              <a:spcBef>
                <a:spcPts val="1000"/>
              </a:spcBef>
              <a:spcAft>
                <a:spcPts val="0"/>
              </a:spcAft>
              <a:buNone/>
            </a:pPr>
            <a:r>
              <a:t/>
            </a:r>
            <a:endParaRPr/>
          </a:p>
        </p:txBody>
      </p:sp>
      <p:pic>
        <p:nvPicPr>
          <p:cNvPr id="95" name="Google Shape;95;p19"/>
          <p:cNvPicPr preferRelativeResize="0"/>
          <p:nvPr/>
        </p:nvPicPr>
        <p:blipFill>
          <a:blip r:embed="rId3">
            <a:alphaModFix/>
          </a:blip>
          <a:stretch>
            <a:fillRect/>
          </a:stretch>
        </p:blipFill>
        <p:spPr>
          <a:xfrm>
            <a:off x="4385426" y="2279331"/>
            <a:ext cx="4446874" cy="228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Hierarchical Fog Computing Architecture</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Benefit to society: Shared data and collaboration of information</a:t>
            </a:r>
            <a:endParaRPr/>
          </a:p>
          <a:p>
            <a:pPr indent="0" lvl="0" marL="0" rtl="0" algn="l">
              <a:spcBef>
                <a:spcPts val="1200"/>
              </a:spcBef>
              <a:spcAft>
                <a:spcPts val="0"/>
              </a:spcAft>
              <a:buNone/>
            </a:pPr>
            <a:r>
              <a:rPr lang="en"/>
              <a:t>Risk: Privacy and personally identifiable information breaches</a:t>
            </a:r>
            <a:endParaRPr/>
          </a:p>
          <a:p>
            <a:pPr indent="0" lvl="0" marL="0" rtl="0" algn="l">
              <a:spcBef>
                <a:spcPts val="1200"/>
              </a:spcBef>
              <a:spcAft>
                <a:spcPts val="0"/>
              </a:spcAft>
              <a:buNone/>
            </a:pPr>
            <a:r>
              <a:rPr lang="en"/>
              <a:t>Solution: Virtual Machines with a </a:t>
            </a:r>
            <a:r>
              <a:rPr lang="en"/>
              <a:t>hierarchy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User Proxy VMs: Dynamic or static remote VM for a user and their IoT devices. Aggregates all user IoT information and </a:t>
            </a:r>
            <a:r>
              <a:rPr lang="en"/>
              <a:t>categorizes</a:t>
            </a:r>
            <a:r>
              <a:rPr lang="en"/>
              <a:t> it before sending it away.</a:t>
            </a:r>
            <a:endParaRPr/>
          </a:p>
          <a:p>
            <a:pPr indent="0" lvl="0" marL="0" rtl="0" algn="l">
              <a:spcBef>
                <a:spcPts val="1200"/>
              </a:spcBef>
              <a:spcAft>
                <a:spcPts val="0"/>
              </a:spcAft>
              <a:buNone/>
            </a:pPr>
            <a:r>
              <a:rPr lang="en"/>
              <a:t>Application VMs: Owned by IoT supplier and controlled by same entity.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Hierarchical Fog Computing Architecture Cont.</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User Proxy VMs can split into 2: a stationary and mobile VM</a:t>
            </a:r>
            <a:endParaRPr/>
          </a:p>
          <a:p>
            <a:pPr indent="0" lvl="0" marL="0" rtl="0" algn="l">
              <a:spcBef>
                <a:spcPts val="1200"/>
              </a:spcBef>
              <a:spcAft>
                <a:spcPts val="0"/>
              </a:spcAft>
              <a:buNone/>
            </a:pPr>
            <a:r>
              <a:rPr lang="en"/>
              <a:t>Only user metadata is sent to application VMs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Potential Issues:</a:t>
            </a:r>
            <a:endParaRPr/>
          </a:p>
          <a:p>
            <a:pPr indent="0" lvl="0" marL="0" rtl="0" algn="l">
              <a:spcBef>
                <a:spcPts val="1200"/>
              </a:spcBef>
              <a:spcAft>
                <a:spcPts val="0"/>
              </a:spcAft>
              <a:buNone/>
            </a:pPr>
            <a:r>
              <a:rPr lang="en"/>
              <a:t>Everything</a:t>
            </a:r>
            <a:endParaRPr/>
          </a:p>
          <a:p>
            <a:pPr indent="0" lvl="0" marL="0" rtl="0" algn="l">
              <a:spcBef>
                <a:spcPts val="120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3033325" y="2110925"/>
            <a:ext cx="5674599" cy="216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