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4b825f6f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4b825f6f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4b825f6f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4b825f6f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4b825f6f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4b825f6f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4b825f6f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4b825f6f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4b825f6f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4b825f6f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4b825f6f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4b825f6f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4b825f6f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4b825f6f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4b825f6f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4b825f6f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4b825f6f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4b825f6f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4b825f6f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4b825f6f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4b825f6f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4b825f6f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4b825f6f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4b825f6f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4b825f6f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4b825f6f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4b825f6f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4b825f6f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4b825f6f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4b825f6f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4b825f6f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4b825f6f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557025"/>
            <a:ext cx="8123100" cy="2288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LAVEA: Latency-aware Video Analytics on Edge Computing</a:t>
            </a:r>
            <a:endParaRPr/>
          </a:p>
          <a:p>
            <a:pPr indent="0" lvl="0" marL="0" rtl="0" algn="l">
              <a:spcBef>
                <a:spcPts val="0"/>
              </a:spcBef>
              <a:spcAft>
                <a:spcPts val="0"/>
              </a:spcAft>
              <a:buNone/>
            </a:pPr>
            <a:r>
              <a:rPr lang="en"/>
              <a:t>Platform</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by Jonathan Schall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Optimization Problem</a:t>
            </a:r>
            <a:endParaRPr/>
          </a:p>
        </p:txBody>
      </p:sp>
      <p:sp>
        <p:nvSpPr>
          <p:cNvPr id="117" name="Google Shape;117;p22"/>
          <p:cNvSpPr txBox="1"/>
          <p:nvPr>
            <p:ph idx="1" type="body"/>
          </p:nvPr>
        </p:nvSpPr>
        <p:spPr>
          <a:xfrm>
            <a:off x="311700" y="1152475"/>
            <a:ext cx="5340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a number of clients connected to a single edge server</a:t>
            </a:r>
            <a:endParaRPr/>
          </a:p>
          <a:p>
            <a:pPr indent="-342900" lvl="0" marL="457200" rtl="0" algn="l">
              <a:spcBef>
                <a:spcPts val="0"/>
              </a:spcBef>
              <a:spcAft>
                <a:spcPts val="0"/>
              </a:spcAft>
              <a:buSzPts val="1800"/>
              <a:buChar char="●"/>
            </a:pPr>
            <a:r>
              <a:rPr lang="en"/>
              <a:t>We can model the tasks using a Directed Acyclic Graph (DAG)</a:t>
            </a:r>
            <a:endParaRPr/>
          </a:p>
          <a:p>
            <a:pPr indent="-342900" lvl="0" marL="457200" rtl="0" algn="l">
              <a:spcBef>
                <a:spcPts val="0"/>
              </a:spcBef>
              <a:spcAft>
                <a:spcPts val="0"/>
              </a:spcAft>
              <a:buSzPts val="1800"/>
              <a:buChar char="●"/>
            </a:pPr>
            <a:r>
              <a:rPr lang="en"/>
              <a:t>Aim is to minimize job finish time</a:t>
            </a:r>
            <a:endParaRPr/>
          </a:p>
          <a:p>
            <a:pPr indent="-342900" lvl="0" marL="457200" rtl="0" algn="l">
              <a:spcBef>
                <a:spcPts val="0"/>
              </a:spcBef>
              <a:spcAft>
                <a:spcPts val="0"/>
              </a:spcAft>
              <a:buSzPts val="1800"/>
              <a:buChar char="●"/>
            </a:pPr>
            <a:r>
              <a:rPr lang="en"/>
              <a:t>All the equations used to find bandwidth, processor power, network delay, etc. is in the paper</a:t>
            </a:r>
            <a:endParaRPr/>
          </a:p>
        </p:txBody>
      </p:sp>
      <p:pic>
        <p:nvPicPr>
          <p:cNvPr id="118" name="Google Shape;118;p22"/>
          <p:cNvPicPr preferRelativeResize="0"/>
          <p:nvPr/>
        </p:nvPicPr>
        <p:blipFill>
          <a:blip r:embed="rId3">
            <a:alphaModFix/>
          </a:blip>
          <a:stretch>
            <a:fillRect/>
          </a:stretch>
        </p:blipFill>
        <p:spPr>
          <a:xfrm>
            <a:off x="5791525" y="661263"/>
            <a:ext cx="3040776"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Johnson’s Rule for task scheduling (reduces idle time and time to complete all jobs when there are 2 stages)</a:t>
            </a:r>
            <a:endParaRPr/>
          </a:p>
          <a:p>
            <a:pPr indent="-342900" lvl="0" marL="457200" rtl="0" algn="l">
              <a:spcBef>
                <a:spcPts val="0"/>
              </a:spcBef>
              <a:spcAft>
                <a:spcPts val="0"/>
              </a:spcAft>
              <a:buSzPts val="1800"/>
              <a:buChar char="●"/>
            </a:pPr>
            <a:r>
              <a:rPr lang="en"/>
              <a:t>Sometimes need to order tasks inside a grouping as some tasks are dependant on others</a:t>
            </a:r>
            <a:endParaRPr/>
          </a:p>
          <a:p>
            <a:pPr indent="-342900" lvl="0" marL="457200" rtl="0" algn="l">
              <a:spcBef>
                <a:spcPts val="0"/>
              </a:spcBef>
              <a:spcAft>
                <a:spcPts val="0"/>
              </a:spcAft>
              <a:buSzPts val="1800"/>
              <a:buChar char="●"/>
            </a:pPr>
            <a:r>
              <a:rPr lang="en"/>
              <a:t>Can adjust resolution to have mix of speed and accuracy</a:t>
            </a:r>
            <a:endParaRPr/>
          </a:p>
          <a:p>
            <a:pPr indent="-342900" lvl="0" marL="457200" rtl="0" algn="l">
              <a:spcBef>
                <a:spcPts val="0"/>
              </a:spcBef>
              <a:spcAft>
                <a:spcPts val="0"/>
              </a:spcAft>
              <a:buSzPts val="1800"/>
              <a:buChar char="●"/>
            </a:pPr>
            <a:r>
              <a:rPr lang="en"/>
              <a:t>Can offload to other edge nodes if they are favored for the task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Task Placement Schemes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Want to collaborate with nearby edge nodes when the edge-front node is overwhelmed</a:t>
            </a:r>
            <a:endParaRPr/>
          </a:p>
          <a:p>
            <a:pPr indent="0" lvl="0" marL="0" rtl="0" algn="l">
              <a:spcBef>
                <a:spcPts val="1200"/>
              </a:spcBef>
              <a:spcAft>
                <a:spcPts val="0"/>
              </a:spcAft>
              <a:buNone/>
            </a:pPr>
            <a:r>
              <a:rPr lang="en"/>
              <a:t>Potential placement schemes that can be </a:t>
            </a:r>
            <a:r>
              <a:rPr lang="en"/>
              <a:t>scalable</a:t>
            </a:r>
            <a:r>
              <a:rPr lang="en"/>
              <a:t> and lightweight while also efficiently reducing the workload on the front-edge node</a:t>
            </a:r>
            <a:endParaRPr/>
          </a:p>
          <a:p>
            <a:pPr indent="-342900" lvl="0" marL="457200" rtl="0" algn="l">
              <a:spcBef>
                <a:spcPts val="1200"/>
              </a:spcBef>
              <a:spcAft>
                <a:spcPts val="0"/>
              </a:spcAft>
              <a:buSzPts val="1800"/>
              <a:buChar char="●"/>
            </a:pPr>
            <a:r>
              <a:rPr lang="en"/>
              <a:t>Shortest Transmission Time First (STTF)</a:t>
            </a:r>
            <a:endParaRPr/>
          </a:p>
          <a:p>
            <a:pPr indent="-342900" lvl="0" marL="457200" rtl="0" algn="l">
              <a:spcBef>
                <a:spcPts val="0"/>
              </a:spcBef>
              <a:spcAft>
                <a:spcPts val="0"/>
              </a:spcAft>
              <a:buSzPts val="1800"/>
              <a:buChar char="●"/>
            </a:pPr>
            <a:r>
              <a:rPr lang="en"/>
              <a:t>Shortest Queue Length First (SQLF)</a:t>
            </a:r>
            <a:endParaRPr/>
          </a:p>
          <a:p>
            <a:pPr indent="-342900" lvl="0" marL="457200" rtl="0" algn="l">
              <a:spcBef>
                <a:spcPts val="0"/>
              </a:spcBef>
              <a:spcAft>
                <a:spcPts val="0"/>
              </a:spcAft>
              <a:buSzPts val="1800"/>
              <a:buChar char="●"/>
            </a:pPr>
            <a:r>
              <a:rPr lang="en"/>
              <a:t>Shortest Scheduling Latency First (SSLF)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Speed Increases</a:t>
            </a:r>
            <a:endParaRPr/>
          </a:p>
        </p:txBody>
      </p:sp>
      <p:pic>
        <p:nvPicPr>
          <p:cNvPr id="136" name="Google Shape;136;p25"/>
          <p:cNvPicPr preferRelativeResize="0"/>
          <p:nvPr/>
        </p:nvPicPr>
        <p:blipFill>
          <a:blip r:embed="rId3">
            <a:alphaModFix/>
          </a:blip>
          <a:stretch>
            <a:fillRect/>
          </a:stretch>
        </p:blipFill>
        <p:spPr>
          <a:xfrm>
            <a:off x="311700" y="1195400"/>
            <a:ext cx="4160025" cy="2987334"/>
          </a:xfrm>
          <a:prstGeom prst="rect">
            <a:avLst/>
          </a:prstGeom>
          <a:noFill/>
          <a:ln>
            <a:noFill/>
          </a:ln>
        </p:spPr>
      </p:pic>
      <p:pic>
        <p:nvPicPr>
          <p:cNvPr id="137" name="Google Shape;137;p25"/>
          <p:cNvPicPr preferRelativeResize="0"/>
          <p:nvPr/>
        </p:nvPicPr>
        <p:blipFill>
          <a:blip r:embed="rId4">
            <a:alphaModFix/>
          </a:blip>
          <a:stretch>
            <a:fillRect/>
          </a:stretch>
        </p:blipFill>
        <p:spPr>
          <a:xfrm>
            <a:off x="4672271" y="1108600"/>
            <a:ext cx="4160028" cy="327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Data</a:t>
            </a:r>
            <a:endParaRPr/>
          </a:p>
        </p:txBody>
      </p:sp>
      <p:sp>
        <p:nvSpPr>
          <p:cNvPr id="143" name="Google Shape;143;p26"/>
          <p:cNvSpPr txBox="1"/>
          <p:nvPr>
            <p:ph idx="1" type="body"/>
          </p:nvPr>
        </p:nvSpPr>
        <p:spPr>
          <a:xfrm>
            <a:off x="311700" y="2727825"/>
            <a:ext cx="8520600" cy="184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clients realistically will run as a 5 GHz wireless client</a:t>
            </a:r>
            <a:endParaRPr/>
          </a:p>
          <a:p>
            <a:pPr indent="-342900" lvl="0" marL="457200" rtl="0" algn="l">
              <a:spcBef>
                <a:spcPts val="0"/>
              </a:spcBef>
              <a:spcAft>
                <a:spcPts val="0"/>
              </a:spcAft>
              <a:buSzPts val="1800"/>
              <a:buChar char="●"/>
            </a:pPr>
            <a:r>
              <a:rPr lang="en"/>
              <a:t>Shouldn’t assume similar results - remember figure 2 and 3</a:t>
            </a:r>
            <a:endParaRPr/>
          </a:p>
        </p:txBody>
      </p:sp>
      <p:pic>
        <p:nvPicPr>
          <p:cNvPr id="144" name="Google Shape;144;p26"/>
          <p:cNvPicPr preferRelativeResize="0"/>
          <p:nvPr/>
        </p:nvPicPr>
        <p:blipFill>
          <a:blip r:embed="rId3">
            <a:alphaModFix/>
          </a:blip>
          <a:stretch>
            <a:fillRect/>
          </a:stretch>
        </p:blipFill>
        <p:spPr>
          <a:xfrm>
            <a:off x="902083" y="1391358"/>
            <a:ext cx="7339849" cy="962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on Task Placement Schemes</a:t>
            </a:r>
            <a:endParaRPr/>
          </a:p>
        </p:txBody>
      </p:sp>
      <p:pic>
        <p:nvPicPr>
          <p:cNvPr id="150" name="Google Shape;150;p27"/>
          <p:cNvPicPr preferRelativeResize="0"/>
          <p:nvPr/>
        </p:nvPicPr>
        <p:blipFill>
          <a:blip r:embed="rId3">
            <a:alphaModFix/>
          </a:blip>
          <a:stretch>
            <a:fillRect/>
          </a:stretch>
        </p:blipFill>
        <p:spPr>
          <a:xfrm>
            <a:off x="1812725" y="1017725"/>
            <a:ext cx="5518551" cy="3684500"/>
          </a:xfrm>
          <a:prstGeom prst="rect">
            <a:avLst/>
          </a:prstGeom>
          <a:noFill/>
          <a:ln>
            <a:noFill/>
          </a:ln>
        </p:spPr>
      </p:pic>
      <p:sp>
        <p:nvSpPr>
          <p:cNvPr id="151" name="Google Shape;151;p27"/>
          <p:cNvSpPr txBox="1"/>
          <p:nvPr/>
        </p:nvSpPr>
        <p:spPr>
          <a:xfrm>
            <a:off x="7118425" y="3125175"/>
            <a:ext cx="190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SSLF considers both transition and wait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of the first edge solutions proposed to specifically handle video processing</a:t>
            </a:r>
            <a:endParaRPr/>
          </a:p>
          <a:p>
            <a:pPr indent="-342900" lvl="0" marL="457200" rtl="0" algn="l">
              <a:spcBef>
                <a:spcPts val="0"/>
              </a:spcBef>
              <a:spcAft>
                <a:spcPts val="0"/>
              </a:spcAft>
              <a:buSzPts val="1800"/>
              <a:buChar char="●"/>
            </a:pPr>
            <a:r>
              <a:rPr lang="en"/>
              <a:t>Data showed speed improvements when compared to both client only and client-cloud solutions</a:t>
            </a:r>
            <a:endParaRPr/>
          </a:p>
          <a:p>
            <a:pPr indent="-342900" lvl="0" marL="457200" rtl="0" algn="l">
              <a:spcBef>
                <a:spcPts val="0"/>
              </a:spcBef>
              <a:spcAft>
                <a:spcPts val="0"/>
              </a:spcAft>
              <a:buSzPts val="1800"/>
              <a:buChar char="●"/>
            </a:pPr>
            <a:r>
              <a:rPr lang="en"/>
              <a:t>Assumptions of wired connections for both </a:t>
            </a:r>
            <a:r>
              <a:rPr lang="en"/>
              <a:t>edge and client nodes may not be realistic, limiting the potential use of the system and data</a:t>
            </a:r>
            <a:endParaRPr/>
          </a:p>
          <a:p>
            <a:pPr indent="-342900" lvl="0" marL="457200" rtl="0" algn="l">
              <a:spcBef>
                <a:spcPts val="0"/>
              </a:spcBef>
              <a:spcAft>
                <a:spcPts val="0"/>
              </a:spcAft>
              <a:buSzPts val="1800"/>
              <a:buChar char="●"/>
            </a:pPr>
            <a:r>
              <a:rPr lang="en"/>
              <a:t>A lot of other assumptions and issues that limit useability</a:t>
            </a:r>
            <a:endParaRPr/>
          </a:p>
          <a:p>
            <a:pPr indent="-342900" lvl="0" marL="457200" rtl="0" algn="l">
              <a:spcBef>
                <a:spcPts val="0"/>
              </a:spcBef>
              <a:spcAft>
                <a:spcPts val="0"/>
              </a:spcAft>
              <a:buSzPts val="1800"/>
              <a:buChar char="●"/>
            </a:pPr>
            <a:r>
              <a:rPr lang="en"/>
              <a:t>Opens up for more research on edge solutions to time sensitive video processing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this is an early paper on edge computing for video analytics, there are some areas not addressed with the LAVEA solution. Should they have been included or was it acceptable to keep them out?</a:t>
            </a:r>
            <a:endParaRPr/>
          </a:p>
          <a:p>
            <a:pPr indent="-342900" lvl="0" marL="457200" rtl="0" algn="l">
              <a:spcBef>
                <a:spcPts val="1200"/>
              </a:spcBef>
              <a:spcAft>
                <a:spcPts val="0"/>
              </a:spcAft>
              <a:buSzPts val="1800"/>
              <a:buChar char="●"/>
            </a:pPr>
            <a:r>
              <a:rPr lang="en"/>
              <a:t>Security of the system</a:t>
            </a:r>
            <a:endParaRPr/>
          </a:p>
          <a:p>
            <a:pPr indent="-342900" lvl="0" marL="457200" rtl="0" algn="l">
              <a:spcBef>
                <a:spcPts val="0"/>
              </a:spcBef>
              <a:spcAft>
                <a:spcPts val="0"/>
              </a:spcAft>
              <a:buSzPts val="1800"/>
              <a:buChar char="●"/>
            </a:pPr>
            <a:r>
              <a:rPr lang="en"/>
              <a:t>When things don’t go as planned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Reasoning for Research</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Reason for all edge computing research: lots of data generated at the edge of the network</a:t>
            </a:r>
            <a:endParaRPr/>
          </a:p>
          <a:p>
            <a:pPr indent="-342900" lvl="0" marL="457200" rtl="0" algn="l">
              <a:spcBef>
                <a:spcPts val="0"/>
              </a:spcBef>
              <a:spcAft>
                <a:spcPts val="0"/>
              </a:spcAft>
              <a:buSzPts val="1800"/>
              <a:buChar char="●"/>
            </a:pPr>
            <a:r>
              <a:rPr lang="en"/>
              <a:t>Video analytics can require massive data to be processed and can require powerful processing power</a:t>
            </a:r>
            <a:endParaRPr/>
          </a:p>
          <a:p>
            <a:pPr indent="-342900" lvl="0" marL="457200" rtl="0" algn="l">
              <a:spcBef>
                <a:spcPts val="0"/>
              </a:spcBef>
              <a:spcAft>
                <a:spcPts val="0"/>
              </a:spcAft>
              <a:buSzPts val="1800"/>
              <a:buChar char="●"/>
            </a:pPr>
            <a:r>
              <a:rPr lang="en"/>
              <a:t>Additionally</a:t>
            </a:r>
            <a:r>
              <a:rPr lang="en"/>
              <a:t>, there are many applications where video analytics are time sensitive, such as driverless cars or AR/VR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Public Safety Use Case Example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Video surveillance is extremely important in public safety nowadays</a:t>
            </a:r>
            <a:endParaRPr/>
          </a:p>
          <a:p>
            <a:pPr indent="-342900" lvl="0" marL="457200" rtl="0" algn="l">
              <a:spcBef>
                <a:spcPts val="0"/>
              </a:spcBef>
              <a:spcAft>
                <a:spcPts val="0"/>
              </a:spcAft>
              <a:buSzPts val="1800"/>
              <a:buChar char="●"/>
            </a:pPr>
            <a:r>
              <a:rPr lang="en"/>
              <a:t>Most public safety scenarios need the quickest response time</a:t>
            </a:r>
            <a:endParaRPr/>
          </a:p>
          <a:p>
            <a:pPr indent="-342900" lvl="0" marL="457200" rtl="0" algn="l">
              <a:spcBef>
                <a:spcPts val="0"/>
              </a:spcBef>
              <a:spcAft>
                <a:spcPts val="0"/>
              </a:spcAft>
              <a:buSzPts val="1800"/>
              <a:buChar char="●"/>
            </a:pPr>
            <a:r>
              <a:rPr lang="en"/>
              <a:t>Difficult to run video analysis on Iot devices</a:t>
            </a:r>
            <a:endParaRPr/>
          </a:p>
          <a:p>
            <a:pPr indent="-342900" lvl="0" marL="457200" rtl="0" algn="l">
              <a:spcBef>
                <a:spcPts val="0"/>
              </a:spcBef>
              <a:spcAft>
                <a:spcPts val="0"/>
              </a:spcAft>
              <a:buSzPts val="1800"/>
              <a:buChar char="●"/>
            </a:pPr>
            <a:r>
              <a:rPr lang="en"/>
              <a:t>An edge </a:t>
            </a:r>
            <a:r>
              <a:rPr lang="en"/>
              <a:t>computing</a:t>
            </a:r>
            <a:r>
              <a:rPr lang="en"/>
              <a:t> solution can provide low latency/high bandwidth and provide the quickest response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Solutions to the Problem</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Uploading to the Cloud - impossible for time sensitive data</a:t>
            </a:r>
            <a:endParaRPr/>
          </a:p>
          <a:p>
            <a:pPr indent="-342900" lvl="0" marL="457200" rtl="0" algn="l">
              <a:spcBef>
                <a:spcPts val="0"/>
              </a:spcBef>
              <a:spcAft>
                <a:spcPts val="0"/>
              </a:spcAft>
              <a:buSzPts val="1800"/>
              <a:buChar char="●"/>
            </a:pPr>
            <a:r>
              <a:rPr lang="en"/>
              <a:t>Potentially use combination of mobile and cloud computing - still concerns regarding bandwidth</a:t>
            </a:r>
            <a:endParaRPr/>
          </a:p>
          <a:p>
            <a:pPr indent="-342900" lvl="0" marL="457200" rtl="0" algn="l">
              <a:spcBef>
                <a:spcPts val="0"/>
              </a:spcBef>
              <a:spcAft>
                <a:spcPts val="0"/>
              </a:spcAft>
              <a:buSzPts val="1800"/>
              <a:buChar char="●"/>
            </a:pPr>
            <a:r>
              <a:rPr lang="en"/>
              <a:t>Cloudlet - Intermediate server between mobile devices and cloud, using VMs</a:t>
            </a:r>
            <a:endParaRPr/>
          </a:p>
          <a:p>
            <a:pPr indent="-342900" lvl="0" marL="457200" rtl="0" algn="l">
              <a:spcBef>
                <a:spcPts val="0"/>
              </a:spcBef>
              <a:spcAft>
                <a:spcPts val="0"/>
              </a:spcAft>
              <a:buSzPts val="1800"/>
              <a:buChar char="●"/>
            </a:pPr>
            <a:r>
              <a:rPr lang="en"/>
              <a:t>LAVEA - Proposed solution: serverless using OS-virtualization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Serverless???</a:t>
            </a:r>
            <a:endParaRPr/>
          </a:p>
        </p:txBody>
      </p:sp>
      <p:sp>
        <p:nvSpPr>
          <p:cNvPr id="84" name="Google Shape;84;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edge/cloud computing without managing edge/cloud instances</a:t>
            </a:r>
            <a:endParaRPr/>
          </a:p>
          <a:p>
            <a:pPr indent="-342900" lvl="0" marL="457200" rtl="0" algn="l">
              <a:spcBef>
                <a:spcPts val="0"/>
              </a:spcBef>
              <a:spcAft>
                <a:spcPts val="0"/>
              </a:spcAft>
              <a:buSzPts val="1800"/>
              <a:buChar char="●"/>
            </a:pPr>
            <a:r>
              <a:rPr lang="en"/>
              <a:t>Instead uses containers to manage all necessary scripts and executables</a:t>
            </a:r>
            <a:endParaRPr/>
          </a:p>
          <a:p>
            <a:pPr indent="-342900" lvl="0" marL="457200" rtl="0" algn="l">
              <a:spcBef>
                <a:spcPts val="0"/>
              </a:spcBef>
              <a:spcAft>
                <a:spcPts val="0"/>
              </a:spcAft>
              <a:buSzPts val="1800"/>
              <a:buChar char="●"/>
            </a:pPr>
            <a:r>
              <a:rPr lang="en"/>
              <a:t>Easier to deploy and use</a:t>
            </a:r>
            <a:endParaRPr/>
          </a:p>
          <a:p>
            <a:pPr indent="-342900" lvl="0" marL="457200" rtl="0" algn="l">
              <a:spcBef>
                <a:spcPts val="0"/>
              </a:spcBef>
              <a:spcAft>
                <a:spcPts val="0"/>
              </a:spcAft>
              <a:buSzPts val="1800"/>
              <a:buChar char="●"/>
            </a:pPr>
            <a:r>
              <a:rPr lang="en"/>
              <a:t>Move away from VMs and instead use Docker containers</a:t>
            </a:r>
            <a:endParaRPr/>
          </a:p>
        </p:txBody>
      </p:sp>
      <p:pic>
        <p:nvPicPr>
          <p:cNvPr id="85" name="Google Shape;85;p17"/>
          <p:cNvPicPr preferRelativeResize="0"/>
          <p:nvPr/>
        </p:nvPicPr>
        <p:blipFill>
          <a:blip r:embed="rId3">
            <a:alphaModFix/>
          </a:blip>
          <a:stretch>
            <a:fillRect/>
          </a:stretch>
        </p:blipFill>
        <p:spPr>
          <a:xfrm>
            <a:off x="4572000" y="417588"/>
            <a:ext cx="3953325" cy="430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Performance Measurements</a:t>
            </a:r>
            <a:endParaRPr/>
          </a:p>
        </p:txBody>
      </p:sp>
      <p:pic>
        <p:nvPicPr>
          <p:cNvPr id="91" name="Google Shape;91;p18"/>
          <p:cNvPicPr preferRelativeResize="0"/>
          <p:nvPr/>
        </p:nvPicPr>
        <p:blipFill>
          <a:blip r:embed="rId3">
            <a:alphaModFix/>
          </a:blip>
          <a:stretch>
            <a:fillRect/>
          </a:stretch>
        </p:blipFill>
        <p:spPr>
          <a:xfrm>
            <a:off x="291863" y="1127875"/>
            <a:ext cx="4314825" cy="3257550"/>
          </a:xfrm>
          <a:prstGeom prst="rect">
            <a:avLst/>
          </a:prstGeom>
          <a:noFill/>
          <a:ln>
            <a:noFill/>
          </a:ln>
        </p:spPr>
      </p:pic>
      <p:pic>
        <p:nvPicPr>
          <p:cNvPr id="92" name="Google Shape;92;p18"/>
          <p:cNvPicPr preferRelativeResize="0"/>
          <p:nvPr/>
        </p:nvPicPr>
        <p:blipFill>
          <a:blip r:embed="rId4">
            <a:alphaModFix/>
          </a:blip>
          <a:stretch>
            <a:fillRect/>
          </a:stretch>
        </p:blipFill>
        <p:spPr>
          <a:xfrm>
            <a:off x="4732900" y="1161213"/>
            <a:ext cx="4000500" cy="319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Concepts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 goal is for </a:t>
            </a:r>
            <a:r>
              <a:rPr b="1" lang="en"/>
              <a:t>low latency</a:t>
            </a:r>
            <a:r>
              <a:rPr lang="en"/>
              <a:t>, </a:t>
            </a:r>
            <a:r>
              <a:rPr b="1" lang="en"/>
              <a:t>flexibility</a:t>
            </a:r>
            <a:r>
              <a:rPr lang="en"/>
              <a:t>, and offloading to the </a:t>
            </a:r>
            <a:r>
              <a:rPr b="1" lang="en"/>
              <a:t>edge first</a:t>
            </a:r>
            <a:endParaRPr b="1"/>
          </a:p>
          <a:p>
            <a:pPr indent="-342900" lvl="0" marL="457200" rtl="0" algn="l">
              <a:spcBef>
                <a:spcPts val="0"/>
              </a:spcBef>
              <a:spcAft>
                <a:spcPts val="0"/>
              </a:spcAft>
              <a:buSzPts val="1800"/>
              <a:buChar char="●"/>
            </a:pPr>
            <a:r>
              <a:rPr lang="en"/>
              <a:t>Edge-front - node attached to the base station</a:t>
            </a:r>
            <a:endParaRPr/>
          </a:p>
          <a:p>
            <a:pPr indent="-342900" lvl="0" marL="457200" rtl="0" algn="l">
              <a:spcBef>
                <a:spcPts val="0"/>
              </a:spcBef>
              <a:spcAft>
                <a:spcPts val="0"/>
              </a:spcAft>
              <a:buSzPts val="1800"/>
              <a:buChar char="●"/>
            </a:pPr>
            <a:r>
              <a:rPr lang="en"/>
              <a:t>Profiler Service - collects device performance information. Has a profiler phase for every new type of device (is it necessary?)</a:t>
            </a:r>
            <a:endParaRPr/>
          </a:p>
          <a:p>
            <a:pPr indent="-342900" lvl="0" marL="457200" rtl="0" algn="l">
              <a:spcBef>
                <a:spcPts val="0"/>
              </a:spcBef>
              <a:spcAft>
                <a:spcPts val="0"/>
              </a:spcAft>
              <a:buSzPts val="1800"/>
              <a:buChar char="●"/>
            </a:pPr>
            <a:r>
              <a:rPr lang="en"/>
              <a:t>Monitoring Service - constantly monitors runtime and information on clients and edge nodes. Need to always know condition of network and nodes</a:t>
            </a:r>
            <a:endParaRPr/>
          </a:p>
          <a:p>
            <a:pPr indent="-342900" lvl="0" marL="457200" rtl="0" algn="l">
              <a:spcBef>
                <a:spcPts val="0"/>
              </a:spcBef>
              <a:spcAft>
                <a:spcPts val="0"/>
              </a:spcAft>
              <a:buSzPts val="1800"/>
              <a:buChar char="●"/>
            </a:pPr>
            <a:r>
              <a:rPr lang="en"/>
              <a:t>Offloading Service - Client sends information about tasks to server, which decides which tasks should be offloaded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Necessity for Computation Offloading</a:t>
            </a:r>
            <a:endParaRPr/>
          </a:p>
        </p:txBody>
      </p:sp>
      <p:pic>
        <p:nvPicPr>
          <p:cNvPr id="104" name="Google Shape;104;p20"/>
          <p:cNvPicPr preferRelativeResize="0"/>
          <p:nvPr/>
        </p:nvPicPr>
        <p:blipFill>
          <a:blip r:embed="rId3">
            <a:alphaModFix/>
          </a:blip>
          <a:stretch>
            <a:fillRect/>
          </a:stretch>
        </p:blipFill>
        <p:spPr>
          <a:xfrm>
            <a:off x="311700" y="1451525"/>
            <a:ext cx="3913325" cy="2898750"/>
          </a:xfrm>
          <a:prstGeom prst="rect">
            <a:avLst/>
          </a:prstGeom>
          <a:noFill/>
          <a:ln>
            <a:noFill/>
          </a:ln>
        </p:spPr>
      </p:pic>
      <p:pic>
        <p:nvPicPr>
          <p:cNvPr id="105" name="Google Shape;105;p20"/>
          <p:cNvPicPr preferRelativeResize="0"/>
          <p:nvPr/>
        </p:nvPicPr>
        <p:blipFill>
          <a:blip r:embed="rId4">
            <a:alphaModFix/>
          </a:blip>
          <a:stretch>
            <a:fillRect/>
          </a:stretch>
        </p:blipFill>
        <p:spPr>
          <a:xfrm>
            <a:off x="4571999" y="1408099"/>
            <a:ext cx="4062100" cy="298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Overview</a:t>
            </a:r>
            <a:endParaRPr/>
          </a:p>
        </p:txBody>
      </p:sp>
      <p:pic>
        <p:nvPicPr>
          <p:cNvPr id="111" name="Google Shape;111;p21"/>
          <p:cNvPicPr preferRelativeResize="0"/>
          <p:nvPr/>
        </p:nvPicPr>
        <p:blipFill>
          <a:blip r:embed="rId3">
            <a:alphaModFix/>
          </a:blip>
          <a:stretch>
            <a:fillRect/>
          </a:stretch>
        </p:blipFill>
        <p:spPr>
          <a:xfrm>
            <a:off x="1343050" y="1017725"/>
            <a:ext cx="6457895"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