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2" r:id="rId4"/>
    <p:sldId id="273" r:id="rId5"/>
    <p:sldId id="274" r:id="rId6"/>
    <p:sldId id="275" r:id="rId7"/>
    <p:sldId id="271" r:id="rId8"/>
    <p:sldId id="265" r:id="rId9"/>
    <p:sldId id="267" r:id="rId10"/>
    <p:sldId id="268" r:id="rId11"/>
    <p:sldId id="277" r:id="rId12"/>
    <p:sldId id="278" r:id="rId13"/>
    <p:sldId id="270" r:id="rId14"/>
    <p:sldId id="276" r:id="rId15"/>
    <p:sldId id="263"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dTdtndQsUaTk+yIvcb633n/p+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31" autoAdjust="0"/>
  </p:normalViewPr>
  <p:slideViewPr>
    <p:cSldViewPr snapToGrid="0">
      <p:cViewPr>
        <p:scale>
          <a:sx n="100" d="100"/>
          <a:sy n="100" d="100"/>
        </p:scale>
        <p:origin x="888" y="-4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NOTE: “FEMTO” = 10^-15; thus “FemtoCloud” is referring to a very tiny cloud, namely mobile devices that act as very tiny cloud computational resources in a networked environment.</a:t>
            </a: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we develop, with different preset computational loads (MFLOPs) on a set of mobile devices. We summarize the results of this study in in Table II, which shows the average background thread capacity for the mobile devices.</a:t>
            </a:r>
          </a:p>
          <a:p>
            <a:pPr marL="171450" lvl="0" indent="-171450" algn="l" rtl="0">
              <a:spcBef>
                <a:spcPts val="0"/>
              </a:spcBef>
              <a:spcAft>
                <a:spcPts val="0"/>
              </a:spcAft>
              <a:buFont typeface="Arial" panose="020B0604020202020204" pitchFamily="34" charset="0"/>
              <a:buChar char="•"/>
            </a:pPr>
            <a:r>
              <a:rPr lang="en-US" dirty="0"/>
              <a:t>We conduct another measurement study to determine the compute resource usage of different real applications. Table IV summarizes this study and shows the compute resource usage of the following three applications</a:t>
            </a:r>
          </a:p>
          <a:p>
            <a:pPr marL="171450" lvl="0" indent="-171450" algn="l" rtl="0">
              <a:spcBef>
                <a:spcPts val="0"/>
              </a:spcBef>
              <a:spcAft>
                <a:spcPts val="0"/>
              </a:spcAft>
              <a:buFont typeface="Arial" panose="020B0604020202020204" pitchFamily="34" charset="0"/>
              <a:buChar char="•"/>
            </a:pPr>
            <a:r>
              <a:rPr lang="en-US" dirty="0"/>
              <a:t>Computational Throughput: This is the average amount of useful computations finished by our </a:t>
            </a:r>
            <a:r>
              <a:rPr lang="en-US" dirty="0" err="1"/>
              <a:t>femtocloud</a:t>
            </a:r>
            <a:r>
              <a:rPr lang="en-US" dirty="0"/>
              <a:t> per second (MFLOPS). </a:t>
            </a:r>
          </a:p>
          <a:p>
            <a:pPr marL="171450" lvl="0" indent="-171450" algn="l" rtl="0">
              <a:spcBef>
                <a:spcPts val="0"/>
              </a:spcBef>
              <a:spcAft>
                <a:spcPts val="0"/>
              </a:spcAft>
              <a:buFont typeface="Arial" panose="020B0604020202020204" pitchFamily="34" charset="0"/>
              <a:buChar char="•"/>
            </a:pPr>
            <a:r>
              <a:rPr lang="en-US" dirty="0"/>
              <a:t>Compute Resource Utilization: This is the average utilization of the compute resources in our cluster. To calculate this utilization, we only consider useful computations, which belong to tasks completed by </a:t>
            </a:r>
            <a:r>
              <a:rPr lang="en-US" dirty="0" err="1"/>
              <a:t>femtocloud</a:t>
            </a:r>
            <a:r>
              <a:rPr lang="en-US" dirty="0"/>
              <a:t>. </a:t>
            </a:r>
          </a:p>
          <a:p>
            <a:pPr marL="171450" lvl="0" indent="-171450" algn="l" rtl="0">
              <a:spcBef>
                <a:spcPts val="0"/>
              </a:spcBef>
              <a:spcAft>
                <a:spcPts val="0"/>
              </a:spcAft>
              <a:buFont typeface="Arial" panose="020B0604020202020204" pitchFamily="34" charset="0"/>
              <a:buChar char="•"/>
            </a:pPr>
            <a:r>
              <a:rPr lang="en-US" dirty="0"/>
              <a:t>Network utilization: This is the average busy time of the network for sending tasks or receiving results.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18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we develop, with different preset computational loads (MFLOPs) on a set of mobile devices. We summarize the results of this study in in Table II, which shows the average background thread capacity for the mobile devices.</a:t>
            </a:r>
          </a:p>
          <a:p>
            <a:pPr marL="171450" lvl="0" indent="-171450" algn="l" rtl="0">
              <a:spcBef>
                <a:spcPts val="0"/>
              </a:spcBef>
              <a:spcAft>
                <a:spcPts val="0"/>
              </a:spcAft>
              <a:buFont typeface="Arial" panose="020B0604020202020204" pitchFamily="34" charset="0"/>
              <a:buChar char="•"/>
            </a:pPr>
            <a:r>
              <a:rPr lang="en-US" dirty="0"/>
              <a:t>We conduct another measurement study to determine the compute resource usage of different real applications. Table IV summarizes this study and shows the compute resource usage of the following three applications</a:t>
            </a:r>
          </a:p>
          <a:p>
            <a:pPr marL="171450" lvl="0" indent="-171450" algn="l" rtl="0">
              <a:spcBef>
                <a:spcPts val="0"/>
              </a:spcBef>
              <a:spcAft>
                <a:spcPts val="0"/>
              </a:spcAft>
              <a:buFont typeface="Arial" panose="020B0604020202020204" pitchFamily="34" charset="0"/>
              <a:buChar char="•"/>
            </a:pPr>
            <a:r>
              <a:rPr lang="en-US" dirty="0"/>
              <a:t>Computational Throughput: This is the average amount of useful computations finished by our </a:t>
            </a:r>
            <a:r>
              <a:rPr lang="en-US" dirty="0" err="1"/>
              <a:t>femtocloud</a:t>
            </a:r>
            <a:r>
              <a:rPr lang="en-US" dirty="0"/>
              <a:t> per second (MFLOPS). </a:t>
            </a:r>
          </a:p>
          <a:p>
            <a:pPr marL="171450" lvl="0" indent="-171450" algn="l" rtl="0">
              <a:spcBef>
                <a:spcPts val="0"/>
              </a:spcBef>
              <a:spcAft>
                <a:spcPts val="0"/>
              </a:spcAft>
              <a:buFont typeface="Arial" panose="020B0604020202020204" pitchFamily="34" charset="0"/>
              <a:buChar char="•"/>
            </a:pPr>
            <a:r>
              <a:rPr lang="en-US" dirty="0"/>
              <a:t>Compute Resource Utilization: This is the average utilization of the compute resources in our cluster. To calculate this utilization, we only consider useful computations, which belong to tasks completed by </a:t>
            </a:r>
            <a:r>
              <a:rPr lang="en-US" dirty="0" err="1"/>
              <a:t>femtocloud</a:t>
            </a:r>
            <a:r>
              <a:rPr lang="en-US" dirty="0"/>
              <a:t>. </a:t>
            </a:r>
          </a:p>
          <a:p>
            <a:pPr marL="171450" lvl="0" indent="-171450" algn="l" rtl="0">
              <a:spcBef>
                <a:spcPts val="0"/>
              </a:spcBef>
              <a:spcAft>
                <a:spcPts val="0"/>
              </a:spcAft>
              <a:buFont typeface="Arial" panose="020B0604020202020204" pitchFamily="34" charset="0"/>
              <a:buChar char="•"/>
            </a:pPr>
            <a:r>
              <a:rPr lang="en-US" dirty="0"/>
              <a:t>Network utilization: This is the average busy time of the network for sending tasks or receiving results.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13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we develop, with different preset computational loads (MFLOPs) on a set of mobile devices. We summarize the results of this study in in Table II, which shows the average background thread capacity for the mobile devices.</a:t>
            </a:r>
          </a:p>
          <a:p>
            <a:pPr marL="171450" lvl="0" indent="-171450" algn="l" rtl="0">
              <a:spcBef>
                <a:spcPts val="0"/>
              </a:spcBef>
              <a:spcAft>
                <a:spcPts val="0"/>
              </a:spcAft>
              <a:buFont typeface="Arial" panose="020B0604020202020204" pitchFamily="34" charset="0"/>
              <a:buChar char="•"/>
            </a:pPr>
            <a:r>
              <a:rPr lang="en-US" dirty="0"/>
              <a:t>We conduct another measurement study to determine the compute resource usage of different real applications. Table IV summarizes this study and shows the compute resource usage of the following three applications</a:t>
            </a:r>
          </a:p>
          <a:p>
            <a:pPr marL="171450" lvl="0" indent="-171450" algn="l" rtl="0">
              <a:spcBef>
                <a:spcPts val="0"/>
              </a:spcBef>
              <a:spcAft>
                <a:spcPts val="0"/>
              </a:spcAft>
              <a:buFont typeface="Arial" panose="020B0604020202020204" pitchFamily="34" charset="0"/>
              <a:buChar char="•"/>
            </a:pPr>
            <a:r>
              <a:rPr lang="en-US" dirty="0"/>
              <a:t>Computational Throughput: This is the average amount of useful computations finished by our </a:t>
            </a:r>
            <a:r>
              <a:rPr lang="en-US" dirty="0" err="1"/>
              <a:t>femtocloud</a:t>
            </a:r>
            <a:r>
              <a:rPr lang="en-US" dirty="0"/>
              <a:t> per second (MFLOPS). </a:t>
            </a:r>
          </a:p>
          <a:p>
            <a:pPr marL="171450" lvl="0" indent="-171450" algn="l" rtl="0">
              <a:spcBef>
                <a:spcPts val="0"/>
              </a:spcBef>
              <a:spcAft>
                <a:spcPts val="0"/>
              </a:spcAft>
              <a:buFont typeface="Arial" panose="020B0604020202020204" pitchFamily="34" charset="0"/>
              <a:buChar char="•"/>
            </a:pPr>
            <a:r>
              <a:rPr lang="en-US" dirty="0"/>
              <a:t>Compute Resource Utilization: This is the average utilization of the compute resources in our cluster. To calculate this utilization, we only consider useful computations, which belong to tasks completed by </a:t>
            </a:r>
            <a:r>
              <a:rPr lang="en-US" dirty="0" err="1"/>
              <a:t>femtocloud</a:t>
            </a:r>
            <a:r>
              <a:rPr lang="en-US" dirty="0"/>
              <a:t>. </a:t>
            </a:r>
          </a:p>
          <a:p>
            <a:pPr marL="171450" lvl="0" indent="-171450" algn="l" rtl="0">
              <a:spcBef>
                <a:spcPts val="0"/>
              </a:spcBef>
              <a:spcAft>
                <a:spcPts val="0"/>
              </a:spcAft>
              <a:buFont typeface="Arial" panose="020B0604020202020204" pitchFamily="34" charset="0"/>
              <a:buChar char="•"/>
            </a:pPr>
            <a:r>
              <a:rPr lang="en-US" dirty="0"/>
              <a:t>Network utilization: This is the average busy time of the network for sending tasks or receiving results.</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498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90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441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I think the background of authors is extremely important so that you can understand certain biases and the credibility of each author.</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https://www.researchgate.net/profile/Karim-Habak</a:t>
            </a:r>
          </a:p>
          <a:p>
            <a:pPr marL="171450" lvl="0" indent="-171450" algn="l" rtl="0">
              <a:spcBef>
                <a:spcPts val="0"/>
              </a:spcBef>
              <a:spcAft>
                <a:spcPts val="0"/>
              </a:spcAft>
              <a:buFont typeface="Arial" panose="020B0604020202020204" pitchFamily="34" charset="0"/>
              <a:buChar char="•"/>
            </a:pPr>
            <a:r>
              <a:rPr lang="en-US" dirty="0"/>
              <a:t>https://www.linkedin.com/in/karimhabak/</a:t>
            </a:r>
          </a:p>
          <a:p>
            <a:pPr marL="171450" lvl="0" indent="-171450" algn="l" rtl="0">
              <a:spcBef>
                <a:spcPts val="0"/>
              </a:spcBef>
              <a:spcAft>
                <a:spcPts val="0"/>
              </a:spcAft>
              <a:buFont typeface="Arial" panose="020B0604020202020204" pitchFamily="34" charset="0"/>
              <a:buChar char="•"/>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5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https://ieeexplore.ieee.org/author/37271820200?searchWithin=%22Author%20Ids%22:37271820200&amp;searchWithin=femto&amp;history=no&amp;highlight=true&amp;returnFacets=ALL&amp;returnType=SEARCH&amp;sortType=newest</a:t>
            </a:r>
          </a:p>
          <a:p>
            <a:pPr marL="171450" lvl="0" indent="-171450" algn="l" rtl="0">
              <a:spcBef>
                <a:spcPts val="0"/>
              </a:spcBef>
              <a:spcAft>
                <a:spcPts val="0"/>
              </a:spcAft>
              <a:buFont typeface="Arial" panose="020B0604020202020204" pitchFamily="34" charset="0"/>
              <a:buChar char="•"/>
            </a:pPr>
            <a:r>
              <a:rPr lang="en-US" dirty="0"/>
              <a:t>https://www.facebook.com/mostafa.ammar.528/</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25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https://scholar.google.com/citations?hl=en&amp;user=V0UAZO0AAAAJ&amp;view_op=list_works</a:t>
            </a:r>
          </a:p>
          <a:p>
            <a:pPr marL="171450" lvl="0" indent="-171450" algn="l" rtl="0">
              <a:spcBef>
                <a:spcPts val="0"/>
              </a:spcBef>
              <a:spcAft>
                <a:spcPts val="0"/>
              </a:spcAft>
              <a:buFont typeface="Arial" panose="020B0604020202020204" pitchFamily="34" charset="0"/>
              <a:buChar char="•"/>
            </a:pPr>
            <a:r>
              <a:rPr lang="en-US" dirty="0"/>
              <a:t>https://www.qatar.cmu.edu/directory/khaled-harras/</a:t>
            </a:r>
          </a:p>
          <a:p>
            <a:pPr marL="171450" lvl="0" indent="-171450" algn="l" rtl="0">
              <a:spcBef>
                <a:spcPts val="0"/>
              </a:spcBef>
              <a:spcAft>
                <a:spcPts val="0"/>
              </a:spcAft>
              <a:buFont typeface="Arial" panose="020B0604020202020204" pitchFamily="34" charset="0"/>
              <a:buChar char="•"/>
            </a:pPr>
            <a:r>
              <a:rPr lang="en-US" dirty="0"/>
              <a:t>According to google scholar only about </a:t>
            </a:r>
          </a:p>
          <a:p>
            <a:pPr marL="171450" lvl="0" indent="-171450" algn="l" rtl="0">
              <a:spcBef>
                <a:spcPts val="0"/>
              </a:spcBef>
              <a:spcAft>
                <a:spcPts val="0"/>
              </a:spcAft>
              <a:buFont typeface="Arial" panose="020B0604020202020204" pitchFamily="34" charset="0"/>
              <a:buChar char="•"/>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450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https://scholar.google.com/citations?user=Z6EHuGcAAAAJ&amp;hl=en</a:t>
            </a:r>
          </a:p>
          <a:p>
            <a:pPr marL="171450" lvl="0" indent="-171450" algn="l" rtl="0">
              <a:spcBef>
                <a:spcPts val="0"/>
              </a:spcBef>
              <a:spcAft>
                <a:spcPts val="0"/>
              </a:spcAft>
              <a:buFont typeface="Arial" panose="020B0604020202020204" pitchFamily="34" charset="0"/>
              <a:buChar char="•"/>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39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So now I see the primary fault of cloud computing: Latency because data centers are located so far away, and (also) the bottleneck is bandwidth constraints along the (internet) path from user devices to the data center.</a:t>
            </a:r>
          </a:p>
          <a:p>
            <a:pPr marL="628650" lvl="1" indent="-171450" algn="l" rtl="0">
              <a:spcBef>
                <a:spcPts val="0"/>
              </a:spcBef>
              <a:spcAft>
                <a:spcPts val="0"/>
              </a:spcAft>
              <a:buFont typeface="Arial" panose="020B0604020202020204" pitchFamily="34" charset="0"/>
              <a:buChar char="•"/>
            </a:pPr>
            <a:r>
              <a:rPr lang="en-US" dirty="0"/>
              <a:t>Other than that, the Cloud cannot be beat and has best efficiency and lowest cost and elastic/scalable infrastructure, with practically unlimited computing power.</a:t>
            </a:r>
          </a:p>
          <a:p>
            <a:pPr marL="628650" lvl="1" indent="-171450" algn="l" rtl="0">
              <a:spcBef>
                <a:spcPts val="0"/>
              </a:spcBef>
              <a:spcAft>
                <a:spcPts val="0"/>
              </a:spcAft>
              <a:buFont typeface="Arial" panose="020B0604020202020204" pitchFamily="34" charset="0"/>
              <a:buChar char="•"/>
            </a:pPr>
            <a:r>
              <a:rPr lang="en-US" dirty="0"/>
              <a:t>Edge computing is essentially: bringing computational power closer to end devices</a:t>
            </a:r>
            <a:r>
              <a:rPr lang="en-US" dirty="0">
                <a:sym typeface="Wingdings" panose="05000000000000000000" pitchFamily="2" charset="2"/>
              </a:rPr>
              <a:t> bring the cloud computing devices closer so that latency is reduced from not only raw distance to cloud device, but also from reducing bandwidth along the path to that cloud computing device</a:t>
            </a:r>
          </a:p>
          <a:p>
            <a:pPr marL="1085850" lvl="2" indent="-171450" algn="l" rtl="0">
              <a:spcBef>
                <a:spcPts val="0"/>
              </a:spcBef>
              <a:spcAft>
                <a:spcPts val="0"/>
              </a:spcAft>
              <a:buFont typeface="Arial" panose="020B0604020202020204" pitchFamily="34" charset="0"/>
              <a:buChar char="•"/>
            </a:pPr>
            <a:r>
              <a:rPr lang="en-US" dirty="0">
                <a:sym typeface="Wingdings" panose="05000000000000000000" pitchFamily="2" charset="2"/>
              </a:rPr>
              <a:t>This can of course reduce bandwidth strain in the entire internet, particularly along paths to data centers. </a:t>
            </a:r>
          </a:p>
          <a:p>
            <a:pPr marL="628650" lvl="1" indent="-171450" algn="l" rtl="0">
              <a:spcBef>
                <a:spcPts val="0"/>
              </a:spcBef>
              <a:spcAft>
                <a:spcPts val="0"/>
              </a:spcAft>
              <a:buFont typeface="Arial" panose="020B0604020202020204" pitchFamily="34" charset="0"/>
              <a:buChar char="•"/>
            </a:pPr>
            <a:r>
              <a:rPr lang="en-US" dirty="0">
                <a:sym typeface="Wingdings" panose="05000000000000000000" pitchFamily="2" charset="2"/>
              </a:rPr>
              <a:t>Original name for servers closer to users is dubbed “cloudlet” servers.</a:t>
            </a:r>
          </a:p>
          <a:p>
            <a:pPr marL="628650" lvl="1" indent="-171450" algn="l" rtl="0">
              <a:spcBef>
                <a:spcPts val="0"/>
              </a:spcBef>
              <a:spcAft>
                <a:spcPts val="0"/>
              </a:spcAft>
              <a:buFont typeface="Arial" panose="020B0604020202020204" pitchFamily="34" charset="0"/>
              <a:buChar char="•"/>
            </a:pPr>
            <a:r>
              <a:rPr lang="en-US" dirty="0">
                <a:sym typeface="Wingdings" panose="05000000000000000000" pitchFamily="2" charset="2"/>
              </a:rPr>
              <a:t>One idea is to refactor cloudlet into a controller that distributes computational tasks amongst a cluster of user (or other edge) devices.</a:t>
            </a:r>
          </a:p>
          <a:p>
            <a:pPr marL="1085850" lvl="2" indent="-171450" algn="l" rtl="0">
              <a:spcBef>
                <a:spcPts val="0"/>
              </a:spcBef>
              <a:spcAft>
                <a:spcPts val="0"/>
              </a:spcAft>
              <a:buFont typeface="Arial" panose="020B0604020202020204" pitchFamily="34" charset="0"/>
              <a:buChar char="•"/>
            </a:pPr>
            <a:r>
              <a:rPr lang="en-US" dirty="0">
                <a:sym typeface="Wingdings" panose="05000000000000000000" pitchFamily="2" charset="2"/>
              </a:rPr>
              <a:t>This is dubbed as “FemtoCloud”</a:t>
            </a:r>
          </a:p>
          <a:p>
            <a:pPr marL="628650" lvl="1" indent="-171450" algn="l" rtl="0">
              <a:spcBef>
                <a:spcPts val="0"/>
              </a:spcBef>
              <a:spcAft>
                <a:spcPts val="0"/>
              </a:spcAft>
              <a:buFont typeface="Arial" panose="020B0604020202020204" pitchFamily="34" charset="0"/>
              <a:buChar char="•"/>
            </a:pPr>
            <a:endParaRPr lang="en-US" dirty="0">
              <a:sym typeface="Wingdings" panose="05000000000000000000" pitchFamily="2" charset="2"/>
            </a:endParaRPr>
          </a:p>
          <a:p>
            <a:pPr marL="628650" lvl="1" indent="-171450" algn="l" rtl="0">
              <a:spcBef>
                <a:spcPts val="0"/>
              </a:spcBef>
              <a:spcAft>
                <a:spcPts val="0"/>
              </a:spcAft>
              <a:buFont typeface="Arial" panose="020B0604020202020204" pitchFamily="34" charset="0"/>
              <a:buChar char="•"/>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6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indent="-171450">
              <a:buFont typeface="Arial" panose="020B0604020202020204" pitchFamily="34" charset="0"/>
              <a:buChar char="•"/>
            </a:pPr>
            <a:r>
              <a:rPr lang="en-US" dirty="0">
                <a:latin typeface="Amasis MT Pro Medium" panose="020B0604020202020204" pitchFamily="18" charset="0"/>
              </a:rPr>
              <a:t>Assumptions: Users have FemtoCloud client program running on their device…willing to share their computational resources…complete task and send to controller before leaving cluster</a:t>
            </a:r>
          </a:p>
          <a:p>
            <a:pPr marL="628650" lvl="1" indent="-171450">
              <a:buFont typeface="Arial" panose="020B0604020202020204" pitchFamily="34" charset="0"/>
              <a:buChar char="•"/>
            </a:pPr>
            <a:r>
              <a:rPr lang="en-US" dirty="0">
                <a:latin typeface="Amasis MT Pro Medium" panose="020B0604020202020204" pitchFamily="18" charset="0"/>
              </a:rPr>
              <a:t>Controller will use profile data to set up and assign the cluster devices tasks to run.</a:t>
            </a:r>
            <a:endParaRPr lang="en-US" dirty="0"/>
          </a:p>
          <a:p>
            <a:pPr marL="171450" lvl="0" indent="-171450" algn="l" rtl="0">
              <a:spcBef>
                <a:spcPts val="0"/>
              </a:spcBef>
              <a:spcAft>
                <a:spcPts val="0"/>
              </a:spcAft>
              <a:buFont typeface="Arial" panose="020B0604020202020204" pitchFamily="34" charset="0"/>
              <a:buChar char="•"/>
            </a:pPr>
            <a:r>
              <a:rPr lang="en-US" dirty="0"/>
              <a:t>Possible issue: </a:t>
            </a:r>
            <a:r>
              <a:rPr lang="en-US" dirty="0" err="1"/>
              <a:t>femto</a:t>
            </a:r>
            <a:r>
              <a:rPr lang="en-US" dirty="0"/>
              <a:t> clients leverage their input data and usage history to build a profile (for determining computational capability and availability).</a:t>
            </a:r>
          </a:p>
          <a:p>
            <a:pPr marL="628650" lvl="1" indent="-171450" algn="l" rtl="0">
              <a:spcBef>
                <a:spcPts val="0"/>
              </a:spcBef>
              <a:spcAft>
                <a:spcPts val="0"/>
              </a:spcAft>
              <a:buFont typeface="Arial" panose="020B0604020202020204" pitchFamily="34" charset="0"/>
              <a:buChar char="•"/>
            </a:pPr>
            <a:r>
              <a:rPr lang="en-US" dirty="0"/>
              <a:t>So we have to assume here that the client already collects this data naturally (and enough of it to get proper/usable estimations), else then perhaps clients could end up spending additional resources and energy consumption on building AND maintaining these user profiles. Something to think about.</a:t>
            </a:r>
          </a:p>
          <a:p>
            <a:pPr marL="171450" lvl="0" indent="-171450" algn="l" rtl="0">
              <a:spcBef>
                <a:spcPts val="0"/>
              </a:spcBef>
              <a:spcAft>
                <a:spcPts val="0"/>
              </a:spcAft>
              <a:buFont typeface="Arial" panose="020B0604020202020204" pitchFamily="34" charset="0"/>
              <a:buChar char="•"/>
            </a:pPr>
            <a:r>
              <a:rPr lang="en-US" dirty="0"/>
              <a:t>Note: BOINC client-server technology is used so that servers can send tasks to clients </a:t>
            </a:r>
            <a:r>
              <a:rPr lang="en-US" dirty="0">
                <a:sym typeface="Wingdings" panose="05000000000000000000" pitchFamily="2" charset="2"/>
              </a:rPr>
              <a:t> BOINC is proposed to be used in this </a:t>
            </a:r>
            <a:r>
              <a:rPr lang="en-US" dirty="0" err="1">
                <a:sym typeface="Wingdings" panose="05000000000000000000" pitchFamily="2" charset="2"/>
              </a:rPr>
              <a:t>femto</a:t>
            </a:r>
            <a:r>
              <a:rPr lang="en-US" dirty="0">
                <a:sym typeface="Wingdings" panose="05000000000000000000" pitchFamily="2" charset="2"/>
              </a:rPr>
              <a:t> cloud setup.</a:t>
            </a:r>
          </a:p>
          <a:p>
            <a:pPr marL="171450" lvl="0" indent="-171450" algn="l" rtl="0">
              <a:spcBef>
                <a:spcPts val="0"/>
              </a:spcBef>
              <a:spcAft>
                <a:spcPts val="0"/>
              </a:spcAft>
              <a:buFont typeface="Arial" panose="020B0604020202020204" pitchFamily="34" charset="0"/>
              <a:buChar char="•"/>
            </a:pPr>
            <a:r>
              <a:rPr lang="en-US" dirty="0">
                <a:sym typeface="Wingdings" panose="05000000000000000000" pitchFamily="2" charset="2"/>
              </a:rPr>
              <a:t>Note, in the FemtoCloud system, the cloudlet device (edge server) dedicates its computational resources to managing client nodes for service or serving.</a:t>
            </a:r>
          </a:p>
          <a:p>
            <a:pPr marL="171450" lvl="0" indent="-171450" algn="l" rtl="0">
              <a:spcBef>
                <a:spcPts val="0"/>
              </a:spcBef>
              <a:spcAft>
                <a:spcPts val="0"/>
              </a:spcAft>
              <a:buFont typeface="Arial" panose="020B0604020202020204" pitchFamily="34" charset="0"/>
              <a:buChar char="•"/>
            </a:pPr>
            <a:endParaRPr lang="en-US" dirty="0">
              <a:sym typeface="Wingdings" panose="05000000000000000000" pitchFamily="2" charset="2"/>
            </a:endParaRPr>
          </a:p>
          <a:p>
            <a:pPr marL="171450" lvl="0" indent="-171450" algn="l" rtl="0">
              <a:spcBef>
                <a:spcPts val="0"/>
              </a:spcBef>
              <a:spcAft>
                <a:spcPts val="0"/>
              </a:spcAft>
              <a:buFont typeface="Arial" panose="020B0604020202020204" pitchFamily="34" charset="0"/>
              <a:buChar char="•"/>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56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 typeface="Arial" panose="020B0604020202020204" pitchFamily="34" charset="0"/>
              <a:buChar char="•"/>
            </a:pPr>
            <a:r>
              <a:rPr lang="en-US" dirty="0"/>
              <a:t>Optimization metric: “focus on maximizing the “useful computation”, defined as total computation completed by the system.”</a:t>
            </a:r>
          </a:p>
          <a:p>
            <a:pPr marL="628650" lvl="1" indent="-171450" algn="l" rtl="0">
              <a:spcBef>
                <a:spcPts val="0"/>
              </a:spcBef>
              <a:spcAft>
                <a:spcPts val="0"/>
              </a:spcAft>
              <a:buFont typeface="Arial" panose="020B0604020202020204" pitchFamily="34" charset="0"/>
              <a:buChar char="•"/>
            </a:pPr>
            <a:r>
              <a:rPr lang="en-US" dirty="0"/>
              <a:t>“We begin by formulating the problem as an optimization problem, assuming perfect knowledge of device capabilities (computation and bandwidth) and departure time.”</a:t>
            </a:r>
          </a:p>
          <a:p>
            <a:pPr marL="171450" lvl="0" indent="-171450" algn="l" rtl="0">
              <a:spcBef>
                <a:spcPts val="0"/>
              </a:spcBef>
              <a:spcAft>
                <a:spcPts val="0"/>
              </a:spcAft>
              <a:buFont typeface="Arial" panose="020B0604020202020204" pitchFamily="34" charset="0"/>
              <a:buChar char="•"/>
            </a:pPr>
            <a:r>
              <a:rPr lang="en-US" dirty="0"/>
              <a:t>Goal is to determine a complete task-execution schedule.</a:t>
            </a:r>
          </a:p>
          <a:p>
            <a:pPr marL="171450" lvl="0"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 This symbol means </a:t>
            </a:r>
            <a:r>
              <a:rPr lang="en-US" b="1" i="0" dirty="0">
                <a:solidFill>
                  <a:srgbClr val="202124"/>
                </a:solidFill>
                <a:effectLst/>
                <a:latin typeface="Roboto" panose="020B0604020202020204" pitchFamily="2" charset="0"/>
              </a:rPr>
              <a:t>for all (or sometimes, for every)</a:t>
            </a:r>
            <a:r>
              <a:rPr lang="en-US" b="0" i="0" dirty="0">
                <a:solidFill>
                  <a:srgbClr val="202124"/>
                </a:solidFill>
                <a:effectLst/>
                <a:latin typeface="Roboto" panose="020B0604020202020204" pitchFamily="2" charset="0"/>
              </a:rPr>
              <a:t>. For example, “∀ squares D, D is a rectangle”</a:t>
            </a:r>
          </a:p>
          <a:p>
            <a:pPr marL="171450" lvl="0"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Maximization formula basically says: find a way to make it so that the completed computational load is = SUM of the execution loads of all tasks (including tasks that are duplicated to be processed by several devices in case a device leaves, and also devices that are assigned more than one task).</a:t>
            </a:r>
          </a:p>
          <a:p>
            <a:pPr marL="628650" lvl="1"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Without using math symbols they add these constraints to the optimization problem: </a:t>
            </a:r>
          </a:p>
          <a:p>
            <a:pPr marL="1085850" lvl="2"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each task should be assigned to at most 1 device</a:t>
            </a:r>
          </a:p>
          <a:p>
            <a:pPr marL="1085850" lvl="2"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Assume upload, execute, and transmission of results of a task is sufficient</a:t>
            </a:r>
          </a:p>
          <a:p>
            <a:pPr marL="1085850" lvl="2" indent="-171450" algn="l" rtl="0">
              <a:spcBef>
                <a:spcPts val="0"/>
              </a:spcBef>
              <a:spcAft>
                <a:spcPts val="0"/>
              </a:spcAft>
              <a:buFont typeface="Arial" panose="020B0604020202020204" pitchFamily="34" charset="0"/>
              <a:buChar char="•"/>
            </a:pPr>
            <a:r>
              <a:rPr lang="en-US" b="0" i="0" dirty="0">
                <a:solidFill>
                  <a:srgbClr val="202124"/>
                </a:solidFill>
                <a:effectLst/>
                <a:latin typeface="Roboto" panose="020B0604020202020204" pitchFamily="2" charset="0"/>
              </a:rPr>
              <a:t>All results must be stored on controller before device leaves</a:t>
            </a:r>
          </a:p>
          <a:p>
            <a:pPr marL="1085850" lvl="2" indent="-171450" algn="l" rtl="0">
              <a:spcBef>
                <a:spcPts val="0"/>
              </a:spcBef>
              <a:spcAft>
                <a:spcPts val="0"/>
              </a:spcAft>
              <a:buFont typeface="Arial" panose="020B0604020202020204" pitchFamily="34" charset="0"/>
              <a:buChar char="•"/>
            </a:pPr>
            <a:r>
              <a:rPr lang="en-US" dirty="0"/>
              <a:t>No concurrent executions on devices that are assigned more than 1 task</a:t>
            </a:r>
          </a:p>
          <a:p>
            <a:pPr marL="1085850" lvl="2" indent="-171450" algn="l" rtl="0">
              <a:spcBef>
                <a:spcPts val="0"/>
              </a:spcBef>
              <a:spcAft>
                <a:spcPts val="0"/>
              </a:spcAft>
              <a:buFont typeface="Arial" panose="020B0604020202020204" pitchFamily="34" charset="0"/>
              <a:buChar char="•"/>
            </a:pPr>
            <a:r>
              <a:rPr lang="en-US" dirty="0"/>
              <a:t>Controller not allowed to transmit task and receive results of tasks at the same time.</a:t>
            </a:r>
          </a:p>
          <a:p>
            <a:pPr marL="171450" lvl="0" indent="-171450" algn="l" rtl="0">
              <a:spcBef>
                <a:spcPts val="0"/>
              </a:spcBef>
              <a:spcAft>
                <a:spcPts val="0"/>
              </a:spcAft>
              <a:buFont typeface="Arial" panose="020B0604020202020204" pitchFamily="34" charset="0"/>
              <a:buChar char="•"/>
            </a:pPr>
            <a:r>
              <a:rPr lang="en-US" dirty="0"/>
              <a:t>HEURISTICS</a:t>
            </a:r>
          </a:p>
          <a:p>
            <a:pPr marL="628650" lvl="1" indent="-171450" algn="l" rtl="0">
              <a:spcBef>
                <a:spcPts val="0"/>
              </a:spcBef>
              <a:spcAft>
                <a:spcPts val="0"/>
              </a:spcAft>
              <a:buFont typeface="Arial" panose="020B0604020202020204" pitchFamily="34" charset="0"/>
              <a:buChar char="•"/>
            </a:pPr>
            <a:r>
              <a:rPr lang="en-US" dirty="0"/>
              <a:t>Scheduling heuristic: we adopt an iterative greedy approach to assigning tasks to mobile devices</a:t>
            </a:r>
          </a:p>
          <a:p>
            <a:pPr marL="1085850" lvl="2" indent="-171450" algn="l" rtl="0">
              <a:spcBef>
                <a:spcPts val="0"/>
              </a:spcBef>
              <a:spcAft>
                <a:spcPts val="0"/>
              </a:spcAft>
              <a:buFont typeface="Arial" panose="020B0604020202020204" pitchFamily="34" charset="0"/>
              <a:buChar char="•"/>
            </a:pPr>
            <a:r>
              <a:rPr lang="en-US" dirty="0"/>
              <a:t>the controller assigns as many tasks as it possibly can before a results gathering event is triggered by our results gathering heuristics.</a:t>
            </a:r>
          </a:p>
          <a:p>
            <a:pPr marL="628650" lvl="1" indent="-171450" algn="l" rtl="0">
              <a:spcBef>
                <a:spcPts val="0"/>
              </a:spcBef>
              <a:spcAft>
                <a:spcPts val="0"/>
              </a:spcAft>
              <a:buFont typeface="Arial" panose="020B0604020202020204" pitchFamily="34" charset="0"/>
              <a:buChar char="•"/>
            </a:pPr>
            <a:r>
              <a:rPr lang="en-US" dirty="0"/>
              <a:t>Results Gathering Heuristics: Determining when to start gathering the available results from the devices</a:t>
            </a:r>
          </a:p>
          <a:p>
            <a:pPr marL="1085850" lvl="2" indent="-171450" algn="l" rtl="0">
              <a:spcBef>
                <a:spcPts val="0"/>
              </a:spcBef>
              <a:spcAft>
                <a:spcPts val="0"/>
              </a:spcAft>
              <a:buFont typeface="Arial" panose="020B0604020202020204" pitchFamily="34" charset="0"/>
              <a:buChar char="•"/>
            </a:pPr>
            <a:r>
              <a:rPr lang="en-US" dirty="0"/>
              <a:t>Remember: assumption is that transmit tasks and receiving results is not allowed simultaneously to save wireless bandwidth </a:t>
            </a:r>
          </a:p>
          <a:p>
            <a:pPr marL="1085850" lvl="2" indent="-171450" algn="l" rtl="0">
              <a:spcBef>
                <a:spcPts val="0"/>
              </a:spcBef>
              <a:spcAft>
                <a:spcPts val="0"/>
              </a:spcAft>
              <a:buFont typeface="Arial" panose="020B0604020202020204" pitchFamily="34" charset="0"/>
              <a:buChar char="•"/>
            </a:pPr>
            <a:r>
              <a:rPr lang="en-US" dirty="0"/>
              <a:t>Premature gathering of results wastes an opportunity of sending more tasks to the executing nodes and increasing computational throughput. </a:t>
            </a:r>
          </a:p>
          <a:p>
            <a:pPr marL="1085850" lvl="2" indent="-171450" algn="l" rtl="0">
              <a:spcBef>
                <a:spcPts val="0"/>
              </a:spcBef>
              <a:spcAft>
                <a:spcPts val="0"/>
              </a:spcAft>
              <a:buFont typeface="Arial" panose="020B0604020202020204" pitchFamily="34" charset="0"/>
              <a:buChar char="•"/>
            </a:pPr>
            <a:r>
              <a:rPr lang="en-US" dirty="0"/>
              <a:t>Late gathering, however, risks wasting a portion of the results and having to reassign some incomplete tasks, which decreases the computational throughput.</a:t>
            </a: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83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1792288" y="612775"/>
            <a:ext cx="5486400" cy="4114800"/>
          </a:xfrm>
          <a:prstGeom prst="rect">
            <a:avLst/>
          </a:prstGeom>
          <a:noFill/>
          <a:ln>
            <a:noFill/>
          </a:ln>
        </p:spPr>
      </p:sp>
      <p:sp>
        <p:nvSpPr>
          <p:cNvPr id="68" name="Google Shape;68;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25.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26.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27.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0.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9.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356908" y="4965584"/>
            <a:ext cx="8471713" cy="1413684"/>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chemeClr val="dk2"/>
              </a:buClr>
              <a:buSzPts val="3200"/>
              <a:buNone/>
            </a:pPr>
            <a:r>
              <a:rPr lang="en-US" dirty="0"/>
              <a:t>CIS-490H With Dr. Zheng Song</a:t>
            </a:r>
          </a:p>
          <a:p>
            <a:pPr marL="0" lvl="0" indent="0" algn="ctr" rtl="0">
              <a:spcBef>
                <a:spcPts val="0"/>
              </a:spcBef>
              <a:spcAft>
                <a:spcPts val="0"/>
              </a:spcAft>
              <a:buClr>
                <a:schemeClr val="dk2"/>
              </a:buClr>
              <a:buSzPts val="3200"/>
              <a:buNone/>
            </a:pPr>
            <a:r>
              <a:rPr lang="en-US" dirty="0"/>
              <a:t>A Paper Review</a:t>
            </a:r>
          </a:p>
          <a:p>
            <a:pPr marL="0" lvl="0" indent="0" algn="ctr" rtl="0">
              <a:spcBef>
                <a:spcPts val="0"/>
              </a:spcBef>
              <a:spcAft>
                <a:spcPts val="0"/>
              </a:spcAft>
              <a:buClr>
                <a:schemeClr val="dk2"/>
              </a:buClr>
              <a:buSzPts val="3200"/>
              <a:buNone/>
            </a:pPr>
            <a:r>
              <a:rPr lang="en-US" dirty="0"/>
              <a:t>By Demetrius Johnson</a:t>
            </a:r>
          </a:p>
          <a:p>
            <a:pPr marL="0" lvl="0" indent="0" algn="ctr" rtl="0">
              <a:spcBef>
                <a:spcPts val="0"/>
              </a:spcBef>
              <a:spcAft>
                <a:spcPts val="0"/>
              </a:spcAft>
              <a:buClr>
                <a:schemeClr val="dk2"/>
              </a:buClr>
              <a:buSzPts val="3200"/>
              <a:buNone/>
            </a:pPr>
            <a:r>
              <a:rPr lang="en-US" dirty="0"/>
              <a:t>1-25-2023</a:t>
            </a:r>
            <a:endParaRPr dirty="0"/>
          </a:p>
        </p:txBody>
      </p:sp>
      <p:sp>
        <p:nvSpPr>
          <p:cNvPr id="89" name="Google Shape;8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3" name="TextBox 2">
            <a:extLst>
              <a:ext uri="{FF2B5EF4-FFF2-40B4-BE49-F238E27FC236}">
                <a16:creationId xmlns:a16="http://schemas.microsoft.com/office/drawing/2014/main" id="{16EBC30A-6670-21C7-423B-3FFB2F48C75A}"/>
              </a:ext>
            </a:extLst>
          </p:cNvPr>
          <p:cNvSpPr txBox="1"/>
          <p:nvPr/>
        </p:nvSpPr>
        <p:spPr>
          <a:xfrm>
            <a:off x="1031358" y="339129"/>
            <a:ext cx="6762307" cy="2677656"/>
          </a:xfrm>
          <a:prstGeom prst="rect">
            <a:avLst/>
          </a:prstGeom>
          <a:noFill/>
        </p:spPr>
        <p:txBody>
          <a:bodyPr wrap="square">
            <a:spAutoFit/>
          </a:bodyPr>
          <a:lstStyle/>
          <a:p>
            <a:pPr algn="ct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FemtoClouds: Leveraging Mobile Devices to Provide Cloud Service at the Edge</a:t>
            </a:r>
          </a:p>
          <a:p>
            <a:pPr algn="ctr"/>
            <a:endPar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2015 IEEE 8th International Conference on Cloud Computing</a:t>
            </a: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IV. Evaluation of FemtoCloud System</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A091FC46-6A82-9976-2F7D-041711C5BCBF}"/>
              </a:ext>
            </a:extLst>
          </p:cNvPr>
          <p:cNvSpPr txBox="1"/>
          <p:nvPr/>
        </p:nvSpPr>
        <p:spPr>
          <a:xfrm>
            <a:off x="2352477" y="2268971"/>
            <a:ext cx="4880344" cy="1384995"/>
          </a:xfrm>
          <a:prstGeom prst="rect">
            <a:avLst/>
          </a:prstGeom>
          <a:noFill/>
        </p:spPr>
        <p:txBody>
          <a:bodyPr wrap="square" rtlCol="0">
            <a:spAutoFit/>
          </a:bodyPr>
          <a:lstStyle/>
          <a:p>
            <a:pPr marL="342900" indent="-342900">
              <a:buFont typeface="+mj-lt"/>
              <a:buAutoNum type="alphaUcPeriod"/>
            </a:pPr>
            <a:r>
              <a:rPr lang="en-US" dirty="0">
                <a:latin typeface="Amasis MT Pro Medium" panose="020B0604020202020204" pitchFamily="18" charset="0"/>
              </a:rPr>
              <a:t>Experimental Setup</a:t>
            </a:r>
          </a:p>
          <a:p>
            <a:pPr marL="342900" indent="-342900">
              <a:buFont typeface="+mj-lt"/>
              <a:buAutoNum type="alphaUcPeriod"/>
            </a:pPr>
            <a:r>
              <a:rPr lang="en-US" dirty="0">
                <a:latin typeface="Amasis MT Pro Medium" panose="020B0604020202020204" pitchFamily="18" charset="0"/>
              </a:rPr>
              <a:t>FemtoCloud Simulation Results</a:t>
            </a:r>
          </a:p>
          <a:p>
            <a:pPr marL="342900" indent="-342900">
              <a:buFont typeface="+mj-lt"/>
              <a:buAutoNum type="alphaUcPeriod"/>
            </a:pPr>
            <a:r>
              <a:rPr lang="en-US" dirty="0">
                <a:latin typeface="Amasis MT Pro Medium" panose="020B0604020202020204" pitchFamily="18" charset="0"/>
              </a:rPr>
              <a:t>FemtoCloud Prototype Evaluation</a:t>
            </a:r>
          </a:p>
          <a:p>
            <a:endParaRPr lang="en-US" dirty="0">
              <a:latin typeface="Amasis MT Pro Medium" panose="020B0604020202020204" pitchFamily="18" charset="0"/>
            </a:endParaRPr>
          </a:p>
          <a:p>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p:txBody>
      </p:sp>
      <p:pic>
        <p:nvPicPr>
          <p:cNvPr id="4" name="Picture 3">
            <a:extLst>
              <a:ext uri="{FF2B5EF4-FFF2-40B4-BE49-F238E27FC236}">
                <a16:creationId xmlns:a16="http://schemas.microsoft.com/office/drawing/2014/main" id="{DAFC4081-9ACC-B6F3-155A-896FDCC4CD96}"/>
              </a:ext>
            </a:extLst>
          </p:cNvPr>
          <p:cNvPicPr>
            <a:picLocks noChangeAspect="1"/>
          </p:cNvPicPr>
          <p:nvPr/>
        </p:nvPicPr>
        <p:blipFill>
          <a:blip r:embed="rId5"/>
          <a:stretch>
            <a:fillRect/>
          </a:stretch>
        </p:blipFill>
        <p:spPr>
          <a:xfrm>
            <a:off x="354801" y="3083664"/>
            <a:ext cx="3581400" cy="2381250"/>
          </a:xfrm>
          <a:prstGeom prst="rect">
            <a:avLst/>
          </a:prstGeom>
        </p:spPr>
      </p:pic>
    </p:spTree>
    <p:extLst>
      <p:ext uri="{BB962C8B-B14F-4D97-AF65-F5344CB8AC3E}">
        <p14:creationId xmlns:p14="http://schemas.microsoft.com/office/powerpoint/2010/main" val="187037545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IV. Evaluation of FemtoCloud System</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A091FC46-6A82-9976-2F7D-041711C5BCBF}"/>
              </a:ext>
            </a:extLst>
          </p:cNvPr>
          <p:cNvSpPr txBox="1"/>
          <p:nvPr/>
        </p:nvSpPr>
        <p:spPr>
          <a:xfrm>
            <a:off x="2352477" y="2268971"/>
            <a:ext cx="4880344" cy="1384995"/>
          </a:xfrm>
          <a:prstGeom prst="rect">
            <a:avLst/>
          </a:prstGeom>
          <a:noFill/>
        </p:spPr>
        <p:txBody>
          <a:bodyPr wrap="square" rtlCol="0">
            <a:spAutoFit/>
          </a:bodyPr>
          <a:lstStyle/>
          <a:p>
            <a:pPr marL="342900" indent="-342900">
              <a:buFont typeface="+mj-lt"/>
              <a:buAutoNum type="alphaUcPeriod"/>
            </a:pPr>
            <a:r>
              <a:rPr lang="en-US" dirty="0">
                <a:latin typeface="Amasis MT Pro Medium" panose="020B0604020202020204" pitchFamily="18" charset="0"/>
              </a:rPr>
              <a:t>Experimental Setup</a:t>
            </a:r>
          </a:p>
          <a:p>
            <a:pPr marL="342900" indent="-342900">
              <a:buFont typeface="+mj-lt"/>
              <a:buAutoNum type="alphaUcPeriod"/>
            </a:pPr>
            <a:r>
              <a:rPr lang="en-US" dirty="0">
                <a:latin typeface="Amasis MT Pro Medium" panose="020B0604020202020204" pitchFamily="18" charset="0"/>
              </a:rPr>
              <a:t>FemtoCloud Simulation Results</a:t>
            </a:r>
          </a:p>
          <a:p>
            <a:pPr marL="342900" indent="-342900">
              <a:buFont typeface="+mj-lt"/>
              <a:buAutoNum type="alphaUcPeriod"/>
            </a:pPr>
            <a:r>
              <a:rPr lang="en-US" dirty="0">
                <a:latin typeface="Amasis MT Pro Medium" panose="020B0604020202020204" pitchFamily="18" charset="0"/>
              </a:rPr>
              <a:t>FemtoCloud Prototype Evaluation</a:t>
            </a:r>
          </a:p>
          <a:p>
            <a:endParaRPr lang="en-US" dirty="0">
              <a:latin typeface="Amasis MT Pro Medium" panose="020B0604020202020204" pitchFamily="18" charset="0"/>
            </a:endParaRPr>
          </a:p>
          <a:p>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p:txBody>
      </p:sp>
      <p:pic>
        <p:nvPicPr>
          <p:cNvPr id="5" name="Picture 4">
            <a:extLst>
              <a:ext uri="{FF2B5EF4-FFF2-40B4-BE49-F238E27FC236}">
                <a16:creationId xmlns:a16="http://schemas.microsoft.com/office/drawing/2014/main" id="{0B91B1D1-A3B7-93CF-8CDE-DD04674553DE}"/>
              </a:ext>
            </a:extLst>
          </p:cNvPr>
          <p:cNvPicPr>
            <a:picLocks noChangeAspect="1"/>
          </p:cNvPicPr>
          <p:nvPr/>
        </p:nvPicPr>
        <p:blipFill>
          <a:blip r:embed="rId5"/>
          <a:stretch>
            <a:fillRect/>
          </a:stretch>
        </p:blipFill>
        <p:spPr>
          <a:xfrm>
            <a:off x="914398" y="3035981"/>
            <a:ext cx="7525265" cy="3685494"/>
          </a:xfrm>
          <a:prstGeom prst="rect">
            <a:avLst/>
          </a:prstGeom>
        </p:spPr>
      </p:pic>
    </p:spTree>
    <p:extLst>
      <p:ext uri="{BB962C8B-B14F-4D97-AF65-F5344CB8AC3E}">
        <p14:creationId xmlns:p14="http://schemas.microsoft.com/office/powerpoint/2010/main" val="1649150006"/>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IV. Evaluation of FemtoCloud System</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4" name="Picture 3">
            <a:extLst>
              <a:ext uri="{FF2B5EF4-FFF2-40B4-BE49-F238E27FC236}">
                <a16:creationId xmlns:a16="http://schemas.microsoft.com/office/drawing/2014/main" id="{5588CC8E-405A-38DA-D000-A478AF0AD527}"/>
              </a:ext>
            </a:extLst>
          </p:cNvPr>
          <p:cNvPicPr>
            <a:picLocks noChangeAspect="1"/>
          </p:cNvPicPr>
          <p:nvPr/>
        </p:nvPicPr>
        <p:blipFill>
          <a:blip r:embed="rId5"/>
          <a:stretch>
            <a:fillRect/>
          </a:stretch>
        </p:blipFill>
        <p:spPr>
          <a:xfrm>
            <a:off x="1038224" y="2175489"/>
            <a:ext cx="6734175" cy="3970091"/>
          </a:xfrm>
          <a:prstGeom prst="rect">
            <a:avLst/>
          </a:prstGeom>
        </p:spPr>
      </p:pic>
      <p:sp>
        <p:nvSpPr>
          <p:cNvPr id="2" name="TextBox 1">
            <a:extLst>
              <a:ext uri="{FF2B5EF4-FFF2-40B4-BE49-F238E27FC236}">
                <a16:creationId xmlns:a16="http://schemas.microsoft.com/office/drawing/2014/main" id="{A091FC46-6A82-9976-2F7D-041711C5BCBF}"/>
              </a:ext>
            </a:extLst>
          </p:cNvPr>
          <p:cNvSpPr txBox="1"/>
          <p:nvPr/>
        </p:nvSpPr>
        <p:spPr>
          <a:xfrm>
            <a:off x="6172003" y="2052797"/>
            <a:ext cx="2971998" cy="1061829"/>
          </a:xfrm>
          <a:prstGeom prst="rect">
            <a:avLst/>
          </a:prstGeom>
          <a:noFill/>
        </p:spPr>
        <p:txBody>
          <a:bodyPr wrap="square" rtlCol="0">
            <a:spAutoFit/>
          </a:bodyPr>
          <a:lstStyle/>
          <a:p>
            <a:pPr marL="342900" indent="-342900">
              <a:buFont typeface="+mj-lt"/>
              <a:buAutoNum type="alphaUcPeriod"/>
            </a:pPr>
            <a:r>
              <a:rPr lang="en-US" sz="1050" dirty="0">
                <a:latin typeface="Amasis MT Pro Medium" panose="020B0604020202020204" pitchFamily="18" charset="0"/>
              </a:rPr>
              <a:t>Experimental Setup</a:t>
            </a:r>
          </a:p>
          <a:p>
            <a:pPr marL="342900" indent="-342900">
              <a:buFont typeface="+mj-lt"/>
              <a:buAutoNum type="alphaUcPeriod"/>
            </a:pPr>
            <a:r>
              <a:rPr lang="en-US" sz="1050" dirty="0">
                <a:latin typeface="Amasis MT Pro Medium" panose="020B0604020202020204" pitchFamily="18" charset="0"/>
              </a:rPr>
              <a:t>FemtoCloud Simulation Results</a:t>
            </a:r>
          </a:p>
          <a:p>
            <a:pPr marL="342900" indent="-342900">
              <a:buFont typeface="+mj-lt"/>
              <a:buAutoNum type="alphaUcPeriod"/>
            </a:pPr>
            <a:r>
              <a:rPr lang="en-US" sz="1050" dirty="0">
                <a:latin typeface="Amasis MT Pro Medium" panose="020B0604020202020204" pitchFamily="18" charset="0"/>
              </a:rPr>
              <a:t>FemtoCloud Prototype Evaluation</a:t>
            </a:r>
          </a:p>
          <a:p>
            <a:endParaRPr lang="en-US" sz="1050" dirty="0">
              <a:latin typeface="Amasis MT Pro Medium" panose="020B0604020202020204" pitchFamily="18" charset="0"/>
            </a:endParaRPr>
          </a:p>
          <a:p>
            <a:endParaRPr lang="en-US" sz="1050" dirty="0">
              <a:latin typeface="Amasis MT Pro Medium" panose="020B0604020202020204" pitchFamily="18" charset="0"/>
            </a:endParaRPr>
          </a:p>
          <a:p>
            <a:pPr marL="342900" indent="-342900">
              <a:buFont typeface="+mj-lt"/>
              <a:buAutoNum type="alphaUcPeriod"/>
            </a:pPr>
            <a:endParaRPr lang="en-US" sz="1050" dirty="0">
              <a:latin typeface="Amasis MT Pro Medium" panose="020B0604020202020204" pitchFamily="18" charset="0"/>
            </a:endParaRPr>
          </a:p>
        </p:txBody>
      </p:sp>
    </p:spTree>
    <p:extLst>
      <p:ext uri="{BB962C8B-B14F-4D97-AF65-F5344CB8AC3E}">
        <p14:creationId xmlns:p14="http://schemas.microsoft.com/office/powerpoint/2010/main" val="2449289650"/>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VI. Conclusion</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TextBox 1">
            <a:extLst>
              <a:ext uri="{FF2B5EF4-FFF2-40B4-BE49-F238E27FC236}">
                <a16:creationId xmlns:a16="http://schemas.microsoft.com/office/drawing/2014/main" id="{2FB1E3E2-7800-5CDD-F045-8FF28272C314}"/>
              </a:ext>
            </a:extLst>
          </p:cNvPr>
          <p:cNvSpPr txBox="1"/>
          <p:nvPr/>
        </p:nvSpPr>
        <p:spPr>
          <a:xfrm>
            <a:off x="1672856" y="2583712"/>
            <a:ext cx="4880344" cy="738664"/>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Amasis MT Pro Medium" panose="020B0604020202020204" pitchFamily="18" charset="0"/>
            </a:endParaRPr>
          </a:p>
          <a:p>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p:txBody>
      </p:sp>
      <p:sp>
        <p:nvSpPr>
          <p:cNvPr id="3" name="TextBox 2">
            <a:extLst>
              <a:ext uri="{FF2B5EF4-FFF2-40B4-BE49-F238E27FC236}">
                <a16:creationId xmlns:a16="http://schemas.microsoft.com/office/drawing/2014/main" id="{99873ACB-086F-4B68-8341-494335A5946D}"/>
              </a:ext>
            </a:extLst>
          </p:cNvPr>
          <p:cNvSpPr txBox="1"/>
          <p:nvPr/>
        </p:nvSpPr>
        <p:spPr>
          <a:xfrm>
            <a:off x="1276350" y="2892631"/>
            <a:ext cx="6018255" cy="1938992"/>
          </a:xfrm>
          <a:prstGeom prst="rect">
            <a:avLst/>
          </a:prstGeom>
          <a:noFill/>
        </p:spPr>
        <p:txBody>
          <a:bodyPr wrap="square" rtlCol="0">
            <a:spAutoFit/>
          </a:bodyPr>
          <a:lstStyle/>
          <a:p>
            <a:pPr marL="342900" indent="-342900">
              <a:buFont typeface="+mj-lt"/>
              <a:buAutoNum type="alphaUcPeriod"/>
            </a:pPr>
            <a:r>
              <a:rPr lang="en-US" sz="2400" dirty="0">
                <a:latin typeface="Amasis MT Pro Medium" panose="020B0604020202020204" pitchFamily="18" charset="0"/>
              </a:rPr>
              <a:t>Build on Cloudlet vision</a:t>
            </a:r>
          </a:p>
          <a:p>
            <a:pPr marL="342900" indent="-342900">
              <a:buFont typeface="+mj-lt"/>
              <a:buAutoNum type="alphaUcPeriod"/>
            </a:pPr>
            <a:r>
              <a:rPr lang="en-US" sz="2400" dirty="0">
                <a:latin typeface="Amasis MT Pro Medium" panose="020B0604020202020204" pitchFamily="18" charset="0"/>
              </a:rPr>
              <a:t>IoT growth supports the vision</a:t>
            </a:r>
          </a:p>
          <a:p>
            <a:pPr marL="342900" indent="-342900">
              <a:buFont typeface="+mj-lt"/>
              <a:buAutoNum type="alphaUcPeriod"/>
            </a:pPr>
            <a:r>
              <a:rPr lang="en-US" sz="2400" dirty="0">
                <a:latin typeface="Amasis MT Pro Medium" panose="020B0604020202020204" pitchFamily="18" charset="0"/>
              </a:rPr>
              <a:t>Hardware capabilities support the vision</a:t>
            </a:r>
          </a:p>
          <a:p>
            <a:endParaRPr lang="en-US" sz="2400" dirty="0">
              <a:latin typeface="Amasis MT Pro Medium" panose="020B0604020202020204" pitchFamily="18" charset="0"/>
            </a:endParaRPr>
          </a:p>
        </p:txBody>
      </p:sp>
    </p:spTree>
    <p:extLst>
      <p:ext uri="{BB962C8B-B14F-4D97-AF65-F5344CB8AC3E}">
        <p14:creationId xmlns:p14="http://schemas.microsoft.com/office/powerpoint/2010/main" val="313561004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Bigger Picture</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TextBox 1">
            <a:extLst>
              <a:ext uri="{FF2B5EF4-FFF2-40B4-BE49-F238E27FC236}">
                <a16:creationId xmlns:a16="http://schemas.microsoft.com/office/drawing/2014/main" id="{2FB1E3E2-7800-5CDD-F045-8FF28272C314}"/>
              </a:ext>
            </a:extLst>
          </p:cNvPr>
          <p:cNvSpPr txBox="1"/>
          <p:nvPr/>
        </p:nvSpPr>
        <p:spPr>
          <a:xfrm>
            <a:off x="2414261" y="2892631"/>
            <a:ext cx="488034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masis MT Pro Medium" panose="020B0604020202020204" pitchFamily="18" charset="0"/>
              </a:rPr>
              <a:t>Emergency Situations</a:t>
            </a:r>
          </a:p>
          <a:p>
            <a:pPr marL="285750" indent="-285750">
              <a:buFont typeface="Arial" panose="020B0604020202020204" pitchFamily="34" charset="0"/>
              <a:buChar char="•"/>
            </a:pPr>
            <a:r>
              <a:rPr lang="en-US" sz="2400" dirty="0">
                <a:latin typeface="Amasis MT Pro Medium" panose="020B0604020202020204" pitchFamily="18" charset="0"/>
              </a:rPr>
              <a:t>Infrastructure hits</a:t>
            </a:r>
          </a:p>
          <a:p>
            <a:pPr marL="285750" indent="-285750">
              <a:buFont typeface="Arial" panose="020B0604020202020204" pitchFamily="34" charset="0"/>
              <a:buChar char="•"/>
            </a:pPr>
            <a:r>
              <a:rPr lang="en-US" sz="2400" dirty="0">
                <a:latin typeface="Amasis MT Pro Medium" panose="020B0604020202020204" pitchFamily="18" charset="0"/>
              </a:rPr>
              <a:t>Opportunistic</a:t>
            </a:r>
          </a:p>
          <a:p>
            <a:pPr marL="285750" indent="-285750">
              <a:buFont typeface="Arial" panose="020B0604020202020204" pitchFamily="34" charset="0"/>
              <a:buChar char="•"/>
            </a:pPr>
            <a:endParaRPr lang="en-US" sz="2400" dirty="0">
              <a:latin typeface="Amasis MT Pro Medium" panose="020B0604020202020204" pitchFamily="18" charset="0"/>
            </a:endParaRPr>
          </a:p>
          <a:p>
            <a:endParaRPr lang="en-US" sz="2400" dirty="0">
              <a:latin typeface="Amasis MT Pro Medium" panose="020B0604020202020204" pitchFamily="18" charset="0"/>
            </a:endParaRPr>
          </a:p>
          <a:p>
            <a:pPr marL="342900" indent="-342900">
              <a:buFont typeface="+mj-lt"/>
              <a:buAutoNum type="alphaUcPeriod"/>
            </a:pPr>
            <a:endParaRPr lang="en-US" sz="2400" dirty="0">
              <a:latin typeface="Amasis MT Pro Medium" panose="020B0604020202020204" pitchFamily="18" charset="0"/>
            </a:endParaRPr>
          </a:p>
        </p:txBody>
      </p:sp>
    </p:spTree>
    <p:extLst>
      <p:ext uri="{BB962C8B-B14F-4D97-AF65-F5344CB8AC3E}">
        <p14:creationId xmlns:p14="http://schemas.microsoft.com/office/powerpoint/2010/main" val="1712032717"/>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p9"/>
          <p:cNvSpPr txBox="1">
            <a:spLocks noGrp="1"/>
          </p:cNvSpPr>
          <p:nvPr>
            <p:ph type="body" idx="1"/>
          </p:nvPr>
        </p:nvSpPr>
        <p:spPr>
          <a:xfrm>
            <a:off x="457200" y="2305130"/>
            <a:ext cx="8229600" cy="3827379"/>
          </a:xfrm>
          <a:prstGeom prst="rect">
            <a:avLst/>
          </a:prstGeom>
          <a:noFill/>
          <a:ln>
            <a:noFill/>
          </a:ln>
        </p:spPr>
        <p:txBody>
          <a:bodyPr spcFirstLastPara="1" wrap="square" lIns="91425" tIns="45700" rIns="91425" bIns="45700" anchor="t" anchorCtr="0">
            <a:normAutofit/>
          </a:bodyPr>
          <a:lstStyle/>
          <a:p>
            <a:pPr marL="0" lvl="0" indent="0" algn="l" rtl="0">
              <a:spcBef>
                <a:spcPts val="440"/>
              </a:spcBef>
              <a:spcAft>
                <a:spcPts val="0"/>
              </a:spcAft>
              <a:buClr>
                <a:srgbClr val="17365D"/>
              </a:buClr>
              <a:buSzPts val="2200"/>
              <a:buNone/>
            </a:pPr>
            <a:r>
              <a:rPr lang="en-US" sz="19900" dirty="0">
                <a:solidFill>
                  <a:srgbClr val="17365D"/>
                </a:solidFill>
              </a:rPr>
              <a:t>o___0</a:t>
            </a:r>
            <a:endParaRPr sz="19900" dirty="0">
              <a:solidFill>
                <a:srgbClr val="17365D"/>
              </a:solidFill>
            </a:endParaRPr>
          </a:p>
        </p:txBody>
      </p:sp>
      <p:sp>
        <p:nvSpPr>
          <p:cNvPr id="134" name="Google Shape;13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35" name="Google Shape;135;p9"/>
          <p:cNvSpPr txBox="1"/>
          <p:nvPr/>
        </p:nvSpPr>
        <p:spPr>
          <a:xfrm>
            <a:off x="3192177" y="1531126"/>
            <a:ext cx="2743200"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u="sng" dirty="0">
                <a:solidFill>
                  <a:srgbClr val="17365D"/>
                </a:solidFill>
                <a:latin typeface="Calibri"/>
                <a:ea typeface="Calibri"/>
                <a:cs typeface="Calibri"/>
                <a:sym typeface="Calibri"/>
              </a:rPr>
              <a:t>Questions?</a:t>
            </a:r>
            <a:endParaRPr sz="3000" u="sng" dirty="0">
              <a:solidFill>
                <a:srgbClr val="17365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About the Authors</a:t>
            </a:r>
            <a:endParaRPr b="1" dirty="0">
              <a:solidFill>
                <a:srgbClr val="0000CC"/>
              </a:solidFill>
            </a:endParaRP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 name="TextBox 3">
            <a:extLst>
              <a:ext uri="{FF2B5EF4-FFF2-40B4-BE49-F238E27FC236}">
                <a16:creationId xmlns:a16="http://schemas.microsoft.com/office/drawing/2014/main" id="{8D8A4926-8CBE-3A36-F03E-AE88AE0995D4}"/>
              </a:ext>
            </a:extLst>
          </p:cNvPr>
          <p:cNvSpPr txBox="1"/>
          <p:nvPr/>
        </p:nvSpPr>
        <p:spPr>
          <a:xfrm>
            <a:off x="630195" y="2583712"/>
            <a:ext cx="80566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masis MT Pro Medium" panose="020B0604020202020204" pitchFamily="18" charset="0"/>
              </a:rPr>
              <a:t>Karim </a:t>
            </a:r>
            <a:r>
              <a:rPr lang="en-US" dirty="0" err="1">
                <a:latin typeface="Amasis MT Pro Medium" panose="020B0604020202020204" pitchFamily="18" charset="0"/>
              </a:rPr>
              <a:t>Habak</a:t>
            </a:r>
            <a:r>
              <a:rPr lang="en-US" dirty="0">
                <a:latin typeface="Amasis MT Pro Medium" panose="020B0604020202020204" pitchFamily="18" charset="0"/>
              </a:rPr>
              <a:t>*, Mostafa Ammar*, Khaled A. </a:t>
            </a:r>
            <a:r>
              <a:rPr lang="en-US" dirty="0" err="1">
                <a:latin typeface="Amasis MT Pro Medium" panose="020B0604020202020204" pitchFamily="18" charset="0"/>
              </a:rPr>
              <a:t>Harras</a:t>
            </a:r>
            <a:r>
              <a:rPr lang="en-US" dirty="0">
                <a:latin typeface="Amasis MT Pro Medium" panose="020B0604020202020204" pitchFamily="18" charset="0"/>
              </a:rPr>
              <a:t>†, Ellen Zegura*</a:t>
            </a:r>
          </a:p>
          <a:p>
            <a:pPr marL="285750" indent="-285750">
              <a:buFont typeface="Arial" panose="020B0604020202020204" pitchFamily="34" charset="0"/>
              <a:buChar char="•"/>
            </a:pPr>
            <a:endParaRPr lang="en-US" dirty="0">
              <a:latin typeface="Amasis MT Pro Medium" panose="020B0604020202020204" pitchFamily="18" charset="0"/>
            </a:endParaRPr>
          </a:p>
          <a:p>
            <a:pPr marL="285750" indent="-285750">
              <a:buFont typeface="Arial" panose="020B0604020202020204" pitchFamily="34" charset="0"/>
              <a:buChar char="•"/>
            </a:pPr>
            <a:r>
              <a:rPr lang="en-US" dirty="0">
                <a:latin typeface="Amasis MT Pro Medium" panose="020B0604020202020204" pitchFamily="18" charset="0"/>
              </a:rPr>
              <a:t>*School of Computer Science, College of Computing, Georgia Institute of Technology</a:t>
            </a:r>
          </a:p>
          <a:p>
            <a:pPr marL="285750" indent="-285750">
              <a:buFont typeface="Arial" panose="020B0604020202020204" pitchFamily="34" charset="0"/>
              <a:buChar char="•"/>
            </a:pPr>
            <a:endParaRPr lang="en-US" dirty="0">
              <a:latin typeface="Amasis MT Pro Medium" panose="020B0604020202020204" pitchFamily="18" charset="0"/>
            </a:endParaRPr>
          </a:p>
          <a:p>
            <a:pPr marL="285750" indent="-285750">
              <a:buFont typeface="Arial" panose="020B0604020202020204" pitchFamily="34" charset="0"/>
              <a:buChar char="•"/>
            </a:pPr>
            <a:r>
              <a:rPr lang="en-US" dirty="0">
                <a:latin typeface="Amasis MT Pro Medium" panose="020B0604020202020204" pitchFamily="18" charset="0"/>
              </a:rPr>
              <a:t>†Computer Science Department, School of Computer Science, Carnegie Mellon University</a:t>
            </a:r>
          </a:p>
          <a:p>
            <a:pPr marL="285750" indent="-285750">
              <a:buFont typeface="Arial" panose="020B0604020202020204" pitchFamily="34" charset="0"/>
              <a:buChar char="•"/>
            </a:pPr>
            <a:endParaRPr lang="en-US" dirty="0">
              <a:latin typeface="Amasis MT Pro Medium" panose="020B0604020202020204" pitchFamily="18" charset="0"/>
            </a:endParaRPr>
          </a:p>
          <a:p>
            <a:pPr marL="285750" indent="-285750">
              <a:buFont typeface="Arial" panose="020B0604020202020204" pitchFamily="34" charset="0"/>
              <a:buChar char="•"/>
            </a:pPr>
            <a:r>
              <a:rPr lang="en-US" dirty="0">
                <a:latin typeface="Amasis MT Pro Medium" panose="020B0604020202020204" pitchFamily="18" charset="0"/>
              </a:rPr>
              <a:t>Emails: *{</a:t>
            </a:r>
            <a:r>
              <a:rPr lang="en-US" dirty="0" err="1">
                <a:latin typeface="Amasis MT Pro Medium" panose="020B0604020202020204" pitchFamily="18" charset="0"/>
              </a:rPr>
              <a:t>karim.habak</a:t>
            </a:r>
            <a:r>
              <a:rPr lang="en-US" dirty="0">
                <a:latin typeface="Amasis MT Pro Medium" panose="020B0604020202020204" pitchFamily="18" charset="0"/>
              </a:rPr>
              <a:t>, </a:t>
            </a:r>
            <a:r>
              <a:rPr lang="en-US" dirty="0" err="1">
                <a:latin typeface="Amasis MT Pro Medium" panose="020B0604020202020204" pitchFamily="18" charset="0"/>
              </a:rPr>
              <a:t>ammar</a:t>
            </a:r>
            <a:r>
              <a:rPr lang="en-US" dirty="0">
                <a:latin typeface="Amasis MT Pro Medium" panose="020B0604020202020204" pitchFamily="18" charset="0"/>
              </a:rPr>
              <a:t>, </a:t>
            </a:r>
            <a:r>
              <a:rPr lang="en-US" dirty="0" err="1">
                <a:latin typeface="Amasis MT Pro Medium" panose="020B0604020202020204" pitchFamily="18" charset="0"/>
              </a:rPr>
              <a:t>ewz</a:t>
            </a:r>
            <a:r>
              <a:rPr lang="en-US" dirty="0">
                <a:latin typeface="Amasis MT Pro Medium" panose="020B0604020202020204" pitchFamily="18" charset="0"/>
              </a:rPr>
              <a:t>}@cc.gatech.edu, †kharras@cs.cmu.edu</a:t>
            </a:r>
          </a:p>
          <a:p>
            <a:pPr marL="285750" indent="-285750">
              <a:buFont typeface="Arial" panose="020B0604020202020204" pitchFamily="34" charset="0"/>
              <a:buChar char="•"/>
            </a:pPr>
            <a:endParaRPr lang="en-US" dirty="0">
              <a:latin typeface="Amasis MT Pro Medium" panose="020B0604020202020204" pitchFamily="18" charset="0"/>
            </a:endParaRPr>
          </a:p>
          <a:p>
            <a:pPr marL="285750" indent="-285750">
              <a:buFont typeface="Arial" panose="020B0604020202020204" pitchFamily="34" charset="0"/>
              <a:buChar char="•"/>
            </a:pPr>
            <a:endParaRPr lang="en-US" dirty="0">
              <a:latin typeface="Amasis MT Pro Medium" panose="020B0604020202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3" name="Picture 2">
            <a:extLst>
              <a:ext uri="{FF2B5EF4-FFF2-40B4-BE49-F238E27FC236}">
                <a16:creationId xmlns:a16="http://schemas.microsoft.com/office/drawing/2014/main" id="{72348170-DC4C-B52B-13E9-CE8DDA0A6C9A}"/>
              </a:ext>
            </a:extLst>
          </p:cNvPr>
          <p:cNvPicPr>
            <a:picLocks noChangeAspect="1"/>
          </p:cNvPicPr>
          <p:nvPr/>
        </p:nvPicPr>
        <p:blipFill>
          <a:blip r:embed="rId4"/>
          <a:stretch>
            <a:fillRect/>
          </a:stretch>
        </p:blipFill>
        <p:spPr>
          <a:xfrm>
            <a:off x="195217" y="1954112"/>
            <a:ext cx="3962400" cy="1850824"/>
          </a:xfrm>
          <a:prstGeom prst="rect">
            <a:avLst/>
          </a:prstGeom>
        </p:spPr>
      </p:pic>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6" name="Picture 5">
            <a:extLst>
              <a:ext uri="{FF2B5EF4-FFF2-40B4-BE49-F238E27FC236}">
                <a16:creationId xmlns:a16="http://schemas.microsoft.com/office/drawing/2014/main" id="{D9D1E55D-D1E1-C968-8207-AEFE75F5DE76}"/>
              </a:ext>
            </a:extLst>
          </p:cNvPr>
          <p:cNvPicPr>
            <a:picLocks noChangeAspect="1"/>
          </p:cNvPicPr>
          <p:nvPr/>
        </p:nvPicPr>
        <p:blipFill>
          <a:blip r:embed="rId5"/>
          <a:stretch>
            <a:fillRect/>
          </a:stretch>
        </p:blipFill>
        <p:spPr>
          <a:xfrm>
            <a:off x="5167360" y="2250874"/>
            <a:ext cx="2919366" cy="3744011"/>
          </a:xfrm>
          <a:prstGeom prst="rect">
            <a:avLst/>
          </a:prstGeom>
        </p:spPr>
      </p:pic>
      <p:pic>
        <p:nvPicPr>
          <p:cNvPr id="8" name="Picture 7">
            <a:extLst>
              <a:ext uri="{FF2B5EF4-FFF2-40B4-BE49-F238E27FC236}">
                <a16:creationId xmlns:a16="http://schemas.microsoft.com/office/drawing/2014/main" id="{D529C404-F497-2B2A-8C3D-D46BA2FCE5F0}"/>
              </a:ext>
            </a:extLst>
          </p:cNvPr>
          <p:cNvPicPr>
            <a:picLocks noChangeAspect="1"/>
          </p:cNvPicPr>
          <p:nvPr/>
        </p:nvPicPr>
        <p:blipFill>
          <a:blip r:embed="rId6"/>
          <a:stretch>
            <a:fillRect/>
          </a:stretch>
        </p:blipFill>
        <p:spPr>
          <a:xfrm>
            <a:off x="352380" y="3381341"/>
            <a:ext cx="4305300" cy="2781300"/>
          </a:xfrm>
          <a:prstGeom prst="rect">
            <a:avLst/>
          </a:prstGeom>
        </p:spPr>
      </p:pic>
      <p:pic>
        <p:nvPicPr>
          <p:cNvPr id="10" name="Picture 9">
            <a:extLst>
              <a:ext uri="{FF2B5EF4-FFF2-40B4-BE49-F238E27FC236}">
                <a16:creationId xmlns:a16="http://schemas.microsoft.com/office/drawing/2014/main" id="{89B75A2D-5551-27AE-197E-57BC6993EBB8}"/>
              </a:ext>
            </a:extLst>
          </p:cNvPr>
          <p:cNvPicPr>
            <a:picLocks noChangeAspect="1"/>
          </p:cNvPicPr>
          <p:nvPr/>
        </p:nvPicPr>
        <p:blipFill>
          <a:blip r:embed="rId7"/>
          <a:stretch>
            <a:fillRect/>
          </a:stretch>
        </p:blipFill>
        <p:spPr>
          <a:xfrm>
            <a:off x="1773890" y="1200150"/>
            <a:ext cx="3212495" cy="1679374"/>
          </a:xfrm>
          <a:prstGeom prst="rect">
            <a:avLst/>
          </a:prstGeom>
        </p:spPr>
      </p:pic>
    </p:spTree>
    <p:extLst>
      <p:ext uri="{BB962C8B-B14F-4D97-AF65-F5344CB8AC3E}">
        <p14:creationId xmlns:p14="http://schemas.microsoft.com/office/powerpoint/2010/main" val="100497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4" name="Picture 3">
            <a:extLst>
              <a:ext uri="{FF2B5EF4-FFF2-40B4-BE49-F238E27FC236}">
                <a16:creationId xmlns:a16="http://schemas.microsoft.com/office/drawing/2014/main" id="{FABAFE38-9412-8C9F-EEC2-EEE88CA04158}"/>
              </a:ext>
            </a:extLst>
          </p:cNvPr>
          <p:cNvPicPr>
            <a:picLocks noChangeAspect="1"/>
          </p:cNvPicPr>
          <p:nvPr/>
        </p:nvPicPr>
        <p:blipFill>
          <a:blip r:embed="rId4"/>
          <a:stretch>
            <a:fillRect/>
          </a:stretch>
        </p:blipFill>
        <p:spPr>
          <a:xfrm>
            <a:off x="0" y="1070485"/>
            <a:ext cx="9144000" cy="2011929"/>
          </a:xfrm>
          <a:prstGeom prst="rect">
            <a:avLst/>
          </a:prstGeom>
        </p:spPr>
      </p:pic>
      <p:pic>
        <p:nvPicPr>
          <p:cNvPr id="13" name="Picture 12">
            <a:extLst>
              <a:ext uri="{FF2B5EF4-FFF2-40B4-BE49-F238E27FC236}">
                <a16:creationId xmlns:a16="http://schemas.microsoft.com/office/drawing/2014/main" id="{F3CBAF6D-CD2B-C804-C677-3EAEDE5E3430}"/>
              </a:ext>
            </a:extLst>
          </p:cNvPr>
          <p:cNvPicPr>
            <a:picLocks noChangeAspect="1"/>
          </p:cNvPicPr>
          <p:nvPr/>
        </p:nvPicPr>
        <p:blipFill>
          <a:blip r:embed="rId5"/>
          <a:stretch>
            <a:fillRect/>
          </a:stretch>
        </p:blipFill>
        <p:spPr>
          <a:xfrm>
            <a:off x="2124074" y="3045335"/>
            <a:ext cx="4143375" cy="2958386"/>
          </a:xfrm>
          <a:prstGeom prst="rect">
            <a:avLst/>
          </a:prstGeom>
        </p:spPr>
      </p:pic>
    </p:spTree>
    <p:extLst>
      <p:ext uri="{BB962C8B-B14F-4D97-AF65-F5344CB8AC3E}">
        <p14:creationId xmlns:p14="http://schemas.microsoft.com/office/powerpoint/2010/main" val="242867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1026" name="Picture 2" descr="Where is Qatar and why is it so rich? - Wales Online">
            <a:extLst>
              <a:ext uri="{FF2B5EF4-FFF2-40B4-BE49-F238E27FC236}">
                <a16:creationId xmlns:a16="http://schemas.microsoft.com/office/drawing/2014/main" id="{4DE02C50-9B03-62E7-2403-A02BB069F6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276" t="731" r="8542" b="29586"/>
          <a:stretch/>
        </p:blipFill>
        <p:spPr bwMode="auto">
          <a:xfrm>
            <a:off x="1405260" y="1324996"/>
            <a:ext cx="2771310" cy="1625883"/>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 name="Picture 2">
            <a:extLst>
              <a:ext uri="{FF2B5EF4-FFF2-40B4-BE49-F238E27FC236}">
                <a16:creationId xmlns:a16="http://schemas.microsoft.com/office/drawing/2014/main" id="{F920B8F0-FF4E-0E38-A1CD-103219D30405}"/>
              </a:ext>
            </a:extLst>
          </p:cNvPr>
          <p:cNvPicPr>
            <a:picLocks noChangeAspect="1"/>
          </p:cNvPicPr>
          <p:nvPr/>
        </p:nvPicPr>
        <p:blipFill>
          <a:blip r:embed="rId5"/>
          <a:stretch>
            <a:fillRect/>
          </a:stretch>
        </p:blipFill>
        <p:spPr>
          <a:xfrm>
            <a:off x="4295844" y="3648075"/>
            <a:ext cx="4505256" cy="2131682"/>
          </a:xfrm>
          <a:prstGeom prst="rect">
            <a:avLst/>
          </a:prstGeom>
        </p:spPr>
      </p:pic>
      <p:pic>
        <p:nvPicPr>
          <p:cNvPr id="6" name="Picture 5">
            <a:extLst>
              <a:ext uri="{FF2B5EF4-FFF2-40B4-BE49-F238E27FC236}">
                <a16:creationId xmlns:a16="http://schemas.microsoft.com/office/drawing/2014/main" id="{DACC09E9-135E-85CD-AA56-AEC92702CF86}"/>
              </a:ext>
            </a:extLst>
          </p:cNvPr>
          <p:cNvPicPr>
            <a:picLocks noChangeAspect="1"/>
          </p:cNvPicPr>
          <p:nvPr/>
        </p:nvPicPr>
        <p:blipFill>
          <a:blip r:embed="rId6"/>
          <a:stretch>
            <a:fillRect/>
          </a:stretch>
        </p:blipFill>
        <p:spPr>
          <a:xfrm>
            <a:off x="200025" y="887296"/>
            <a:ext cx="1543050" cy="1418244"/>
          </a:xfrm>
          <a:prstGeom prst="rect">
            <a:avLst/>
          </a:prstGeom>
        </p:spPr>
      </p:pic>
      <p:pic>
        <p:nvPicPr>
          <p:cNvPr id="10" name="Picture 9">
            <a:extLst>
              <a:ext uri="{FF2B5EF4-FFF2-40B4-BE49-F238E27FC236}">
                <a16:creationId xmlns:a16="http://schemas.microsoft.com/office/drawing/2014/main" id="{B56C3943-5A3B-19E8-960C-0C2D98E07056}"/>
              </a:ext>
            </a:extLst>
          </p:cNvPr>
          <p:cNvPicPr>
            <a:picLocks noChangeAspect="1"/>
          </p:cNvPicPr>
          <p:nvPr/>
        </p:nvPicPr>
        <p:blipFill>
          <a:blip r:embed="rId7"/>
          <a:stretch>
            <a:fillRect/>
          </a:stretch>
        </p:blipFill>
        <p:spPr>
          <a:xfrm>
            <a:off x="4094160" y="1596418"/>
            <a:ext cx="4638372" cy="1987874"/>
          </a:xfrm>
          <a:prstGeom prst="rect">
            <a:avLst/>
          </a:prstGeom>
        </p:spPr>
      </p:pic>
      <p:pic>
        <p:nvPicPr>
          <p:cNvPr id="12" name="Picture 11">
            <a:extLst>
              <a:ext uri="{FF2B5EF4-FFF2-40B4-BE49-F238E27FC236}">
                <a16:creationId xmlns:a16="http://schemas.microsoft.com/office/drawing/2014/main" id="{45213F84-454E-E19E-5836-DA950D40AEC3}"/>
              </a:ext>
            </a:extLst>
          </p:cNvPr>
          <p:cNvPicPr>
            <a:picLocks noChangeAspect="1"/>
          </p:cNvPicPr>
          <p:nvPr/>
        </p:nvPicPr>
        <p:blipFill>
          <a:blip r:embed="rId8"/>
          <a:stretch>
            <a:fillRect/>
          </a:stretch>
        </p:blipFill>
        <p:spPr>
          <a:xfrm>
            <a:off x="64932" y="3014662"/>
            <a:ext cx="4130689" cy="1147763"/>
          </a:xfrm>
          <a:prstGeom prst="rect">
            <a:avLst/>
          </a:prstGeom>
        </p:spPr>
      </p:pic>
      <p:pic>
        <p:nvPicPr>
          <p:cNvPr id="15" name="Picture 14">
            <a:extLst>
              <a:ext uri="{FF2B5EF4-FFF2-40B4-BE49-F238E27FC236}">
                <a16:creationId xmlns:a16="http://schemas.microsoft.com/office/drawing/2014/main" id="{10A07E99-F67D-3285-101C-3D1EE9AD8169}"/>
              </a:ext>
            </a:extLst>
          </p:cNvPr>
          <p:cNvPicPr>
            <a:picLocks noChangeAspect="1"/>
          </p:cNvPicPr>
          <p:nvPr/>
        </p:nvPicPr>
        <p:blipFill>
          <a:blip r:embed="rId9"/>
          <a:stretch>
            <a:fillRect/>
          </a:stretch>
        </p:blipFill>
        <p:spPr>
          <a:xfrm>
            <a:off x="-7749" y="4210450"/>
            <a:ext cx="2138025" cy="1760254"/>
          </a:xfrm>
          <a:prstGeom prst="rect">
            <a:avLst/>
          </a:prstGeom>
        </p:spPr>
      </p:pic>
      <p:sp>
        <p:nvSpPr>
          <p:cNvPr id="16" name="TextBox 15">
            <a:extLst>
              <a:ext uri="{FF2B5EF4-FFF2-40B4-BE49-F238E27FC236}">
                <a16:creationId xmlns:a16="http://schemas.microsoft.com/office/drawing/2014/main" id="{2469FA5D-1F30-9E86-BF4D-F1944EE4514C}"/>
              </a:ext>
            </a:extLst>
          </p:cNvPr>
          <p:cNvSpPr txBox="1"/>
          <p:nvPr/>
        </p:nvSpPr>
        <p:spPr>
          <a:xfrm>
            <a:off x="266700" y="2220020"/>
            <a:ext cx="1476375" cy="523220"/>
          </a:xfrm>
          <a:prstGeom prst="rect">
            <a:avLst/>
          </a:prstGeom>
          <a:noFill/>
        </p:spPr>
        <p:txBody>
          <a:bodyPr wrap="square" rtlCol="0">
            <a:spAutoFit/>
          </a:bodyPr>
          <a:lstStyle/>
          <a:p>
            <a:r>
              <a:rPr lang="en-US" dirty="0">
                <a:latin typeface="Amasis MT Pro Medium" panose="020B0604020202020204" pitchFamily="18" charset="0"/>
              </a:rPr>
              <a:t>Khaled A. </a:t>
            </a:r>
            <a:r>
              <a:rPr lang="en-US" dirty="0" err="1">
                <a:latin typeface="Amasis MT Pro Medium" panose="020B0604020202020204" pitchFamily="18" charset="0"/>
              </a:rPr>
              <a:t>Harras</a:t>
            </a:r>
            <a:endParaRPr lang="en-US" dirty="0"/>
          </a:p>
        </p:txBody>
      </p:sp>
      <p:pic>
        <p:nvPicPr>
          <p:cNvPr id="18" name="Picture 17">
            <a:extLst>
              <a:ext uri="{FF2B5EF4-FFF2-40B4-BE49-F238E27FC236}">
                <a16:creationId xmlns:a16="http://schemas.microsoft.com/office/drawing/2014/main" id="{676A5A7C-53B5-4E46-1FE9-0E5456F1FF1A}"/>
              </a:ext>
            </a:extLst>
          </p:cNvPr>
          <p:cNvPicPr>
            <a:picLocks noChangeAspect="1"/>
          </p:cNvPicPr>
          <p:nvPr/>
        </p:nvPicPr>
        <p:blipFill>
          <a:blip r:embed="rId10"/>
          <a:stretch>
            <a:fillRect/>
          </a:stretch>
        </p:blipFill>
        <p:spPr>
          <a:xfrm>
            <a:off x="2230499" y="4433847"/>
            <a:ext cx="2214562" cy="1174069"/>
          </a:xfrm>
          <a:prstGeom prst="rect">
            <a:avLst/>
          </a:prstGeom>
        </p:spPr>
      </p:pic>
    </p:spTree>
    <p:extLst>
      <p:ext uri="{BB962C8B-B14F-4D97-AF65-F5344CB8AC3E}">
        <p14:creationId xmlns:p14="http://schemas.microsoft.com/office/powerpoint/2010/main" val="59194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2050" name="Picture 2" descr="Colleges | Office of the Provost">
            <a:extLst>
              <a:ext uri="{FF2B5EF4-FFF2-40B4-BE49-F238E27FC236}">
                <a16:creationId xmlns:a16="http://schemas.microsoft.com/office/drawing/2014/main" id="{2EEEFDC9-4E71-66F8-ABFB-B36E338FA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953" y="1788271"/>
            <a:ext cx="3786298" cy="1640729"/>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9" name="Picture 8">
            <a:extLst>
              <a:ext uri="{FF2B5EF4-FFF2-40B4-BE49-F238E27FC236}">
                <a16:creationId xmlns:a16="http://schemas.microsoft.com/office/drawing/2014/main" id="{2C9A0D0C-507C-FA1B-A2DA-D9A24A745DC0}"/>
              </a:ext>
            </a:extLst>
          </p:cNvPr>
          <p:cNvPicPr>
            <a:picLocks noChangeAspect="1"/>
          </p:cNvPicPr>
          <p:nvPr/>
        </p:nvPicPr>
        <p:blipFill>
          <a:blip r:embed="rId5"/>
          <a:stretch>
            <a:fillRect/>
          </a:stretch>
        </p:blipFill>
        <p:spPr>
          <a:xfrm>
            <a:off x="0" y="3699878"/>
            <a:ext cx="6553200" cy="2186059"/>
          </a:xfrm>
          <a:prstGeom prst="rect">
            <a:avLst/>
          </a:prstGeom>
        </p:spPr>
      </p:pic>
      <p:pic>
        <p:nvPicPr>
          <p:cNvPr id="13" name="Picture 12">
            <a:extLst>
              <a:ext uri="{FF2B5EF4-FFF2-40B4-BE49-F238E27FC236}">
                <a16:creationId xmlns:a16="http://schemas.microsoft.com/office/drawing/2014/main" id="{CDC6EF0E-7C4D-A4E4-0FA9-5883B35BDC6B}"/>
              </a:ext>
            </a:extLst>
          </p:cNvPr>
          <p:cNvPicPr>
            <a:picLocks noChangeAspect="1"/>
          </p:cNvPicPr>
          <p:nvPr/>
        </p:nvPicPr>
        <p:blipFill>
          <a:blip r:embed="rId6"/>
          <a:stretch>
            <a:fillRect/>
          </a:stretch>
        </p:blipFill>
        <p:spPr>
          <a:xfrm>
            <a:off x="6752857" y="2061783"/>
            <a:ext cx="2238007" cy="3644941"/>
          </a:xfrm>
          <a:prstGeom prst="rect">
            <a:avLst/>
          </a:prstGeom>
        </p:spPr>
      </p:pic>
      <p:pic>
        <p:nvPicPr>
          <p:cNvPr id="4" name="Picture 3">
            <a:extLst>
              <a:ext uri="{FF2B5EF4-FFF2-40B4-BE49-F238E27FC236}">
                <a16:creationId xmlns:a16="http://schemas.microsoft.com/office/drawing/2014/main" id="{E524F095-96F3-BAFB-C265-A4EB6ABBD555}"/>
              </a:ext>
            </a:extLst>
          </p:cNvPr>
          <p:cNvPicPr>
            <a:picLocks noChangeAspect="1"/>
          </p:cNvPicPr>
          <p:nvPr/>
        </p:nvPicPr>
        <p:blipFill>
          <a:blip r:embed="rId7"/>
          <a:stretch>
            <a:fillRect/>
          </a:stretch>
        </p:blipFill>
        <p:spPr>
          <a:xfrm>
            <a:off x="153136" y="1872247"/>
            <a:ext cx="3865764" cy="1285875"/>
          </a:xfrm>
          <a:prstGeom prst="rect">
            <a:avLst/>
          </a:prstGeom>
        </p:spPr>
      </p:pic>
    </p:spTree>
    <p:extLst>
      <p:ext uri="{BB962C8B-B14F-4D97-AF65-F5344CB8AC3E}">
        <p14:creationId xmlns:p14="http://schemas.microsoft.com/office/powerpoint/2010/main" val="147758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592"/>
              </a:spcBef>
              <a:spcAft>
                <a:spcPts val="0"/>
              </a:spcAft>
              <a:buClr>
                <a:schemeClr val="dk1"/>
              </a:buClr>
              <a:buSzPts val="3200"/>
              <a:buNone/>
            </a:pPr>
            <a:r>
              <a:rPr lang="en-US" b="1" dirty="0">
                <a:solidFill>
                  <a:srgbClr val="0000CC"/>
                </a:solidFill>
              </a:rPr>
              <a:t>I. Introduction </a:t>
            </a:r>
          </a:p>
          <a:p>
            <a:pPr marL="0" lvl="0" indent="0" algn="ctr" rtl="0">
              <a:spcBef>
                <a:spcPts val="592"/>
              </a:spcBef>
              <a:spcAft>
                <a:spcPts val="0"/>
              </a:spcAft>
              <a:buClr>
                <a:schemeClr val="dk1"/>
              </a:buClr>
              <a:buSzPts val="3200"/>
              <a:buNone/>
            </a:pPr>
            <a:r>
              <a:rPr lang="en-US" b="1" dirty="0">
                <a:solidFill>
                  <a:srgbClr val="0000CC"/>
                </a:solidFill>
              </a:rPr>
              <a:t>(and V. Related Work)</a:t>
            </a:r>
            <a:endParaRPr b="1" dirty="0">
              <a:solidFill>
                <a:srgbClr val="0000CC"/>
              </a:solidFill>
            </a:endParaRPr>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TextBox 3">
            <a:extLst>
              <a:ext uri="{FF2B5EF4-FFF2-40B4-BE49-F238E27FC236}">
                <a16:creationId xmlns:a16="http://schemas.microsoft.com/office/drawing/2014/main" id="{8D8A4926-8CBE-3A36-F03E-AE88AE0995D4}"/>
              </a:ext>
            </a:extLst>
          </p:cNvPr>
          <p:cNvSpPr txBox="1"/>
          <p:nvPr/>
        </p:nvSpPr>
        <p:spPr>
          <a:xfrm>
            <a:off x="691780" y="3085035"/>
            <a:ext cx="8341729" cy="1384995"/>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Amasis MT Pro Medium" panose="020B0604020202020204" pitchFamily="18" charset="0"/>
            </a:endParaRPr>
          </a:p>
          <a:p>
            <a:pPr marL="285750" indent="-285750">
              <a:buFont typeface="Arial" panose="020B0604020202020204" pitchFamily="34" charset="0"/>
              <a:buChar char="•"/>
            </a:pPr>
            <a:r>
              <a:rPr lang="en-US" dirty="0">
                <a:latin typeface="Amasis MT Pro Medium" panose="020B0604020202020204" pitchFamily="18" charset="0"/>
              </a:rPr>
              <a:t>NOTE: “FEMTO” prefix = 10^-15</a:t>
            </a:r>
          </a:p>
          <a:p>
            <a:pPr marL="285750" indent="-285750">
              <a:buFont typeface="Arial" panose="020B0604020202020204" pitchFamily="34" charset="0"/>
              <a:buChar char="•"/>
            </a:pPr>
            <a:r>
              <a:rPr lang="en-US" dirty="0">
                <a:latin typeface="Amasis MT Pro Medium" panose="020B0604020202020204" pitchFamily="18" charset="0"/>
              </a:rPr>
              <a:t>In addition to questions of performance speedup, energy savings and cost, the key questions for an offloading system design are: where is the higher performance capacity, who provides it, and how does it fit into a larger computing ecosystem? </a:t>
            </a:r>
          </a:p>
          <a:p>
            <a:pPr marL="285750" indent="-285750">
              <a:buFont typeface="Arial" panose="020B0604020202020204" pitchFamily="34" charset="0"/>
              <a:buChar char="•"/>
            </a:pPr>
            <a:endParaRPr lang="en-US" dirty="0">
              <a:latin typeface="Amasis MT Pro Medium" panose="020B0604020202020204" pitchFamily="18" charset="0"/>
            </a:endParaRPr>
          </a:p>
        </p:txBody>
      </p:sp>
    </p:spTree>
    <p:extLst>
      <p:ext uri="{BB962C8B-B14F-4D97-AF65-F5344CB8AC3E}">
        <p14:creationId xmlns:p14="http://schemas.microsoft.com/office/powerpoint/2010/main" val="155466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II. FemtoCloud System</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A091FC46-6A82-9976-2F7D-041711C5BCBF}"/>
              </a:ext>
            </a:extLst>
          </p:cNvPr>
          <p:cNvSpPr txBox="1"/>
          <p:nvPr/>
        </p:nvSpPr>
        <p:spPr>
          <a:xfrm>
            <a:off x="2979142" y="2245773"/>
            <a:ext cx="4880344" cy="954107"/>
          </a:xfrm>
          <a:prstGeom prst="rect">
            <a:avLst/>
          </a:prstGeom>
          <a:noFill/>
        </p:spPr>
        <p:txBody>
          <a:bodyPr wrap="square" rtlCol="0">
            <a:spAutoFit/>
          </a:bodyPr>
          <a:lstStyle/>
          <a:p>
            <a:pPr marL="342900" indent="-342900">
              <a:buFont typeface="+mj-lt"/>
              <a:buAutoNum type="alphaUcPeriod"/>
            </a:pPr>
            <a:r>
              <a:rPr lang="en-US" dirty="0">
                <a:latin typeface="Amasis MT Pro Medium" panose="020B0604020202020204" pitchFamily="18" charset="0"/>
              </a:rPr>
              <a:t>Assumptions</a:t>
            </a:r>
          </a:p>
          <a:p>
            <a:pPr marL="342900" indent="-342900">
              <a:buFont typeface="+mj-lt"/>
              <a:buAutoNum type="alphaUcPeriod"/>
            </a:pPr>
            <a:r>
              <a:rPr lang="en-US" dirty="0">
                <a:latin typeface="Amasis MT Pro Medium" panose="020B0604020202020204" pitchFamily="18" charset="0"/>
              </a:rPr>
              <a:t>System Architecture</a:t>
            </a:r>
          </a:p>
          <a:p>
            <a:pPr marL="342900" indent="-342900">
              <a:buFont typeface="+mj-lt"/>
              <a:buAutoNum type="alphaUcPeriod"/>
            </a:pPr>
            <a:r>
              <a:rPr lang="en-US" dirty="0">
                <a:latin typeface="Amasis MT Pro Medium" panose="020B0604020202020204" pitchFamily="18" charset="0"/>
              </a:rPr>
              <a:t>Implementation</a:t>
            </a:r>
          </a:p>
          <a:p>
            <a:pPr marL="342900" indent="-342900">
              <a:buFont typeface="+mj-lt"/>
              <a:buAutoNum type="alphaUcPeriod"/>
            </a:pPr>
            <a:endParaRPr lang="en-US" dirty="0">
              <a:latin typeface="Amasis MT Pro Medium" panose="020B0604020202020204" pitchFamily="18" charset="0"/>
            </a:endParaRPr>
          </a:p>
        </p:txBody>
      </p:sp>
      <p:pic>
        <p:nvPicPr>
          <p:cNvPr id="4" name="Picture 3">
            <a:extLst>
              <a:ext uri="{FF2B5EF4-FFF2-40B4-BE49-F238E27FC236}">
                <a16:creationId xmlns:a16="http://schemas.microsoft.com/office/drawing/2014/main" id="{17F1EC41-FB7C-85CF-9A9B-2D748D83C120}"/>
              </a:ext>
            </a:extLst>
          </p:cNvPr>
          <p:cNvPicPr>
            <a:picLocks noChangeAspect="1"/>
          </p:cNvPicPr>
          <p:nvPr/>
        </p:nvPicPr>
        <p:blipFill>
          <a:blip r:embed="rId5"/>
          <a:stretch>
            <a:fillRect/>
          </a:stretch>
        </p:blipFill>
        <p:spPr>
          <a:xfrm>
            <a:off x="1529432" y="3009936"/>
            <a:ext cx="5255106" cy="3390864"/>
          </a:xfrm>
          <a:prstGeom prst="rect">
            <a:avLst/>
          </a:prstGeom>
        </p:spPr>
      </p:pic>
    </p:spTree>
    <p:extLst>
      <p:ext uri="{BB962C8B-B14F-4D97-AF65-F5344CB8AC3E}">
        <p14:creationId xmlns:p14="http://schemas.microsoft.com/office/powerpoint/2010/main" val="1973581392"/>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457200" y="1532166"/>
            <a:ext cx="8229600" cy="1051546"/>
          </a:xfrm>
          <a:prstGeom prst="rect">
            <a:avLst/>
          </a:prstGeom>
          <a:noFill/>
          <a:ln>
            <a:noFill/>
          </a:ln>
        </p:spPr>
        <p:txBody>
          <a:bodyPr spcFirstLastPara="1" wrap="square" lIns="91425" tIns="45700" rIns="91425" bIns="45700" anchor="t" anchorCtr="0">
            <a:normAutofit/>
          </a:bodyPr>
          <a:lstStyle/>
          <a:p>
            <a:pPr marL="0" lvl="0" indent="0" algn="ctr" rtl="0">
              <a:spcBef>
                <a:spcPts val="592"/>
              </a:spcBef>
              <a:spcAft>
                <a:spcPts val="0"/>
              </a:spcAft>
              <a:buClr>
                <a:schemeClr val="dk1"/>
              </a:buClr>
              <a:buSzPts val="3200"/>
              <a:buNone/>
            </a:pPr>
            <a:r>
              <a:rPr lang="en-US" b="1" dirty="0">
                <a:solidFill>
                  <a:srgbClr val="0000CC"/>
                </a:solidFill>
              </a:rPr>
              <a:t>III. FemtoCloud Scheduling Problem</a:t>
            </a:r>
            <a:endParaRPr b="1" dirty="0">
              <a:solidFill>
                <a:srgbClr val="0000CC"/>
              </a:solidFill>
            </a:endParaRPr>
          </a:p>
        </p:txBody>
      </p:sp>
      <p:sp>
        <p:nvSpPr>
          <p:cNvPr id="95" name="Google Shape;95;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TextBox 1">
            <a:extLst>
              <a:ext uri="{FF2B5EF4-FFF2-40B4-BE49-F238E27FC236}">
                <a16:creationId xmlns:a16="http://schemas.microsoft.com/office/drawing/2014/main" id="{A091FC46-6A82-9976-2F7D-041711C5BCBF}"/>
              </a:ext>
            </a:extLst>
          </p:cNvPr>
          <p:cNvSpPr txBox="1"/>
          <p:nvPr/>
        </p:nvSpPr>
        <p:spPr>
          <a:xfrm>
            <a:off x="261484" y="2139580"/>
            <a:ext cx="4880344" cy="2677656"/>
          </a:xfrm>
          <a:prstGeom prst="rect">
            <a:avLst/>
          </a:prstGeom>
          <a:noFill/>
        </p:spPr>
        <p:txBody>
          <a:bodyPr wrap="square" rtlCol="0">
            <a:spAutoFit/>
          </a:bodyPr>
          <a:lstStyle/>
          <a:p>
            <a:pPr marL="342900" indent="-342900">
              <a:buFont typeface="+mj-lt"/>
              <a:buAutoNum type="alphaUcPeriod"/>
            </a:pPr>
            <a:r>
              <a:rPr lang="en-US" dirty="0">
                <a:latin typeface="Amasis MT Pro Medium" panose="020B0604020202020204" pitchFamily="18" charset="0"/>
              </a:rPr>
              <a:t>Scheduling as Optimization</a:t>
            </a: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a:p>
            <a:pPr marL="342900" indent="-342900">
              <a:buFont typeface="+mj-lt"/>
              <a:buAutoNum type="alphaUcPeriod"/>
            </a:pPr>
            <a:r>
              <a:rPr lang="en-US" dirty="0">
                <a:latin typeface="Amasis MT Pro Medium" panose="020B0604020202020204" pitchFamily="18" charset="0"/>
              </a:rPr>
              <a:t>Heuristics (Task Assignment, and Results Gathering)</a:t>
            </a:r>
          </a:p>
          <a:p>
            <a:r>
              <a:rPr lang="en-US" dirty="0">
                <a:latin typeface="Amasis MT Pro Medium" panose="020B0604020202020204" pitchFamily="18" charset="0"/>
              </a:rPr>
              <a:t>Alpha = safety factor (a buffer </a:t>
            </a:r>
            <a:r>
              <a:rPr lang="en-US" dirty="0">
                <a:latin typeface="Amasis MT Pro Medium" panose="020B0604020202020204" pitchFamily="18" charset="0"/>
                <a:sym typeface="Wingdings" panose="05000000000000000000" pitchFamily="2" charset="2"/>
              </a:rPr>
              <a:t> Time needed + extra)</a:t>
            </a:r>
            <a:r>
              <a:rPr lang="en-US" dirty="0">
                <a:latin typeface="Amasis MT Pro Medium" panose="020B0604020202020204" pitchFamily="18" charset="0"/>
              </a:rPr>
              <a:t>. </a:t>
            </a:r>
          </a:p>
          <a:p>
            <a:pPr marL="342900" lvl="1" indent="-342900">
              <a:buFont typeface="+mj-lt"/>
              <a:buAutoNum type="alphaUcPeriod"/>
            </a:pPr>
            <a:endParaRPr lang="en-US" dirty="0">
              <a:latin typeface="Amasis MT Pro Medium" panose="020B0604020202020204" pitchFamily="18" charset="0"/>
            </a:endParaRPr>
          </a:p>
          <a:p>
            <a:endParaRPr lang="en-US" dirty="0">
              <a:latin typeface="Amasis MT Pro Medium" panose="020B0604020202020204" pitchFamily="18" charset="0"/>
            </a:endParaRPr>
          </a:p>
          <a:p>
            <a:pPr marL="342900" indent="-342900">
              <a:buFont typeface="+mj-lt"/>
              <a:buAutoNum type="alphaUcPeriod"/>
            </a:pPr>
            <a:endParaRPr lang="en-US" dirty="0">
              <a:latin typeface="Amasis MT Pro Medium" panose="020B0604020202020204" pitchFamily="18" charset="0"/>
            </a:endParaRPr>
          </a:p>
        </p:txBody>
      </p:sp>
      <p:pic>
        <p:nvPicPr>
          <p:cNvPr id="4" name="Picture 3">
            <a:extLst>
              <a:ext uri="{FF2B5EF4-FFF2-40B4-BE49-F238E27FC236}">
                <a16:creationId xmlns:a16="http://schemas.microsoft.com/office/drawing/2014/main" id="{046AA3E1-1276-D517-2854-6860303A9517}"/>
              </a:ext>
            </a:extLst>
          </p:cNvPr>
          <p:cNvPicPr>
            <a:picLocks noChangeAspect="1"/>
          </p:cNvPicPr>
          <p:nvPr/>
        </p:nvPicPr>
        <p:blipFill>
          <a:blip r:embed="rId5"/>
          <a:stretch>
            <a:fillRect/>
          </a:stretch>
        </p:blipFill>
        <p:spPr>
          <a:xfrm>
            <a:off x="4946111" y="2139580"/>
            <a:ext cx="3740689" cy="3217675"/>
          </a:xfrm>
          <a:prstGeom prst="rect">
            <a:avLst/>
          </a:prstGeom>
        </p:spPr>
      </p:pic>
      <p:pic>
        <p:nvPicPr>
          <p:cNvPr id="8" name="Picture 7">
            <a:extLst>
              <a:ext uri="{FF2B5EF4-FFF2-40B4-BE49-F238E27FC236}">
                <a16:creationId xmlns:a16="http://schemas.microsoft.com/office/drawing/2014/main" id="{25B0C113-2225-217B-A826-67D3693909F2}"/>
              </a:ext>
            </a:extLst>
          </p:cNvPr>
          <p:cNvPicPr>
            <a:picLocks noChangeAspect="1"/>
          </p:cNvPicPr>
          <p:nvPr/>
        </p:nvPicPr>
        <p:blipFill>
          <a:blip r:embed="rId6"/>
          <a:stretch>
            <a:fillRect/>
          </a:stretch>
        </p:blipFill>
        <p:spPr>
          <a:xfrm>
            <a:off x="4806680" y="5526519"/>
            <a:ext cx="4019550" cy="876300"/>
          </a:xfrm>
          <a:prstGeom prst="rect">
            <a:avLst/>
          </a:prstGeom>
        </p:spPr>
      </p:pic>
      <p:pic>
        <p:nvPicPr>
          <p:cNvPr id="10" name="Picture 9">
            <a:extLst>
              <a:ext uri="{FF2B5EF4-FFF2-40B4-BE49-F238E27FC236}">
                <a16:creationId xmlns:a16="http://schemas.microsoft.com/office/drawing/2014/main" id="{D1AB28AF-11FD-DF98-05FC-E63284CB9F50}"/>
              </a:ext>
            </a:extLst>
          </p:cNvPr>
          <p:cNvPicPr>
            <a:picLocks noChangeAspect="1"/>
          </p:cNvPicPr>
          <p:nvPr/>
        </p:nvPicPr>
        <p:blipFill>
          <a:blip r:embed="rId7"/>
          <a:stretch>
            <a:fillRect/>
          </a:stretch>
        </p:blipFill>
        <p:spPr>
          <a:xfrm>
            <a:off x="261484" y="2768556"/>
            <a:ext cx="4233327" cy="309486"/>
          </a:xfrm>
          <a:prstGeom prst="rect">
            <a:avLst/>
          </a:prstGeom>
        </p:spPr>
      </p:pic>
      <p:pic>
        <p:nvPicPr>
          <p:cNvPr id="14" name="Picture 13">
            <a:extLst>
              <a:ext uri="{FF2B5EF4-FFF2-40B4-BE49-F238E27FC236}">
                <a16:creationId xmlns:a16="http://schemas.microsoft.com/office/drawing/2014/main" id="{FD9996F6-248E-4FD4-0943-18A8DAE5A7BF}"/>
              </a:ext>
            </a:extLst>
          </p:cNvPr>
          <p:cNvPicPr>
            <a:picLocks noChangeAspect="1"/>
          </p:cNvPicPr>
          <p:nvPr/>
        </p:nvPicPr>
        <p:blipFill>
          <a:blip r:embed="rId8"/>
          <a:stretch>
            <a:fillRect/>
          </a:stretch>
        </p:blipFill>
        <p:spPr>
          <a:xfrm>
            <a:off x="391686" y="4239842"/>
            <a:ext cx="4212362" cy="762237"/>
          </a:xfrm>
          <a:prstGeom prst="rect">
            <a:avLst/>
          </a:prstGeom>
        </p:spPr>
      </p:pic>
    </p:spTree>
    <p:extLst>
      <p:ext uri="{BB962C8B-B14F-4D97-AF65-F5344CB8AC3E}">
        <p14:creationId xmlns:p14="http://schemas.microsoft.com/office/powerpoint/2010/main" val="2394660634"/>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1598</TotalTime>
  <Words>1636</Words>
  <Application>Microsoft Office PowerPoint</Application>
  <PresentationFormat>On-screen Show (4:3)</PresentationFormat>
  <Paragraphs>134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Amasis MT Pro Medium</vt: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Johnson, Demetrius</cp:lastModifiedBy>
  <cp:revision>17</cp:revision>
  <dcterms:created xsi:type="dcterms:W3CDTF">2014-05-07T16:40:04Z</dcterms:created>
  <dcterms:modified xsi:type="dcterms:W3CDTF">2023-01-26T23:32:54Z</dcterms:modified>
</cp:coreProperties>
</file>