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11" autoAdjust="0"/>
  </p:normalViewPr>
  <p:slideViewPr>
    <p:cSldViewPr>
      <p:cViewPr varScale="1">
        <p:scale>
          <a:sx n="81" d="100"/>
          <a:sy n="81" d="100"/>
        </p:scale>
        <p:origin x="68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483A0-9D55-4085-80EF-56D0EEE131D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F2627-055B-42F2-959E-1A43B6906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6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More difficult for machines to learn continuous variables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Need to connect them with symbolic variables (because they numerical, which is easier for machines to use/learn from).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Need to encode ideas numerically.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F2627-055B-42F2-959E-1A43B69064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92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F2627-055B-42F2-959E-1A43B69064A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17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F2627-055B-42F2-959E-1A43B69064A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42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dirty="0"/>
              <a:t>Methods to implement Dropout: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Do not wait for training loss to reach its converged value, simply stop when validation loss is at a minimum since after minimum then validation loss starts to increase again.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Noise injection (data augmentation) can also be used to implement regularization </a:t>
            </a:r>
            <a:r>
              <a:rPr lang="en-US" dirty="0">
                <a:sym typeface="Wingdings" panose="05000000000000000000" pitchFamily="2" charset="2"/>
              </a:rPr>
              <a:t> collect more data and feed it to model.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Model combination Drop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F2627-055B-42F2-959E-1A43B69064A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96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F2627-055B-42F2-959E-1A43B69064A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93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F2627-055B-42F2-959E-1A43B69064A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77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Overfitting: causes high accuracy on training data, but very bad accuracy on validation on test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is because when you overfit, then it is like the model really merely memorized; so you need to do dropout to help prevent overfitting.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F2627-055B-42F2-959E-1A43B69064A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69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One-hot = one hot vector to represent output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F2627-055B-42F2-959E-1A43B69064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52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Sparse vector = most entries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Equidistance is important, we do not want to introduce any bias during our encoding of any 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F2627-055B-42F2-959E-1A43B69064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9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Embedding allows for you to capture some semantic distance </a:t>
            </a:r>
            <a:r>
              <a:rPr lang="en-US" dirty="0">
                <a:sym typeface="Wingdings" panose="05000000000000000000" pitchFamily="2" charset="2"/>
              </a:rPr>
              <a:t> all symbols are not equidistant from each 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F2627-055B-42F2-959E-1A43B69064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69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Typically d is a multiple of 2 (since memory is managed in binary)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F2627-055B-42F2-959E-1A43B69064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93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new words introduced, need to retrain the model (the weights w)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F2627-055B-42F2-959E-1A43B69064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0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Note, variables x and y in all of these slides are referring to vectors most of the time, including above.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F2627-055B-42F2-959E-1A43B69064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45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dissimilar with cosine similarity will give output of -1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similar gives output of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Thus average similarity value for random pairs should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F2627-055B-42F2-959E-1A43B69064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74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PCA guarantees best linear projection that preserves the most features from the higher dimension to the lower dimension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t-SNE tries to keep data closely grouped that to still show/preserve possibly more features during projection than PCA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F2627-055B-42F2-959E-1A43B69064A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83994" y="69596"/>
            <a:ext cx="2649854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0542" y="483472"/>
            <a:ext cx="5715703" cy="48288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45414"/>
            <a:ext cx="607695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8481" y="1538478"/>
            <a:ext cx="8928100" cy="3988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istill.pub/2016/misread-tsn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google.com/pubs/pub45530.html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11.05897" TargetMode="External"/><Relationship Id="rId2" Type="http://schemas.openxmlformats.org/officeDocument/2006/relationships/hyperlink" Target="https://github.com/hiranumn/IntegratedGradients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11.05897" TargetMode="External"/><Relationship Id="rId2" Type="http://schemas.openxmlformats.org/officeDocument/2006/relationships/hyperlink" Target="https://github.com/hiranumn/IntegratedGradients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11.05897" TargetMode="External"/><Relationship Id="rId2" Type="http://schemas.openxmlformats.org/officeDocument/2006/relationships/hyperlink" Target="https://github.com/hiranumn/IntegratedGradien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1800" y="1712976"/>
            <a:ext cx="8787765" cy="225742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 algn="ctr">
              <a:lnSpc>
                <a:spcPts val="6480"/>
              </a:lnSpc>
              <a:spcBef>
                <a:spcPts val="915"/>
              </a:spcBef>
            </a:pPr>
            <a:r>
              <a:rPr sz="6000" dirty="0"/>
              <a:t>Recommender</a:t>
            </a:r>
            <a:r>
              <a:rPr sz="6000" spc="-25" dirty="0"/>
              <a:t> </a:t>
            </a:r>
            <a:r>
              <a:rPr sz="6000" spc="-95" dirty="0"/>
              <a:t>Systems</a:t>
            </a:r>
            <a:r>
              <a:rPr sz="6000" spc="-55" dirty="0"/>
              <a:t> </a:t>
            </a:r>
            <a:r>
              <a:rPr sz="6000" spc="-50" dirty="0"/>
              <a:t>&amp; </a:t>
            </a:r>
            <a:r>
              <a:rPr sz="6000" spc="-10" dirty="0"/>
              <a:t>Embeddings</a:t>
            </a:r>
            <a:endParaRPr sz="6000"/>
          </a:p>
          <a:p>
            <a:pPr marL="2540" algn="ctr">
              <a:lnSpc>
                <a:spcPct val="100000"/>
              </a:lnSpc>
              <a:spcBef>
                <a:spcPts val="920"/>
              </a:spcBef>
            </a:pPr>
            <a:r>
              <a:rPr sz="2400" dirty="0">
                <a:latin typeface="Calibri"/>
                <a:cs typeface="Calibri"/>
              </a:rPr>
              <a:t>Jin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UMDearborn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994" y="69596"/>
            <a:ext cx="55187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" dirty="0"/>
              <a:t>One-</a:t>
            </a:r>
            <a:r>
              <a:rPr sz="4000" spc="220" dirty="0"/>
              <a:t>hot</a:t>
            </a:r>
            <a:r>
              <a:rPr sz="4000" spc="-100" dirty="0"/>
              <a:t> </a:t>
            </a:r>
            <a:r>
              <a:rPr sz="4000" spc="95" dirty="0"/>
              <a:t>representation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410704" y="1364741"/>
            <a:ext cx="709930" cy="331470"/>
          </a:xfrm>
          <a:custGeom>
            <a:avLst/>
            <a:gdLst/>
            <a:ahLst/>
            <a:cxnLst/>
            <a:rect l="l" t="t" r="r" b="b"/>
            <a:pathLst>
              <a:path w="709929" h="331469">
                <a:moveTo>
                  <a:pt x="603376" y="0"/>
                </a:moveTo>
                <a:lnTo>
                  <a:pt x="598931" y="0"/>
                </a:lnTo>
                <a:lnTo>
                  <a:pt x="598931" y="13208"/>
                </a:lnTo>
                <a:lnTo>
                  <a:pt x="601472" y="13208"/>
                </a:lnTo>
                <a:lnTo>
                  <a:pt x="613376" y="14039"/>
                </a:lnTo>
                <a:lnTo>
                  <a:pt x="647209" y="33986"/>
                </a:lnTo>
                <a:lnTo>
                  <a:pt x="655193" y="69723"/>
                </a:lnTo>
                <a:lnTo>
                  <a:pt x="654978" y="76176"/>
                </a:lnTo>
                <a:lnTo>
                  <a:pt x="654335" y="83343"/>
                </a:lnTo>
                <a:lnTo>
                  <a:pt x="653264" y="91225"/>
                </a:lnTo>
                <a:lnTo>
                  <a:pt x="651764" y="99822"/>
                </a:lnTo>
                <a:lnTo>
                  <a:pt x="650190" y="108132"/>
                </a:lnTo>
                <a:lnTo>
                  <a:pt x="649081" y="115157"/>
                </a:lnTo>
                <a:lnTo>
                  <a:pt x="648424" y="120896"/>
                </a:lnTo>
                <a:lnTo>
                  <a:pt x="648207" y="125349"/>
                </a:lnTo>
                <a:lnTo>
                  <a:pt x="648755" y="132371"/>
                </a:lnTo>
                <a:lnTo>
                  <a:pt x="677545" y="163575"/>
                </a:lnTo>
                <a:lnTo>
                  <a:pt x="677545" y="166624"/>
                </a:lnTo>
                <a:lnTo>
                  <a:pt x="648755" y="197828"/>
                </a:lnTo>
                <a:lnTo>
                  <a:pt x="648207" y="204850"/>
                </a:lnTo>
                <a:lnTo>
                  <a:pt x="648424" y="209321"/>
                </a:lnTo>
                <a:lnTo>
                  <a:pt x="649081" y="215090"/>
                </a:lnTo>
                <a:lnTo>
                  <a:pt x="650190" y="222121"/>
                </a:lnTo>
                <a:lnTo>
                  <a:pt x="651764" y="230378"/>
                </a:lnTo>
                <a:lnTo>
                  <a:pt x="653264" y="238974"/>
                </a:lnTo>
                <a:lnTo>
                  <a:pt x="654335" y="246856"/>
                </a:lnTo>
                <a:lnTo>
                  <a:pt x="654978" y="254023"/>
                </a:lnTo>
                <a:lnTo>
                  <a:pt x="655193" y="260477"/>
                </a:lnTo>
                <a:lnTo>
                  <a:pt x="654309" y="275050"/>
                </a:lnTo>
                <a:lnTo>
                  <a:pt x="633136" y="310794"/>
                </a:lnTo>
                <a:lnTo>
                  <a:pt x="601472" y="318135"/>
                </a:lnTo>
                <a:lnTo>
                  <a:pt x="598931" y="318135"/>
                </a:lnTo>
                <a:lnTo>
                  <a:pt x="598931" y="331343"/>
                </a:lnTo>
                <a:lnTo>
                  <a:pt x="603376" y="331343"/>
                </a:lnTo>
                <a:lnTo>
                  <a:pt x="622548" y="329961"/>
                </a:lnTo>
                <a:lnTo>
                  <a:pt x="664464" y="312674"/>
                </a:lnTo>
                <a:lnTo>
                  <a:pt x="683502" y="274883"/>
                </a:lnTo>
                <a:lnTo>
                  <a:pt x="684784" y="257429"/>
                </a:lnTo>
                <a:lnTo>
                  <a:pt x="684522" y="249949"/>
                </a:lnTo>
                <a:lnTo>
                  <a:pt x="683736" y="241982"/>
                </a:lnTo>
                <a:lnTo>
                  <a:pt x="682426" y="233515"/>
                </a:lnTo>
                <a:lnTo>
                  <a:pt x="680593" y="224536"/>
                </a:lnTo>
                <a:lnTo>
                  <a:pt x="677926" y="212217"/>
                </a:lnTo>
                <a:lnTo>
                  <a:pt x="676528" y="203962"/>
                </a:lnTo>
                <a:lnTo>
                  <a:pt x="676528" y="191897"/>
                </a:lnTo>
                <a:lnTo>
                  <a:pt x="679323" y="185293"/>
                </a:lnTo>
                <a:lnTo>
                  <a:pt x="709802" y="172212"/>
                </a:lnTo>
                <a:lnTo>
                  <a:pt x="709802" y="157987"/>
                </a:lnTo>
                <a:lnTo>
                  <a:pt x="676528" y="138303"/>
                </a:lnTo>
                <a:lnTo>
                  <a:pt x="676528" y="126237"/>
                </a:lnTo>
                <a:lnTo>
                  <a:pt x="677926" y="117983"/>
                </a:lnTo>
                <a:lnTo>
                  <a:pt x="680593" y="105663"/>
                </a:lnTo>
                <a:lnTo>
                  <a:pt x="682426" y="96686"/>
                </a:lnTo>
                <a:lnTo>
                  <a:pt x="683736" y="88233"/>
                </a:lnTo>
                <a:lnTo>
                  <a:pt x="684522" y="80303"/>
                </a:lnTo>
                <a:lnTo>
                  <a:pt x="684784" y="72898"/>
                </a:lnTo>
                <a:lnTo>
                  <a:pt x="683502" y="55941"/>
                </a:lnTo>
                <a:lnTo>
                  <a:pt x="664464" y="18669"/>
                </a:lnTo>
                <a:lnTo>
                  <a:pt x="622548" y="1452"/>
                </a:lnTo>
                <a:lnTo>
                  <a:pt x="603376" y="0"/>
                </a:lnTo>
                <a:close/>
              </a:path>
              <a:path w="709929" h="331469">
                <a:moveTo>
                  <a:pt x="110744" y="0"/>
                </a:moveTo>
                <a:lnTo>
                  <a:pt x="106299" y="0"/>
                </a:lnTo>
                <a:lnTo>
                  <a:pt x="87181" y="1452"/>
                </a:lnTo>
                <a:lnTo>
                  <a:pt x="45212" y="18669"/>
                </a:lnTo>
                <a:lnTo>
                  <a:pt x="26281" y="55780"/>
                </a:lnTo>
                <a:lnTo>
                  <a:pt x="25126" y="75975"/>
                </a:lnTo>
                <a:lnTo>
                  <a:pt x="25261" y="80123"/>
                </a:lnTo>
                <a:lnTo>
                  <a:pt x="26003" y="88090"/>
                </a:lnTo>
                <a:lnTo>
                  <a:pt x="27269" y="96557"/>
                </a:lnTo>
                <a:lnTo>
                  <a:pt x="29082" y="105537"/>
                </a:lnTo>
                <a:lnTo>
                  <a:pt x="31750" y="117729"/>
                </a:lnTo>
                <a:lnTo>
                  <a:pt x="33147" y="125984"/>
                </a:lnTo>
                <a:lnTo>
                  <a:pt x="33147" y="138175"/>
                </a:lnTo>
                <a:lnTo>
                  <a:pt x="30352" y="144653"/>
                </a:lnTo>
                <a:lnTo>
                  <a:pt x="0" y="157861"/>
                </a:lnTo>
                <a:lnTo>
                  <a:pt x="0" y="172085"/>
                </a:lnTo>
                <a:lnTo>
                  <a:pt x="33147" y="191643"/>
                </a:lnTo>
                <a:lnTo>
                  <a:pt x="33147" y="203835"/>
                </a:lnTo>
                <a:lnTo>
                  <a:pt x="31750" y="212090"/>
                </a:lnTo>
                <a:lnTo>
                  <a:pt x="29082" y="224409"/>
                </a:lnTo>
                <a:lnTo>
                  <a:pt x="27269" y="233314"/>
                </a:lnTo>
                <a:lnTo>
                  <a:pt x="26003" y="241744"/>
                </a:lnTo>
                <a:lnTo>
                  <a:pt x="25261" y="249697"/>
                </a:lnTo>
                <a:lnTo>
                  <a:pt x="25019" y="257175"/>
                </a:lnTo>
                <a:lnTo>
                  <a:pt x="26281" y="274722"/>
                </a:lnTo>
                <a:lnTo>
                  <a:pt x="45212" y="312674"/>
                </a:lnTo>
                <a:lnTo>
                  <a:pt x="87181" y="329961"/>
                </a:lnTo>
                <a:lnTo>
                  <a:pt x="106299" y="331343"/>
                </a:lnTo>
                <a:lnTo>
                  <a:pt x="110744" y="331343"/>
                </a:lnTo>
                <a:lnTo>
                  <a:pt x="110744" y="318135"/>
                </a:lnTo>
                <a:lnTo>
                  <a:pt x="108203" y="318135"/>
                </a:lnTo>
                <a:lnTo>
                  <a:pt x="96299" y="317323"/>
                </a:lnTo>
                <a:lnTo>
                  <a:pt x="62519" y="297336"/>
                </a:lnTo>
                <a:lnTo>
                  <a:pt x="54482" y="260350"/>
                </a:lnTo>
                <a:lnTo>
                  <a:pt x="54699" y="253896"/>
                </a:lnTo>
                <a:lnTo>
                  <a:pt x="55356" y="246729"/>
                </a:lnTo>
                <a:lnTo>
                  <a:pt x="56465" y="238847"/>
                </a:lnTo>
                <a:lnTo>
                  <a:pt x="59539" y="221940"/>
                </a:lnTo>
                <a:lnTo>
                  <a:pt x="60610" y="214915"/>
                </a:lnTo>
                <a:lnTo>
                  <a:pt x="61253" y="209176"/>
                </a:lnTo>
                <a:lnTo>
                  <a:pt x="61468" y="204724"/>
                </a:lnTo>
                <a:lnTo>
                  <a:pt x="60922" y="197647"/>
                </a:lnTo>
                <a:lnTo>
                  <a:pt x="32130" y="166497"/>
                </a:lnTo>
                <a:lnTo>
                  <a:pt x="32130" y="163322"/>
                </a:lnTo>
                <a:lnTo>
                  <a:pt x="60922" y="132171"/>
                </a:lnTo>
                <a:lnTo>
                  <a:pt x="61468" y="125095"/>
                </a:lnTo>
                <a:lnTo>
                  <a:pt x="61253" y="120642"/>
                </a:lnTo>
                <a:lnTo>
                  <a:pt x="60610" y="114903"/>
                </a:lnTo>
                <a:lnTo>
                  <a:pt x="59539" y="107878"/>
                </a:lnTo>
                <a:lnTo>
                  <a:pt x="56465" y="90973"/>
                </a:lnTo>
                <a:lnTo>
                  <a:pt x="55356" y="83105"/>
                </a:lnTo>
                <a:lnTo>
                  <a:pt x="54699" y="75975"/>
                </a:lnTo>
                <a:lnTo>
                  <a:pt x="54482" y="69596"/>
                </a:lnTo>
                <a:lnTo>
                  <a:pt x="55383" y="55598"/>
                </a:lnTo>
                <a:lnTo>
                  <a:pt x="76539" y="20655"/>
                </a:lnTo>
                <a:lnTo>
                  <a:pt x="108203" y="13208"/>
                </a:lnTo>
                <a:lnTo>
                  <a:pt x="110744" y="13208"/>
                </a:lnTo>
                <a:lnTo>
                  <a:pt x="1107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12667" y="1263396"/>
            <a:ext cx="46996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9575" algn="l"/>
              </a:tabLst>
            </a:pPr>
            <a:r>
              <a:rPr sz="2800" i="1" spc="-10" dirty="0">
                <a:latin typeface="Times New Roman"/>
                <a:cs typeface="Times New Roman"/>
              </a:rPr>
              <a:t>onehot('</a:t>
            </a:r>
            <a:r>
              <a:rPr sz="2800" spc="-10" dirty="0">
                <a:latin typeface="Times New Roman"/>
                <a:cs typeface="Times New Roman"/>
              </a:rPr>
              <a:t>salad')=[0,0,1,...,0]</a:t>
            </a:r>
            <a:r>
              <a:rPr sz="2800" spc="-10" dirty="0">
                <a:latin typeface="Cambria Math"/>
                <a:cs typeface="Cambria Math"/>
              </a:rPr>
              <a:t>∈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0,1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26704" y="1310005"/>
            <a:ext cx="19685" cy="236220"/>
          </a:xfrm>
          <a:custGeom>
            <a:avLst/>
            <a:gdLst/>
            <a:ahLst/>
            <a:cxnLst/>
            <a:rect l="l" t="t" r="r" b="b"/>
            <a:pathLst>
              <a:path w="19684" h="236219">
                <a:moveTo>
                  <a:pt x="19557" y="0"/>
                </a:moveTo>
                <a:lnTo>
                  <a:pt x="0" y="0"/>
                </a:lnTo>
                <a:lnTo>
                  <a:pt x="0" y="236093"/>
                </a:lnTo>
                <a:lnTo>
                  <a:pt x="19557" y="236093"/>
                </a:lnTo>
                <a:lnTo>
                  <a:pt x="19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67623" y="1310005"/>
            <a:ext cx="19685" cy="236220"/>
          </a:xfrm>
          <a:custGeom>
            <a:avLst/>
            <a:gdLst/>
            <a:ahLst/>
            <a:cxnLst/>
            <a:rect l="l" t="t" r="r" b="b"/>
            <a:pathLst>
              <a:path w="19684" h="236219">
                <a:moveTo>
                  <a:pt x="19557" y="0"/>
                </a:moveTo>
                <a:lnTo>
                  <a:pt x="0" y="0"/>
                </a:lnTo>
                <a:lnTo>
                  <a:pt x="0" y="236093"/>
                </a:lnTo>
                <a:lnTo>
                  <a:pt x="19557" y="236093"/>
                </a:lnTo>
                <a:lnTo>
                  <a:pt x="19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06485" y="1229105"/>
            <a:ext cx="19494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dirty="0">
                <a:latin typeface="Cambria Math"/>
                <a:cs typeface="Cambria Math"/>
              </a:rPr>
              <a:t>𝑉</a:t>
            </a:r>
            <a:endParaRPr sz="2050">
              <a:latin typeface="Cambria Math"/>
              <a:cs typeface="Cambria Math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0557" y="2117829"/>
            <a:ext cx="4887040" cy="7336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994" y="69596"/>
            <a:ext cx="55187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5" dirty="0"/>
              <a:t>One-</a:t>
            </a:r>
            <a:r>
              <a:rPr sz="4000" spc="220" dirty="0"/>
              <a:t>hot</a:t>
            </a:r>
            <a:r>
              <a:rPr sz="4000" spc="-100" dirty="0"/>
              <a:t> </a:t>
            </a:r>
            <a:r>
              <a:rPr sz="4000" spc="95" dirty="0"/>
              <a:t>representation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764271" y="1364741"/>
            <a:ext cx="769620" cy="331470"/>
          </a:xfrm>
          <a:custGeom>
            <a:avLst/>
            <a:gdLst/>
            <a:ahLst/>
            <a:cxnLst/>
            <a:rect l="l" t="t" r="r" b="b"/>
            <a:pathLst>
              <a:path w="769620" h="331469">
                <a:moveTo>
                  <a:pt x="662812" y="0"/>
                </a:moveTo>
                <a:lnTo>
                  <a:pt x="658368" y="0"/>
                </a:lnTo>
                <a:lnTo>
                  <a:pt x="658368" y="13208"/>
                </a:lnTo>
                <a:lnTo>
                  <a:pt x="660907" y="13208"/>
                </a:lnTo>
                <a:lnTo>
                  <a:pt x="672812" y="14039"/>
                </a:lnTo>
                <a:lnTo>
                  <a:pt x="706645" y="33986"/>
                </a:lnTo>
                <a:lnTo>
                  <a:pt x="714628" y="69723"/>
                </a:lnTo>
                <a:lnTo>
                  <a:pt x="714414" y="76176"/>
                </a:lnTo>
                <a:lnTo>
                  <a:pt x="713771" y="83343"/>
                </a:lnTo>
                <a:lnTo>
                  <a:pt x="712700" y="91225"/>
                </a:lnTo>
                <a:lnTo>
                  <a:pt x="711200" y="99822"/>
                </a:lnTo>
                <a:lnTo>
                  <a:pt x="709626" y="108132"/>
                </a:lnTo>
                <a:lnTo>
                  <a:pt x="708517" y="115157"/>
                </a:lnTo>
                <a:lnTo>
                  <a:pt x="707860" y="120896"/>
                </a:lnTo>
                <a:lnTo>
                  <a:pt x="707644" y="125349"/>
                </a:lnTo>
                <a:lnTo>
                  <a:pt x="708191" y="132371"/>
                </a:lnTo>
                <a:lnTo>
                  <a:pt x="736980" y="163575"/>
                </a:lnTo>
                <a:lnTo>
                  <a:pt x="736980" y="166624"/>
                </a:lnTo>
                <a:lnTo>
                  <a:pt x="708191" y="197828"/>
                </a:lnTo>
                <a:lnTo>
                  <a:pt x="707644" y="204850"/>
                </a:lnTo>
                <a:lnTo>
                  <a:pt x="707860" y="209321"/>
                </a:lnTo>
                <a:lnTo>
                  <a:pt x="708517" y="215090"/>
                </a:lnTo>
                <a:lnTo>
                  <a:pt x="709626" y="222121"/>
                </a:lnTo>
                <a:lnTo>
                  <a:pt x="711200" y="230378"/>
                </a:lnTo>
                <a:lnTo>
                  <a:pt x="712700" y="238974"/>
                </a:lnTo>
                <a:lnTo>
                  <a:pt x="713771" y="246856"/>
                </a:lnTo>
                <a:lnTo>
                  <a:pt x="714414" y="254023"/>
                </a:lnTo>
                <a:lnTo>
                  <a:pt x="714628" y="260477"/>
                </a:lnTo>
                <a:lnTo>
                  <a:pt x="713745" y="275050"/>
                </a:lnTo>
                <a:lnTo>
                  <a:pt x="692572" y="310794"/>
                </a:lnTo>
                <a:lnTo>
                  <a:pt x="660907" y="318135"/>
                </a:lnTo>
                <a:lnTo>
                  <a:pt x="658368" y="318135"/>
                </a:lnTo>
                <a:lnTo>
                  <a:pt x="658368" y="331343"/>
                </a:lnTo>
                <a:lnTo>
                  <a:pt x="662812" y="331343"/>
                </a:lnTo>
                <a:lnTo>
                  <a:pt x="681984" y="329961"/>
                </a:lnTo>
                <a:lnTo>
                  <a:pt x="723900" y="312674"/>
                </a:lnTo>
                <a:lnTo>
                  <a:pt x="742938" y="274883"/>
                </a:lnTo>
                <a:lnTo>
                  <a:pt x="744220" y="257429"/>
                </a:lnTo>
                <a:lnTo>
                  <a:pt x="743958" y="249949"/>
                </a:lnTo>
                <a:lnTo>
                  <a:pt x="743172" y="241982"/>
                </a:lnTo>
                <a:lnTo>
                  <a:pt x="741862" y="233515"/>
                </a:lnTo>
                <a:lnTo>
                  <a:pt x="740028" y="224536"/>
                </a:lnTo>
                <a:lnTo>
                  <a:pt x="737361" y="212217"/>
                </a:lnTo>
                <a:lnTo>
                  <a:pt x="735964" y="203962"/>
                </a:lnTo>
                <a:lnTo>
                  <a:pt x="735964" y="191897"/>
                </a:lnTo>
                <a:lnTo>
                  <a:pt x="738758" y="185293"/>
                </a:lnTo>
                <a:lnTo>
                  <a:pt x="769238" y="172212"/>
                </a:lnTo>
                <a:lnTo>
                  <a:pt x="769238" y="157987"/>
                </a:lnTo>
                <a:lnTo>
                  <a:pt x="735964" y="138303"/>
                </a:lnTo>
                <a:lnTo>
                  <a:pt x="735964" y="126237"/>
                </a:lnTo>
                <a:lnTo>
                  <a:pt x="737361" y="117983"/>
                </a:lnTo>
                <a:lnTo>
                  <a:pt x="740028" y="105663"/>
                </a:lnTo>
                <a:lnTo>
                  <a:pt x="741862" y="96686"/>
                </a:lnTo>
                <a:lnTo>
                  <a:pt x="743172" y="88233"/>
                </a:lnTo>
                <a:lnTo>
                  <a:pt x="743958" y="80303"/>
                </a:lnTo>
                <a:lnTo>
                  <a:pt x="744220" y="72898"/>
                </a:lnTo>
                <a:lnTo>
                  <a:pt x="742938" y="55941"/>
                </a:lnTo>
                <a:lnTo>
                  <a:pt x="723900" y="18669"/>
                </a:lnTo>
                <a:lnTo>
                  <a:pt x="681984" y="1452"/>
                </a:lnTo>
                <a:lnTo>
                  <a:pt x="662812" y="0"/>
                </a:lnTo>
                <a:close/>
              </a:path>
              <a:path w="769620" h="331469">
                <a:moveTo>
                  <a:pt x="110744" y="0"/>
                </a:moveTo>
                <a:lnTo>
                  <a:pt x="106299" y="0"/>
                </a:lnTo>
                <a:lnTo>
                  <a:pt x="87181" y="1452"/>
                </a:lnTo>
                <a:lnTo>
                  <a:pt x="45211" y="18669"/>
                </a:lnTo>
                <a:lnTo>
                  <a:pt x="26281" y="55780"/>
                </a:lnTo>
                <a:lnTo>
                  <a:pt x="25126" y="75975"/>
                </a:lnTo>
                <a:lnTo>
                  <a:pt x="25261" y="80123"/>
                </a:lnTo>
                <a:lnTo>
                  <a:pt x="26003" y="88090"/>
                </a:lnTo>
                <a:lnTo>
                  <a:pt x="27269" y="96557"/>
                </a:lnTo>
                <a:lnTo>
                  <a:pt x="29082" y="105537"/>
                </a:lnTo>
                <a:lnTo>
                  <a:pt x="31750" y="117729"/>
                </a:lnTo>
                <a:lnTo>
                  <a:pt x="33147" y="125984"/>
                </a:lnTo>
                <a:lnTo>
                  <a:pt x="33147" y="138175"/>
                </a:lnTo>
                <a:lnTo>
                  <a:pt x="30352" y="144653"/>
                </a:lnTo>
                <a:lnTo>
                  <a:pt x="0" y="157861"/>
                </a:lnTo>
                <a:lnTo>
                  <a:pt x="0" y="172085"/>
                </a:lnTo>
                <a:lnTo>
                  <a:pt x="33147" y="191643"/>
                </a:lnTo>
                <a:lnTo>
                  <a:pt x="33147" y="203835"/>
                </a:lnTo>
                <a:lnTo>
                  <a:pt x="31750" y="212090"/>
                </a:lnTo>
                <a:lnTo>
                  <a:pt x="29082" y="224409"/>
                </a:lnTo>
                <a:lnTo>
                  <a:pt x="27269" y="233314"/>
                </a:lnTo>
                <a:lnTo>
                  <a:pt x="26003" y="241744"/>
                </a:lnTo>
                <a:lnTo>
                  <a:pt x="25261" y="249697"/>
                </a:lnTo>
                <a:lnTo>
                  <a:pt x="25019" y="257175"/>
                </a:lnTo>
                <a:lnTo>
                  <a:pt x="26281" y="274722"/>
                </a:lnTo>
                <a:lnTo>
                  <a:pt x="45211" y="312674"/>
                </a:lnTo>
                <a:lnTo>
                  <a:pt x="87181" y="329961"/>
                </a:lnTo>
                <a:lnTo>
                  <a:pt x="106299" y="331343"/>
                </a:lnTo>
                <a:lnTo>
                  <a:pt x="110744" y="331343"/>
                </a:lnTo>
                <a:lnTo>
                  <a:pt x="110744" y="318135"/>
                </a:lnTo>
                <a:lnTo>
                  <a:pt x="108203" y="318135"/>
                </a:lnTo>
                <a:lnTo>
                  <a:pt x="96299" y="317323"/>
                </a:lnTo>
                <a:lnTo>
                  <a:pt x="62519" y="297336"/>
                </a:lnTo>
                <a:lnTo>
                  <a:pt x="54482" y="260350"/>
                </a:lnTo>
                <a:lnTo>
                  <a:pt x="54699" y="253896"/>
                </a:lnTo>
                <a:lnTo>
                  <a:pt x="55356" y="246729"/>
                </a:lnTo>
                <a:lnTo>
                  <a:pt x="56465" y="238847"/>
                </a:lnTo>
                <a:lnTo>
                  <a:pt x="59539" y="221940"/>
                </a:lnTo>
                <a:lnTo>
                  <a:pt x="60610" y="214915"/>
                </a:lnTo>
                <a:lnTo>
                  <a:pt x="61253" y="209176"/>
                </a:lnTo>
                <a:lnTo>
                  <a:pt x="61468" y="204724"/>
                </a:lnTo>
                <a:lnTo>
                  <a:pt x="60922" y="197647"/>
                </a:lnTo>
                <a:lnTo>
                  <a:pt x="32130" y="166497"/>
                </a:lnTo>
                <a:lnTo>
                  <a:pt x="32130" y="163322"/>
                </a:lnTo>
                <a:lnTo>
                  <a:pt x="60922" y="132171"/>
                </a:lnTo>
                <a:lnTo>
                  <a:pt x="61468" y="125095"/>
                </a:lnTo>
                <a:lnTo>
                  <a:pt x="61253" y="120642"/>
                </a:lnTo>
                <a:lnTo>
                  <a:pt x="60610" y="114903"/>
                </a:lnTo>
                <a:lnTo>
                  <a:pt x="59539" y="107878"/>
                </a:lnTo>
                <a:lnTo>
                  <a:pt x="56465" y="90973"/>
                </a:lnTo>
                <a:lnTo>
                  <a:pt x="55356" y="83105"/>
                </a:lnTo>
                <a:lnTo>
                  <a:pt x="54699" y="75975"/>
                </a:lnTo>
                <a:lnTo>
                  <a:pt x="54482" y="69596"/>
                </a:lnTo>
                <a:lnTo>
                  <a:pt x="55383" y="55598"/>
                </a:lnTo>
                <a:lnTo>
                  <a:pt x="76539" y="20655"/>
                </a:lnTo>
                <a:lnTo>
                  <a:pt x="108203" y="13208"/>
                </a:lnTo>
                <a:lnTo>
                  <a:pt x="110744" y="13208"/>
                </a:lnTo>
                <a:lnTo>
                  <a:pt x="1107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12667" y="1263396"/>
            <a:ext cx="51130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3270" algn="l"/>
              </a:tabLst>
            </a:pPr>
            <a:r>
              <a:rPr sz="2800" i="1" dirty="0">
                <a:latin typeface="Times New Roman"/>
                <a:cs typeface="Times New Roman"/>
              </a:rPr>
              <a:t>onehot('</a:t>
            </a:r>
            <a:r>
              <a:rPr sz="2800" dirty="0">
                <a:latin typeface="Times New Roman"/>
                <a:cs typeface="Times New Roman"/>
              </a:rPr>
              <a:t>salad')=[0,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...,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0]</a:t>
            </a:r>
            <a:r>
              <a:rPr sz="2800" spc="-25" dirty="0">
                <a:latin typeface="Cambria Math"/>
                <a:cs typeface="Cambria Math"/>
              </a:rPr>
              <a:t>∈</a:t>
            </a:r>
            <a:r>
              <a:rPr sz="2800" dirty="0">
                <a:latin typeface="Cambria Math"/>
                <a:cs typeface="Cambria Math"/>
              </a:rPr>
              <a:t>	0,</a:t>
            </a:r>
            <a:r>
              <a:rPr sz="2800" spc="-165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40469" y="1310005"/>
            <a:ext cx="19685" cy="236220"/>
          </a:xfrm>
          <a:custGeom>
            <a:avLst/>
            <a:gdLst/>
            <a:ahLst/>
            <a:cxnLst/>
            <a:rect l="l" t="t" r="r" b="b"/>
            <a:pathLst>
              <a:path w="19684" h="236219">
                <a:moveTo>
                  <a:pt x="19557" y="0"/>
                </a:moveTo>
                <a:lnTo>
                  <a:pt x="0" y="0"/>
                </a:lnTo>
                <a:lnTo>
                  <a:pt x="0" y="236093"/>
                </a:lnTo>
                <a:lnTo>
                  <a:pt x="19557" y="236093"/>
                </a:lnTo>
                <a:lnTo>
                  <a:pt x="19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81390" y="1310005"/>
            <a:ext cx="19685" cy="236220"/>
          </a:xfrm>
          <a:custGeom>
            <a:avLst/>
            <a:gdLst/>
            <a:ahLst/>
            <a:cxnLst/>
            <a:rect l="l" t="t" r="r" b="b"/>
            <a:pathLst>
              <a:path w="19684" h="236219">
                <a:moveTo>
                  <a:pt x="19557" y="0"/>
                </a:moveTo>
                <a:lnTo>
                  <a:pt x="0" y="0"/>
                </a:lnTo>
                <a:lnTo>
                  <a:pt x="0" y="236093"/>
                </a:lnTo>
                <a:lnTo>
                  <a:pt x="19557" y="236093"/>
                </a:lnTo>
                <a:lnTo>
                  <a:pt x="195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20252" y="1229105"/>
            <a:ext cx="19494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dirty="0">
                <a:latin typeface="Cambria Math"/>
                <a:cs typeface="Cambria Math"/>
              </a:rPr>
              <a:t>𝑉</a:t>
            </a:r>
            <a:endParaRPr sz="2050">
              <a:latin typeface="Cambria Math"/>
              <a:cs typeface="Cambria Math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0557" y="2117829"/>
            <a:ext cx="4887040" cy="73368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347967" y="3534917"/>
            <a:ext cx="22860" cy="277495"/>
          </a:xfrm>
          <a:custGeom>
            <a:avLst/>
            <a:gdLst/>
            <a:ahLst/>
            <a:cxnLst/>
            <a:rect l="l" t="t" r="r" b="b"/>
            <a:pathLst>
              <a:path w="22860" h="277495">
                <a:moveTo>
                  <a:pt x="22860" y="0"/>
                </a:moveTo>
                <a:lnTo>
                  <a:pt x="0" y="0"/>
                </a:lnTo>
                <a:lnTo>
                  <a:pt x="0" y="276987"/>
                </a:lnTo>
                <a:lnTo>
                  <a:pt x="22860" y="276987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50788" y="3534917"/>
            <a:ext cx="22860" cy="277495"/>
          </a:xfrm>
          <a:custGeom>
            <a:avLst/>
            <a:gdLst/>
            <a:ahLst/>
            <a:cxnLst/>
            <a:rect l="l" t="t" r="r" b="b"/>
            <a:pathLst>
              <a:path w="22860" h="277495">
                <a:moveTo>
                  <a:pt x="22860" y="0"/>
                </a:moveTo>
                <a:lnTo>
                  <a:pt x="0" y="0"/>
                </a:lnTo>
                <a:lnTo>
                  <a:pt x="0" y="276987"/>
                </a:lnTo>
                <a:lnTo>
                  <a:pt x="22860" y="276987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45377" y="5203063"/>
            <a:ext cx="273685" cy="220345"/>
          </a:xfrm>
          <a:custGeom>
            <a:avLst/>
            <a:gdLst/>
            <a:ahLst/>
            <a:cxnLst/>
            <a:rect l="l" t="t" r="r" b="b"/>
            <a:pathLst>
              <a:path w="273684" h="220345">
                <a:moveTo>
                  <a:pt x="159639" y="0"/>
                </a:moveTo>
                <a:lnTo>
                  <a:pt x="131191" y="0"/>
                </a:lnTo>
                <a:lnTo>
                  <a:pt x="76073" y="190500"/>
                </a:lnTo>
                <a:lnTo>
                  <a:pt x="36575" y="103886"/>
                </a:lnTo>
                <a:lnTo>
                  <a:pt x="0" y="120650"/>
                </a:lnTo>
                <a:lnTo>
                  <a:pt x="3428" y="129031"/>
                </a:lnTo>
                <a:lnTo>
                  <a:pt x="22351" y="120650"/>
                </a:lnTo>
                <a:lnTo>
                  <a:pt x="68579" y="220090"/>
                </a:lnTo>
                <a:lnTo>
                  <a:pt x="79375" y="220090"/>
                </a:lnTo>
                <a:lnTo>
                  <a:pt x="139446" y="14859"/>
                </a:lnTo>
                <a:lnTo>
                  <a:pt x="273430" y="14731"/>
                </a:lnTo>
                <a:lnTo>
                  <a:pt x="273430" y="254"/>
                </a:lnTo>
                <a:lnTo>
                  <a:pt x="159639" y="254"/>
                </a:lnTo>
                <a:lnTo>
                  <a:pt x="159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47544" y="3442970"/>
            <a:ext cx="4284345" cy="202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  <a:tab pos="3663315" algn="l"/>
              </a:tabLst>
            </a:pPr>
            <a:r>
              <a:rPr sz="1800" dirty="0">
                <a:latin typeface="Arial"/>
                <a:cs typeface="Arial"/>
              </a:rPr>
              <a:t>Sparse,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discrete,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large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dimension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𝑉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850">
              <a:latin typeface="Cambria Math"/>
              <a:cs typeface="Cambria Math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Arial"/>
                <a:cs typeface="Arial"/>
              </a:rPr>
              <a:t>Each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axis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meaning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Arial"/>
                <a:cs typeface="Arial"/>
              </a:rPr>
              <a:t>Symbols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equidistant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other: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tabLst>
                <a:tab pos="4144010" algn="l"/>
              </a:tabLst>
            </a:pPr>
            <a:r>
              <a:rPr sz="1800" dirty="0">
                <a:latin typeface="Arial"/>
                <a:cs typeface="Arial"/>
              </a:rPr>
              <a:t>euclidean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distance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=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Embedding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277872" y="1058925"/>
            <a:ext cx="652208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embedding('</a:t>
            </a:r>
            <a:r>
              <a:rPr sz="2800" dirty="0">
                <a:latin typeface="Times New Roman"/>
                <a:cs typeface="Times New Roman"/>
              </a:rPr>
              <a:t>salad’)=[3.28,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-</a:t>
            </a:r>
            <a:r>
              <a:rPr sz="2800" spc="-10" dirty="0">
                <a:latin typeface="Times New Roman"/>
                <a:cs typeface="Times New Roman"/>
              </a:rPr>
              <a:t>0.45,…,7.11]</a:t>
            </a:r>
            <a:r>
              <a:rPr sz="2800" spc="-10" dirty="0">
                <a:latin typeface="Cambria Math"/>
                <a:cs typeface="Cambria Math"/>
              </a:rPr>
              <a:t>∈𝑅</a:t>
            </a:r>
            <a:r>
              <a:rPr sz="3075" spc="-15" baseline="28455" dirty="0">
                <a:latin typeface="Cambria Math"/>
                <a:cs typeface="Cambria Math"/>
              </a:rPr>
              <a:t>𝑑</a:t>
            </a:r>
            <a:endParaRPr sz="3075" baseline="28455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994" y="69596"/>
            <a:ext cx="26498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Embedding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277872" y="1058925"/>
            <a:ext cx="652208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embedding('</a:t>
            </a:r>
            <a:r>
              <a:rPr sz="2800" dirty="0">
                <a:latin typeface="Times New Roman"/>
                <a:cs typeface="Times New Roman"/>
              </a:rPr>
              <a:t>salad’)=[3.28,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-</a:t>
            </a:r>
            <a:r>
              <a:rPr sz="2800" spc="-10" dirty="0">
                <a:latin typeface="Times New Roman"/>
                <a:cs typeface="Times New Roman"/>
              </a:rPr>
              <a:t>0.45,…,7.11]</a:t>
            </a:r>
            <a:r>
              <a:rPr sz="2800" spc="-10" dirty="0">
                <a:latin typeface="Cambria Math"/>
                <a:cs typeface="Cambria Math"/>
              </a:rPr>
              <a:t>∈𝑅</a:t>
            </a:r>
            <a:r>
              <a:rPr sz="3075" spc="-15" baseline="28455" dirty="0">
                <a:latin typeface="Cambria Math"/>
                <a:cs typeface="Cambria Math"/>
              </a:rPr>
              <a:t>𝑑</a:t>
            </a:r>
            <a:endParaRPr sz="3075" baseline="28455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7189" y="2257044"/>
            <a:ext cx="930211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600" indent="-89535">
              <a:lnSpc>
                <a:spcPct val="100000"/>
              </a:lnSpc>
              <a:spcBef>
                <a:spcPts val="95"/>
              </a:spcBef>
              <a:buSzPct val="95000"/>
              <a:buChar char="•"/>
              <a:tabLst>
                <a:tab pos="102235" algn="l"/>
              </a:tabLst>
            </a:pPr>
            <a:r>
              <a:rPr sz="2000" dirty="0">
                <a:latin typeface="Arial"/>
                <a:cs typeface="Arial"/>
              </a:rPr>
              <a:t>Continuous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dense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102235" indent="-90170">
              <a:lnSpc>
                <a:spcPct val="100000"/>
              </a:lnSpc>
              <a:buSzPct val="95000"/>
              <a:buChar char="•"/>
              <a:tabLst>
                <a:tab pos="102870" algn="l"/>
              </a:tabLst>
            </a:pPr>
            <a:r>
              <a:rPr sz="2000" dirty="0">
                <a:latin typeface="Arial"/>
                <a:cs typeface="Arial"/>
              </a:rPr>
              <a:t>Can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represent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huge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vocabulary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low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dimension,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typically: </a:t>
            </a:r>
            <a:r>
              <a:rPr sz="2000" dirty="0">
                <a:latin typeface="Cambria Math"/>
                <a:cs typeface="Cambria Math"/>
              </a:rPr>
              <a:t>𝑑</a:t>
            </a:r>
            <a:r>
              <a:rPr sz="2000" spc="17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∈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{16,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32,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…</a:t>
            </a:r>
            <a:r>
              <a:rPr sz="2000" spc="-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4096}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000">
              <a:latin typeface="Cambria Math"/>
              <a:cs typeface="Cambria Math"/>
            </a:endParaRPr>
          </a:p>
          <a:p>
            <a:pPr marL="101600" indent="-89535">
              <a:lnSpc>
                <a:spcPct val="100000"/>
              </a:lnSpc>
              <a:buSzPct val="95000"/>
              <a:buChar char="•"/>
              <a:tabLst>
                <a:tab pos="102235" algn="l"/>
              </a:tabLst>
            </a:pPr>
            <a:r>
              <a:rPr sz="2000" dirty="0">
                <a:latin typeface="Arial"/>
                <a:cs typeface="Arial"/>
              </a:rPr>
              <a:t>Embedding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metric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capture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semantic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distance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101600" indent="-89535">
              <a:lnSpc>
                <a:spcPct val="100000"/>
              </a:lnSpc>
              <a:buSzPct val="95000"/>
              <a:buChar char="•"/>
              <a:tabLst>
                <a:tab pos="102235" algn="l"/>
              </a:tabLst>
            </a:pPr>
            <a:r>
              <a:rPr sz="2000" dirty="0">
                <a:latin typeface="Arial"/>
                <a:cs typeface="Arial"/>
              </a:rPr>
              <a:t>Axis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meaning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priori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994" y="69596"/>
            <a:ext cx="26498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Embedding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277872" y="1058925"/>
            <a:ext cx="652208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embedding('</a:t>
            </a:r>
            <a:r>
              <a:rPr sz="2800" dirty="0">
                <a:latin typeface="Times New Roman"/>
                <a:cs typeface="Times New Roman"/>
              </a:rPr>
              <a:t>salad’)=[3.28,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-</a:t>
            </a:r>
            <a:r>
              <a:rPr sz="2800" spc="-10" dirty="0">
                <a:latin typeface="Times New Roman"/>
                <a:cs typeface="Times New Roman"/>
              </a:rPr>
              <a:t>0.45,…,7.11]</a:t>
            </a:r>
            <a:r>
              <a:rPr sz="2800" spc="-10" dirty="0">
                <a:latin typeface="Cambria Math"/>
                <a:cs typeface="Cambria Math"/>
              </a:rPr>
              <a:t>∈𝑅</a:t>
            </a:r>
            <a:r>
              <a:rPr sz="3075" spc="-15" baseline="28455" dirty="0">
                <a:latin typeface="Cambria Math"/>
                <a:cs typeface="Cambria Math"/>
              </a:rPr>
              <a:t>𝑑</a:t>
            </a:r>
            <a:endParaRPr sz="3075" baseline="28455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7189" y="2257044"/>
            <a:ext cx="930211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600" indent="-89535">
              <a:lnSpc>
                <a:spcPct val="100000"/>
              </a:lnSpc>
              <a:spcBef>
                <a:spcPts val="95"/>
              </a:spcBef>
              <a:buSzPct val="95000"/>
              <a:buChar char="•"/>
              <a:tabLst>
                <a:tab pos="102235" algn="l"/>
              </a:tabLst>
            </a:pPr>
            <a:r>
              <a:rPr sz="2000" dirty="0">
                <a:latin typeface="Arial"/>
                <a:cs typeface="Arial"/>
              </a:rPr>
              <a:t>Continuous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dense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 dirty="0">
              <a:latin typeface="Arial"/>
              <a:cs typeface="Arial"/>
            </a:endParaRPr>
          </a:p>
          <a:p>
            <a:pPr marL="102235" indent="-90170">
              <a:lnSpc>
                <a:spcPct val="100000"/>
              </a:lnSpc>
              <a:buSzPct val="95000"/>
              <a:buChar char="•"/>
              <a:tabLst>
                <a:tab pos="102870" algn="l"/>
              </a:tabLst>
            </a:pPr>
            <a:r>
              <a:rPr sz="2000" dirty="0">
                <a:latin typeface="Arial"/>
                <a:cs typeface="Arial"/>
              </a:rPr>
              <a:t>Can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represent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huge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vocabulary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low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dimension,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typically: </a:t>
            </a:r>
            <a:r>
              <a:rPr sz="2000" dirty="0">
                <a:latin typeface="Cambria Math"/>
                <a:cs typeface="Cambria Math"/>
              </a:rPr>
              <a:t>𝑑</a:t>
            </a:r>
            <a:r>
              <a:rPr sz="2000" spc="17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∈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{16,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32,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…</a:t>
            </a:r>
            <a:r>
              <a:rPr sz="2000" spc="-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4096}</a:t>
            </a:r>
            <a:endParaRPr sz="2000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000" dirty="0">
              <a:latin typeface="Cambria Math"/>
              <a:cs typeface="Cambria Math"/>
            </a:endParaRPr>
          </a:p>
          <a:p>
            <a:pPr marL="101600" indent="-89535">
              <a:lnSpc>
                <a:spcPct val="100000"/>
              </a:lnSpc>
              <a:buSzPct val="95000"/>
              <a:buChar char="•"/>
              <a:tabLst>
                <a:tab pos="102235" algn="l"/>
              </a:tabLst>
            </a:pPr>
            <a:r>
              <a:rPr sz="2000" dirty="0">
                <a:latin typeface="Arial"/>
                <a:cs typeface="Arial"/>
              </a:rPr>
              <a:t>Embedding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metric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capture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semantic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distance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 dirty="0">
              <a:latin typeface="Arial"/>
              <a:cs typeface="Arial"/>
            </a:endParaRPr>
          </a:p>
          <a:p>
            <a:pPr marL="101600" indent="-89535">
              <a:lnSpc>
                <a:spcPct val="100000"/>
              </a:lnSpc>
              <a:buSzPct val="95000"/>
              <a:buChar char="•"/>
              <a:tabLst>
                <a:tab pos="102235" algn="l"/>
              </a:tabLst>
            </a:pPr>
            <a:r>
              <a:rPr sz="2000" dirty="0">
                <a:latin typeface="Arial"/>
                <a:cs typeface="Arial"/>
              </a:rPr>
              <a:t>Axis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meaning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a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priori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6795" y="5437885"/>
            <a:ext cx="8425180" cy="74295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2770"/>
              </a:lnSpc>
              <a:spcBef>
                <a:spcPts val="284"/>
              </a:spcBef>
            </a:pPr>
            <a:r>
              <a:rPr sz="2400" b="1" spc="260" dirty="0">
                <a:latin typeface="Arial Narrow"/>
                <a:cs typeface="Arial Narrow"/>
              </a:rPr>
              <a:t>Neural</a:t>
            </a:r>
            <a:r>
              <a:rPr sz="2400" b="1" spc="35" dirty="0">
                <a:latin typeface="Arial Narrow"/>
                <a:cs typeface="Arial Narrow"/>
              </a:rPr>
              <a:t> </a:t>
            </a:r>
            <a:r>
              <a:rPr sz="2400" b="1" spc="290" dirty="0">
                <a:latin typeface="Arial Narrow"/>
                <a:cs typeface="Arial Narrow"/>
              </a:rPr>
              <a:t>Networks</a:t>
            </a:r>
            <a:r>
              <a:rPr sz="2400" b="1" spc="35" dirty="0">
                <a:latin typeface="Arial Narrow"/>
                <a:cs typeface="Arial Narrow"/>
              </a:rPr>
              <a:t> </a:t>
            </a:r>
            <a:r>
              <a:rPr sz="2400" b="1" spc="260" dirty="0">
                <a:latin typeface="Arial Narrow"/>
                <a:cs typeface="Arial Narrow"/>
              </a:rPr>
              <a:t>compute</a:t>
            </a:r>
            <a:r>
              <a:rPr sz="2400" b="1" spc="40" dirty="0">
                <a:latin typeface="Arial Narrow"/>
                <a:cs typeface="Arial Narrow"/>
              </a:rPr>
              <a:t> </a:t>
            </a:r>
            <a:r>
              <a:rPr sz="2400" b="1" spc="240" dirty="0">
                <a:latin typeface="Arial Narrow"/>
                <a:cs typeface="Arial Narrow"/>
              </a:rPr>
              <a:t>transformations</a:t>
            </a:r>
            <a:r>
              <a:rPr sz="2400" b="1" spc="20" dirty="0">
                <a:latin typeface="Arial Narrow"/>
                <a:cs typeface="Arial Narrow"/>
              </a:rPr>
              <a:t> </a:t>
            </a:r>
            <a:r>
              <a:rPr sz="2400" b="1" spc="225" dirty="0">
                <a:latin typeface="Arial Narrow"/>
                <a:cs typeface="Arial Narrow"/>
              </a:rPr>
              <a:t>on</a:t>
            </a:r>
            <a:r>
              <a:rPr sz="2400" b="1" spc="45" dirty="0">
                <a:latin typeface="Arial Narrow"/>
                <a:cs typeface="Arial Narrow"/>
              </a:rPr>
              <a:t> </a:t>
            </a:r>
            <a:r>
              <a:rPr sz="2400" b="1" spc="190" dirty="0">
                <a:latin typeface="Arial Narrow"/>
                <a:cs typeface="Arial Narrow"/>
              </a:rPr>
              <a:t>continuous </a:t>
            </a:r>
            <a:r>
              <a:rPr sz="2400" b="1" spc="215" dirty="0">
                <a:latin typeface="Arial Narrow"/>
                <a:cs typeface="Arial Narrow"/>
              </a:rPr>
              <a:t>vectors</a:t>
            </a:r>
            <a:endParaRPr sz="24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994" y="69596"/>
            <a:ext cx="62769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14" dirty="0"/>
              <a:t>Implementation</a:t>
            </a:r>
            <a:r>
              <a:rPr sz="4000" spc="-120" dirty="0"/>
              <a:t> </a:t>
            </a:r>
            <a:r>
              <a:rPr sz="4000" spc="210" dirty="0"/>
              <a:t>with</a:t>
            </a:r>
            <a:r>
              <a:rPr sz="4000" spc="-90" dirty="0"/>
              <a:t> </a:t>
            </a:r>
            <a:r>
              <a:rPr sz="4000" spc="-20" dirty="0"/>
              <a:t>Keras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769364" y="1117091"/>
            <a:ext cx="6478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Size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vocabulary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Cambria Math"/>
                <a:cs typeface="Cambria Math"/>
              </a:rPr>
              <a:t>𝑛</a:t>
            </a:r>
            <a:r>
              <a:rPr sz="2400" spc="1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|𝑉|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size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embedding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60" dirty="0">
                <a:latin typeface="Cambria Math"/>
                <a:cs typeface="Cambria Math"/>
              </a:rPr>
              <a:t>𝑑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9694" y="1918842"/>
            <a:ext cx="2984500" cy="2286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800" i="1" spc="-270" dirty="0">
                <a:solidFill>
                  <a:srgbClr val="999987"/>
                </a:solidFill>
                <a:latin typeface="Georgia"/>
                <a:cs typeface="Georgia"/>
              </a:rPr>
              <a:t>#</a:t>
            </a:r>
            <a:r>
              <a:rPr sz="1800" i="1" spc="459" dirty="0">
                <a:solidFill>
                  <a:srgbClr val="999987"/>
                </a:solidFill>
                <a:latin typeface="Georgia"/>
                <a:cs typeface="Georgia"/>
              </a:rPr>
              <a:t> </a:t>
            </a:r>
            <a:r>
              <a:rPr sz="1800" i="1" spc="65" dirty="0">
                <a:solidFill>
                  <a:srgbClr val="999987"/>
                </a:solidFill>
                <a:latin typeface="Georgia"/>
                <a:cs typeface="Georgia"/>
              </a:rPr>
              <a:t>input:</a:t>
            </a:r>
            <a:r>
              <a:rPr sz="1800" i="1" spc="465" dirty="0">
                <a:solidFill>
                  <a:srgbClr val="999987"/>
                </a:solidFill>
                <a:latin typeface="Georgia"/>
                <a:cs typeface="Georgia"/>
              </a:rPr>
              <a:t> </a:t>
            </a:r>
            <a:r>
              <a:rPr sz="1800" i="1" dirty="0">
                <a:solidFill>
                  <a:srgbClr val="999987"/>
                </a:solidFill>
                <a:latin typeface="Georgia"/>
                <a:cs typeface="Georgia"/>
              </a:rPr>
              <a:t>batch</a:t>
            </a:r>
            <a:r>
              <a:rPr sz="1800" i="1" spc="465" dirty="0">
                <a:solidFill>
                  <a:srgbClr val="999987"/>
                </a:solidFill>
                <a:latin typeface="Georgia"/>
                <a:cs typeface="Georgia"/>
              </a:rPr>
              <a:t> </a:t>
            </a:r>
            <a:r>
              <a:rPr sz="1800" i="1" spc="114" dirty="0">
                <a:solidFill>
                  <a:srgbClr val="999987"/>
                </a:solidFill>
                <a:latin typeface="Georgia"/>
                <a:cs typeface="Georgia"/>
              </a:rPr>
              <a:t>of</a:t>
            </a:r>
            <a:r>
              <a:rPr sz="1800" i="1" spc="465" dirty="0">
                <a:solidFill>
                  <a:srgbClr val="999987"/>
                </a:solidFill>
                <a:latin typeface="Georgia"/>
                <a:cs typeface="Georgia"/>
              </a:rPr>
              <a:t> </a:t>
            </a:r>
            <a:r>
              <a:rPr sz="1800" i="1" spc="60" dirty="0">
                <a:solidFill>
                  <a:srgbClr val="999987"/>
                </a:solidFill>
                <a:latin typeface="Georgia"/>
                <a:cs typeface="Georgia"/>
              </a:rPr>
              <a:t>integers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9694" y="2193163"/>
            <a:ext cx="5956300" cy="2286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800" dirty="0">
                <a:solidFill>
                  <a:srgbClr val="333333"/>
                </a:solidFill>
                <a:latin typeface="SimSun-ExtB"/>
                <a:cs typeface="SimSun-ExtB"/>
              </a:rPr>
              <a:t>Embedding(output_dim=d,</a:t>
            </a:r>
            <a:r>
              <a:rPr sz="1800" spc="-10" dirty="0">
                <a:solidFill>
                  <a:srgbClr val="333333"/>
                </a:solidFill>
                <a:latin typeface="SimSun-ExtB"/>
                <a:cs typeface="SimSun-ExtB"/>
              </a:rPr>
              <a:t> </a:t>
            </a:r>
            <a:r>
              <a:rPr sz="1800" dirty="0">
                <a:solidFill>
                  <a:srgbClr val="333333"/>
                </a:solidFill>
                <a:latin typeface="SimSun-ExtB"/>
                <a:cs typeface="SimSun-ExtB"/>
              </a:rPr>
              <a:t>input_dim=n,</a:t>
            </a:r>
            <a:r>
              <a:rPr sz="1800" spc="-5" dirty="0">
                <a:solidFill>
                  <a:srgbClr val="333333"/>
                </a:solidFill>
                <a:latin typeface="SimSun-ExtB"/>
                <a:cs typeface="SimSun-ExtB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imSun-ExtB"/>
                <a:cs typeface="SimSun-ExtB"/>
              </a:rPr>
              <a:t>input_length=</a:t>
            </a:r>
            <a:r>
              <a:rPr sz="1800" spc="-10" dirty="0">
                <a:solidFill>
                  <a:srgbClr val="008080"/>
                </a:solidFill>
                <a:latin typeface="SimSun-ExtB"/>
                <a:cs typeface="SimSun-ExtB"/>
              </a:rPr>
              <a:t>1</a:t>
            </a:r>
            <a:r>
              <a:rPr sz="1800" spc="-10" dirty="0">
                <a:solidFill>
                  <a:srgbClr val="333333"/>
                </a:solidFill>
                <a:latin typeface="SimSun-ExtB"/>
                <a:cs typeface="SimSun-ExtB"/>
              </a:rPr>
              <a:t>)</a:t>
            </a:r>
            <a:endParaRPr sz="1800">
              <a:latin typeface="SimSun-ExtB"/>
              <a:cs typeface="SimSun-ExtB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9694" y="2467482"/>
            <a:ext cx="3670300" cy="2286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800" i="1" spc="-270" dirty="0">
                <a:solidFill>
                  <a:srgbClr val="999987"/>
                </a:solidFill>
                <a:latin typeface="Georgia"/>
                <a:cs typeface="Georgia"/>
              </a:rPr>
              <a:t>#</a:t>
            </a:r>
            <a:r>
              <a:rPr sz="1800" i="1" spc="35" dirty="0">
                <a:solidFill>
                  <a:srgbClr val="999987"/>
                </a:solidFill>
                <a:latin typeface="Georgia"/>
                <a:cs typeface="Georgia"/>
              </a:rPr>
              <a:t>  </a:t>
            </a:r>
            <a:r>
              <a:rPr sz="1800" i="1" dirty="0">
                <a:solidFill>
                  <a:srgbClr val="999987"/>
                </a:solidFill>
                <a:latin typeface="Georgia"/>
                <a:cs typeface="Georgia"/>
              </a:rPr>
              <a:t>output:</a:t>
            </a:r>
            <a:r>
              <a:rPr sz="1800" i="1" spc="40" dirty="0">
                <a:solidFill>
                  <a:srgbClr val="999987"/>
                </a:solidFill>
                <a:latin typeface="Georgia"/>
                <a:cs typeface="Georgia"/>
              </a:rPr>
              <a:t>  </a:t>
            </a:r>
            <a:r>
              <a:rPr sz="1800" i="1" dirty="0">
                <a:solidFill>
                  <a:srgbClr val="999987"/>
                </a:solidFill>
                <a:latin typeface="Georgia"/>
                <a:cs typeface="Georgia"/>
              </a:rPr>
              <a:t>batch</a:t>
            </a:r>
            <a:r>
              <a:rPr sz="1800" i="1" spc="40" dirty="0">
                <a:solidFill>
                  <a:srgbClr val="999987"/>
                </a:solidFill>
                <a:latin typeface="Georgia"/>
                <a:cs typeface="Georgia"/>
              </a:rPr>
              <a:t>  </a:t>
            </a:r>
            <a:r>
              <a:rPr sz="1800" i="1" spc="114" dirty="0">
                <a:solidFill>
                  <a:srgbClr val="999987"/>
                </a:solidFill>
                <a:latin typeface="Georgia"/>
                <a:cs typeface="Georgia"/>
              </a:rPr>
              <a:t>of</a:t>
            </a:r>
            <a:r>
              <a:rPr sz="1800" i="1" spc="40" dirty="0">
                <a:solidFill>
                  <a:srgbClr val="999987"/>
                </a:solidFill>
                <a:latin typeface="Georgia"/>
                <a:cs typeface="Georgia"/>
              </a:rPr>
              <a:t>  </a:t>
            </a:r>
            <a:r>
              <a:rPr sz="1800" i="1" spc="145" dirty="0">
                <a:solidFill>
                  <a:srgbClr val="999987"/>
                </a:solidFill>
                <a:latin typeface="Georgia"/>
                <a:cs typeface="Georgia"/>
              </a:rPr>
              <a:t>float</a:t>
            </a:r>
            <a:r>
              <a:rPr sz="1800" i="1" spc="40" dirty="0">
                <a:solidFill>
                  <a:srgbClr val="999987"/>
                </a:solidFill>
                <a:latin typeface="Georgia"/>
                <a:cs typeface="Georgia"/>
              </a:rPr>
              <a:t>  </a:t>
            </a:r>
            <a:r>
              <a:rPr sz="1800" i="1" spc="55" dirty="0">
                <a:solidFill>
                  <a:srgbClr val="999987"/>
                </a:solidFill>
                <a:latin typeface="Georgia"/>
                <a:cs typeface="Georgia"/>
              </a:rPr>
              <a:t>vectors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994" y="69596"/>
            <a:ext cx="62769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14" dirty="0"/>
              <a:t>Implementation</a:t>
            </a:r>
            <a:r>
              <a:rPr sz="4000" spc="-120" dirty="0"/>
              <a:t> </a:t>
            </a:r>
            <a:r>
              <a:rPr sz="4000" spc="210" dirty="0"/>
              <a:t>with</a:t>
            </a:r>
            <a:r>
              <a:rPr sz="4000" spc="-90" dirty="0"/>
              <a:t> </a:t>
            </a:r>
            <a:r>
              <a:rPr sz="4000" spc="-20" dirty="0"/>
              <a:t>Keras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769364" y="1117091"/>
            <a:ext cx="6478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Size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vocabulary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Cambria Math"/>
                <a:cs typeface="Cambria Math"/>
              </a:rPr>
              <a:t>𝑛</a:t>
            </a:r>
            <a:r>
              <a:rPr sz="2400" spc="1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|𝑉|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size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embedding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60" dirty="0">
                <a:latin typeface="Cambria Math"/>
                <a:cs typeface="Cambria Math"/>
              </a:rPr>
              <a:t>𝑑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9694" y="1918842"/>
            <a:ext cx="2984500" cy="2286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800" i="1" spc="-270" dirty="0">
                <a:solidFill>
                  <a:srgbClr val="999987"/>
                </a:solidFill>
                <a:latin typeface="Georgia"/>
                <a:cs typeface="Georgia"/>
              </a:rPr>
              <a:t>#</a:t>
            </a:r>
            <a:r>
              <a:rPr sz="1800" i="1" spc="459" dirty="0">
                <a:solidFill>
                  <a:srgbClr val="999987"/>
                </a:solidFill>
                <a:latin typeface="Georgia"/>
                <a:cs typeface="Georgia"/>
              </a:rPr>
              <a:t> </a:t>
            </a:r>
            <a:r>
              <a:rPr sz="1800" i="1" spc="65" dirty="0">
                <a:solidFill>
                  <a:srgbClr val="999987"/>
                </a:solidFill>
                <a:latin typeface="Georgia"/>
                <a:cs typeface="Georgia"/>
              </a:rPr>
              <a:t>input:</a:t>
            </a:r>
            <a:r>
              <a:rPr sz="1800" i="1" spc="465" dirty="0">
                <a:solidFill>
                  <a:srgbClr val="999987"/>
                </a:solidFill>
                <a:latin typeface="Georgia"/>
                <a:cs typeface="Georgia"/>
              </a:rPr>
              <a:t> </a:t>
            </a:r>
            <a:r>
              <a:rPr sz="1800" i="1" dirty="0">
                <a:solidFill>
                  <a:srgbClr val="999987"/>
                </a:solidFill>
                <a:latin typeface="Georgia"/>
                <a:cs typeface="Georgia"/>
              </a:rPr>
              <a:t>batch</a:t>
            </a:r>
            <a:r>
              <a:rPr sz="1800" i="1" spc="465" dirty="0">
                <a:solidFill>
                  <a:srgbClr val="999987"/>
                </a:solidFill>
                <a:latin typeface="Georgia"/>
                <a:cs typeface="Georgia"/>
              </a:rPr>
              <a:t> </a:t>
            </a:r>
            <a:r>
              <a:rPr sz="1800" i="1" spc="114" dirty="0">
                <a:solidFill>
                  <a:srgbClr val="999987"/>
                </a:solidFill>
                <a:latin typeface="Georgia"/>
                <a:cs typeface="Georgia"/>
              </a:rPr>
              <a:t>of</a:t>
            </a:r>
            <a:r>
              <a:rPr sz="1800" i="1" spc="465" dirty="0">
                <a:solidFill>
                  <a:srgbClr val="999987"/>
                </a:solidFill>
                <a:latin typeface="Georgia"/>
                <a:cs typeface="Georgia"/>
              </a:rPr>
              <a:t> </a:t>
            </a:r>
            <a:r>
              <a:rPr sz="1800" i="1" spc="60" dirty="0">
                <a:solidFill>
                  <a:srgbClr val="999987"/>
                </a:solidFill>
                <a:latin typeface="Georgia"/>
                <a:cs typeface="Georgia"/>
              </a:rPr>
              <a:t>integers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9694" y="2193163"/>
            <a:ext cx="5956300" cy="2286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800" dirty="0">
                <a:solidFill>
                  <a:srgbClr val="333333"/>
                </a:solidFill>
                <a:latin typeface="SimSun-ExtB"/>
                <a:cs typeface="SimSun-ExtB"/>
              </a:rPr>
              <a:t>Embedding(output_dim=d,</a:t>
            </a:r>
            <a:r>
              <a:rPr sz="1800" spc="-10" dirty="0">
                <a:solidFill>
                  <a:srgbClr val="333333"/>
                </a:solidFill>
                <a:latin typeface="SimSun-ExtB"/>
                <a:cs typeface="SimSun-ExtB"/>
              </a:rPr>
              <a:t> </a:t>
            </a:r>
            <a:r>
              <a:rPr sz="1800" dirty="0">
                <a:solidFill>
                  <a:srgbClr val="333333"/>
                </a:solidFill>
                <a:latin typeface="SimSun-ExtB"/>
                <a:cs typeface="SimSun-ExtB"/>
              </a:rPr>
              <a:t>input_dim=n,</a:t>
            </a:r>
            <a:r>
              <a:rPr sz="1800" spc="-5" dirty="0">
                <a:solidFill>
                  <a:srgbClr val="333333"/>
                </a:solidFill>
                <a:latin typeface="SimSun-ExtB"/>
                <a:cs typeface="SimSun-ExtB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imSun-ExtB"/>
                <a:cs typeface="SimSun-ExtB"/>
              </a:rPr>
              <a:t>input_length=</a:t>
            </a:r>
            <a:r>
              <a:rPr sz="1800" spc="-10" dirty="0">
                <a:solidFill>
                  <a:srgbClr val="008080"/>
                </a:solidFill>
                <a:latin typeface="SimSun-ExtB"/>
                <a:cs typeface="SimSun-ExtB"/>
              </a:rPr>
              <a:t>1</a:t>
            </a:r>
            <a:r>
              <a:rPr sz="1800" spc="-10" dirty="0">
                <a:solidFill>
                  <a:srgbClr val="333333"/>
                </a:solidFill>
                <a:latin typeface="SimSun-ExtB"/>
                <a:cs typeface="SimSun-ExtB"/>
              </a:rPr>
              <a:t>)</a:t>
            </a:r>
            <a:endParaRPr sz="1800">
              <a:latin typeface="SimSun-ExtB"/>
              <a:cs typeface="SimSun-ExtB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9694" y="2467482"/>
            <a:ext cx="3670300" cy="2286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800" i="1" spc="-270" dirty="0">
                <a:solidFill>
                  <a:srgbClr val="999987"/>
                </a:solidFill>
                <a:latin typeface="Georgia"/>
                <a:cs typeface="Georgia"/>
              </a:rPr>
              <a:t>#</a:t>
            </a:r>
            <a:r>
              <a:rPr sz="1800" i="1" spc="35" dirty="0">
                <a:solidFill>
                  <a:srgbClr val="999987"/>
                </a:solidFill>
                <a:latin typeface="Georgia"/>
                <a:cs typeface="Georgia"/>
              </a:rPr>
              <a:t>  </a:t>
            </a:r>
            <a:r>
              <a:rPr sz="1800" i="1" dirty="0">
                <a:solidFill>
                  <a:srgbClr val="999987"/>
                </a:solidFill>
                <a:latin typeface="Georgia"/>
                <a:cs typeface="Georgia"/>
              </a:rPr>
              <a:t>output:</a:t>
            </a:r>
            <a:r>
              <a:rPr sz="1800" i="1" spc="40" dirty="0">
                <a:solidFill>
                  <a:srgbClr val="999987"/>
                </a:solidFill>
                <a:latin typeface="Georgia"/>
                <a:cs typeface="Georgia"/>
              </a:rPr>
              <a:t>  </a:t>
            </a:r>
            <a:r>
              <a:rPr sz="1800" i="1" dirty="0">
                <a:solidFill>
                  <a:srgbClr val="999987"/>
                </a:solidFill>
                <a:latin typeface="Georgia"/>
                <a:cs typeface="Georgia"/>
              </a:rPr>
              <a:t>batch</a:t>
            </a:r>
            <a:r>
              <a:rPr sz="1800" i="1" spc="40" dirty="0">
                <a:solidFill>
                  <a:srgbClr val="999987"/>
                </a:solidFill>
                <a:latin typeface="Georgia"/>
                <a:cs typeface="Georgia"/>
              </a:rPr>
              <a:t>  </a:t>
            </a:r>
            <a:r>
              <a:rPr sz="1800" i="1" spc="114" dirty="0">
                <a:solidFill>
                  <a:srgbClr val="999987"/>
                </a:solidFill>
                <a:latin typeface="Georgia"/>
                <a:cs typeface="Georgia"/>
              </a:rPr>
              <a:t>of</a:t>
            </a:r>
            <a:r>
              <a:rPr sz="1800" i="1" spc="40" dirty="0">
                <a:solidFill>
                  <a:srgbClr val="999987"/>
                </a:solidFill>
                <a:latin typeface="Georgia"/>
                <a:cs typeface="Georgia"/>
              </a:rPr>
              <a:t>  </a:t>
            </a:r>
            <a:r>
              <a:rPr sz="1800" i="1" spc="145" dirty="0">
                <a:solidFill>
                  <a:srgbClr val="999987"/>
                </a:solidFill>
                <a:latin typeface="Georgia"/>
                <a:cs typeface="Georgia"/>
              </a:rPr>
              <a:t>float</a:t>
            </a:r>
            <a:r>
              <a:rPr sz="1800" i="1" spc="40" dirty="0">
                <a:solidFill>
                  <a:srgbClr val="999987"/>
                </a:solidFill>
                <a:latin typeface="Georgia"/>
                <a:cs typeface="Georgia"/>
              </a:rPr>
              <a:t>  </a:t>
            </a:r>
            <a:r>
              <a:rPr sz="1800" i="1" spc="55" dirty="0">
                <a:solidFill>
                  <a:srgbClr val="999987"/>
                </a:solidFill>
                <a:latin typeface="Georgia"/>
                <a:cs typeface="Georgia"/>
              </a:rPr>
              <a:t>vectors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6661" y="3173475"/>
            <a:ext cx="8200390" cy="87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 indent="-89535">
              <a:lnSpc>
                <a:spcPct val="100000"/>
              </a:lnSpc>
              <a:spcBef>
                <a:spcPts val="95"/>
              </a:spcBef>
              <a:buSzPct val="95000"/>
              <a:buChar char="•"/>
              <a:tabLst>
                <a:tab pos="140335" algn="l"/>
              </a:tabLst>
            </a:pPr>
            <a:r>
              <a:rPr sz="2000" dirty="0">
                <a:latin typeface="Arial"/>
                <a:cs typeface="Arial"/>
              </a:rPr>
              <a:t>Equivalent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one-</a:t>
            </a:r>
            <a:r>
              <a:rPr sz="2000" dirty="0">
                <a:latin typeface="Arial"/>
                <a:cs typeface="Arial"/>
              </a:rPr>
              <a:t>hot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encoding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multiplied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weight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matrix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𝐖</a:t>
            </a:r>
            <a:r>
              <a:rPr sz="2000" spc="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∈</a:t>
            </a:r>
            <a:r>
              <a:rPr sz="2000" spc="75" dirty="0">
                <a:latin typeface="Cambria Math"/>
                <a:cs typeface="Cambria Math"/>
              </a:rPr>
              <a:t> </a:t>
            </a:r>
            <a:r>
              <a:rPr sz="2000" spc="65" dirty="0">
                <a:latin typeface="Cambria Math"/>
                <a:cs typeface="Cambria Math"/>
              </a:rPr>
              <a:t>𝑅</a:t>
            </a:r>
            <a:r>
              <a:rPr sz="2175" spc="97" baseline="28735" dirty="0">
                <a:latin typeface="Cambria Math"/>
                <a:cs typeface="Cambria Math"/>
              </a:rPr>
              <a:t>𝑛×𝑑</a:t>
            </a:r>
            <a:r>
              <a:rPr sz="2000" spc="6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2810510">
              <a:lnSpc>
                <a:spcPct val="100000"/>
              </a:lnSpc>
              <a:spcBef>
                <a:spcPts val="1800"/>
              </a:spcBef>
            </a:pPr>
            <a:r>
              <a:rPr sz="2100" dirty="0">
                <a:latin typeface="Cambria Math"/>
                <a:cs typeface="Cambria Math"/>
              </a:rPr>
              <a:t>𝑒𝑚𝑏𝑒𝑑𝑑𝑖𝑛𝑔(𝑥)</a:t>
            </a:r>
            <a:r>
              <a:rPr sz="2100" spc="160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=</a:t>
            </a:r>
            <a:r>
              <a:rPr sz="2100" spc="160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𝑜𝑛𝑒ℎ𝑜𝑡(𝑥).</a:t>
            </a:r>
            <a:r>
              <a:rPr sz="2100" spc="-95" dirty="0">
                <a:latin typeface="Cambria Math"/>
                <a:cs typeface="Cambria Math"/>
              </a:rPr>
              <a:t> </a:t>
            </a:r>
            <a:r>
              <a:rPr sz="2100" spc="-50" dirty="0">
                <a:latin typeface="Cambria Math"/>
                <a:cs typeface="Cambria Math"/>
              </a:rPr>
              <a:t>𝐖</a:t>
            </a:r>
            <a:endParaRPr sz="21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994" y="69596"/>
            <a:ext cx="62769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14" dirty="0"/>
              <a:t>Implementation</a:t>
            </a:r>
            <a:r>
              <a:rPr sz="4000" spc="-120" dirty="0"/>
              <a:t> </a:t>
            </a:r>
            <a:r>
              <a:rPr sz="4000" spc="210" dirty="0"/>
              <a:t>with</a:t>
            </a:r>
            <a:r>
              <a:rPr sz="4000" spc="-90" dirty="0"/>
              <a:t> </a:t>
            </a:r>
            <a:r>
              <a:rPr sz="4000" spc="-20" dirty="0"/>
              <a:t>Keras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769364" y="1117091"/>
            <a:ext cx="6478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Size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vocabulary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Cambria Math"/>
                <a:cs typeface="Cambria Math"/>
              </a:rPr>
              <a:t>𝑛</a:t>
            </a:r>
            <a:r>
              <a:rPr sz="2400" spc="1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|𝑉|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size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embedding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60" dirty="0">
                <a:latin typeface="Cambria Math"/>
                <a:cs typeface="Cambria Math"/>
              </a:rPr>
              <a:t>𝑑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9694" y="1918842"/>
            <a:ext cx="2984500" cy="2286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800" i="1" spc="-270" dirty="0">
                <a:solidFill>
                  <a:srgbClr val="999987"/>
                </a:solidFill>
                <a:latin typeface="Georgia"/>
                <a:cs typeface="Georgia"/>
              </a:rPr>
              <a:t>#</a:t>
            </a:r>
            <a:r>
              <a:rPr sz="1800" i="1" spc="459" dirty="0">
                <a:solidFill>
                  <a:srgbClr val="999987"/>
                </a:solidFill>
                <a:latin typeface="Georgia"/>
                <a:cs typeface="Georgia"/>
              </a:rPr>
              <a:t> </a:t>
            </a:r>
            <a:r>
              <a:rPr sz="1800" i="1" spc="65" dirty="0">
                <a:solidFill>
                  <a:srgbClr val="999987"/>
                </a:solidFill>
                <a:latin typeface="Georgia"/>
                <a:cs typeface="Georgia"/>
              </a:rPr>
              <a:t>input:</a:t>
            </a:r>
            <a:r>
              <a:rPr sz="1800" i="1" spc="465" dirty="0">
                <a:solidFill>
                  <a:srgbClr val="999987"/>
                </a:solidFill>
                <a:latin typeface="Georgia"/>
                <a:cs typeface="Georgia"/>
              </a:rPr>
              <a:t> </a:t>
            </a:r>
            <a:r>
              <a:rPr sz="1800" i="1" dirty="0">
                <a:solidFill>
                  <a:srgbClr val="999987"/>
                </a:solidFill>
                <a:latin typeface="Georgia"/>
                <a:cs typeface="Georgia"/>
              </a:rPr>
              <a:t>batch</a:t>
            </a:r>
            <a:r>
              <a:rPr sz="1800" i="1" spc="465" dirty="0">
                <a:solidFill>
                  <a:srgbClr val="999987"/>
                </a:solidFill>
                <a:latin typeface="Georgia"/>
                <a:cs typeface="Georgia"/>
              </a:rPr>
              <a:t> </a:t>
            </a:r>
            <a:r>
              <a:rPr sz="1800" i="1" spc="114" dirty="0">
                <a:solidFill>
                  <a:srgbClr val="999987"/>
                </a:solidFill>
                <a:latin typeface="Georgia"/>
                <a:cs typeface="Georgia"/>
              </a:rPr>
              <a:t>of</a:t>
            </a:r>
            <a:r>
              <a:rPr sz="1800" i="1" spc="465" dirty="0">
                <a:solidFill>
                  <a:srgbClr val="999987"/>
                </a:solidFill>
                <a:latin typeface="Georgia"/>
                <a:cs typeface="Georgia"/>
              </a:rPr>
              <a:t> </a:t>
            </a:r>
            <a:r>
              <a:rPr sz="1800" i="1" spc="60" dirty="0">
                <a:solidFill>
                  <a:srgbClr val="999987"/>
                </a:solidFill>
                <a:latin typeface="Georgia"/>
                <a:cs typeface="Georgia"/>
              </a:rPr>
              <a:t>integers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9694" y="2193163"/>
            <a:ext cx="5956300" cy="2286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800" dirty="0">
                <a:solidFill>
                  <a:srgbClr val="333333"/>
                </a:solidFill>
                <a:latin typeface="SimSun-ExtB"/>
                <a:cs typeface="SimSun-ExtB"/>
              </a:rPr>
              <a:t>Embedding(output_dim=d,</a:t>
            </a:r>
            <a:r>
              <a:rPr sz="1800" spc="-10" dirty="0">
                <a:solidFill>
                  <a:srgbClr val="333333"/>
                </a:solidFill>
                <a:latin typeface="SimSun-ExtB"/>
                <a:cs typeface="SimSun-ExtB"/>
              </a:rPr>
              <a:t> </a:t>
            </a:r>
            <a:r>
              <a:rPr sz="1800" dirty="0">
                <a:solidFill>
                  <a:srgbClr val="333333"/>
                </a:solidFill>
                <a:latin typeface="SimSun-ExtB"/>
                <a:cs typeface="SimSun-ExtB"/>
              </a:rPr>
              <a:t>input_dim=n,</a:t>
            </a:r>
            <a:r>
              <a:rPr sz="1800" spc="-5" dirty="0">
                <a:solidFill>
                  <a:srgbClr val="333333"/>
                </a:solidFill>
                <a:latin typeface="SimSun-ExtB"/>
                <a:cs typeface="SimSun-ExtB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imSun-ExtB"/>
                <a:cs typeface="SimSun-ExtB"/>
              </a:rPr>
              <a:t>input_length=</a:t>
            </a:r>
            <a:r>
              <a:rPr sz="1800" spc="-10" dirty="0">
                <a:solidFill>
                  <a:srgbClr val="008080"/>
                </a:solidFill>
                <a:latin typeface="SimSun-ExtB"/>
                <a:cs typeface="SimSun-ExtB"/>
              </a:rPr>
              <a:t>1</a:t>
            </a:r>
            <a:r>
              <a:rPr sz="1800" spc="-10" dirty="0">
                <a:solidFill>
                  <a:srgbClr val="333333"/>
                </a:solidFill>
                <a:latin typeface="SimSun-ExtB"/>
                <a:cs typeface="SimSun-ExtB"/>
              </a:rPr>
              <a:t>)</a:t>
            </a:r>
            <a:endParaRPr sz="1800">
              <a:latin typeface="SimSun-ExtB"/>
              <a:cs typeface="SimSun-ExtB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9694" y="2467482"/>
            <a:ext cx="3670300" cy="2286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800" i="1" spc="-270" dirty="0">
                <a:solidFill>
                  <a:srgbClr val="999987"/>
                </a:solidFill>
                <a:latin typeface="Georgia"/>
                <a:cs typeface="Georgia"/>
              </a:rPr>
              <a:t>#</a:t>
            </a:r>
            <a:r>
              <a:rPr sz="1800" i="1" spc="35" dirty="0">
                <a:solidFill>
                  <a:srgbClr val="999987"/>
                </a:solidFill>
                <a:latin typeface="Georgia"/>
                <a:cs typeface="Georgia"/>
              </a:rPr>
              <a:t>  </a:t>
            </a:r>
            <a:r>
              <a:rPr sz="1800" i="1" dirty="0">
                <a:solidFill>
                  <a:srgbClr val="999987"/>
                </a:solidFill>
                <a:latin typeface="Georgia"/>
                <a:cs typeface="Georgia"/>
              </a:rPr>
              <a:t>output:</a:t>
            </a:r>
            <a:r>
              <a:rPr sz="1800" i="1" spc="40" dirty="0">
                <a:solidFill>
                  <a:srgbClr val="999987"/>
                </a:solidFill>
                <a:latin typeface="Georgia"/>
                <a:cs typeface="Georgia"/>
              </a:rPr>
              <a:t>  </a:t>
            </a:r>
            <a:r>
              <a:rPr sz="1800" i="1" dirty="0">
                <a:solidFill>
                  <a:srgbClr val="999987"/>
                </a:solidFill>
                <a:latin typeface="Georgia"/>
                <a:cs typeface="Georgia"/>
              </a:rPr>
              <a:t>batch</a:t>
            </a:r>
            <a:r>
              <a:rPr sz="1800" i="1" spc="40" dirty="0">
                <a:solidFill>
                  <a:srgbClr val="999987"/>
                </a:solidFill>
                <a:latin typeface="Georgia"/>
                <a:cs typeface="Georgia"/>
              </a:rPr>
              <a:t>  </a:t>
            </a:r>
            <a:r>
              <a:rPr sz="1800" i="1" spc="114" dirty="0">
                <a:solidFill>
                  <a:srgbClr val="999987"/>
                </a:solidFill>
                <a:latin typeface="Georgia"/>
                <a:cs typeface="Georgia"/>
              </a:rPr>
              <a:t>of</a:t>
            </a:r>
            <a:r>
              <a:rPr sz="1800" i="1" spc="40" dirty="0">
                <a:solidFill>
                  <a:srgbClr val="999987"/>
                </a:solidFill>
                <a:latin typeface="Georgia"/>
                <a:cs typeface="Georgia"/>
              </a:rPr>
              <a:t>  </a:t>
            </a:r>
            <a:r>
              <a:rPr sz="1800" i="1" spc="145" dirty="0">
                <a:solidFill>
                  <a:srgbClr val="999987"/>
                </a:solidFill>
                <a:latin typeface="Georgia"/>
                <a:cs typeface="Georgia"/>
              </a:rPr>
              <a:t>float</a:t>
            </a:r>
            <a:r>
              <a:rPr sz="1800" i="1" spc="40" dirty="0">
                <a:solidFill>
                  <a:srgbClr val="999987"/>
                </a:solidFill>
                <a:latin typeface="Georgia"/>
                <a:cs typeface="Georgia"/>
              </a:rPr>
              <a:t>  </a:t>
            </a:r>
            <a:r>
              <a:rPr sz="1800" i="1" spc="55" dirty="0">
                <a:solidFill>
                  <a:srgbClr val="999987"/>
                </a:solidFill>
                <a:latin typeface="Georgia"/>
                <a:cs typeface="Georgia"/>
              </a:rPr>
              <a:t>vectors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3961" y="3173475"/>
            <a:ext cx="8225790" cy="157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indent="-89535">
              <a:lnSpc>
                <a:spcPct val="100000"/>
              </a:lnSpc>
              <a:spcBef>
                <a:spcPts val="95"/>
              </a:spcBef>
              <a:buSzPct val="95000"/>
              <a:buChar char="•"/>
              <a:tabLst>
                <a:tab pos="153035" algn="l"/>
              </a:tabLst>
            </a:pPr>
            <a:r>
              <a:rPr sz="2000" dirty="0">
                <a:latin typeface="Arial"/>
                <a:cs typeface="Arial"/>
              </a:rPr>
              <a:t>Equivalent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one-</a:t>
            </a:r>
            <a:r>
              <a:rPr sz="2000" dirty="0">
                <a:latin typeface="Arial"/>
                <a:cs typeface="Arial"/>
              </a:rPr>
              <a:t>hot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encoding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multiplied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weight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matrix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𝐖</a:t>
            </a:r>
            <a:r>
              <a:rPr sz="2000" spc="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∈</a:t>
            </a:r>
            <a:r>
              <a:rPr sz="2000" spc="75" dirty="0">
                <a:latin typeface="Cambria Math"/>
                <a:cs typeface="Cambria Math"/>
              </a:rPr>
              <a:t> </a:t>
            </a:r>
            <a:r>
              <a:rPr sz="2000" spc="65" dirty="0">
                <a:latin typeface="Cambria Math"/>
                <a:cs typeface="Cambria Math"/>
              </a:rPr>
              <a:t>𝑅</a:t>
            </a:r>
            <a:r>
              <a:rPr sz="2175" spc="97" baseline="28735" dirty="0">
                <a:latin typeface="Cambria Math"/>
                <a:cs typeface="Cambria Math"/>
              </a:rPr>
              <a:t>𝑛×𝑑</a:t>
            </a:r>
            <a:r>
              <a:rPr sz="2000" spc="6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2823210">
              <a:lnSpc>
                <a:spcPct val="100000"/>
              </a:lnSpc>
              <a:spcBef>
                <a:spcPts val="1800"/>
              </a:spcBef>
            </a:pPr>
            <a:r>
              <a:rPr sz="2100" dirty="0">
                <a:latin typeface="Cambria Math"/>
                <a:cs typeface="Cambria Math"/>
              </a:rPr>
              <a:t>𝑒𝑚𝑏𝑒𝑑𝑑𝑖𝑛𝑔(𝑥)</a:t>
            </a:r>
            <a:r>
              <a:rPr sz="2100" spc="160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=</a:t>
            </a:r>
            <a:r>
              <a:rPr sz="2100" spc="160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𝑜𝑛𝑒ℎ𝑜𝑡(𝑥).</a:t>
            </a:r>
            <a:r>
              <a:rPr sz="2100" spc="-95" dirty="0">
                <a:latin typeface="Cambria Math"/>
                <a:cs typeface="Cambria Math"/>
              </a:rPr>
              <a:t> </a:t>
            </a:r>
            <a:r>
              <a:rPr sz="2100" spc="-50" dirty="0">
                <a:latin typeface="Cambria Math"/>
                <a:cs typeface="Cambria Math"/>
              </a:rPr>
              <a:t>𝐖</a:t>
            </a:r>
            <a:endParaRPr sz="21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Cambria Math"/>
              <a:cs typeface="Cambria Math"/>
            </a:endParaRPr>
          </a:p>
          <a:p>
            <a:pPr marL="176530" indent="-113664">
              <a:lnSpc>
                <a:spcPct val="100000"/>
              </a:lnSpc>
              <a:buSzPct val="95000"/>
              <a:buChar char="•"/>
              <a:tabLst>
                <a:tab pos="177165" algn="l"/>
              </a:tabLst>
            </a:pPr>
            <a:r>
              <a:rPr sz="2000" dirty="0">
                <a:latin typeface="Cambria Math"/>
                <a:cs typeface="Cambria Math"/>
              </a:rPr>
              <a:t>𝐖</a:t>
            </a:r>
            <a:r>
              <a:rPr sz="2000" spc="55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typically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randomly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initialized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tuned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by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backprop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994" y="69596"/>
            <a:ext cx="62769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14" dirty="0"/>
              <a:t>Implementation</a:t>
            </a:r>
            <a:r>
              <a:rPr sz="4000" spc="-120" dirty="0"/>
              <a:t> </a:t>
            </a:r>
            <a:r>
              <a:rPr sz="4000" spc="210" dirty="0"/>
              <a:t>with</a:t>
            </a:r>
            <a:r>
              <a:rPr sz="4000" spc="-90" dirty="0"/>
              <a:t> </a:t>
            </a:r>
            <a:r>
              <a:rPr sz="4000" spc="-20" dirty="0"/>
              <a:t>Keras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769364" y="1117091"/>
            <a:ext cx="6478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Size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vocabulary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Cambria Math"/>
                <a:cs typeface="Cambria Math"/>
              </a:rPr>
              <a:t>𝑛</a:t>
            </a:r>
            <a:r>
              <a:rPr sz="2400" spc="1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|𝑉|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size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embedding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60" dirty="0">
                <a:latin typeface="Cambria Math"/>
                <a:cs typeface="Cambria Math"/>
              </a:rPr>
              <a:t>𝑑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9694" y="1918842"/>
            <a:ext cx="2984500" cy="2286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800" i="1" spc="-270" dirty="0">
                <a:solidFill>
                  <a:srgbClr val="999987"/>
                </a:solidFill>
                <a:latin typeface="Georgia"/>
                <a:cs typeface="Georgia"/>
              </a:rPr>
              <a:t>#</a:t>
            </a:r>
            <a:r>
              <a:rPr sz="1800" i="1" spc="459" dirty="0">
                <a:solidFill>
                  <a:srgbClr val="999987"/>
                </a:solidFill>
                <a:latin typeface="Georgia"/>
                <a:cs typeface="Georgia"/>
              </a:rPr>
              <a:t> </a:t>
            </a:r>
            <a:r>
              <a:rPr sz="1800" i="1" spc="65" dirty="0">
                <a:solidFill>
                  <a:srgbClr val="999987"/>
                </a:solidFill>
                <a:latin typeface="Georgia"/>
                <a:cs typeface="Georgia"/>
              </a:rPr>
              <a:t>input:</a:t>
            </a:r>
            <a:r>
              <a:rPr sz="1800" i="1" spc="465" dirty="0">
                <a:solidFill>
                  <a:srgbClr val="999987"/>
                </a:solidFill>
                <a:latin typeface="Georgia"/>
                <a:cs typeface="Georgia"/>
              </a:rPr>
              <a:t> </a:t>
            </a:r>
            <a:r>
              <a:rPr sz="1800" i="1" dirty="0">
                <a:solidFill>
                  <a:srgbClr val="999987"/>
                </a:solidFill>
                <a:latin typeface="Georgia"/>
                <a:cs typeface="Georgia"/>
              </a:rPr>
              <a:t>batch</a:t>
            </a:r>
            <a:r>
              <a:rPr sz="1800" i="1" spc="465" dirty="0">
                <a:solidFill>
                  <a:srgbClr val="999987"/>
                </a:solidFill>
                <a:latin typeface="Georgia"/>
                <a:cs typeface="Georgia"/>
              </a:rPr>
              <a:t> </a:t>
            </a:r>
            <a:r>
              <a:rPr sz="1800" i="1" spc="114" dirty="0">
                <a:solidFill>
                  <a:srgbClr val="999987"/>
                </a:solidFill>
                <a:latin typeface="Georgia"/>
                <a:cs typeface="Georgia"/>
              </a:rPr>
              <a:t>of</a:t>
            </a:r>
            <a:r>
              <a:rPr sz="1800" i="1" spc="465" dirty="0">
                <a:solidFill>
                  <a:srgbClr val="999987"/>
                </a:solidFill>
                <a:latin typeface="Georgia"/>
                <a:cs typeface="Georgia"/>
              </a:rPr>
              <a:t> </a:t>
            </a:r>
            <a:r>
              <a:rPr sz="1800" i="1" spc="60" dirty="0">
                <a:solidFill>
                  <a:srgbClr val="999987"/>
                </a:solidFill>
                <a:latin typeface="Georgia"/>
                <a:cs typeface="Georgia"/>
              </a:rPr>
              <a:t>integers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9694" y="2193163"/>
            <a:ext cx="5956300" cy="2286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800" dirty="0">
                <a:solidFill>
                  <a:srgbClr val="333333"/>
                </a:solidFill>
                <a:latin typeface="SimSun-ExtB"/>
                <a:cs typeface="SimSun-ExtB"/>
              </a:rPr>
              <a:t>Embedding(output_dim=d,</a:t>
            </a:r>
            <a:r>
              <a:rPr sz="1800" spc="-10" dirty="0">
                <a:solidFill>
                  <a:srgbClr val="333333"/>
                </a:solidFill>
                <a:latin typeface="SimSun-ExtB"/>
                <a:cs typeface="SimSun-ExtB"/>
              </a:rPr>
              <a:t> </a:t>
            </a:r>
            <a:r>
              <a:rPr sz="1800" dirty="0">
                <a:solidFill>
                  <a:srgbClr val="333333"/>
                </a:solidFill>
                <a:latin typeface="SimSun-ExtB"/>
                <a:cs typeface="SimSun-ExtB"/>
              </a:rPr>
              <a:t>input_dim=n,</a:t>
            </a:r>
            <a:r>
              <a:rPr sz="1800" spc="-5" dirty="0">
                <a:solidFill>
                  <a:srgbClr val="333333"/>
                </a:solidFill>
                <a:latin typeface="SimSun-ExtB"/>
                <a:cs typeface="SimSun-ExtB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imSun-ExtB"/>
                <a:cs typeface="SimSun-ExtB"/>
              </a:rPr>
              <a:t>input_length=</a:t>
            </a:r>
            <a:r>
              <a:rPr sz="1800" spc="-10" dirty="0">
                <a:solidFill>
                  <a:srgbClr val="008080"/>
                </a:solidFill>
                <a:latin typeface="SimSun-ExtB"/>
                <a:cs typeface="SimSun-ExtB"/>
              </a:rPr>
              <a:t>1</a:t>
            </a:r>
            <a:r>
              <a:rPr sz="1800" spc="-10" dirty="0">
                <a:solidFill>
                  <a:srgbClr val="333333"/>
                </a:solidFill>
                <a:latin typeface="SimSun-ExtB"/>
                <a:cs typeface="SimSun-ExtB"/>
              </a:rPr>
              <a:t>)</a:t>
            </a:r>
            <a:endParaRPr sz="1800">
              <a:latin typeface="SimSun-ExtB"/>
              <a:cs typeface="SimSun-ExtB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9694" y="2467482"/>
            <a:ext cx="3670300" cy="2286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800" i="1" spc="-270" dirty="0">
                <a:solidFill>
                  <a:srgbClr val="999987"/>
                </a:solidFill>
                <a:latin typeface="Georgia"/>
                <a:cs typeface="Georgia"/>
              </a:rPr>
              <a:t>#</a:t>
            </a:r>
            <a:r>
              <a:rPr sz="1800" i="1" spc="35" dirty="0">
                <a:solidFill>
                  <a:srgbClr val="999987"/>
                </a:solidFill>
                <a:latin typeface="Georgia"/>
                <a:cs typeface="Georgia"/>
              </a:rPr>
              <a:t>  </a:t>
            </a:r>
            <a:r>
              <a:rPr sz="1800" i="1" dirty="0">
                <a:solidFill>
                  <a:srgbClr val="999987"/>
                </a:solidFill>
                <a:latin typeface="Georgia"/>
                <a:cs typeface="Georgia"/>
              </a:rPr>
              <a:t>output:</a:t>
            </a:r>
            <a:r>
              <a:rPr sz="1800" i="1" spc="40" dirty="0">
                <a:solidFill>
                  <a:srgbClr val="999987"/>
                </a:solidFill>
                <a:latin typeface="Georgia"/>
                <a:cs typeface="Georgia"/>
              </a:rPr>
              <a:t>  </a:t>
            </a:r>
            <a:r>
              <a:rPr sz="1800" i="1" dirty="0">
                <a:solidFill>
                  <a:srgbClr val="999987"/>
                </a:solidFill>
                <a:latin typeface="Georgia"/>
                <a:cs typeface="Georgia"/>
              </a:rPr>
              <a:t>batch</a:t>
            </a:r>
            <a:r>
              <a:rPr sz="1800" i="1" spc="40" dirty="0">
                <a:solidFill>
                  <a:srgbClr val="999987"/>
                </a:solidFill>
                <a:latin typeface="Georgia"/>
                <a:cs typeface="Georgia"/>
              </a:rPr>
              <a:t>  </a:t>
            </a:r>
            <a:r>
              <a:rPr sz="1800" i="1" spc="114" dirty="0">
                <a:solidFill>
                  <a:srgbClr val="999987"/>
                </a:solidFill>
                <a:latin typeface="Georgia"/>
                <a:cs typeface="Georgia"/>
              </a:rPr>
              <a:t>of</a:t>
            </a:r>
            <a:r>
              <a:rPr sz="1800" i="1" spc="40" dirty="0">
                <a:solidFill>
                  <a:srgbClr val="999987"/>
                </a:solidFill>
                <a:latin typeface="Georgia"/>
                <a:cs typeface="Georgia"/>
              </a:rPr>
              <a:t>  </a:t>
            </a:r>
            <a:r>
              <a:rPr sz="1800" i="1" spc="145" dirty="0">
                <a:solidFill>
                  <a:srgbClr val="999987"/>
                </a:solidFill>
                <a:latin typeface="Georgia"/>
                <a:cs typeface="Georgia"/>
              </a:rPr>
              <a:t>float</a:t>
            </a:r>
            <a:r>
              <a:rPr sz="1800" i="1" spc="40" dirty="0">
                <a:solidFill>
                  <a:srgbClr val="999987"/>
                </a:solidFill>
                <a:latin typeface="Georgia"/>
                <a:cs typeface="Georgia"/>
              </a:rPr>
              <a:t>  </a:t>
            </a:r>
            <a:r>
              <a:rPr sz="1800" i="1" spc="55" dirty="0">
                <a:solidFill>
                  <a:srgbClr val="999987"/>
                </a:solidFill>
                <a:latin typeface="Georgia"/>
                <a:cs typeface="Georgia"/>
              </a:rPr>
              <a:t>vectors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1261" y="3173475"/>
            <a:ext cx="8251190" cy="20345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 indent="-89535">
              <a:lnSpc>
                <a:spcPct val="100000"/>
              </a:lnSpc>
              <a:spcBef>
                <a:spcPts val="95"/>
              </a:spcBef>
              <a:buSzPct val="95000"/>
              <a:buChar char="•"/>
              <a:tabLst>
                <a:tab pos="165735" algn="l"/>
              </a:tabLst>
            </a:pPr>
            <a:r>
              <a:rPr sz="2000" dirty="0">
                <a:latin typeface="Arial"/>
                <a:cs typeface="Arial"/>
              </a:rPr>
              <a:t>Equivalent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one-</a:t>
            </a:r>
            <a:r>
              <a:rPr sz="2000" dirty="0">
                <a:latin typeface="Arial"/>
                <a:cs typeface="Arial"/>
              </a:rPr>
              <a:t>hot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encoding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multiplied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weight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matrix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𝐖</a:t>
            </a:r>
            <a:r>
              <a:rPr sz="2000" spc="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∈</a:t>
            </a:r>
            <a:r>
              <a:rPr sz="2000" spc="75" dirty="0">
                <a:latin typeface="Cambria Math"/>
                <a:cs typeface="Cambria Math"/>
              </a:rPr>
              <a:t> </a:t>
            </a:r>
            <a:r>
              <a:rPr sz="2000" spc="65" dirty="0">
                <a:latin typeface="Cambria Math"/>
                <a:cs typeface="Cambria Math"/>
              </a:rPr>
              <a:t>𝑅</a:t>
            </a:r>
            <a:r>
              <a:rPr sz="2175" spc="97" baseline="28735" dirty="0">
                <a:latin typeface="Cambria Math"/>
                <a:cs typeface="Cambria Math"/>
              </a:rPr>
              <a:t>𝑛×𝑑</a:t>
            </a:r>
            <a:r>
              <a:rPr sz="2000" spc="6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2835910">
              <a:lnSpc>
                <a:spcPct val="100000"/>
              </a:lnSpc>
              <a:spcBef>
                <a:spcPts val="1800"/>
              </a:spcBef>
            </a:pPr>
            <a:r>
              <a:rPr sz="2100" dirty="0">
                <a:latin typeface="Cambria Math"/>
                <a:cs typeface="Cambria Math"/>
              </a:rPr>
              <a:t>𝑒𝑚𝑏𝑒𝑑𝑑𝑖𝑛𝑔(𝑥)</a:t>
            </a:r>
            <a:r>
              <a:rPr sz="2100" spc="160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=</a:t>
            </a:r>
            <a:r>
              <a:rPr sz="2100" spc="160" dirty="0">
                <a:latin typeface="Cambria Math"/>
                <a:cs typeface="Cambria Math"/>
              </a:rPr>
              <a:t> </a:t>
            </a:r>
            <a:r>
              <a:rPr sz="2100" dirty="0">
                <a:latin typeface="Cambria Math"/>
                <a:cs typeface="Cambria Math"/>
              </a:rPr>
              <a:t>𝑜𝑛𝑒ℎ𝑜𝑡(𝑥).</a:t>
            </a:r>
            <a:r>
              <a:rPr sz="2100" spc="-95" dirty="0">
                <a:latin typeface="Cambria Math"/>
                <a:cs typeface="Cambria Math"/>
              </a:rPr>
              <a:t> </a:t>
            </a:r>
            <a:r>
              <a:rPr sz="2100" spc="-50" dirty="0">
                <a:latin typeface="Cambria Math"/>
                <a:cs typeface="Cambria Math"/>
              </a:rPr>
              <a:t>𝐖</a:t>
            </a:r>
            <a:endParaRPr sz="21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mbria Math"/>
              <a:cs typeface="Cambria Math"/>
            </a:endParaRPr>
          </a:p>
          <a:p>
            <a:pPr marL="189230" indent="-113664">
              <a:lnSpc>
                <a:spcPct val="100000"/>
              </a:lnSpc>
              <a:spcBef>
                <a:spcPts val="5"/>
              </a:spcBef>
              <a:buSzPct val="95000"/>
              <a:buChar char="•"/>
              <a:tabLst>
                <a:tab pos="189865" algn="l"/>
              </a:tabLst>
            </a:pPr>
            <a:r>
              <a:rPr sz="2000" dirty="0">
                <a:latin typeface="Cambria Math"/>
                <a:cs typeface="Cambria Math"/>
              </a:rPr>
              <a:t>𝐖</a:t>
            </a:r>
            <a:r>
              <a:rPr sz="2000" spc="55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typically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randomly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initialized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tuned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by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backprop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235585" indent="-160020">
              <a:lnSpc>
                <a:spcPct val="100000"/>
              </a:lnSpc>
              <a:buFont typeface="Arial"/>
              <a:buChar char="•"/>
              <a:tabLst>
                <a:tab pos="236220" algn="l"/>
              </a:tabLst>
            </a:pPr>
            <a:r>
              <a:rPr sz="2000" dirty="0">
                <a:latin typeface="Cambria Math"/>
                <a:cs typeface="Cambria Math"/>
              </a:rPr>
              <a:t>𝐖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trainable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parameters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model.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458" y="-204723"/>
            <a:ext cx="85039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Distance</a:t>
            </a:r>
            <a:r>
              <a:rPr sz="4000" spc="-75" dirty="0"/>
              <a:t> </a:t>
            </a:r>
            <a:r>
              <a:rPr sz="4000" dirty="0"/>
              <a:t>and</a:t>
            </a:r>
            <a:r>
              <a:rPr sz="4000" spc="-75" dirty="0"/>
              <a:t> </a:t>
            </a:r>
            <a:r>
              <a:rPr sz="4000" spc="90" dirty="0"/>
              <a:t>similarity</a:t>
            </a:r>
            <a:r>
              <a:rPr sz="4000" spc="-70" dirty="0"/>
              <a:t> </a:t>
            </a:r>
            <a:r>
              <a:rPr sz="4000" spc="75" dirty="0"/>
              <a:t>in</a:t>
            </a:r>
            <a:r>
              <a:rPr sz="4000" spc="-75" dirty="0"/>
              <a:t> </a:t>
            </a:r>
            <a:r>
              <a:rPr sz="4000" spc="-10" dirty="0"/>
              <a:t>Embedding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43458" y="162463"/>
            <a:ext cx="2590800" cy="129159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4000" spc="-10" dirty="0">
                <a:latin typeface="Microsoft Sans Serif"/>
                <a:cs typeface="Microsoft Sans Serif"/>
              </a:rPr>
              <a:t>space</a:t>
            </a:r>
            <a:endParaRPr sz="4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spc="-10" dirty="0">
                <a:latin typeface="Microsoft Sans Serif"/>
                <a:cs typeface="Microsoft Sans Serif"/>
              </a:rPr>
              <a:t>Euclidean</a:t>
            </a:r>
            <a:r>
              <a:rPr sz="2400" spc="-1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distance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425" y="3124200"/>
            <a:ext cx="40519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Simple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spc="125" dirty="0">
                <a:latin typeface="Microsoft Sans Serif"/>
                <a:cs typeface="Microsoft Sans Serif"/>
              </a:rPr>
              <a:t>with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good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properties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500">
              <a:latin typeface="Microsoft Sans Serif"/>
              <a:cs typeface="Microsoft Sans Serif"/>
            </a:endParaRPr>
          </a:p>
          <a:p>
            <a:pPr marL="12700" marR="1137920" indent="107950" algn="just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50" dirty="0">
                <a:latin typeface="Microsoft Sans Serif"/>
                <a:cs typeface="Microsoft Sans Serif"/>
              </a:rPr>
              <a:t>Dependent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on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norm </a:t>
            </a:r>
            <a:r>
              <a:rPr sz="2400" dirty="0">
                <a:latin typeface="Microsoft Sans Serif"/>
                <a:cs typeface="Microsoft Sans Serif"/>
              </a:rPr>
              <a:t>(embeddings</a:t>
            </a:r>
            <a:r>
              <a:rPr sz="2400" spc="17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usually unconstrained)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72945" y="2041525"/>
            <a:ext cx="503555" cy="212090"/>
          </a:xfrm>
          <a:custGeom>
            <a:avLst/>
            <a:gdLst/>
            <a:ahLst/>
            <a:cxnLst/>
            <a:rect l="l" t="t" r="r" b="b"/>
            <a:pathLst>
              <a:path w="503555" h="212089">
                <a:moveTo>
                  <a:pt x="435991" y="0"/>
                </a:moveTo>
                <a:lnTo>
                  <a:pt x="433069" y="8509"/>
                </a:lnTo>
                <a:lnTo>
                  <a:pt x="445283" y="13892"/>
                </a:lnTo>
                <a:lnTo>
                  <a:pt x="455818" y="21288"/>
                </a:lnTo>
                <a:lnTo>
                  <a:pt x="477232" y="55429"/>
                </a:lnTo>
                <a:lnTo>
                  <a:pt x="484250" y="104775"/>
                </a:lnTo>
                <a:lnTo>
                  <a:pt x="483465" y="123444"/>
                </a:lnTo>
                <a:lnTo>
                  <a:pt x="471678" y="169163"/>
                </a:lnTo>
                <a:lnTo>
                  <a:pt x="445424" y="197738"/>
                </a:lnTo>
                <a:lnTo>
                  <a:pt x="433324" y="203073"/>
                </a:lnTo>
                <a:lnTo>
                  <a:pt x="435991" y="211709"/>
                </a:lnTo>
                <a:lnTo>
                  <a:pt x="476513" y="187705"/>
                </a:lnTo>
                <a:lnTo>
                  <a:pt x="499189" y="143335"/>
                </a:lnTo>
                <a:lnTo>
                  <a:pt x="503555" y="105917"/>
                </a:lnTo>
                <a:lnTo>
                  <a:pt x="502459" y="86483"/>
                </a:lnTo>
                <a:lnTo>
                  <a:pt x="486029" y="37084"/>
                </a:lnTo>
                <a:lnTo>
                  <a:pt x="451346" y="5526"/>
                </a:lnTo>
                <a:lnTo>
                  <a:pt x="435991" y="0"/>
                </a:lnTo>
                <a:close/>
              </a:path>
              <a:path w="503555" h="212089">
                <a:moveTo>
                  <a:pt x="67563" y="0"/>
                </a:moveTo>
                <a:lnTo>
                  <a:pt x="27219" y="24056"/>
                </a:lnTo>
                <a:lnTo>
                  <a:pt x="4381" y="68548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398" y="13892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93239" y="1971547"/>
            <a:ext cx="621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𝒅</a:t>
            </a:r>
            <a:r>
              <a:rPr sz="1800" spc="3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𝒚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84626" y="2043048"/>
            <a:ext cx="66040" cy="208279"/>
          </a:xfrm>
          <a:custGeom>
            <a:avLst/>
            <a:gdLst/>
            <a:ahLst/>
            <a:cxnLst/>
            <a:rect l="l" t="t" r="r" b="b"/>
            <a:pathLst>
              <a:path w="66039" h="208280">
                <a:moveTo>
                  <a:pt x="17272" y="0"/>
                </a:moveTo>
                <a:lnTo>
                  <a:pt x="0" y="0"/>
                </a:lnTo>
                <a:lnTo>
                  <a:pt x="0" y="207772"/>
                </a:lnTo>
                <a:lnTo>
                  <a:pt x="17272" y="207772"/>
                </a:lnTo>
                <a:lnTo>
                  <a:pt x="17272" y="0"/>
                </a:lnTo>
                <a:close/>
              </a:path>
              <a:path w="66039" h="208280">
                <a:moveTo>
                  <a:pt x="65786" y="0"/>
                </a:moveTo>
                <a:lnTo>
                  <a:pt x="48641" y="0"/>
                </a:lnTo>
                <a:lnTo>
                  <a:pt x="48641" y="207772"/>
                </a:lnTo>
                <a:lnTo>
                  <a:pt x="65786" y="207772"/>
                </a:lnTo>
                <a:lnTo>
                  <a:pt x="65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23210" y="2043048"/>
            <a:ext cx="66040" cy="208279"/>
          </a:xfrm>
          <a:custGeom>
            <a:avLst/>
            <a:gdLst/>
            <a:ahLst/>
            <a:cxnLst/>
            <a:rect l="l" t="t" r="r" b="b"/>
            <a:pathLst>
              <a:path w="66039" h="208280">
                <a:moveTo>
                  <a:pt x="17272" y="0"/>
                </a:moveTo>
                <a:lnTo>
                  <a:pt x="0" y="0"/>
                </a:lnTo>
                <a:lnTo>
                  <a:pt x="0" y="207772"/>
                </a:lnTo>
                <a:lnTo>
                  <a:pt x="17272" y="207772"/>
                </a:lnTo>
                <a:lnTo>
                  <a:pt x="17272" y="0"/>
                </a:lnTo>
                <a:close/>
              </a:path>
              <a:path w="66039" h="208280">
                <a:moveTo>
                  <a:pt x="65786" y="0"/>
                </a:moveTo>
                <a:lnTo>
                  <a:pt x="48641" y="0"/>
                </a:lnTo>
                <a:lnTo>
                  <a:pt x="48641" y="207772"/>
                </a:lnTo>
                <a:lnTo>
                  <a:pt x="65786" y="207772"/>
                </a:lnTo>
                <a:lnTo>
                  <a:pt x="65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47620" y="1971547"/>
            <a:ext cx="923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935" algn="l"/>
              </a:tabLst>
            </a:pPr>
            <a:r>
              <a:rPr sz="1800" spc="-50" dirty="0">
                <a:latin typeface="Cambria Math"/>
                <a:cs typeface="Cambria Math"/>
              </a:rPr>
              <a:t>=</a:t>
            </a:r>
            <a:r>
              <a:rPr sz="1800" dirty="0">
                <a:latin typeface="Cambria Math"/>
                <a:cs typeface="Cambria Math"/>
              </a:rPr>
              <a:t>	𝒙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60" dirty="0">
                <a:latin typeface="Cambria Math"/>
                <a:cs typeface="Cambria Math"/>
              </a:rPr>
              <a:t>𝒚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5905" y="2079751"/>
            <a:ext cx="12573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50" dirty="0">
                <a:latin typeface="Cambria Math"/>
                <a:cs typeface="Cambria Math"/>
              </a:rPr>
              <a:t>𝟐</a:t>
            </a:r>
            <a:endParaRPr sz="1300">
              <a:latin typeface="Cambria Math"/>
              <a:cs typeface="Cambria Math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73C555-7E17-D539-B07E-42838878B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640790"/>
            <a:ext cx="7771454" cy="2675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358" y="399287"/>
            <a:ext cx="17602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14" dirty="0"/>
              <a:t>Outline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983994" y="1209040"/>
            <a:ext cx="22504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Microsoft Sans Serif"/>
                <a:cs typeface="Microsoft Sans Serif"/>
              </a:rPr>
              <a:t>Embeddings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458" y="-204723"/>
            <a:ext cx="85039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Distance</a:t>
            </a:r>
            <a:r>
              <a:rPr sz="4000" spc="-75" dirty="0"/>
              <a:t> </a:t>
            </a:r>
            <a:r>
              <a:rPr sz="4000" dirty="0"/>
              <a:t>and</a:t>
            </a:r>
            <a:r>
              <a:rPr sz="4000" spc="-75" dirty="0"/>
              <a:t> </a:t>
            </a:r>
            <a:r>
              <a:rPr sz="4000" spc="90" dirty="0"/>
              <a:t>similarity</a:t>
            </a:r>
            <a:r>
              <a:rPr sz="4000" spc="-70" dirty="0"/>
              <a:t> </a:t>
            </a:r>
            <a:r>
              <a:rPr sz="4000" spc="75" dirty="0"/>
              <a:t>in</a:t>
            </a:r>
            <a:r>
              <a:rPr sz="4000" spc="-75" dirty="0"/>
              <a:t> </a:t>
            </a:r>
            <a:r>
              <a:rPr sz="4000" spc="-10" dirty="0"/>
              <a:t>Embedding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43458" y="162463"/>
            <a:ext cx="2590800" cy="129159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4000" spc="-10" dirty="0">
                <a:latin typeface="Microsoft Sans Serif"/>
                <a:cs typeface="Microsoft Sans Serif"/>
              </a:rPr>
              <a:t>space</a:t>
            </a:r>
            <a:endParaRPr sz="4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400" spc="-10" dirty="0">
                <a:latin typeface="Microsoft Sans Serif"/>
                <a:cs typeface="Microsoft Sans Serif"/>
              </a:rPr>
              <a:t>Euclidean</a:t>
            </a:r>
            <a:r>
              <a:rPr sz="2400" spc="-1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distance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76157" y="2136901"/>
            <a:ext cx="502920" cy="212090"/>
          </a:xfrm>
          <a:custGeom>
            <a:avLst/>
            <a:gdLst/>
            <a:ahLst/>
            <a:cxnLst/>
            <a:rect l="l" t="t" r="r" b="b"/>
            <a:pathLst>
              <a:path w="502920" h="212089">
                <a:moveTo>
                  <a:pt x="435228" y="0"/>
                </a:moveTo>
                <a:lnTo>
                  <a:pt x="432308" y="8636"/>
                </a:lnTo>
                <a:lnTo>
                  <a:pt x="444521" y="13946"/>
                </a:lnTo>
                <a:lnTo>
                  <a:pt x="455056" y="21304"/>
                </a:lnTo>
                <a:lnTo>
                  <a:pt x="476470" y="55431"/>
                </a:lnTo>
                <a:lnTo>
                  <a:pt x="483489" y="104901"/>
                </a:lnTo>
                <a:lnTo>
                  <a:pt x="482703" y="123571"/>
                </a:lnTo>
                <a:lnTo>
                  <a:pt x="470916" y="169290"/>
                </a:lnTo>
                <a:lnTo>
                  <a:pt x="444662" y="197865"/>
                </a:lnTo>
                <a:lnTo>
                  <a:pt x="432562" y="203200"/>
                </a:lnTo>
                <a:lnTo>
                  <a:pt x="435228" y="211709"/>
                </a:lnTo>
                <a:lnTo>
                  <a:pt x="475698" y="187705"/>
                </a:lnTo>
                <a:lnTo>
                  <a:pt x="498427" y="143335"/>
                </a:lnTo>
                <a:lnTo>
                  <a:pt x="502793" y="105918"/>
                </a:lnTo>
                <a:lnTo>
                  <a:pt x="501697" y="86536"/>
                </a:lnTo>
                <a:lnTo>
                  <a:pt x="485267" y="37084"/>
                </a:lnTo>
                <a:lnTo>
                  <a:pt x="450584" y="5544"/>
                </a:lnTo>
                <a:lnTo>
                  <a:pt x="435228" y="0"/>
                </a:lnTo>
                <a:close/>
              </a:path>
              <a:path w="502920" h="212089">
                <a:moveTo>
                  <a:pt x="67564" y="0"/>
                </a:moveTo>
                <a:lnTo>
                  <a:pt x="27219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4" y="211709"/>
                </a:lnTo>
                <a:lnTo>
                  <a:pt x="70231" y="203200"/>
                </a:lnTo>
                <a:lnTo>
                  <a:pt x="58183" y="197865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03" y="104901"/>
                </a:lnTo>
                <a:lnTo>
                  <a:pt x="20089" y="86776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3809" y="2067052"/>
            <a:ext cx="1523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9215" algn="l"/>
              </a:tabLst>
            </a:pPr>
            <a:r>
              <a:rPr sz="1800" dirty="0">
                <a:latin typeface="Cambria Math"/>
                <a:cs typeface="Cambria Math"/>
              </a:rPr>
              <a:t>𝒄𝒐𝒔𝒊𝒏𝒆</a:t>
            </a:r>
            <a:r>
              <a:rPr sz="1800" spc="3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𝒚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5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97340" y="2235707"/>
            <a:ext cx="919480" cy="264160"/>
          </a:xfrm>
          <a:custGeom>
            <a:avLst/>
            <a:gdLst/>
            <a:ahLst/>
            <a:cxnLst/>
            <a:rect l="l" t="t" r="r" b="b"/>
            <a:pathLst>
              <a:path w="919479" h="264160">
                <a:moveTo>
                  <a:pt x="44831" y="56007"/>
                </a:moveTo>
                <a:lnTo>
                  <a:pt x="27559" y="56007"/>
                </a:lnTo>
                <a:lnTo>
                  <a:pt x="27559" y="263652"/>
                </a:lnTo>
                <a:lnTo>
                  <a:pt x="44831" y="263652"/>
                </a:lnTo>
                <a:lnTo>
                  <a:pt x="44831" y="56007"/>
                </a:lnTo>
                <a:close/>
              </a:path>
              <a:path w="919479" h="264160">
                <a:moveTo>
                  <a:pt x="93345" y="56007"/>
                </a:moveTo>
                <a:lnTo>
                  <a:pt x="76200" y="56007"/>
                </a:lnTo>
                <a:lnTo>
                  <a:pt x="76200" y="263652"/>
                </a:lnTo>
                <a:lnTo>
                  <a:pt x="93345" y="263652"/>
                </a:lnTo>
                <a:lnTo>
                  <a:pt x="93345" y="56007"/>
                </a:lnTo>
                <a:close/>
              </a:path>
              <a:path w="919479" h="264160">
                <a:moveTo>
                  <a:pt x="297815" y="56007"/>
                </a:moveTo>
                <a:lnTo>
                  <a:pt x="280543" y="56007"/>
                </a:lnTo>
                <a:lnTo>
                  <a:pt x="280543" y="263652"/>
                </a:lnTo>
                <a:lnTo>
                  <a:pt x="297815" y="263652"/>
                </a:lnTo>
                <a:lnTo>
                  <a:pt x="297815" y="56007"/>
                </a:lnTo>
                <a:close/>
              </a:path>
              <a:path w="919479" h="264160">
                <a:moveTo>
                  <a:pt x="346329" y="56007"/>
                </a:moveTo>
                <a:lnTo>
                  <a:pt x="329184" y="56007"/>
                </a:lnTo>
                <a:lnTo>
                  <a:pt x="329184" y="263652"/>
                </a:lnTo>
                <a:lnTo>
                  <a:pt x="346329" y="263652"/>
                </a:lnTo>
                <a:lnTo>
                  <a:pt x="346329" y="56007"/>
                </a:lnTo>
                <a:close/>
              </a:path>
              <a:path w="919479" h="264160">
                <a:moveTo>
                  <a:pt x="585089" y="56007"/>
                </a:moveTo>
                <a:lnTo>
                  <a:pt x="567817" y="56007"/>
                </a:lnTo>
                <a:lnTo>
                  <a:pt x="567817" y="263652"/>
                </a:lnTo>
                <a:lnTo>
                  <a:pt x="585089" y="263652"/>
                </a:lnTo>
                <a:lnTo>
                  <a:pt x="585089" y="56007"/>
                </a:lnTo>
                <a:close/>
              </a:path>
              <a:path w="919479" h="264160">
                <a:moveTo>
                  <a:pt x="633603" y="56007"/>
                </a:moveTo>
                <a:lnTo>
                  <a:pt x="616458" y="56007"/>
                </a:lnTo>
                <a:lnTo>
                  <a:pt x="616458" y="263652"/>
                </a:lnTo>
                <a:lnTo>
                  <a:pt x="633603" y="263652"/>
                </a:lnTo>
                <a:lnTo>
                  <a:pt x="633603" y="56007"/>
                </a:lnTo>
                <a:close/>
              </a:path>
              <a:path w="919479" h="264160">
                <a:moveTo>
                  <a:pt x="842645" y="56007"/>
                </a:moveTo>
                <a:lnTo>
                  <a:pt x="825373" y="56007"/>
                </a:lnTo>
                <a:lnTo>
                  <a:pt x="825373" y="263652"/>
                </a:lnTo>
                <a:lnTo>
                  <a:pt x="842645" y="263652"/>
                </a:lnTo>
                <a:lnTo>
                  <a:pt x="842645" y="56007"/>
                </a:lnTo>
                <a:close/>
              </a:path>
              <a:path w="919479" h="264160">
                <a:moveTo>
                  <a:pt x="891159" y="56007"/>
                </a:moveTo>
                <a:lnTo>
                  <a:pt x="874014" y="56007"/>
                </a:lnTo>
                <a:lnTo>
                  <a:pt x="874014" y="263652"/>
                </a:lnTo>
                <a:lnTo>
                  <a:pt x="891159" y="263652"/>
                </a:lnTo>
                <a:lnTo>
                  <a:pt x="891159" y="56007"/>
                </a:lnTo>
                <a:close/>
              </a:path>
              <a:path w="919479" h="264160">
                <a:moveTo>
                  <a:pt x="918972" y="0"/>
                </a:moveTo>
                <a:lnTo>
                  <a:pt x="0" y="0"/>
                </a:lnTo>
                <a:lnTo>
                  <a:pt x="0" y="14478"/>
                </a:lnTo>
                <a:lnTo>
                  <a:pt x="918972" y="14478"/>
                </a:lnTo>
                <a:lnTo>
                  <a:pt x="9189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26956" y="1894078"/>
            <a:ext cx="4610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𝒙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⋅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𝒚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06559" y="2220214"/>
            <a:ext cx="702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595" algn="l"/>
                <a:tab pos="552450" algn="l"/>
              </a:tabLst>
            </a:pPr>
            <a:r>
              <a:rPr sz="1800" spc="-50" dirty="0">
                <a:latin typeface="Cambria Math"/>
                <a:cs typeface="Cambria Math"/>
              </a:rPr>
              <a:t>𝒙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50" dirty="0">
                <a:latin typeface="Cambria Math"/>
                <a:cs typeface="Cambria Math"/>
              </a:rPr>
              <a:t>⋅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50" dirty="0">
                <a:latin typeface="Cambria Math"/>
                <a:cs typeface="Cambria Math"/>
              </a:rPr>
              <a:t>𝒚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5425" y="3124200"/>
            <a:ext cx="405193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0" dirty="0">
                <a:latin typeface="Microsoft Sans Serif"/>
                <a:cs typeface="Microsoft Sans Serif"/>
              </a:rPr>
              <a:t>Simple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spc="125" dirty="0">
                <a:latin typeface="Microsoft Sans Serif"/>
                <a:cs typeface="Microsoft Sans Serif"/>
              </a:rPr>
              <a:t>with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good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properties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500">
              <a:latin typeface="Microsoft Sans Serif"/>
              <a:cs typeface="Microsoft Sans Serif"/>
            </a:endParaRPr>
          </a:p>
          <a:p>
            <a:pPr marL="12700" marR="1137920" indent="107950" algn="just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50" dirty="0">
                <a:latin typeface="Microsoft Sans Serif"/>
                <a:cs typeface="Microsoft Sans Serif"/>
              </a:rPr>
              <a:t>Dependent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on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norm </a:t>
            </a:r>
            <a:r>
              <a:rPr sz="2400" dirty="0">
                <a:latin typeface="Microsoft Sans Serif"/>
                <a:cs typeface="Microsoft Sans Serif"/>
              </a:rPr>
              <a:t>(embeddings</a:t>
            </a:r>
            <a:r>
              <a:rPr sz="2400" spc="17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usually unconstrained)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38950" y="1154938"/>
            <a:ext cx="2285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Microsoft Sans Serif"/>
                <a:cs typeface="Microsoft Sans Serif"/>
              </a:rPr>
              <a:t>Cosine</a:t>
            </a:r>
            <a:r>
              <a:rPr sz="2400" spc="-1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similarity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72945" y="2041525"/>
            <a:ext cx="503555" cy="212090"/>
          </a:xfrm>
          <a:custGeom>
            <a:avLst/>
            <a:gdLst/>
            <a:ahLst/>
            <a:cxnLst/>
            <a:rect l="l" t="t" r="r" b="b"/>
            <a:pathLst>
              <a:path w="503555" h="212089">
                <a:moveTo>
                  <a:pt x="435991" y="0"/>
                </a:moveTo>
                <a:lnTo>
                  <a:pt x="433069" y="8509"/>
                </a:lnTo>
                <a:lnTo>
                  <a:pt x="445283" y="13892"/>
                </a:lnTo>
                <a:lnTo>
                  <a:pt x="455818" y="21288"/>
                </a:lnTo>
                <a:lnTo>
                  <a:pt x="477232" y="55429"/>
                </a:lnTo>
                <a:lnTo>
                  <a:pt x="484250" y="104775"/>
                </a:lnTo>
                <a:lnTo>
                  <a:pt x="483465" y="123444"/>
                </a:lnTo>
                <a:lnTo>
                  <a:pt x="471678" y="169163"/>
                </a:lnTo>
                <a:lnTo>
                  <a:pt x="445424" y="197738"/>
                </a:lnTo>
                <a:lnTo>
                  <a:pt x="433324" y="203073"/>
                </a:lnTo>
                <a:lnTo>
                  <a:pt x="435991" y="211709"/>
                </a:lnTo>
                <a:lnTo>
                  <a:pt x="476513" y="187705"/>
                </a:lnTo>
                <a:lnTo>
                  <a:pt x="499189" y="143335"/>
                </a:lnTo>
                <a:lnTo>
                  <a:pt x="503555" y="105917"/>
                </a:lnTo>
                <a:lnTo>
                  <a:pt x="502459" y="86483"/>
                </a:lnTo>
                <a:lnTo>
                  <a:pt x="486029" y="37084"/>
                </a:lnTo>
                <a:lnTo>
                  <a:pt x="451346" y="5526"/>
                </a:lnTo>
                <a:lnTo>
                  <a:pt x="435991" y="0"/>
                </a:lnTo>
                <a:close/>
              </a:path>
              <a:path w="503555" h="212089">
                <a:moveTo>
                  <a:pt x="67563" y="0"/>
                </a:moveTo>
                <a:lnTo>
                  <a:pt x="27219" y="24056"/>
                </a:lnTo>
                <a:lnTo>
                  <a:pt x="4381" y="68548"/>
                </a:lnTo>
                <a:lnTo>
                  <a:pt x="0" y="105917"/>
                </a:lnTo>
                <a:lnTo>
                  <a:pt x="1093" y="125370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3" y="211709"/>
                </a:lnTo>
                <a:lnTo>
                  <a:pt x="70231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23"/>
                </a:lnTo>
                <a:lnTo>
                  <a:pt x="31877" y="42163"/>
                </a:lnTo>
                <a:lnTo>
                  <a:pt x="58398" y="13892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93239" y="1971547"/>
            <a:ext cx="621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𝒅</a:t>
            </a:r>
            <a:r>
              <a:rPr sz="1800" spc="3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𝒚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84626" y="2043048"/>
            <a:ext cx="66040" cy="208279"/>
          </a:xfrm>
          <a:custGeom>
            <a:avLst/>
            <a:gdLst/>
            <a:ahLst/>
            <a:cxnLst/>
            <a:rect l="l" t="t" r="r" b="b"/>
            <a:pathLst>
              <a:path w="66039" h="208280">
                <a:moveTo>
                  <a:pt x="17272" y="0"/>
                </a:moveTo>
                <a:lnTo>
                  <a:pt x="0" y="0"/>
                </a:lnTo>
                <a:lnTo>
                  <a:pt x="0" y="207772"/>
                </a:lnTo>
                <a:lnTo>
                  <a:pt x="17272" y="207772"/>
                </a:lnTo>
                <a:lnTo>
                  <a:pt x="17272" y="0"/>
                </a:lnTo>
                <a:close/>
              </a:path>
              <a:path w="66039" h="208280">
                <a:moveTo>
                  <a:pt x="65786" y="0"/>
                </a:moveTo>
                <a:lnTo>
                  <a:pt x="48641" y="0"/>
                </a:lnTo>
                <a:lnTo>
                  <a:pt x="48641" y="207772"/>
                </a:lnTo>
                <a:lnTo>
                  <a:pt x="65786" y="207772"/>
                </a:lnTo>
                <a:lnTo>
                  <a:pt x="65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23210" y="2043048"/>
            <a:ext cx="66040" cy="208279"/>
          </a:xfrm>
          <a:custGeom>
            <a:avLst/>
            <a:gdLst/>
            <a:ahLst/>
            <a:cxnLst/>
            <a:rect l="l" t="t" r="r" b="b"/>
            <a:pathLst>
              <a:path w="66039" h="208280">
                <a:moveTo>
                  <a:pt x="17272" y="0"/>
                </a:moveTo>
                <a:lnTo>
                  <a:pt x="0" y="0"/>
                </a:lnTo>
                <a:lnTo>
                  <a:pt x="0" y="207772"/>
                </a:lnTo>
                <a:lnTo>
                  <a:pt x="17272" y="207772"/>
                </a:lnTo>
                <a:lnTo>
                  <a:pt x="17272" y="0"/>
                </a:lnTo>
                <a:close/>
              </a:path>
              <a:path w="66039" h="208280">
                <a:moveTo>
                  <a:pt x="65786" y="0"/>
                </a:moveTo>
                <a:lnTo>
                  <a:pt x="48641" y="0"/>
                </a:lnTo>
                <a:lnTo>
                  <a:pt x="48641" y="207772"/>
                </a:lnTo>
                <a:lnTo>
                  <a:pt x="65786" y="207772"/>
                </a:lnTo>
                <a:lnTo>
                  <a:pt x="657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47620" y="1971547"/>
            <a:ext cx="923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935" algn="l"/>
              </a:tabLst>
            </a:pPr>
            <a:r>
              <a:rPr sz="1800" spc="-50" dirty="0">
                <a:latin typeface="Cambria Math"/>
                <a:cs typeface="Cambria Math"/>
              </a:rPr>
              <a:t>=</a:t>
            </a:r>
            <a:r>
              <a:rPr sz="1800" dirty="0">
                <a:latin typeface="Cambria Math"/>
                <a:cs typeface="Cambria Math"/>
              </a:rPr>
              <a:t>	𝒙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spc="-60" dirty="0">
                <a:latin typeface="Cambria Math"/>
                <a:cs typeface="Cambria Math"/>
              </a:rPr>
              <a:t>𝒚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65905" y="2079751"/>
            <a:ext cx="12573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50" dirty="0">
                <a:latin typeface="Cambria Math"/>
                <a:cs typeface="Cambria Math"/>
              </a:rPr>
              <a:t>𝟐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23963" y="3849751"/>
            <a:ext cx="558800" cy="235585"/>
          </a:xfrm>
          <a:custGeom>
            <a:avLst/>
            <a:gdLst/>
            <a:ahLst/>
            <a:cxnLst/>
            <a:rect l="l" t="t" r="r" b="b"/>
            <a:pathLst>
              <a:path w="558800" h="235585">
                <a:moveTo>
                  <a:pt x="483361" y="0"/>
                </a:moveTo>
                <a:lnTo>
                  <a:pt x="480059" y="9525"/>
                </a:lnTo>
                <a:lnTo>
                  <a:pt x="493660" y="15428"/>
                </a:lnTo>
                <a:lnTo>
                  <a:pt x="505332" y="23606"/>
                </a:lnTo>
                <a:lnTo>
                  <a:pt x="529080" y="61503"/>
                </a:lnTo>
                <a:lnTo>
                  <a:pt x="536955" y="116331"/>
                </a:lnTo>
                <a:lnTo>
                  <a:pt x="536076" y="137076"/>
                </a:lnTo>
                <a:lnTo>
                  <a:pt x="522985" y="187832"/>
                </a:lnTo>
                <a:lnTo>
                  <a:pt x="493821" y="219622"/>
                </a:lnTo>
                <a:lnTo>
                  <a:pt x="480440" y="225551"/>
                </a:lnTo>
                <a:lnTo>
                  <a:pt x="483361" y="235076"/>
                </a:lnTo>
                <a:lnTo>
                  <a:pt x="528296" y="208359"/>
                </a:lnTo>
                <a:lnTo>
                  <a:pt x="553497" y="159099"/>
                </a:lnTo>
                <a:lnTo>
                  <a:pt x="558291" y="117601"/>
                </a:lnTo>
                <a:lnTo>
                  <a:pt x="557079" y="96047"/>
                </a:lnTo>
                <a:lnTo>
                  <a:pt x="547415" y="57844"/>
                </a:lnTo>
                <a:lnTo>
                  <a:pt x="515365" y="15049"/>
                </a:lnTo>
                <a:lnTo>
                  <a:pt x="500411" y="6143"/>
                </a:lnTo>
                <a:lnTo>
                  <a:pt x="483361" y="0"/>
                </a:lnTo>
                <a:close/>
              </a:path>
              <a:path w="558800" h="235585">
                <a:moveTo>
                  <a:pt x="75056" y="0"/>
                </a:moveTo>
                <a:lnTo>
                  <a:pt x="30194" y="26717"/>
                </a:lnTo>
                <a:lnTo>
                  <a:pt x="4857" y="76136"/>
                </a:lnTo>
                <a:lnTo>
                  <a:pt x="0" y="117601"/>
                </a:lnTo>
                <a:lnTo>
                  <a:pt x="1212" y="139172"/>
                </a:lnTo>
                <a:lnTo>
                  <a:pt x="10876" y="177359"/>
                </a:lnTo>
                <a:lnTo>
                  <a:pt x="42941" y="220027"/>
                </a:lnTo>
                <a:lnTo>
                  <a:pt x="75056" y="235076"/>
                </a:lnTo>
                <a:lnTo>
                  <a:pt x="77977" y="225551"/>
                </a:lnTo>
                <a:lnTo>
                  <a:pt x="64597" y="219622"/>
                </a:lnTo>
                <a:lnTo>
                  <a:pt x="53038" y="211359"/>
                </a:lnTo>
                <a:lnTo>
                  <a:pt x="29338" y="172803"/>
                </a:lnTo>
                <a:lnTo>
                  <a:pt x="21462" y="116331"/>
                </a:lnTo>
                <a:lnTo>
                  <a:pt x="22342" y="96277"/>
                </a:lnTo>
                <a:lnTo>
                  <a:pt x="35432" y="46736"/>
                </a:lnTo>
                <a:lnTo>
                  <a:pt x="64811" y="15428"/>
                </a:lnTo>
                <a:lnTo>
                  <a:pt x="78358" y="9525"/>
                </a:lnTo>
                <a:lnTo>
                  <a:pt x="750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76670" y="3163824"/>
            <a:ext cx="486791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600" indent="-89535">
              <a:lnSpc>
                <a:spcPct val="100000"/>
              </a:lnSpc>
              <a:spcBef>
                <a:spcPts val="95"/>
              </a:spcBef>
              <a:buSzPct val="95000"/>
              <a:buChar char="•"/>
              <a:tabLst>
                <a:tab pos="102235" algn="l"/>
              </a:tabLst>
            </a:pPr>
            <a:r>
              <a:rPr sz="2000" dirty="0">
                <a:latin typeface="Arial"/>
                <a:cs typeface="Arial"/>
              </a:rPr>
              <a:t>Angle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between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points,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regardless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norm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050">
              <a:latin typeface="Arial"/>
              <a:cs typeface="Arial"/>
            </a:endParaRPr>
          </a:p>
          <a:p>
            <a:pPr marL="125730" indent="-113664">
              <a:lnSpc>
                <a:spcPct val="100000"/>
              </a:lnSpc>
              <a:buSzPct val="95000"/>
              <a:buChar char="•"/>
              <a:tabLst>
                <a:tab pos="126364" algn="l"/>
                <a:tab pos="1599565" algn="l"/>
              </a:tabLst>
            </a:pPr>
            <a:r>
              <a:rPr sz="2000" dirty="0">
                <a:latin typeface="Cambria Math"/>
                <a:cs typeface="Cambria Math"/>
              </a:rPr>
              <a:t>𝒄𝒐𝒔𝒊𝒏𝒆</a:t>
            </a:r>
            <a:r>
              <a:rPr sz="2000" spc="345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𝒙,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𝒚</a:t>
            </a:r>
            <a:r>
              <a:rPr sz="2000" dirty="0">
                <a:latin typeface="Cambria Math"/>
                <a:cs typeface="Cambria Math"/>
              </a:rPr>
              <a:t>	∈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[−𝟏,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𝟏]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000">
              <a:latin typeface="Cambria Math"/>
              <a:cs typeface="Cambria Math"/>
            </a:endParaRPr>
          </a:p>
          <a:p>
            <a:pPr marL="12700" marR="5080" indent="89535">
              <a:lnSpc>
                <a:spcPct val="100000"/>
              </a:lnSpc>
              <a:buSzPct val="95000"/>
              <a:buChar char="•"/>
              <a:tabLst>
                <a:tab pos="102235" algn="l"/>
              </a:tabLst>
            </a:pPr>
            <a:r>
              <a:rPr sz="2000" dirty="0">
                <a:latin typeface="Arial"/>
                <a:cs typeface="Arial"/>
              </a:rPr>
              <a:t>Expected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cosine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similarity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random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pairs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vectors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458" y="-204723"/>
            <a:ext cx="85039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Distance</a:t>
            </a:r>
            <a:r>
              <a:rPr sz="4000" spc="-75" dirty="0"/>
              <a:t> </a:t>
            </a:r>
            <a:r>
              <a:rPr sz="4000" dirty="0"/>
              <a:t>and</a:t>
            </a:r>
            <a:r>
              <a:rPr sz="4000" spc="-75" dirty="0"/>
              <a:t> </a:t>
            </a:r>
            <a:r>
              <a:rPr sz="4000" spc="90" dirty="0"/>
              <a:t>similarity</a:t>
            </a:r>
            <a:r>
              <a:rPr sz="4000" spc="-70" dirty="0"/>
              <a:t> </a:t>
            </a:r>
            <a:r>
              <a:rPr sz="4000" spc="75" dirty="0"/>
              <a:t>in</a:t>
            </a:r>
            <a:r>
              <a:rPr sz="4000" spc="-75" dirty="0"/>
              <a:t> </a:t>
            </a:r>
            <a:r>
              <a:rPr sz="4000" spc="-10" dirty="0"/>
              <a:t>Embedding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43458" y="343662"/>
            <a:ext cx="3865879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Microsoft Sans Serif"/>
                <a:cs typeface="Microsoft Sans Serif"/>
              </a:rPr>
              <a:t>space</a:t>
            </a:r>
            <a:endParaRPr sz="4000">
              <a:latin typeface="Microsoft Sans Serif"/>
              <a:cs typeface="Microsoft Sans Serif"/>
            </a:endParaRPr>
          </a:p>
          <a:p>
            <a:pPr marL="281305">
              <a:lnSpc>
                <a:spcPct val="100000"/>
              </a:lnSpc>
              <a:spcBef>
                <a:spcPts val="1900"/>
              </a:spcBef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140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𝑦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both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norms: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0920" y="2113787"/>
            <a:ext cx="12573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50" dirty="0">
                <a:latin typeface="Cambria Math"/>
                <a:cs typeface="Cambria Math"/>
              </a:rPr>
              <a:t>𝟐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12184" y="1996693"/>
            <a:ext cx="3267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‖𝒙 −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𝒚‖</a:t>
            </a:r>
            <a:r>
              <a:rPr sz="1950" baseline="29914" dirty="0">
                <a:latin typeface="Cambria Math"/>
                <a:cs typeface="Cambria Math"/>
              </a:rPr>
              <a:t>𝟐</a:t>
            </a:r>
            <a:r>
              <a:rPr sz="1950" spc="442" baseline="299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𝟐(𝟏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𝒄𝒐𝒔𝒊𝒏𝒆(𝒙,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𝒚))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458" y="-204723"/>
            <a:ext cx="85039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Distance</a:t>
            </a:r>
            <a:r>
              <a:rPr sz="4000" spc="-75" dirty="0"/>
              <a:t> </a:t>
            </a:r>
            <a:r>
              <a:rPr sz="4000" dirty="0"/>
              <a:t>and</a:t>
            </a:r>
            <a:r>
              <a:rPr sz="4000" spc="-75" dirty="0"/>
              <a:t> </a:t>
            </a:r>
            <a:r>
              <a:rPr sz="4000" spc="90" dirty="0"/>
              <a:t>similarity</a:t>
            </a:r>
            <a:r>
              <a:rPr sz="4000" spc="-70" dirty="0"/>
              <a:t> </a:t>
            </a:r>
            <a:r>
              <a:rPr sz="4000" spc="75" dirty="0"/>
              <a:t>in</a:t>
            </a:r>
            <a:r>
              <a:rPr sz="4000" spc="-75" dirty="0"/>
              <a:t> </a:t>
            </a:r>
            <a:r>
              <a:rPr sz="4000" spc="-10" dirty="0"/>
              <a:t>Embedding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43458" y="343662"/>
            <a:ext cx="3865879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Microsoft Sans Serif"/>
                <a:cs typeface="Microsoft Sans Serif"/>
              </a:rPr>
              <a:t>space</a:t>
            </a:r>
            <a:endParaRPr sz="4000">
              <a:latin typeface="Microsoft Sans Serif"/>
              <a:cs typeface="Microsoft Sans Serif"/>
            </a:endParaRPr>
          </a:p>
          <a:p>
            <a:pPr marL="281305">
              <a:lnSpc>
                <a:spcPct val="100000"/>
              </a:lnSpc>
              <a:spcBef>
                <a:spcPts val="1900"/>
              </a:spcBef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140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𝑦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both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norms: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27980" y="4164710"/>
            <a:ext cx="503555" cy="212090"/>
          </a:xfrm>
          <a:custGeom>
            <a:avLst/>
            <a:gdLst/>
            <a:ahLst/>
            <a:cxnLst/>
            <a:rect l="l" t="t" r="r" b="b"/>
            <a:pathLst>
              <a:path w="503554" h="212089">
                <a:moveTo>
                  <a:pt x="435991" y="0"/>
                </a:moveTo>
                <a:lnTo>
                  <a:pt x="433070" y="8508"/>
                </a:lnTo>
                <a:lnTo>
                  <a:pt x="445283" y="13819"/>
                </a:lnTo>
                <a:lnTo>
                  <a:pt x="455818" y="21177"/>
                </a:lnTo>
                <a:lnTo>
                  <a:pt x="477232" y="55322"/>
                </a:lnTo>
                <a:lnTo>
                  <a:pt x="484251" y="104775"/>
                </a:lnTo>
                <a:lnTo>
                  <a:pt x="483465" y="123443"/>
                </a:lnTo>
                <a:lnTo>
                  <a:pt x="471678" y="169163"/>
                </a:lnTo>
                <a:lnTo>
                  <a:pt x="445424" y="197738"/>
                </a:lnTo>
                <a:lnTo>
                  <a:pt x="433324" y="203072"/>
                </a:lnTo>
                <a:lnTo>
                  <a:pt x="435991" y="211708"/>
                </a:lnTo>
                <a:lnTo>
                  <a:pt x="476460" y="187706"/>
                </a:lnTo>
                <a:lnTo>
                  <a:pt x="499189" y="143287"/>
                </a:lnTo>
                <a:lnTo>
                  <a:pt x="503555" y="105918"/>
                </a:lnTo>
                <a:lnTo>
                  <a:pt x="502459" y="86483"/>
                </a:lnTo>
                <a:lnTo>
                  <a:pt x="486029" y="37083"/>
                </a:lnTo>
                <a:lnTo>
                  <a:pt x="451346" y="5526"/>
                </a:lnTo>
                <a:lnTo>
                  <a:pt x="435991" y="0"/>
                </a:lnTo>
                <a:close/>
              </a:path>
              <a:path w="503554" h="212089">
                <a:moveTo>
                  <a:pt x="67564" y="0"/>
                </a:moveTo>
                <a:lnTo>
                  <a:pt x="27219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3" y="125352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4" y="211708"/>
                </a:lnTo>
                <a:lnTo>
                  <a:pt x="70231" y="203072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03"/>
                </a:lnTo>
                <a:lnTo>
                  <a:pt x="31877" y="42037"/>
                </a:lnTo>
                <a:lnTo>
                  <a:pt x="58398" y="13819"/>
                </a:lnTo>
                <a:lnTo>
                  <a:pt x="70612" y="8508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08246" y="4094988"/>
            <a:ext cx="2573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07110" algn="l"/>
                <a:tab pos="2433955" algn="l"/>
              </a:tabLst>
            </a:pPr>
            <a:r>
              <a:rPr sz="1800" dirty="0">
                <a:latin typeface="Cambria Math"/>
                <a:cs typeface="Cambria Math"/>
              </a:rPr>
              <a:t>𝒄𝒐𝒔</a:t>
            </a:r>
            <a:r>
              <a:rPr sz="1800" spc="3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60" dirty="0">
                <a:latin typeface="Cambria Math"/>
                <a:cs typeface="Cambria Math"/>
              </a:rPr>
              <a:t>𝒚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1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𝟏 − </a:t>
            </a:r>
            <a:r>
              <a:rPr sz="1950" u="heavy" baseline="4059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950" u="heavy" spc="-75" baseline="40598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𝟐</a:t>
            </a:r>
            <a:endParaRPr sz="1950" baseline="40598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2161" y="3922014"/>
            <a:ext cx="958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‖𝒙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𝒚‖</a:t>
            </a:r>
            <a:r>
              <a:rPr sz="1950" spc="-37" baseline="29914" dirty="0">
                <a:latin typeface="Cambria Math"/>
                <a:cs typeface="Cambria Math"/>
              </a:rPr>
              <a:t>𝟐</a:t>
            </a:r>
            <a:endParaRPr sz="1950" baseline="29914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5514" y="4248150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𝟐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20920" y="2113787"/>
            <a:ext cx="12573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50" dirty="0">
                <a:latin typeface="Cambria Math"/>
                <a:cs typeface="Cambria Math"/>
              </a:rPr>
              <a:t>𝟐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2184" y="1996693"/>
            <a:ext cx="3267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‖𝒙 −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𝒚‖</a:t>
            </a:r>
            <a:r>
              <a:rPr sz="1950" baseline="29914" dirty="0">
                <a:latin typeface="Cambria Math"/>
                <a:cs typeface="Cambria Math"/>
              </a:rPr>
              <a:t>𝟐</a:t>
            </a:r>
            <a:r>
              <a:rPr sz="1950" spc="442" baseline="299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𝟐(𝟏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𝒄𝒐𝒔𝒊𝒏𝒆(𝒙,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𝒚))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5380" y="3044189"/>
            <a:ext cx="184086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80" dirty="0">
                <a:latin typeface="Microsoft Sans Serif"/>
                <a:cs typeface="Microsoft Sans Serif"/>
              </a:rPr>
              <a:t>or</a:t>
            </a:r>
            <a:r>
              <a:rPr sz="2000" spc="-7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alternatively</a:t>
            </a:r>
            <a:r>
              <a:rPr sz="1800" spc="-10" dirty="0">
                <a:latin typeface="Microsoft Sans Serif"/>
                <a:cs typeface="Microsoft Sans Serif"/>
              </a:rPr>
              <a:t>: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458" y="-204723"/>
            <a:ext cx="85039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Distance</a:t>
            </a:r>
            <a:r>
              <a:rPr sz="4000" spc="-75" dirty="0"/>
              <a:t> </a:t>
            </a:r>
            <a:r>
              <a:rPr sz="4000" dirty="0"/>
              <a:t>and</a:t>
            </a:r>
            <a:r>
              <a:rPr sz="4000" spc="-75" dirty="0"/>
              <a:t> </a:t>
            </a:r>
            <a:r>
              <a:rPr sz="4000" spc="90" dirty="0"/>
              <a:t>similarity</a:t>
            </a:r>
            <a:r>
              <a:rPr sz="4000" spc="-70" dirty="0"/>
              <a:t> </a:t>
            </a:r>
            <a:r>
              <a:rPr sz="4000" spc="75" dirty="0"/>
              <a:t>in</a:t>
            </a:r>
            <a:r>
              <a:rPr sz="4000" spc="-75" dirty="0"/>
              <a:t> </a:t>
            </a:r>
            <a:r>
              <a:rPr sz="4000" spc="-10" dirty="0"/>
              <a:t>Embedding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43458" y="343662"/>
            <a:ext cx="3865879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Microsoft Sans Serif"/>
                <a:cs typeface="Microsoft Sans Serif"/>
              </a:rPr>
              <a:t>space</a:t>
            </a:r>
            <a:endParaRPr sz="4000">
              <a:latin typeface="Microsoft Sans Serif"/>
              <a:cs typeface="Microsoft Sans Serif"/>
            </a:endParaRPr>
          </a:p>
          <a:p>
            <a:pPr marL="281305">
              <a:lnSpc>
                <a:spcPct val="100000"/>
              </a:lnSpc>
              <a:spcBef>
                <a:spcPts val="1900"/>
              </a:spcBef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140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𝑦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both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unit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norms: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27980" y="4164710"/>
            <a:ext cx="503555" cy="212090"/>
          </a:xfrm>
          <a:custGeom>
            <a:avLst/>
            <a:gdLst/>
            <a:ahLst/>
            <a:cxnLst/>
            <a:rect l="l" t="t" r="r" b="b"/>
            <a:pathLst>
              <a:path w="503554" h="212089">
                <a:moveTo>
                  <a:pt x="435991" y="0"/>
                </a:moveTo>
                <a:lnTo>
                  <a:pt x="433070" y="8508"/>
                </a:lnTo>
                <a:lnTo>
                  <a:pt x="445283" y="13819"/>
                </a:lnTo>
                <a:lnTo>
                  <a:pt x="455818" y="21177"/>
                </a:lnTo>
                <a:lnTo>
                  <a:pt x="477232" y="55322"/>
                </a:lnTo>
                <a:lnTo>
                  <a:pt x="484251" y="104775"/>
                </a:lnTo>
                <a:lnTo>
                  <a:pt x="483465" y="123443"/>
                </a:lnTo>
                <a:lnTo>
                  <a:pt x="471678" y="169163"/>
                </a:lnTo>
                <a:lnTo>
                  <a:pt x="445424" y="197738"/>
                </a:lnTo>
                <a:lnTo>
                  <a:pt x="433324" y="203072"/>
                </a:lnTo>
                <a:lnTo>
                  <a:pt x="435991" y="211708"/>
                </a:lnTo>
                <a:lnTo>
                  <a:pt x="476460" y="187706"/>
                </a:lnTo>
                <a:lnTo>
                  <a:pt x="499189" y="143287"/>
                </a:lnTo>
                <a:lnTo>
                  <a:pt x="503555" y="105918"/>
                </a:lnTo>
                <a:lnTo>
                  <a:pt x="502459" y="86483"/>
                </a:lnTo>
                <a:lnTo>
                  <a:pt x="486029" y="37083"/>
                </a:lnTo>
                <a:lnTo>
                  <a:pt x="451346" y="5526"/>
                </a:lnTo>
                <a:lnTo>
                  <a:pt x="435991" y="0"/>
                </a:lnTo>
                <a:close/>
              </a:path>
              <a:path w="503554" h="212089">
                <a:moveTo>
                  <a:pt x="67564" y="0"/>
                </a:moveTo>
                <a:lnTo>
                  <a:pt x="27219" y="24056"/>
                </a:lnTo>
                <a:lnTo>
                  <a:pt x="4381" y="68548"/>
                </a:lnTo>
                <a:lnTo>
                  <a:pt x="0" y="105918"/>
                </a:lnTo>
                <a:lnTo>
                  <a:pt x="1093" y="125352"/>
                </a:lnTo>
                <a:lnTo>
                  <a:pt x="17399" y="174751"/>
                </a:lnTo>
                <a:lnTo>
                  <a:pt x="52153" y="206184"/>
                </a:lnTo>
                <a:lnTo>
                  <a:pt x="67564" y="211708"/>
                </a:lnTo>
                <a:lnTo>
                  <a:pt x="70231" y="203072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4" y="104775"/>
                </a:lnTo>
                <a:lnTo>
                  <a:pt x="20089" y="86703"/>
                </a:lnTo>
                <a:lnTo>
                  <a:pt x="31877" y="42037"/>
                </a:lnTo>
                <a:lnTo>
                  <a:pt x="58398" y="13819"/>
                </a:lnTo>
                <a:lnTo>
                  <a:pt x="70612" y="8508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08246" y="4094988"/>
            <a:ext cx="2573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07110" algn="l"/>
                <a:tab pos="2433955" algn="l"/>
              </a:tabLst>
            </a:pPr>
            <a:r>
              <a:rPr sz="1800" dirty="0">
                <a:latin typeface="Cambria Math"/>
                <a:cs typeface="Cambria Math"/>
              </a:rPr>
              <a:t>𝒄𝒐𝒔</a:t>
            </a:r>
            <a:r>
              <a:rPr sz="1800" spc="3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60" dirty="0">
                <a:latin typeface="Cambria Math"/>
                <a:cs typeface="Cambria Math"/>
              </a:rPr>
              <a:t>𝒚</a:t>
            </a:r>
            <a:r>
              <a:rPr sz="1800" dirty="0">
                <a:latin typeface="Cambria Math"/>
                <a:cs typeface="Cambria Math"/>
              </a:rPr>
              <a:t>	=</a:t>
            </a:r>
            <a:r>
              <a:rPr sz="1800" spc="1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𝟏 − </a:t>
            </a:r>
            <a:r>
              <a:rPr sz="1950" u="heavy" baseline="4059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950" u="heavy" spc="-75" baseline="40598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𝟐</a:t>
            </a:r>
            <a:endParaRPr sz="1950" baseline="40598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2161" y="3922014"/>
            <a:ext cx="958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‖𝒙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𝒚‖</a:t>
            </a:r>
            <a:r>
              <a:rPr sz="1950" spc="-37" baseline="29914" dirty="0">
                <a:latin typeface="Cambria Math"/>
                <a:cs typeface="Cambria Math"/>
              </a:rPr>
              <a:t>𝟐</a:t>
            </a:r>
            <a:endParaRPr sz="1950" baseline="29914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5514" y="4248150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𝟐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20920" y="2113787"/>
            <a:ext cx="125730" cy="226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50" dirty="0">
                <a:latin typeface="Cambria Math"/>
                <a:cs typeface="Cambria Math"/>
              </a:rPr>
              <a:t>𝟐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2184" y="1996693"/>
            <a:ext cx="3267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‖𝒙 −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𝒚‖</a:t>
            </a:r>
            <a:r>
              <a:rPr sz="1950" baseline="29914" dirty="0">
                <a:latin typeface="Cambria Math"/>
                <a:cs typeface="Cambria Math"/>
              </a:rPr>
              <a:t>𝟐</a:t>
            </a:r>
            <a:r>
              <a:rPr sz="1950" spc="442" baseline="299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𝟐(𝟏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𝒄𝒐𝒔𝒊𝒏𝒆(𝒙,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𝒚))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5380" y="3044189"/>
            <a:ext cx="184086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80" dirty="0">
                <a:latin typeface="Microsoft Sans Serif"/>
                <a:cs typeface="Microsoft Sans Serif"/>
              </a:rPr>
              <a:t>or</a:t>
            </a:r>
            <a:r>
              <a:rPr sz="2000" spc="-7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alternatively</a:t>
            </a:r>
            <a:r>
              <a:rPr sz="1800" spc="-10" dirty="0">
                <a:latin typeface="Microsoft Sans Serif"/>
                <a:cs typeface="Microsoft Sans Serif"/>
              </a:rPr>
              <a:t>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2961" y="4896103"/>
            <a:ext cx="8306434" cy="62230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254"/>
              </a:spcBef>
            </a:pPr>
            <a:r>
              <a:rPr sz="2000" dirty="0">
                <a:latin typeface="Microsoft Sans Serif"/>
                <a:cs typeface="Microsoft Sans Serif"/>
              </a:rPr>
              <a:t>Alternatively,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120" dirty="0">
                <a:latin typeface="Microsoft Sans Serif"/>
                <a:cs typeface="Microsoft Sans Serif"/>
              </a:rPr>
              <a:t>dot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65" dirty="0">
                <a:latin typeface="Microsoft Sans Serif"/>
                <a:cs typeface="Microsoft Sans Serif"/>
              </a:rPr>
              <a:t>product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(unnormalized)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is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in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practice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0" dirty="0">
                <a:latin typeface="Microsoft Sans Serif"/>
                <a:cs typeface="Microsoft Sans Serif"/>
              </a:rPr>
              <a:t>as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a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pseudo similarity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Visualizing</a:t>
            </a:r>
            <a:r>
              <a:rPr spc="55" dirty="0"/>
              <a:t> </a:t>
            </a:r>
            <a:r>
              <a:rPr spc="-10" dirty="0"/>
              <a:t>Embeddings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2135"/>
            <a:ext cx="9338310" cy="104648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Microsoft Sans Serif"/>
                <a:cs typeface="Microsoft Sans Serif"/>
              </a:rPr>
              <a:t>Visualizing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requires</a:t>
            </a:r>
            <a:r>
              <a:rPr sz="2800" spc="-55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a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spc="80" dirty="0">
                <a:latin typeface="Microsoft Sans Serif"/>
                <a:cs typeface="Microsoft Sans Serif"/>
              </a:rPr>
              <a:t>projection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spc="50" dirty="0">
                <a:latin typeface="Microsoft Sans Serif"/>
                <a:cs typeface="Microsoft Sans Serif"/>
              </a:rPr>
              <a:t>in</a:t>
            </a:r>
            <a:r>
              <a:rPr sz="2800" spc="-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2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spc="110" dirty="0">
                <a:latin typeface="Microsoft Sans Serif"/>
                <a:cs typeface="Microsoft Sans Serif"/>
              </a:rPr>
              <a:t>or</a:t>
            </a:r>
            <a:r>
              <a:rPr sz="2800" spc="-5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3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dimensions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Microsoft Sans Serif"/>
                <a:cs typeface="Microsoft Sans Serif"/>
              </a:rPr>
              <a:t>Objective: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visualize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which </a:t>
            </a:r>
            <a:r>
              <a:rPr sz="2800" spc="45" dirty="0">
                <a:latin typeface="Microsoft Sans Serif"/>
                <a:cs typeface="Microsoft Sans Serif"/>
              </a:rPr>
              <a:t>embedded</a:t>
            </a:r>
            <a:r>
              <a:rPr sz="2800" dirty="0">
                <a:latin typeface="Microsoft Sans Serif"/>
                <a:cs typeface="Microsoft Sans Serif"/>
              </a:rPr>
              <a:t> symbols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are</a:t>
            </a:r>
            <a:r>
              <a:rPr sz="2800" spc="-10" dirty="0">
                <a:latin typeface="Microsoft Sans Serif"/>
                <a:cs typeface="Microsoft Sans Serif"/>
              </a:rPr>
              <a:t> similar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Visualizing</a:t>
            </a:r>
            <a:r>
              <a:rPr spc="55" dirty="0"/>
              <a:t> </a:t>
            </a:r>
            <a:r>
              <a:rPr spc="-10" dirty="0"/>
              <a:t>Embeddings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2135"/>
            <a:ext cx="9434830" cy="273177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Microsoft Sans Serif"/>
                <a:cs typeface="Microsoft Sans Serif"/>
              </a:rPr>
              <a:t>Visualizing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requires</a:t>
            </a:r>
            <a:r>
              <a:rPr sz="2800" spc="-55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a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spc="80" dirty="0">
                <a:latin typeface="Microsoft Sans Serif"/>
                <a:cs typeface="Microsoft Sans Serif"/>
              </a:rPr>
              <a:t>projection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spc="50" dirty="0">
                <a:latin typeface="Microsoft Sans Serif"/>
                <a:cs typeface="Microsoft Sans Serif"/>
              </a:rPr>
              <a:t>in</a:t>
            </a:r>
            <a:r>
              <a:rPr sz="2800" spc="-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2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spc="110" dirty="0">
                <a:latin typeface="Microsoft Sans Serif"/>
                <a:cs typeface="Microsoft Sans Serif"/>
              </a:rPr>
              <a:t>or</a:t>
            </a:r>
            <a:r>
              <a:rPr sz="2800" spc="-5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3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dimensions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Microsoft Sans Serif"/>
                <a:cs typeface="Microsoft Sans Serif"/>
              </a:rPr>
              <a:t>Objective: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visualize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which </a:t>
            </a:r>
            <a:r>
              <a:rPr sz="2800" spc="45" dirty="0">
                <a:latin typeface="Microsoft Sans Serif"/>
                <a:cs typeface="Microsoft Sans Serif"/>
              </a:rPr>
              <a:t>embedded</a:t>
            </a:r>
            <a:r>
              <a:rPr sz="2800" dirty="0">
                <a:latin typeface="Microsoft Sans Serif"/>
                <a:cs typeface="Microsoft Sans Serif"/>
              </a:rPr>
              <a:t> symbols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are</a:t>
            </a:r>
            <a:r>
              <a:rPr sz="2800" spc="-10" dirty="0">
                <a:latin typeface="Microsoft Sans Serif"/>
                <a:cs typeface="Microsoft Sans Serif"/>
              </a:rPr>
              <a:t> similar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050">
              <a:latin typeface="Microsoft Sans Serif"/>
              <a:cs typeface="Microsoft Sans Serif"/>
            </a:endParaRPr>
          </a:p>
          <a:p>
            <a:pPr marL="127000">
              <a:lnSpc>
                <a:spcPct val="100000"/>
              </a:lnSpc>
            </a:pPr>
            <a:r>
              <a:rPr sz="3200" spc="-25" dirty="0">
                <a:latin typeface="Microsoft Sans Serif"/>
                <a:cs typeface="Microsoft Sans Serif"/>
              </a:rPr>
              <a:t>PCA</a:t>
            </a:r>
            <a:endParaRPr sz="3200">
              <a:latin typeface="Microsoft Sans Serif"/>
              <a:cs typeface="Microsoft Sans Serif"/>
            </a:endParaRPr>
          </a:p>
          <a:p>
            <a:pPr marL="2165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217170" algn="l"/>
              </a:tabLst>
            </a:pPr>
            <a:r>
              <a:rPr sz="2000" spc="50" dirty="0">
                <a:latin typeface="Microsoft Sans Serif"/>
                <a:cs typeface="Microsoft Sans Serif"/>
              </a:rPr>
              <a:t>Limited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linear</a:t>
            </a:r>
            <a:r>
              <a:rPr sz="2000" spc="8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projection,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embeddings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usually</a:t>
            </a:r>
            <a:r>
              <a:rPr sz="2000" spc="10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have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complex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high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dimensional</a:t>
            </a:r>
            <a:endParaRPr sz="2000">
              <a:latin typeface="Microsoft Sans Serif"/>
              <a:cs typeface="Microsoft Sans Serif"/>
            </a:endParaRPr>
          </a:p>
          <a:p>
            <a:pPr marL="127000">
              <a:lnSpc>
                <a:spcPct val="100000"/>
              </a:lnSpc>
            </a:pPr>
            <a:r>
              <a:rPr sz="2000" spc="50" dirty="0">
                <a:latin typeface="Microsoft Sans Serif"/>
                <a:cs typeface="Microsoft Sans Serif"/>
              </a:rPr>
              <a:t>structure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Visualizing</a:t>
            </a:r>
            <a:r>
              <a:rPr spc="55" dirty="0"/>
              <a:t> </a:t>
            </a:r>
            <a:r>
              <a:rPr spc="-10" dirty="0"/>
              <a:t>Embeddings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2135"/>
            <a:ext cx="10513060" cy="352488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Microsoft Sans Serif"/>
                <a:cs typeface="Microsoft Sans Serif"/>
              </a:rPr>
              <a:t>Visualizing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requires</a:t>
            </a:r>
            <a:r>
              <a:rPr sz="2800" spc="-55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a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spc="80" dirty="0">
                <a:latin typeface="Microsoft Sans Serif"/>
                <a:cs typeface="Microsoft Sans Serif"/>
              </a:rPr>
              <a:t>projection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spc="50" dirty="0">
                <a:latin typeface="Microsoft Sans Serif"/>
                <a:cs typeface="Microsoft Sans Serif"/>
              </a:rPr>
              <a:t>in</a:t>
            </a:r>
            <a:r>
              <a:rPr sz="2800" spc="-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2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spc="110" dirty="0">
                <a:latin typeface="Microsoft Sans Serif"/>
                <a:cs typeface="Microsoft Sans Serif"/>
              </a:rPr>
              <a:t>or</a:t>
            </a:r>
            <a:r>
              <a:rPr sz="2800" spc="-5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3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dimensions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Microsoft Sans Serif"/>
                <a:cs typeface="Microsoft Sans Serif"/>
              </a:rPr>
              <a:t>Objective: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visualize</a:t>
            </a:r>
            <a:r>
              <a:rPr sz="2800" spc="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which </a:t>
            </a:r>
            <a:r>
              <a:rPr sz="2800" spc="45" dirty="0">
                <a:latin typeface="Microsoft Sans Serif"/>
                <a:cs typeface="Microsoft Sans Serif"/>
              </a:rPr>
              <a:t>embedded</a:t>
            </a:r>
            <a:r>
              <a:rPr sz="2800" dirty="0">
                <a:latin typeface="Microsoft Sans Serif"/>
                <a:cs typeface="Microsoft Sans Serif"/>
              </a:rPr>
              <a:t> symbols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are</a:t>
            </a:r>
            <a:r>
              <a:rPr sz="2800" spc="-10" dirty="0">
                <a:latin typeface="Microsoft Sans Serif"/>
                <a:cs typeface="Microsoft Sans Serif"/>
              </a:rPr>
              <a:t> similar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050">
              <a:latin typeface="Microsoft Sans Serif"/>
              <a:cs typeface="Microsoft Sans Serif"/>
            </a:endParaRPr>
          </a:p>
          <a:p>
            <a:pPr marL="127000">
              <a:lnSpc>
                <a:spcPct val="100000"/>
              </a:lnSpc>
            </a:pPr>
            <a:r>
              <a:rPr sz="3200" spc="-25" dirty="0">
                <a:latin typeface="Microsoft Sans Serif"/>
                <a:cs typeface="Microsoft Sans Serif"/>
              </a:rPr>
              <a:t>PCA</a:t>
            </a:r>
            <a:endParaRPr sz="3200">
              <a:latin typeface="Microsoft Sans Serif"/>
              <a:cs typeface="Microsoft Sans Serif"/>
            </a:endParaRPr>
          </a:p>
          <a:p>
            <a:pPr marL="216535" lvl="1" indent="-90170">
              <a:lnSpc>
                <a:spcPct val="100000"/>
              </a:lnSpc>
              <a:spcBef>
                <a:spcPts val="5"/>
              </a:spcBef>
              <a:buSzPct val="95000"/>
              <a:buFont typeface="Arial"/>
              <a:buChar char="•"/>
              <a:tabLst>
                <a:tab pos="217170" algn="l"/>
              </a:tabLst>
            </a:pPr>
            <a:r>
              <a:rPr sz="2000" spc="50" dirty="0">
                <a:latin typeface="Microsoft Sans Serif"/>
                <a:cs typeface="Microsoft Sans Serif"/>
              </a:rPr>
              <a:t>Limited </a:t>
            </a:r>
            <a:r>
              <a:rPr sz="2000" dirty="0">
                <a:latin typeface="Microsoft Sans Serif"/>
                <a:cs typeface="Microsoft Sans Serif"/>
              </a:rPr>
              <a:t>by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linear</a:t>
            </a:r>
            <a:r>
              <a:rPr sz="2000" spc="8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projection,</a:t>
            </a:r>
            <a:r>
              <a:rPr sz="2000" spc="4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embeddings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usually</a:t>
            </a:r>
            <a:r>
              <a:rPr sz="2000" spc="10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have</a:t>
            </a:r>
            <a:r>
              <a:rPr sz="2000" spc="7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complex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high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dimensional</a:t>
            </a:r>
            <a:endParaRPr sz="2000">
              <a:latin typeface="Microsoft Sans Serif"/>
              <a:cs typeface="Microsoft Sans Serif"/>
            </a:endParaRPr>
          </a:p>
          <a:p>
            <a:pPr marL="127000">
              <a:lnSpc>
                <a:spcPct val="100000"/>
              </a:lnSpc>
            </a:pPr>
            <a:r>
              <a:rPr sz="2000" spc="50" dirty="0">
                <a:latin typeface="Microsoft Sans Serif"/>
                <a:cs typeface="Microsoft Sans Serif"/>
              </a:rPr>
              <a:t>structure</a:t>
            </a:r>
            <a:endParaRPr sz="2000">
              <a:latin typeface="Microsoft Sans Serif"/>
              <a:cs typeface="Microsoft Sans Serif"/>
            </a:endParaRPr>
          </a:p>
          <a:p>
            <a:pPr marL="127000">
              <a:lnSpc>
                <a:spcPct val="100000"/>
              </a:lnSpc>
              <a:spcBef>
                <a:spcPts val="1060"/>
              </a:spcBef>
            </a:pPr>
            <a:r>
              <a:rPr sz="2600" spc="-20" dirty="0">
                <a:latin typeface="Arial"/>
                <a:cs typeface="Arial"/>
              </a:rPr>
              <a:t>t-</a:t>
            </a:r>
            <a:r>
              <a:rPr sz="2600" spc="-25" dirty="0">
                <a:latin typeface="Arial"/>
                <a:cs typeface="Arial"/>
              </a:rPr>
              <a:t>SNE</a:t>
            </a:r>
            <a:endParaRPr sz="26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30"/>
              </a:spcBef>
            </a:pPr>
            <a:r>
              <a:rPr sz="1700" spc="-10" dirty="0">
                <a:latin typeface="Arial"/>
                <a:cs typeface="Arial"/>
              </a:rPr>
              <a:t>Visualizing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data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using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t-</a:t>
            </a:r>
            <a:r>
              <a:rPr sz="1700" dirty="0">
                <a:latin typeface="Arial"/>
                <a:cs typeface="Arial"/>
              </a:rPr>
              <a:t>SNE,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</a:t>
            </a:r>
            <a:r>
              <a:rPr sz="1700" spc="-9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van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der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Maaten,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G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Hinton,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The</a:t>
            </a:r>
            <a:r>
              <a:rPr sz="1700" i="1" spc="-30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Journal</a:t>
            </a:r>
            <a:r>
              <a:rPr sz="1700" i="1" spc="-25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of</a:t>
            </a:r>
            <a:r>
              <a:rPr sz="1700" i="1" spc="-35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Machine</a:t>
            </a:r>
            <a:r>
              <a:rPr sz="1700" i="1" spc="-25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Learning</a:t>
            </a:r>
            <a:r>
              <a:rPr sz="1700" i="1" spc="-25" dirty="0">
                <a:latin typeface="Arial"/>
                <a:cs typeface="Arial"/>
              </a:rPr>
              <a:t> </a:t>
            </a:r>
            <a:r>
              <a:rPr sz="1700" i="1" dirty="0">
                <a:latin typeface="Arial"/>
                <a:cs typeface="Arial"/>
              </a:rPr>
              <a:t>Research</a:t>
            </a:r>
            <a:r>
              <a:rPr sz="1700" dirty="0">
                <a:latin typeface="Arial"/>
                <a:cs typeface="Arial"/>
              </a:rPr>
              <a:t>,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2008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43915"/>
            <a:ext cx="8538210" cy="12992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5"/>
              </a:spcBef>
            </a:pPr>
            <a:r>
              <a:rPr spc="185" dirty="0"/>
              <a:t>t-</a:t>
            </a:r>
            <a:r>
              <a:rPr spc="130" dirty="0"/>
              <a:t>Distributed</a:t>
            </a:r>
            <a:r>
              <a:rPr spc="-120" dirty="0"/>
              <a:t> </a:t>
            </a:r>
            <a:r>
              <a:rPr dirty="0"/>
              <a:t>Stochastic</a:t>
            </a:r>
            <a:r>
              <a:rPr spc="-110" dirty="0"/>
              <a:t> </a:t>
            </a:r>
            <a:r>
              <a:rPr spc="75" dirty="0"/>
              <a:t>Neighbor </a:t>
            </a:r>
            <a:r>
              <a:rPr spc="-10" dirty="0"/>
              <a:t>Embedding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81301" y="1776729"/>
            <a:ext cx="81432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Microsoft Sans Serif"/>
                <a:cs typeface="Microsoft Sans Serif"/>
              </a:rPr>
              <a:t>Unsupervised,</a:t>
            </a:r>
            <a:r>
              <a:rPr sz="2400" spc="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low-dimension,</a:t>
            </a:r>
            <a:r>
              <a:rPr sz="2400" spc="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non-linear</a:t>
            </a:r>
            <a:r>
              <a:rPr sz="2400" spc="85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projection</a:t>
            </a:r>
            <a:endParaRPr sz="2400">
              <a:latin typeface="Microsoft Sans Serif"/>
              <a:cs typeface="Microsoft Sans Serif"/>
            </a:endParaRPr>
          </a:p>
          <a:p>
            <a:pPr marL="12700" marR="5080" indent="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50" dirty="0">
                <a:latin typeface="Microsoft Sans Serif"/>
                <a:cs typeface="Microsoft Sans Serif"/>
              </a:rPr>
              <a:t>Optimized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180" dirty="0">
                <a:latin typeface="Microsoft Sans Serif"/>
                <a:cs typeface="Microsoft Sans Serif"/>
              </a:rPr>
              <a:t>to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preserve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relative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distances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between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nearest neighbors</a:t>
            </a:r>
            <a:endParaRPr sz="2400">
              <a:latin typeface="Microsoft Sans Serif"/>
              <a:cs typeface="Microsoft Sans Serif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Microsoft Sans Serif"/>
                <a:cs typeface="Microsoft Sans Serif"/>
              </a:rPr>
              <a:t>Global</a:t>
            </a:r>
            <a:r>
              <a:rPr sz="2400" spc="-125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layout</a:t>
            </a:r>
            <a:r>
              <a:rPr sz="2400" spc="-114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is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135" dirty="0">
                <a:latin typeface="Microsoft Sans Serif"/>
                <a:cs typeface="Microsoft Sans Serif"/>
              </a:rPr>
              <a:t>not</a:t>
            </a:r>
            <a:r>
              <a:rPr sz="2400" spc="-1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necessarily</a:t>
            </a:r>
            <a:r>
              <a:rPr sz="2400" spc="-12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meaningful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799" y="111569"/>
            <a:ext cx="8538210" cy="12691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5"/>
              </a:spcBef>
            </a:pPr>
            <a:r>
              <a:rPr sz="3600" spc="185" dirty="0"/>
              <a:t>t-</a:t>
            </a:r>
            <a:r>
              <a:rPr sz="3600" spc="130" dirty="0"/>
              <a:t>Distributed</a:t>
            </a:r>
            <a:r>
              <a:rPr sz="3600" spc="-120" dirty="0"/>
              <a:t> </a:t>
            </a:r>
            <a:r>
              <a:rPr sz="3600" dirty="0"/>
              <a:t>Stochastic</a:t>
            </a:r>
            <a:r>
              <a:rPr sz="3600" spc="-110" dirty="0"/>
              <a:t> </a:t>
            </a:r>
            <a:r>
              <a:rPr sz="3600" spc="75" dirty="0"/>
              <a:t>Neighbor </a:t>
            </a:r>
            <a:r>
              <a:rPr sz="3600" spc="-10" dirty="0"/>
              <a:t>Embedding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2014" y="1314735"/>
            <a:ext cx="8653145" cy="56836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9920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630555" algn="l"/>
              </a:tabLst>
            </a:pPr>
            <a:r>
              <a:rPr sz="2400" dirty="0">
                <a:latin typeface="Microsoft Sans Serif"/>
                <a:cs typeface="Microsoft Sans Serif"/>
              </a:rPr>
              <a:t>Unsupervised,</a:t>
            </a:r>
            <a:r>
              <a:rPr sz="2400" spc="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low-dimension,</a:t>
            </a:r>
            <a:r>
              <a:rPr sz="2400" spc="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non-linear</a:t>
            </a:r>
            <a:r>
              <a:rPr sz="2400" spc="85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projection</a:t>
            </a:r>
            <a:endParaRPr sz="2400" dirty="0">
              <a:latin typeface="Microsoft Sans Serif"/>
              <a:cs typeface="Microsoft Sans Serif"/>
            </a:endParaRPr>
          </a:p>
          <a:p>
            <a:pPr marL="522605" marR="5080" indent="107950">
              <a:lnSpc>
                <a:spcPct val="100000"/>
              </a:lnSpc>
              <a:buSzPct val="95833"/>
              <a:buFont typeface="Arial"/>
              <a:buChar char="•"/>
              <a:tabLst>
                <a:tab pos="630555" algn="l"/>
              </a:tabLst>
            </a:pPr>
            <a:r>
              <a:rPr sz="2400" spc="50" dirty="0">
                <a:latin typeface="Microsoft Sans Serif"/>
                <a:cs typeface="Microsoft Sans Serif"/>
              </a:rPr>
              <a:t>Optimized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180" dirty="0">
                <a:latin typeface="Microsoft Sans Serif"/>
                <a:cs typeface="Microsoft Sans Serif"/>
              </a:rPr>
              <a:t>to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preserve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relative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distances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between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nearest neighbors</a:t>
            </a:r>
            <a:endParaRPr sz="2400" dirty="0">
              <a:latin typeface="Microsoft Sans Serif"/>
              <a:cs typeface="Microsoft Sans Serif"/>
            </a:endParaRPr>
          </a:p>
          <a:p>
            <a:pPr marL="629920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630555" algn="l"/>
              </a:tabLst>
            </a:pPr>
            <a:r>
              <a:rPr sz="2400" dirty="0">
                <a:latin typeface="Microsoft Sans Serif"/>
                <a:cs typeface="Microsoft Sans Serif"/>
              </a:rPr>
              <a:t>Global</a:t>
            </a:r>
            <a:r>
              <a:rPr sz="2400" spc="-125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layout</a:t>
            </a:r>
            <a:r>
              <a:rPr sz="2400" spc="-114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is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135" dirty="0">
                <a:latin typeface="Microsoft Sans Serif"/>
                <a:cs typeface="Microsoft Sans Serif"/>
              </a:rPr>
              <a:t>not</a:t>
            </a:r>
            <a:r>
              <a:rPr sz="2400" spc="-11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necessarily</a:t>
            </a:r>
            <a:r>
              <a:rPr sz="2400" spc="-12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meaningful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7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Microsoft Sans Serif"/>
              <a:cs typeface="Microsoft Sans Serif"/>
            </a:endParaRPr>
          </a:p>
          <a:p>
            <a:pPr marL="12700" marR="654050" indent="250825">
              <a:lnSpc>
                <a:spcPct val="100000"/>
              </a:lnSpc>
              <a:buSzPct val="96428"/>
              <a:buAutoNum type="alphaLcPeriod" startAt="20"/>
              <a:tabLst>
                <a:tab pos="263525" algn="l"/>
              </a:tabLst>
            </a:pPr>
            <a:r>
              <a:rPr sz="2800" spc="-220" dirty="0">
                <a:latin typeface="Microsoft Sans Serif"/>
                <a:cs typeface="Microsoft Sans Serif"/>
              </a:rPr>
              <a:t>SNE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85" dirty="0">
                <a:latin typeface="Microsoft Sans Serif"/>
                <a:cs typeface="Microsoft Sans Serif"/>
              </a:rPr>
              <a:t>projection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is</a:t>
            </a:r>
            <a:r>
              <a:rPr sz="2800" spc="-70" dirty="0">
                <a:latin typeface="Microsoft Sans Serif"/>
                <a:cs typeface="Microsoft Sans Serif"/>
              </a:rPr>
              <a:t> </a:t>
            </a:r>
            <a:r>
              <a:rPr sz="2800" spc="60" dirty="0">
                <a:latin typeface="Microsoft Sans Serif"/>
                <a:cs typeface="Microsoft Sans Serif"/>
              </a:rPr>
              <a:t>non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deterministic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(depends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spc="45" dirty="0">
                <a:latin typeface="Microsoft Sans Serif"/>
                <a:cs typeface="Microsoft Sans Serif"/>
              </a:rPr>
              <a:t>on </a:t>
            </a:r>
            <a:r>
              <a:rPr sz="2800" spc="50" dirty="0">
                <a:latin typeface="Microsoft Sans Serif"/>
                <a:cs typeface="Microsoft Sans Serif"/>
              </a:rPr>
              <a:t>initialization)</a:t>
            </a:r>
            <a:r>
              <a:rPr lang="en-US" sz="2800" spc="50" dirty="0">
                <a:latin typeface="Microsoft Sans Serif"/>
                <a:cs typeface="Microsoft Sans Serif"/>
              </a:rPr>
              <a:t> (slightly different result after each run even with same data inputs; but PCA guarantees same projection output with same data inputs)</a:t>
            </a:r>
            <a:endParaRPr sz="2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AutoNum type="alphaLcPeriod" startAt="20"/>
            </a:pPr>
            <a:endParaRPr sz="2950" dirty="0">
              <a:latin typeface="Microsoft Sans Serif"/>
              <a:cs typeface="Microsoft Sans Serif"/>
            </a:endParaRPr>
          </a:p>
          <a:p>
            <a:pPr marL="120014" lvl="1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Microsoft Sans Serif"/>
                <a:cs typeface="Microsoft Sans Serif"/>
              </a:rPr>
              <a:t>Critical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parameter: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perplexity,</a:t>
            </a:r>
            <a:r>
              <a:rPr sz="2400" dirty="0">
                <a:latin typeface="Microsoft Sans Serif"/>
                <a:cs typeface="Microsoft Sans Serif"/>
              </a:rPr>
              <a:t> usually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set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180" dirty="0">
                <a:latin typeface="Microsoft Sans Serif"/>
                <a:cs typeface="Microsoft Sans Serif"/>
              </a:rPr>
              <a:t>to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20,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30</a:t>
            </a:r>
            <a:endParaRPr sz="2400" dirty="0">
              <a:latin typeface="Microsoft Sans Serif"/>
              <a:cs typeface="Microsoft Sans Serif"/>
            </a:endParaRPr>
          </a:p>
          <a:p>
            <a:pPr marL="120014" lvl="1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20" dirty="0">
                <a:latin typeface="Microsoft Sans Serif"/>
                <a:cs typeface="Microsoft Sans Serif"/>
              </a:rPr>
              <a:t>See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u="sng" spc="7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3"/>
              </a:rPr>
              <a:t>http://distill.pub/2016/misread-</a:t>
            </a:r>
            <a:r>
              <a:rPr sz="2400" u="sng" spc="8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3"/>
              </a:rPr>
              <a:t>tsne/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  <a:r>
              <a:rPr spc="-204" dirty="0"/>
              <a:t> </a:t>
            </a:r>
            <a:r>
              <a:rPr spc="190" dirty="0"/>
              <a:t>word</a:t>
            </a:r>
            <a:r>
              <a:rPr spc="-204" dirty="0"/>
              <a:t> </a:t>
            </a:r>
            <a:r>
              <a:rPr spc="50" dirty="0"/>
              <a:t>vectors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6096" y="2066329"/>
            <a:ext cx="6111683" cy="41104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358" y="399287"/>
            <a:ext cx="17602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14" dirty="0"/>
              <a:t>Outline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983994" y="1125524"/>
            <a:ext cx="4046854" cy="104648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Microsoft Sans Serif"/>
                <a:cs typeface="Microsoft Sans Serif"/>
              </a:rPr>
              <a:t>Embeddings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10" dirty="0">
                <a:latin typeface="Microsoft Sans Serif"/>
                <a:cs typeface="Microsoft Sans Serif"/>
              </a:rPr>
              <a:t>Dropout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Regularization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Visualizing</a:t>
            </a:r>
            <a:r>
              <a:rPr spc="50" dirty="0"/>
              <a:t> </a:t>
            </a:r>
            <a:r>
              <a:rPr spc="114" dirty="0"/>
              <a:t>Mnist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9821" y="1370075"/>
            <a:ext cx="4372356" cy="481279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4082" y="3158744"/>
            <a:ext cx="54457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60" dirty="0"/>
              <a:t>Dropout</a:t>
            </a:r>
            <a:r>
              <a:rPr sz="4000" spc="-125" dirty="0"/>
              <a:t> </a:t>
            </a:r>
            <a:r>
              <a:rPr sz="4000" spc="35" dirty="0"/>
              <a:t>Regularization</a:t>
            </a:r>
            <a:endParaRPr sz="4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Regularization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15337"/>
            <a:ext cx="403097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0" dirty="0">
                <a:latin typeface="Microsoft Sans Serif"/>
                <a:cs typeface="Microsoft Sans Serif"/>
              </a:rPr>
              <a:t>Size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spc="195" dirty="0">
                <a:latin typeface="Microsoft Sans Serif"/>
                <a:cs typeface="Microsoft Sans Serif"/>
              </a:rPr>
              <a:t>of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spc="125" dirty="0">
                <a:latin typeface="Microsoft Sans Serif"/>
                <a:cs typeface="Microsoft Sans Serif"/>
              </a:rPr>
              <a:t>the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embeddings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Regularization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2135"/>
            <a:ext cx="4030979" cy="104648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0" dirty="0">
                <a:latin typeface="Microsoft Sans Serif"/>
                <a:cs typeface="Microsoft Sans Serif"/>
              </a:rPr>
              <a:t>Size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spc="195" dirty="0">
                <a:latin typeface="Microsoft Sans Serif"/>
                <a:cs typeface="Microsoft Sans Serif"/>
              </a:rPr>
              <a:t>of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spc="125" dirty="0">
                <a:latin typeface="Microsoft Sans Serif"/>
                <a:cs typeface="Microsoft Sans Serif"/>
              </a:rPr>
              <a:t>the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embeddings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85" dirty="0">
                <a:latin typeface="Microsoft Sans Serif"/>
                <a:cs typeface="Microsoft Sans Serif"/>
              </a:rPr>
              <a:t>Depth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spc="195" dirty="0">
                <a:latin typeface="Microsoft Sans Serif"/>
                <a:cs typeface="Microsoft Sans Serif"/>
              </a:rPr>
              <a:t>of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125" dirty="0">
                <a:latin typeface="Microsoft Sans Serif"/>
                <a:cs typeface="Microsoft Sans Serif"/>
              </a:rPr>
              <a:t>the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100" dirty="0">
                <a:latin typeface="Microsoft Sans Serif"/>
                <a:cs typeface="Microsoft Sans Serif"/>
              </a:rPr>
              <a:t>network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Regularization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39" y="1732135"/>
            <a:ext cx="4528185" cy="154051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-100" dirty="0">
                <a:latin typeface="Microsoft Sans Serif"/>
                <a:cs typeface="Microsoft Sans Serif"/>
              </a:rPr>
              <a:t>Size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spc="195" dirty="0">
                <a:latin typeface="Microsoft Sans Serif"/>
                <a:cs typeface="Microsoft Sans Serif"/>
              </a:rPr>
              <a:t>of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spc="125" dirty="0">
                <a:latin typeface="Microsoft Sans Serif"/>
                <a:cs typeface="Microsoft Sans Serif"/>
              </a:rPr>
              <a:t>the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embeddings</a:t>
            </a:r>
            <a:endParaRPr sz="2800">
              <a:latin typeface="Microsoft Sans Serif"/>
              <a:cs typeface="Microsoft Sans Serif"/>
            </a:endParaRPr>
          </a:p>
          <a:p>
            <a:pPr marL="2667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85" dirty="0">
                <a:latin typeface="Microsoft Sans Serif"/>
                <a:cs typeface="Microsoft Sans Serif"/>
              </a:rPr>
              <a:t>Depth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spc="195" dirty="0">
                <a:latin typeface="Microsoft Sans Serif"/>
                <a:cs typeface="Microsoft Sans Serif"/>
              </a:rPr>
              <a:t>of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125" dirty="0">
                <a:latin typeface="Microsoft Sans Serif"/>
                <a:cs typeface="Microsoft Sans Serif"/>
              </a:rPr>
              <a:t>the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100" dirty="0">
                <a:latin typeface="Microsoft Sans Serif"/>
                <a:cs typeface="Microsoft Sans Serif"/>
              </a:rPr>
              <a:t>network</a:t>
            </a:r>
            <a:endParaRPr sz="2800">
              <a:latin typeface="Microsoft Sans Serif"/>
              <a:cs typeface="Microsoft Sans Serif"/>
            </a:endParaRPr>
          </a:p>
          <a:p>
            <a:pPr marL="266700" indent="-2286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266700" algn="l"/>
              </a:tabLst>
            </a:pPr>
            <a:r>
              <a:rPr sz="2800" dirty="0">
                <a:latin typeface="Cambria Math"/>
                <a:cs typeface="Cambria Math"/>
              </a:rPr>
              <a:t>𝐿</a:t>
            </a:r>
            <a:r>
              <a:rPr sz="3075" baseline="-14905" dirty="0">
                <a:latin typeface="Cambria Math"/>
                <a:cs typeface="Cambria Math"/>
              </a:rPr>
              <a:t>2</a:t>
            </a:r>
            <a:r>
              <a:rPr sz="3075" spc="494" baseline="-14905" dirty="0">
                <a:latin typeface="Cambria Math"/>
                <a:cs typeface="Cambria Math"/>
              </a:rPr>
              <a:t> </a:t>
            </a:r>
            <a:r>
              <a:rPr sz="2800" spc="60" dirty="0">
                <a:latin typeface="Microsoft Sans Serif"/>
                <a:cs typeface="Microsoft Sans Serif"/>
              </a:rPr>
              <a:t>penalty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spc="60" dirty="0">
                <a:latin typeface="Microsoft Sans Serif"/>
                <a:cs typeface="Microsoft Sans Serif"/>
              </a:rPr>
              <a:t>on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embeddings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45414"/>
            <a:ext cx="1112266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Regularization</a:t>
            </a:r>
            <a:r>
              <a:rPr lang="en-US" sz="3600" spc="-10" dirty="0"/>
              <a:t> (used to combat/prevent overfitting from having too many parameters = model too complex)</a:t>
            </a:r>
            <a:endParaRPr sz="36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53439" y="1732135"/>
            <a:ext cx="7697470" cy="4087657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048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04800" algn="l"/>
              </a:tabLst>
            </a:pPr>
            <a:r>
              <a:rPr sz="2800" spc="-100" dirty="0">
                <a:latin typeface="Microsoft Sans Serif"/>
                <a:cs typeface="Microsoft Sans Serif"/>
              </a:rPr>
              <a:t>Size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spc="195" dirty="0">
                <a:latin typeface="Microsoft Sans Serif"/>
                <a:cs typeface="Microsoft Sans Serif"/>
              </a:rPr>
              <a:t>of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spc="125" dirty="0">
                <a:latin typeface="Microsoft Sans Serif"/>
                <a:cs typeface="Microsoft Sans Serif"/>
              </a:rPr>
              <a:t>the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embeddings</a:t>
            </a:r>
            <a:endParaRPr sz="2800" dirty="0">
              <a:latin typeface="Microsoft Sans Serif"/>
              <a:cs typeface="Microsoft Sans Serif"/>
            </a:endParaRPr>
          </a:p>
          <a:p>
            <a:pPr marL="3048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04800" algn="l"/>
              </a:tabLst>
            </a:pPr>
            <a:r>
              <a:rPr sz="2800" spc="85" dirty="0">
                <a:latin typeface="Microsoft Sans Serif"/>
                <a:cs typeface="Microsoft Sans Serif"/>
              </a:rPr>
              <a:t>Depth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spc="195" dirty="0">
                <a:latin typeface="Microsoft Sans Serif"/>
                <a:cs typeface="Microsoft Sans Serif"/>
              </a:rPr>
              <a:t>of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125" dirty="0">
                <a:latin typeface="Microsoft Sans Serif"/>
                <a:cs typeface="Microsoft Sans Serif"/>
              </a:rPr>
              <a:t>the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100" dirty="0">
                <a:latin typeface="Microsoft Sans Serif"/>
                <a:cs typeface="Microsoft Sans Serif"/>
              </a:rPr>
              <a:t>network</a:t>
            </a:r>
            <a:endParaRPr sz="2800" dirty="0">
              <a:latin typeface="Microsoft Sans Serif"/>
              <a:cs typeface="Microsoft Sans Serif"/>
            </a:endParaRPr>
          </a:p>
          <a:p>
            <a:pPr marL="304800" indent="-2286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04800" algn="l"/>
              </a:tabLst>
            </a:pPr>
            <a:r>
              <a:rPr sz="2800" dirty="0">
                <a:latin typeface="Cambria Math"/>
                <a:cs typeface="Cambria Math"/>
              </a:rPr>
              <a:t>𝐿</a:t>
            </a:r>
            <a:r>
              <a:rPr sz="3075" baseline="-14905" dirty="0">
                <a:latin typeface="Cambria Math"/>
                <a:cs typeface="Cambria Math"/>
              </a:rPr>
              <a:t>2</a:t>
            </a:r>
            <a:r>
              <a:rPr sz="3075" spc="494" baseline="-14905" dirty="0">
                <a:latin typeface="Cambria Math"/>
                <a:cs typeface="Cambria Math"/>
              </a:rPr>
              <a:t> </a:t>
            </a:r>
            <a:r>
              <a:rPr sz="2800" spc="60" dirty="0">
                <a:latin typeface="Microsoft Sans Serif"/>
                <a:cs typeface="Microsoft Sans Serif"/>
              </a:rPr>
              <a:t>penalty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spc="60" dirty="0">
                <a:latin typeface="Microsoft Sans Serif"/>
                <a:cs typeface="Microsoft Sans Serif"/>
              </a:rPr>
              <a:t>on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embeddings</a:t>
            </a:r>
            <a:endParaRPr sz="2800" dirty="0">
              <a:latin typeface="Microsoft Sans Serif"/>
              <a:cs typeface="Microsoft Sans Serif"/>
            </a:endParaRPr>
          </a:p>
          <a:p>
            <a:pPr marL="3048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04800" algn="l"/>
              </a:tabLst>
            </a:pPr>
            <a:r>
              <a:rPr sz="2800" spc="100" dirty="0">
                <a:latin typeface="Microsoft Sans Serif"/>
                <a:cs typeface="Microsoft Sans Serif"/>
              </a:rPr>
              <a:t>Dropout</a:t>
            </a:r>
            <a:endParaRPr sz="2800" dirty="0">
              <a:latin typeface="Microsoft Sans Serif"/>
              <a:cs typeface="Microsoft Sans Serif"/>
            </a:endParaRPr>
          </a:p>
          <a:p>
            <a:pPr marL="1184275" lvl="1" indent="-81280">
              <a:lnSpc>
                <a:spcPct val="100000"/>
              </a:lnSpc>
              <a:spcBef>
                <a:spcPts val="2610"/>
              </a:spcBef>
              <a:buSzPct val="94444"/>
              <a:buChar char="•"/>
              <a:tabLst>
                <a:tab pos="1184910" algn="l"/>
              </a:tabLst>
            </a:pPr>
            <a:r>
              <a:rPr sz="1800" dirty="0">
                <a:latin typeface="Arial"/>
                <a:cs typeface="Arial"/>
              </a:rPr>
              <a:t>Randomly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activations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probability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p</a:t>
            </a:r>
            <a:r>
              <a:rPr lang="en-US" sz="1800" spc="-50" dirty="0">
                <a:latin typeface="Arial"/>
                <a:cs typeface="Arial"/>
              </a:rPr>
              <a:t> (randomly ignoring outputs)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1184275" lvl="1" indent="-81280">
              <a:lnSpc>
                <a:spcPct val="100000"/>
              </a:lnSpc>
              <a:buSzPct val="94444"/>
              <a:buChar char="•"/>
              <a:tabLst>
                <a:tab pos="1184910" algn="l"/>
              </a:tabLst>
            </a:pPr>
            <a:r>
              <a:rPr sz="1800" dirty="0">
                <a:latin typeface="Arial"/>
                <a:cs typeface="Arial"/>
              </a:rPr>
              <a:t>Bernoulli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mask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sampled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forward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backward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pair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 dirty="0">
              <a:latin typeface="Arial"/>
              <a:cs typeface="Arial"/>
            </a:endParaRPr>
          </a:p>
          <a:p>
            <a:pPr marL="1184275" lvl="1" indent="-81280">
              <a:lnSpc>
                <a:spcPct val="100000"/>
              </a:lnSpc>
              <a:buSzPct val="94444"/>
              <a:buChar char="•"/>
              <a:tabLst>
                <a:tab pos="1184910" algn="l"/>
              </a:tabLst>
            </a:pPr>
            <a:r>
              <a:rPr sz="1800" dirty="0">
                <a:latin typeface="Arial"/>
                <a:cs typeface="Arial"/>
              </a:rPr>
              <a:t>Typically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only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enabled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training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time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62534"/>
            <a:ext cx="1051306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Dropout</a:t>
            </a:r>
            <a:r>
              <a:rPr lang="en-US" spc="165" dirty="0"/>
              <a:t> (prevent overfitting during training by deactivating nodes)</a:t>
            </a:r>
            <a:endParaRPr spc="165"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4217" y="1829575"/>
            <a:ext cx="6363566" cy="338640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10355" y="5557266"/>
            <a:ext cx="5495925" cy="8382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98100"/>
              </a:lnSpc>
              <a:spcBef>
                <a:spcPts val="140"/>
              </a:spcBef>
            </a:pPr>
            <a:r>
              <a:rPr sz="1800" spc="50" dirty="0">
                <a:latin typeface="Microsoft Sans Serif"/>
                <a:cs typeface="Microsoft Sans Serif"/>
              </a:rPr>
              <a:t>Dropout: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Simple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35" dirty="0">
                <a:latin typeface="Microsoft Sans Serif"/>
                <a:cs typeface="Microsoft Sans Serif"/>
              </a:rPr>
              <a:t>Way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35" dirty="0">
                <a:latin typeface="Microsoft Sans Serif"/>
                <a:cs typeface="Microsoft Sans Serif"/>
              </a:rPr>
              <a:t>to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Prevent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Neural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Networks </a:t>
            </a:r>
            <a:r>
              <a:rPr sz="1800" spc="95" dirty="0">
                <a:latin typeface="Microsoft Sans Serif"/>
                <a:cs typeface="Microsoft Sans Serif"/>
              </a:rPr>
              <a:t>from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Overfitting,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Srivastava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110" dirty="0">
                <a:latin typeface="Microsoft Sans Serif"/>
                <a:cs typeface="Microsoft Sans Serif"/>
              </a:rPr>
              <a:t>et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al.,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i="1" dirty="0">
                <a:latin typeface="Arial"/>
                <a:cs typeface="Arial"/>
              </a:rPr>
              <a:t>Journal</a:t>
            </a:r>
            <a:r>
              <a:rPr sz="1800" i="1" spc="-80" dirty="0">
                <a:latin typeface="Arial"/>
                <a:cs typeface="Arial"/>
              </a:rPr>
              <a:t> </a:t>
            </a:r>
            <a:r>
              <a:rPr sz="1800" i="1" spc="75" dirty="0">
                <a:latin typeface="Arial"/>
                <a:cs typeface="Arial"/>
              </a:rPr>
              <a:t>of</a:t>
            </a:r>
            <a:r>
              <a:rPr sz="1800" i="1" spc="-6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Machine </a:t>
            </a:r>
            <a:r>
              <a:rPr sz="1800" i="1" spc="-20" dirty="0">
                <a:latin typeface="Arial"/>
                <a:cs typeface="Arial"/>
              </a:rPr>
              <a:t>Learning</a:t>
            </a:r>
            <a:r>
              <a:rPr sz="1800" i="1" spc="-70" dirty="0">
                <a:latin typeface="Arial"/>
                <a:cs typeface="Arial"/>
              </a:rPr>
              <a:t> </a:t>
            </a:r>
            <a:r>
              <a:rPr sz="1800" i="1" spc="-80" dirty="0">
                <a:latin typeface="Arial"/>
                <a:cs typeface="Arial"/>
              </a:rPr>
              <a:t>Research</a:t>
            </a:r>
            <a:r>
              <a:rPr sz="1800" i="1" spc="-65" dirty="0">
                <a:latin typeface="Arial"/>
                <a:cs typeface="Arial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2014</a:t>
            </a:r>
            <a:endParaRPr sz="1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38354"/>
            <a:ext cx="17252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10" dirty="0">
                <a:latin typeface="Calibri Light"/>
                <a:cs typeface="Calibri Light"/>
              </a:rPr>
              <a:t>Dropout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8800" y="728117"/>
            <a:ext cx="7794625" cy="649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350" dirty="0">
                <a:latin typeface="Arial Narrow"/>
                <a:cs typeface="Arial Narrow"/>
              </a:rPr>
              <a:t>Interpretation</a:t>
            </a:r>
            <a:endParaRPr sz="3200" dirty="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3350" dirty="0">
              <a:latin typeface="Arial Narrow"/>
              <a:cs typeface="Arial Narrow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5" dirty="0">
                <a:latin typeface="Microsoft Sans Serif"/>
                <a:cs typeface="Microsoft Sans Serif"/>
              </a:rPr>
              <a:t>Reduces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110" dirty="0">
                <a:latin typeface="Microsoft Sans Serif"/>
                <a:cs typeface="Microsoft Sans Serif"/>
              </a:rPr>
              <a:t>the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95" dirty="0">
                <a:latin typeface="Microsoft Sans Serif"/>
                <a:cs typeface="Microsoft Sans Serif"/>
              </a:rPr>
              <a:t>network</a:t>
            </a:r>
            <a:r>
              <a:rPr sz="2400" dirty="0">
                <a:latin typeface="Microsoft Sans Serif"/>
                <a:cs typeface="Microsoft Sans Serif"/>
              </a:rPr>
              <a:t> dependency </a:t>
            </a:r>
            <a:r>
              <a:rPr sz="2400" spc="180" dirty="0">
                <a:latin typeface="Microsoft Sans Serif"/>
                <a:cs typeface="Microsoft Sans Serif"/>
              </a:rPr>
              <a:t>to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individual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neurons</a:t>
            </a:r>
            <a:endParaRPr sz="2400" dirty="0">
              <a:latin typeface="Microsoft Sans Serif"/>
              <a:cs typeface="Microsoft Sans Serif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65" dirty="0">
                <a:latin typeface="Microsoft Sans Serif"/>
                <a:cs typeface="Microsoft Sans Serif"/>
              </a:rPr>
              <a:t>More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redundant</a:t>
            </a:r>
            <a:r>
              <a:rPr sz="2400" spc="-10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representation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spc="170" dirty="0">
                <a:latin typeface="Microsoft Sans Serif"/>
                <a:cs typeface="Microsoft Sans Serif"/>
              </a:rPr>
              <a:t>of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data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3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200" b="1" spc="290" dirty="0">
                <a:latin typeface="Arial Narrow"/>
                <a:cs typeface="Arial Narrow"/>
              </a:rPr>
              <a:t>Ensemble</a:t>
            </a:r>
            <a:r>
              <a:rPr sz="3200" b="1" spc="95" dirty="0">
                <a:latin typeface="Arial Narrow"/>
                <a:cs typeface="Arial Narrow"/>
              </a:rPr>
              <a:t> </a:t>
            </a:r>
            <a:r>
              <a:rPr sz="3200" b="1" spc="340" dirty="0">
                <a:latin typeface="Arial Narrow"/>
                <a:cs typeface="Arial Narrow"/>
              </a:rPr>
              <a:t>interpretation</a:t>
            </a:r>
            <a:endParaRPr sz="3200" dirty="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3350" dirty="0">
              <a:latin typeface="Arial Narrow"/>
              <a:cs typeface="Arial Narrow"/>
            </a:endParaRPr>
          </a:p>
          <a:p>
            <a:pPr marL="12700" marR="796290" indent="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Microsoft Sans Serif"/>
                <a:cs typeface="Microsoft Sans Serif"/>
              </a:rPr>
              <a:t>Equivalent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180" dirty="0">
                <a:latin typeface="Microsoft Sans Serif"/>
                <a:cs typeface="Microsoft Sans Serif"/>
              </a:rPr>
              <a:t>to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training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a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large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ensemble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spc="170" dirty="0">
                <a:latin typeface="Microsoft Sans Serif"/>
                <a:cs typeface="Microsoft Sans Serif"/>
              </a:rPr>
              <a:t>of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shared- </a:t>
            </a:r>
            <a:r>
              <a:rPr sz="2400" dirty="0">
                <a:latin typeface="Microsoft Sans Serif"/>
                <a:cs typeface="Microsoft Sans Serif"/>
              </a:rPr>
              <a:t>parameters,</a:t>
            </a:r>
            <a:r>
              <a:rPr sz="2400" spc="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binary-masked</a:t>
            </a:r>
            <a:r>
              <a:rPr sz="2400" spc="7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models</a:t>
            </a:r>
            <a:r>
              <a:rPr lang="en-US" sz="2400" spc="-10" dirty="0">
                <a:latin typeface="Microsoft Sans Serif"/>
                <a:cs typeface="Microsoft Sans Serif"/>
              </a:rPr>
              <a:t> (every time model is trained by a data point, randomly select with probability p the number of nodes to drop for next iteration/training with next data point – note, nodes are selected randomly as well)</a:t>
            </a:r>
            <a:endParaRPr sz="2400" dirty="0">
              <a:latin typeface="Microsoft Sans Serif"/>
              <a:cs typeface="Microsoft Sans Serif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05" dirty="0">
                <a:latin typeface="Microsoft Sans Serif"/>
                <a:cs typeface="Microsoft Sans Serif"/>
              </a:rPr>
              <a:t>Each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model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is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only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trained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on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a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single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data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90" dirty="0">
                <a:latin typeface="Microsoft Sans Serif"/>
                <a:cs typeface="Microsoft Sans Serif"/>
              </a:rPr>
              <a:t>point</a:t>
            </a:r>
            <a:endParaRPr lang="en-US" sz="2400" spc="90" dirty="0">
              <a:latin typeface="Microsoft Sans Serif"/>
              <a:cs typeface="Microsoft Sans Serif"/>
            </a:endParaRPr>
          </a:p>
          <a:p>
            <a:pPr marL="12064">
              <a:lnSpc>
                <a:spcPct val="100000"/>
              </a:lnSpc>
              <a:buSzPct val="95833"/>
              <a:tabLst>
                <a:tab pos="120650" algn="l"/>
              </a:tabLst>
            </a:pP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Dropout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6830" y="3834384"/>
            <a:ext cx="9766300" cy="1231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6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weight</a:t>
            </a:r>
            <a:r>
              <a:rPr sz="16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on</a:t>
            </a:r>
            <a:r>
              <a:rPr sz="16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each</a:t>
            </a:r>
            <a:r>
              <a:rPr sz="16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unit</a:t>
            </a:r>
            <a:r>
              <a:rPr sz="16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will</a:t>
            </a:r>
            <a:r>
              <a:rPr sz="16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initially</a:t>
            </a:r>
            <a:r>
              <a:rPr sz="16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be</a:t>
            </a:r>
            <a:r>
              <a:rPr sz="16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¼</a:t>
            </a:r>
            <a:r>
              <a:rPr sz="16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=</a:t>
            </a:r>
            <a:r>
              <a:rPr sz="16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Calibri"/>
                <a:cs typeface="Calibri"/>
              </a:rPr>
              <a:t>0.25.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/>
              <a:cs typeface="Calibri"/>
            </a:endParaRPr>
          </a:p>
          <a:p>
            <a:pPr marL="12700" marR="5080" algn="just">
              <a:lnSpc>
                <a:spcPct val="100299"/>
              </a:lnSpc>
            </a:pP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If</a:t>
            </a:r>
            <a:r>
              <a:rPr sz="16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we</a:t>
            </a:r>
            <a:r>
              <a:rPr sz="16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apply</a:t>
            </a:r>
            <a:r>
              <a:rPr sz="16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dropout</a:t>
            </a:r>
            <a:r>
              <a:rPr sz="16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with</a:t>
            </a:r>
            <a:r>
              <a:rPr sz="16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p</a:t>
            </a:r>
            <a:r>
              <a:rPr sz="16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=</a:t>
            </a:r>
            <a:r>
              <a:rPr sz="16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0.5</a:t>
            </a:r>
            <a:r>
              <a:rPr sz="16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6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this</a:t>
            </a:r>
            <a:r>
              <a:rPr sz="16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292929"/>
                </a:solidFill>
                <a:latin typeface="Calibri"/>
                <a:cs typeface="Calibri"/>
              </a:rPr>
              <a:t>layer,</a:t>
            </a:r>
            <a:r>
              <a:rPr sz="16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it</a:t>
            </a:r>
            <a:r>
              <a:rPr sz="16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could</a:t>
            </a:r>
            <a:r>
              <a:rPr sz="16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end</a:t>
            </a:r>
            <a:r>
              <a:rPr sz="16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up</a:t>
            </a:r>
            <a:r>
              <a:rPr sz="16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looking</a:t>
            </a:r>
            <a:r>
              <a:rPr sz="16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like</a:t>
            </a:r>
            <a:r>
              <a:rPr sz="16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image</a:t>
            </a:r>
            <a:r>
              <a:rPr sz="16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b.</a:t>
            </a:r>
            <a:r>
              <a:rPr sz="16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Since</a:t>
            </a:r>
            <a:r>
              <a:rPr sz="16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only</a:t>
            </a:r>
            <a:r>
              <a:rPr sz="16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two</a:t>
            </a:r>
            <a:r>
              <a:rPr sz="16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units</a:t>
            </a:r>
            <a:r>
              <a:rPr sz="16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are</a:t>
            </a:r>
            <a:r>
              <a:rPr sz="16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Calibri"/>
                <a:cs typeface="Calibri"/>
              </a:rPr>
              <a:t>considered,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they</a:t>
            </a:r>
            <a:r>
              <a:rPr sz="16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will</a:t>
            </a:r>
            <a:r>
              <a:rPr sz="16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each</a:t>
            </a:r>
            <a:r>
              <a:rPr sz="16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have</a:t>
            </a:r>
            <a:r>
              <a:rPr sz="16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an</a:t>
            </a:r>
            <a:r>
              <a:rPr sz="16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initial</a:t>
            </a:r>
            <a:r>
              <a:rPr sz="16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weight</a:t>
            </a:r>
            <a:r>
              <a:rPr sz="16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6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½</a:t>
            </a:r>
            <a:r>
              <a:rPr sz="16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=</a:t>
            </a:r>
            <a:r>
              <a:rPr sz="16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0.5.</a:t>
            </a:r>
            <a:r>
              <a:rPr sz="16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But</a:t>
            </a:r>
            <a:r>
              <a:rPr sz="16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we</a:t>
            </a:r>
            <a:r>
              <a:rPr sz="16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don’t</a:t>
            </a:r>
            <a:r>
              <a:rPr sz="16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want</a:t>
            </a:r>
            <a:r>
              <a:rPr sz="16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these</a:t>
            </a:r>
            <a:r>
              <a:rPr sz="16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weights</a:t>
            </a:r>
            <a:r>
              <a:rPr sz="16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6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be</a:t>
            </a:r>
            <a:r>
              <a:rPr sz="16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fixed</a:t>
            </a:r>
            <a:r>
              <a:rPr sz="16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at</a:t>
            </a:r>
            <a:r>
              <a:rPr sz="16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this</a:t>
            </a:r>
            <a:r>
              <a:rPr sz="16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high</a:t>
            </a:r>
            <a:r>
              <a:rPr sz="16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92929"/>
                </a:solidFill>
                <a:latin typeface="Calibri"/>
                <a:cs typeface="Calibri"/>
              </a:rPr>
              <a:t>number</a:t>
            </a:r>
            <a:r>
              <a:rPr sz="16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92929"/>
                </a:solidFill>
                <a:latin typeface="Calibri"/>
                <a:cs typeface="Calibri"/>
              </a:rPr>
              <a:t>during testing.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6830" y="5701791"/>
            <a:ext cx="958469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Dropout: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Simple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Way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to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Prevent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Neural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Networks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from Overfitting, Srivastava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et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al.,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Journal</a:t>
            </a:r>
            <a:r>
              <a:rPr sz="1300" i="1" spc="-15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of</a:t>
            </a:r>
            <a:r>
              <a:rPr sz="1300" i="1" spc="-1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Machine</a:t>
            </a:r>
            <a:r>
              <a:rPr sz="1300" i="1" spc="-15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Learning</a:t>
            </a:r>
            <a:r>
              <a:rPr sz="1300" i="1" spc="-1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Research</a:t>
            </a:r>
            <a:r>
              <a:rPr sz="1300" i="1" spc="-10" dirty="0">
                <a:latin typeface="Arial"/>
                <a:cs typeface="Arial"/>
              </a:rPr>
              <a:t> </a:t>
            </a:r>
            <a:r>
              <a:rPr sz="1300" spc="-20" dirty="0">
                <a:latin typeface="Arial"/>
                <a:cs typeface="Arial"/>
              </a:rPr>
              <a:t>2014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8967" y="1913327"/>
            <a:ext cx="1419225" cy="7521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12035" y="2902965"/>
            <a:ext cx="1003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(Image </a:t>
            </a:r>
            <a:r>
              <a:rPr sz="1800" spc="-25" dirty="0">
                <a:latin typeface="Arial"/>
                <a:cs typeface="Arial"/>
              </a:rPr>
              <a:t>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4290" y="2902965"/>
            <a:ext cx="1003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(Image </a:t>
            </a:r>
            <a:r>
              <a:rPr sz="1800" spc="-25" dirty="0">
                <a:latin typeface="Arial"/>
                <a:cs typeface="Arial"/>
              </a:rPr>
              <a:t>b)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42072" y="1987705"/>
            <a:ext cx="1418900" cy="75279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Dropout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6830" y="3963923"/>
            <a:ext cx="5573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At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test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time,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multiply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weights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by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to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keep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same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level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10" dirty="0">
                <a:latin typeface="Arial"/>
                <a:cs typeface="Arial"/>
              </a:rPr>
              <a:t> activation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6830" y="5611367"/>
            <a:ext cx="958469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Arial"/>
                <a:cs typeface="Arial"/>
              </a:rPr>
              <a:t>Dropout:</a:t>
            </a:r>
            <a:r>
              <a:rPr sz="1300" spc="-8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Simple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Way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to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Prevent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Neural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Networks</a:t>
            </a:r>
            <a:r>
              <a:rPr sz="1300" spc="-2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from Overfitting,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Srivastava</a:t>
            </a:r>
            <a:r>
              <a:rPr sz="1300" spc="-25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et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dirty="0">
                <a:latin typeface="Arial"/>
                <a:cs typeface="Arial"/>
              </a:rPr>
              <a:t>al., </a:t>
            </a:r>
            <a:r>
              <a:rPr sz="1300" i="1" dirty="0">
                <a:latin typeface="Arial"/>
                <a:cs typeface="Arial"/>
              </a:rPr>
              <a:t>Journal</a:t>
            </a:r>
            <a:r>
              <a:rPr sz="1300" i="1" spc="-1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of</a:t>
            </a:r>
            <a:r>
              <a:rPr sz="1300" i="1" spc="-1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Machine</a:t>
            </a:r>
            <a:r>
              <a:rPr sz="1300" i="1" spc="-15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Learning</a:t>
            </a:r>
            <a:r>
              <a:rPr sz="1300" i="1" spc="-1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Research </a:t>
            </a:r>
            <a:r>
              <a:rPr sz="1300" spc="-20" dirty="0">
                <a:latin typeface="Arial"/>
                <a:cs typeface="Arial"/>
              </a:rPr>
              <a:t>2014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4571" y="1762391"/>
            <a:ext cx="7149466" cy="18745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358" y="399287"/>
            <a:ext cx="17602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14" dirty="0"/>
              <a:t>Outline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983994" y="1125524"/>
            <a:ext cx="4046854" cy="15582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Microsoft Sans Serif"/>
                <a:cs typeface="Microsoft Sans Serif"/>
              </a:rPr>
              <a:t>Embeddings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10" dirty="0">
                <a:latin typeface="Microsoft Sans Serif"/>
                <a:cs typeface="Microsoft Sans Serif"/>
              </a:rPr>
              <a:t>Dropout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Regularization</a:t>
            </a:r>
            <a:endParaRPr sz="2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Microsoft Sans Serif"/>
                <a:cs typeface="Microsoft Sans Serif"/>
              </a:rPr>
              <a:t>Recommender</a:t>
            </a:r>
            <a:r>
              <a:rPr sz="2800" spc="6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Systems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38354"/>
            <a:ext cx="34721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dirty="0">
                <a:latin typeface="Calibri Light"/>
                <a:cs typeface="Calibri Light"/>
              </a:rPr>
              <a:t>Overfitting</a:t>
            </a:r>
            <a:r>
              <a:rPr sz="4000" b="0" spc="-125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Noise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8677" y="1166634"/>
            <a:ext cx="5833686" cy="461046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38354"/>
            <a:ext cx="34721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dirty="0">
                <a:latin typeface="Calibri Light"/>
                <a:cs typeface="Calibri Light"/>
              </a:rPr>
              <a:t>Overfitting</a:t>
            </a:r>
            <a:r>
              <a:rPr sz="4000" b="0" spc="-125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Noise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0" y="1138056"/>
            <a:ext cx="5824537" cy="4615226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38354"/>
            <a:ext cx="34721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dirty="0">
                <a:latin typeface="Calibri Light"/>
                <a:cs typeface="Calibri Light"/>
              </a:rPr>
              <a:t>Overfitting</a:t>
            </a:r>
            <a:r>
              <a:rPr sz="4000" b="0" spc="-125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Noise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8196" y="1071383"/>
            <a:ext cx="5833698" cy="4615212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2977" y="140207"/>
            <a:ext cx="50222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90" dirty="0"/>
              <a:t>Implementation</a:t>
            </a:r>
            <a:r>
              <a:rPr sz="3200" spc="-80" dirty="0"/>
              <a:t> </a:t>
            </a:r>
            <a:r>
              <a:rPr sz="3200" spc="170" dirty="0"/>
              <a:t>with</a:t>
            </a:r>
            <a:r>
              <a:rPr sz="3200" spc="-65" dirty="0"/>
              <a:t> </a:t>
            </a:r>
            <a:r>
              <a:rPr sz="3200" spc="-25" dirty="0"/>
              <a:t>Keras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517013" y="2388107"/>
            <a:ext cx="2298700" cy="2286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800" dirty="0">
                <a:solidFill>
                  <a:srgbClr val="333333"/>
                </a:solidFill>
                <a:latin typeface="SimSun-ExtB"/>
                <a:cs typeface="SimSun-ExtB"/>
              </a:rPr>
              <a:t>model = </a:t>
            </a:r>
            <a:r>
              <a:rPr sz="1800" spc="-10" dirty="0">
                <a:solidFill>
                  <a:srgbClr val="333333"/>
                </a:solidFill>
                <a:latin typeface="SimSun-ExtB"/>
                <a:cs typeface="SimSun-ExtB"/>
              </a:rPr>
              <a:t>Sequential()</a:t>
            </a:r>
            <a:endParaRPr sz="1800">
              <a:latin typeface="SimSun-ExtB"/>
              <a:cs typeface="SimSun-Ext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7013" y="2662427"/>
            <a:ext cx="4800600" cy="2286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800" dirty="0">
                <a:solidFill>
                  <a:srgbClr val="333333"/>
                </a:solidFill>
                <a:latin typeface="SimSun-ExtB"/>
                <a:cs typeface="SimSun-ExtB"/>
              </a:rPr>
              <a:t>model.add(Dense(hidden_size, </a:t>
            </a:r>
            <a:r>
              <a:rPr sz="1800" spc="-10" dirty="0">
                <a:solidFill>
                  <a:srgbClr val="333333"/>
                </a:solidFill>
                <a:latin typeface="SimSun-ExtB"/>
                <a:cs typeface="SimSun-ExtB"/>
              </a:rPr>
              <a:t>input_shape,</a:t>
            </a:r>
            <a:endParaRPr sz="1800">
              <a:latin typeface="SimSun-ExtB"/>
              <a:cs typeface="SimSun-ExtB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7013" y="2936748"/>
            <a:ext cx="2184400" cy="2286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800" spc="-10" dirty="0">
                <a:solidFill>
                  <a:srgbClr val="333333"/>
                </a:solidFill>
                <a:latin typeface="SimSun-ExtB"/>
                <a:cs typeface="SimSun-ExtB"/>
              </a:rPr>
              <a:t>activation=</a:t>
            </a:r>
            <a:r>
              <a:rPr sz="1800" spc="-10" dirty="0">
                <a:solidFill>
                  <a:srgbClr val="DD1144"/>
                </a:solidFill>
                <a:latin typeface="SimSun-ExtB"/>
                <a:cs typeface="SimSun-ExtB"/>
              </a:rPr>
              <a:t>'relu'</a:t>
            </a:r>
            <a:r>
              <a:rPr sz="1800" spc="-10" dirty="0">
                <a:solidFill>
                  <a:srgbClr val="333333"/>
                </a:solidFill>
                <a:latin typeface="SimSun-ExtB"/>
                <a:cs typeface="SimSun-ExtB"/>
              </a:rPr>
              <a:t>))</a:t>
            </a:r>
            <a:endParaRPr sz="1800">
              <a:latin typeface="SimSun-ExtB"/>
              <a:cs typeface="SimSun-ExtB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7013" y="3211067"/>
            <a:ext cx="2870200" cy="228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800" spc="-10" dirty="0">
                <a:solidFill>
                  <a:srgbClr val="333333"/>
                </a:solidFill>
                <a:latin typeface="SimSun-ExtB"/>
                <a:cs typeface="SimSun-ExtB"/>
              </a:rPr>
              <a:t>model.add(Dropout(p=</a:t>
            </a:r>
            <a:r>
              <a:rPr sz="1800" spc="-10" dirty="0">
                <a:solidFill>
                  <a:srgbClr val="008080"/>
                </a:solidFill>
                <a:latin typeface="SimSun-ExtB"/>
                <a:cs typeface="SimSun-ExtB"/>
              </a:rPr>
              <a:t>0.5</a:t>
            </a:r>
            <a:r>
              <a:rPr sz="1800" spc="-10" dirty="0">
                <a:solidFill>
                  <a:srgbClr val="333333"/>
                </a:solidFill>
                <a:latin typeface="SimSun-ExtB"/>
                <a:cs typeface="SimSun-ExtB"/>
              </a:rPr>
              <a:t>))</a:t>
            </a:r>
            <a:endParaRPr sz="1800">
              <a:latin typeface="SimSun-ExtB"/>
              <a:cs typeface="SimSun-ExtB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7013" y="3485388"/>
            <a:ext cx="5499100" cy="2286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800" dirty="0">
                <a:solidFill>
                  <a:srgbClr val="333333"/>
                </a:solidFill>
                <a:latin typeface="SimSun-ExtB"/>
                <a:cs typeface="SimSun-ExtB"/>
              </a:rPr>
              <a:t>model.add(Dense(hidden_size, </a:t>
            </a:r>
            <a:r>
              <a:rPr sz="1800" spc="-10" dirty="0">
                <a:solidFill>
                  <a:srgbClr val="333333"/>
                </a:solidFill>
                <a:latin typeface="SimSun-ExtB"/>
                <a:cs typeface="SimSun-ExtB"/>
              </a:rPr>
              <a:t>activation=</a:t>
            </a:r>
            <a:r>
              <a:rPr sz="1800" spc="-10" dirty="0">
                <a:solidFill>
                  <a:srgbClr val="DD1144"/>
                </a:solidFill>
                <a:latin typeface="SimSun-ExtB"/>
                <a:cs typeface="SimSun-ExtB"/>
              </a:rPr>
              <a:t>'relu'</a:t>
            </a:r>
            <a:r>
              <a:rPr sz="1800" spc="-10" dirty="0">
                <a:solidFill>
                  <a:srgbClr val="333333"/>
                </a:solidFill>
                <a:latin typeface="SimSun-ExtB"/>
                <a:cs typeface="SimSun-ExtB"/>
              </a:rPr>
              <a:t>))</a:t>
            </a:r>
            <a:endParaRPr sz="1800">
              <a:latin typeface="SimSun-ExtB"/>
              <a:cs typeface="SimSun-ExtB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7013" y="3759708"/>
            <a:ext cx="2870200" cy="228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800" spc="-10" dirty="0">
                <a:solidFill>
                  <a:srgbClr val="333333"/>
                </a:solidFill>
                <a:latin typeface="SimSun-ExtB"/>
                <a:cs typeface="SimSun-ExtB"/>
              </a:rPr>
              <a:t>model.add(Dropout(p=</a:t>
            </a:r>
            <a:r>
              <a:rPr sz="1800" spc="-10" dirty="0">
                <a:solidFill>
                  <a:srgbClr val="008080"/>
                </a:solidFill>
                <a:latin typeface="SimSun-ExtB"/>
                <a:cs typeface="SimSun-ExtB"/>
              </a:rPr>
              <a:t>0.5</a:t>
            </a:r>
            <a:r>
              <a:rPr sz="1800" spc="-10" dirty="0">
                <a:solidFill>
                  <a:srgbClr val="333333"/>
                </a:solidFill>
                <a:latin typeface="SimSun-ExtB"/>
                <a:cs typeface="SimSun-ExtB"/>
              </a:rPr>
              <a:t>))</a:t>
            </a:r>
            <a:endParaRPr sz="1800">
              <a:latin typeface="SimSun-ExtB"/>
              <a:cs typeface="SimSun-ExtB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7013" y="4034028"/>
            <a:ext cx="5842000" cy="2286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r>
              <a:rPr sz="1800" dirty="0">
                <a:solidFill>
                  <a:srgbClr val="333333"/>
                </a:solidFill>
                <a:latin typeface="SimSun-ExtB"/>
                <a:cs typeface="SimSun-ExtB"/>
              </a:rPr>
              <a:t>model.add(Dense(output_size,</a:t>
            </a:r>
            <a:r>
              <a:rPr sz="1800" spc="-135" dirty="0">
                <a:solidFill>
                  <a:srgbClr val="333333"/>
                </a:solidFill>
                <a:latin typeface="SimSun-ExtB"/>
                <a:cs typeface="SimSun-ExtB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imSun-ExtB"/>
                <a:cs typeface="SimSun-ExtB"/>
              </a:rPr>
              <a:t>activation=</a:t>
            </a:r>
            <a:r>
              <a:rPr sz="1800" spc="-10" dirty="0">
                <a:solidFill>
                  <a:srgbClr val="DD1144"/>
                </a:solidFill>
                <a:latin typeface="SimSun-ExtB"/>
                <a:cs typeface="SimSun-ExtB"/>
              </a:rPr>
              <a:t>'softmax'</a:t>
            </a:r>
            <a:r>
              <a:rPr sz="1800" spc="-10" dirty="0">
                <a:solidFill>
                  <a:srgbClr val="333333"/>
                </a:solidFill>
                <a:latin typeface="SimSun-ExtB"/>
                <a:cs typeface="SimSun-ExtB"/>
              </a:rPr>
              <a:t>))</a:t>
            </a:r>
            <a:endParaRPr sz="1800">
              <a:latin typeface="SimSun-ExtB"/>
              <a:cs typeface="SimSun-ExtB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38354"/>
            <a:ext cx="53949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dirty="0">
                <a:latin typeface="Calibri Light"/>
                <a:cs typeface="Calibri Light"/>
              </a:rPr>
              <a:t>Recommendation</a:t>
            </a:r>
            <a:r>
              <a:rPr sz="4000" b="0" spc="-220" dirty="0">
                <a:latin typeface="Calibri Light"/>
                <a:cs typeface="Calibri Light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Systems</a:t>
            </a:r>
            <a:endParaRPr sz="4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38354"/>
            <a:ext cx="53949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dirty="0">
                <a:latin typeface="Calibri Light"/>
                <a:cs typeface="Calibri Light"/>
              </a:rPr>
              <a:t>Recommendation</a:t>
            </a:r>
            <a:r>
              <a:rPr sz="4000" b="0" spc="-220" dirty="0">
                <a:latin typeface="Calibri Light"/>
                <a:cs typeface="Calibri Light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Systems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Recommend</a:t>
            </a:r>
            <a:r>
              <a:rPr spc="-75" dirty="0"/>
              <a:t> </a:t>
            </a:r>
            <a:r>
              <a:rPr spc="75" dirty="0"/>
              <a:t>contents</a:t>
            </a:r>
            <a:r>
              <a:rPr spc="-75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spc="55" dirty="0"/>
              <a:t>products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/>
          </a:p>
          <a:p>
            <a:pPr marL="12700" marR="5080">
              <a:lnSpc>
                <a:spcPct val="100000"/>
              </a:lnSpc>
            </a:pPr>
            <a:r>
              <a:rPr sz="2000" dirty="0"/>
              <a:t>Movies</a:t>
            </a:r>
            <a:r>
              <a:rPr sz="2000" spc="-25" dirty="0"/>
              <a:t> </a:t>
            </a:r>
            <a:r>
              <a:rPr sz="2000" dirty="0"/>
              <a:t>on</a:t>
            </a:r>
            <a:r>
              <a:rPr sz="2000" spc="-10" dirty="0"/>
              <a:t> </a:t>
            </a:r>
            <a:r>
              <a:rPr sz="2000" spc="85" dirty="0"/>
              <a:t>Netflix</a:t>
            </a:r>
            <a:r>
              <a:rPr sz="2000" spc="-5" dirty="0"/>
              <a:t> </a:t>
            </a:r>
            <a:r>
              <a:rPr sz="2000" dirty="0"/>
              <a:t>and</a:t>
            </a:r>
            <a:r>
              <a:rPr sz="2000" spc="5" dirty="0"/>
              <a:t> </a:t>
            </a:r>
            <a:r>
              <a:rPr sz="2000" spc="-10" dirty="0"/>
              <a:t>YouTube,</a:t>
            </a:r>
            <a:r>
              <a:rPr sz="2000" spc="-5" dirty="0"/>
              <a:t> </a:t>
            </a:r>
            <a:r>
              <a:rPr sz="2000" dirty="0"/>
              <a:t>weekly</a:t>
            </a:r>
            <a:r>
              <a:rPr sz="2000" spc="-10" dirty="0"/>
              <a:t> </a:t>
            </a:r>
            <a:r>
              <a:rPr sz="2000" dirty="0"/>
              <a:t>playlist</a:t>
            </a:r>
            <a:r>
              <a:rPr sz="2000" spc="10" dirty="0"/>
              <a:t> </a:t>
            </a:r>
            <a:r>
              <a:rPr sz="2000" dirty="0"/>
              <a:t>and</a:t>
            </a:r>
            <a:r>
              <a:rPr sz="2000" spc="-5" dirty="0"/>
              <a:t> </a:t>
            </a:r>
            <a:r>
              <a:rPr sz="2000" spc="60" dirty="0"/>
              <a:t>related</a:t>
            </a:r>
            <a:r>
              <a:rPr sz="2000" spc="-5" dirty="0"/>
              <a:t> </a:t>
            </a:r>
            <a:r>
              <a:rPr sz="2000" spc="55" dirty="0"/>
              <a:t>Artists</a:t>
            </a:r>
            <a:r>
              <a:rPr sz="2000" spc="-30" dirty="0"/>
              <a:t> </a:t>
            </a:r>
            <a:r>
              <a:rPr sz="2000" dirty="0"/>
              <a:t>on</a:t>
            </a:r>
            <a:r>
              <a:rPr sz="2000" spc="-10" dirty="0"/>
              <a:t> Spotify, </a:t>
            </a:r>
            <a:r>
              <a:rPr sz="2000" dirty="0"/>
              <a:t>books</a:t>
            </a:r>
            <a:r>
              <a:rPr sz="2000" spc="-20" dirty="0"/>
              <a:t> </a:t>
            </a:r>
            <a:r>
              <a:rPr sz="2000" dirty="0"/>
              <a:t>on</a:t>
            </a:r>
            <a:r>
              <a:rPr sz="2000" spc="-20" dirty="0"/>
              <a:t> </a:t>
            </a:r>
            <a:r>
              <a:rPr sz="2000" spc="-10" dirty="0"/>
              <a:t>Amazon,</a:t>
            </a:r>
            <a:r>
              <a:rPr sz="2000" spc="-20" dirty="0"/>
              <a:t> </a:t>
            </a:r>
            <a:r>
              <a:rPr sz="2000" spc="60" dirty="0"/>
              <a:t>related</a:t>
            </a:r>
            <a:r>
              <a:rPr sz="2000" spc="-20" dirty="0"/>
              <a:t> </a:t>
            </a:r>
            <a:r>
              <a:rPr sz="2000" spc="-10" dirty="0"/>
              <a:t>apps</a:t>
            </a:r>
            <a:r>
              <a:rPr sz="2000" spc="-20" dirty="0"/>
              <a:t> </a:t>
            </a:r>
            <a:r>
              <a:rPr sz="2000" dirty="0"/>
              <a:t>on</a:t>
            </a:r>
            <a:r>
              <a:rPr sz="2000" spc="-20" dirty="0"/>
              <a:t> </a:t>
            </a:r>
            <a:r>
              <a:rPr sz="2000" dirty="0"/>
              <a:t>app</a:t>
            </a:r>
            <a:r>
              <a:rPr sz="2000" spc="-20" dirty="0"/>
              <a:t> </a:t>
            </a:r>
            <a:r>
              <a:rPr sz="2000" dirty="0"/>
              <a:t>stores,</a:t>
            </a:r>
            <a:r>
              <a:rPr sz="2000" spc="-40" dirty="0"/>
              <a:t> </a:t>
            </a:r>
            <a:r>
              <a:rPr sz="2000" dirty="0"/>
              <a:t>"Who</a:t>
            </a:r>
            <a:r>
              <a:rPr sz="2000" spc="-20" dirty="0"/>
              <a:t> </a:t>
            </a:r>
            <a:r>
              <a:rPr sz="2000" spc="150" dirty="0"/>
              <a:t>to</a:t>
            </a:r>
            <a:r>
              <a:rPr sz="2000" spc="-30" dirty="0"/>
              <a:t> </a:t>
            </a:r>
            <a:r>
              <a:rPr sz="2000" spc="55" dirty="0"/>
              <a:t>Follow"</a:t>
            </a:r>
            <a:r>
              <a:rPr sz="2000" spc="-20" dirty="0"/>
              <a:t> </a:t>
            </a:r>
            <a:r>
              <a:rPr sz="2000" dirty="0"/>
              <a:t>on</a:t>
            </a:r>
            <a:r>
              <a:rPr sz="2000" spc="-20" dirty="0"/>
              <a:t> </a:t>
            </a:r>
            <a:r>
              <a:rPr sz="2000" spc="70" dirty="0"/>
              <a:t>twitter...</a:t>
            </a:r>
            <a:endParaRPr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38354"/>
            <a:ext cx="53949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dirty="0">
                <a:latin typeface="Calibri Light"/>
                <a:cs typeface="Calibri Light"/>
              </a:rPr>
              <a:t>Recommendation</a:t>
            </a:r>
            <a:r>
              <a:rPr sz="4000" b="0" spc="-220" dirty="0">
                <a:latin typeface="Calibri Light"/>
                <a:cs typeface="Calibri Light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Systems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Recommend</a:t>
            </a:r>
            <a:r>
              <a:rPr spc="-75" dirty="0"/>
              <a:t> </a:t>
            </a:r>
            <a:r>
              <a:rPr spc="75" dirty="0"/>
              <a:t>contents</a:t>
            </a:r>
            <a:r>
              <a:rPr spc="-75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spc="55" dirty="0"/>
              <a:t>products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/>
          </a:p>
          <a:p>
            <a:pPr marL="12700" marR="5080">
              <a:lnSpc>
                <a:spcPct val="100000"/>
              </a:lnSpc>
            </a:pPr>
            <a:r>
              <a:rPr sz="2000" dirty="0"/>
              <a:t>Movies</a:t>
            </a:r>
            <a:r>
              <a:rPr sz="2000" spc="-25" dirty="0"/>
              <a:t> </a:t>
            </a:r>
            <a:r>
              <a:rPr sz="2000" dirty="0"/>
              <a:t>on</a:t>
            </a:r>
            <a:r>
              <a:rPr sz="2000" spc="-10" dirty="0"/>
              <a:t> </a:t>
            </a:r>
            <a:r>
              <a:rPr sz="2000" spc="85" dirty="0"/>
              <a:t>Netflix</a:t>
            </a:r>
            <a:r>
              <a:rPr sz="2000" spc="-5" dirty="0"/>
              <a:t> </a:t>
            </a:r>
            <a:r>
              <a:rPr sz="2000" dirty="0"/>
              <a:t>and</a:t>
            </a:r>
            <a:r>
              <a:rPr sz="2000" spc="5" dirty="0"/>
              <a:t> </a:t>
            </a:r>
            <a:r>
              <a:rPr sz="2000" spc="-10" dirty="0"/>
              <a:t>YouTube,</a:t>
            </a:r>
            <a:r>
              <a:rPr sz="2000" spc="-5" dirty="0"/>
              <a:t> </a:t>
            </a:r>
            <a:r>
              <a:rPr sz="2000" dirty="0"/>
              <a:t>weekly</a:t>
            </a:r>
            <a:r>
              <a:rPr sz="2000" spc="-10" dirty="0"/>
              <a:t> </a:t>
            </a:r>
            <a:r>
              <a:rPr sz="2000" dirty="0"/>
              <a:t>playlist</a:t>
            </a:r>
            <a:r>
              <a:rPr sz="2000" spc="10" dirty="0"/>
              <a:t> </a:t>
            </a:r>
            <a:r>
              <a:rPr sz="2000" dirty="0"/>
              <a:t>and</a:t>
            </a:r>
            <a:r>
              <a:rPr sz="2000" spc="-5" dirty="0"/>
              <a:t> </a:t>
            </a:r>
            <a:r>
              <a:rPr sz="2000" spc="60" dirty="0"/>
              <a:t>related</a:t>
            </a:r>
            <a:r>
              <a:rPr sz="2000" spc="-5" dirty="0"/>
              <a:t> </a:t>
            </a:r>
            <a:r>
              <a:rPr sz="2000" spc="55" dirty="0"/>
              <a:t>Artists</a:t>
            </a:r>
            <a:r>
              <a:rPr sz="2000" spc="-30" dirty="0"/>
              <a:t> </a:t>
            </a:r>
            <a:r>
              <a:rPr sz="2000" dirty="0"/>
              <a:t>on</a:t>
            </a:r>
            <a:r>
              <a:rPr sz="2000" spc="-10" dirty="0"/>
              <a:t> Spotify, </a:t>
            </a:r>
            <a:r>
              <a:rPr sz="2000" dirty="0"/>
              <a:t>books</a:t>
            </a:r>
            <a:r>
              <a:rPr sz="2000" spc="-20" dirty="0"/>
              <a:t> </a:t>
            </a:r>
            <a:r>
              <a:rPr sz="2000" dirty="0"/>
              <a:t>on</a:t>
            </a:r>
            <a:r>
              <a:rPr sz="2000" spc="-20" dirty="0"/>
              <a:t> </a:t>
            </a:r>
            <a:r>
              <a:rPr sz="2000" spc="-10" dirty="0"/>
              <a:t>Amazon,</a:t>
            </a:r>
            <a:r>
              <a:rPr sz="2000" spc="-20" dirty="0"/>
              <a:t> </a:t>
            </a:r>
            <a:r>
              <a:rPr sz="2000" spc="60" dirty="0"/>
              <a:t>related</a:t>
            </a:r>
            <a:r>
              <a:rPr sz="2000" spc="-20" dirty="0"/>
              <a:t> </a:t>
            </a:r>
            <a:r>
              <a:rPr sz="2000" spc="-10" dirty="0"/>
              <a:t>apps</a:t>
            </a:r>
            <a:r>
              <a:rPr sz="2000" spc="-20" dirty="0"/>
              <a:t> </a:t>
            </a:r>
            <a:r>
              <a:rPr sz="2000" dirty="0"/>
              <a:t>on</a:t>
            </a:r>
            <a:r>
              <a:rPr sz="2000" spc="-20" dirty="0"/>
              <a:t> </a:t>
            </a:r>
            <a:r>
              <a:rPr sz="2000" dirty="0"/>
              <a:t>app</a:t>
            </a:r>
            <a:r>
              <a:rPr sz="2000" spc="-20" dirty="0"/>
              <a:t> </a:t>
            </a:r>
            <a:r>
              <a:rPr sz="2000" dirty="0"/>
              <a:t>stores,</a:t>
            </a:r>
            <a:r>
              <a:rPr sz="2000" spc="-40" dirty="0"/>
              <a:t> </a:t>
            </a:r>
            <a:r>
              <a:rPr sz="2000" dirty="0"/>
              <a:t>"Who</a:t>
            </a:r>
            <a:r>
              <a:rPr sz="2000" spc="-20" dirty="0"/>
              <a:t> </a:t>
            </a:r>
            <a:r>
              <a:rPr sz="2000" spc="150" dirty="0"/>
              <a:t>to</a:t>
            </a:r>
            <a:r>
              <a:rPr sz="2000" spc="-30" dirty="0"/>
              <a:t> </a:t>
            </a:r>
            <a:r>
              <a:rPr sz="2000" spc="55" dirty="0"/>
              <a:t>Follow"</a:t>
            </a:r>
            <a:r>
              <a:rPr sz="2000" spc="-20" dirty="0"/>
              <a:t> </a:t>
            </a:r>
            <a:r>
              <a:rPr sz="2000" dirty="0"/>
              <a:t>on</a:t>
            </a:r>
            <a:r>
              <a:rPr sz="2000" spc="-20" dirty="0"/>
              <a:t> </a:t>
            </a:r>
            <a:r>
              <a:rPr sz="2000" spc="70" dirty="0"/>
              <a:t>twitter...</a:t>
            </a:r>
            <a:endParaRPr sz="200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/>
          </a:p>
          <a:p>
            <a:pPr marL="12700">
              <a:lnSpc>
                <a:spcPct val="100000"/>
              </a:lnSpc>
            </a:pPr>
            <a:r>
              <a:rPr spc="65" dirty="0"/>
              <a:t>Prioritized</a:t>
            </a:r>
            <a:r>
              <a:rPr spc="-5" dirty="0"/>
              <a:t> </a:t>
            </a:r>
            <a:r>
              <a:rPr spc="-10" dirty="0"/>
              <a:t>social</a:t>
            </a:r>
            <a:r>
              <a:rPr spc="-5" dirty="0"/>
              <a:t> </a:t>
            </a:r>
            <a:r>
              <a:rPr dirty="0"/>
              <a:t>media</a:t>
            </a:r>
            <a:r>
              <a:rPr spc="-5" dirty="0"/>
              <a:t> </a:t>
            </a:r>
            <a:r>
              <a:rPr dirty="0"/>
              <a:t>status</a:t>
            </a:r>
            <a:r>
              <a:rPr spc="-5" dirty="0"/>
              <a:t> </a:t>
            </a:r>
            <a:r>
              <a:rPr spc="-10" dirty="0"/>
              <a:t>updates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38354"/>
            <a:ext cx="53949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dirty="0">
                <a:latin typeface="Calibri Light"/>
                <a:cs typeface="Calibri Light"/>
              </a:rPr>
              <a:t>Recommendation</a:t>
            </a:r>
            <a:r>
              <a:rPr sz="4000" b="0" spc="-220" dirty="0">
                <a:latin typeface="Calibri Light"/>
                <a:cs typeface="Calibri Light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Systems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Recommend</a:t>
            </a:r>
            <a:r>
              <a:rPr spc="-75" dirty="0"/>
              <a:t> </a:t>
            </a:r>
            <a:r>
              <a:rPr spc="75" dirty="0"/>
              <a:t>contents</a:t>
            </a:r>
            <a:r>
              <a:rPr spc="-75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spc="55" dirty="0"/>
              <a:t>products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/>
          </a:p>
          <a:p>
            <a:pPr marL="12700" marR="5080">
              <a:lnSpc>
                <a:spcPct val="100000"/>
              </a:lnSpc>
            </a:pPr>
            <a:r>
              <a:rPr sz="2000" dirty="0"/>
              <a:t>Movies</a:t>
            </a:r>
            <a:r>
              <a:rPr sz="2000" spc="-25" dirty="0"/>
              <a:t> </a:t>
            </a:r>
            <a:r>
              <a:rPr sz="2000" dirty="0"/>
              <a:t>on</a:t>
            </a:r>
            <a:r>
              <a:rPr sz="2000" spc="-10" dirty="0"/>
              <a:t> </a:t>
            </a:r>
            <a:r>
              <a:rPr sz="2000" spc="85" dirty="0"/>
              <a:t>Netflix</a:t>
            </a:r>
            <a:r>
              <a:rPr sz="2000" spc="-5" dirty="0"/>
              <a:t> </a:t>
            </a:r>
            <a:r>
              <a:rPr sz="2000" dirty="0"/>
              <a:t>and</a:t>
            </a:r>
            <a:r>
              <a:rPr sz="2000" spc="5" dirty="0"/>
              <a:t> </a:t>
            </a:r>
            <a:r>
              <a:rPr sz="2000" spc="-10" dirty="0"/>
              <a:t>YouTube,</a:t>
            </a:r>
            <a:r>
              <a:rPr sz="2000" spc="-5" dirty="0"/>
              <a:t> </a:t>
            </a:r>
            <a:r>
              <a:rPr sz="2000" dirty="0"/>
              <a:t>weekly</a:t>
            </a:r>
            <a:r>
              <a:rPr sz="2000" spc="-10" dirty="0"/>
              <a:t> </a:t>
            </a:r>
            <a:r>
              <a:rPr sz="2000" dirty="0"/>
              <a:t>playlist</a:t>
            </a:r>
            <a:r>
              <a:rPr sz="2000" spc="10" dirty="0"/>
              <a:t> </a:t>
            </a:r>
            <a:r>
              <a:rPr sz="2000" dirty="0"/>
              <a:t>and</a:t>
            </a:r>
            <a:r>
              <a:rPr sz="2000" spc="-5" dirty="0"/>
              <a:t> </a:t>
            </a:r>
            <a:r>
              <a:rPr sz="2000" spc="60" dirty="0"/>
              <a:t>related</a:t>
            </a:r>
            <a:r>
              <a:rPr sz="2000" spc="-5" dirty="0"/>
              <a:t> </a:t>
            </a:r>
            <a:r>
              <a:rPr sz="2000" spc="55" dirty="0"/>
              <a:t>Artists</a:t>
            </a:r>
            <a:r>
              <a:rPr sz="2000" spc="-30" dirty="0"/>
              <a:t> </a:t>
            </a:r>
            <a:r>
              <a:rPr sz="2000" dirty="0"/>
              <a:t>on</a:t>
            </a:r>
            <a:r>
              <a:rPr sz="2000" spc="-10" dirty="0"/>
              <a:t> Spotify, </a:t>
            </a:r>
            <a:r>
              <a:rPr sz="2000" dirty="0"/>
              <a:t>books</a:t>
            </a:r>
            <a:r>
              <a:rPr sz="2000" spc="-20" dirty="0"/>
              <a:t> </a:t>
            </a:r>
            <a:r>
              <a:rPr sz="2000" dirty="0"/>
              <a:t>on</a:t>
            </a:r>
            <a:r>
              <a:rPr sz="2000" spc="-20" dirty="0"/>
              <a:t> </a:t>
            </a:r>
            <a:r>
              <a:rPr sz="2000" spc="-10" dirty="0"/>
              <a:t>Amazon,</a:t>
            </a:r>
            <a:r>
              <a:rPr sz="2000" spc="-20" dirty="0"/>
              <a:t> </a:t>
            </a:r>
            <a:r>
              <a:rPr sz="2000" spc="60" dirty="0"/>
              <a:t>related</a:t>
            </a:r>
            <a:r>
              <a:rPr sz="2000" spc="-20" dirty="0"/>
              <a:t> </a:t>
            </a:r>
            <a:r>
              <a:rPr sz="2000" spc="-10" dirty="0"/>
              <a:t>apps</a:t>
            </a:r>
            <a:r>
              <a:rPr sz="2000" spc="-20" dirty="0"/>
              <a:t> </a:t>
            </a:r>
            <a:r>
              <a:rPr sz="2000" dirty="0"/>
              <a:t>on</a:t>
            </a:r>
            <a:r>
              <a:rPr sz="2000" spc="-20" dirty="0"/>
              <a:t> </a:t>
            </a:r>
            <a:r>
              <a:rPr sz="2000" dirty="0"/>
              <a:t>app</a:t>
            </a:r>
            <a:r>
              <a:rPr sz="2000" spc="-20" dirty="0"/>
              <a:t> </a:t>
            </a:r>
            <a:r>
              <a:rPr sz="2000" dirty="0"/>
              <a:t>stores,</a:t>
            </a:r>
            <a:r>
              <a:rPr sz="2000" spc="-40" dirty="0"/>
              <a:t> </a:t>
            </a:r>
            <a:r>
              <a:rPr sz="2000" dirty="0"/>
              <a:t>"Who</a:t>
            </a:r>
            <a:r>
              <a:rPr sz="2000" spc="-20" dirty="0"/>
              <a:t> </a:t>
            </a:r>
            <a:r>
              <a:rPr sz="2000" spc="150" dirty="0"/>
              <a:t>to</a:t>
            </a:r>
            <a:r>
              <a:rPr sz="2000" spc="-30" dirty="0"/>
              <a:t> </a:t>
            </a:r>
            <a:r>
              <a:rPr sz="2000" spc="55" dirty="0"/>
              <a:t>Follow"</a:t>
            </a:r>
            <a:r>
              <a:rPr sz="2000" spc="-20" dirty="0"/>
              <a:t> </a:t>
            </a:r>
            <a:r>
              <a:rPr sz="2000" dirty="0"/>
              <a:t>on</a:t>
            </a:r>
            <a:r>
              <a:rPr sz="2000" spc="-20" dirty="0"/>
              <a:t> </a:t>
            </a:r>
            <a:r>
              <a:rPr sz="2000" spc="70" dirty="0"/>
              <a:t>twitter...</a:t>
            </a:r>
            <a:endParaRPr sz="2000"/>
          </a:p>
          <a:p>
            <a:pPr marL="12700" marR="2686050">
              <a:lnSpc>
                <a:spcPts val="6720"/>
              </a:lnSpc>
              <a:spcBef>
                <a:spcPts val="100"/>
              </a:spcBef>
            </a:pPr>
            <a:r>
              <a:rPr spc="65" dirty="0"/>
              <a:t>Prioritized</a:t>
            </a:r>
            <a:r>
              <a:rPr spc="-5" dirty="0"/>
              <a:t> </a:t>
            </a:r>
            <a:r>
              <a:rPr spc="-10" dirty="0"/>
              <a:t>social</a:t>
            </a:r>
            <a:r>
              <a:rPr spc="-5" dirty="0"/>
              <a:t> </a:t>
            </a:r>
            <a:r>
              <a:rPr dirty="0"/>
              <a:t>media</a:t>
            </a:r>
            <a:r>
              <a:rPr spc="-5" dirty="0"/>
              <a:t> </a:t>
            </a:r>
            <a:r>
              <a:rPr dirty="0"/>
              <a:t>status</a:t>
            </a:r>
            <a:r>
              <a:rPr spc="-5" dirty="0"/>
              <a:t> </a:t>
            </a:r>
            <a:r>
              <a:rPr spc="-10" dirty="0"/>
              <a:t>updates </a:t>
            </a:r>
            <a:r>
              <a:rPr dirty="0"/>
              <a:t>Personalized</a:t>
            </a:r>
            <a:r>
              <a:rPr spc="-40" dirty="0"/>
              <a:t> </a:t>
            </a:r>
            <a:r>
              <a:rPr spc="-20" dirty="0"/>
              <a:t>search</a:t>
            </a:r>
            <a:r>
              <a:rPr spc="-30" dirty="0"/>
              <a:t> </a:t>
            </a:r>
            <a:r>
              <a:rPr dirty="0"/>
              <a:t>engine</a:t>
            </a:r>
            <a:r>
              <a:rPr spc="-35" dirty="0"/>
              <a:t> </a:t>
            </a:r>
            <a:r>
              <a:rPr spc="40" dirty="0"/>
              <a:t>results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38354"/>
            <a:ext cx="53949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dirty="0">
                <a:latin typeface="Calibri Light"/>
                <a:cs typeface="Calibri Light"/>
              </a:rPr>
              <a:t>Recommendation</a:t>
            </a:r>
            <a:r>
              <a:rPr sz="4000" b="0" spc="-220" dirty="0">
                <a:latin typeface="Calibri Light"/>
                <a:cs typeface="Calibri Light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Systems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Recommend</a:t>
            </a:r>
            <a:r>
              <a:rPr spc="-75" dirty="0"/>
              <a:t> </a:t>
            </a:r>
            <a:r>
              <a:rPr spc="75" dirty="0"/>
              <a:t>contents</a:t>
            </a:r>
            <a:r>
              <a:rPr spc="-75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spc="55" dirty="0"/>
              <a:t>products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/>
          </a:p>
          <a:p>
            <a:pPr marL="12700" marR="5080">
              <a:lnSpc>
                <a:spcPct val="100000"/>
              </a:lnSpc>
            </a:pPr>
            <a:r>
              <a:rPr sz="2000" dirty="0"/>
              <a:t>Movies</a:t>
            </a:r>
            <a:r>
              <a:rPr sz="2000" spc="-25" dirty="0"/>
              <a:t> </a:t>
            </a:r>
            <a:r>
              <a:rPr sz="2000" dirty="0"/>
              <a:t>on</a:t>
            </a:r>
            <a:r>
              <a:rPr sz="2000" spc="-10" dirty="0"/>
              <a:t> </a:t>
            </a:r>
            <a:r>
              <a:rPr sz="2000" spc="85" dirty="0"/>
              <a:t>Netflix</a:t>
            </a:r>
            <a:r>
              <a:rPr sz="2000" spc="-5" dirty="0"/>
              <a:t> </a:t>
            </a:r>
            <a:r>
              <a:rPr sz="2000" dirty="0"/>
              <a:t>and</a:t>
            </a:r>
            <a:r>
              <a:rPr sz="2000" spc="5" dirty="0"/>
              <a:t> </a:t>
            </a:r>
            <a:r>
              <a:rPr sz="2000" spc="-10" dirty="0"/>
              <a:t>YouTube,</a:t>
            </a:r>
            <a:r>
              <a:rPr sz="2000" spc="-5" dirty="0"/>
              <a:t> </a:t>
            </a:r>
            <a:r>
              <a:rPr sz="2000" dirty="0"/>
              <a:t>weekly</a:t>
            </a:r>
            <a:r>
              <a:rPr sz="2000" spc="-10" dirty="0"/>
              <a:t> </a:t>
            </a:r>
            <a:r>
              <a:rPr sz="2000" dirty="0"/>
              <a:t>playlist</a:t>
            </a:r>
            <a:r>
              <a:rPr sz="2000" spc="10" dirty="0"/>
              <a:t> </a:t>
            </a:r>
            <a:r>
              <a:rPr sz="2000" dirty="0"/>
              <a:t>and</a:t>
            </a:r>
            <a:r>
              <a:rPr sz="2000" spc="-5" dirty="0"/>
              <a:t> </a:t>
            </a:r>
            <a:r>
              <a:rPr sz="2000" spc="60" dirty="0"/>
              <a:t>related</a:t>
            </a:r>
            <a:r>
              <a:rPr sz="2000" spc="-5" dirty="0"/>
              <a:t> </a:t>
            </a:r>
            <a:r>
              <a:rPr sz="2000" spc="55" dirty="0"/>
              <a:t>Artists</a:t>
            </a:r>
            <a:r>
              <a:rPr sz="2000" spc="-30" dirty="0"/>
              <a:t> </a:t>
            </a:r>
            <a:r>
              <a:rPr sz="2000" dirty="0"/>
              <a:t>on</a:t>
            </a:r>
            <a:r>
              <a:rPr sz="2000" spc="-10" dirty="0"/>
              <a:t> Spotify, </a:t>
            </a:r>
            <a:r>
              <a:rPr sz="2000" dirty="0"/>
              <a:t>books</a:t>
            </a:r>
            <a:r>
              <a:rPr sz="2000" spc="-20" dirty="0"/>
              <a:t> </a:t>
            </a:r>
            <a:r>
              <a:rPr sz="2000" dirty="0"/>
              <a:t>on</a:t>
            </a:r>
            <a:r>
              <a:rPr sz="2000" spc="-20" dirty="0"/>
              <a:t> </a:t>
            </a:r>
            <a:r>
              <a:rPr sz="2000" spc="-10" dirty="0"/>
              <a:t>Amazon,</a:t>
            </a:r>
            <a:r>
              <a:rPr sz="2000" spc="-20" dirty="0"/>
              <a:t> </a:t>
            </a:r>
            <a:r>
              <a:rPr sz="2000" spc="60" dirty="0"/>
              <a:t>related</a:t>
            </a:r>
            <a:r>
              <a:rPr sz="2000" spc="-20" dirty="0"/>
              <a:t> </a:t>
            </a:r>
            <a:r>
              <a:rPr sz="2000" spc="-10" dirty="0"/>
              <a:t>apps</a:t>
            </a:r>
            <a:r>
              <a:rPr sz="2000" spc="-20" dirty="0"/>
              <a:t> </a:t>
            </a:r>
            <a:r>
              <a:rPr sz="2000" dirty="0"/>
              <a:t>on</a:t>
            </a:r>
            <a:r>
              <a:rPr sz="2000" spc="-20" dirty="0"/>
              <a:t> </a:t>
            </a:r>
            <a:r>
              <a:rPr sz="2000" dirty="0"/>
              <a:t>app</a:t>
            </a:r>
            <a:r>
              <a:rPr sz="2000" spc="-20" dirty="0"/>
              <a:t> </a:t>
            </a:r>
            <a:r>
              <a:rPr sz="2000" dirty="0"/>
              <a:t>stores,</a:t>
            </a:r>
            <a:r>
              <a:rPr sz="2000" spc="-40" dirty="0"/>
              <a:t> </a:t>
            </a:r>
            <a:r>
              <a:rPr sz="2000" dirty="0"/>
              <a:t>"Who</a:t>
            </a:r>
            <a:r>
              <a:rPr sz="2000" spc="-20" dirty="0"/>
              <a:t> </a:t>
            </a:r>
            <a:r>
              <a:rPr sz="2000" spc="150" dirty="0"/>
              <a:t>to</a:t>
            </a:r>
            <a:r>
              <a:rPr sz="2000" spc="-30" dirty="0"/>
              <a:t> </a:t>
            </a:r>
            <a:r>
              <a:rPr sz="2000" spc="55" dirty="0"/>
              <a:t>Follow"</a:t>
            </a:r>
            <a:r>
              <a:rPr sz="2000" spc="-20" dirty="0"/>
              <a:t> </a:t>
            </a:r>
            <a:r>
              <a:rPr sz="2000" dirty="0"/>
              <a:t>on</a:t>
            </a:r>
            <a:r>
              <a:rPr sz="2000" spc="-20" dirty="0"/>
              <a:t> </a:t>
            </a:r>
            <a:r>
              <a:rPr sz="2000" spc="70" dirty="0"/>
              <a:t>twitter...</a:t>
            </a:r>
            <a:endParaRPr sz="200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/>
          </a:p>
          <a:p>
            <a:pPr marL="12700">
              <a:lnSpc>
                <a:spcPct val="100000"/>
              </a:lnSpc>
            </a:pPr>
            <a:r>
              <a:rPr spc="65" dirty="0"/>
              <a:t>Prioritized</a:t>
            </a:r>
            <a:r>
              <a:rPr spc="-5" dirty="0"/>
              <a:t> </a:t>
            </a:r>
            <a:r>
              <a:rPr spc="-10" dirty="0"/>
              <a:t>social</a:t>
            </a:r>
            <a:r>
              <a:rPr spc="-5" dirty="0"/>
              <a:t> </a:t>
            </a:r>
            <a:r>
              <a:rPr dirty="0"/>
              <a:t>media</a:t>
            </a:r>
            <a:r>
              <a:rPr spc="-5" dirty="0"/>
              <a:t> </a:t>
            </a:r>
            <a:r>
              <a:rPr dirty="0"/>
              <a:t>status</a:t>
            </a:r>
            <a:r>
              <a:rPr spc="-5" dirty="0"/>
              <a:t> </a:t>
            </a:r>
            <a:r>
              <a:rPr spc="-10" dirty="0"/>
              <a:t>updates</a:t>
            </a:r>
          </a:p>
          <a:p>
            <a:pPr marL="12700" marR="3338829">
              <a:lnSpc>
                <a:spcPct val="200000"/>
              </a:lnSpc>
              <a:spcBef>
                <a:spcPts val="5"/>
              </a:spcBef>
            </a:pPr>
            <a:r>
              <a:rPr dirty="0"/>
              <a:t>Personalized</a:t>
            </a:r>
            <a:r>
              <a:rPr spc="-40" dirty="0"/>
              <a:t> </a:t>
            </a:r>
            <a:r>
              <a:rPr spc="-20" dirty="0"/>
              <a:t>search</a:t>
            </a:r>
            <a:r>
              <a:rPr spc="-30" dirty="0"/>
              <a:t> </a:t>
            </a:r>
            <a:r>
              <a:rPr dirty="0"/>
              <a:t>engine</a:t>
            </a:r>
            <a:r>
              <a:rPr spc="-35" dirty="0"/>
              <a:t> </a:t>
            </a:r>
            <a:r>
              <a:rPr spc="40" dirty="0"/>
              <a:t>results </a:t>
            </a:r>
            <a:r>
              <a:rPr dirty="0"/>
              <a:t>Personalized</a:t>
            </a:r>
            <a:r>
              <a:rPr spc="-105" dirty="0"/>
              <a:t> </a:t>
            </a:r>
            <a:r>
              <a:rPr spc="-25" dirty="0"/>
              <a:t>ads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69596"/>
            <a:ext cx="59677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Deep</a:t>
            </a:r>
            <a:r>
              <a:rPr sz="4000" spc="-85" dirty="0"/>
              <a:t> </a:t>
            </a:r>
            <a:r>
              <a:rPr sz="4000" spc="-235" dirty="0"/>
              <a:t>RecSys</a:t>
            </a:r>
            <a:r>
              <a:rPr sz="4000" spc="-85" dirty="0"/>
              <a:t> </a:t>
            </a:r>
            <a:r>
              <a:rPr sz="4000" spc="95" dirty="0"/>
              <a:t>Architecture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3794" y="1014231"/>
            <a:ext cx="7548206" cy="48152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Embeddings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69596"/>
            <a:ext cx="64395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Deep</a:t>
            </a:r>
            <a:r>
              <a:rPr sz="4000" spc="-100" dirty="0"/>
              <a:t> </a:t>
            </a:r>
            <a:r>
              <a:rPr sz="4000" spc="-235" dirty="0"/>
              <a:t>RecSys</a:t>
            </a:r>
            <a:r>
              <a:rPr sz="4000" spc="-100" dirty="0"/>
              <a:t> </a:t>
            </a:r>
            <a:r>
              <a:rPr sz="4000" spc="210" dirty="0"/>
              <a:t>with</a:t>
            </a:r>
            <a:r>
              <a:rPr sz="4000" spc="-95" dirty="0"/>
              <a:t> </a:t>
            </a:r>
            <a:r>
              <a:rPr sz="4000" spc="90" dirty="0"/>
              <a:t>metadata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666750"/>
            <a:ext cx="8229600" cy="55245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69596"/>
            <a:ext cx="68484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05" dirty="0"/>
              <a:t>Implicit</a:t>
            </a:r>
            <a:r>
              <a:rPr sz="4000" spc="-145" dirty="0"/>
              <a:t> </a:t>
            </a:r>
            <a:r>
              <a:rPr sz="4000" spc="-35" dirty="0"/>
              <a:t>Feedback:</a:t>
            </a:r>
            <a:r>
              <a:rPr sz="4000" spc="-155" dirty="0"/>
              <a:t> </a:t>
            </a:r>
            <a:r>
              <a:rPr sz="4000" spc="125" dirty="0"/>
              <a:t>Triplet</a:t>
            </a:r>
            <a:r>
              <a:rPr sz="4000" spc="-140" dirty="0"/>
              <a:t> </a:t>
            </a:r>
            <a:r>
              <a:rPr sz="4000" spc="-20" dirty="0"/>
              <a:t>loss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3896" y="975955"/>
            <a:ext cx="5914669" cy="4758429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740" y="69596"/>
            <a:ext cx="52705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Deep</a:t>
            </a:r>
            <a:r>
              <a:rPr sz="4000" spc="-85" dirty="0"/>
              <a:t> </a:t>
            </a:r>
            <a:r>
              <a:rPr sz="4000" spc="125" dirty="0"/>
              <a:t>Triplet</a:t>
            </a:r>
            <a:r>
              <a:rPr sz="4000" spc="-85" dirty="0"/>
              <a:t> </a:t>
            </a:r>
            <a:r>
              <a:rPr sz="4000" spc="90" dirty="0"/>
              <a:t>Networks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165" y="931735"/>
            <a:ext cx="6539588" cy="5214937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Training</a:t>
            </a:r>
            <a:r>
              <a:rPr spc="-50" dirty="0"/>
              <a:t> </a:t>
            </a:r>
            <a:r>
              <a:rPr spc="-180" dirty="0"/>
              <a:t>a</a:t>
            </a:r>
            <a:r>
              <a:rPr spc="-45" dirty="0"/>
              <a:t> </a:t>
            </a:r>
            <a:r>
              <a:rPr spc="140" dirty="0"/>
              <a:t>Triplet</a:t>
            </a:r>
            <a:r>
              <a:rPr spc="-45" dirty="0"/>
              <a:t> </a:t>
            </a:r>
            <a:r>
              <a:rPr spc="1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9925" y="1562354"/>
            <a:ext cx="62490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Arial"/>
                <a:cs typeface="Arial"/>
              </a:rPr>
              <a:t>Gather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positive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pairs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item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j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120014" indent="-107950">
              <a:lnSpc>
                <a:spcPct val="100000"/>
              </a:lnSpc>
              <a:spcBef>
                <a:spcPts val="5"/>
              </a:spcBef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Arial"/>
                <a:cs typeface="Arial"/>
              </a:rPr>
              <a:t>While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model has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10" dirty="0">
                <a:latin typeface="Arial"/>
                <a:cs typeface="Arial"/>
              </a:rPr>
              <a:t> converged: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Training</a:t>
            </a:r>
            <a:r>
              <a:rPr spc="-50" dirty="0"/>
              <a:t> </a:t>
            </a:r>
            <a:r>
              <a:rPr spc="-180" dirty="0"/>
              <a:t>a</a:t>
            </a:r>
            <a:r>
              <a:rPr spc="-45" dirty="0"/>
              <a:t> </a:t>
            </a:r>
            <a:r>
              <a:rPr spc="140" dirty="0"/>
              <a:t>Triplet</a:t>
            </a:r>
            <a:r>
              <a:rPr spc="-45" dirty="0"/>
              <a:t> </a:t>
            </a:r>
            <a:r>
              <a:rPr spc="1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5917" y="1736090"/>
            <a:ext cx="624967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Arial"/>
                <a:cs typeface="Arial"/>
              </a:rPr>
              <a:t>Gather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positive pairs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item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j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120014" indent="-107950">
              <a:lnSpc>
                <a:spcPct val="100000"/>
              </a:lnSpc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Arial"/>
                <a:cs typeface="Arial"/>
              </a:rPr>
              <a:t>While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model has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10" dirty="0">
                <a:latin typeface="Arial"/>
                <a:cs typeface="Arial"/>
              </a:rPr>
              <a:t> converged: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577215" lvl="1" indent="-107950">
              <a:lnSpc>
                <a:spcPct val="100000"/>
              </a:lnSpc>
              <a:buSzPct val="95833"/>
              <a:buChar char="•"/>
              <a:tabLst>
                <a:tab pos="577850" algn="l"/>
              </a:tabLst>
            </a:pPr>
            <a:r>
              <a:rPr sz="2400" dirty="0">
                <a:latin typeface="Arial"/>
                <a:cs typeface="Arial"/>
              </a:rPr>
              <a:t>Shuffle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pairs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(i,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j)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Training</a:t>
            </a:r>
            <a:r>
              <a:rPr spc="-50" dirty="0"/>
              <a:t> </a:t>
            </a:r>
            <a:r>
              <a:rPr spc="-180" dirty="0"/>
              <a:t>a</a:t>
            </a:r>
            <a:r>
              <a:rPr spc="-45" dirty="0"/>
              <a:t> </a:t>
            </a:r>
            <a:r>
              <a:rPr spc="140" dirty="0"/>
              <a:t>Triplet</a:t>
            </a:r>
            <a:r>
              <a:rPr spc="-45" dirty="0"/>
              <a:t> </a:t>
            </a:r>
            <a:r>
              <a:rPr spc="1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9258" y="1699513"/>
            <a:ext cx="624903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Arial"/>
                <a:cs typeface="Arial"/>
              </a:rPr>
              <a:t>Gather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positive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pairs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item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j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120014" indent="-107950">
              <a:lnSpc>
                <a:spcPct val="100000"/>
              </a:lnSpc>
              <a:spcBef>
                <a:spcPts val="5"/>
              </a:spcBef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Arial"/>
                <a:cs typeface="Arial"/>
              </a:rPr>
              <a:t>While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model has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10" dirty="0">
                <a:latin typeface="Arial"/>
                <a:cs typeface="Arial"/>
              </a:rPr>
              <a:t> converged: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577215" lvl="1" indent="-108585">
              <a:lnSpc>
                <a:spcPct val="100000"/>
              </a:lnSpc>
              <a:spcBef>
                <a:spcPts val="5"/>
              </a:spcBef>
              <a:buSzPct val="95833"/>
              <a:buChar char="•"/>
              <a:tabLst>
                <a:tab pos="577850" algn="l"/>
              </a:tabLst>
            </a:pPr>
            <a:r>
              <a:rPr sz="2400" dirty="0">
                <a:latin typeface="Arial"/>
                <a:cs typeface="Arial"/>
              </a:rPr>
              <a:t>Shuffle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pairs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(i,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j)</a:t>
            </a:r>
            <a:endParaRPr sz="2400">
              <a:latin typeface="Arial"/>
              <a:cs typeface="Arial"/>
            </a:endParaRPr>
          </a:p>
          <a:p>
            <a:pPr marL="577215" lvl="1" indent="-108585">
              <a:lnSpc>
                <a:spcPct val="100000"/>
              </a:lnSpc>
              <a:buSzPct val="95833"/>
              <a:buChar char="•"/>
              <a:tabLst>
                <a:tab pos="577850" algn="l"/>
              </a:tabLst>
            </a:pPr>
            <a:r>
              <a:rPr sz="2400" dirty="0">
                <a:latin typeface="Arial"/>
                <a:cs typeface="Arial"/>
              </a:rPr>
              <a:t>For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each </a:t>
            </a:r>
            <a:r>
              <a:rPr sz="2400" spc="-10" dirty="0">
                <a:latin typeface="Arial"/>
                <a:cs typeface="Arial"/>
              </a:rPr>
              <a:t>(I,j):</a:t>
            </a:r>
            <a:endParaRPr sz="2400">
              <a:latin typeface="Arial"/>
              <a:cs typeface="Arial"/>
            </a:endParaRPr>
          </a:p>
          <a:p>
            <a:pPr marL="1034415" lvl="2" indent="-108585">
              <a:lnSpc>
                <a:spcPct val="100000"/>
              </a:lnSpc>
              <a:buSzPct val="95833"/>
              <a:buChar char="•"/>
              <a:tabLst>
                <a:tab pos="1035050" algn="l"/>
              </a:tabLst>
            </a:pPr>
            <a:r>
              <a:rPr sz="2400" dirty="0">
                <a:latin typeface="Arial"/>
                <a:cs typeface="Arial"/>
              </a:rPr>
              <a:t>Sample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item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uniformly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random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Training</a:t>
            </a:r>
            <a:r>
              <a:rPr spc="-50" dirty="0"/>
              <a:t> </a:t>
            </a:r>
            <a:r>
              <a:rPr spc="-180" dirty="0"/>
              <a:t>a</a:t>
            </a:r>
            <a:r>
              <a:rPr spc="-45" dirty="0"/>
              <a:t> </a:t>
            </a:r>
            <a:r>
              <a:rPr spc="140" dirty="0"/>
              <a:t>Triplet</a:t>
            </a:r>
            <a:r>
              <a:rPr spc="-45" dirty="0"/>
              <a:t> </a:t>
            </a:r>
            <a:r>
              <a:rPr spc="1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0169" y="1719071"/>
            <a:ext cx="624903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Arial"/>
                <a:cs typeface="Arial"/>
              </a:rPr>
              <a:t>Gather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positive pairs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item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j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120014" indent="-107950">
              <a:lnSpc>
                <a:spcPct val="100000"/>
              </a:lnSpc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Arial"/>
                <a:cs typeface="Arial"/>
              </a:rPr>
              <a:t>While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model has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10" dirty="0">
                <a:latin typeface="Arial"/>
                <a:cs typeface="Arial"/>
              </a:rPr>
              <a:t> converged: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577215" lvl="1" indent="-107950">
              <a:lnSpc>
                <a:spcPct val="100000"/>
              </a:lnSpc>
              <a:buSzPct val="95833"/>
              <a:buChar char="•"/>
              <a:tabLst>
                <a:tab pos="577850" algn="l"/>
              </a:tabLst>
            </a:pPr>
            <a:r>
              <a:rPr sz="2400" dirty="0">
                <a:latin typeface="Arial"/>
                <a:cs typeface="Arial"/>
              </a:rPr>
              <a:t>Shuffle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pairs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(i,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j)</a:t>
            </a:r>
            <a:endParaRPr sz="2400">
              <a:latin typeface="Arial"/>
              <a:cs typeface="Arial"/>
            </a:endParaRPr>
          </a:p>
          <a:p>
            <a:pPr marL="577215" lvl="1" indent="-107950">
              <a:lnSpc>
                <a:spcPct val="100000"/>
              </a:lnSpc>
              <a:buSzPct val="95833"/>
              <a:buChar char="•"/>
              <a:tabLst>
                <a:tab pos="577850" algn="l"/>
              </a:tabLst>
            </a:pPr>
            <a:r>
              <a:rPr sz="2400" dirty="0">
                <a:latin typeface="Arial"/>
                <a:cs typeface="Arial"/>
              </a:rPr>
              <a:t>For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each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(I,j):</a:t>
            </a:r>
            <a:endParaRPr sz="2400">
              <a:latin typeface="Arial"/>
              <a:cs typeface="Arial"/>
            </a:endParaRPr>
          </a:p>
          <a:p>
            <a:pPr marL="1034415" lvl="2" indent="-107950">
              <a:lnSpc>
                <a:spcPct val="100000"/>
              </a:lnSpc>
              <a:buSzPct val="95833"/>
              <a:buChar char="•"/>
              <a:tabLst>
                <a:tab pos="1035050" algn="l"/>
              </a:tabLst>
            </a:pPr>
            <a:r>
              <a:rPr sz="2400" dirty="0">
                <a:latin typeface="Arial"/>
                <a:cs typeface="Arial"/>
              </a:rPr>
              <a:t>Sample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item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uniformly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random</a:t>
            </a:r>
            <a:endParaRPr sz="2400">
              <a:latin typeface="Arial"/>
              <a:cs typeface="Arial"/>
            </a:endParaRPr>
          </a:p>
          <a:p>
            <a:pPr marL="1034415" lvl="2" indent="-107950">
              <a:lnSpc>
                <a:spcPct val="100000"/>
              </a:lnSpc>
              <a:buSzPct val="95833"/>
              <a:buChar char="•"/>
              <a:tabLst>
                <a:tab pos="1035050" algn="l"/>
              </a:tabLst>
            </a:pPr>
            <a:r>
              <a:rPr sz="2400" dirty="0">
                <a:latin typeface="Arial"/>
                <a:cs typeface="Arial"/>
              </a:rPr>
              <a:t>Call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item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negative item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Training</a:t>
            </a:r>
            <a:r>
              <a:rPr spc="-50" dirty="0"/>
              <a:t> </a:t>
            </a:r>
            <a:r>
              <a:rPr spc="-180" dirty="0"/>
              <a:t>a</a:t>
            </a:r>
            <a:r>
              <a:rPr spc="-45" dirty="0"/>
              <a:t> </a:t>
            </a:r>
            <a:r>
              <a:rPr spc="140" dirty="0"/>
              <a:t>Triplet</a:t>
            </a:r>
            <a:r>
              <a:rPr spc="-45" dirty="0"/>
              <a:t> </a:t>
            </a:r>
            <a:r>
              <a:rPr spc="1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919" y="1833879"/>
            <a:ext cx="624967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Arial"/>
                <a:cs typeface="Arial"/>
              </a:rPr>
              <a:t>Gather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positive pairs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item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j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120014" indent="-107950">
              <a:lnSpc>
                <a:spcPct val="100000"/>
              </a:lnSpc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Arial"/>
                <a:cs typeface="Arial"/>
              </a:rPr>
              <a:t>While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model has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10" dirty="0">
                <a:latin typeface="Arial"/>
                <a:cs typeface="Arial"/>
              </a:rPr>
              <a:t> converged: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577215" lvl="1" indent="-107950">
              <a:lnSpc>
                <a:spcPct val="100000"/>
              </a:lnSpc>
              <a:buSzPct val="95833"/>
              <a:buChar char="•"/>
              <a:tabLst>
                <a:tab pos="577850" algn="l"/>
              </a:tabLst>
            </a:pPr>
            <a:r>
              <a:rPr sz="2400" dirty="0">
                <a:latin typeface="Arial"/>
                <a:cs typeface="Arial"/>
              </a:rPr>
              <a:t>Shuffle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pairs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(i,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j)</a:t>
            </a:r>
            <a:endParaRPr sz="2400">
              <a:latin typeface="Arial"/>
              <a:cs typeface="Arial"/>
            </a:endParaRPr>
          </a:p>
          <a:p>
            <a:pPr marL="577215" lvl="1" indent="-107950">
              <a:lnSpc>
                <a:spcPct val="100000"/>
              </a:lnSpc>
              <a:buSzPct val="95833"/>
              <a:buChar char="•"/>
              <a:tabLst>
                <a:tab pos="577850" algn="l"/>
              </a:tabLst>
            </a:pPr>
            <a:r>
              <a:rPr sz="2400" dirty="0">
                <a:latin typeface="Arial"/>
                <a:cs typeface="Arial"/>
              </a:rPr>
              <a:t>For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each </a:t>
            </a:r>
            <a:r>
              <a:rPr sz="2400" spc="-10" dirty="0">
                <a:latin typeface="Arial"/>
                <a:cs typeface="Arial"/>
              </a:rPr>
              <a:t>(I,j):</a:t>
            </a:r>
            <a:endParaRPr sz="2400">
              <a:latin typeface="Arial"/>
              <a:cs typeface="Arial"/>
            </a:endParaRPr>
          </a:p>
          <a:p>
            <a:pPr marL="1034415" lvl="2" indent="-107950">
              <a:lnSpc>
                <a:spcPct val="100000"/>
              </a:lnSpc>
              <a:buSzPct val="95833"/>
              <a:buChar char="•"/>
              <a:tabLst>
                <a:tab pos="1035050" algn="l"/>
              </a:tabLst>
            </a:pPr>
            <a:r>
              <a:rPr sz="2400" dirty="0">
                <a:latin typeface="Arial"/>
                <a:cs typeface="Arial"/>
              </a:rPr>
              <a:t>Sample item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uniformly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random</a:t>
            </a:r>
            <a:endParaRPr sz="2400">
              <a:latin typeface="Arial"/>
              <a:cs typeface="Arial"/>
            </a:endParaRPr>
          </a:p>
          <a:p>
            <a:pPr marL="1034415" lvl="2" indent="-107950">
              <a:lnSpc>
                <a:spcPct val="100000"/>
              </a:lnSpc>
              <a:buSzPct val="95833"/>
              <a:buChar char="•"/>
              <a:tabLst>
                <a:tab pos="1035050" algn="l"/>
              </a:tabLst>
            </a:pPr>
            <a:r>
              <a:rPr sz="2400" dirty="0">
                <a:latin typeface="Arial"/>
                <a:cs typeface="Arial"/>
              </a:rPr>
              <a:t>Call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item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negative item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L="1034415" lvl="2" indent="-107950">
              <a:lnSpc>
                <a:spcPct val="100000"/>
              </a:lnSpc>
              <a:buSzPct val="95833"/>
              <a:buChar char="•"/>
              <a:tabLst>
                <a:tab pos="1035050" algn="l"/>
              </a:tabLst>
            </a:pPr>
            <a:r>
              <a:rPr sz="2400" dirty="0">
                <a:latin typeface="Arial"/>
                <a:cs typeface="Arial"/>
              </a:rPr>
              <a:t>Train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triplet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(I,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j,</a:t>
            </a:r>
            <a:r>
              <a:rPr sz="2400" spc="-25" dirty="0">
                <a:latin typeface="Arial"/>
                <a:cs typeface="Arial"/>
              </a:rPr>
              <a:t> k)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Training</a:t>
            </a:r>
            <a:r>
              <a:rPr spc="-50" dirty="0"/>
              <a:t> </a:t>
            </a:r>
            <a:r>
              <a:rPr spc="-180" dirty="0"/>
              <a:t>a</a:t>
            </a:r>
            <a:r>
              <a:rPr spc="-45" dirty="0"/>
              <a:t> </a:t>
            </a:r>
            <a:r>
              <a:rPr spc="140" dirty="0"/>
              <a:t>Triplet</a:t>
            </a:r>
            <a:r>
              <a:rPr spc="-45" dirty="0"/>
              <a:t> </a:t>
            </a:r>
            <a:r>
              <a:rPr spc="1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1919" y="1833879"/>
            <a:ext cx="624967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Arial"/>
                <a:cs typeface="Arial"/>
              </a:rPr>
              <a:t>Gather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positive pairs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item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j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120014" indent="-107950">
              <a:lnSpc>
                <a:spcPct val="100000"/>
              </a:lnSpc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Arial"/>
                <a:cs typeface="Arial"/>
              </a:rPr>
              <a:t>While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model has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10" dirty="0">
                <a:latin typeface="Arial"/>
                <a:cs typeface="Arial"/>
              </a:rPr>
              <a:t> converged: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577215" lvl="1" indent="-107950">
              <a:lnSpc>
                <a:spcPct val="100000"/>
              </a:lnSpc>
              <a:buSzPct val="95833"/>
              <a:buChar char="•"/>
              <a:tabLst>
                <a:tab pos="577850" algn="l"/>
              </a:tabLst>
            </a:pPr>
            <a:r>
              <a:rPr sz="2400" dirty="0">
                <a:latin typeface="Arial"/>
                <a:cs typeface="Arial"/>
              </a:rPr>
              <a:t>Shuffle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pairs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(i,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j)</a:t>
            </a:r>
            <a:endParaRPr sz="2400">
              <a:latin typeface="Arial"/>
              <a:cs typeface="Arial"/>
            </a:endParaRPr>
          </a:p>
          <a:p>
            <a:pPr marL="577215" lvl="1" indent="-107950">
              <a:lnSpc>
                <a:spcPct val="100000"/>
              </a:lnSpc>
              <a:buSzPct val="95833"/>
              <a:buChar char="•"/>
              <a:tabLst>
                <a:tab pos="577850" algn="l"/>
              </a:tabLst>
            </a:pPr>
            <a:r>
              <a:rPr sz="2400" dirty="0">
                <a:latin typeface="Arial"/>
                <a:cs typeface="Arial"/>
              </a:rPr>
              <a:t>For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each </a:t>
            </a:r>
            <a:r>
              <a:rPr sz="2400" spc="-10" dirty="0">
                <a:latin typeface="Arial"/>
                <a:cs typeface="Arial"/>
              </a:rPr>
              <a:t>(I,j):</a:t>
            </a:r>
            <a:endParaRPr sz="2400">
              <a:latin typeface="Arial"/>
              <a:cs typeface="Arial"/>
            </a:endParaRPr>
          </a:p>
          <a:p>
            <a:pPr marL="1034415" lvl="2" indent="-107950">
              <a:lnSpc>
                <a:spcPct val="100000"/>
              </a:lnSpc>
              <a:buSzPct val="95833"/>
              <a:buChar char="•"/>
              <a:tabLst>
                <a:tab pos="1035050" algn="l"/>
              </a:tabLst>
            </a:pPr>
            <a:r>
              <a:rPr sz="2400" dirty="0">
                <a:latin typeface="Arial"/>
                <a:cs typeface="Arial"/>
              </a:rPr>
              <a:t>Sample item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uniformly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random</a:t>
            </a:r>
            <a:endParaRPr sz="2400">
              <a:latin typeface="Arial"/>
              <a:cs typeface="Arial"/>
            </a:endParaRPr>
          </a:p>
          <a:p>
            <a:pPr marL="1034415" lvl="2" indent="-107950">
              <a:lnSpc>
                <a:spcPct val="100000"/>
              </a:lnSpc>
              <a:buSzPct val="95833"/>
              <a:buChar char="•"/>
              <a:tabLst>
                <a:tab pos="1035050" algn="l"/>
              </a:tabLst>
            </a:pPr>
            <a:r>
              <a:rPr sz="2400" dirty="0">
                <a:latin typeface="Arial"/>
                <a:cs typeface="Arial"/>
              </a:rPr>
              <a:t>Call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item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negative item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  <a:p>
            <a:pPr marL="1034415" lvl="2" indent="-107950">
              <a:lnSpc>
                <a:spcPct val="100000"/>
              </a:lnSpc>
              <a:buSzPct val="95833"/>
              <a:buChar char="•"/>
              <a:tabLst>
                <a:tab pos="1035050" algn="l"/>
              </a:tabLst>
            </a:pPr>
            <a:r>
              <a:rPr sz="2400" dirty="0">
                <a:latin typeface="Arial"/>
                <a:cs typeface="Arial"/>
              </a:rPr>
              <a:t>Train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triplet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(I,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j,</a:t>
            </a:r>
            <a:r>
              <a:rPr sz="2400" spc="-25" dirty="0">
                <a:latin typeface="Arial"/>
                <a:cs typeface="Arial"/>
              </a:rPr>
              <a:t> k)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10433" y="5663691"/>
            <a:ext cx="7218680" cy="56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Deep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Neural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Networks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110" dirty="0">
                <a:latin typeface="Microsoft Sans Serif"/>
                <a:cs typeface="Microsoft Sans Serif"/>
              </a:rPr>
              <a:t>for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YouTube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120"/>
              </a:lnSpc>
            </a:pPr>
            <a:r>
              <a:rPr sz="1800" dirty="0">
                <a:latin typeface="Microsoft Sans Serif"/>
                <a:cs typeface="Microsoft Sans Serif"/>
              </a:rPr>
              <a:t>Recommendations</a:t>
            </a:r>
            <a:r>
              <a:rPr sz="1800" spc="190" dirty="0">
                <a:latin typeface="Microsoft Sans Serif"/>
                <a:cs typeface="Microsoft Sans Serif"/>
              </a:rPr>
              <a:t>   </a:t>
            </a:r>
            <a:r>
              <a:rPr sz="1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https://research.google.com/pubs/pub45530.html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Embeddings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9977" y="1402841"/>
            <a:ext cx="754380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Microsoft Sans Serif"/>
                <a:cs typeface="Microsoft Sans Serif"/>
              </a:rPr>
              <a:t>Symbolic</a:t>
            </a:r>
            <a:r>
              <a:rPr sz="2400" spc="-1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variable</a:t>
            </a:r>
            <a:endParaRPr sz="2400">
              <a:latin typeface="Microsoft Sans Serif"/>
              <a:cs typeface="Microsoft Sans Serif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Microsoft Sans Serif"/>
                <a:cs typeface="Microsoft Sans Serif"/>
              </a:rPr>
              <a:t>Text: characters, words,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bigrams...</a:t>
            </a:r>
            <a:endParaRPr sz="2400">
              <a:latin typeface="Microsoft Sans Serif"/>
              <a:cs typeface="Microsoft Sans Serif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CCCCCC"/>
                </a:solidFill>
                <a:latin typeface="Microsoft Sans Serif"/>
                <a:cs typeface="Microsoft Sans Serif"/>
              </a:rPr>
              <a:t>Recommender</a:t>
            </a:r>
            <a:r>
              <a:rPr sz="2400" spc="-80" dirty="0">
                <a:solidFill>
                  <a:srgbClr val="CCCCCC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CCCCCC"/>
                </a:solidFill>
                <a:latin typeface="Microsoft Sans Serif"/>
                <a:cs typeface="Microsoft Sans Serif"/>
              </a:rPr>
              <a:t>Systems:</a:t>
            </a:r>
            <a:r>
              <a:rPr sz="2400" spc="-75" dirty="0">
                <a:solidFill>
                  <a:srgbClr val="CCCCCC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CCCCCC"/>
                </a:solidFill>
                <a:latin typeface="Microsoft Sans Serif"/>
                <a:cs typeface="Microsoft Sans Serif"/>
              </a:rPr>
              <a:t>item</a:t>
            </a:r>
            <a:r>
              <a:rPr sz="2400" spc="-65" dirty="0">
                <a:solidFill>
                  <a:srgbClr val="CCCCCC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CCCCCC"/>
                </a:solidFill>
                <a:latin typeface="Microsoft Sans Serif"/>
                <a:cs typeface="Microsoft Sans Serif"/>
              </a:rPr>
              <a:t>ids,</a:t>
            </a:r>
            <a:r>
              <a:rPr sz="2400" spc="-55" dirty="0">
                <a:solidFill>
                  <a:srgbClr val="CCCCCC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CCCCC"/>
                </a:solidFill>
                <a:latin typeface="Microsoft Sans Serif"/>
                <a:cs typeface="Microsoft Sans Serif"/>
              </a:rPr>
              <a:t>user</a:t>
            </a:r>
            <a:r>
              <a:rPr sz="2400" spc="-65" dirty="0">
                <a:solidFill>
                  <a:srgbClr val="CCCCCC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CCCCCC"/>
                </a:solidFill>
                <a:latin typeface="Microsoft Sans Serif"/>
                <a:cs typeface="Microsoft Sans Serif"/>
              </a:rPr>
              <a:t>ids</a:t>
            </a:r>
            <a:endParaRPr sz="2400">
              <a:latin typeface="Microsoft Sans Serif"/>
              <a:cs typeface="Microsoft Sans Serif"/>
            </a:endParaRPr>
          </a:p>
          <a:p>
            <a:pPr marL="12700" marR="5080" indent="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CCCCCC"/>
                </a:solidFill>
                <a:latin typeface="Microsoft Sans Serif"/>
                <a:cs typeface="Microsoft Sans Serif"/>
              </a:rPr>
              <a:t>Any</a:t>
            </a:r>
            <a:r>
              <a:rPr sz="2400" spc="-5" dirty="0">
                <a:solidFill>
                  <a:srgbClr val="CCCCCC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CCCCC"/>
                </a:solidFill>
                <a:latin typeface="Microsoft Sans Serif"/>
                <a:cs typeface="Microsoft Sans Serif"/>
              </a:rPr>
              <a:t>categorical</a:t>
            </a:r>
            <a:r>
              <a:rPr sz="2400" spc="-10" dirty="0">
                <a:solidFill>
                  <a:srgbClr val="CCCCCC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CCCCCC"/>
                </a:solidFill>
                <a:latin typeface="Microsoft Sans Serif"/>
                <a:cs typeface="Microsoft Sans Serif"/>
              </a:rPr>
              <a:t>descriptor:</a:t>
            </a:r>
            <a:r>
              <a:rPr sz="2400" spc="-5" dirty="0">
                <a:solidFill>
                  <a:srgbClr val="CCCCCC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CCCCC"/>
                </a:solidFill>
                <a:latin typeface="Microsoft Sans Serif"/>
                <a:cs typeface="Microsoft Sans Serif"/>
              </a:rPr>
              <a:t>tags,</a:t>
            </a:r>
            <a:r>
              <a:rPr sz="2400" spc="20" dirty="0">
                <a:solidFill>
                  <a:srgbClr val="CCCCCC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CCCCC"/>
                </a:solidFill>
                <a:latin typeface="Microsoft Sans Serif"/>
                <a:cs typeface="Microsoft Sans Serif"/>
              </a:rPr>
              <a:t>movie genres,</a:t>
            </a:r>
            <a:r>
              <a:rPr sz="2400" spc="-5" dirty="0">
                <a:solidFill>
                  <a:srgbClr val="CCCCCC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CCCCCC"/>
                </a:solidFill>
                <a:latin typeface="Microsoft Sans Serif"/>
                <a:cs typeface="Microsoft Sans Serif"/>
              </a:rPr>
              <a:t>visited </a:t>
            </a:r>
            <a:r>
              <a:rPr sz="2400" spc="-140" dirty="0">
                <a:solidFill>
                  <a:srgbClr val="CCCCCC"/>
                </a:solidFill>
                <a:latin typeface="Microsoft Sans Serif"/>
                <a:cs typeface="Microsoft Sans Serif"/>
              </a:rPr>
              <a:t>URLs,</a:t>
            </a:r>
            <a:r>
              <a:rPr sz="2400" spc="-70" dirty="0">
                <a:solidFill>
                  <a:srgbClr val="CCCCCC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CCCCC"/>
                </a:solidFill>
                <a:latin typeface="Microsoft Sans Serif"/>
                <a:cs typeface="Microsoft Sans Serif"/>
              </a:rPr>
              <a:t>skills</a:t>
            </a:r>
            <a:r>
              <a:rPr sz="2400" spc="-70" dirty="0">
                <a:solidFill>
                  <a:srgbClr val="CCCCCC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CCCCCC"/>
                </a:solidFill>
                <a:latin typeface="Microsoft Sans Serif"/>
                <a:cs typeface="Microsoft Sans Serif"/>
              </a:rPr>
              <a:t>on</a:t>
            </a:r>
            <a:r>
              <a:rPr sz="2400" spc="-65" dirty="0">
                <a:solidFill>
                  <a:srgbClr val="CCCCCC"/>
                </a:solidFill>
                <a:latin typeface="Microsoft Sans Serif"/>
                <a:cs typeface="Microsoft Sans Serif"/>
              </a:rPr>
              <a:t> </a:t>
            </a:r>
            <a:r>
              <a:rPr sz="2400" spc="-100" dirty="0">
                <a:solidFill>
                  <a:srgbClr val="CCCCCC"/>
                </a:solidFill>
                <a:latin typeface="Microsoft Sans Serif"/>
                <a:cs typeface="Microsoft Sans Serif"/>
              </a:rPr>
              <a:t>a</a:t>
            </a:r>
            <a:r>
              <a:rPr sz="2400" spc="-85" dirty="0">
                <a:solidFill>
                  <a:srgbClr val="CCCCCC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CCCCC"/>
                </a:solidFill>
                <a:latin typeface="Microsoft Sans Serif"/>
                <a:cs typeface="Microsoft Sans Serif"/>
              </a:rPr>
              <a:t>resume,</a:t>
            </a:r>
            <a:r>
              <a:rPr sz="2400" spc="-95" dirty="0">
                <a:solidFill>
                  <a:srgbClr val="CCCCCC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CCCCCC"/>
                </a:solidFill>
                <a:latin typeface="Microsoft Sans Serif"/>
                <a:cs typeface="Microsoft Sans Serif"/>
              </a:rPr>
              <a:t>product</a:t>
            </a:r>
            <a:r>
              <a:rPr sz="2400" spc="-90" dirty="0">
                <a:solidFill>
                  <a:srgbClr val="CCCCCC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CCCCCC"/>
                </a:solidFill>
                <a:latin typeface="Microsoft Sans Serif"/>
                <a:cs typeface="Microsoft Sans Serif"/>
              </a:rPr>
              <a:t>categories...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380" y="343915"/>
            <a:ext cx="10173970" cy="12992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041775" marR="5080" indent="-4029710">
              <a:lnSpc>
                <a:spcPts val="4750"/>
              </a:lnSpc>
              <a:spcBef>
                <a:spcPts val="695"/>
              </a:spcBef>
            </a:pPr>
            <a:r>
              <a:rPr dirty="0"/>
              <a:t>Ethical</a:t>
            </a:r>
            <a:r>
              <a:rPr spc="5" dirty="0"/>
              <a:t> </a:t>
            </a:r>
            <a:r>
              <a:rPr dirty="0"/>
              <a:t>Considerations</a:t>
            </a:r>
            <a:r>
              <a:rPr spc="5" dirty="0"/>
              <a:t> </a:t>
            </a:r>
            <a:r>
              <a:rPr spc="290" dirty="0"/>
              <a:t>of</a:t>
            </a:r>
            <a:r>
              <a:rPr spc="-15" dirty="0"/>
              <a:t> </a:t>
            </a:r>
            <a:r>
              <a:rPr spc="-10" dirty="0"/>
              <a:t>Recommender Systems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8380" y="343915"/>
            <a:ext cx="10173970" cy="167893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041775" marR="5080" indent="-4029710">
              <a:lnSpc>
                <a:spcPts val="4750"/>
              </a:lnSpc>
              <a:spcBef>
                <a:spcPts val="695"/>
              </a:spcBef>
            </a:pPr>
            <a:r>
              <a:rPr dirty="0"/>
              <a:t>Ethical</a:t>
            </a:r>
            <a:r>
              <a:rPr spc="5" dirty="0"/>
              <a:t> </a:t>
            </a:r>
            <a:r>
              <a:rPr dirty="0"/>
              <a:t>Considerations</a:t>
            </a:r>
            <a:r>
              <a:rPr spc="5" dirty="0"/>
              <a:t> </a:t>
            </a:r>
            <a:r>
              <a:rPr spc="290" dirty="0"/>
              <a:t>of</a:t>
            </a:r>
            <a:r>
              <a:rPr spc="-15" dirty="0"/>
              <a:t> </a:t>
            </a:r>
            <a:r>
              <a:rPr spc="-10" dirty="0"/>
              <a:t>Recommender Systems</a:t>
            </a:r>
          </a:p>
          <a:p>
            <a:pPr marL="657860">
              <a:lnSpc>
                <a:spcPct val="100000"/>
              </a:lnSpc>
              <a:spcBef>
                <a:spcPts val="765"/>
              </a:spcBef>
            </a:pPr>
            <a:r>
              <a:rPr sz="1800" spc="45" dirty="0"/>
              <a:t>Amplification</a:t>
            </a:r>
            <a:r>
              <a:rPr sz="1800" spc="40" dirty="0"/>
              <a:t> </a:t>
            </a:r>
            <a:r>
              <a:rPr sz="1800" spc="125" dirty="0"/>
              <a:t>of</a:t>
            </a:r>
            <a:r>
              <a:rPr sz="1800" spc="55" dirty="0"/>
              <a:t> </a:t>
            </a:r>
            <a:r>
              <a:rPr sz="1800" dirty="0"/>
              <a:t>existing</a:t>
            </a:r>
            <a:r>
              <a:rPr sz="1800" spc="50" dirty="0"/>
              <a:t> </a:t>
            </a:r>
            <a:r>
              <a:rPr sz="1800" dirty="0"/>
              <a:t>discriminatory</a:t>
            </a:r>
            <a:r>
              <a:rPr sz="1800" spc="45" dirty="0"/>
              <a:t> </a:t>
            </a:r>
            <a:r>
              <a:rPr sz="1800" dirty="0"/>
              <a:t>and</a:t>
            </a:r>
            <a:r>
              <a:rPr sz="1800" spc="60" dirty="0"/>
              <a:t> </a:t>
            </a:r>
            <a:r>
              <a:rPr sz="1800" spc="50" dirty="0"/>
              <a:t>unfair</a:t>
            </a:r>
            <a:r>
              <a:rPr sz="1800" spc="65" dirty="0"/>
              <a:t> </a:t>
            </a:r>
            <a:r>
              <a:rPr sz="1800" dirty="0"/>
              <a:t>behaviors</a:t>
            </a:r>
            <a:r>
              <a:rPr sz="1800" spc="25" dirty="0"/>
              <a:t> </a:t>
            </a:r>
            <a:r>
              <a:rPr sz="1800" spc="190" dirty="0"/>
              <a:t>/</a:t>
            </a:r>
            <a:r>
              <a:rPr sz="1800" spc="50" dirty="0"/>
              <a:t> </a:t>
            </a:r>
            <a:r>
              <a:rPr sz="1800" spc="-20" dirty="0"/>
              <a:t>bias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611375" y="2271776"/>
            <a:ext cx="9267825" cy="395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62560" algn="l"/>
              </a:tabLst>
            </a:pPr>
            <a:r>
              <a:rPr sz="2400" spc="-25" dirty="0">
                <a:latin typeface="Microsoft Sans Serif"/>
                <a:cs typeface="Microsoft Sans Serif"/>
              </a:rPr>
              <a:t>Example: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gender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bias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in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ad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clicks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(fashion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250" dirty="0">
                <a:latin typeface="Microsoft Sans Serif"/>
                <a:cs typeface="Microsoft Sans Serif"/>
              </a:rPr>
              <a:t>/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jobs)</a:t>
            </a:r>
            <a:endParaRPr sz="2400">
              <a:latin typeface="Microsoft Sans Serif"/>
              <a:cs typeface="Microsoft Sans Serif"/>
            </a:endParaRPr>
          </a:p>
          <a:p>
            <a:pPr marL="161925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62560" algn="l"/>
              </a:tabLst>
            </a:pPr>
            <a:r>
              <a:rPr sz="2400" dirty="0">
                <a:latin typeface="Microsoft Sans Serif"/>
                <a:cs typeface="Microsoft Sans Serif"/>
              </a:rPr>
              <a:t>Using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110" dirty="0">
                <a:latin typeface="Microsoft Sans Serif"/>
                <a:cs typeface="Microsoft Sans Serif"/>
              </a:rPr>
              <a:t>the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firstname</a:t>
            </a:r>
            <a:r>
              <a:rPr sz="2400" spc="-105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as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a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predictive</a:t>
            </a:r>
            <a:r>
              <a:rPr sz="2400" spc="-114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feature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45" dirty="0">
                <a:latin typeface="Microsoft Sans Serif"/>
                <a:cs typeface="Microsoft Sans Serif"/>
              </a:rPr>
              <a:t>Amplification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125" dirty="0">
                <a:latin typeface="Microsoft Sans Serif"/>
                <a:cs typeface="Microsoft Sans Serif"/>
              </a:rPr>
              <a:t>of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105" dirty="0">
                <a:latin typeface="Microsoft Sans Serif"/>
                <a:cs typeface="Microsoft Sans Serif"/>
              </a:rPr>
              <a:t>filter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bubble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opinion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polarization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 marR="15875" indent="107950">
              <a:lnSpc>
                <a:spcPct val="100000"/>
              </a:lnSpc>
              <a:spcBef>
                <a:spcPts val="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Microsoft Sans Serif"/>
                <a:cs typeface="Microsoft Sans Serif"/>
              </a:rPr>
              <a:t>Personalization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can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amplify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"people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only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120" dirty="0">
                <a:latin typeface="Microsoft Sans Serif"/>
                <a:cs typeface="Microsoft Sans Serif"/>
              </a:rPr>
              <a:t>follow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people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they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agree </a:t>
            </a:r>
            <a:r>
              <a:rPr sz="2400" spc="120" dirty="0">
                <a:latin typeface="Microsoft Sans Serif"/>
                <a:cs typeface="Microsoft Sans Serif"/>
              </a:rPr>
              <a:t>with"</a:t>
            </a:r>
            <a:endParaRPr sz="2400">
              <a:latin typeface="Microsoft Sans Serif"/>
              <a:cs typeface="Microsoft Sans Serif"/>
            </a:endParaRPr>
          </a:p>
          <a:p>
            <a:pPr marL="12700" marR="5080" indent="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55" dirty="0">
                <a:latin typeface="Microsoft Sans Serif"/>
                <a:cs typeface="Microsoft Sans Serif"/>
              </a:rPr>
              <a:t>Optimizing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145" dirty="0">
                <a:latin typeface="Microsoft Sans Serif"/>
                <a:cs typeface="Microsoft Sans Serif"/>
              </a:rPr>
              <a:t>for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"engagement"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promotes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90" dirty="0">
                <a:latin typeface="Microsoft Sans Serif"/>
                <a:cs typeface="Microsoft Sans Serif"/>
              </a:rPr>
              <a:t>content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spc="130" dirty="0">
                <a:latin typeface="Microsoft Sans Serif"/>
                <a:cs typeface="Microsoft Sans Serif"/>
              </a:rPr>
              <a:t>that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cause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strong emotional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reaction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(and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turns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normal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users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114" dirty="0">
                <a:latin typeface="Microsoft Sans Serif"/>
                <a:cs typeface="Microsoft Sans Serif"/>
              </a:rPr>
              <a:t>into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i="1" spc="-10" dirty="0">
                <a:latin typeface="Arial"/>
                <a:cs typeface="Arial"/>
              </a:rPr>
              <a:t>haters</a:t>
            </a:r>
            <a:r>
              <a:rPr sz="2400" spc="-10" dirty="0">
                <a:latin typeface="Microsoft Sans Serif"/>
                <a:cs typeface="Microsoft Sans Serif"/>
              </a:rPr>
              <a:t>?)</a:t>
            </a:r>
            <a:endParaRPr sz="2400">
              <a:latin typeface="Microsoft Sans Serif"/>
              <a:cs typeface="Microsoft Sans Serif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35" dirty="0">
                <a:latin typeface="Microsoft Sans Serif"/>
                <a:cs typeface="Microsoft Sans Serif"/>
              </a:rPr>
              <a:t>RecSys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can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85" dirty="0">
                <a:latin typeface="Microsoft Sans Serif"/>
                <a:cs typeface="Microsoft Sans Serif"/>
              </a:rPr>
              <a:t>exploit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weaknesses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170" dirty="0">
                <a:latin typeface="Microsoft Sans Serif"/>
                <a:cs typeface="Microsoft Sans Serif"/>
              </a:rPr>
              <a:t>of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some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30" dirty="0">
                <a:latin typeface="Microsoft Sans Serif"/>
                <a:cs typeface="Microsoft Sans Serif"/>
              </a:rPr>
              <a:t>users,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lead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180" dirty="0">
                <a:latin typeface="Microsoft Sans Serif"/>
                <a:cs typeface="Microsoft Sans Serif"/>
              </a:rPr>
              <a:t>to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addiction</a:t>
            </a:r>
            <a:endParaRPr sz="2400">
              <a:latin typeface="Microsoft Sans Serif"/>
              <a:cs typeface="Microsoft Sans Serif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55" dirty="0">
                <a:latin typeface="Microsoft Sans Serif"/>
                <a:cs typeface="Microsoft Sans Serif"/>
              </a:rPr>
              <a:t>Addicted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users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clicks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over-</a:t>
            </a:r>
            <a:r>
              <a:rPr sz="2400" spc="50" dirty="0">
                <a:latin typeface="Microsoft Sans Serif"/>
                <a:cs typeface="Microsoft Sans Serif"/>
              </a:rPr>
              <a:t>represented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in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120" dirty="0">
                <a:latin typeface="Microsoft Sans Serif"/>
                <a:cs typeface="Microsoft Sans Serif"/>
              </a:rPr>
              <a:t>future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training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data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0331" y="2263139"/>
            <a:ext cx="4031741" cy="15057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91678" y="1255775"/>
            <a:ext cx="3598164" cy="870203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Call</a:t>
            </a:r>
            <a:r>
              <a:rPr spc="-190" dirty="0"/>
              <a:t> </a:t>
            </a:r>
            <a:r>
              <a:rPr spc="330" dirty="0"/>
              <a:t>to</a:t>
            </a:r>
            <a:r>
              <a:rPr spc="-190" dirty="0"/>
              <a:t> </a:t>
            </a:r>
            <a:r>
              <a:rPr spc="65" dirty="0"/>
              <a:t>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5125" y="1446784"/>
            <a:ext cx="9296400" cy="1763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Designing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Ethical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Recommender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Systems</a:t>
            </a:r>
            <a:endParaRPr sz="1800">
              <a:latin typeface="Microsoft Sans Serif"/>
              <a:cs typeface="Microsoft Sans Serif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20" dirty="0">
                <a:latin typeface="Microsoft Sans Serif"/>
                <a:cs typeface="Microsoft Sans Serif"/>
              </a:rPr>
              <a:t>Wise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modeling</a:t>
            </a:r>
            <a:r>
              <a:rPr sz="2400" spc="-11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choices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(e.g.</a:t>
            </a:r>
            <a:r>
              <a:rPr sz="2400" spc="-10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use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170" dirty="0">
                <a:latin typeface="Microsoft Sans Serif"/>
                <a:cs typeface="Microsoft Sans Serif"/>
              </a:rPr>
              <a:t>of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"firstname"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as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feature)</a:t>
            </a:r>
            <a:endParaRPr sz="2400">
              <a:latin typeface="Microsoft Sans Serif"/>
              <a:cs typeface="Microsoft Sans Serif"/>
            </a:endParaRPr>
          </a:p>
          <a:p>
            <a:pPr marL="12700" marR="5080" indent="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Microsoft Sans Serif"/>
                <a:cs typeface="Microsoft Sans Serif"/>
                <a:hlinkClick r:id="rId2"/>
              </a:rPr>
              <a:t>Conduct</a:t>
            </a:r>
            <a:r>
              <a:rPr sz="2400" spc="-30" dirty="0">
                <a:latin typeface="Microsoft Sans Serif"/>
                <a:cs typeface="Microsoft Sans Serif"/>
                <a:hlinkClick r:id="rId2"/>
              </a:rPr>
              <a:t> </a:t>
            </a:r>
            <a:r>
              <a:rPr sz="2400" spc="65" dirty="0">
                <a:latin typeface="Microsoft Sans Serif"/>
                <a:cs typeface="Microsoft Sans Serif"/>
                <a:hlinkClick r:id="rId2"/>
              </a:rPr>
              <a:t>internal</a:t>
            </a:r>
            <a:r>
              <a:rPr sz="2400" spc="-25" dirty="0">
                <a:latin typeface="Microsoft Sans Serif"/>
                <a:cs typeface="Microsoft Sans Serif"/>
                <a:hlinkClick r:id="rId2"/>
              </a:rPr>
              <a:t> </a:t>
            </a:r>
            <a:r>
              <a:rPr sz="2400" dirty="0">
                <a:latin typeface="Microsoft Sans Serif"/>
                <a:cs typeface="Microsoft Sans Serif"/>
                <a:hlinkClick r:id="rId2"/>
              </a:rPr>
              <a:t>audits </a:t>
            </a:r>
            <a:r>
              <a:rPr sz="2400" spc="180" dirty="0">
                <a:latin typeface="Microsoft Sans Serif"/>
                <a:cs typeface="Microsoft Sans Serif"/>
                <a:hlinkClick r:id="rId2"/>
              </a:rPr>
              <a:t>to</a:t>
            </a:r>
            <a:r>
              <a:rPr sz="2400" spc="-20" dirty="0">
                <a:latin typeface="Microsoft Sans Serif"/>
                <a:cs typeface="Microsoft Sans Serif"/>
                <a:hlinkClick r:id="rId2"/>
              </a:rPr>
              <a:t> </a:t>
            </a:r>
            <a:r>
              <a:rPr sz="2400" spc="95" dirty="0">
                <a:latin typeface="Microsoft Sans Serif"/>
                <a:cs typeface="Microsoft Sans Serif"/>
                <a:hlinkClick r:id="rId2"/>
              </a:rPr>
              <a:t>detect</a:t>
            </a:r>
            <a:r>
              <a:rPr sz="2400" spc="-25" dirty="0">
                <a:latin typeface="Microsoft Sans Serif"/>
                <a:cs typeface="Microsoft Sans Serif"/>
                <a:hlinkClick r:id="rId2"/>
              </a:rPr>
              <a:t> </a:t>
            </a:r>
            <a:r>
              <a:rPr sz="2400" dirty="0">
                <a:latin typeface="Microsoft Sans Serif"/>
                <a:cs typeface="Microsoft Sans Serif"/>
                <a:hlinkClick r:id="rId2"/>
              </a:rPr>
              <a:t>fairness </a:t>
            </a:r>
            <a:r>
              <a:rPr sz="2400" spc="-60" dirty="0">
                <a:latin typeface="Microsoft Sans Serif"/>
                <a:cs typeface="Microsoft Sans Serif"/>
                <a:hlinkClick r:id="rId2"/>
              </a:rPr>
              <a:t>issues:</a:t>
            </a:r>
            <a:r>
              <a:rPr sz="2400" spc="15" dirty="0">
                <a:latin typeface="Microsoft Sans Serif"/>
                <a:cs typeface="Microsoft Sans Serif"/>
                <a:hlinkClick r:id="rId2"/>
              </a:rPr>
              <a:t> </a:t>
            </a:r>
            <a:r>
              <a:rPr sz="2400" u="sng" spc="-1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SHAP</a:t>
            </a:r>
            <a:r>
              <a:rPr sz="2400" spc="-130" dirty="0">
                <a:latin typeface="Microsoft Sans Serif"/>
                <a:cs typeface="Microsoft Sans Serif"/>
                <a:hlinkClick r:id="rId2"/>
              </a:rPr>
              <a:t>,</a:t>
            </a:r>
            <a:r>
              <a:rPr sz="2400" spc="-10" dirty="0">
                <a:latin typeface="Microsoft Sans Serif"/>
                <a:cs typeface="Microsoft Sans Serif"/>
                <a:hlinkClick r:id="rId2"/>
              </a:rPr>
              <a:t> </a:t>
            </a:r>
            <a:r>
              <a:rPr sz="2400" u="sng" spc="6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Integrated</a:t>
            </a:r>
            <a:r>
              <a:rPr sz="2400" spc="65" dirty="0">
                <a:solidFill>
                  <a:srgbClr val="0462C1"/>
                </a:solidFill>
                <a:latin typeface="Microsoft Sans Serif"/>
                <a:cs typeface="Microsoft Sans Serif"/>
                <a:hlinkClick r:id="rId2"/>
              </a:rPr>
              <a:t> </a:t>
            </a: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Gradients</a:t>
            </a:r>
            <a:endParaRPr sz="2400">
              <a:latin typeface="Microsoft Sans Serif"/>
              <a:cs typeface="Microsoft Sans Serif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Microsoft Sans Serif"/>
                <a:cs typeface="Microsoft Sans Serif"/>
              </a:rPr>
              <a:t>Learning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u="sng" spc="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3"/>
              </a:rPr>
              <a:t>representations</a:t>
            </a:r>
            <a:r>
              <a:rPr sz="2400" u="sng" spc="-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3"/>
              </a:rPr>
              <a:t> </a:t>
            </a:r>
            <a:r>
              <a:rPr sz="2400" u="sng" spc="1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3"/>
              </a:rPr>
              <a:t>that</a:t>
            </a:r>
            <a:r>
              <a:rPr sz="2400" u="sng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3"/>
              </a:rPr>
              <a:t> </a:t>
            </a:r>
            <a:r>
              <a:rPr sz="2400" u="sng" spc="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3"/>
              </a:rPr>
              <a:t>enforce</a:t>
            </a:r>
            <a:r>
              <a:rPr sz="2400" u="sng" spc="-7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3"/>
              </a:rPr>
              <a:t> </a:t>
            </a: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3"/>
              </a:rPr>
              <a:t>fairness</a:t>
            </a:r>
            <a:r>
              <a:rPr sz="2400" spc="-10" dirty="0">
                <a:latin typeface="Microsoft Sans Serif"/>
                <a:cs typeface="Microsoft Sans Serif"/>
              </a:rPr>
              <a:t>?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Call</a:t>
            </a:r>
            <a:r>
              <a:rPr spc="-190" dirty="0"/>
              <a:t> </a:t>
            </a:r>
            <a:r>
              <a:rPr spc="330" dirty="0"/>
              <a:t>to</a:t>
            </a:r>
            <a:r>
              <a:rPr spc="-190" dirty="0"/>
              <a:t> </a:t>
            </a:r>
            <a:r>
              <a:rPr spc="65" dirty="0"/>
              <a:t>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5125" y="1446784"/>
            <a:ext cx="9486265" cy="3778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Designing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Ethical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Recommender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Systems</a:t>
            </a:r>
            <a:endParaRPr sz="1800">
              <a:latin typeface="Microsoft Sans Serif"/>
              <a:cs typeface="Microsoft Sans Serif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20" dirty="0">
                <a:latin typeface="Microsoft Sans Serif"/>
                <a:cs typeface="Microsoft Sans Serif"/>
              </a:rPr>
              <a:t>Wise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modeling</a:t>
            </a:r>
            <a:r>
              <a:rPr sz="2400" spc="-11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choices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(e.g.</a:t>
            </a:r>
            <a:r>
              <a:rPr sz="2400" spc="-10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use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170" dirty="0">
                <a:latin typeface="Microsoft Sans Serif"/>
                <a:cs typeface="Microsoft Sans Serif"/>
              </a:rPr>
              <a:t>of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"firstname"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as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feature)</a:t>
            </a:r>
            <a:endParaRPr sz="2400">
              <a:latin typeface="Microsoft Sans Serif"/>
              <a:cs typeface="Microsoft Sans Serif"/>
            </a:endParaRPr>
          </a:p>
          <a:p>
            <a:pPr marL="12700" marR="194310" indent="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Microsoft Sans Serif"/>
                <a:cs typeface="Microsoft Sans Serif"/>
                <a:hlinkClick r:id="rId2"/>
              </a:rPr>
              <a:t>Conduct</a:t>
            </a:r>
            <a:r>
              <a:rPr sz="2400" spc="-30" dirty="0">
                <a:latin typeface="Microsoft Sans Serif"/>
                <a:cs typeface="Microsoft Sans Serif"/>
                <a:hlinkClick r:id="rId2"/>
              </a:rPr>
              <a:t> </a:t>
            </a:r>
            <a:r>
              <a:rPr sz="2400" spc="65" dirty="0">
                <a:latin typeface="Microsoft Sans Serif"/>
                <a:cs typeface="Microsoft Sans Serif"/>
                <a:hlinkClick r:id="rId2"/>
              </a:rPr>
              <a:t>internal</a:t>
            </a:r>
            <a:r>
              <a:rPr sz="2400" spc="-25" dirty="0">
                <a:latin typeface="Microsoft Sans Serif"/>
                <a:cs typeface="Microsoft Sans Serif"/>
                <a:hlinkClick r:id="rId2"/>
              </a:rPr>
              <a:t> </a:t>
            </a:r>
            <a:r>
              <a:rPr sz="2400" dirty="0">
                <a:latin typeface="Microsoft Sans Serif"/>
                <a:cs typeface="Microsoft Sans Serif"/>
                <a:hlinkClick r:id="rId2"/>
              </a:rPr>
              <a:t>audits </a:t>
            </a:r>
            <a:r>
              <a:rPr sz="2400" spc="180" dirty="0">
                <a:latin typeface="Microsoft Sans Serif"/>
                <a:cs typeface="Microsoft Sans Serif"/>
                <a:hlinkClick r:id="rId2"/>
              </a:rPr>
              <a:t>to</a:t>
            </a:r>
            <a:r>
              <a:rPr sz="2400" spc="-20" dirty="0">
                <a:latin typeface="Microsoft Sans Serif"/>
                <a:cs typeface="Microsoft Sans Serif"/>
                <a:hlinkClick r:id="rId2"/>
              </a:rPr>
              <a:t> </a:t>
            </a:r>
            <a:r>
              <a:rPr sz="2400" spc="95" dirty="0">
                <a:latin typeface="Microsoft Sans Serif"/>
                <a:cs typeface="Microsoft Sans Serif"/>
                <a:hlinkClick r:id="rId2"/>
              </a:rPr>
              <a:t>detect</a:t>
            </a:r>
            <a:r>
              <a:rPr sz="2400" spc="-25" dirty="0">
                <a:latin typeface="Microsoft Sans Serif"/>
                <a:cs typeface="Microsoft Sans Serif"/>
                <a:hlinkClick r:id="rId2"/>
              </a:rPr>
              <a:t> </a:t>
            </a:r>
            <a:r>
              <a:rPr sz="2400" dirty="0">
                <a:latin typeface="Microsoft Sans Serif"/>
                <a:cs typeface="Microsoft Sans Serif"/>
                <a:hlinkClick r:id="rId2"/>
              </a:rPr>
              <a:t>fairness </a:t>
            </a:r>
            <a:r>
              <a:rPr sz="2400" spc="-60" dirty="0">
                <a:latin typeface="Microsoft Sans Serif"/>
                <a:cs typeface="Microsoft Sans Serif"/>
                <a:hlinkClick r:id="rId2"/>
              </a:rPr>
              <a:t>issues:</a:t>
            </a:r>
            <a:r>
              <a:rPr sz="2400" spc="15" dirty="0">
                <a:latin typeface="Microsoft Sans Serif"/>
                <a:cs typeface="Microsoft Sans Serif"/>
                <a:hlinkClick r:id="rId2"/>
              </a:rPr>
              <a:t> </a:t>
            </a:r>
            <a:r>
              <a:rPr sz="2400" u="sng" spc="-1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SHAP</a:t>
            </a:r>
            <a:r>
              <a:rPr sz="2400" spc="-130" dirty="0">
                <a:latin typeface="Microsoft Sans Serif"/>
                <a:cs typeface="Microsoft Sans Serif"/>
                <a:hlinkClick r:id="rId2"/>
              </a:rPr>
              <a:t>,</a:t>
            </a:r>
            <a:r>
              <a:rPr sz="2400" spc="-10" dirty="0">
                <a:latin typeface="Microsoft Sans Serif"/>
                <a:cs typeface="Microsoft Sans Serif"/>
                <a:hlinkClick r:id="rId2"/>
              </a:rPr>
              <a:t> </a:t>
            </a:r>
            <a:r>
              <a:rPr sz="2400" u="sng" spc="6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Integrated</a:t>
            </a:r>
            <a:r>
              <a:rPr sz="2400" spc="65" dirty="0">
                <a:solidFill>
                  <a:srgbClr val="0462C1"/>
                </a:solidFill>
                <a:latin typeface="Microsoft Sans Serif"/>
                <a:cs typeface="Microsoft Sans Serif"/>
                <a:hlinkClick r:id="rId2"/>
              </a:rPr>
              <a:t> </a:t>
            </a: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Gradients</a:t>
            </a:r>
            <a:endParaRPr sz="2400">
              <a:latin typeface="Microsoft Sans Serif"/>
              <a:cs typeface="Microsoft Sans Serif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Microsoft Sans Serif"/>
                <a:cs typeface="Microsoft Sans Serif"/>
              </a:rPr>
              <a:t>Learning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u="sng" spc="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3"/>
              </a:rPr>
              <a:t>representations</a:t>
            </a:r>
            <a:r>
              <a:rPr sz="2400" u="sng" spc="-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3"/>
              </a:rPr>
              <a:t> </a:t>
            </a:r>
            <a:r>
              <a:rPr sz="2400" u="sng" spc="1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3"/>
              </a:rPr>
              <a:t>that</a:t>
            </a:r>
            <a:r>
              <a:rPr sz="2400" u="sng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3"/>
              </a:rPr>
              <a:t> </a:t>
            </a:r>
            <a:r>
              <a:rPr sz="2400" u="sng" spc="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3"/>
              </a:rPr>
              <a:t>enforce</a:t>
            </a:r>
            <a:r>
              <a:rPr sz="2400" u="sng" spc="-7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3"/>
              </a:rPr>
              <a:t> </a:t>
            </a: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3"/>
              </a:rPr>
              <a:t>fairness</a:t>
            </a:r>
            <a:r>
              <a:rPr sz="2400" spc="-10" dirty="0">
                <a:latin typeface="Microsoft Sans Serif"/>
                <a:cs typeface="Microsoft Sans Serif"/>
              </a:rPr>
              <a:t>?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1800" spc="-10" dirty="0">
                <a:latin typeface="Microsoft Sans Serif"/>
                <a:cs typeface="Microsoft Sans Serif"/>
              </a:rPr>
              <a:t>Transparency</a:t>
            </a:r>
            <a:endParaRPr sz="1800">
              <a:latin typeface="Microsoft Sans Serif"/>
              <a:cs typeface="Microsoft Sans Serif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Microsoft Sans Serif"/>
                <a:cs typeface="Microsoft Sans Serif"/>
              </a:rPr>
              <a:t>Educate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decision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makers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and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110" dirty="0">
                <a:latin typeface="Microsoft Sans Serif"/>
                <a:cs typeface="Microsoft Sans Serif"/>
              </a:rPr>
              <a:t>the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general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public</a:t>
            </a:r>
            <a:endParaRPr sz="2400">
              <a:latin typeface="Microsoft Sans Serif"/>
              <a:cs typeface="Microsoft Sans Serif"/>
            </a:endParaRPr>
          </a:p>
          <a:p>
            <a:pPr marL="120014" indent="-107950">
              <a:lnSpc>
                <a:spcPct val="100000"/>
              </a:lnSpc>
              <a:spcBef>
                <a:spcPts val="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Microsoft Sans Serif"/>
                <a:cs typeface="Microsoft Sans Serif"/>
              </a:rPr>
              <a:t>How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180" dirty="0">
                <a:latin typeface="Microsoft Sans Serif"/>
                <a:cs typeface="Microsoft Sans Serif"/>
              </a:rPr>
              <a:t>to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allow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users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180" dirty="0">
                <a:latin typeface="Microsoft Sans Serif"/>
                <a:cs typeface="Microsoft Sans Serif"/>
              </a:rPr>
              <a:t>to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assess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fairness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by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themselves?</a:t>
            </a:r>
            <a:endParaRPr sz="2400">
              <a:latin typeface="Microsoft Sans Serif"/>
              <a:cs typeface="Microsoft Sans Serif"/>
            </a:endParaRPr>
          </a:p>
          <a:p>
            <a:pPr marL="12700" marR="5080" indent="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Microsoft Sans Serif"/>
                <a:cs typeface="Microsoft Sans Serif"/>
              </a:rPr>
              <a:t>How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180" dirty="0">
                <a:latin typeface="Microsoft Sans Serif"/>
                <a:cs typeface="Microsoft Sans Serif"/>
              </a:rPr>
              <a:t>to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allow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145" dirty="0">
                <a:latin typeface="Microsoft Sans Serif"/>
                <a:cs typeface="Microsoft Sans Serif"/>
              </a:rPr>
              <a:t>for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independent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audits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while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respecting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110" dirty="0">
                <a:latin typeface="Microsoft Sans Serif"/>
                <a:cs typeface="Microsoft Sans Serif"/>
              </a:rPr>
              <a:t>the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privacy </a:t>
            </a:r>
            <a:r>
              <a:rPr sz="2400" spc="145" dirty="0">
                <a:latin typeface="Microsoft Sans Serif"/>
                <a:cs typeface="Microsoft Sans Serif"/>
              </a:rPr>
              <a:t>of </a:t>
            </a:r>
            <a:r>
              <a:rPr sz="2400" spc="-10" dirty="0">
                <a:latin typeface="Microsoft Sans Serif"/>
                <a:cs typeface="Microsoft Sans Serif"/>
              </a:rPr>
              <a:t>users?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Call</a:t>
            </a:r>
            <a:r>
              <a:rPr spc="-190" dirty="0"/>
              <a:t> </a:t>
            </a:r>
            <a:r>
              <a:rPr spc="330" dirty="0"/>
              <a:t>to</a:t>
            </a:r>
            <a:r>
              <a:rPr spc="-190" dirty="0"/>
              <a:t> </a:t>
            </a:r>
            <a:r>
              <a:rPr spc="65" dirty="0"/>
              <a:t>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5125" y="1446784"/>
            <a:ext cx="9486265" cy="478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Designing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Ethical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Recommender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Systems</a:t>
            </a:r>
            <a:endParaRPr sz="1800">
              <a:latin typeface="Microsoft Sans Serif"/>
              <a:cs typeface="Microsoft Sans Serif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20" dirty="0">
                <a:latin typeface="Microsoft Sans Serif"/>
                <a:cs typeface="Microsoft Sans Serif"/>
              </a:rPr>
              <a:t>Wise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modeling</a:t>
            </a:r>
            <a:r>
              <a:rPr sz="2400" spc="-11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choices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(e.g.</a:t>
            </a:r>
            <a:r>
              <a:rPr sz="2400" spc="-10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use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170" dirty="0">
                <a:latin typeface="Microsoft Sans Serif"/>
                <a:cs typeface="Microsoft Sans Serif"/>
              </a:rPr>
              <a:t>of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"firstname"</a:t>
            </a:r>
            <a:r>
              <a:rPr sz="2400" spc="-100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as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feature)</a:t>
            </a:r>
            <a:endParaRPr sz="2400">
              <a:latin typeface="Microsoft Sans Serif"/>
              <a:cs typeface="Microsoft Sans Serif"/>
            </a:endParaRPr>
          </a:p>
          <a:p>
            <a:pPr marL="12700" marR="194310" indent="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Microsoft Sans Serif"/>
                <a:cs typeface="Microsoft Sans Serif"/>
                <a:hlinkClick r:id="rId2"/>
              </a:rPr>
              <a:t>Conduct</a:t>
            </a:r>
            <a:r>
              <a:rPr sz="2400" spc="-30" dirty="0">
                <a:latin typeface="Microsoft Sans Serif"/>
                <a:cs typeface="Microsoft Sans Serif"/>
                <a:hlinkClick r:id="rId2"/>
              </a:rPr>
              <a:t> </a:t>
            </a:r>
            <a:r>
              <a:rPr sz="2400" spc="65" dirty="0">
                <a:latin typeface="Microsoft Sans Serif"/>
                <a:cs typeface="Microsoft Sans Serif"/>
                <a:hlinkClick r:id="rId2"/>
              </a:rPr>
              <a:t>internal</a:t>
            </a:r>
            <a:r>
              <a:rPr sz="2400" spc="-25" dirty="0">
                <a:latin typeface="Microsoft Sans Serif"/>
                <a:cs typeface="Microsoft Sans Serif"/>
                <a:hlinkClick r:id="rId2"/>
              </a:rPr>
              <a:t> </a:t>
            </a:r>
            <a:r>
              <a:rPr sz="2400" dirty="0">
                <a:latin typeface="Microsoft Sans Serif"/>
                <a:cs typeface="Microsoft Sans Serif"/>
                <a:hlinkClick r:id="rId2"/>
              </a:rPr>
              <a:t>audits </a:t>
            </a:r>
            <a:r>
              <a:rPr sz="2400" spc="180" dirty="0">
                <a:latin typeface="Microsoft Sans Serif"/>
                <a:cs typeface="Microsoft Sans Serif"/>
                <a:hlinkClick r:id="rId2"/>
              </a:rPr>
              <a:t>to</a:t>
            </a:r>
            <a:r>
              <a:rPr sz="2400" spc="-20" dirty="0">
                <a:latin typeface="Microsoft Sans Serif"/>
                <a:cs typeface="Microsoft Sans Serif"/>
                <a:hlinkClick r:id="rId2"/>
              </a:rPr>
              <a:t> </a:t>
            </a:r>
            <a:r>
              <a:rPr sz="2400" spc="95" dirty="0">
                <a:latin typeface="Microsoft Sans Serif"/>
                <a:cs typeface="Microsoft Sans Serif"/>
                <a:hlinkClick r:id="rId2"/>
              </a:rPr>
              <a:t>detect</a:t>
            </a:r>
            <a:r>
              <a:rPr sz="2400" spc="-25" dirty="0">
                <a:latin typeface="Microsoft Sans Serif"/>
                <a:cs typeface="Microsoft Sans Serif"/>
                <a:hlinkClick r:id="rId2"/>
              </a:rPr>
              <a:t> </a:t>
            </a:r>
            <a:r>
              <a:rPr sz="2400" dirty="0">
                <a:latin typeface="Microsoft Sans Serif"/>
                <a:cs typeface="Microsoft Sans Serif"/>
                <a:hlinkClick r:id="rId2"/>
              </a:rPr>
              <a:t>fairness </a:t>
            </a:r>
            <a:r>
              <a:rPr sz="2400" spc="-60" dirty="0">
                <a:latin typeface="Microsoft Sans Serif"/>
                <a:cs typeface="Microsoft Sans Serif"/>
                <a:hlinkClick r:id="rId2"/>
              </a:rPr>
              <a:t>issues:</a:t>
            </a:r>
            <a:r>
              <a:rPr sz="2400" spc="15" dirty="0">
                <a:latin typeface="Microsoft Sans Serif"/>
                <a:cs typeface="Microsoft Sans Serif"/>
                <a:hlinkClick r:id="rId2"/>
              </a:rPr>
              <a:t> </a:t>
            </a:r>
            <a:r>
              <a:rPr sz="2400" u="sng" spc="-1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SHAP</a:t>
            </a:r>
            <a:r>
              <a:rPr sz="2400" spc="-130" dirty="0">
                <a:latin typeface="Microsoft Sans Serif"/>
                <a:cs typeface="Microsoft Sans Serif"/>
                <a:hlinkClick r:id="rId2"/>
              </a:rPr>
              <a:t>,</a:t>
            </a:r>
            <a:r>
              <a:rPr sz="2400" spc="-10" dirty="0">
                <a:latin typeface="Microsoft Sans Serif"/>
                <a:cs typeface="Microsoft Sans Serif"/>
                <a:hlinkClick r:id="rId2"/>
              </a:rPr>
              <a:t> </a:t>
            </a:r>
            <a:r>
              <a:rPr sz="2400" u="sng" spc="6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Integrated</a:t>
            </a:r>
            <a:r>
              <a:rPr sz="2400" spc="65" dirty="0">
                <a:solidFill>
                  <a:srgbClr val="0462C1"/>
                </a:solidFill>
                <a:latin typeface="Microsoft Sans Serif"/>
                <a:cs typeface="Microsoft Sans Serif"/>
                <a:hlinkClick r:id="rId2"/>
              </a:rPr>
              <a:t> </a:t>
            </a: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2"/>
              </a:rPr>
              <a:t>Gradients</a:t>
            </a:r>
            <a:endParaRPr sz="2400">
              <a:latin typeface="Microsoft Sans Serif"/>
              <a:cs typeface="Microsoft Sans Serif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Microsoft Sans Serif"/>
                <a:cs typeface="Microsoft Sans Serif"/>
              </a:rPr>
              <a:t>Learning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u="sng" spc="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3"/>
              </a:rPr>
              <a:t>representations</a:t>
            </a:r>
            <a:r>
              <a:rPr sz="2400" u="sng" spc="-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3"/>
              </a:rPr>
              <a:t> </a:t>
            </a:r>
            <a:r>
              <a:rPr sz="2400" u="sng" spc="1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3"/>
              </a:rPr>
              <a:t>that</a:t>
            </a:r>
            <a:r>
              <a:rPr sz="2400" u="sng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3"/>
              </a:rPr>
              <a:t> </a:t>
            </a:r>
            <a:r>
              <a:rPr sz="2400" u="sng" spc="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3"/>
              </a:rPr>
              <a:t>enforce</a:t>
            </a:r>
            <a:r>
              <a:rPr sz="2400" u="sng" spc="-7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3"/>
              </a:rPr>
              <a:t> </a:t>
            </a: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Microsoft Sans Serif"/>
                <a:cs typeface="Microsoft Sans Serif"/>
                <a:hlinkClick r:id="rId3"/>
              </a:rPr>
              <a:t>fairness</a:t>
            </a:r>
            <a:r>
              <a:rPr sz="2400" spc="-10" dirty="0">
                <a:latin typeface="Microsoft Sans Serif"/>
                <a:cs typeface="Microsoft Sans Serif"/>
              </a:rPr>
              <a:t>?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1800" spc="-10" dirty="0">
                <a:latin typeface="Microsoft Sans Serif"/>
                <a:cs typeface="Microsoft Sans Serif"/>
              </a:rPr>
              <a:t>Transparency</a:t>
            </a:r>
            <a:endParaRPr sz="1800">
              <a:latin typeface="Microsoft Sans Serif"/>
              <a:cs typeface="Microsoft Sans Serif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Microsoft Sans Serif"/>
                <a:cs typeface="Microsoft Sans Serif"/>
              </a:rPr>
              <a:t>Educate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decision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makers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and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110" dirty="0">
                <a:latin typeface="Microsoft Sans Serif"/>
                <a:cs typeface="Microsoft Sans Serif"/>
              </a:rPr>
              <a:t>the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general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public</a:t>
            </a:r>
            <a:endParaRPr sz="2400">
              <a:latin typeface="Microsoft Sans Serif"/>
              <a:cs typeface="Microsoft Sans Serif"/>
            </a:endParaRPr>
          </a:p>
          <a:p>
            <a:pPr marL="120014" indent="-107950">
              <a:lnSpc>
                <a:spcPct val="100000"/>
              </a:lnSpc>
              <a:spcBef>
                <a:spcPts val="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Microsoft Sans Serif"/>
                <a:cs typeface="Microsoft Sans Serif"/>
              </a:rPr>
              <a:t>How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180" dirty="0">
                <a:latin typeface="Microsoft Sans Serif"/>
                <a:cs typeface="Microsoft Sans Serif"/>
              </a:rPr>
              <a:t>to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allow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users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180" dirty="0">
                <a:latin typeface="Microsoft Sans Serif"/>
                <a:cs typeface="Microsoft Sans Serif"/>
              </a:rPr>
              <a:t>to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assess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fairness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by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themselves?</a:t>
            </a:r>
            <a:endParaRPr sz="2400">
              <a:latin typeface="Microsoft Sans Serif"/>
              <a:cs typeface="Microsoft Sans Serif"/>
            </a:endParaRPr>
          </a:p>
          <a:p>
            <a:pPr marL="12700" marR="5080" indent="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Microsoft Sans Serif"/>
                <a:cs typeface="Microsoft Sans Serif"/>
              </a:rPr>
              <a:t>How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180" dirty="0">
                <a:latin typeface="Microsoft Sans Serif"/>
                <a:cs typeface="Microsoft Sans Serif"/>
              </a:rPr>
              <a:t>to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allow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145" dirty="0">
                <a:latin typeface="Microsoft Sans Serif"/>
                <a:cs typeface="Microsoft Sans Serif"/>
              </a:rPr>
              <a:t>for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independent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audits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60" dirty="0">
                <a:latin typeface="Microsoft Sans Serif"/>
                <a:cs typeface="Microsoft Sans Serif"/>
              </a:rPr>
              <a:t>while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respecting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110" dirty="0">
                <a:latin typeface="Microsoft Sans Serif"/>
                <a:cs typeface="Microsoft Sans Serif"/>
              </a:rPr>
              <a:t>the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privacy </a:t>
            </a:r>
            <a:r>
              <a:rPr sz="2400" spc="145" dirty="0">
                <a:latin typeface="Microsoft Sans Serif"/>
                <a:cs typeface="Microsoft Sans Serif"/>
              </a:rPr>
              <a:t>of </a:t>
            </a:r>
            <a:r>
              <a:rPr sz="2400" spc="-10" dirty="0">
                <a:latin typeface="Microsoft Sans Serif"/>
                <a:cs typeface="Microsoft Sans Serif"/>
              </a:rPr>
              <a:t>users?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700">
              <a:latin typeface="Microsoft Sans Serif"/>
              <a:cs typeface="Microsoft Sans Serif"/>
            </a:endParaRPr>
          </a:p>
          <a:p>
            <a:pPr marR="292100" algn="ctr">
              <a:lnSpc>
                <a:spcPct val="100000"/>
              </a:lnSpc>
              <a:spcBef>
                <a:spcPts val="1990"/>
              </a:spcBef>
            </a:pPr>
            <a:r>
              <a:rPr sz="2400" dirty="0">
                <a:latin typeface="Microsoft Sans Serif"/>
                <a:cs typeface="Microsoft Sans Serif"/>
              </a:rPr>
              <a:t>Active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Area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170" dirty="0">
                <a:latin typeface="Microsoft Sans Serif"/>
                <a:cs typeface="Microsoft Sans Serif"/>
              </a:rPr>
              <a:t>of</a:t>
            </a:r>
            <a:r>
              <a:rPr sz="2400" spc="-10" dirty="0">
                <a:latin typeface="Microsoft Sans Serif"/>
                <a:cs typeface="Microsoft Sans Serif"/>
              </a:rPr>
              <a:t> Research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Embeddings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9977" y="1402841"/>
            <a:ext cx="754380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Microsoft Sans Serif"/>
                <a:cs typeface="Microsoft Sans Serif"/>
              </a:rPr>
              <a:t>Symbolic</a:t>
            </a:r>
            <a:r>
              <a:rPr sz="2400" spc="-1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variable</a:t>
            </a:r>
            <a:endParaRPr sz="2400">
              <a:latin typeface="Microsoft Sans Serif"/>
              <a:cs typeface="Microsoft Sans Serif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Microsoft Sans Serif"/>
                <a:cs typeface="Microsoft Sans Serif"/>
              </a:rPr>
              <a:t>Text: characters, words,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bigrams...</a:t>
            </a:r>
            <a:endParaRPr sz="2400">
              <a:latin typeface="Microsoft Sans Serif"/>
              <a:cs typeface="Microsoft Sans Serif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Microsoft Sans Serif"/>
                <a:cs typeface="Microsoft Sans Serif"/>
              </a:rPr>
              <a:t>Recommender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Systems: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100" dirty="0">
                <a:latin typeface="Microsoft Sans Serif"/>
                <a:cs typeface="Microsoft Sans Serif"/>
              </a:rPr>
              <a:t>item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ids,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user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ids</a:t>
            </a:r>
            <a:endParaRPr sz="2400">
              <a:latin typeface="Microsoft Sans Serif"/>
              <a:cs typeface="Microsoft Sans Serif"/>
            </a:endParaRPr>
          </a:p>
          <a:p>
            <a:pPr marL="12700" marR="5080" indent="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CCCCCC"/>
                </a:solidFill>
                <a:latin typeface="Microsoft Sans Serif"/>
                <a:cs typeface="Microsoft Sans Serif"/>
              </a:rPr>
              <a:t>Any</a:t>
            </a:r>
            <a:r>
              <a:rPr sz="2400" spc="-5" dirty="0">
                <a:solidFill>
                  <a:srgbClr val="CCCCCC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CCCCC"/>
                </a:solidFill>
                <a:latin typeface="Microsoft Sans Serif"/>
                <a:cs typeface="Microsoft Sans Serif"/>
              </a:rPr>
              <a:t>categorical</a:t>
            </a:r>
            <a:r>
              <a:rPr sz="2400" spc="-10" dirty="0">
                <a:solidFill>
                  <a:srgbClr val="CCCCCC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CCCCCC"/>
                </a:solidFill>
                <a:latin typeface="Microsoft Sans Serif"/>
                <a:cs typeface="Microsoft Sans Serif"/>
              </a:rPr>
              <a:t>descriptor:</a:t>
            </a:r>
            <a:r>
              <a:rPr sz="2400" spc="-5" dirty="0">
                <a:solidFill>
                  <a:srgbClr val="CCCCCC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CCCCC"/>
                </a:solidFill>
                <a:latin typeface="Microsoft Sans Serif"/>
                <a:cs typeface="Microsoft Sans Serif"/>
              </a:rPr>
              <a:t>tags,</a:t>
            </a:r>
            <a:r>
              <a:rPr sz="2400" spc="20" dirty="0">
                <a:solidFill>
                  <a:srgbClr val="CCCCCC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CCCCC"/>
                </a:solidFill>
                <a:latin typeface="Microsoft Sans Serif"/>
                <a:cs typeface="Microsoft Sans Serif"/>
              </a:rPr>
              <a:t>movie genres,</a:t>
            </a:r>
            <a:r>
              <a:rPr sz="2400" spc="-5" dirty="0">
                <a:solidFill>
                  <a:srgbClr val="CCCCCC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CCCCCC"/>
                </a:solidFill>
                <a:latin typeface="Microsoft Sans Serif"/>
                <a:cs typeface="Microsoft Sans Serif"/>
              </a:rPr>
              <a:t>visited </a:t>
            </a:r>
            <a:r>
              <a:rPr sz="2400" spc="-140" dirty="0">
                <a:solidFill>
                  <a:srgbClr val="CCCCCC"/>
                </a:solidFill>
                <a:latin typeface="Microsoft Sans Serif"/>
                <a:cs typeface="Microsoft Sans Serif"/>
              </a:rPr>
              <a:t>URLs,</a:t>
            </a:r>
            <a:r>
              <a:rPr sz="2400" spc="-70" dirty="0">
                <a:solidFill>
                  <a:srgbClr val="CCCCCC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CCCCC"/>
                </a:solidFill>
                <a:latin typeface="Microsoft Sans Serif"/>
                <a:cs typeface="Microsoft Sans Serif"/>
              </a:rPr>
              <a:t>skills</a:t>
            </a:r>
            <a:r>
              <a:rPr sz="2400" spc="-70" dirty="0">
                <a:solidFill>
                  <a:srgbClr val="CCCCCC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CCCCCC"/>
                </a:solidFill>
                <a:latin typeface="Microsoft Sans Serif"/>
                <a:cs typeface="Microsoft Sans Serif"/>
              </a:rPr>
              <a:t>on</a:t>
            </a:r>
            <a:r>
              <a:rPr sz="2400" spc="-65" dirty="0">
                <a:solidFill>
                  <a:srgbClr val="CCCCCC"/>
                </a:solidFill>
                <a:latin typeface="Microsoft Sans Serif"/>
                <a:cs typeface="Microsoft Sans Serif"/>
              </a:rPr>
              <a:t> </a:t>
            </a:r>
            <a:r>
              <a:rPr sz="2400" spc="-100" dirty="0">
                <a:solidFill>
                  <a:srgbClr val="CCCCCC"/>
                </a:solidFill>
                <a:latin typeface="Microsoft Sans Serif"/>
                <a:cs typeface="Microsoft Sans Serif"/>
              </a:rPr>
              <a:t>a</a:t>
            </a:r>
            <a:r>
              <a:rPr sz="2400" spc="-85" dirty="0">
                <a:solidFill>
                  <a:srgbClr val="CCCCCC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CCCCCC"/>
                </a:solidFill>
                <a:latin typeface="Microsoft Sans Serif"/>
                <a:cs typeface="Microsoft Sans Serif"/>
              </a:rPr>
              <a:t>resume,</a:t>
            </a:r>
            <a:r>
              <a:rPr sz="2400" spc="-95" dirty="0">
                <a:solidFill>
                  <a:srgbClr val="CCCCCC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CCCCCC"/>
                </a:solidFill>
                <a:latin typeface="Microsoft Sans Serif"/>
                <a:cs typeface="Microsoft Sans Serif"/>
              </a:rPr>
              <a:t>product</a:t>
            </a:r>
            <a:r>
              <a:rPr sz="2400" spc="-90" dirty="0">
                <a:solidFill>
                  <a:srgbClr val="CCCCCC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CCCCCC"/>
                </a:solidFill>
                <a:latin typeface="Microsoft Sans Serif"/>
                <a:cs typeface="Microsoft Sans Serif"/>
              </a:rPr>
              <a:t>categories...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Embeddings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9977" y="1402841"/>
            <a:ext cx="754380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Microsoft Sans Serif"/>
                <a:cs typeface="Microsoft Sans Serif"/>
              </a:rPr>
              <a:t>Symbolic</a:t>
            </a:r>
            <a:r>
              <a:rPr sz="2400" spc="-1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variable</a:t>
            </a:r>
            <a:endParaRPr sz="2400">
              <a:latin typeface="Microsoft Sans Serif"/>
              <a:cs typeface="Microsoft Sans Serif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Microsoft Sans Serif"/>
                <a:cs typeface="Microsoft Sans Serif"/>
              </a:rPr>
              <a:t>Text: characters, words,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bigrams...</a:t>
            </a:r>
            <a:endParaRPr sz="2400">
              <a:latin typeface="Microsoft Sans Serif"/>
              <a:cs typeface="Microsoft Sans Serif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Microsoft Sans Serif"/>
                <a:cs typeface="Microsoft Sans Serif"/>
              </a:rPr>
              <a:t>Recommender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Systems: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100" dirty="0">
                <a:latin typeface="Microsoft Sans Serif"/>
                <a:cs typeface="Microsoft Sans Serif"/>
              </a:rPr>
              <a:t>item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ids,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user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ids</a:t>
            </a:r>
            <a:endParaRPr sz="2400">
              <a:latin typeface="Microsoft Sans Serif"/>
              <a:cs typeface="Microsoft Sans Serif"/>
            </a:endParaRPr>
          </a:p>
          <a:p>
            <a:pPr marL="12700" marR="5080" indent="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Microsoft Sans Serif"/>
                <a:cs typeface="Microsoft Sans Serif"/>
              </a:rPr>
              <a:t>Any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categorical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descriptor: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tags,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movie genres,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visited </a:t>
            </a:r>
            <a:r>
              <a:rPr sz="2400" spc="-140" dirty="0">
                <a:latin typeface="Microsoft Sans Serif"/>
                <a:cs typeface="Microsoft Sans Serif"/>
              </a:rPr>
              <a:t>URLs,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skills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on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a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resume,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80" dirty="0">
                <a:latin typeface="Microsoft Sans Serif"/>
                <a:cs typeface="Microsoft Sans Serif"/>
              </a:rPr>
              <a:t>product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categories...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Embeddings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9977" y="1402841"/>
            <a:ext cx="7543800" cy="3596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Microsoft Sans Serif"/>
                <a:cs typeface="Microsoft Sans Serif"/>
              </a:rPr>
              <a:t>Symbolic</a:t>
            </a:r>
            <a:r>
              <a:rPr sz="2400" spc="-1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variable</a:t>
            </a:r>
            <a:endParaRPr sz="2400" dirty="0">
              <a:latin typeface="Microsoft Sans Serif"/>
              <a:cs typeface="Microsoft Sans Serif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Microsoft Sans Serif"/>
                <a:cs typeface="Microsoft Sans Serif"/>
              </a:rPr>
              <a:t>Text: characters, words,</a:t>
            </a:r>
            <a:r>
              <a:rPr sz="2400" spc="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bigrams...</a:t>
            </a:r>
            <a:endParaRPr sz="2400" dirty="0">
              <a:latin typeface="Microsoft Sans Serif"/>
              <a:cs typeface="Microsoft Sans Serif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Microsoft Sans Serif"/>
                <a:cs typeface="Microsoft Sans Serif"/>
              </a:rPr>
              <a:t>Recommender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Systems: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100" dirty="0">
                <a:latin typeface="Microsoft Sans Serif"/>
                <a:cs typeface="Microsoft Sans Serif"/>
              </a:rPr>
              <a:t>item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ids,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user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ids</a:t>
            </a:r>
            <a:endParaRPr sz="2400" dirty="0">
              <a:latin typeface="Microsoft Sans Serif"/>
              <a:cs typeface="Microsoft Sans Serif"/>
            </a:endParaRPr>
          </a:p>
          <a:p>
            <a:pPr marL="12700" marR="5080" indent="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Microsoft Sans Serif"/>
                <a:cs typeface="Microsoft Sans Serif"/>
              </a:rPr>
              <a:t>Any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categorical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descriptor: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tags,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movie genres,</a:t>
            </a:r>
            <a:r>
              <a:rPr sz="2400" spc="-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visited </a:t>
            </a:r>
            <a:r>
              <a:rPr sz="2400" spc="-140" dirty="0">
                <a:latin typeface="Microsoft Sans Serif"/>
                <a:cs typeface="Microsoft Sans Serif"/>
              </a:rPr>
              <a:t>URLs,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skills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50" dirty="0">
                <a:latin typeface="Microsoft Sans Serif"/>
                <a:cs typeface="Microsoft Sans Serif"/>
              </a:rPr>
              <a:t>on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0" dirty="0">
                <a:latin typeface="Microsoft Sans Serif"/>
                <a:cs typeface="Microsoft Sans Serif"/>
              </a:rPr>
              <a:t>a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resume,</a:t>
            </a:r>
            <a:r>
              <a:rPr sz="2400" spc="-95" dirty="0">
                <a:latin typeface="Microsoft Sans Serif"/>
                <a:cs typeface="Microsoft Sans Serif"/>
              </a:rPr>
              <a:t> </a:t>
            </a:r>
            <a:r>
              <a:rPr sz="2400" spc="80" dirty="0">
                <a:latin typeface="Microsoft Sans Serif"/>
                <a:cs typeface="Microsoft Sans Serif"/>
              </a:rPr>
              <a:t>product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categories...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 dirty="0">
              <a:latin typeface="Microsoft Sans Serif"/>
              <a:cs typeface="Microsoft Sans Serif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sz="2600" spc="-10" dirty="0">
                <a:latin typeface="Arial"/>
                <a:cs typeface="Arial"/>
              </a:rPr>
              <a:t>Notation: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Symbol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s</a:t>
            </a:r>
            <a:r>
              <a:rPr sz="2600" i="1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vocabulary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3100" i="1" spc="-50" dirty="0">
                <a:latin typeface="Arial"/>
                <a:cs typeface="Arial"/>
              </a:rPr>
              <a:t>V</a:t>
            </a:r>
            <a:endParaRPr sz="3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2668</Words>
  <Application>Microsoft Office PowerPoint</Application>
  <PresentationFormat>Widescreen</PresentationFormat>
  <Paragraphs>391</Paragraphs>
  <Slides>64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SimSun-ExtB</vt:lpstr>
      <vt:lpstr>Arial</vt:lpstr>
      <vt:lpstr>Arial Narrow</vt:lpstr>
      <vt:lpstr>Calibri</vt:lpstr>
      <vt:lpstr>Calibri Light</vt:lpstr>
      <vt:lpstr>Cambria Math</vt:lpstr>
      <vt:lpstr>Georgia</vt:lpstr>
      <vt:lpstr>Microsoft Sans Serif</vt:lpstr>
      <vt:lpstr>Times New Roman</vt:lpstr>
      <vt:lpstr>Office Theme</vt:lpstr>
      <vt:lpstr>Recommender Systems &amp; Embeddings Jin Lu – UMDearborn</vt:lpstr>
      <vt:lpstr>Outline</vt:lpstr>
      <vt:lpstr>Outline</vt:lpstr>
      <vt:lpstr>Outline</vt:lpstr>
      <vt:lpstr>Embeddings</vt:lpstr>
      <vt:lpstr>Embeddings</vt:lpstr>
      <vt:lpstr>Embeddings</vt:lpstr>
      <vt:lpstr>Embeddings</vt:lpstr>
      <vt:lpstr>Embeddings</vt:lpstr>
      <vt:lpstr>One-hot representation</vt:lpstr>
      <vt:lpstr>One-hot representation</vt:lpstr>
      <vt:lpstr>Embedding</vt:lpstr>
      <vt:lpstr>Embedding</vt:lpstr>
      <vt:lpstr>Embedding</vt:lpstr>
      <vt:lpstr>Implementation with Keras</vt:lpstr>
      <vt:lpstr>Implementation with Keras</vt:lpstr>
      <vt:lpstr>Implementation with Keras</vt:lpstr>
      <vt:lpstr>Implementation with Keras</vt:lpstr>
      <vt:lpstr>Distance and similarity in Embedding</vt:lpstr>
      <vt:lpstr>Distance and similarity in Embedding</vt:lpstr>
      <vt:lpstr>Distance and similarity in Embedding</vt:lpstr>
      <vt:lpstr>Distance and similarity in Embedding</vt:lpstr>
      <vt:lpstr>Distance and similarity in Embedding</vt:lpstr>
      <vt:lpstr>Visualizing Embeddings</vt:lpstr>
      <vt:lpstr>Visualizing Embeddings</vt:lpstr>
      <vt:lpstr>Visualizing Embeddings</vt:lpstr>
      <vt:lpstr>t-Distributed Stochastic Neighbor Embedding</vt:lpstr>
      <vt:lpstr>t-Distributed Stochastic Neighbor Embedding</vt:lpstr>
      <vt:lpstr>Example word vectors</vt:lpstr>
      <vt:lpstr>Visualizing Mnist</vt:lpstr>
      <vt:lpstr>Dropout Regularization</vt:lpstr>
      <vt:lpstr>Regularization</vt:lpstr>
      <vt:lpstr>Regularization</vt:lpstr>
      <vt:lpstr>Regularization</vt:lpstr>
      <vt:lpstr>Regularization (used to combat/prevent overfitting from having too many parameters = model too complex)</vt:lpstr>
      <vt:lpstr>Dropout (prevent overfitting during training by deactivating nodes)</vt:lpstr>
      <vt:lpstr>Dropout</vt:lpstr>
      <vt:lpstr>Dropout</vt:lpstr>
      <vt:lpstr>Dropout</vt:lpstr>
      <vt:lpstr>Overfitting Noise</vt:lpstr>
      <vt:lpstr>Overfitting Noise</vt:lpstr>
      <vt:lpstr>Overfitting Noise</vt:lpstr>
      <vt:lpstr>Implementation with Keras</vt:lpstr>
      <vt:lpstr>Recommendation Systems</vt:lpstr>
      <vt:lpstr>Recommendation Systems</vt:lpstr>
      <vt:lpstr>Recommendation Systems</vt:lpstr>
      <vt:lpstr>Recommendation Systems</vt:lpstr>
      <vt:lpstr>Recommendation Systems</vt:lpstr>
      <vt:lpstr>Deep RecSys Architecture</vt:lpstr>
      <vt:lpstr>Deep RecSys with metadata</vt:lpstr>
      <vt:lpstr>Implicit Feedback: Triplet loss</vt:lpstr>
      <vt:lpstr>Deep Triplet Networks</vt:lpstr>
      <vt:lpstr>Training a Triplet Model</vt:lpstr>
      <vt:lpstr>Training a Triplet Model</vt:lpstr>
      <vt:lpstr>Training a Triplet Model</vt:lpstr>
      <vt:lpstr>Training a Triplet Model</vt:lpstr>
      <vt:lpstr>Training a Triplet Model</vt:lpstr>
      <vt:lpstr>Training a Triplet Model</vt:lpstr>
      <vt:lpstr>PowerPoint Presentation</vt:lpstr>
      <vt:lpstr>Ethical Considerations of Recommender Systems</vt:lpstr>
      <vt:lpstr>Ethical Considerations of Recommender Systems Amplification of existing discriminatory and unfair behaviors / bias</vt:lpstr>
      <vt:lpstr>Call to action</vt:lpstr>
      <vt:lpstr>Call to action</vt:lpstr>
      <vt:lpstr>Call to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dc:creator>Jin Lu</dc:creator>
  <cp:lastModifiedBy>Johnson, Demetrius</cp:lastModifiedBy>
  <cp:revision>4</cp:revision>
  <dcterms:created xsi:type="dcterms:W3CDTF">2023-02-01T20:14:53Z</dcterms:created>
  <dcterms:modified xsi:type="dcterms:W3CDTF">2023-02-08T22:52:30Z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2023-02-01T00:00:00Z</vt:filetime>
  </property>
  <property fmtid="{D5CDD505-2E9C-101B-9397-08002B2CF9AE}" pid="5" name="Producer">
    <vt:lpwstr>Microsoft® PowerPoint® for Microsoft 365</vt:lpwstr>
  </property>
</Properties>
</file>