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535" autoAdjust="0"/>
  </p:normalViewPr>
  <p:slideViewPr>
    <p:cSldViewPr>
      <p:cViewPr varScale="1">
        <p:scale>
          <a:sx n="69" d="100"/>
          <a:sy n="69" d="100"/>
        </p:scale>
        <p:origin x="111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BD19FC4-17B6-4259-B1EC-C88FD1546559}" type="datetimeFigureOut">
              <a:rPr lang="en-US" smtClean="0"/>
              <a:t>4/5/2023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5D5F540-DEBE-4199-97D8-7FA79080F6C4}" type="slidenum">
              <a:rPr lang="en-US" smtClean="0"/>
              <a:t>‹#›</a:t>
            </a:fld>
            <a:endParaRPr lang="en-US"/>
          </a:p>
        </p:txBody>
      </p:sp>
    </p:spTree>
    <p:extLst>
      <p:ext uri="{BB962C8B-B14F-4D97-AF65-F5344CB8AC3E}">
        <p14:creationId xmlns:p14="http://schemas.microsoft.com/office/powerpoint/2010/main" val="142693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Siamese = 2 bodies born physically connected.</a:t>
            </a:r>
          </a:p>
          <a:p>
            <a:r>
              <a:rPr lang="en-US" dirty="0"/>
              <a:t>*DERIVED FROM THE SIAMESE TWINS! </a:t>
            </a:r>
            <a:r>
              <a:rPr lang="en-US" dirty="0">
                <a:sym typeface="Wingdings" panose="05000000000000000000" pitchFamily="2" charset="2"/>
              </a:rPr>
              <a:t> the medical term is called “conjoined twins”</a:t>
            </a:r>
          </a:p>
          <a:p>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1</a:t>
            </a:fld>
            <a:endParaRPr lang="en-US"/>
          </a:p>
        </p:txBody>
      </p:sp>
    </p:spTree>
    <p:extLst>
      <p:ext uri="{BB962C8B-B14F-4D97-AF65-F5344CB8AC3E}">
        <p14:creationId xmlns:p14="http://schemas.microsoft.com/office/powerpoint/2010/main" val="3087438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 (squirrel, fox/squirrel/etc.) pairs to the Siamese network for comparison </a:t>
            </a:r>
            <a:r>
              <a:rPr lang="en-US" dirty="0">
                <a:sym typeface="Wingdings" panose="05000000000000000000" pitchFamily="2" charset="2"/>
              </a:rPr>
              <a:t> choose highest similarity output.</a:t>
            </a: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33</a:t>
            </a:fld>
            <a:endParaRPr lang="en-US"/>
          </a:p>
        </p:txBody>
      </p:sp>
    </p:spTree>
    <p:extLst>
      <p:ext uri="{BB962C8B-B14F-4D97-AF65-F5344CB8AC3E}">
        <p14:creationId xmlns:p14="http://schemas.microsoft.com/office/powerpoint/2010/main" val="285029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anchor</a:t>
            </a:r>
          </a:p>
        </p:txBody>
      </p:sp>
      <p:sp>
        <p:nvSpPr>
          <p:cNvPr id="4" name="Slide Number Placeholder 3"/>
          <p:cNvSpPr>
            <a:spLocks noGrp="1"/>
          </p:cNvSpPr>
          <p:nvPr>
            <p:ph type="sldNum" sz="quarter" idx="5"/>
          </p:nvPr>
        </p:nvSpPr>
        <p:spPr/>
        <p:txBody>
          <a:bodyPr/>
          <a:lstStyle/>
          <a:p>
            <a:fld id="{75D5F540-DEBE-4199-97D8-7FA79080F6C4}" type="slidenum">
              <a:rPr lang="en-US" smtClean="0"/>
              <a:t>37</a:t>
            </a:fld>
            <a:endParaRPr lang="en-US"/>
          </a:p>
        </p:txBody>
      </p:sp>
    </p:spTree>
    <p:extLst>
      <p:ext uri="{BB962C8B-B14F-4D97-AF65-F5344CB8AC3E}">
        <p14:creationId xmlns:p14="http://schemas.microsoft.com/office/powerpoint/2010/main" val="56328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positive sample </a:t>
            </a:r>
            <a:r>
              <a:rPr lang="en-US" dirty="0">
                <a:sym typeface="Wingdings" panose="05000000000000000000" pitchFamily="2" charset="2"/>
              </a:rPr>
              <a:t> meaning a sample from same class as anchor</a:t>
            </a: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38</a:t>
            </a:fld>
            <a:endParaRPr lang="en-US"/>
          </a:p>
        </p:txBody>
      </p:sp>
    </p:spTree>
    <p:extLst>
      <p:ext uri="{BB962C8B-B14F-4D97-AF65-F5344CB8AC3E}">
        <p14:creationId xmlns:p14="http://schemas.microsoft.com/office/powerpoint/2010/main" val="2980805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39</a:t>
            </a:fld>
            <a:endParaRPr lang="en-US"/>
          </a:p>
        </p:txBody>
      </p:sp>
    </p:spTree>
    <p:extLst>
      <p:ext uri="{BB962C8B-B14F-4D97-AF65-F5344CB8AC3E}">
        <p14:creationId xmlns:p14="http://schemas.microsoft.com/office/powerpoint/2010/main" val="4021295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choose negative sample </a:t>
            </a:r>
            <a:r>
              <a:rPr lang="en-US" dirty="0">
                <a:sym typeface="Wingdings" panose="05000000000000000000" pitchFamily="2" charset="2"/>
              </a:rPr>
              <a:t> a sample different from anchor.</a:t>
            </a: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40</a:t>
            </a:fld>
            <a:endParaRPr lang="en-US"/>
          </a:p>
        </p:txBody>
      </p:sp>
    </p:spTree>
    <p:extLst>
      <p:ext uri="{BB962C8B-B14F-4D97-AF65-F5344CB8AC3E}">
        <p14:creationId xmlns:p14="http://schemas.microsoft.com/office/powerpoint/2010/main" val="2084155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could be </a:t>
            </a:r>
            <a:r>
              <a:rPr lang="en-US" dirty="0" err="1"/>
              <a:t>resnet</a:t>
            </a:r>
            <a:r>
              <a:rPr lang="en-US" dirty="0"/>
              <a:t>, </a:t>
            </a:r>
            <a:r>
              <a:rPr lang="en-US" dirty="0" err="1"/>
              <a:t>vgg</a:t>
            </a:r>
            <a:r>
              <a:rPr lang="en-US" dirty="0"/>
              <a:t> </a:t>
            </a:r>
            <a:r>
              <a:rPr lang="en-US" dirty="0">
                <a:sym typeface="Wingdings" panose="05000000000000000000" pitchFamily="2" charset="2"/>
              </a:rPr>
              <a:t> some</a:t>
            </a:r>
            <a:r>
              <a:rPr lang="en-US" dirty="0"/>
              <a:t> CNN; remember F is the same for all three images to get f(x).</a:t>
            </a:r>
          </a:p>
        </p:txBody>
      </p:sp>
      <p:sp>
        <p:nvSpPr>
          <p:cNvPr id="4" name="Slide Number Placeholder 3"/>
          <p:cNvSpPr>
            <a:spLocks noGrp="1"/>
          </p:cNvSpPr>
          <p:nvPr>
            <p:ph type="sldNum" sz="quarter" idx="5"/>
          </p:nvPr>
        </p:nvSpPr>
        <p:spPr/>
        <p:txBody>
          <a:bodyPr/>
          <a:lstStyle/>
          <a:p>
            <a:fld id="{75D5F540-DEBE-4199-97D8-7FA79080F6C4}" type="slidenum">
              <a:rPr lang="en-US" smtClean="0"/>
              <a:t>44</a:t>
            </a:fld>
            <a:endParaRPr lang="en-US"/>
          </a:p>
        </p:txBody>
      </p:sp>
    </p:spTree>
    <p:extLst>
      <p:ext uri="{BB962C8B-B14F-4D97-AF65-F5344CB8AC3E}">
        <p14:creationId xmlns:p14="http://schemas.microsoft.com/office/powerpoint/2010/main" val="1353808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46</a:t>
            </a:fld>
            <a:endParaRPr lang="en-US"/>
          </a:p>
        </p:txBody>
      </p:sp>
    </p:spTree>
    <p:extLst>
      <p:ext uri="{BB962C8B-B14F-4D97-AF65-F5344CB8AC3E}">
        <p14:creationId xmlns:p14="http://schemas.microsoft.com/office/powerpoint/2010/main" val="412776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Positive samples tell the model which things are in the same class/kind</a:t>
            </a:r>
          </a:p>
          <a:p>
            <a:pPr marL="171450" indent="-171450">
              <a:buFont typeface="Arial" panose="020B0604020202020204" pitchFamily="34" charset="0"/>
              <a:buChar char="•"/>
            </a:pPr>
            <a:r>
              <a:rPr lang="en-US" dirty="0"/>
              <a:t>Negative sample tells what are the different classes</a:t>
            </a:r>
          </a:p>
          <a:p>
            <a:pPr marL="171450" indent="-171450">
              <a:buFont typeface="Arial" panose="020B0604020202020204" pitchFamily="34" charset="0"/>
              <a:buChar char="•"/>
            </a:pPr>
            <a:r>
              <a:rPr lang="en-US" dirty="0"/>
              <a:t>Similar to classic classification.</a:t>
            </a:r>
          </a:p>
        </p:txBody>
      </p:sp>
      <p:sp>
        <p:nvSpPr>
          <p:cNvPr id="4" name="Slide Number Placeholder 3"/>
          <p:cNvSpPr>
            <a:spLocks noGrp="1"/>
          </p:cNvSpPr>
          <p:nvPr>
            <p:ph type="sldNum" sz="quarter" idx="5"/>
          </p:nvPr>
        </p:nvSpPr>
        <p:spPr/>
        <p:txBody>
          <a:bodyPr/>
          <a:lstStyle/>
          <a:p>
            <a:fld id="{75D5F540-DEBE-4199-97D8-7FA79080F6C4}" type="slidenum">
              <a:rPr lang="en-US" smtClean="0"/>
              <a:t>8</a:t>
            </a:fld>
            <a:endParaRPr lang="en-US"/>
          </a:p>
        </p:txBody>
      </p:sp>
    </p:spTree>
    <p:extLst>
      <p:ext uri="{BB962C8B-B14F-4D97-AF65-F5344CB8AC3E}">
        <p14:creationId xmlns:p14="http://schemas.microsoft.com/office/powerpoint/2010/main" val="65174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Positive samples tell the model which things are in the same class/kind</a:t>
            </a:r>
          </a:p>
          <a:p>
            <a:pPr marL="171450" indent="-171450">
              <a:buFont typeface="Arial" panose="020B0604020202020204" pitchFamily="34" charset="0"/>
              <a:buChar char="•"/>
            </a:pPr>
            <a:r>
              <a:rPr lang="en-US" dirty="0"/>
              <a:t>Negative sample tells what are the different classes</a:t>
            </a:r>
          </a:p>
          <a:p>
            <a:pPr marL="171450" indent="-171450">
              <a:buFont typeface="Arial" panose="020B0604020202020204" pitchFamily="34" charset="0"/>
              <a:buChar char="•"/>
            </a:pPr>
            <a:r>
              <a:rPr lang="en-US" dirty="0"/>
              <a:t>Similar to classic classification.</a:t>
            </a:r>
          </a:p>
          <a:p>
            <a:pPr marL="171450" indent="-171450">
              <a:buFont typeface="Arial" panose="020B0604020202020204" pitchFamily="34" charset="0"/>
              <a:buChar char="•"/>
            </a:pPr>
            <a:r>
              <a:rPr lang="en-US" dirty="0"/>
              <a:t>1=true = same class</a:t>
            </a:r>
          </a:p>
          <a:p>
            <a:pPr marL="171450" indent="-171450">
              <a:buFont typeface="Arial" panose="020B0604020202020204" pitchFamily="34" charset="0"/>
              <a:buChar char="•"/>
            </a:pPr>
            <a:r>
              <a:rPr lang="en-US" dirty="0"/>
              <a:t>0=false=different classes</a:t>
            </a:r>
          </a:p>
        </p:txBody>
      </p:sp>
      <p:sp>
        <p:nvSpPr>
          <p:cNvPr id="4" name="Slide Number Placeholder 3"/>
          <p:cNvSpPr>
            <a:spLocks noGrp="1"/>
          </p:cNvSpPr>
          <p:nvPr>
            <p:ph type="sldNum" sz="quarter" idx="5"/>
          </p:nvPr>
        </p:nvSpPr>
        <p:spPr/>
        <p:txBody>
          <a:bodyPr/>
          <a:lstStyle/>
          <a:p>
            <a:fld id="{75D5F540-DEBE-4199-97D8-7FA79080F6C4}" type="slidenum">
              <a:rPr lang="en-US" smtClean="0"/>
              <a:t>12</a:t>
            </a:fld>
            <a:endParaRPr lang="en-US"/>
          </a:p>
        </p:txBody>
      </p:sp>
    </p:spTree>
    <p:extLst>
      <p:ext uri="{BB962C8B-B14F-4D97-AF65-F5344CB8AC3E}">
        <p14:creationId xmlns:p14="http://schemas.microsoft.com/office/powerpoint/2010/main" val="339924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Flatten= create feature vector.</a:t>
            </a:r>
          </a:p>
        </p:txBody>
      </p:sp>
      <p:sp>
        <p:nvSpPr>
          <p:cNvPr id="4" name="Slide Number Placeholder 3"/>
          <p:cNvSpPr>
            <a:spLocks noGrp="1"/>
          </p:cNvSpPr>
          <p:nvPr>
            <p:ph type="sldNum" sz="quarter" idx="5"/>
          </p:nvPr>
        </p:nvSpPr>
        <p:spPr/>
        <p:txBody>
          <a:bodyPr/>
          <a:lstStyle/>
          <a:p>
            <a:fld id="{75D5F540-DEBE-4199-97D8-7FA79080F6C4}" type="slidenum">
              <a:rPr lang="en-US" smtClean="0"/>
              <a:t>13</a:t>
            </a:fld>
            <a:endParaRPr lang="en-US"/>
          </a:p>
        </p:txBody>
      </p:sp>
    </p:spTree>
    <p:extLst>
      <p:ext uri="{BB962C8B-B14F-4D97-AF65-F5344CB8AC3E}">
        <p14:creationId xmlns:p14="http://schemas.microsoft.com/office/powerpoint/2010/main" val="133854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 is a function with the same parameter weights.</a:t>
            </a:r>
          </a:p>
          <a:p>
            <a:pPr marL="171450" indent="-171450">
              <a:buFont typeface="Arial" panose="020B0604020202020204" pitchFamily="34" charset="0"/>
              <a:buChar char="•"/>
            </a:pPr>
            <a:r>
              <a:rPr lang="en-US" dirty="0"/>
              <a:t>Z= difference vector.</a:t>
            </a:r>
          </a:p>
        </p:txBody>
      </p:sp>
      <p:sp>
        <p:nvSpPr>
          <p:cNvPr id="4" name="Slide Number Placeholder 3"/>
          <p:cNvSpPr>
            <a:spLocks noGrp="1"/>
          </p:cNvSpPr>
          <p:nvPr>
            <p:ph type="sldNum" sz="quarter" idx="5"/>
          </p:nvPr>
        </p:nvSpPr>
        <p:spPr/>
        <p:txBody>
          <a:bodyPr/>
          <a:lstStyle/>
          <a:p>
            <a:fld id="{75D5F540-DEBE-4199-97D8-7FA79080F6C4}" type="slidenum">
              <a:rPr lang="en-US" smtClean="0"/>
              <a:t>17</a:t>
            </a:fld>
            <a:endParaRPr lang="en-US"/>
          </a:p>
        </p:txBody>
      </p:sp>
    </p:spTree>
    <p:extLst>
      <p:ext uri="{BB962C8B-B14F-4D97-AF65-F5344CB8AC3E}">
        <p14:creationId xmlns:p14="http://schemas.microsoft.com/office/powerpoint/2010/main" val="121694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18</a:t>
            </a:fld>
            <a:endParaRPr lang="en-US"/>
          </a:p>
        </p:txBody>
      </p:sp>
    </p:spTree>
    <p:extLst>
      <p:ext uri="{BB962C8B-B14F-4D97-AF65-F5344CB8AC3E}">
        <p14:creationId xmlns:p14="http://schemas.microsoft.com/office/powerpoint/2010/main" val="3171246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want output to be close to 1 if they are in the same class, closer to 0 if not.</a:t>
            </a:r>
          </a:p>
          <a:p>
            <a:pPr marL="171450" indent="-171450">
              <a:buFont typeface="Arial" panose="020B0604020202020204" pitchFamily="34" charset="0"/>
              <a:buChar char="•"/>
            </a:pPr>
            <a:r>
              <a:rPr lang="en-US" dirty="0"/>
              <a:t>We want target and output to be close; their difference = LOSS</a:t>
            </a:r>
          </a:p>
          <a:p>
            <a:pPr marL="171450" indent="-171450">
              <a:buFont typeface="Arial" panose="020B0604020202020204" pitchFamily="34" charset="0"/>
              <a:buChar char="•"/>
            </a:pPr>
            <a:r>
              <a:rPr lang="en-US" dirty="0"/>
              <a:t>Of course we aim to minimize loss </a:t>
            </a:r>
            <a:r>
              <a:rPr lang="en-US" dirty="0">
                <a:sym typeface="Wingdings" panose="05000000000000000000" pitchFamily="2" charset="2"/>
              </a:rPr>
              <a:t> use back propagation to calculate gradient  update f.</a:t>
            </a:r>
          </a:p>
          <a:p>
            <a:pPr marL="628650" lvl="1" indent="-171450">
              <a:buFont typeface="Arial" panose="020B0604020202020204" pitchFamily="34" charset="0"/>
              <a:buChar char="•"/>
            </a:pPr>
            <a:r>
              <a:rPr lang="en-US" dirty="0">
                <a:sym typeface="Wingdings" panose="05000000000000000000" pitchFamily="2" charset="2"/>
              </a:rPr>
              <a:t>Note that f is from the same CNN, so  the f is the same for both h1 and h2.</a:t>
            </a:r>
            <a:endParaRPr lang="en-US" dirty="0"/>
          </a:p>
        </p:txBody>
      </p:sp>
      <p:sp>
        <p:nvSpPr>
          <p:cNvPr id="4" name="Slide Number Placeholder 3"/>
          <p:cNvSpPr>
            <a:spLocks noGrp="1"/>
          </p:cNvSpPr>
          <p:nvPr>
            <p:ph type="sldNum" sz="quarter" idx="5"/>
          </p:nvPr>
        </p:nvSpPr>
        <p:spPr/>
        <p:txBody>
          <a:bodyPr/>
          <a:lstStyle/>
          <a:p>
            <a:fld id="{75D5F540-DEBE-4199-97D8-7FA79080F6C4}" type="slidenum">
              <a:rPr lang="en-US" smtClean="0"/>
              <a:t>23</a:t>
            </a:fld>
            <a:endParaRPr lang="en-US"/>
          </a:p>
        </p:txBody>
      </p:sp>
    </p:spTree>
    <p:extLst>
      <p:ext uri="{BB962C8B-B14F-4D97-AF65-F5344CB8AC3E}">
        <p14:creationId xmlns:p14="http://schemas.microsoft.com/office/powerpoint/2010/main" val="726752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the same f is used, so the arrows are point to the two f’s, but it is just denoting both f’s are updated because they are the same, and they will be used for next pair input.</a:t>
            </a:r>
          </a:p>
        </p:txBody>
      </p:sp>
      <p:sp>
        <p:nvSpPr>
          <p:cNvPr id="4" name="Slide Number Placeholder 3"/>
          <p:cNvSpPr>
            <a:spLocks noGrp="1"/>
          </p:cNvSpPr>
          <p:nvPr>
            <p:ph type="sldNum" sz="quarter" idx="5"/>
          </p:nvPr>
        </p:nvSpPr>
        <p:spPr/>
        <p:txBody>
          <a:bodyPr/>
          <a:lstStyle/>
          <a:p>
            <a:fld id="{75D5F540-DEBE-4199-97D8-7FA79080F6C4}" type="slidenum">
              <a:rPr lang="en-US" smtClean="0"/>
              <a:t>25</a:t>
            </a:fld>
            <a:endParaRPr lang="en-US"/>
          </a:p>
        </p:txBody>
      </p:sp>
    </p:spTree>
    <p:extLst>
      <p:ext uri="{BB962C8B-B14F-4D97-AF65-F5344CB8AC3E}">
        <p14:creationId xmlns:p14="http://schemas.microsoft.com/office/powerpoint/2010/main" val="3421609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set is not in the training set.</a:t>
            </a:r>
          </a:p>
        </p:txBody>
      </p:sp>
      <p:sp>
        <p:nvSpPr>
          <p:cNvPr id="4" name="Slide Number Placeholder 3"/>
          <p:cNvSpPr>
            <a:spLocks noGrp="1"/>
          </p:cNvSpPr>
          <p:nvPr>
            <p:ph type="sldNum" sz="quarter" idx="5"/>
          </p:nvPr>
        </p:nvSpPr>
        <p:spPr/>
        <p:txBody>
          <a:bodyPr/>
          <a:lstStyle/>
          <a:p>
            <a:fld id="{75D5F540-DEBE-4199-97D8-7FA79080F6C4}" type="slidenum">
              <a:rPr lang="en-US" smtClean="0"/>
              <a:t>27</a:t>
            </a:fld>
            <a:endParaRPr lang="en-US"/>
          </a:p>
        </p:txBody>
      </p:sp>
    </p:spTree>
    <p:extLst>
      <p:ext uri="{BB962C8B-B14F-4D97-AF65-F5344CB8AC3E}">
        <p14:creationId xmlns:p14="http://schemas.microsoft.com/office/powerpoint/2010/main" val="2679366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46530" y="24383"/>
            <a:ext cx="8867140" cy="69596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793748" y="1267875"/>
            <a:ext cx="8016240" cy="363855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7.jpg"/><Relationship Id="rId7" Type="http://schemas.openxmlformats.org/officeDocument/2006/relationships/image" Target="../media/image1.jpg"/><Relationship Id="rId2" Type="http://schemas.openxmlformats.org/officeDocument/2006/relationships/image" Target="../media/image16.jpg"/><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image" Target="../media/image4.jpg"/></Relationships>
</file>

<file path=ppt/slides/_rels/slide1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7.jpg"/><Relationship Id="rId7" Type="http://schemas.openxmlformats.org/officeDocument/2006/relationships/image" Target="../media/image1.jpg"/><Relationship Id="rId2" Type="http://schemas.openxmlformats.org/officeDocument/2006/relationships/image" Target="../media/image16.jpg"/><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image" Target="../media/image4.jpg"/></Relationships>
</file>

<file path=ppt/slides/_rels/slide12.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image" Target="../media/image10.jpg"/><Relationship Id="rId3" Type="http://schemas.openxmlformats.org/officeDocument/2006/relationships/image" Target="../media/image16.jpg"/><Relationship Id="rId7" Type="http://schemas.openxmlformats.org/officeDocument/2006/relationships/image" Target="../media/image2.jpg"/><Relationship Id="rId12"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8.jpg"/><Relationship Id="rId11" Type="http://schemas.openxmlformats.org/officeDocument/2006/relationships/image" Target="../media/image5.jpg"/><Relationship Id="rId5" Type="http://schemas.openxmlformats.org/officeDocument/2006/relationships/image" Target="../media/image17.jpg"/><Relationship Id="rId10" Type="http://schemas.openxmlformats.org/officeDocument/2006/relationships/image" Target="../media/image3.jpg"/><Relationship Id="rId4" Type="http://schemas.openxmlformats.org/officeDocument/2006/relationships/image" Target="../media/image7.jpg"/><Relationship Id="rId9"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jp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29.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jpg"/><Relationship Id="rId16" Type="http://schemas.openxmlformats.org/officeDocument/2006/relationships/image" Target="../media/image15.jpg"/><Relationship Id="rId1" Type="http://schemas.openxmlformats.org/officeDocument/2006/relationships/slideLayout" Target="../slideLayouts/slideLayout5.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5" Type="http://schemas.openxmlformats.org/officeDocument/2006/relationships/image" Target="../media/image1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 Id="rId14" Type="http://schemas.openxmlformats.org/officeDocument/2006/relationships/image" Target="../media/image13.jpg"/></Relationships>
</file>

<file path=ppt/slides/_rels/slide30.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31.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32.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33.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 Id="rId9" Type="http://schemas.openxmlformats.org/officeDocument/2006/relationships/image" Target="../media/image3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8.jpg"/><Relationship Id="rId3" Type="http://schemas.openxmlformats.org/officeDocument/2006/relationships/image" Target="../media/image2.jpg"/><Relationship Id="rId7" Type="http://schemas.openxmlformats.org/officeDocument/2006/relationships/image" Target="../media/image4.jpg"/><Relationship Id="rId12" Type="http://schemas.openxmlformats.org/officeDocument/2006/relationships/image" Target="../media/image3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7.jpg"/><Relationship Id="rId5" Type="http://schemas.openxmlformats.org/officeDocument/2006/relationships/image" Target="../media/image16.jpg"/><Relationship Id="rId10" Type="http://schemas.openxmlformats.org/officeDocument/2006/relationships/image" Target="../media/image6.jpg"/><Relationship Id="rId4" Type="http://schemas.openxmlformats.org/officeDocument/2006/relationships/image" Target="../media/image18.jpg"/><Relationship Id="rId9" Type="http://schemas.openxmlformats.org/officeDocument/2006/relationships/image" Target="../media/image17.jpg"/></Relationships>
</file>

<file path=ppt/slides/_rels/slide36.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8.jpg"/><Relationship Id="rId3" Type="http://schemas.openxmlformats.org/officeDocument/2006/relationships/image" Target="../media/image2.jpg"/><Relationship Id="rId7" Type="http://schemas.openxmlformats.org/officeDocument/2006/relationships/image" Target="../media/image4.jpg"/><Relationship Id="rId12" Type="http://schemas.openxmlformats.org/officeDocument/2006/relationships/image" Target="../media/image3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7.jpg"/><Relationship Id="rId5" Type="http://schemas.openxmlformats.org/officeDocument/2006/relationships/image" Target="../media/image16.jpg"/><Relationship Id="rId10" Type="http://schemas.openxmlformats.org/officeDocument/2006/relationships/image" Target="../media/image6.jpg"/><Relationship Id="rId4" Type="http://schemas.openxmlformats.org/officeDocument/2006/relationships/image" Target="../media/image18.jpg"/><Relationship Id="rId9" Type="http://schemas.openxmlformats.org/officeDocument/2006/relationships/image" Target="../media/image17.jpg"/></Relationships>
</file>

<file path=ppt/slides/_rels/slide37.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32.jpg"/><Relationship Id="rId3" Type="http://schemas.openxmlformats.org/officeDocument/2006/relationships/image" Target="../media/image1.jpg"/><Relationship Id="rId7" Type="http://schemas.openxmlformats.org/officeDocument/2006/relationships/image" Target="../media/image3.jpg"/><Relationship Id="rId12"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6.jpg"/><Relationship Id="rId5" Type="http://schemas.openxmlformats.org/officeDocument/2006/relationships/image" Target="../media/image18.jpg"/><Relationship Id="rId10"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5.jpg"/><Relationship Id="rId14" Type="http://schemas.openxmlformats.org/officeDocument/2006/relationships/image" Target="../media/image8.jpg"/></Relationships>
</file>

<file path=ppt/slides/_rels/slide38.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32.jpg"/><Relationship Id="rId3" Type="http://schemas.openxmlformats.org/officeDocument/2006/relationships/image" Target="../media/image1.jpg"/><Relationship Id="rId7" Type="http://schemas.openxmlformats.org/officeDocument/2006/relationships/image" Target="../media/image3.jpg"/><Relationship Id="rId12"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6.jpg"/><Relationship Id="rId5" Type="http://schemas.openxmlformats.org/officeDocument/2006/relationships/image" Target="../media/image18.jpg"/><Relationship Id="rId10"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5.jpg"/><Relationship Id="rId14" Type="http://schemas.openxmlformats.org/officeDocument/2006/relationships/image" Target="../media/image8.jpg"/></Relationships>
</file>

<file path=ppt/slides/_rels/slide39.xml.rels><?xml version="1.0" encoding="UTF-8" standalone="yes"?>
<Relationships xmlns="http://schemas.openxmlformats.org/package/2006/relationships"><Relationship Id="rId8" Type="http://schemas.openxmlformats.org/officeDocument/2006/relationships/image" Target="../media/image4.jpg"/><Relationship Id="rId13" Type="http://schemas.openxmlformats.org/officeDocument/2006/relationships/image" Target="../media/image32.jpg"/><Relationship Id="rId3" Type="http://schemas.openxmlformats.org/officeDocument/2006/relationships/image" Target="../media/image1.jpg"/><Relationship Id="rId7" Type="http://schemas.openxmlformats.org/officeDocument/2006/relationships/image" Target="../media/image3.jpg"/><Relationship Id="rId12"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6.jpg"/><Relationship Id="rId5" Type="http://schemas.openxmlformats.org/officeDocument/2006/relationships/image" Target="../media/image18.jpg"/><Relationship Id="rId10" Type="http://schemas.openxmlformats.org/officeDocument/2006/relationships/image" Target="../media/image17.jpg"/><Relationship Id="rId4" Type="http://schemas.openxmlformats.org/officeDocument/2006/relationships/image" Target="../media/image2.jpg"/><Relationship Id="rId9" Type="http://schemas.openxmlformats.org/officeDocument/2006/relationships/image" Target="../media/image5.jpg"/><Relationship Id="rId1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4.jpg"/><Relationship Id="rId3" Type="http://schemas.openxmlformats.org/officeDocument/2006/relationships/image" Target="../media/image1.jpg"/><Relationship Id="rId7" Type="http://schemas.openxmlformats.org/officeDocument/2006/relationships/image" Target="../media/image17.jpg"/><Relationship Id="rId12"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18.jpg"/><Relationship Id="rId10" Type="http://schemas.openxmlformats.org/officeDocument/2006/relationships/image" Target="../media/image32.jpg"/><Relationship Id="rId4" Type="http://schemas.openxmlformats.org/officeDocument/2006/relationships/image" Target="../media/image2.jpg"/><Relationship Id="rId9" Type="http://schemas.openxmlformats.org/officeDocument/2006/relationships/image" Target="../media/image7.jpg"/></Relationships>
</file>

<file path=ppt/slides/_rels/slide41.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image" Target="../media/image8.jpg"/><Relationship Id="rId3" Type="http://schemas.openxmlformats.org/officeDocument/2006/relationships/image" Target="../media/image2.jpg"/><Relationship Id="rId7" Type="http://schemas.openxmlformats.org/officeDocument/2006/relationships/image" Target="../media/image4.jpg"/><Relationship Id="rId12" Type="http://schemas.openxmlformats.org/officeDocument/2006/relationships/image" Target="../media/image3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jpg"/><Relationship Id="rId11" Type="http://schemas.openxmlformats.org/officeDocument/2006/relationships/image" Target="../media/image7.jpg"/><Relationship Id="rId5" Type="http://schemas.openxmlformats.org/officeDocument/2006/relationships/image" Target="../media/image16.jpg"/><Relationship Id="rId10" Type="http://schemas.openxmlformats.org/officeDocument/2006/relationships/image" Target="../media/image6.jpg"/><Relationship Id="rId4" Type="http://schemas.openxmlformats.org/officeDocument/2006/relationships/image" Target="../media/image18.jpg"/><Relationship Id="rId9" Type="http://schemas.openxmlformats.org/officeDocument/2006/relationships/image" Target="../media/image17.jpg"/></Relationships>
</file>

<file path=ppt/slides/_rels/slide4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jp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4.jpg"/><Relationship Id="rId4" Type="http://schemas.openxmlformats.org/officeDocument/2006/relationships/image" Target="../media/image16.jpg"/></Relationships>
</file>

<file path=ppt/slides/_rels/slide4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jpg"/></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4.jpg"/><Relationship Id="rId4" Type="http://schemas.openxmlformats.org/officeDocument/2006/relationships/image" Target="../media/image16.jpg"/></Relationships>
</file>

<file path=ppt/slides/_rels/slide4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jp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4.jpg"/><Relationship Id="rId4" Type="http://schemas.openxmlformats.org/officeDocument/2006/relationships/image" Target="../media/image16.jp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1.jp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16.jp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54.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55.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56.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57.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image" Target="../media/image25.jpg"/><Relationship Id="rId1" Type="http://schemas.openxmlformats.org/officeDocument/2006/relationships/slideLayout" Target="../slideLayouts/slideLayout2.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jpg"/></Relationships>
</file>

<file path=ppt/slides/_rels/slide6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6.jpg"/><Relationship Id="rId7"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7.jpg"/><Relationship Id="rId7" Type="http://schemas.openxmlformats.org/officeDocument/2006/relationships/image" Target="../media/image6.jpg"/><Relationship Id="rId2" Type="http://schemas.openxmlformats.org/officeDocument/2006/relationships/image" Target="../media/image16.jpg"/><Relationship Id="rId1" Type="http://schemas.openxmlformats.org/officeDocument/2006/relationships/slideLayout" Target="../slideLayouts/slideLayout5.xml"/><Relationship Id="rId6" Type="http://schemas.openxmlformats.org/officeDocument/2006/relationships/image" Target="../media/image2.jpg"/><Relationship Id="rId5" Type="http://schemas.openxmlformats.org/officeDocument/2006/relationships/image" Target="../media/image1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891" y="1571752"/>
            <a:ext cx="7656830" cy="2591435"/>
          </a:xfrm>
          <a:prstGeom prst="rect">
            <a:avLst/>
          </a:prstGeom>
        </p:spPr>
        <p:txBody>
          <a:bodyPr vert="horz" wrap="square" lIns="0" tIns="12700" rIns="0" bIns="0" rtlCol="0">
            <a:spAutoFit/>
          </a:bodyPr>
          <a:lstStyle/>
          <a:p>
            <a:pPr marL="12700">
              <a:lnSpc>
                <a:spcPts val="6850"/>
              </a:lnSpc>
              <a:spcBef>
                <a:spcPts val="100"/>
              </a:spcBef>
            </a:pPr>
            <a:r>
              <a:rPr sz="6000" dirty="0"/>
              <a:t>Lecture</a:t>
            </a:r>
            <a:r>
              <a:rPr sz="6000" spc="-229" dirty="0"/>
              <a:t> </a:t>
            </a:r>
            <a:r>
              <a:rPr sz="6000" spc="-50" dirty="0"/>
              <a:t>8</a:t>
            </a:r>
            <a:endParaRPr sz="6000"/>
          </a:p>
          <a:p>
            <a:pPr marL="306705" marR="5080">
              <a:lnSpc>
                <a:spcPts val="6500"/>
              </a:lnSpc>
              <a:spcBef>
                <a:spcPts val="450"/>
              </a:spcBef>
              <a:tabLst>
                <a:tab pos="2962910" algn="l"/>
                <a:tab pos="3531235" algn="l"/>
                <a:tab pos="6361430" algn="l"/>
              </a:tabLst>
            </a:pPr>
            <a:r>
              <a:rPr sz="6000" spc="509" dirty="0"/>
              <a:t>M</a:t>
            </a:r>
            <a:r>
              <a:rPr sz="6000" spc="480" dirty="0"/>
              <a:t>e</a:t>
            </a:r>
            <a:r>
              <a:rPr sz="6000" spc="509" dirty="0"/>
              <a:t>t</a:t>
            </a:r>
            <a:r>
              <a:rPr sz="6000" spc="505" dirty="0"/>
              <a:t>ri</a:t>
            </a:r>
            <a:r>
              <a:rPr sz="6000" spc="-10" dirty="0"/>
              <a:t>c</a:t>
            </a:r>
            <a:r>
              <a:rPr sz="6000" dirty="0"/>
              <a:t>	</a:t>
            </a:r>
            <a:r>
              <a:rPr sz="6000" spc="509" dirty="0"/>
              <a:t>L</a:t>
            </a:r>
            <a:r>
              <a:rPr sz="6000" spc="505" dirty="0"/>
              <a:t>ear</a:t>
            </a:r>
            <a:r>
              <a:rPr sz="6000" spc="500" dirty="0"/>
              <a:t>n</a:t>
            </a:r>
            <a:r>
              <a:rPr sz="6000" spc="505" dirty="0"/>
              <a:t>in</a:t>
            </a:r>
            <a:r>
              <a:rPr sz="6000" spc="-10" dirty="0"/>
              <a:t>g</a:t>
            </a:r>
            <a:r>
              <a:rPr sz="6000" dirty="0"/>
              <a:t>	</a:t>
            </a:r>
            <a:r>
              <a:rPr sz="6000" spc="490" dirty="0"/>
              <a:t>an</a:t>
            </a:r>
            <a:r>
              <a:rPr sz="6000" spc="-25" dirty="0"/>
              <a:t>d</a:t>
            </a:r>
            <a:r>
              <a:rPr sz="6000" spc="315" dirty="0"/>
              <a:t> </a:t>
            </a:r>
            <a:r>
              <a:rPr sz="6000" spc="509" dirty="0"/>
              <a:t>Siames</a:t>
            </a:r>
            <a:r>
              <a:rPr sz="6000" spc="-10" dirty="0"/>
              <a:t>e</a:t>
            </a:r>
            <a:r>
              <a:rPr sz="6000" dirty="0"/>
              <a:t>	</a:t>
            </a:r>
            <a:r>
              <a:rPr sz="6000" spc="500" dirty="0"/>
              <a:t>N</a:t>
            </a:r>
            <a:r>
              <a:rPr sz="6000" spc="465" dirty="0"/>
              <a:t>e</a:t>
            </a:r>
            <a:r>
              <a:rPr sz="6000" spc="500" dirty="0"/>
              <a:t>t</a:t>
            </a:r>
            <a:r>
              <a:rPr sz="6000" spc="-20" dirty="0"/>
              <a:t>s</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b="0" spc="-35" dirty="0">
                <a:latin typeface="Calibri Light"/>
                <a:cs typeface="Calibri Light"/>
              </a:rPr>
              <a:t>Training</a:t>
            </a:r>
            <a:r>
              <a:rPr sz="6000" b="0" spc="-290" dirty="0">
                <a:latin typeface="Calibri Light"/>
                <a:cs typeface="Calibri Light"/>
              </a:rPr>
              <a:t> </a:t>
            </a:r>
            <a:r>
              <a:rPr sz="6000" b="0" spc="-40" dirty="0">
                <a:latin typeface="Calibri Light"/>
                <a:cs typeface="Calibri Light"/>
              </a:rPr>
              <a:t>Data</a:t>
            </a:r>
            <a:endParaRPr sz="6000">
              <a:latin typeface="Calibri Light"/>
              <a:cs typeface="Calibri Light"/>
            </a:endParaRPr>
          </a:p>
        </p:txBody>
      </p:sp>
      <p:pic>
        <p:nvPicPr>
          <p:cNvPr id="3" name="object 3"/>
          <p:cNvPicPr/>
          <p:nvPr/>
        </p:nvPicPr>
        <p:blipFill>
          <a:blip r:embed="rId2" cstate="print"/>
          <a:stretch>
            <a:fillRect/>
          </a:stretch>
        </p:blipFill>
        <p:spPr>
          <a:xfrm>
            <a:off x="2879598" y="2479548"/>
            <a:ext cx="1075181" cy="806958"/>
          </a:xfrm>
          <a:prstGeom prst="rect">
            <a:avLst/>
          </a:prstGeom>
        </p:spPr>
      </p:pic>
      <p:pic>
        <p:nvPicPr>
          <p:cNvPr id="4" name="object 4"/>
          <p:cNvPicPr/>
          <p:nvPr/>
        </p:nvPicPr>
        <p:blipFill>
          <a:blip r:embed="rId3" cstate="print"/>
          <a:stretch>
            <a:fillRect/>
          </a:stretch>
        </p:blipFill>
        <p:spPr>
          <a:xfrm>
            <a:off x="1008125" y="3888485"/>
            <a:ext cx="1477518" cy="811530"/>
          </a:xfrm>
          <a:prstGeom prst="rect">
            <a:avLst/>
          </a:prstGeom>
        </p:spPr>
      </p:pic>
      <p:pic>
        <p:nvPicPr>
          <p:cNvPr id="5" name="object 5"/>
          <p:cNvPicPr/>
          <p:nvPr/>
        </p:nvPicPr>
        <p:blipFill>
          <a:blip r:embed="rId4" cstate="print"/>
          <a:stretch>
            <a:fillRect/>
          </a:stretch>
        </p:blipFill>
        <p:spPr>
          <a:xfrm>
            <a:off x="2841498" y="3888485"/>
            <a:ext cx="1216914" cy="811530"/>
          </a:xfrm>
          <a:prstGeom prst="rect">
            <a:avLst/>
          </a:prstGeom>
        </p:spPr>
      </p:pic>
      <p:sp>
        <p:nvSpPr>
          <p:cNvPr id="6" name="object 6"/>
          <p:cNvSpPr txBox="1"/>
          <p:nvPr/>
        </p:nvSpPr>
        <p:spPr>
          <a:xfrm>
            <a:off x="546608" y="1954877"/>
            <a:ext cx="4798060" cy="3088640"/>
          </a:xfrm>
          <a:prstGeom prst="rect">
            <a:avLst/>
          </a:prstGeom>
        </p:spPr>
        <p:txBody>
          <a:bodyPr vert="horz" wrap="square" lIns="0" tIns="202565" rIns="0" bIns="0" rtlCol="0">
            <a:spAutoFit/>
          </a:bodyPr>
          <a:lstStyle/>
          <a:p>
            <a:pPr marL="404495" indent="-392430">
              <a:lnSpc>
                <a:spcPct val="100000"/>
              </a:lnSpc>
              <a:spcBef>
                <a:spcPts val="1595"/>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a:p>
            <a:pPr marL="404495" indent="-392430">
              <a:lnSpc>
                <a:spcPct val="100000"/>
              </a:lnSpc>
              <a:spcBef>
                <a:spcPts val="15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pic>
        <p:nvPicPr>
          <p:cNvPr id="7" name="object 7"/>
          <p:cNvPicPr/>
          <p:nvPr/>
        </p:nvPicPr>
        <p:blipFill>
          <a:blip r:embed="rId5" cstate="print"/>
          <a:stretch>
            <a:fillRect/>
          </a:stretch>
        </p:blipFill>
        <p:spPr>
          <a:xfrm>
            <a:off x="2806445" y="5348478"/>
            <a:ext cx="1260347" cy="783336"/>
          </a:xfrm>
          <a:prstGeom prst="rect">
            <a:avLst/>
          </a:prstGeom>
        </p:spPr>
      </p:pic>
      <p:pic>
        <p:nvPicPr>
          <p:cNvPr id="8" name="object 8"/>
          <p:cNvPicPr/>
          <p:nvPr/>
        </p:nvPicPr>
        <p:blipFill>
          <a:blip r:embed="rId6" cstate="print"/>
          <a:stretch>
            <a:fillRect/>
          </a:stretch>
        </p:blipFill>
        <p:spPr>
          <a:xfrm>
            <a:off x="1176527" y="5331714"/>
            <a:ext cx="1226058" cy="816863"/>
          </a:xfrm>
          <a:prstGeom prst="rect">
            <a:avLst/>
          </a:prstGeom>
        </p:spPr>
      </p:pic>
      <p:pic>
        <p:nvPicPr>
          <p:cNvPr id="9" name="object 9"/>
          <p:cNvPicPr/>
          <p:nvPr/>
        </p:nvPicPr>
        <p:blipFill>
          <a:blip r:embed="rId7" cstate="print"/>
          <a:stretch>
            <a:fillRect/>
          </a:stretch>
        </p:blipFill>
        <p:spPr>
          <a:xfrm>
            <a:off x="8935973" y="2558033"/>
            <a:ext cx="1192529" cy="794765"/>
          </a:xfrm>
          <a:prstGeom prst="rect">
            <a:avLst/>
          </a:prstGeom>
        </p:spPr>
      </p:pic>
      <p:pic>
        <p:nvPicPr>
          <p:cNvPr id="10" name="object 10"/>
          <p:cNvPicPr/>
          <p:nvPr/>
        </p:nvPicPr>
        <p:blipFill>
          <a:blip r:embed="rId8" cstate="print"/>
          <a:stretch>
            <a:fillRect/>
          </a:stretch>
        </p:blipFill>
        <p:spPr>
          <a:xfrm>
            <a:off x="7247381" y="2558033"/>
            <a:ext cx="1217676" cy="806196"/>
          </a:xfrm>
          <a:prstGeom prst="rect">
            <a:avLst/>
          </a:prstGeom>
        </p:spPr>
      </p:pic>
      <p:sp>
        <p:nvSpPr>
          <p:cNvPr id="11" name="object 11"/>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12" name="object 12"/>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13" name="object 13"/>
          <p:cNvPicPr/>
          <p:nvPr/>
        </p:nvPicPr>
        <p:blipFill>
          <a:blip r:embed="rId9" cstate="print"/>
          <a:stretch>
            <a:fillRect/>
          </a:stretch>
        </p:blipFill>
        <p:spPr>
          <a:xfrm>
            <a:off x="1196339" y="2479548"/>
            <a:ext cx="1187196" cy="790955"/>
          </a:xfrm>
          <a:prstGeom prst="rect">
            <a:avLst/>
          </a:prstGeom>
        </p:spPr>
      </p:pic>
      <p:sp>
        <p:nvSpPr>
          <p:cNvPr id="14" name="object 14"/>
          <p:cNvSpPr txBox="1"/>
          <p:nvPr/>
        </p:nvSpPr>
        <p:spPr>
          <a:xfrm>
            <a:off x="389559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5" name="object 15"/>
          <p:cNvSpPr txBox="1"/>
          <p:nvPr/>
        </p:nvSpPr>
        <p:spPr>
          <a:xfrm>
            <a:off x="226110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6" name="object 16"/>
          <p:cNvSpPr txBox="1"/>
          <p:nvPr/>
        </p:nvSpPr>
        <p:spPr>
          <a:xfrm>
            <a:off x="546608" y="5339306"/>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17" name="object 17"/>
          <p:cNvSpPr txBox="1"/>
          <p:nvPr/>
        </p:nvSpPr>
        <p:spPr>
          <a:xfrm>
            <a:off x="4415535" y="5512879"/>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1)</a:t>
            </a:r>
            <a:endParaRPr sz="8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b="0" spc="-35" dirty="0">
                <a:latin typeface="Calibri Light"/>
                <a:cs typeface="Calibri Light"/>
              </a:rPr>
              <a:t>Training</a:t>
            </a:r>
            <a:r>
              <a:rPr sz="6000" b="0" spc="-290" dirty="0">
                <a:latin typeface="Calibri Light"/>
                <a:cs typeface="Calibri Light"/>
              </a:rPr>
              <a:t> </a:t>
            </a:r>
            <a:r>
              <a:rPr sz="6000" b="0" spc="-40" dirty="0">
                <a:latin typeface="Calibri Light"/>
                <a:cs typeface="Calibri Light"/>
              </a:rPr>
              <a:t>Data</a:t>
            </a:r>
            <a:endParaRPr sz="6000">
              <a:latin typeface="Calibri Light"/>
              <a:cs typeface="Calibri Light"/>
            </a:endParaRPr>
          </a:p>
        </p:txBody>
      </p:sp>
      <p:pic>
        <p:nvPicPr>
          <p:cNvPr id="3" name="object 3"/>
          <p:cNvPicPr/>
          <p:nvPr/>
        </p:nvPicPr>
        <p:blipFill>
          <a:blip r:embed="rId2" cstate="print"/>
          <a:stretch>
            <a:fillRect/>
          </a:stretch>
        </p:blipFill>
        <p:spPr>
          <a:xfrm>
            <a:off x="2879598" y="2479548"/>
            <a:ext cx="1075181" cy="806958"/>
          </a:xfrm>
          <a:prstGeom prst="rect">
            <a:avLst/>
          </a:prstGeom>
        </p:spPr>
      </p:pic>
      <p:pic>
        <p:nvPicPr>
          <p:cNvPr id="4" name="object 4"/>
          <p:cNvPicPr/>
          <p:nvPr/>
        </p:nvPicPr>
        <p:blipFill>
          <a:blip r:embed="rId3" cstate="print"/>
          <a:stretch>
            <a:fillRect/>
          </a:stretch>
        </p:blipFill>
        <p:spPr>
          <a:xfrm>
            <a:off x="1008125" y="3888485"/>
            <a:ext cx="1477518" cy="811530"/>
          </a:xfrm>
          <a:prstGeom prst="rect">
            <a:avLst/>
          </a:prstGeom>
        </p:spPr>
      </p:pic>
      <p:pic>
        <p:nvPicPr>
          <p:cNvPr id="5" name="object 5"/>
          <p:cNvPicPr/>
          <p:nvPr/>
        </p:nvPicPr>
        <p:blipFill>
          <a:blip r:embed="rId4" cstate="print"/>
          <a:stretch>
            <a:fillRect/>
          </a:stretch>
        </p:blipFill>
        <p:spPr>
          <a:xfrm>
            <a:off x="2841498" y="3888485"/>
            <a:ext cx="1216914" cy="811530"/>
          </a:xfrm>
          <a:prstGeom prst="rect">
            <a:avLst/>
          </a:prstGeom>
        </p:spPr>
      </p:pic>
      <p:sp>
        <p:nvSpPr>
          <p:cNvPr id="6" name="object 6"/>
          <p:cNvSpPr txBox="1"/>
          <p:nvPr/>
        </p:nvSpPr>
        <p:spPr>
          <a:xfrm>
            <a:off x="546608" y="1954877"/>
            <a:ext cx="4798060" cy="3088640"/>
          </a:xfrm>
          <a:prstGeom prst="rect">
            <a:avLst/>
          </a:prstGeom>
        </p:spPr>
        <p:txBody>
          <a:bodyPr vert="horz" wrap="square" lIns="0" tIns="202565" rIns="0" bIns="0" rtlCol="0">
            <a:spAutoFit/>
          </a:bodyPr>
          <a:lstStyle/>
          <a:p>
            <a:pPr marL="404495" indent="-392430">
              <a:lnSpc>
                <a:spcPct val="100000"/>
              </a:lnSpc>
              <a:spcBef>
                <a:spcPts val="1595"/>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a:p>
            <a:pPr marL="404495" indent="-392430">
              <a:lnSpc>
                <a:spcPct val="100000"/>
              </a:lnSpc>
              <a:spcBef>
                <a:spcPts val="15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pic>
        <p:nvPicPr>
          <p:cNvPr id="7" name="object 7"/>
          <p:cNvPicPr/>
          <p:nvPr/>
        </p:nvPicPr>
        <p:blipFill>
          <a:blip r:embed="rId5" cstate="print"/>
          <a:stretch>
            <a:fillRect/>
          </a:stretch>
        </p:blipFill>
        <p:spPr>
          <a:xfrm>
            <a:off x="2806445" y="5348478"/>
            <a:ext cx="1260347" cy="783336"/>
          </a:xfrm>
          <a:prstGeom prst="rect">
            <a:avLst/>
          </a:prstGeom>
        </p:spPr>
      </p:pic>
      <p:pic>
        <p:nvPicPr>
          <p:cNvPr id="8" name="object 8"/>
          <p:cNvPicPr/>
          <p:nvPr/>
        </p:nvPicPr>
        <p:blipFill>
          <a:blip r:embed="rId6" cstate="print"/>
          <a:stretch>
            <a:fillRect/>
          </a:stretch>
        </p:blipFill>
        <p:spPr>
          <a:xfrm>
            <a:off x="1176527" y="5331714"/>
            <a:ext cx="1226058" cy="816863"/>
          </a:xfrm>
          <a:prstGeom prst="rect">
            <a:avLst/>
          </a:prstGeom>
        </p:spPr>
      </p:pic>
      <p:pic>
        <p:nvPicPr>
          <p:cNvPr id="9" name="object 9"/>
          <p:cNvPicPr/>
          <p:nvPr/>
        </p:nvPicPr>
        <p:blipFill>
          <a:blip r:embed="rId7" cstate="print"/>
          <a:stretch>
            <a:fillRect/>
          </a:stretch>
        </p:blipFill>
        <p:spPr>
          <a:xfrm>
            <a:off x="8935973" y="2558033"/>
            <a:ext cx="1192529" cy="794765"/>
          </a:xfrm>
          <a:prstGeom prst="rect">
            <a:avLst/>
          </a:prstGeom>
        </p:spPr>
      </p:pic>
      <p:pic>
        <p:nvPicPr>
          <p:cNvPr id="10" name="object 10"/>
          <p:cNvPicPr/>
          <p:nvPr/>
        </p:nvPicPr>
        <p:blipFill>
          <a:blip r:embed="rId8" cstate="print"/>
          <a:stretch>
            <a:fillRect/>
          </a:stretch>
        </p:blipFill>
        <p:spPr>
          <a:xfrm>
            <a:off x="7247381" y="2558033"/>
            <a:ext cx="1217676" cy="806196"/>
          </a:xfrm>
          <a:prstGeom prst="rect">
            <a:avLst/>
          </a:prstGeom>
        </p:spPr>
      </p:pic>
      <p:sp>
        <p:nvSpPr>
          <p:cNvPr id="11" name="object 11"/>
          <p:cNvSpPr txBox="1"/>
          <p:nvPr/>
        </p:nvSpPr>
        <p:spPr>
          <a:xfrm>
            <a:off x="6648195" y="2189733"/>
            <a:ext cx="4797425" cy="1367155"/>
          </a:xfrm>
          <a:prstGeom prst="rect">
            <a:avLst/>
          </a:prstGeom>
        </p:spPr>
        <p:txBody>
          <a:bodyPr vert="horz" wrap="square" lIns="0" tIns="12700" rIns="0" bIns="0" rtlCol="0">
            <a:spAutoFit/>
          </a:bodyPr>
          <a:lstStyle/>
          <a:p>
            <a:pPr marL="404495" indent="-392430">
              <a:lnSpc>
                <a:spcPct val="100000"/>
              </a:lnSpc>
              <a:spcBef>
                <a:spcPts val="1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0)</a:t>
            </a:r>
            <a:endParaRPr sz="8800">
              <a:latin typeface="Calibri"/>
              <a:cs typeface="Calibri"/>
            </a:endParaRPr>
          </a:p>
        </p:txBody>
      </p:sp>
      <p:sp>
        <p:nvSpPr>
          <p:cNvPr id="12" name="object 12"/>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13" name="object 13"/>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14" name="object 14"/>
          <p:cNvPicPr/>
          <p:nvPr/>
        </p:nvPicPr>
        <p:blipFill>
          <a:blip r:embed="rId9" cstate="print"/>
          <a:stretch>
            <a:fillRect/>
          </a:stretch>
        </p:blipFill>
        <p:spPr>
          <a:xfrm>
            <a:off x="1196339" y="2479548"/>
            <a:ext cx="1187196" cy="790955"/>
          </a:xfrm>
          <a:prstGeom prst="rect">
            <a:avLst/>
          </a:prstGeom>
        </p:spPr>
      </p:pic>
      <p:sp>
        <p:nvSpPr>
          <p:cNvPr id="15" name="object 15"/>
          <p:cNvSpPr txBox="1"/>
          <p:nvPr/>
        </p:nvSpPr>
        <p:spPr>
          <a:xfrm>
            <a:off x="389559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6" name="object 16"/>
          <p:cNvSpPr txBox="1"/>
          <p:nvPr/>
        </p:nvSpPr>
        <p:spPr>
          <a:xfrm>
            <a:off x="226110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7" name="object 17"/>
          <p:cNvSpPr txBox="1"/>
          <p:nvPr/>
        </p:nvSpPr>
        <p:spPr>
          <a:xfrm>
            <a:off x="546608" y="5339306"/>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18" name="object 18"/>
          <p:cNvSpPr txBox="1"/>
          <p:nvPr/>
        </p:nvSpPr>
        <p:spPr>
          <a:xfrm>
            <a:off x="4415535" y="5512879"/>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1)</a:t>
            </a:r>
            <a:endParaRPr sz="88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b="0" spc="-35" dirty="0">
                <a:latin typeface="Calibri Light"/>
                <a:cs typeface="Calibri Light"/>
              </a:rPr>
              <a:t>Training</a:t>
            </a:r>
            <a:r>
              <a:rPr sz="6000" b="0" spc="-290" dirty="0">
                <a:latin typeface="Calibri Light"/>
                <a:cs typeface="Calibri Light"/>
              </a:rPr>
              <a:t> </a:t>
            </a:r>
            <a:r>
              <a:rPr sz="6000" b="0" spc="-40" dirty="0">
                <a:latin typeface="Calibri Light"/>
                <a:cs typeface="Calibri Light"/>
              </a:rPr>
              <a:t>Data</a:t>
            </a:r>
            <a:endParaRPr sz="6000">
              <a:latin typeface="Calibri Light"/>
              <a:cs typeface="Calibri Light"/>
            </a:endParaRPr>
          </a:p>
        </p:txBody>
      </p:sp>
      <p:pic>
        <p:nvPicPr>
          <p:cNvPr id="3" name="object 3"/>
          <p:cNvPicPr/>
          <p:nvPr/>
        </p:nvPicPr>
        <p:blipFill>
          <a:blip r:embed="rId3" cstate="print"/>
          <a:stretch>
            <a:fillRect/>
          </a:stretch>
        </p:blipFill>
        <p:spPr>
          <a:xfrm>
            <a:off x="2879598" y="2479548"/>
            <a:ext cx="1075181" cy="806958"/>
          </a:xfrm>
          <a:prstGeom prst="rect">
            <a:avLst/>
          </a:prstGeom>
        </p:spPr>
      </p:pic>
      <p:pic>
        <p:nvPicPr>
          <p:cNvPr id="4" name="object 4"/>
          <p:cNvPicPr/>
          <p:nvPr/>
        </p:nvPicPr>
        <p:blipFill>
          <a:blip r:embed="rId4" cstate="print"/>
          <a:stretch>
            <a:fillRect/>
          </a:stretch>
        </p:blipFill>
        <p:spPr>
          <a:xfrm>
            <a:off x="1008125" y="3888485"/>
            <a:ext cx="1477518" cy="811530"/>
          </a:xfrm>
          <a:prstGeom prst="rect">
            <a:avLst/>
          </a:prstGeom>
        </p:spPr>
      </p:pic>
      <p:pic>
        <p:nvPicPr>
          <p:cNvPr id="5" name="object 5"/>
          <p:cNvPicPr/>
          <p:nvPr/>
        </p:nvPicPr>
        <p:blipFill>
          <a:blip r:embed="rId5" cstate="print"/>
          <a:stretch>
            <a:fillRect/>
          </a:stretch>
        </p:blipFill>
        <p:spPr>
          <a:xfrm>
            <a:off x="2841498" y="3888485"/>
            <a:ext cx="1216914" cy="811530"/>
          </a:xfrm>
          <a:prstGeom prst="rect">
            <a:avLst/>
          </a:prstGeom>
        </p:spPr>
      </p:pic>
      <p:sp>
        <p:nvSpPr>
          <p:cNvPr id="6" name="object 6"/>
          <p:cNvSpPr txBox="1"/>
          <p:nvPr/>
        </p:nvSpPr>
        <p:spPr>
          <a:xfrm>
            <a:off x="546608" y="1954877"/>
            <a:ext cx="4798060" cy="3088640"/>
          </a:xfrm>
          <a:prstGeom prst="rect">
            <a:avLst/>
          </a:prstGeom>
        </p:spPr>
        <p:txBody>
          <a:bodyPr vert="horz" wrap="square" lIns="0" tIns="202565" rIns="0" bIns="0" rtlCol="0">
            <a:spAutoFit/>
          </a:bodyPr>
          <a:lstStyle/>
          <a:p>
            <a:pPr marL="404495" indent="-392430">
              <a:lnSpc>
                <a:spcPct val="100000"/>
              </a:lnSpc>
              <a:spcBef>
                <a:spcPts val="1595"/>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a:p>
            <a:pPr marL="404495" indent="-392430">
              <a:lnSpc>
                <a:spcPct val="100000"/>
              </a:lnSpc>
              <a:spcBef>
                <a:spcPts val="15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pic>
        <p:nvPicPr>
          <p:cNvPr id="7" name="object 7"/>
          <p:cNvPicPr/>
          <p:nvPr/>
        </p:nvPicPr>
        <p:blipFill>
          <a:blip r:embed="rId6" cstate="print"/>
          <a:stretch>
            <a:fillRect/>
          </a:stretch>
        </p:blipFill>
        <p:spPr>
          <a:xfrm>
            <a:off x="2806445" y="5348478"/>
            <a:ext cx="1260347" cy="783336"/>
          </a:xfrm>
          <a:prstGeom prst="rect">
            <a:avLst/>
          </a:prstGeom>
        </p:spPr>
      </p:pic>
      <p:pic>
        <p:nvPicPr>
          <p:cNvPr id="8" name="object 8"/>
          <p:cNvPicPr/>
          <p:nvPr/>
        </p:nvPicPr>
        <p:blipFill>
          <a:blip r:embed="rId7" cstate="print"/>
          <a:stretch>
            <a:fillRect/>
          </a:stretch>
        </p:blipFill>
        <p:spPr>
          <a:xfrm>
            <a:off x="1176527" y="5331714"/>
            <a:ext cx="1226058" cy="816863"/>
          </a:xfrm>
          <a:prstGeom prst="rect">
            <a:avLst/>
          </a:prstGeom>
        </p:spPr>
      </p:pic>
      <p:pic>
        <p:nvPicPr>
          <p:cNvPr id="9" name="object 9"/>
          <p:cNvPicPr/>
          <p:nvPr/>
        </p:nvPicPr>
        <p:blipFill>
          <a:blip r:embed="rId8" cstate="print"/>
          <a:stretch>
            <a:fillRect/>
          </a:stretch>
        </p:blipFill>
        <p:spPr>
          <a:xfrm>
            <a:off x="8935973" y="2558033"/>
            <a:ext cx="1192529" cy="794765"/>
          </a:xfrm>
          <a:prstGeom prst="rect">
            <a:avLst/>
          </a:prstGeom>
        </p:spPr>
      </p:pic>
      <p:pic>
        <p:nvPicPr>
          <p:cNvPr id="10" name="object 10"/>
          <p:cNvPicPr/>
          <p:nvPr/>
        </p:nvPicPr>
        <p:blipFill>
          <a:blip r:embed="rId9" cstate="print"/>
          <a:stretch>
            <a:fillRect/>
          </a:stretch>
        </p:blipFill>
        <p:spPr>
          <a:xfrm>
            <a:off x="7247381" y="2558033"/>
            <a:ext cx="1217676" cy="806196"/>
          </a:xfrm>
          <a:prstGeom prst="rect">
            <a:avLst/>
          </a:prstGeom>
        </p:spPr>
      </p:pic>
      <p:pic>
        <p:nvPicPr>
          <p:cNvPr id="11" name="object 11"/>
          <p:cNvPicPr/>
          <p:nvPr/>
        </p:nvPicPr>
        <p:blipFill>
          <a:blip r:embed="rId10" cstate="print"/>
          <a:stretch>
            <a:fillRect/>
          </a:stretch>
        </p:blipFill>
        <p:spPr>
          <a:xfrm>
            <a:off x="8922257" y="3893820"/>
            <a:ext cx="1226057" cy="816863"/>
          </a:xfrm>
          <a:prstGeom prst="rect">
            <a:avLst/>
          </a:prstGeom>
        </p:spPr>
      </p:pic>
      <p:sp>
        <p:nvSpPr>
          <p:cNvPr id="12" name="object 12"/>
          <p:cNvSpPr txBox="1"/>
          <p:nvPr/>
        </p:nvSpPr>
        <p:spPr>
          <a:xfrm>
            <a:off x="7051802" y="3937571"/>
            <a:ext cx="33909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3" name="object 13"/>
          <p:cNvSpPr txBox="1"/>
          <p:nvPr/>
        </p:nvSpPr>
        <p:spPr>
          <a:xfrm>
            <a:off x="6660895" y="2075484"/>
            <a:ext cx="4784725" cy="2936875"/>
          </a:xfrm>
          <a:prstGeom prst="rect">
            <a:avLst/>
          </a:prstGeom>
        </p:spPr>
        <p:txBody>
          <a:bodyPr vert="horz" wrap="square" lIns="0" tIns="127000" rIns="0" bIns="0" rtlCol="0">
            <a:spAutoFit/>
          </a:bodyPr>
          <a:lstStyle/>
          <a:p>
            <a:pPr marL="391795" indent="-392430">
              <a:lnSpc>
                <a:spcPct val="100000"/>
              </a:lnSpc>
              <a:spcBef>
                <a:spcPts val="1000"/>
              </a:spcBef>
              <a:buSzPct val="98863"/>
              <a:buFont typeface="Arial"/>
              <a:buChar char="•"/>
              <a:tabLst>
                <a:tab pos="392430" algn="l"/>
                <a:tab pos="1701164" algn="l"/>
                <a:tab pos="33356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0)</a:t>
            </a:r>
            <a:endParaRPr sz="8800">
              <a:latin typeface="Calibri"/>
              <a:cs typeface="Calibri"/>
            </a:endParaRPr>
          </a:p>
          <a:p>
            <a:pPr marL="1701164" indent="-1701164">
              <a:lnSpc>
                <a:spcPct val="100000"/>
              </a:lnSpc>
              <a:spcBef>
                <a:spcPts val="900"/>
              </a:spcBef>
              <a:buSzPct val="98863"/>
              <a:buFont typeface="Arial"/>
              <a:buChar char="•"/>
              <a:tabLst>
                <a:tab pos="1701164" algn="l"/>
                <a:tab pos="1701800" algn="l"/>
                <a:tab pos="3335654" algn="l"/>
              </a:tabLst>
            </a:pPr>
            <a:r>
              <a:rPr sz="8800" spc="-50" dirty="0">
                <a:latin typeface="Calibri"/>
                <a:cs typeface="Calibri"/>
              </a:rPr>
              <a:t>,</a:t>
            </a:r>
            <a:r>
              <a:rPr sz="8800" dirty="0">
                <a:latin typeface="Calibri"/>
                <a:cs typeface="Calibri"/>
              </a:rPr>
              <a:t>	,</a:t>
            </a:r>
            <a:r>
              <a:rPr sz="8800" spc="5" dirty="0">
                <a:latin typeface="Calibri"/>
                <a:cs typeface="Calibri"/>
              </a:rPr>
              <a:t> </a:t>
            </a:r>
            <a:r>
              <a:rPr sz="8800" spc="-35" dirty="0">
                <a:latin typeface="Calibri"/>
                <a:cs typeface="Calibri"/>
              </a:rPr>
              <a:t>0)</a:t>
            </a:r>
            <a:endParaRPr sz="8800">
              <a:latin typeface="Calibri"/>
              <a:cs typeface="Calibri"/>
            </a:endParaRPr>
          </a:p>
        </p:txBody>
      </p:sp>
      <p:pic>
        <p:nvPicPr>
          <p:cNvPr id="14" name="object 14"/>
          <p:cNvPicPr/>
          <p:nvPr/>
        </p:nvPicPr>
        <p:blipFill>
          <a:blip r:embed="rId11" cstate="print"/>
          <a:stretch>
            <a:fillRect/>
          </a:stretch>
        </p:blipFill>
        <p:spPr>
          <a:xfrm>
            <a:off x="8927592" y="5365241"/>
            <a:ext cx="1210055" cy="739140"/>
          </a:xfrm>
          <a:prstGeom prst="rect">
            <a:avLst/>
          </a:prstGeom>
        </p:spPr>
      </p:pic>
      <p:pic>
        <p:nvPicPr>
          <p:cNvPr id="15" name="object 15"/>
          <p:cNvPicPr/>
          <p:nvPr/>
        </p:nvPicPr>
        <p:blipFill>
          <a:blip r:embed="rId6" cstate="print"/>
          <a:stretch>
            <a:fillRect/>
          </a:stretch>
        </p:blipFill>
        <p:spPr>
          <a:xfrm>
            <a:off x="7269480" y="5366765"/>
            <a:ext cx="1183385" cy="736092"/>
          </a:xfrm>
          <a:prstGeom prst="rect">
            <a:avLst/>
          </a:prstGeom>
        </p:spPr>
      </p:pic>
      <p:sp>
        <p:nvSpPr>
          <p:cNvPr id="16" name="object 16"/>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17" name="object 17"/>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18" name="object 18"/>
          <p:cNvPicPr/>
          <p:nvPr/>
        </p:nvPicPr>
        <p:blipFill>
          <a:blip r:embed="rId12" cstate="print"/>
          <a:stretch>
            <a:fillRect/>
          </a:stretch>
        </p:blipFill>
        <p:spPr>
          <a:xfrm>
            <a:off x="1196339" y="2479548"/>
            <a:ext cx="1187196" cy="790955"/>
          </a:xfrm>
          <a:prstGeom prst="rect">
            <a:avLst/>
          </a:prstGeom>
        </p:spPr>
      </p:pic>
      <p:pic>
        <p:nvPicPr>
          <p:cNvPr id="19" name="object 19"/>
          <p:cNvPicPr/>
          <p:nvPr/>
        </p:nvPicPr>
        <p:blipFill>
          <a:blip r:embed="rId13" cstate="print"/>
          <a:stretch>
            <a:fillRect/>
          </a:stretch>
        </p:blipFill>
        <p:spPr>
          <a:xfrm>
            <a:off x="7247381" y="3886200"/>
            <a:ext cx="1226820" cy="817626"/>
          </a:xfrm>
          <a:prstGeom prst="rect">
            <a:avLst/>
          </a:prstGeom>
        </p:spPr>
      </p:pic>
      <p:sp>
        <p:nvSpPr>
          <p:cNvPr id="20" name="object 20"/>
          <p:cNvSpPr txBox="1"/>
          <p:nvPr/>
        </p:nvSpPr>
        <p:spPr>
          <a:xfrm>
            <a:off x="389559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21" name="object 21"/>
          <p:cNvSpPr txBox="1"/>
          <p:nvPr/>
        </p:nvSpPr>
        <p:spPr>
          <a:xfrm>
            <a:off x="226110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22" name="object 22"/>
          <p:cNvSpPr txBox="1"/>
          <p:nvPr/>
        </p:nvSpPr>
        <p:spPr>
          <a:xfrm>
            <a:off x="9997185" y="5494337"/>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23" name="object 23"/>
          <p:cNvSpPr txBox="1"/>
          <p:nvPr/>
        </p:nvSpPr>
        <p:spPr>
          <a:xfrm>
            <a:off x="6648195" y="5308064"/>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24" name="object 24"/>
          <p:cNvSpPr txBox="1"/>
          <p:nvPr/>
        </p:nvSpPr>
        <p:spPr>
          <a:xfrm>
            <a:off x="546608" y="5339306"/>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25" name="object 25"/>
          <p:cNvSpPr txBox="1"/>
          <p:nvPr/>
        </p:nvSpPr>
        <p:spPr>
          <a:xfrm>
            <a:off x="8349995" y="5481637"/>
            <a:ext cx="304800" cy="1143635"/>
          </a:xfrm>
          <a:prstGeom prst="rect">
            <a:avLst/>
          </a:prstGeom>
        </p:spPr>
        <p:txBody>
          <a:bodyPr vert="horz" wrap="square" lIns="0" tIns="0" rIns="0" bIns="0" rtlCol="0">
            <a:spAutoFit/>
          </a:bodyPr>
          <a:lstStyle/>
          <a:p>
            <a:pPr marL="12700">
              <a:lnSpc>
                <a:spcPts val="8460"/>
              </a:lnSpc>
            </a:pPr>
            <a:r>
              <a:rPr sz="8800" dirty="0">
                <a:latin typeface="Calibri"/>
                <a:cs typeface="Calibri"/>
              </a:rPr>
              <a:t>,</a:t>
            </a:r>
            <a:endParaRPr sz="8800">
              <a:latin typeface="Calibri"/>
              <a:cs typeface="Calibri"/>
            </a:endParaRPr>
          </a:p>
        </p:txBody>
      </p:sp>
      <p:sp>
        <p:nvSpPr>
          <p:cNvPr id="26" name="object 26"/>
          <p:cNvSpPr txBox="1"/>
          <p:nvPr/>
        </p:nvSpPr>
        <p:spPr>
          <a:xfrm>
            <a:off x="10517123" y="5481637"/>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0)</a:t>
            </a:r>
            <a:endParaRPr sz="8800">
              <a:latin typeface="Calibri"/>
              <a:cs typeface="Calibri"/>
            </a:endParaRPr>
          </a:p>
        </p:txBody>
      </p:sp>
      <p:sp>
        <p:nvSpPr>
          <p:cNvPr id="27" name="object 27"/>
          <p:cNvSpPr txBox="1"/>
          <p:nvPr/>
        </p:nvSpPr>
        <p:spPr>
          <a:xfrm>
            <a:off x="4415535" y="5512879"/>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1)</a:t>
            </a:r>
            <a:endParaRPr sz="8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35061" y="2599944"/>
            <a:ext cx="1447800" cy="1544955"/>
            <a:chOff x="7735061" y="2599944"/>
            <a:chExt cx="1447800" cy="1544955"/>
          </a:xfrm>
        </p:grpSpPr>
        <p:pic>
          <p:nvPicPr>
            <p:cNvPr id="3" name="object 3"/>
            <p:cNvPicPr/>
            <p:nvPr/>
          </p:nvPicPr>
          <p:blipFill>
            <a:blip r:embed="rId3" cstate="print"/>
            <a:stretch>
              <a:fillRect/>
            </a:stretch>
          </p:blipFill>
          <p:spPr>
            <a:xfrm>
              <a:off x="7738285" y="2603502"/>
              <a:ext cx="1444064" cy="1541181"/>
            </a:xfrm>
            <a:prstGeom prst="rect">
              <a:avLst/>
            </a:prstGeom>
          </p:spPr>
        </p:pic>
        <p:sp>
          <p:nvSpPr>
            <p:cNvPr id="4" name="object 4"/>
            <p:cNvSpPr/>
            <p:nvPr/>
          </p:nvSpPr>
          <p:spPr>
            <a:xfrm>
              <a:off x="7735061" y="3278162"/>
              <a:ext cx="664210" cy="765175"/>
            </a:xfrm>
            <a:custGeom>
              <a:avLst/>
              <a:gdLst/>
              <a:ahLst/>
              <a:cxnLst/>
              <a:rect l="l" t="t" r="r" b="b"/>
              <a:pathLst>
                <a:path w="664209" h="765175">
                  <a:moveTo>
                    <a:pt x="663981" y="0"/>
                  </a:moveTo>
                  <a:lnTo>
                    <a:pt x="0" y="0"/>
                  </a:lnTo>
                  <a:lnTo>
                    <a:pt x="0" y="764882"/>
                  </a:lnTo>
                  <a:lnTo>
                    <a:pt x="663981" y="764882"/>
                  </a:lnTo>
                  <a:lnTo>
                    <a:pt x="663981" y="0"/>
                  </a:lnTo>
                  <a:close/>
                </a:path>
              </a:pathLst>
            </a:custGeom>
            <a:solidFill>
              <a:srgbClr val="5B9BD4"/>
            </a:solidFill>
          </p:spPr>
          <p:txBody>
            <a:bodyPr wrap="square" lIns="0" tIns="0" rIns="0" bIns="0" rtlCol="0"/>
            <a:lstStyle/>
            <a:p>
              <a:endParaRPr/>
            </a:p>
          </p:txBody>
        </p:sp>
        <p:sp>
          <p:nvSpPr>
            <p:cNvPr id="5" name="object 5"/>
            <p:cNvSpPr/>
            <p:nvPr/>
          </p:nvSpPr>
          <p:spPr>
            <a:xfrm>
              <a:off x="8399525" y="2599944"/>
              <a:ext cx="678180" cy="1443355"/>
            </a:xfrm>
            <a:custGeom>
              <a:avLst/>
              <a:gdLst/>
              <a:ahLst/>
              <a:cxnLst/>
              <a:rect l="l" t="t" r="r" b="b"/>
              <a:pathLst>
                <a:path w="678179" h="1443354">
                  <a:moveTo>
                    <a:pt x="678052" y="0"/>
                  </a:moveTo>
                  <a:lnTo>
                    <a:pt x="0" y="678560"/>
                  </a:lnTo>
                  <a:lnTo>
                    <a:pt x="0" y="1442846"/>
                  </a:lnTo>
                  <a:lnTo>
                    <a:pt x="678052" y="764285"/>
                  </a:lnTo>
                  <a:lnTo>
                    <a:pt x="678052" y="0"/>
                  </a:lnTo>
                  <a:close/>
                </a:path>
              </a:pathLst>
            </a:custGeom>
            <a:solidFill>
              <a:srgbClr val="487CAB"/>
            </a:solidFill>
          </p:spPr>
          <p:txBody>
            <a:bodyPr wrap="square" lIns="0" tIns="0" rIns="0" bIns="0" rtlCol="0"/>
            <a:lstStyle/>
            <a:p>
              <a:endParaRPr/>
            </a:p>
          </p:txBody>
        </p:sp>
        <p:sp>
          <p:nvSpPr>
            <p:cNvPr id="6" name="object 6"/>
            <p:cNvSpPr/>
            <p:nvPr/>
          </p:nvSpPr>
          <p:spPr>
            <a:xfrm>
              <a:off x="7735061" y="2599944"/>
              <a:ext cx="1343025" cy="678815"/>
            </a:xfrm>
            <a:custGeom>
              <a:avLst/>
              <a:gdLst/>
              <a:ahLst/>
              <a:cxnLst/>
              <a:rect l="l" t="t" r="r" b="b"/>
              <a:pathLst>
                <a:path w="1343025" h="678814">
                  <a:moveTo>
                    <a:pt x="1342644" y="0"/>
                  </a:moveTo>
                  <a:lnTo>
                    <a:pt x="678434" y="0"/>
                  </a:lnTo>
                  <a:lnTo>
                    <a:pt x="0" y="678814"/>
                  </a:lnTo>
                  <a:lnTo>
                    <a:pt x="664210" y="678814"/>
                  </a:lnTo>
                  <a:lnTo>
                    <a:pt x="1342644" y="0"/>
                  </a:lnTo>
                  <a:close/>
                </a:path>
              </a:pathLst>
            </a:custGeom>
            <a:solidFill>
              <a:srgbClr val="7AAEDD"/>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12065" rIns="0" bIns="0" rtlCol="0">
            <a:spAutoFit/>
          </a:bodyPr>
          <a:lstStyle/>
          <a:p>
            <a:pPr marL="1533525">
              <a:lnSpc>
                <a:spcPct val="100000"/>
              </a:lnSpc>
              <a:spcBef>
                <a:spcPts val="95"/>
              </a:spcBef>
            </a:pPr>
            <a:r>
              <a:rPr dirty="0"/>
              <a:t>CNN</a:t>
            </a:r>
            <a:r>
              <a:rPr spc="-170" dirty="0"/>
              <a:t> </a:t>
            </a:r>
            <a:r>
              <a:rPr dirty="0"/>
              <a:t>for</a:t>
            </a:r>
            <a:r>
              <a:rPr spc="-170" dirty="0"/>
              <a:t> </a:t>
            </a:r>
            <a:r>
              <a:rPr spc="-10" dirty="0"/>
              <a:t>Feature</a:t>
            </a:r>
            <a:r>
              <a:rPr spc="-150" dirty="0"/>
              <a:t> </a:t>
            </a:r>
            <a:r>
              <a:rPr spc="-10" dirty="0"/>
              <a:t>Extraction</a:t>
            </a:r>
          </a:p>
        </p:txBody>
      </p:sp>
      <p:pic>
        <p:nvPicPr>
          <p:cNvPr id="8" name="object 8"/>
          <p:cNvPicPr/>
          <p:nvPr/>
        </p:nvPicPr>
        <p:blipFill>
          <a:blip r:embed="rId4" cstate="print"/>
          <a:stretch>
            <a:fillRect/>
          </a:stretch>
        </p:blipFill>
        <p:spPr>
          <a:xfrm>
            <a:off x="704850" y="2599944"/>
            <a:ext cx="2020824" cy="1515617"/>
          </a:xfrm>
          <a:prstGeom prst="rect">
            <a:avLst/>
          </a:prstGeom>
        </p:spPr>
      </p:pic>
      <p:grpSp>
        <p:nvGrpSpPr>
          <p:cNvPr id="9" name="object 9"/>
          <p:cNvGrpSpPr/>
          <p:nvPr/>
        </p:nvGrpSpPr>
        <p:grpSpPr>
          <a:xfrm>
            <a:off x="4399788" y="2599944"/>
            <a:ext cx="1738630" cy="1544955"/>
            <a:chOff x="4399788" y="2599944"/>
            <a:chExt cx="1738630" cy="1544955"/>
          </a:xfrm>
        </p:grpSpPr>
        <p:pic>
          <p:nvPicPr>
            <p:cNvPr id="10" name="object 10"/>
            <p:cNvPicPr/>
            <p:nvPr/>
          </p:nvPicPr>
          <p:blipFill>
            <a:blip r:embed="rId5" cstate="print"/>
            <a:stretch>
              <a:fillRect/>
            </a:stretch>
          </p:blipFill>
          <p:spPr>
            <a:xfrm>
              <a:off x="4407150" y="2603502"/>
              <a:ext cx="1730935" cy="1541181"/>
            </a:xfrm>
            <a:prstGeom prst="rect">
              <a:avLst/>
            </a:prstGeom>
          </p:spPr>
        </p:pic>
        <p:sp>
          <p:nvSpPr>
            <p:cNvPr id="11" name="object 11"/>
            <p:cNvSpPr/>
            <p:nvPr/>
          </p:nvSpPr>
          <p:spPr>
            <a:xfrm>
              <a:off x="4399788" y="2914599"/>
              <a:ext cx="1321435" cy="1129030"/>
            </a:xfrm>
            <a:custGeom>
              <a:avLst/>
              <a:gdLst/>
              <a:ahLst/>
              <a:cxnLst/>
              <a:rect l="l" t="t" r="r" b="b"/>
              <a:pathLst>
                <a:path w="1321435" h="1129029">
                  <a:moveTo>
                    <a:pt x="1321308" y="0"/>
                  </a:moveTo>
                  <a:lnTo>
                    <a:pt x="0" y="0"/>
                  </a:lnTo>
                  <a:lnTo>
                    <a:pt x="0" y="1128445"/>
                  </a:lnTo>
                  <a:lnTo>
                    <a:pt x="1321308" y="1128445"/>
                  </a:lnTo>
                  <a:lnTo>
                    <a:pt x="1321308" y="0"/>
                  </a:lnTo>
                  <a:close/>
                </a:path>
              </a:pathLst>
            </a:custGeom>
            <a:solidFill>
              <a:srgbClr val="5B9BD4"/>
            </a:solidFill>
          </p:spPr>
          <p:txBody>
            <a:bodyPr wrap="square" lIns="0" tIns="0" rIns="0" bIns="0" rtlCol="0"/>
            <a:lstStyle/>
            <a:p>
              <a:endParaRPr/>
            </a:p>
          </p:txBody>
        </p:sp>
        <p:sp>
          <p:nvSpPr>
            <p:cNvPr id="12" name="object 12"/>
            <p:cNvSpPr/>
            <p:nvPr/>
          </p:nvSpPr>
          <p:spPr>
            <a:xfrm>
              <a:off x="5721096" y="2599944"/>
              <a:ext cx="315595" cy="1443355"/>
            </a:xfrm>
            <a:custGeom>
              <a:avLst/>
              <a:gdLst/>
              <a:ahLst/>
              <a:cxnLst/>
              <a:rect l="l" t="t" r="r" b="b"/>
              <a:pathLst>
                <a:path w="315595" h="1443354">
                  <a:moveTo>
                    <a:pt x="315213" y="0"/>
                  </a:moveTo>
                  <a:lnTo>
                    <a:pt x="0" y="314705"/>
                  </a:lnTo>
                  <a:lnTo>
                    <a:pt x="0" y="1442846"/>
                  </a:lnTo>
                  <a:lnTo>
                    <a:pt x="315213" y="1128267"/>
                  </a:lnTo>
                  <a:lnTo>
                    <a:pt x="315213" y="0"/>
                  </a:lnTo>
                  <a:close/>
                </a:path>
              </a:pathLst>
            </a:custGeom>
            <a:solidFill>
              <a:srgbClr val="487CAB"/>
            </a:solidFill>
          </p:spPr>
          <p:txBody>
            <a:bodyPr wrap="square" lIns="0" tIns="0" rIns="0" bIns="0" rtlCol="0"/>
            <a:lstStyle/>
            <a:p>
              <a:endParaRPr/>
            </a:p>
          </p:txBody>
        </p:sp>
        <p:sp>
          <p:nvSpPr>
            <p:cNvPr id="13" name="object 13"/>
            <p:cNvSpPr/>
            <p:nvPr/>
          </p:nvSpPr>
          <p:spPr>
            <a:xfrm>
              <a:off x="4399788" y="2599944"/>
              <a:ext cx="1637030" cy="314960"/>
            </a:xfrm>
            <a:custGeom>
              <a:avLst/>
              <a:gdLst/>
              <a:ahLst/>
              <a:cxnLst/>
              <a:rect l="l" t="t" r="r" b="b"/>
              <a:pathLst>
                <a:path w="1637029" h="314960">
                  <a:moveTo>
                    <a:pt x="1636522" y="0"/>
                  </a:moveTo>
                  <a:lnTo>
                    <a:pt x="314833" y="0"/>
                  </a:lnTo>
                  <a:lnTo>
                    <a:pt x="0" y="314451"/>
                  </a:lnTo>
                  <a:lnTo>
                    <a:pt x="1321689" y="314451"/>
                  </a:lnTo>
                  <a:lnTo>
                    <a:pt x="1636522" y="0"/>
                  </a:lnTo>
                  <a:close/>
                </a:path>
              </a:pathLst>
            </a:custGeom>
            <a:solidFill>
              <a:srgbClr val="7AAEDD"/>
            </a:solidFill>
          </p:spPr>
          <p:txBody>
            <a:bodyPr wrap="square" lIns="0" tIns="0" rIns="0" bIns="0" rtlCol="0"/>
            <a:lstStyle/>
            <a:p>
              <a:endParaRPr/>
            </a:p>
          </p:txBody>
        </p:sp>
      </p:grpSp>
      <p:pic>
        <p:nvPicPr>
          <p:cNvPr id="14" name="object 14"/>
          <p:cNvPicPr/>
          <p:nvPr/>
        </p:nvPicPr>
        <p:blipFill>
          <a:blip r:embed="rId6" cstate="print"/>
          <a:stretch>
            <a:fillRect/>
          </a:stretch>
        </p:blipFill>
        <p:spPr>
          <a:xfrm>
            <a:off x="6226979" y="3229806"/>
            <a:ext cx="1303866" cy="313468"/>
          </a:xfrm>
          <a:prstGeom prst="rect">
            <a:avLst/>
          </a:prstGeom>
        </p:spPr>
      </p:pic>
      <p:sp>
        <p:nvSpPr>
          <p:cNvPr id="15" name="object 15"/>
          <p:cNvSpPr/>
          <p:nvPr/>
        </p:nvSpPr>
        <p:spPr>
          <a:xfrm>
            <a:off x="10771631" y="2085594"/>
            <a:ext cx="128905" cy="2228850"/>
          </a:xfrm>
          <a:custGeom>
            <a:avLst/>
            <a:gdLst/>
            <a:ahLst/>
            <a:cxnLst/>
            <a:rect l="l" t="t" r="r" b="b"/>
            <a:pathLst>
              <a:path w="128904" h="2228850">
                <a:moveTo>
                  <a:pt x="128447" y="0"/>
                </a:moveTo>
                <a:lnTo>
                  <a:pt x="0" y="0"/>
                </a:lnTo>
                <a:lnTo>
                  <a:pt x="0" y="2228341"/>
                </a:lnTo>
                <a:lnTo>
                  <a:pt x="128447" y="2228341"/>
                </a:lnTo>
                <a:lnTo>
                  <a:pt x="128447" y="0"/>
                </a:lnTo>
                <a:close/>
              </a:path>
            </a:pathLst>
          </a:custGeom>
          <a:solidFill>
            <a:srgbClr val="2D75B6"/>
          </a:solidFill>
        </p:spPr>
        <p:txBody>
          <a:bodyPr wrap="square" lIns="0" tIns="0" rIns="0" bIns="0" rtlCol="0"/>
          <a:lstStyle/>
          <a:p>
            <a:endParaRPr/>
          </a:p>
        </p:txBody>
      </p:sp>
      <p:sp>
        <p:nvSpPr>
          <p:cNvPr id="16" name="object 16"/>
          <p:cNvSpPr/>
          <p:nvPr/>
        </p:nvSpPr>
        <p:spPr>
          <a:xfrm>
            <a:off x="11026902" y="4635246"/>
            <a:ext cx="156845" cy="470534"/>
          </a:xfrm>
          <a:custGeom>
            <a:avLst/>
            <a:gdLst/>
            <a:ahLst/>
            <a:cxnLst/>
            <a:rect l="l" t="t" r="r" b="b"/>
            <a:pathLst>
              <a:path w="156845" h="470535">
                <a:moveTo>
                  <a:pt x="6603" y="0"/>
                </a:moveTo>
                <a:lnTo>
                  <a:pt x="0" y="19049"/>
                </a:lnTo>
                <a:lnTo>
                  <a:pt x="27177" y="30860"/>
                </a:lnTo>
                <a:lnTo>
                  <a:pt x="50546" y="47243"/>
                </a:lnTo>
                <a:lnTo>
                  <a:pt x="85978" y="93598"/>
                </a:lnTo>
                <a:lnTo>
                  <a:pt x="106806" y="156082"/>
                </a:lnTo>
                <a:lnTo>
                  <a:pt x="113665" y="232790"/>
                </a:lnTo>
                <a:lnTo>
                  <a:pt x="112014" y="274319"/>
                </a:lnTo>
                <a:lnTo>
                  <a:pt x="98044" y="345820"/>
                </a:lnTo>
                <a:lnTo>
                  <a:pt x="70103" y="401700"/>
                </a:lnTo>
                <a:lnTo>
                  <a:pt x="27431" y="439292"/>
                </a:lnTo>
                <a:lnTo>
                  <a:pt x="762" y="451230"/>
                </a:lnTo>
                <a:lnTo>
                  <a:pt x="6603" y="470280"/>
                </a:lnTo>
                <a:lnTo>
                  <a:pt x="70739" y="440181"/>
                </a:lnTo>
                <a:lnTo>
                  <a:pt x="117982" y="388111"/>
                </a:lnTo>
                <a:lnTo>
                  <a:pt x="146939" y="318388"/>
                </a:lnTo>
                <a:lnTo>
                  <a:pt x="154177" y="278510"/>
                </a:lnTo>
                <a:lnTo>
                  <a:pt x="156591" y="235330"/>
                </a:lnTo>
                <a:lnTo>
                  <a:pt x="154177" y="192150"/>
                </a:lnTo>
                <a:lnTo>
                  <a:pt x="146939" y="152272"/>
                </a:lnTo>
                <a:lnTo>
                  <a:pt x="134747" y="115696"/>
                </a:lnTo>
                <a:lnTo>
                  <a:pt x="96266" y="53466"/>
                </a:lnTo>
                <a:lnTo>
                  <a:pt x="40767" y="12318"/>
                </a:lnTo>
                <a:lnTo>
                  <a:pt x="6603" y="0"/>
                </a:lnTo>
                <a:close/>
              </a:path>
            </a:pathLst>
          </a:custGeom>
          <a:solidFill>
            <a:srgbClr val="000000"/>
          </a:solidFill>
        </p:spPr>
        <p:txBody>
          <a:bodyPr wrap="square" lIns="0" tIns="0" rIns="0" bIns="0" rtlCol="0"/>
          <a:lstStyle/>
          <a:p>
            <a:endParaRPr/>
          </a:p>
        </p:txBody>
      </p:sp>
      <p:sp>
        <p:nvSpPr>
          <p:cNvPr id="17" name="object 17"/>
          <p:cNvSpPr/>
          <p:nvPr/>
        </p:nvSpPr>
        <p:spPr>
          <a:xfrm>
            <a:off x="10584942" y="4635246"/>
            <a:ext cx="156845" cy="470534"/>
          </a:xfrm>
          <a:custGeom>
            <a:avLst/>
            <a:gdLst/>
            <a:ahLst/>
            <a:cxnLst/>
            <a:rect l="l" t="t" r="r" b="b"/>
            <a:pathLst>
              <a:path w="156845" h="470535">
                <a:moveTo>
                  <a:pt x="149986" y="0"/>
                </a:moveTo>
                <a:lnTo>
                  <a:pt x="85978" y="30098"/>
                </a:lnTo>
                <a:lnTo>
                  <a:pt x="38734" y="82422"/>
                </a:lnTo>
                <a:lnTo>
                  <a:pt x="9651" y="152272"/>
                </a:lnTo>
                <a:lnTo>
                  <a:pt x="2412" y="192150"/>
                </a:lnTo>
                <a:lnTo>
                  <a:pt x="0" y="235330"/>
                </a:lnTo>
                <a:lnTo>
                  <a:pt x="2412" y="278510"/>
                </a:lnTo>
                <a:lnTo>
                  <a:pt x="9651" y="318388"/>
                </a:lnTo>
                <a:lnTo>
                  <a:pt x="21716" y="354837"/>
                </a:lnTo>
                <a:lnTo>
                  <a:pt x="60071" y="416940"/>
                </a:lnTo>
                <a:lnTo>
                  <a:pt x="115697" y="457961"/>
                </a:lnTo>
                <a:lnTo>
                  <a:pt x="149986" y="470280"/>
                </a:lnTo>
                <a:lnTo>
                  <a:pt x="155828" y="451230"/>
                </a:lnTo>
                <a:lnTo>
                  <a:pt x="129158" y="439292"/>
                </a:lnTo>
                <a:lnTo>
                  <a:pt x="105917" y="422782"/>
                </a:lnTo>
                <a:lnTo>
                  <a:pt x="70738" y="375792"/>
                </a:lnTo>
                <a:lnTo>
                  <a:pt x="49783" y="311911"/>
                </a:lnTo>
                <a:lnTo>
                  <a:pt x="42925" y="232790"/>
                </a:lnTo>
                <a:lnTo>
                  <a:pt x="44576" y="192658"/>
                </a:lnTo>
                <a:lnTo>
                  <a:pt x="58547" y="123062"/>
                </a:lnTo>
                <a:lnTo>
                  <a:pt x="86613" y="68198"/>
                </a:lnTo>
                <a:lnTo>
                  <a:pt x="129539" y="30860"/>
                </a:lnTo>
                <a:lnTo>
                  <a:pt x="156590" y="19049"/>
                </a:lnTo>
                <a:lnTo>
                  <a:pt x="149986" y="0"/>
                </a:lnTo>
                <a:close/>
              </a:path>
            </a:pathLst>
          </a:custGeom>
          <a:solidFill>
            <a:srgbClr val="000000"/>
          </a:solidFill>
        </p:spPr>
        <p:txBody>
          <a:bodyPr wrap="square" lIns="0" tIns="0" rIns="0" bIns="0" rtlCol="0"/>
          <a:lstStyle/>
          <a:p>
            <a:endParaRPr/>
          </a:p>
        </p:txBody>
      </p:sp>
      <p:sp>
        <p:nvSpPr>
          <p:cNvPr id="18" name="object 18"/>
          <p:cNvSpPr txBox="1"/>
          <p:nvPr/>
        </p:nvSpPr>
        <p:spPr>
          <a:xfrm>
            <a:off x="10317226" y="4480560"/>
            <a:ext cx="714375" cy="635635"/>
          </a:xfrm>
          <a:prstGeom prst="rect">
            <a:avLst/>
          </a:prstGeom>
        </p:spPr>
        <p:txBody>
          <a:bodyPr vert="horz" wrap="square" lIns="0" tIns="12700" rIns="0" bIns="0" rtlCol="0">
            <a:spAutoFit/>
          </a:bodyPr>
          <a:lstStyle/>
          <a:p>
            <a:pPr marL="12700">
              <a:lnSpc>
                <a:spcPct val="100000"/>
              </a:lnSpc>
              <a:spcBef>
                <a:spcPts val="100"/>
              </a:spcBef>
              <a:tabLst>
                <a:tab pos="433705" algn="l"/>
              </a:tabLst>
            </a:pPr>
            <a:r>
              <a:rPr sz="4000" spc="-50" dirty="0">
                <a:latin typeface="Cambria Math"/>
                <a:cs typeface="Cambria Math"/>
              </a:rPr>
              <a:t>𝐟</a:t>
            </a:r>
            <a:r>
              <a:rPr sz="4000" dirty="0">
                <a:latin typeface="Cambria Math"/>
                <a:cs typeface="Cambria Math"/>
              </a:rPr>
              <a:t>	</a:t>
            </a:r>
            <a:r>
              <a:rPr sz="4000" spc="-50" dirty="0">
                <a:latin typeface="Cambria Math"/>
                <a:cs typeface="Cambria Math"/>
              </a:rPr>
              <a:t>𝐱</a:t>
            </a:r>
            <a:endParaRPr sz="4000">
              <a:latin typeface="Cambria Math"/>
              <a:cs typeface="Cambria Math"/>
            </a:endParaRPr>
          </a:p>
        </p:txBody>
      </p:sp>
      <p:pic>
        <p:nvPicPr>
          <p:cNvPr id="19" name="object 19"/>
          <p:cNvPicPr/>
          <p:nvPr/>
        </p:nvPicPr>
        <p:blipFill>
          <a:blip r:embed="rId6" cstate="print"/>
          <a:stretch>
            <a:fillRect/>
          </a:stretch>
        </p:blipFill>
        <p:spPr>
          <a:xfrm>
            <a:off x="2887133" y="3242760"/>
            <a:ext cx="1303866" cy="313468"/>
          </a:xfrm>
          <a:prstGeom prst="rect">
            <a:avLst/>
          </a:prstGeom>
        </p:spPr>
      </p:pic>
      <p:pic>
        <p:nvPicPr>
          <p:cNvPr id="20" name="object 20"/>
          <p:cNvPicPr/>
          <p:nvPr/>
        </p:nvPicPr>
        <p:blipFill>
          <a:blip r:embed="rId7" cstate="print"/>
          <a:stretch>
            <a:fillRect/>
          </a:stretch>
        </p:blipFill>
        <p:spPr>
          <a:xfrm>
            <a:off x="9274990" y="3191706"/>
            <a:ext cx="1291649" cy="313468"/>
          </a:xfrm>
          <a:prstGeom prst="rect">
            <a:avLst/>
          </a:prstGeom>
        </p:spPr>
      </p:pic>
      <p:sp>
        <p:nvSpPr>
          <p:cNvPr id="21" name="object 21"/>
          <p:cNvSpPr txBox="1"/>
          <p:nvPr/>
        </p:nvSpPr>
        <p:spPr>
          <a:xfrm>
            <a:off x="3231642" y="2468118"/>
            <a:ext cx="782955" cy="635000"/>
          </a:xfrm>
          <a:prstGeom prst="rect">
            <a:avLst/>
          </a:prstGeom>
        </p:spPr>
        <p:txBody>
          <a:bodyPr vert="horz" wrap="square" lIns="0" tIns="12065" rIns="0" bIns="0" rtlCol="0">
            <a:spAutoFit/>
          </a:bodyPr>
          <a:lstStyle/>
          <a:p>
            <a:pPr marL="88265" marR="5080" indent="-76200">
              <a:lnSpc>
                <a:spcPct val="100000"/>
              </a:lnSpc>
              <a:spcBef>
                <a:spcPts val="95"/>
              </a:spcBef>
            </a:pPr>
            <a:r>
              <a:rPr sz="2000" b="1" spc="-20" dirty="0">
                <a:solidFill>
                  <a:srgbClr val="7E7E7E"/>
                </a:solidFill>
                <a:latin typeface="Courier New"/>
                <a:cs typeface="Courier New"/>
              </a:rPr>
              <a:t>Conv, Pool</a:t>
            </a:r>
            <a:endParaRPr sz="2000">
              <a:latin typeface="Courier New"/>
              <a:cs typeface="Courier New"/>
            </a:endParaRPr>
          </a:p>
        </p:txBody>
      </p:sp>
      <p:sp>
        <p:nvSpPr>
          <p:cNvPr id="22" name="object 22"/>
          <p:cNvSpPr txBox="1"/>
          <p:nvPr/>
        </p:nvSpPr>
        <p:spPr>
          <a:xfrm>
            <a:off x="9368535" y="2813811"/>
            <a:ext cx="1085215" cy="33020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7E7E7E"/>
                </a:solidFill>
                <a:latin typeface="Courier New"/>
                <a:cs typeface="Courier New"/>
              </a:rPr>
              <a:t>Flatten</a:t>
            </a:r>
            <a:endParaRPr sz="2000">
              <a:latin typeface="Courier New"/>
              <a:cs typeface="Courier New"/>
            </a:endParaRPr>
          </a:p>
        </p:txBody>
      </p:sp>
      <p:sp>
        <p:nvSpPr>
          <p:cNvPr id="23" name="object 23"/>
          <p:cNvSpPr txBox="1"/>
          <p:nvPr/>
        </p:nvSpPr>
        <p:spPr>
          <a:xfrm>
            <a:off x="1512316" y="4480560"/>
            <a:ext cx="292735" cy="635635"/>
          </a:xfrm>
          <a:prstGeom prst="rect">
            <a:avLst/>
          </a:prstGeom>
        </p:spPr>
        <p:txBody>
          <a:bodyPr vert="horz" wrap="square" lIns="0" tIns="12700" rIns="0" bIns="0" rtlCol="0">
            <a:spAutoFit/>
          </a:bodyPr>
          <a:lstStyle/>
          <a:p>
            <a:pPr marL="12700">
              <a:lnSpc>
                <a:spcPct val="100000"/>
              </a:lnSpc>
              <a:spcBef>
                <a:spcPts val="100"/>
              </a:spcBef>
            </a:pPr>
            <a:r>
              <a:rPr sz="4000" spc="-50" dirty="0">
                <a:latin typeface="Cambria Math"/>
                <a:cs typeface="Cambria Math"/>
              </a:rPr>
              <a:t>𝐱</a:t>
            </a:r>
            <a:endParaRPr sz="4000">
              <a:latin typeface="Cambria Math"/>
              <a:cs typeface="Cambria Math"/>
            </a:endParaRPr>
          </a:p>
        </p:txBody>
      </p:sp>
      <p:sp>
        <p:nvSpPr>
          <p:cNvPr id="24" name="object 24"/>
          <p:cNvSpPr txBox="1"/>
          <p:nvPr/>
        </p:nvSpPr>
        <p:spPr>
          <a:xfrm>
            <a:off x="6495034" y="2452877"/>
            <a:ext cx="782955" cy="635000"/>
          </a:xfrm>
          <a:prstGeom prst="rect">
            <a:avLst/>
          </a:prstGeom>
        </p:spPr>
        <p:txBody>
          <a:bodyPr vert="horz" wrap="square" lIns="0" tIns="12065" rIns="0" bIns="0" rtlCol="0">
            <a:spAutoFit/>
          </a:bodyPr>
          <a:lstStyle/>
          <a:p>
            <a:pPr marL="88900" marR="5080" indent="-76200">
              <a:lnSpc>
                <a:spcPct val="100000"/>
              </a:lnSpc>
              <a:spcBef>
                <a:spcPts val="95"/>
              </a:spcBef>
            </a:pPr>
            <a:r>
              <a:rPr sz="2000" b="1" spc="-25" dirty="0">
                <a:solidFill>
                  <a:srgbClr val="7E7E7E"/>
                </a:solidFill>
                <a:latin typeface="Courier New"/>
                <a:cs typeface="Courier New"/>
              </a:rPr>
              <a:t>Conv, </a:t>
            </a:r>
            <a:r>
              <a:rPr sz="2000" b="1" spc="-20" dirty="0">
                <a:solidFill>
                  <a:srgbClr val="7E7E7E"/>
                </a:solidFill>
                <a:latin typeface="Courier New"/>
                <a:cs typeface="Courier New"/>
              </a:rPr>
              <a:t>Pool</a:t>
            </a:r>
            <a:endParaRPr sz="2000">
              <a:latin typeface="Courier New"/>
              <a:cs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5591" y="4310634"/>
            <a:ext cx="1811274" cy="1207008"/>
          </a:xfrm>
          <a:prstGeom prst="rect">
            <a:avLst/>
          </a:prstGeom>
        </p:spPr>
      </p:pic>
      <p:pic>
        <p:nvPicPr>
          <p:cNvPr id="3" name="object 3"/>
          <p:cNvPicPr/>
          <p:nvPr/>
        </p:nvPicPr>
        <p:blipFill>
          <a:blip r:embed="rId3" cstate="print"/>
          <a:stretch>
            <a:fillRect/>
          </a:stretch>
        </p:blipFill>
        <p:spPr>
          <a:xfrm>
            <a:off x="545591" y="1743455"/>
            <a:ext cx="1811274" cy="1206246"/>
          </a:xfrm>
          <a:prstGeom prst="rect">
            <a:avLst/>
          </a:prstGeom>
        </p:spPr>
      </p:pic>
      <p:sp>
        <p:nvSpPr>
          <p:cNvPr id="4" name="object 4"/>
          <p:cNvSpPr txBox="1">
            <a:spLocks noGrp="1"/>
          </p:cNvSpPr>
          <p:nvPr>
            <p:ph type="title"/>
          </p:nvPr>
        </p:nvSpPr>
        <p:spPr>
          <a:prstGeom prst="rect">
            <a:avLst/>
          </a:prstGeom>
        </p:spPr>
        <p:txBody>
          <a:bodyPr vert="horz" wrap="square" lIns="0" tIns="101854" rIns="0" bIns="0" rtlCol="0">
            <a:spAutoFit/>
          </a:bodyPr>
          <a:lstStyle/>
          <a:p>
            <a:pPr marL="1605280">
              <a:lnSpc>
                <a:spcPct val="100000"/>
              </a:lnSpc>
              <a:spcBef>
                <a:spcPts val="100"/>
              </a:spcBef>
            </a:pPr>
            <a:r>
              <a:rPr sz="3600" b="1" dirty="0">
                <a:latin typeface="Lucida Bright"/>
                <a:cs typeface="Lucida Bright"/>
              </a:rPr>
              <a:t>Training</a:t>
            </a:r>
            <a:r>
              <a:rPr sz="3600" b="1" spc="-60" dirty="0">
                <a:latin typeface="Lucida Bright"/>
                <a:cs typeface="Lucida Bright"/>
              </a:rPr>
              <a:t> </a:t>
            </a:r>
            <a:r>
              <a:rPr sz="3600" b="1" dirty="0">
                <a:latin typeface="Lucida Bright"/>
                <a:cs typeface="Lucida Bright"/>
              </a:rPr>
              <a:t>Siamese</a:t>
            </a:r>
            <a:r>
              <a:rPr sz="3600" b="1" spc="-30" dirty="0">
                <a:latin typeface="Lucida Bright"/>
                <a:cs typeface="Lucida Bright"/>
              </a:rPr>
              <a:t> </a:t>
            </a:r>
            <a:r>
              <a:rPr sz="3600" b="1" spc="-10" dirty="0">
                <a:latin typeface="Lucida Bright"/>
                <a:cs typeface="Lucida Bright"/>
              </a:rPr>
              <a:t>Network</a:t>
            </a:r>
            <a:endParaRPr sz="3600">
              <a:latin typeface="Lucida Bright"/>
              <a:cs typeface="Lucida Bright"/>
            </a:endParaRPr>
          </a:p>
        </p:txBody>
      </p:sp>
      <p:sp>
        <p:nvSpPr>
          <p:cNvPr id="5" name="object 5"/>
          <p:cNvSpPr txBox="1"/>
          <p:nvPr/>
        </p:nvSpPr>
        <p:spPr>
          <a:xfrm>
            <a:off x="1148080" y="5459984"/>
            <a:ext cx="494665" cy="635635"/>
          </a:xfrm>
          <a:prstGeom prst="rect">
            <a:avLst/>
          </a:prstGeom>
        </p:spPr>
        <p:txBody>
          <a:bodyPr vert="horz" wrap="square" lIns="0" tIns="12700" rIns="0" bIns="0" rtlCol="0">
            <a:spAutoFit/>
          </a:bodyPr>
          <a:lstStyle/>
          <a:p>
            <a:pPr marL="38100">
              <a:lnSpc>
                <a:spcPct val="100000"/>
              </a:lnSpc>
              <a:spcBef>
                <a:spcPts val="100"/>
              </a:spcBef>
            </a:pPr>
            <a:r>
              <a:rPr sz="4000" spc="-90" dirty="0">
                <a:latin typeface="Cambria Math"/>
                <a:cs typeface="Cambria Math"/>
              </a:rPr>
              <a:t>𝐱</a:t>
            </a:r>
            <a:r>
              <a:rPr sz="4350" spc="-135" baseline="-12452" dirty="0">
                <a:latin typeface="Cambria Math"/>
                <a:cs typeface="Cambria Math"/>
              </a:rPr>
              <a:t>2</a:t>
            </a:r>
            <a:endParaRPr sz="4350" baseline="-12452">
              <a:latin typeface="Cambria Math"/>
              <a:cs typeface="Cambria Math"/>
            </a:endParaRPr>
          </a:p>
        </p:txBody>
      </p:sp>
      <p:sp>
        <p:nvSpPr>
          <p:cNvPr id="6" name="object 6"/>
          <p:cNvSpPr txBox="1"/>
          <p:nvPr/>
        </p:nvSpPr>
        <p:spPr>
          <a:xfrm>
            <a:off x="1159255" y="2740405"/>
            <a:ext cx="558165" cy="635635"/>
          </a:xfrm>
          <a:prstGeom prst="rect">
            <a:avLst/>
          </a:prstGeom>
        </p:spPr>
        <p:txBody>
          <a:bodyPr vert="horz" wrap="square" lIns="0" tIns="12700" rIns="0" bIns="0" rtlCol="0">
            <a:spAutoFit/>
          </a:bodyPr>
          <a:lstStyle/>
          <a:p>
            <a:pPr marL="38100">
              <a:lnSpc>
                <a:spcPct val="100000"/>
              </a:lnSpc>
              <a:spcBef>
                <a:spcPts val="100"/>
              </a:spcBef>
            </a:pPr>
            <a:r>
              <a:rPr sz="4000" spc="-25" dirty="0">
                <a:latin typeface="Cambria Math"/>
                <a:cs typeface="Cambria Math"/>
              </a:rPr>
              <a:t>𝐱</a:t>
            </a:r>
            <a:r>
              <a:rPr sz="4350" spc="-37" baseline="-12452" dirty="0">
                <a:latin typeface="Cambria Math"/>
                <a:cs typeface="Cambria Math"/>
              </a:rPr>
              <a:t>1</a:t>
            </a:r>
            <a:endParaRPr sz="4350" baseline="-12452">
              <a:latin typeface="Cambria Math"/>
              <a:cs typeface="Cambria Math"/>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pic>
        <p:nvPicPr>
          <p:cNvPr id="5" name="object 5"/>
          <p:cNvPicPr/>
          <p:nvPr/>
        </p:nvPicPr>
        <p:blipFill>
          <a:blip r:embed="rId2" cstate="print"/>
          <a:stretch>
            <a:fillRect/>
          </a:stretch>
        </p:blipFill>
        <p:spPr>
          <a:xfrm>
            <a:off x="545591" y="4310634"/>
            <a:ext cx="1811274" cy="1207008"/>
          </a:xfrm>
          <a:prstGeom prst="rect">
            <a:avLst/>
          </a:prstGeom>
        </p:spPr>
      </p:pic>
      <p:pic>
        <p:nvPicPr>
          <p:cNvPr id="6" name="object 6"/>
          <p:cNvPicPr/>
          <p:nvPr/>
        </p:nvPicPr>
        <p:blipFill>
          <a:blip r:embed="rId3" cstate="print"/>
          <a:stretch>
            <a:fillRect/>
          </a:stretch>
        </p:blipFill>
        <p:spPr>
          <a:xfrm>
            <a:off x="545591" y="1743455"/>
            <a:ext cx="1811274" cy="1206246"/>
          </a:xfrm>
          <a:prstGeom prst="rect">
            <a:avLst/>
          </a:prstGeom>
        </p:spPr>
      </p:pic>
      <p:sp>
        <p:nvSpPr>
          <p:cNvPr id="7" name="object 7"/>
          <p:cNvSpPr txBox="1"/>
          <p:nvPr/>
        </p:nvSpPr>
        <p:spPr>
          <a:xfrm>
            <a:off x="1173480" y="1697735"/>
            <a:ext cx="2023745" cy="4398010"/>
          </a:xfrm>
          <a:prstGeom prst="rect">
            <a:avLst/>
          </a:prstGeom>
        </p:spPr>
        <p:txBody>
          <a:bodyPr vert="horz" wrap="square" lIns="0" tIns="12700" rIns="0" bIns="0" rtlCol="0">
            <a:spAutoFit/>
          </a:bodyPr>
          <a:lstStyle/>
          <a:p>
            <a:pPr marL="1840864">
              <a:lnSpc>
                <a:spcPct val="100000"/>
              </a:lnSpc>
              <a:spcBef>
                <a:spcPts val="100"/>
              </a:spcBef>
            </a:pPr>
            <a:r>
              <a:rPr sz="3200" spc="-50" dirty="0">
                <a:latin typeface="Cambria Math"/>
                <a:cs typeface="Cambria Math"/>
              </a:rPr>
              <a:t>𝐟</a:t>
            </a:r>
            <a:endParaRPr sz="3200">
              <a:latin typeface="Cambria Math"/>
              <a:cs typeface="Cambria Math"/>
            </a:endParaRPr>
          </a:p>
          <a:p>
            <a:pPr>
              <a:lnSpc>
                <a:spcPct val="100000"/>
              </a:lnSpc>
              <a:spcBef>
                <a:spcPts val="20"/>
              </a:spcBef>
            </a:pPr>
            <a:endParaRPr sz="3800">
              <a:latin typeface="Cambria Math"/>
              <a:cs typeface="Cambria Math"/>
            </a:endParaRPr>
          </a:p>
          <a:p>
            <a:pPr marL="23495">
              <a:lnSpc>
                <a:spcPct val="100000"/>
              </a:lnSpc>
            </a:pPr>
            <a:r>
              <a:rPr sz="4000" spc="-25" dirty="0">
                <a:latin typeface="Cambria Math"/>
                <a:cs typeface="Cambria Math"/>
              </a:rPr>
              <a:t>𝐱1</a:t>
            </a:r>
            <a:endParaRPr sz="4000">
              <a:latin typeface="Cambria Math"/>
              <a:cs typeface="Cambria Math"/>
            </a:endParaRPr>
          </a:p>
          <a:p>
            <a:pPr>
              <a:lnSpc>
                <a:spcPct val="100000"/>
              </a:lnSpc>
            </a:pPr>
            <a:endParaRPr sz="4000">
              <a:latin typeface="Cambria Math"/>
              <a:cs typeface="Cambria Math"/>
            </a:endParaRPr>
          </a:p>
          <a:p>
            <a:pPr marL="1840864">
              <a:lnSpc>
                <a:spcPct val="100000"/>
              </a:lnSpc>
              <a:spcBef>
                <a:spcPts val="2750"/>
              </a:spcBef>
            </a:pPr>
            <a:r>
              <a:rPr sz="3200" spc="-50" dirty="0">
                <a:latin typeface="Cambria Math"/>
                <a:cs typeface="Cambria Math"/>
              </a:rPr>
              <a:t>𝐟</a:t>
            </a:r>
            <a:endParaRPr sz="3200">
              <a:latin typeface="Cambria Math"/>
              <a:cs typeface="Cambria Math"/>
            </a:endParaRPr>
          </a:p>
          <a:p>
            <a:pPr>
              <a:lnSpc>
                <a:spcPct val="100000"/>
              </a:lnSpc>
              <a:spcBef>
                <a:spcPts val="10"/>
              </a:spcBef>
            </a:pPr>
            <a:endParaRPr sz="4450">
              <a:latin typeface="Cambria Math"/>
              <a:cs typeface="Cambria Math"/>
            </a:endParaRPr>
          </a:p>
          <a:p>
            <a:pPr marL="12700">
              <a:lnSpc>
                <a:spcPct val="100000"/>
              </a:lnSpc>
              <a:spcBef>
                <a:spcPts val="5"/>
              </a:spcBef>
            </a:pPr>
            <a:r>
              <a:rPr sz="4000" spc="-25" dirty="0">
                <a:latin typeface="Cambria Math"/>
                <a:cs typeface="Cambria Math"/>
              </a:rPr>
              <a:t>𝐱2</a:t>
            </a:r>
            <a:endParaRPr sz="4000">
              <a:latin typeface="Cambria Math"/>
              <a:cs typeface="Cambria Math"/>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0" name="object 10"/>
          <p:cNvSpPr/>
          <p:nvPr/>
        </p:nvSpPr>
        <p:spPr>
          <a:xfrm>
            <a:off x="5613527" y="3156966"/>
            <a:ext cx="125730" cy="376555"/>
          </a:xfrm>
          <a:custGeom>
            <a:avLst/>
            <a:gdLst/>
            <a:ahLst/>
            <a:cxnLst/>
            <a:rect l="l" t="t" r="r" b="b"/>
            <a:pathLst>
              <a:path w="125729" h="376554">
                <a:moveTo>
                  <a:pt x="5334" y="0"/>
                </a:moveTo>
                <a:lnTo>
                  <a:pt x="0" y="15239"/>
                </a:lnTo>
                <a:lnTo>
                  <a:pt x="21717" y="24764"/>
                </a:lnTo>
                <a:lnTo>
                  <a:pt x="40512" y="37846"/>
                </a:lnTo>
                <a:lnTo>
                  <a:pt x="68834" y="74930"/>
                </a:lnTo>
                <a:lnTo>
                  <a:pt x="85471" y="124841"/>
                </a:lnTo>
                <a:lnTo>
                  <a:pt x="91059" y="186309"/>
                </a:lnTo>
                <a:lnTo>
                  <a:pt x="89662" y="219456"/>
                </a:lnTo>
                <a:lnTo>
                  <a:pt x="78486" y="276733"/>
                </a:lnTo>
                <a:lnTo>
                  <a:pt x="56134" y="321437"/>
                </a:lnTo>
                <a:lnTo>
                  <a:pt x="21971" y="351536"/>
                </a:lnTo>
                <a:lnTo>
                  <a:pt x="508" y="361061"/>
                </a:lnTo>
                <a:lnTo>
                  <a:pt x="5334" y="376300"/>
                </a:lnTo>
                <a:lnTo>
                  <a:pt x="56642" y="352171"/>
                </a:lnTo>
                <a:lnTo>
                  <a:pt x="94487" y="310514"/>
                </a:lnTo>
                <a:lnTo>
                  <a:pt x="117728" y="254762"/>
                </a:lnTo>
                <a:lnTo>
                  <a:pt x="125475" y="188213"/>
                </a:lnTo>
                <a:lnTo>
                  <a:pt x="123444" y="153797"/>
                </a:lnTo>
                <a:lnTo>
                  <a:pt x="107950" y="92583"/>
                </a:lnTo>
                <a:lnTo>
                  <a:pt x="77088" y="42799"/>
                </a:lnTo>
                <a:lnTo>
                  <a:pt x="32638" y="9906"/>
                </a:lnTo>
                <a:lnTo>
                  <a:pt x="5334" y="0"/>
                </a:lnTo>
                <a:close/>
              </a:path>
            </a:pathLst>
          </a:custGeom>
          <a:solidFill>
            <a:srgbClr val="000000"/>
          </a:solidFill>
        </p:spPr>
        <p:txBody>
          <a:bodyPr wrap="square" lIns="0" tIns="0" rIns="0" bIns="0" rtlCol="0"/>
          <a:lstStyle/>
          <a:p>
            <a:endParaRPr/>
          </a:p>
        </p:txBody>
      </p:sp>
      <p:sp>
        <p:nvSpPr>
          <p:cNvPr id="11" name="object 11"/>
          <p:cNvSpPr/>
          <p:nvPr/>
        </p:nvSpPr>
        <p:spPr>
          <a:xfrm>
            <a:off x="5066538" y="3156966"/>
            <a:ext cx="125730" cy="376555"/>
          </a:xfrm>
          <a:custGeom>
            <a:avLst/>
            <a:gdLst/>
            <a:ahLst/>
            <a:cxnLst/>
            <a:rect l="l" t="t" r="r" b="b"/>
            <a:pathLst>
              <a:path w="125729" h="376554">
                <a:moveTo>
                  <a:pt x="120141" y="0"/>
                </a:moveTo>
                <a:lnTo>
                  <a:pt x="68834" y="24130"/>
                </a:lnTo>
                <a:lnTo>
                  <a:pt x="31114" y="65912"/>
                </a:lnTo>
                <a:lnTo>
                  <a:pt x="7747" y="121920"/>
                </a:lnTo>
                <a:lnTo>
                  <a:pt x="0" y="188213"/>
                </a:lnTo>
                <a:lnTo>
                  <a:pt x="1904" y="222885"/>
                </a:lnTo>
                <a:lnTo>
                  <a:pt x="17399" y="283972"/>
                </a:lnTo>
                <a:lnTo>
                  <a:pt x="48133" y="333629"/>
                </a:lnTo>
                <a:lnTo>
                  <a:pt x="92710" y="366522"/>
                </a:lnTo>
                <a:lnTo>
                  <a:pt x="120141" y="376300"/>
                </a:lnTo>
                <a:lnTo>
                  <a:pt x="124840" y="361061"/>
                </a:lnTo>
                <a:lnTo>
                  <a:pt x="103377" y="351536"/>
                </a:lnTo>
                <a:lnTo>
                  <a:pt x="84962" y="338328"/>
                </a:lnTo>
                <a:lnTo>
                  <a:pt x="56641" y="300736"/>
                </a:lnTo>
                <a:lnTo>
                  <a:pt x="39877" y="249555"/>
                </a:lnTo>
                <a:lnTo>
                  <a:pt x="34289" y="186309"/>
                </a:lnTo>
                <a:lnTo>
                  <a:pt x="35687" y="154178"/>
                </a:lnTo>
                <a:lnTo>
                  <a:pt x="46862" y="98425"/>
                </a:lnTo>
                <a:lnTo>
                  <a:pt x="69341" y="54483"/>
                </a:lnTo>
                <a:lnTo>
                  <a:pt x="103759" y="24764"/>
                </a:lnTo>
                <a:lnTo>
                  <a:pt x="125475" y="15239"/>
                </a:lnTo>
                <a:lnTo>
                  <a:pt x="120141" y="0"/>
                </a:lnTo>
                <a:close/>
              </a:path>
            </a:pathLst>
          </a:custGeom>
          <a:solidFill>
            <a:srgbClr val="000000"/>
          </a:solidFill>
        </p:spPr>
        <p:txBody>
          <a:bodyPr wrap="square" lIns="0" tIns="0" rIns="0" bIns="0" rtlCol="0"/>
          <a:lstStyle/>
          <a:p>
            <a:endParaRPr/>
          </a:p>
        </p:txBody>
      </p:sp>
      <p:sp>
        <p:nvSpPr>
          <p:cNvPr id="12" name="object 12"/>
          <p:cNvSpPr txBox="1"/>
          <p:nvPr/>
        </p:nvSpPr>
        <p:spPr>
          <a:xfrm>
            <a:off x="3891534" y="3030220"/>
            <a:ext cx="1823720" cy="574040"/>
          </a:xfrm>
          <a:prstGeom prst="rect">
            <a:avLst/>
          </a:prstGeom>
        </p:spPr>
        <p:txBody>
          <a:bodyPr vert="horz" wrap="square" lIns="0" tIns="12700" rIns="0" bIns="0" rtlCol="0">
            <a:spAutoFit/>
          </a:bodyPr>
          <a:lstStyle/>
          <a:p>
            <a:pPr marL="12700">
              <a:lnSpc>
                <a:spcPct val="100000"/>
              </a:lnSpc>
              <a:spcBef>
                <a:spcPts val="100"/>
              </a:spcBef>
              <a:tabLst>
                <a:tab pos="1307465" algn="l"/>
              </a:tabLst>
            </a:pPr>
            <a:r>
              <a:rPr sz="3200" spc="-35" dirty="0">
                <a:solidFill>
                  <a:srgbClr val="FF0000"/>
                </a:solidFill>
                <a:latin typeface="Cambria Math"/>
                <a:cs typeface="Cambria Math"/>
              </a:rPr>
              <a:t>𝐡1</a:t>
            </a:r>
            <a:r>
              <a:rPr sz="3200" spc="-150" dirty="0">
                <a:solidFill>
                  <a:srgbClr val="FF0000"/>
                </a:solidFill>
                <a:latin typeface="Cambria Math"/>
                <a:cs typeface="Cambria Math"/>
              </a:rPr>
              <a:t> </a:t>
            </a:r>
            <a:r>
              <a:rPr sz="3200" dirty="0">
                <a:latin typeface="Cambria Math"/>
                <a:cs typeface="Cambria Math"/>
              </a:rPr>
              <a:t>=</a:t>
            </a:r>
            <a:r>
              <a:rPr sz="3200" spc="140" dirty="0">
                <a:latin typeface="Cambria Math"/>
                <a:cs typeface="Cambria Math"/>
              </a:rPr>
              <a:t> </a:t>
            </a:r>
            <a:r>
              <a:rPr sz="3200" spc="-50" dirty="0">
                <a:latin typeface="Cambria Math"/>
                <a:cs typeface="Cambria Math"/>
              </a:rPr>
              <a:t>𝐟</a:t>
            </a:r>
            <a:r>
              <a:rPr sz="3200" dirty="0">
                <a:latin typeface="Cambria Math"/>
                <a:cs typeface="Cambria Math"/>
              </a:rPr>
              <a:t>	</a:t>
            </a:r>
            <a:r>
              <a:rPr sz="3600" spc="-25" dirty="0">
                <a:latin typeface="Cambria Math"/>
                <a:cs typeface="Cambria Math"/>
              </a:rPr>
              <a:t>𝐱1</a:t>
            </a:r>
            <a:endParaRPr sz="3600">
              <a:latin typeface="Cambria Math"/>
              <a:cs typeface="Cambria Math"/>
            </a:endParaRPr>
          </a:p>
        </p:txBody>
      </p:sp>
      <p:sp>
        <p:nvSpPr>
          <p:cNvPr id="13" name="object 13"/>
          <p:cNvSpPr/>
          <p:nvPr/>
        </p:nvSpPr>
        <p:spPr>
          <a:xfrm>
            <a:off x="5630164" y="5747765"/>
            <a:ext cx="125730" cy="377190"/>
          </a:xfrm>
          <a:custGeom>
            <a:avLst/>
            <a:gdLst/>
            <a:ahLst/>
            <a:cxnLst/>
            <a:rect l="l" t="t" r="r" b="b"/>
            <a:pathLst>
              <a:path w="125729" h="377189">
                <a:moveTo>
                  <a:pt x="5334" y="0"/>
                </a:moveTo>
                <a:lnTo>
                  <a:pt x="0" y="15303"/>
                </a:lnTo>
                <a:lnTo>
                  <a:pt x="21844" y="24777"/>
                </a:lnTo>
                <a:lnTo>
                  <a:pt x="40512" y="37896"/>
                </a:lnTo>
                <a:lnTo>
                  <a:pt x="68834" y="75031"/>
                </a:lnTo>
                <a:lnTo>
                  <a:pt x="85598" y="125145"/>
                </a:lnTo>
                <a:lnTo>
                  <a:pt x="91059" y="186651"/>
                </a:lnTo>
                <a:lnTo>
                  <a:pt x="89662" y="219900"/>
                </a:lnTo>
                <a:lnTo>
                  <a:pt x="78486" y="277253"/>
                </a:lnTo>
                <a:lnTo>
                  <a:pt x="56134" y="322033"/>
                </a:lnTo>
                <a:lnTo>
                  <a:pt x="22098" y="352247"/>
                </a:lnTo>
                <a:lnTo>
                  <a:pt x="635" y="361759"/>
                </a:lnTo>
                <a:lnTo>
                  <a:pt x="5334" y="377075"/>
                </a:lnTo>
                <a:lnTo>
                  <a:pt x="56769" y="352945"/>
                </a:lnTo>
                <a:lnTo>
                  <a:pt x="94487" y="311175"/>
                </a:lnTo>
                <a:lnTo>
                  <a:pt x="117728" y="255244"/>
                </a:lnTo>
                <a:lnTo>
                  <a:pt x="125475" y="188633"/>
                </a:lnTo>
                <a:lnTo>
                  <a:pt x="123444" y="154063"/>
                </a:lnTo>
                <a:lnTo>
                  <a:pt x="107950" y="92798"/>
                </a:lnTo>
                <a:lnTo>
                  <a:pt x="77215" y="42913"/>
                </a:lnTo>
                <a:lnTo>
                  <a:pt x="32638" y="9867"/>
                </a:lnTo>
                <a:lnTo>
                  <a:pt x="5334" y="0"/>
                </a:lnTo>
                <a:close/>
              </a:path>
            </a:pathLst>
          </a:custGeom>
          <a:solidFill>
            <a:srgbClr val="000000"/>
          </a:solidFill>
        </p:spPr>
        <p:txBody>
          <a:bodyPr wrap="square" lIns="0" tIns="0" rIns="0" bIns="0" rtlCol="0"/>
          <a:lstStyle/>
          <a:p>
            <a:endParaRPr/>
          </a:p>
        </p:txBody>
      </p:sp>
      <p:sp>
        <p:nvSpPr>
          <p:cNvPr id="14" name="object 14"/>
          <p:cNvSpPr/>
          <p:nvPr/>
        </p:nvSpPr>
        <p:spPr>
          <a:xfrm>
            <a:off x="5074158" y="5747765"/>
            <a:ext cx="125730" cy="377190"/>
          </a:xfrm>
          <a:custGeom>
            <a:avLst/>
            <a:gdLst/>
            <a:ahLst/>
            <a:cxnLst/>
            <a:rect l="l" t="t" r="r" b="b"/>
            <a:pathLst>
              <a:path w="125729" h="377189">
                <a:moveTo>
                  <a:pt x="120014" y="0"/>
                </a:moveTo>
                <a:lnTo>
                  <a:pt x="68833" y="24180"/>
                </a:lnTo>
                <a:lnTo>
                  <a:pt x="31114" y="66090"/>
                </a:lnTo>
                <a:lnTo>
                  <a:pt x="7746" y="122123"/>
                </a:lnTo>
                <a:lnTo>
                  <a:pt x="0" y="188633"/>
                </a:lnTo>
                <a:lnTo>
                  <a:pt x="1904" y="223278"/>
                </a:lnTo>
                <a:lnTo>
                  <a:pt x="17399" y="284543"/>
                </a:lnTo>
                <a:lnTo>
                  <a:pt x="48132" y="334264"/>
                </a:lnTo>
                <a:lnTo>
                  <a:pt x="92709" y="367207"/>
                </a:lnTo>
                <a:lnTo>
                  <a:pt x="120014" y="377075"/>
                </a:lnTo>
                <a:lnTo>
                  <a:pt x="124840" y="361759"/>
                </a:lnTo>
                <a:lnTo>
                  <a:pt x="103377" y="352247"/>
                </a:lnTo>
                <a:lnTo>
                  <a:pt x="84836" y="339001"/>
                </a:lnTo>
                <a:lnTo>
                  <a:pt x="56641" y="301332"/>
                </a:lnTo>
                <a:lnTo>
                  <a:pt x="39877" y="250101"/>
                </a:lnTo>
                <a:lnTo>
                  <a:pt x="34289" y="186651"/>
                </a:lnTo>
                <a:lnTo>
                  <a:pt x="35687" y="154470"/>
                </a:lnTo>
                <a:lnTo>
                  <a:pt x="46862" y="98666"/>
                </a:lnTo>
                <a:lnTo>
                  <a:pt x="69341" y="54648"/>
                </a:lnTo>
                <a:lnTo>
                  <a:pt x="103758" y="24777"/>
                </a:lnTo>
                <a:lnTo>
                  <a:pt x="125349" y="15303"/>
                </a:lnTo>
                <a:lnTo>
                  <a:pt x="120014" y="0"/>
                </a:lnTo>
                <a:close/>
              </a:path>
            </a:pathLst>
          </a:custGeom>
          <a:solidFill>
            <a:srgbClr val="000000"/>
          </a:solidFill>
        </p:spPr>
        <p:txBody>
          <a:bodyPr wrap="square" lIns="0" tIns="0" rIns="0" bIns="0" rtlCol="0"/>
          <a:lstStyle/>
          <a:p>
            <a:endParaRPr/>
          </a:p>
        </p:txBody>
      </p:sp>
      <p:pic>
        <p:nvPicPr>
          <p:cNvPr id="15" name="object 15"/>
          <p:cNvPicPr/>
          <p:nvPr/>
        </p:nvPicPr>
        <p:blipFill>
          <a:blip r:embed="rId2" cstate="print"/>
          <a:stretch>
            <a:fillRect/>
          </a:stretch>
        </p:blipFill>
        <p:spPr>
          <a:xfrm>
            <a:off x="545591" y="4310634"/>
            <a:ext cx="1811274" cy="1207008"/>
          </a:xfrm>
          <a:prstGeom prst="rect">
            <a:avLst/>
          </a:prstGeom>
        </p:spPr>
      </p:pic>
      <p:pic>
        <p:nvPicPr>
          <p:cNvPr id="16" name="object 16"/>
          <p:cNvPicPr/>
          <p:nvPr/>
        </p:nvPicPr>
        <p:blipFill>
          <a:blip r:embed="rId3" cstate="print"/>
          <a:stretch>
            <a:fillRect/>
          </a:stretch>
        </p:blipFill>
        <p:spPr>
          <a:xfrm>
            <a:off x="545591" y="1743455"/>
            <a:ext cx="1811274" cy="1206246"/>
          </a:xfrm>
          <a:prstGeom prst="rect">
            <a:avLst/>
          </a:prstGeom>
        </p:spPr>
      </p:pic>
      <p:sp>
        <p:nvSpPr>
          <p:cNvPr id="17" name="object 17"/>
          <p:cNvSpPr txBox="1"/>
          <p:nvPr/>
        </p:nvSpPr>
        <p:spPr>
          <a:xfrm>
            <a:off x="1173480" y="5459984"/>
            <a:ext cx="521334" cy="635635"/>
          </a:xfrm>
          <a:prstGeom prst="rect">
            <a:avLst/>
          </a:prstGeom>
        </p:spPr>
        <p:txBody>
          <a:bodyPr vert="horz" wrap="square" lIns="0" tIns="12700" rIns="0" bIns="0" rtlCol="0">
            <a:spAutoFit/>
          </a:bodyPr>
          <a:lstStyle/>
          <a:p>
            <a:pPr marL="12700">
              <a:lnSpc>
                <a:spcPct val="100000"/>
              </a:lnSpc>
              <a:spcBef>
                <a:spcPts val="100"/>
              </a:spcBef>
            </a:pPr>
            <a:r>
              <a:rPr sz="4000" spc="-190" dirty="0">
                <a:latin typeface="Cambria Math"/>
                <a:cs typeface="Cambria Math"/>
              </a:rPr>
              <a:t>𝐱2</a:t>
            </a:r>
            <a:endParaRPr sz="4000">
              <a:latin typeface="Cambria Math"/>
              <a:cs typeface="Cambria Math"/>
            </a:endParaRPr>
          </a:p>
        </p:txBody>
      </p:sp>
      <p:sp>
        <p:nvSpPr>
          <p:cNvPr id="18" name="object 18"/>
          <p:cNvSpPr txBox="1"/>
          <p:nvPr/>
        </p:nvSpPr>
        <p:spPr>
          <a:xfrm>
            <a:off x="3889502" y="5625338"/>
            <a:ext cx="1725930" cy="513080"/>
          </a:xfrm>
          <a:prstGeom prst="rect">
            <a:avLst/>
          </a:prstGeom>
        </p:spPr>
        <p:txBody>
          <a:bodyPr vert="horz" wrap="square" lIns="0" tIns="12065" rIns="0" bIns="0" rtlCol="0">
            <a:spAutoFit/>
          </a:bodyPr>
          <a:lstStyle/>
          <a:p>
            <a:pPr marL="12700">
              <a:lnSpc>
                <a:spcPct val="100000"/>
              </a:lnSpc>
              <a:spcBef>
                <a:spcPts val="95"/>
              </a:spcBef>
              <a:tabLst>
                <a:tab pos="1316990" algn="l"/>
              </a:tabLst>
            </a:pPr>
            <a:r>
              <a:rPr sz="3200" spc="-45" dirty="0">
                <a:solidFill>
                  <a:srgbClr val="006FC0"/>
                </a:solidFill>
                <a:latin typeface="Cambria Math"/>
                <a:cs typeface="Cambria Math"/>
              </a:rPr>
              <a:t>𝐡2</a:t>
            </a:r>
            <a:r>
              <a:rPr sz="3200" spc="85" dirty="0">
                <a:solidFill>
                  <a:srgbClr val="006FC0"/>
                </a:solidFill>
                <a:latin typeface="Cambria Math"/>
                <a:cs typeface="Cambria Math"/>
              </a:rPr>
              <a:t> </a:t>
            </a:r>
            <a:r>
              <a:rPr sz="3200" dirty="0">
                <a:latin typeface="Cambria Math"/>
                <a:cs typeface="Cambria Math"/>
              </a:rPr>
              <a:t>=</a:t>
            </a:r>
            <a:r>
              <a:rPr sz="3200" spc="5" dirty="0">
                <a:latin typeface="Cambria Math"/>
                <a:cs typeface="Cambria Math"/>
              </a:rPr>
              <a:t> </a:t>
            </a:r>
            <a:r>
              <a:rPr sz="3200" spc="-50" dirty="0">
                <a:latin typeface="Cambria Math"/>
                <a:cs typeface="Cambria Math"/>
              </a:rPr>
              <a:t>𝐟</a:t>
            </a:r>
            <a:r>
              <a:rPr sz="3200" dirty="0">
                <a:latin typeface="Cambria Math"/>
                <a:cs typeface="Cambria Math"/>
              </a:rPr>
              <a:t>	</a:t>
            </a:r>
            <a:r>
              <a:rPr sz="3200" spc="-150" dirty="0">
                <a:latin typeface="Cambria Math"/>
                <a:cs typeface="Cambria Math"/>
              </a:rPr>
              <a:t>𝐱2</a:t>
            </a:r>
            <a:endParaRPr sz="3200">
              <a:latin typeface="Cambria Math"/>
              <a:cs typeface="Cambria Math"/>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91534" y="3031744"/>
            <a:ext cx="495934" cy="513080"/>
          </a:xfrm>
          <a:prstGeom prst="rect">
            <a:avLst/>
          </a:prstGeom>
        </p:spPr>
        <p:txBody>
          <a:bodyPr vert="horz" wrap="square" lIns="0" tIns="12065" rIns="0" bIns="0" rtlCol="0">
            <a:spAutoFit/>
          </a:bodyPr>
          <a:lstStyle/>
          <a:p>
            <a:pPr marL="12700">
              <a:lnSpc>
                <a:spcPct val="100000"/>
              </a:lnSpc>
              <a:spcBef>
                <a:spcPts val="95"/>
              </a:spcBef>
            </a:pPr>
            <a:r>
              <a:rPr sz="3200" spc="-25" dirty="0">
                <a:solidFill>
                  <a:srgbClr val="FF0000"/>
                </a:solidFill>
                <a:latin typeface="Cambria Math"/>
                <a:cs typeface="Cambria Math"/>
              </a:rPr>
              <a:t>𝐡1</a:t>
            </a:r>
            <a:endParaRPr sz="3200">
              <a:latin typeface="Cambria Math"/>
              <a:cs typeface="Cambria Math"/>
            </a:endParaRPr>
          </a:p>
        </p:txBody>
      </p:sp>
      <p:sp>
        <p:nvSpPr>
          <p:cNvPr id="13" name="object 13"/>
          <p:cNvSpPr/>
          <p:nvPr/>
        </p:nvSpPr>
        <p:spPr>
          <a:xfrm>
            <a:off x="8305038" y="4591837"/>
            <a:ext cx="30480" cy="369570"/>
          </a:xfrm>
          <a:custGeom>
            <a:avLst/>
            <a:gdLst/>
            <a:ahLst/>
            <a:cxnLst/>
            <a:rect l="l" t="t" r="r" b="b"/>
            <a:pathLst>
              <a:path w="30479" h="369570">
                <a:moveTo>
                  <a:pt x="29936" y="0"/>
                </a:moveTo>
                <a:lnTo>
                  <a:pt x="0" y="0"/>
                </a:lnTo>
                <a:lnTo>
                  <a:pt x="0" y="369290"/>
                </a:lnTo>
                <a:lnTo>
                  <a:pt x="29936" y="369290"/>
                </a:lnTo>
                <a:lnTo>
                  <a:pt x="29936" y="0"/>
                </a:lnTo>
                <a:close/>
              </a:path>
            </a:pathLst>
          </a:custGeom>
          <a:solidFill>
            <a:srgbClr val="000000"/>
          </a:solidFill>
        </p:spPr>
        <p:txBody>
          <a:bodyPr wrap="square" lIns="0" tIns="0" rIns="0" bIns="0" rtlCol="0"/>
          <a:lstStyle/>
          <a:p>
            <a:endParaRPr/>
          </a:p>
        </p:txBody>
      </p:sp>
      <p:sp>
        <p:nvSpPr>
          <p:cNvPr id="14" name="object 14"/>
          <p:cNvSpPr/>
          <p:nvPr/>
        </p:nvSpPr>
        <p:spPr>
          <a:xfrm>
            <a:off x="6826757" y="4591837"/>
            <a:ext cx="31115" cy="369570"/>
          </a:xfrm>
          <a:custGeom>
            <a:avLst/>
            <a:gdLst/>
            <a:ahLst/>
            <a:cxnLst/>
            <a:rect l="l" t="t" r="r" b="b"/>
            <a:pathLst>
              <a:path w="31115" h="369570">
                <a:moveTo>
                  <a:pt x="30684" y="0"/>
                </a:moveTo>
                <a:lnTo>
                  <a:pt x="0" y="0"/>
                </a:lnTo>
                <a:lnTo>
                  <a:pt x="0" y="369290"/>
                </a:lnTo>
                <a:lnTo>
                  <a:pt x="30684" y="369290"/>
                </a:lnTo>
                <a:lnTo>
                  <a:pt x="30684" y="0"/>
                </a:lnTo>
                <a:close/>
              </a:path>
            </a:pathLst>
          </a:custGeom>
          <a:solidFill>
            <a:srgbClr val="000000"/>
          </a:solidFill>
        </p:spPr>
        <p:txBody>
          <a:bodyPr wrap="square" lIns="0" tIns="0" rIns="0" bIns="0" rtlCol="0"/>
          <a:lstStyle/>
          <a:p>
            <a:endParaRPr/>
          </a:p>
        </p:txBody>
      </p:sp>
      <p:sp>
        <p:nvSpPr>
          <p:cNvPr id="15" name="object 15"/>
          <p:cNvSpPr txBox="1"/>
          <p:nvPr/>
        </p:nvSpPr>
        <p:spPr>
          <a:xfrm>
            <a:off x="6036309" y="4463033"/>
            <a:ext cx="2295525" cy="513080"/>
          </a:xfrm>
          <a:prstGeom prst="rect">
            <a:avLst/>
          </a:prstGeom>
        </p:spPr>
        <p:txBody>
          <a:bodyPr vert="horz" wrap="square" lIns="0" tIns="12065" rIns="0" bIns="0" rtlCol="0">
            <a:spAutoFit/>
          </a:bodyPr>
          <a:lstStyle/>
          <a:p>
            <a:pPr marL="12700">
              <a:lnSpc>
                <a:spcPct val="100000"/>
              </a:lnSpc>
              <a:spcBef>
                <a:spcPts val="95"/>
              </a:spcBef>
              <a:tabLst>
                <a:tab pos="869315" algn="l"/>
              </a:tabLst>
            </a:pPr>
            <a:r>
              <a:rPr sz="3200" dirty="0">
                <a:solidFill>
                  <a:srgbClr val="6F2F9F"/>
                </a:solidFill>
                <a:latin typeface="Cambria Math"/>
                <a:cs typeface="Cambria Math"/>
              </a:rPr>
              <a:t>𝐳</a:t>
            </a:r>
            <a:r>
              <a:rPr sz="3200" spc="140" dirty="0">
                <a:solidFill>
                  <a:srgbClr val="6F2F9F"/>
                </a:solidFill>
                <a:latin typeface="Cambria Math"/>
                <a:cs typeface="Cambria Math"/>
              </a:rPr>
              <a:t> </a:t>
            </a:r>
            <a:r>
              <a:rPr sz="3200" spc="-50" dirty="0">
                <a:latin typeface="Cambria Math"/>
                <a:cs typeface="Cambria Math"/>
              </a:rPr>
              <a:t>=</a:t>
            </a:r>
            <a:r>
              <a:rPr sz="3200" dirty="0">
                <a:latin typeface="Cambria Math"/>
                <a:cs typeface="Cambria Math"/>
              </a:rPr>
              <a:t>	</a:t>
            </a:r>
            <a:r>
              <a:rPr sz="3200" dirty="0">
                <a:solidFill>
                  <a:srgbClr val="FF0000"/>
                </a:solidFill>
                <a:latin typeface="Cambria Math"/>
                <a:cs typeface="Cambria Math"/>
              </a:rPr>
              <a:t>𝐡1</a:t>
            </a:r>
            <a:r>
              <a:rPr sz="3200" spc="185" dirty="0">
                <a:solidFill>
                  <a:srgbClr val="FF0000"/>
                </a:solidFill>
                <a:latin typeface="Cambria Math"/>
                <a:cs typeface="Cambria Math"/>
              </a:rPr>
              <a:t> </a:t>
            </a:r>
            <a:r>
              <a:rPr sz="3200" dirty="0">
                <a:latin typeface="Cambria Math"/>
                <a:cs typeface="Cambria Math"/>
              </a:rPr>
              <a:t>− </a:t>
            </a:r>
            <a:r>
              <a:rPr sz="3200" spc="-140" dirty="0">
                <a:solidFill>
                  <a:srgbClr val="006FC0"/>
                </a:solidFill>
                <a:latin typeface="Cambria Math"/>
                <a:cs typeface="Cambria Math"/>
              </a:rPr>
              <a:t>𝐡2</a:t>
            </a:r>
            <a:endParaRPr sz="3200">
              <a:latin typeface="Cambria Math"/>
              <a:cs typeface="Cambria Math"/>
            </a:endParaRPr>
          </a:p>
        </p:txBody>
      </p:sp>
      <p:sp>
        <p:nvSpPr>
          <p:cNvPr id="16" name="object 16"/>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17" name="object 17"/>
          <p:cNvPicPr/>
          <p:nvPr/>
        </p:nvPicPr>
        <p:blipFill>
          <a:blip r:embed="rId3" cstate="print"/>
          <a:stretch>
            <a:fillRect/>
          </a:stretch>
        </p:blipFill>
        <p:spPr>
          <a:xfrm>
            <a:off x="545591" y="4310634"/>
            <a:ext cx="1811274" cy="1207008"/>
          </a:xfrm>
          <a:prstGeom prst="rect">
            <a:avLst/>
          </a:prstGeom>
        </p:spPr>
      </p:pic>
      <p:pic>
        <p:nvPicPr>
          <p:cNvPr id="18" name="object 18"/>
          <p:cNvPicPr/>
          <p:nvPr/>
        </p:nvPicPr>
        <p:blipFill>
          <a:blip r:embed="rId4" cstate="print"/>
          <a:stretch>
            <a:fillRect/>
          </a:stretch>
        </p:blipFill>
        <p:spPr>
          <a:xfrm>
            <a:off x="545591" y="1743455"/>
            <a:ext cx="1811274" cy="1206246"/>
          </a:xfrm>
          <a:prstGeom prst="rect">
            <a:avLst/>
          </a:prstGeom>
        </p:spPr>
      </p:pic>
      <p:sp>
        <p:nvSpPr>
          <p:cNvPr id="19" name="object 19"/>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20" name="object 20"/>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91534" y="3031744"/>
            <a:ext cx="495934" cy="513080"/>
          </a:xfrm>
          <a:prstGeom prst="rect">
            <a:avLst/>
          </a:prstGeom>
        </p:spPr>
        <p:txBody>
          <a:bodyPr vert="horz" wrap="square" lIns="0" tIns="12065" rIns="0" bIns="0" rtlCol="0">
            <a:spAutoFit/>
          </a:bodyPr>
          <a:lstStyle/>
          <a:p>
            <a:pPr marL="12700">
              <a:lnSpc>
                <a:spcPct val="100000"/>
              </a:lnSpc>
              <a:spcBef>
                <a:spcPts val="95"/>
              </a:spcBef>
            </a:pPr>
            <a:r>
              <a:rPr sz="3200" spc="-25" dirty="0">
                <a:solidFill>
                  <a:srgbClr val="FF0000"/>
                </a:solidFill>
                <a:latin typeface="Cambria Math"/>
                <a:cs typeface="Cambria Math"/>
              </a:rPr>
              <a:t>𝐡1</a:t>
            </a:r>
            <a:endParaRPr sz="3200">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sp>
        <p:nvSpPr>
          <p:cNvPr id="15" name="object 15"/>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6" name="object 16"/>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17" name="object 17"/>
          <p:cNvPicPr/>
          <p:nvPr/>
        </p:nvPicPr>
        <p:blipFill>
          <a:blip r:embed="rId3" cstate="print"/>
          <a:stretch>
            <a:fillRect/>
          </a:stretch>
        </p:blipFill>
        <p:spPr>
          <a:xfrm>
            <a:off x="545591" y="4310634"/>
            <a:ext cx="1811274" cy="1207008"/>
          </a:xfrm>
          <a:prstGeom prst="rect">
            <a:avLst/>
          </a:prstGeom>
        </p:spPr>
      </p:pic>
      <p:pic>
        <p:nvPicPr>
          <p:cNvPr id="18" name="object 18"/>
          <p:cNvPicPr/>
          <p:nvPr/>
        </p:nvPicPr>
        <p:blipFill>
          <a:blip r:embed="rId4" cstate="print"/>
          <a:stretch>
            <a:fillRect/>
          </a:stretch>
        </p:blipFill>
        <p:spPr>
          <a:xfrm>
            <a:off x="545591" y="1743455"/>
            <a:ext cx="1811274" cy="1206246"/>
          </a:xfrm>
          <a:prstGeom prst="rect">
            <a:avLst/>
          </a:prstGeom>
        </p:spPr>
      </p:pic>
      <p:pic>
        <p:nvPicPr>
          <p:cNvPr id="19" name="object 19"/>
          <p:cNvPicPr/>
          <p:nvPr/>
        </p:nvPicPr>
        <p:blipFill>
          <a:blip r:embed="rId5" cstate="print"/>
          <a:stretch>
            <a:fillRect/>
          </a:stretch>
        </p:blipFill>
        <p:spPr>
          <a:xfrm>
            <a:off x="8011668" y="3553205"/>
            <a:ext cx="240029" cy="235458"/>
          </a:xfrm>
          <a:prstGeom prst="rect">
            <a:avLst/>
          </a:prstGeom>
        </p:spPr>
      </p:pic>
      <p:sp>
        <p:nvSpPr>
          <p:cNvPr id="20" name="object 20"/>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21" name="object 21"/>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2"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18" name="object 18"/>
          <p:cNvPicPr/>
          <p:nvPr/>
        </p:nvPicPr>
        <p:blipFill>
          <a:blip r:embed="rId3" cstate="print"/>
          <a:stretch>
            <a:fillRect/>
          </a:stretch>
        </p:blipFill>
        <p:spPr>
          <a:xfrm>
            <a:off x="545591" y="4310634"/>
            <a:ext cx="1811274" cy="1207008"/>
          </a:xfrm>
          <a:prstGeom prst="rect">
            <a:avLst/>
          </a:prstGeom>
        </p:spPr>
      </p:pic>
      <p:pic>
        <p:nvPicPr>
          <p:cNvPr id="19" name="object 19"/>
          <p:cNvPicPr/>
          <p:nvPr/>
        </p:nvPicPr>
        <p:blipFill>
          <a:blip r:embed="rId4" cstate="print"/>
          <a:stretch>
            <a:fillRect/>
          </a:stretch>
        </p:blipFill>
        <p:spPr>
          <a:xfrm>
            <a:off x="545591" y="1743455"/>
            <a:ext cx="1811274" cy="1206246"/>
          </a:xfrm>
          <a:prstGeom prst="rect">
            <a:avLst/>
          </a:prstGeom>
        </p:spPr>
      </p:pic>
      <p:sp>
        <p:nvSpPr>
          <p:cNvPr id="20" name="object 20"/>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1" name="object 21"/>
          <p:cNvPicPr/>
          <p:nvPr/>
        </p:nvPicPr>
        <p:blipFill>
          <a:blip r:embed="rId5" cstate="print"/>
          <a:stretch>
            <a:fillRect/>
          </a:stretch>
        </p:blipFill>
        <p:spPr>
          <a:xfrm>
            <a:off x="8011668" y="3553205"/>
            <a:ext cx="240029" cy="235458"/>
          </a:xfrm>
          <a:prstGeom prst="rect">
            <a:avLst/>
          </a:prstGeom>
        </p:spPr>
      </p:pic>
      <p:sp>
        <p:nvSpPr>
          <p:cNvPr id="22" name="object 22"/>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3" name="object 23"/>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24" name="object 24"/>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9779" y="2481580"/>
            <a:ext cx="7713345" cy="695960"/>
          </a:xfrm>
          <a:prstGeom prst="rect">
            <a:avLst/>
          </a:prstGeom>
        </p:spPr>
        <p:txBody>
          <a:bodyPr vert="horz" wrap="square" lIns="0" tIns="12065" rIns="0" bIns="0" rtlCol="0">
            <a:spAutoFit/>
          </a:bodyPr>
          <a:lstStyle/>
          <a:p>
            <a:pPr marL="12700">
              <a:lnSpc>
                <a:spcPct val="100000"/>
              </a:lnSpc>
              <a:spcBef>
                <a:spcPts val="95"/>
              </a:spcBef>
            </a:pPr>
            <a:r>
              <a:rPr dirty="0"/>
              <a:t>Learning</a:t>
            </a:r>
            <a:r>
              <a:rPr spc="-200" dirty="0"/>
              <a:t> </a:t>
            </a:r>
            <a:r>
              <a:rPr dirty="0"/>
              <a:t>Pairwise</a:t>
            </a:r>
            <a:r>
              <a:rPr spc="-180" dirty="0"/>
              <a:t> </a:t>
            </a:r>
            <a:r>
              <a:rPr dirty="0"/>
              <a:t>Similarity</a:t>
            </a:r>
            <a:r>
              <a:rPr spc="-204" dirty="0"/>
              <a:t> </a:t>
            </a:r>
            <a:r>
              <a:rPr spc="-10" dirty="0"/>
              <a:t>Scores</a:t>
            </a:r>
          </a:p>
        </p:txBody>
      </p:sp>
      <p:sp>
        <p:nvSpPr>
          <p:cNvPr id="3" name="object 3"/>
          <p:cNvSpPr txBox="1"/>
          <p:nvPr/>
        </p:nvSpPr>
        <p:spPr>
          <a:xfrm>
            <a:off x="1186433" y="4447794"/>
            <a:ext cx="9782810" cy="114808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alibri"/>
                <a:cs typeface="Calibri"/>
              </a:rPr>
              <a:t>Reference:</a:t>
            </a:r>
            <a:endParaRPr sz="2000">
              <a:latin typeface="Calibri"/>
              <a:cs typeface="Calibri"/>
            </a:endParaRPr>
          </a:p>
          <a:p>
            <a:pPr>
              <a:lnSpc>
                <a:spcPct val="100000"/>
              </a:lnSpc>
              <a:spcBef>
                <a:spcPts val="40"/>
              </a:spcBef>
            </a:pPr>
            <a:endParaRPr sz="1700">
              <a:latin typeface="Calibri"/>
              <a:cs typeface="Calibri"/>
            </a:endParaRPr>
          </a:p>
          <a:p>
            <a:pPr marL="297815" indent="-285115">
              <a:lnSpc>
                <a:spcPct val="100000"/>
              </a:lnSpc>
              <a:buFont typeface="Arial"/>
              <a:buChar char="•"/>
              <a:tabLst>
                <a:tab pos="297815" algn="l"/>
                <a:tab pos="298450" algn="l"/>
              </a:tabLst>
            </a:pPr>
            <a:r>
              <a:rPr sz="1800" dirty="0">
                <a:latin typeface="Calibri"/>
                <a:cs typeface="Calibri"/>
              </a:rPr>
              <a:t>Bromley</a:t>
            </a:r>
            <a:r>
              <a:rPr sz="1800" spc="-55" dirty="0">
                <a:latin typeface="Calibri"/>
                <a:cs typeface="Calibri"/>
              </a:rPr>
              <a:t> </a:t>
            </a:r>
            <a:r>
              <a:rPr sz="1800" dirty="0">
                <a:latin typeface="Calibri"/>
                <a:cs typeface="Calibri"/>
              </a:rPr>
              <a:t>et</a:t>
            </a:r>
            <a:r>
              <a:rPr sz="1800" spc="-45" dirty="0">
                <a:latin typeface="Calibri"/>
                <a:cs typeface="Calibri"/>
              </a:rPr>
              <a:t> </a:t>
            </a:r>
            <a:r>
              <a:rPr sz="1800" dirty="0">
                <a:latin typeface="Calibri"/>
                <a:cs typeface="Calibri"/>
              </a:rPr>
              <a:t>al.</a:t>
            </a:r>
            <a:r>
              <a:rPr sz="1800" spc="-50" dirty="0">
                <a:latin typeface="Calibri"/>
                <a:cs typeface="Calibri"/>
              </a:rPr>
              <a:t> </a:t>
            </a:r>
            <a:r>
              <a:rPr sz="1800" dirty="0">
                <a:solidFill>
                  <a:srgbClr val="2E5496"/>
                </a:solidFill>
                <a:latin typeface="Calibri"/>
                <a:cs typeface="Calibri"/>
              </a:rPr>
              <a:t>Signature</a:t>
            </a:r>
            <a:r>
              <a:rPr sz="1800" spc="-40" dirty="0">
                <a:solidFill>
                  <a:srgbClr val="2E5496"/>
                </a:solidFill>
                <a:latin typeface="Calibri"/>
                <a:cs typeface="Calibri"/>
              </a:rPr>
              <a:t> </a:t>
            </a:r>
            <a:r>
              <a:rPr sz="1800" dirty="0">
                <a:solidFill>
                  <a:srgbClr val="2E5496"/>
                </a:solidFill>
                <a:latin typeface="Calibri"/>
                <a:cs typeface="Calibri"/>
              </a:rPr>
              <a:t>verification</a:t>
            </a:r>
            <a:r>
              <a:rPr sz="1800" spc="-45" dirty="0">
                <a:solidFill>
                  <a:srgbClr val="2E5496"/>
                </a:solidFill>
                <a:latin typeface="Calibri"/>
                <a:cs typeface="Calibri"/>
              </a:rPr>
              <a:t> </a:t>
            </a:r>
            <a:r>
              <a:rPr sz="1800" dirty="0">
                <a:solidFill>
                  <a:srgbClr val="2E5496"/>
                </a:solidFill>
                <a:latin typeface="Calibri"/>
                <a:cs typeface="Calibri"/>
              </a:rPr>
              <a:t>using</a:t>
            </a:r>
            <a:r>
              <a:rPr sz="1800" spc="-40" dirty="0">
                <a:solidFill>
                  <a:srgbClr val="2E5496"/>
                </a:solidFill>
                <a:latin typeface="Calibri"/>
                <a:cs typeface="Calibri"/>
              </a:rPr>
              <a:t> </a:t>
            </a:r>
            <a:r>
              <a:rPr sz="1800" dirty="0">
                <a:solidFill>
                  <a:srgbClr val="2E5496"/>
                </a:solidFill>
                <a:latin typeface="Calibri"/>
                <a:cs typeface="Calibri"/>
              </a:rPr>
              <a:t>a</a:t>
            </a:r>
            <a:r>
              <a:rPr sz="1800" spc="-45" dirty="0">
                <a:solidFill>
                  <a:srgbClr val="2E5496"/>
                </a:solidFill>
                <a:latin typeface="Calibri"/>
                <a:cs typeface="Calibri"/>
              </a:rPr>
              <a:t> </a:t>
            </a:r>
            <a:r>
              <a:rPr sz="1800" dirty="0">
                <a:solidFill>
                  <a:srgbClr val="2E5496"/>
                </a:solidFill>
                <a:latin typeface="Calibri"/>
                <a:cs typeface="Calibri"/>
              </a:rPr>
              <a:t>Siamese</a:t>
            </a:r>
            <a:r>
              <a:rPr sz="1800" spc="-40" dirty="0">
                <a:solidFill>
                  <a:srgbClr val="2E5496"/>
                </a:solidFill>
                <a:latin typeface="Calibri"/>
                <a:cs typeface="Calibri"/>
              </a:rPr>
              <a:t> </a:t>
            </a:r>
            <a:r>
              <a:rPr sz="1800" dirty="0">
                <a:solidFill>
                  <a:srgbClr val="2E5496"/>
                </a:solidFill>
                <a:latin typeface="Calibri"/>
                <a:cs typeface="Calibri"/>
              </a:rPr>
              <a:t>time</a:t>
            </a:r>
            <a:r>
              <a:rPr sz="1800" spc="-45" dirty="0">
                <a:solidFill>
                  <a:srgbClr val="2E5496"/>
                </a:solidFill>
                <a:latin typeface="Calibri"/>
                <a:cs typeface="Calibri"/>
              </a:rPr>
              <a:t> </a:t>
            </a:r>
            <a:r>
              <a:rPr sz="1800" dirty="0">
                <a:solidFill>
                  <a:srgbClr val="2E5496"/>
                </a:solidFill>
                <a:latin typeface="Calibri"/>
                <a:cs typeface="Calibri"/>
              </a:rPr>
              <a:t>delay</a:t>
            </a:r>
            <a:r>
              <a:rPr sz="1800" spc="-45" dirty="0">
                <a:solidFill>
                  <a:srgbClr val="2E5496"/>
                </a:solidFill>
                <a:latin typeface="Calibri"/>
                <a:cs typeface="Calibri"/>
              </a:rPr>
              <a:t> </a:t>
            </a:r>
            <a:r>
              <a:rPr sz="1800" dirty="0">
                <a:solidFill>
                  <a:srgbClr val="2E5496"/>
                </a:solidFill>
                <a:latin typeface="Calibri"/>
                <a:cs typeface="Calibri"/>
              </a:rPr>
              <a:t>neural</a:t>
            </a:r>
            <a:r>
              <a:rPr sz="1800" spc="-40" dirty="0">
                <a:solidFill>
                  <a:srgbClr val="2E5496"/>
                </a:solidFill>
                <a:latin typeface="Calibri"/>
                <a:cs typeface="Calibri"/>
              </a:rPr>
              <a:t> </a:t>
            </a:r>
            <a:r>
              <a:rPr sz="1800" dirty="0">
                <a:solidFill>
                  <a:srgbClr val="2E5496"/>
                </a:solidFill>
                <a:latin typeface="Calibri"/>
                <a:cs typeface="Calibri"/>
              </a:rPr>
              <a:t>network.</a:t>
            </a:r>
            <a:r>
              <a:rPr sz="1800" spc="-40" dirty="0">
                <a:solidFill>
                  <a:srgbClr val="2E5496"/>
                </a:solidFill>
                <a:latin typeface="Calibri"/>
                <a:cs typeface="Calibri"/>
              </a:rPr>
              <a:t> </a:t>
            </a:r>
            <a:r>
              <a:rPr sz="1800" dirty="0">
                <a:latin typeface="Calibri"/>
                <a:cs typeface="Calibri"/>
              </a:rPr>
              <a:t>In</a:t>
            </a:r>
            <a:r>
              <a:rPr sz="1800" spc="-45" dirty="0">
                <a:latin typeface="Calibri"/>
                <a:cs typeface="Calibri"/>
              </a:rPr>
              <a:t> </a:t>
            </a:r>
            <a:r>
              <a:rPr sz="1800" i="1" dirty="0">
                <a:latin typeface="Calibri"/>
                <a:cs typeface="Calibri"/>
              </a:rPr>
              <a:t>NIPS</a:t>
            </a:r>
            <a:r>
              <a:rPr sz="1800" dirty="0">
                <a:latin typeface="Calibri"/>
                <a:cs typeface="Calibri"/>
              </a:rPr>
              <a:t>.</a:t>
            </a:r>
            <a:r>
              <a:rPr sz="1800" spc="-60" dirty="0">
                <a:latin typeface="Calibri"/>
                <a:cs typeface="Calibri"/>
              </a:rPr>
              <a:t> </a:t>
            </a:r>
            <a:r>
              <a:rPr sz="1800" spc="-10" dirty="0">
                <a:latin typeface="Calibri"/>
                <a:cs typeface="Calibri"/>
              </a:rPr>
              <a:t>1994.</a:t>
            </a:r>
            <a:endParaRPr sz="1800">
              <a:latin typeface="Calibri"/>
              <a:cs typeface="Calibri"/>
            </a:endParaRPr>
          </a:p>
          <a:p>
            <a:pPr marL="297815" indent="-285115">
              <a:lnSpc>
                <a:spcPct val="100000"/>
              </a:lnSpc>
              <a:buFont typeface="Arial"/>
              <a:buChar char="•"/>
              <a:tabLst>
                <a:tab pos="297815" algn="l"/>
                <a:tab pos="298450" algn="l"/>
              </a:tabLst>
            </a:pPr>
            <a:r>
              <a:rPr sz="1800" dirty="0">
                <a:latin typeface="Calibri"/>
                <a:cs typeface="Calibri"/>
              </a:rPr>
              <a:t>Koch,</a:t>
            </a:r>
            <a:r>
              <a:rPr sz="1800" spc="-45" dirty="0">
                <a:latin typeface="Calibri"/>
                <a:cs typeface="Calibri"/>
              </a:rPr>
              <a:t> </a:t>
            </a:r>
            <a:r>
              <a:rPr sz="1800" dirty="0">
                <a:latin typeface="Calibri"/>
                <a:cs typeface="Calibri"/>
              </a:rPr>
              <a:t>Zemel,</a:t>
            </a:r>
            <a:r>
              <a:rPr sz="1800" spc="-40" dirty="0">
                <a:latin typeface="Calibri"/>
                <a:cs typeface="Calibri"/>
              </a:rPr>
              <a:t> </a:t>
            </a:r>
            <a:r>
              <a:rPr sz="1800" dirty="0">
                <a:latin typeface="Calibri"/>
                <a:cs typeface="Calibri"/>
              </a:rPr>
              <a:t>&amp;</a:t>
            </a:r>
            <a:r>
              <a:rPr sz="1800" spc="-60" dirty="0">
                <a:latin typeface="Calibri"/>
                <a:cs typeface="Calibri"/>
              </a:rPr>
              <a:t> </a:t>
            </a:r>
            <a:r>
              <a:rPr sz="1800" spc="-25" dirty="0">
                <a:latin typeface="Calibri"/>
                <a:cs typeface="Calibri"/>
              </a:rPr>
              <a:t>Salakhutdinov.</a:t>
            </a:r>
            <a:r>
              <a:rPr sz="1800" spc="-40" dirty="0">
                <a:latin typeface="Calibri"/>
                <a:cs typeface="Calibri"/>
              </a:rPr>
              <a:t> </a:t>
            </a:r>
            <a:r>
              <a:rPr sz="1800" dirty="0">
                <a:solidFill>
                  <a:srgbClr val="2E5496"/>
                </a:solidFill>
                <a:latin typeface="Calibri"/>
                <a:cs typeface="Calibri"/>
              </a:rPr>
              <a:t>Siamese</a:t>
            </a:r>
            <a:r>
              <a:rPr sz="1800" spc="-40" dirty="0">
                <a:solidFill>
                  <a:srgbClr val="2E5496"/>
                </a:solidFill>
                <a:latin typeface="Calibri"/>
                <a:cs typeface="Calibri"/>
              </a:rPr>
              <a:t> </a:t>
            </a:r>
            <a:r>
              <a:rPr sz="1800" dirty="0">
                <a:solidFill>
                  <a:srgbClr val="2E5496"/>
                </a:solidFill>
                <a:latin typeface="Calibri"/>
                <a:cs typeface="Calibri"/>
              </a:rPr>
              <a:t>neural</a:t>
            </a:r>
            <a:r>
              <a:rPr sz="1800" spc="-45" dirty="0">
                <a:solidFill>
                  <a:srgbClr val="2E5496"/>
                </a:solidFill>
                <a:latin typeface="Calibri"/>
                <a:cs typeface="Calibri"/>
              </a:rPr>
              <a:t> </a:t>
            </a:r>
            <a:r>
              <a:rPr sz="1800" dirty="0">
                <a:solidFill>
                  <a:srgbClr val="2E5496"/>
                </a:solidFill>
                <a:latin typeface="Calibri"/>
                <a:cs typeface="Calibri"/>
              </a:rPr>
              <a:t>networks</a:t>
            </a:r>
            <a:r>
              <a:rPr sz="1800" spc="-40" dirty="0">
                <a:solidFill>
                  <a:srgbClr val="2E5496"/>
                </a:solidFill>
                <a:latin typeface="Calibri"/>
                <a:cs typeface="Calibri"/>
              </a:rPr>
              <a:t> </a:t>
            </a:r>
            <a:r>
              <a:rPr sz="1800" dirty="0">
                <a:solidFill>
                  <a:srgbClr val="2E5496"/>
                </a:solidFill>
                <a:latin typeface="Calibri"/>
                <a:cs typeface="Calibri"/>
              </a:rPr>
              <a:t>for</a:t>
            </a:r>
            <a:r>
              <a:rPr sz="1800" spc="-60" dirty="0">
                <a:solidFill>
                  <a:srgbClr val="2E5496"/>
                </a:solidFill>
                <a:latin typeface="Calibri"/>
                <a:cs typeface="Calibri"/>
              </a:rPr>
              <a:t> </a:t>
            </a:r>
            <a:r>
              <a:rPr sz="1800" spc="-20" dirty="0">
                <a:solidFill>
                  <a:srgbClr val="2E5496"/>
                </a:solidFill>
                <a:latin typeface="Calibri"/>
                <a:cs typeface="Calibri"/>
              </a:rPr>
              <a:t>one-</a:t>
            </a:r>
            <a:r>
              <a:rPr sz="1800" dirty="0">
                <a:solidFill>
                  <a:srgbClr val="2E5496"/>
                </a:solidFill>
                <a:latin typeface="Calibri"/>
                <a:cs typeface="Calibri"/>
              </a:rPr>
              <a:t>shot</a:t>
            </a:r>
            <a:r>
              <a:rPr sz="1800" spc="-35" dirty="0">
                <a:solidFill>
                  <a:srgbClr val="2E5496"/>
                </a:solidFill>
                <a:latin typeface="Calibri"/>
                <a:cs typeface="Calibri"/>
              </a:rPr>
              <a:t> </a:t>
            </a:r>
            <a:r>
              <a:rPr sz="1800" dirty="0">
                <a:solidFill>
                  <a:srgbClr val="2E5496"/>
                </a:solidFill>
                <a:latin typeface="Calibri"/>
                <a:cs typeface="Calibri"/>
              </a:rPr>
              <a:t>image</a:t>
            </a:r>
            <a:r>
              <a:rPr sz="1800" spc="-40" dirty="0">
                <a:solidFill>
                  <a:srgbClr val="2E5496"/>
                </a:solidFill>
                <a:latin typeface="Calibri"/>
                <a:cs typeface="Calibri"/>
              </a:rPr>
              <a:t> </a:t>
            </a:r>
            <a:r>
              <a:rPr sz="1800" dirty="0">
                <a:solidFill>
                  <a:srgbClr val="2E5496"/>
                </a:solidFill>
                <a:latin typeface="Calibri"/>
                <a:cs typeface="Calibri"/>
              </a:rPr>
              <a:t>recognition.</a:t>
            </a:r>
            <a:r>
              <a:rPr sz="1800" spc="-45" dirty="0">
                <a:solidFill>
                  <a:srgbClr val="2E5496"/>
                </a:solidFill>
                <a:latin typeface="Calibri"/>
                <a:cs typeface="Calibri"/>
              </a:rPr>
              <a:t> </a:t>
            </a:r>
            <a:r>
              <a:rPr sz="1800" dirty="0">
                <a:latin typeface="Calibri"/>
                <a:cs typeface="Calibri"/>
              </a:rPr>
              <a:t>In</a:t>
            </a:r>
            <a:r>
              <a:rPr sz="1800" spc="-45" dirty="0">
                <a:latin typeface="Calibri"/>
                <a:cs typeface="Calibri"/>
              </a:rPr>
              <a:t> </a:t>
            </a:r>
            <a:r>
              <a:rPr sz="1800" i="1" dirty="0">
                <a:latin typeface="Calibri"/>
                <a:cs typeface="Calibri"/>
              </a:rPr>
              <a:t>ICML</a:t>
            </a:r>
            <a:r>
              <a:rPr sz="1800" dirty="0">
                <a:latin typeface="Calibri"/>
                <a:cs typeface="Calibri"/>
              </a:rPr>
              <a:t>,</a:t>
            </a:r>
            <a:r>
              <a:rPr sz="1800" spc="-50" dirty="0">
                <a:latin typeface="Calibri"/>
                <a:cs typeface="Calibri"/>
              </a:rPr>
              <a:t> </a:t>
            </a:r>
            <a:r>
              <a:rPr sz="1800" spc="-10" dirty="0">
                <a:latin typeface="Calibri"/>
                <a:cs typeface="Calibri"/>
              </a:rPr>
              <a:t>2015.</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2"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11613388" y="4092702"/>
            <a:ext cx="121285" cy="282575"/>
          </a:xfrm>
          <a:custGeom>
            <a:avLst/>
            <a:gdLst/>
            <a:ahLst/>
            <a:cxnLst/>
            <a:rect l="l" t="t" r="r" b="b"/>
            <a:pathLst>
              <a:path w="121284" h="282575">
                <a:moveTo>
                  <a:pt x="5206" y="0"/>
                </a:moveTo>
                <a:lnTo>
                  <a:pt x="0" y="11430"/>
                </a:lnTo>
                <a:lnTo>
                  <a:pt x="21081" y="18542"/>
                </a:lnTo>
                <a:lnTo>
                  <a:pt x="39115" y="28321"/>
                </a:lnTo>
                <a:lnTo>
                  <a:pt x="75945" y="73914"/>
                </a:lnTo>
                <a:lnTo>
                  <a:pt x="86613" y="115697"/>
                </a:lnTo>
                <a:lnTo>
                  <a:pt x="88010" y="139827"/>
                </a:lnTo>
                <a:lnTo>
                  <a:pt x="86613" y="164719"/>
                </a:lnTo>
                <a:lnTo>
                  <a:pt x="75818" y="207645"/>
                </a:lnTo>
                <a:lnTo>
                  <a:pt x="39115" y="254000"/>
                </a:lnTo>
                <a:lnTo>
                  <a:pt x="507" y="271018"/>
                </a:lnTo>
                <a:lnTo>
                  <a:pt x="5206" y="282448"/>
                </a:lnTo>
                <a:lnTo>
                  <a:pt x="54736" y="264414"/>
                </a:lnTo>
                <a:lnTo>
                  <a:pt x="91185" y="233045"/>
                </a:lnTo>
                <a:lnTo>
                  <a:pt x="113664" y="191135"/>
                </a:lnTo>
                <a:lnTo>
                  <a:pt x="121157" y="141350"/>
                </a:lnTo>
                <a:lnTo>
                  <a:pt x="119252" y="115443"/>
                </a:lnTo>
                <a:lnTo>
                  <a:pt x="104266" y="69468"/>
                </a:lnTo>
                <a:lnTo>
                  <a:pt x="74548" y="32131"/>
                </a:lnTo>
                <a:lnTo>
                  <a:pt x="31495" y="7366"/>
                </a:lnTo>
                <a:lnTo>
                  <a:pt x="5206" y="0"/>
                </a:lnTo>
                <a:close/>
              </a:path>
            </a:pathLst>
          </a:custGeom>
          <a:solidFill>
            <a:srgbClr val="000000"/>
          </a:solidFill>
        </p:spPr>
        <p:txBody>
          <a:bodyPr wrap="square" lIns="0" tIns="0" rIns="0" bIns="0" rtlCol="0"/>
          <a:lstStyle/>
          <a:p>
            <a:endParaRPr/>
          </a:p>
        </p:txBody>
      </p:sp>
      <p:sp>
        <p:nvSpPr>
          <p:cNvPr id="18" name="object 18"/>
          <p:cNvSpPr/>
          <p:nvPr/>
        </p:nvSpPr>
        <p:spPr>
          <a:xfrm>
            <a:off x="10539983" y="4092702"/>
            <a:ext cx="121285" cy="282575"/>
          </a:xfrm>
          <a:custGeom>
            <a:avLst/>
            <a:gdLst/>
            <a:ahLst/>
            <a:cxnLst/>
            <a:rect l="l" t="t" r="r" b="b"/>
            <a:pathLst>
              <a:path w="121284" h="282575">
                <a:moveTo>
                  <a:pt x="115950" y="0"/>
                </a:moveTo>
                <a:lnTo>
                  <a:pt x="66548" y="18161"/>
                </a:lnTo>
                <a:lnTo>
                  <a:pt x="29972" y="49530"/>
                </a:lnTo>
                <a:lnTo>
                  <a:pt x="7493" y="91440"/>
                </a:lnTo>
                <a:lnTo>
                  <a:pt x="0" y="141350"/>
                </a:lnTo>
                <a:lnTo>
                  <a:pt x="1905" y="167259"/>
                </a:lnTo>
                <a:lnTo>
                  <a:pt x="16764" y="213106"/>
                </a:lnTo>
                <a:lnTo>
                  <a:pt x="46482" y="250444"/>
                </a:lnTo>
                <a:lnTo>
                  <a:pt x="89535" y="275081"/>
                </a:lnTo>
                <a:lnTo>
                  <a:pt x="115950" y="282448"/>
                </a:lnTo>
                <a:lnTo>
                  <a:pt x="120523" y="271018"/>
                </a:lnTo>
                <a:lnTo>
                  <a:pt x="99822" y="263906"/>
                </a:lnTo>
                <a:lnTo>
                  <a:pt x="81915" y="254000"/>
                </a:lnTo>
                <a:lnTo>
                  <a:pt x="45339" y="207645"/>
                </a:lnTo>
                <a:lnTo>
                  <a:pt x="34544" y="164719"/>
                </a:lnTo>
                <a:lnTo>
                  <a:pt x="33147" y="139827"/>
                </a:lnTo>
                <a:lnTo>
                  <a:pt x="34544" y="115697"/>
                </a:lnTo>
                <a:lnTo>
                  <a:pt x="45339" y="73914"/>
                </a:lnTo>
                <a:lnTo>
                  <a:pt x="82169" y="28321"/>
                </a:lnTo>
                <a:lnTo>
                  <a:pt x="121158" y="11430"/>
                </a:lnTo>
                <a:lnTo>
                  <a:pt x="115950" y="0"/>
                </a:lnTo>
                <a:close/>
              </a:path>
            </a:pathLst>
          </a:custGeom>
          <a:solidFill>
            <a:srgbClr val="000000"/>
          </a:solidFill>
        </p:spPr>
        <p:txBody>
          <a:bodyPr wrap="square" lIns="0" tIns="0" rIns="0" bIns="0" rtlCol="0"/>
          <a:lstStyle/>
          <a:p>
            <a:endParaRPr/>
          </a:p>
        </p:txBody>
      </p:sp>
      <p:sp>
        <p:nvSpPr>
          <p:cNvPr id="19" name="object 19"/>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0" name="object 20"/>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21" name="object 21"/>
          <p:cNvPicPr/>
          <p:nvPr/>
        </p:nvPicPr>
        <p:blipFill>
          <a:blip r:embed="rId3" cstate="print"/>
          <a:stretch>
            <a:fillRect/>
          </a:stretch>
        </p:blipFill>
        <p:spPr>
          <a:xfrm>
            <a:off x="545591" y="4310634"/>
            <a:ext cx="1811274" cy="1207008"/>
          </a:xfrm>
          <a:prstGeom prst="rect">
            <a:avLst/>
          </a:prstGeom>
        </p:spPr>
      </p:pic>
      <p:pic>
        <p:nvPicPr>
          <p:cNvPr id="22" name="object 22"/>
          <p:cNvPicPr/>
          <p:nvPr/>
        </p:nvPicPr>
        <p:blipFill>
          <a:blip r:embed="rId4" cstate="print"/>
          <a:stretch>
            <a:fillRect/>
          </a:stretch>
        </p:blipFill>
        <p:spPr>
          <a:xfrm>
            <a:off x="545591" y="1743455"/>
            <a:ext cx="1811274" cy="1206246"/>
          </a:xfrm>
          <a:prstGeom prst="rect">
            <a:avLst/>
          </a:prstGeom>
        </p:spPr>
      </p:pic>
      <p:sp>
        <p:nvSpPr>
          <p:cNvPr id="23" name="object 23"/>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4" name="object 24"/>
          <p:cNvPicPr/>
          <p:nvPr/>
        </p:nvPicPr>
        <p:blipFill>
          <a:blip r:embed="rId5" cstate="print"/>
          <a:stretch>
            <a:fillRect/>
          </a:stretch>
        </p:blipFill>
        <p:spPr>
          <a:xfrm>
            <a:off x="8011668" y="3553205"/>
            <a:ext cx="240029" cy="235458"/>
          </a:xfrm>
          <a:prstGeom prst="rect">
            <a:avLst/>
          </a:prstGeom>
        </p:spPr>
      </p:pic>
      <p:sp>
        <p:nvSpPr>
          <p:cNvPr id="25" name="object 25"/>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6" name="object 26"/>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27" name="object 27"/>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2"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11373104" y="4092702"/>
            <a:ext cx="93980" cy="282575"/>
          </a:xfrm>
          <a:custGeom>
            <a:avLst/>
            <a:gdLst/>
            <a:ahLst/>
            <a:cxnLst/>
            <a:rect l="l" t="t" r="r" b="b"/>
            <a:pathLst>
              <a:path w="93979" h="282575">
                <a:moveTo>
                  <a:pt x="4064" y="0"/>
                </a:moveTo>
                <a:lnTo>
                  <a:pt x="0" y="11430"/>
                </a:lnTo>
                <a:lnTo>
                  <a:pt x="16382" y="18542"/>
                </a:lnTo>
                <a:lnTo>
                  <a:pt x="30352" y="28321"/>
                </a:lnTo>
                <a:lnTo>
                  <a:pt x="58927" y="73914"/>
                </a:lnTo>
                <a:lnTo>
                  <a:pt x="67182" y="115697"/>
                </a:lnTo>
                <a:lnTo>
                  <a:pt x="68325" y="139827"/>
                </a:lnTo>
                <a:lnTo>
                  <a:pt x="67182" y="164719"/>
                </a:lnTo>
                <a:lnTo>
                  <a:pt x="58800" y="207645"/>
                </a:lnTo>
                <a:lnTo>
                  <a:pt x="30352" y="254000"/>
                </a:lnTo>
                <a:lnTo>
                  <a:pt x="380" y="271018"/>
                </a:lnTo>
                <a:lnTo>
                  <a:pt x="4064" y="282448"/>
                </a:lnTo>
                <a:lnTo>
                  <a:pt x="42545" y="264414"/>
                </a:lnTo>
                <a:lnTo>
                  <a:pt x="70739" y="233045"/>
                </a:lnTo>
                <a:lnTo>
                  <a:pt x="88265" y="191135"/>
                </a:lnTo>
                <a:lnTo>
                  <a:pt x="93979" y="141350"/>
                </a:lnTo>
                <a:lnTo>
                  <a:pt x="92582" y="115443"/>
                </a:lnTo>
                <a:lnTo>
                  <a:pt x="80899" y="69468"/>
                </a:lnTo>
                <a:lnTo>
                  <a:pt x="57785" y="32131"/>
                </a:lnTo>
                <a:lnTo>
                  <a:pt x="24511" y="7366"/>
                </a:lnTo>
                <a:lnTo>
                  <a:pt x="4064" y="0"/>
                </a:lnTo>
                <a:close/>
              </a:path>
            </a:pathLst>
          </a:custGeom>
          <a:solidFill>
            <a:srgbClr val="000000"/>
          </a:solidFill>
        </p:spPr>
        <p:txBody>
          <a:bodyPr wrap="square" lIns="0" tIns="0" rIns="0" bIns="0" rtlCol="0"/>
          <a:lstStyle/>
          <a:p>
            <a:endParaRPr/>
          </a:p>
        </p:txBody>
      </p:sp>
      <p:sp>
        <p:nvSpPr>
          <p:cNvPr id="18" name="object 18"/>
          <p:cNvSpPr/>
          <p:nvPr/>
        </p:nvSpPr>
        <p:spPr>
          <a:xfrm>
            <a:off x="10539983" y="4092702"/>
            <a:ext cx="93980" cy="282575"/>
          </a:xfrm>
          <a:custGeom>
            <a:avLst/>
            <a:gdLst/>
            <a:ahLst/>
            <a:cxnLst/>
            <a:rect l="l" t="t" r="r" b="b"/>
            <a:pathLst>
              <a:path w="93979" h="282575">
                <a:moveTo>
                  <a:pt x="90043" y="0"/>
                </a:moveTo>
                <a:lnTo>
                  <a:pt x="51562" y="18161"/>
                </a:lnTo>
                <a:lnTo>
                  <a:pt x="23241" y="49530"/>
                </a:lnTo>
                <a:lnTo>
                  <a:pt x="5842" y="91440"/>
                </a:lnTo>
                <a:lnTo>
                  <a:pt x="0" y="141350"/>
                </a:lnTo>
                <a:lnTo>
                  <a:pt x="1397" y="167259"/>
                </a:lnTo>
                <a:lnTo>
                  <a:pt x="13081" y="213106"/>
                </a:lnTo>
                <a:lnTo>
                  <a:pt x="36068" y="250444"/>
                </a:lnTo>
                <a:lnTo>
                  <a:pt x="69469" y="275081"/>
                </a:lnTo>
                <a:lnTo>
                  <a:pt x="90043" y="282448"/>
                </a:lnTo>
                <a:lnTo>
                  <a:pt x="93599" y="271018"/>
                </a:lnTo>
                <a:lnTo>
                  <a:pt x="77470" y="263906"/>
                </a:lnTo>
                <a:lnTo>
                  <a:pt x="63626" y="254000"/>
                </a:lnTo>
                <a:lnTo>
                  <a:pt x="35179" y="207645"/>
                </a:lnTo>
                <a:lnTo>
                  <a:pt x="26797" y="164719"/>
                </a:lnTo>
                <a:lnTo>
                  <a:pt x="25781" y="139827"/>
                </a:lnTo>
                <a:lnTo>
                  <a:pt x="26797" y="115697"/>
                </a:lnTo>
                <a:lnTo>
                  <a:pt x="35179" y="73914"/>
                </a:lnTo>
                <a:lnTo>
                  <a:pt x="63754" y="28321"/>
                </a:lnTo>
                <a:lnTo>
                  <a:pt x="93980"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0" name="object 20"/>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21" name="object 21"/>
          <p:cNvPicPr/>
          <p:nvPr/>
        </p:nvPicPr>
        <p:blipFill>
          <a:blip r:embed="rId3" cstate="print"/>
          <a:stretch>
            <a:fillRect/>
          </a:stretch>
        </p:blipFill>
        <p:spPr>
          <a:xfrm>
            <a:off x="545591" y="4310634"/>
            <a:ext cx="1811274" cy="1207008"/>
          </a:xfrm>
          <a:prstGeom prst="rect">
            <a:avLst/>
          </a:prstGeom>
        </p:spPr>
      </p:pic>
      <p:pic>
        <p:nvPicPr>
          <p:cNvPr id="22" name="object 22"/>
          <p:cNvPicPr/>
          <p:nvPr/>
        </p:nvPicPr>
        <p:blipFill>
          <a:blip r:embed="rId4" cstate="print"/>
          <a:stretch>
            <a:fillRect/>
          </a:stretch>
        </p:blipFill>
        <p:spPr>
          <a:xfrm>
            <a:off x="545591" y="1743455"/>
            <a:ext cx="1811274" cy="1206246"/>
          </a:xfrm>
          <a:prstGeom prst="rect">
            <a:avLst/>
          </a:prstGeom>
        </p:spPr>
      </p:pic>
      <p:sp>
        <p:nvSpPr>
          <p:cNvPr id="23" name="object 23"/>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4" name="object 24"/>
          <p:cNvPicPr/>
          <p:nvPr/>
        </p:nvPicPr>
        <p:blipFill>
          <a:blip r:embed="rId5" cstate="print"/>
          <a:stretch>
            <a:fillRect/>
          </a:stretch>
        </p:blipFill>
        <p:spPr>
          <a:xfrm>
            <a:off x="8011668" y="3553205"/>
            <a:ext cx="240029" cy="235458"/>
          </a:xfrm>
          <a:prstGeom prst="rect">
            <a:avLst/>
          </a:prstGeom>
        </p:spPr>
      </p:pic>
      <p:sp>
        <p:nvSpPr>
          <p:cNvPr id="25" name="object 25"/>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7" name="object 27"/>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28" name="object 28"/>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
        <p:nvSpPr>
          <p:cNvPr id="26" name="object 26"/>
          <p:cNvSpPr txBox="1"/>
          <p:nvPr/>
        </p:nvSpPr>
        <p:spPr>
          <a:xfrm>
            <a:off x="6242303" y="1332738"/>
            <a:ext cx="2333625" cy="523240"/>
          </a:xfrm>
          <a:prstGeom prst="rect">
            <a:avLst/>
          </a:prstGeom>
          <a:solidFill>
            <a:srgbClr val="FFF1CC"/>
          </a:solidFill>
        </p:spPr>
        <p:txBody>
          <a:bodyPr vert="horz" wrap="square" lIns="0" tIns="0" rIns="0" bIns="0" rtlCol="0">
            <a:spAutoFit/>
          </a:bodyPr>
          <a:lstStyle/>
          <a:p>
            <a:pPr marL="91440">
              <a:lnSpc>
                <a:spcPts val="3090"/>
              </a:lnSpc>
            </a:pPr>
            <a:r>
              <a:rPr sz="2800" b="1" dirty="0">
                <a:solidFill>
                  <a:srgbClr val="C00000"/>
                </a:solidFill>
                <a:latin typeface="Courier New"/>
                <a:cs typeface="Courier New"/>
              </a:rPr>
              <a:t>Target</a:t>
            </a:r>
            <a:r>
              <a:rPr sz="2800" b="1" spc="-80" dirty="0">
                <a:solidFill>
                  <a:srgbClr val="C00000"/>
                </a:solidFill>
                <a:latin typeface="Courier New"/>
                <a:cs typeface="Courier New"/>
              </a:rPr>
              <a:t> </a:t>
            </a:r>
            <a:r>
              <a:rPr sz="2800" b="1" dirty="0">
                <a:solidFill>
                  <a:srgbClr val="C00000"/>
                </a:solidFill>
                <a:latin typeface="Courier New"/>
                <a:cs typeface="Courier New"/>
              </a:rPr>
              <a:t>=</a:t>
            </a:r>
            <a:r>
              <a:rPr sz="2800" b="1" spc="-80" dirty="0">
                <a:solidFill>
                  <a:srgbClr val="C00000"/>
                </a:solidFill>
                <a:latin typeface="Courier New"/>
                <a:cs typeface="Courier New"/>
              </a:rPr>
              <a:t> </a:t>
            </a:r>
            <a:r>
              <a:rPr sz="2800" b="1" spc="-50" dirty="0">
                <a:solidFill>
                  <a:srgbClr val="C00000"/>
                </a:solidFill>
                <a:latin typeface="Courier New"/>
                <a:cs typeface="Courier New"/>
              </a:rPr>
              <a:t>1</a:t>
            </a:r>
            <a:endParaRPr sz="2800">
              <a:latin typeface="Courier New"/>
              <a:cs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2"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11373104" y="4092702"/>
            <a:ext cx="93980" cy="282575"/>
          </a:xfrm>
          <a:custGeom>
            <a:avLst/>
            <a:gdLst/>
            <a:ahLst/>
            <a:cxnLst/>
            <a:rect l="l" t="t" r="r" b="b"/>
            <a:pathLst>
              <a:path w="93979" h="282575">
                <a:moveTo>
                  <a:pt x="4064" y="0"/>
                </a:moveTo>
                <a:lnTo>
                  <a:pt x="0" y="11430"/>
                </a:lnTo>
                <a:lnTo>
                  <a:pt x="16382" y="18542"/>
                </a:lnTo>
                <a:lnTo>
                  <a:pt x="30352" y="28321"/>
                </a:lnTo>
                <a:lnTo>
                  <a:pt x="58927" y="73914"/>
                </a:lnTo>
                <a:lnTo>
                  <a:pt x="67182" y="115697"/>
                </a:lnTo>
                <a:lnTo>
                  <a:pt x="68325" y="139827"/>
                </a:lnTo>
                <a:lnTo>
                  <a:pt x="67182" y="164719"/>
                </a:lnTo>
                <a:lnTo>
                  <a:pt x="58800" y="207645"/>
                </a:lnTo>
                <a:lnTo>
                  <a:pt x="30352" y="254000"/>
                </a:lnTo>
                <a:lnTo>
                  <a:pt x="380" y="271018"/>
                </a:lnTo>
                <a:lnTo>
                  <a:pt x="4064" y="282448"/>
                </a:lnTo>
                <a:lnTo>
                  <a:pt x="42545" y="264414"/>
                </a:lnTo>
                <a:lnTo>
                  <a:pt x="70739" y="233045"/>
                </a:lnTo>
                <a:lnTo>
                  <a:pt x="88265" y="191135"/>
                </a:lnTo>
                <a:lnTo>
                  <a:pt x="93979" y="141350"/>
                </a:lnTo>
                <a:lnTo>
                  <a:pt x="92582" y="115443"/>
                </a:lnTo>
                <a:lnTo>
                  <a:pt x="80899" y="69468"/>
                </a:lnTo>
                <a:lnTo>
                  <a:pt x="57785" y="32131"/>
                </a:lnTo>
                <a:lnTo>
                  <a:pt x="24511" y="7366"/>
                </a:lnTo>
                <a:lnTo>
                  <a:pt x="4064" y="0"/>
                </a:lnTo>
                <a:close/>
              </a:path>
            </a:pathLst>
          </a:custGeom>
          <a:solidFill>
            <a:srgbClr val="000000"/>
          </a:solidFill>
        </p:spPr>
        <p:txBody>
          <a:bodyPr wrap="square" lIns="0" tIns="0" rIns="0" bIns="0" rtlCol="0"/>
          <a:lstStyle/>
          <a:p>
            <a:endParaRPr/>
          </a:p>
        </p:txBody>
      </p:sp>
      <p:sp>
        <p:nvSpPr>
          <p:cNvPr id="18" name="object 18"/>
          <p:cNvSpPr/>
          <p:nvPr/>
        </p:nvSpPr>
        <p:spPr>
          <a:xfrm>
            <a:off x="10539983" y="4092702"/>
            <a:ext cx="93980" cy="282575"/>
          </a:xfrm>
          <a:custGeom>
            <a:avLst/>
            <a:gdLst/>
            <a:ahLst/>
            <a:cxnLst/>
            <a:rect l="l" t="t" r="r" b="b"/>
            <a:pathLst>
              <a:path w="93979" h="282575">
                <a:moveTo>
                  <a:pt x="90043" y="0"/>
                </a:moveTo>
                <a:lnTo>
                  <a:pt x="51562" y="18161"/>
                </a:lnTo>
                <a:lnTo>
                  <a:pt x="23241" y="49530"/>
                </a:lnTo>
                <a:lnTo>
                  <a:pt x="5842" y="91440"/>
                </a:lnTo>
                <a:lnTo>
                  <a:pt x="0" y="141350"/>
                </a:lnTo>
                <a:lnTo>
                  <a:pt x="1397" y="167259"/>
                </a:lnTo>
                <a:lnTo>
                  <a:pt x="13081" y="213106"/>
                </a:lnTo>
                <a:lnTo>
                  <a:pt x="36068" y="250444"/>
                </a:lnTo>
                <a:lnTo>
                  <a:pt x="69469" y="275081"/>
                </a:lnTo>
                <a:lnTo>
                  <a:pt x="90043" y="282448"/>
                </a:lnTo>
                <a:lnTo>
                  <a:pt x="93599" y="271018"/>
                </a:lnTo>
                <a:lnTo>
                  <a:pt x="77470" y="263906"/>
                </a:lnTo>
                <a:lnTo>
                  <a:pt x="63626" y="254000"/>
                </a:lnTo>
                <a:lnTo>
                  <a:pt x="35179" y="207645"/>
                </a:lnTo>
                <a:lnTo>
                  <a:pt x="26797" y="164719"/>
                </a:lnTo>
                <a:lnTo>
                  <a:pt x="25781" y="139827"/>
                </a:lnTo>
                <a:lnTo>
                  <a:pt x="26797" y="115697"/>
                </a:lnTo>
                <a:lnTo>
                  <a:pt x="35179" y="73914"/>
                </a:lnTo>
                <a:lnTo>
                  <a:pt x="63754" y="28321"/>
                </a:lnTo>
                <a:lnTo>
                  <a:pt x="93980"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0" name="object 20"/>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21" name="object 21"/>
          <p:cNvPicPr/>
          <p:nvPr/>
        </p:nvPicPr>
        <p:blipFill>
          <a:blip r:embed="rId3" cstate="print"/>
          <a:stretch>
            <a:fillRect/>
          </a:stretch>
        </p:blipFill>
        <p:spPr>
          <a:xfrm>
            <a:off x="545591" y="4310634"/>
            <a:ext cx="1811274" cy="1207008"/>
          </a:xfrm>
          <a:prstGeom prst="rect">
            <a:avLst/>
          </a:prstGeom>
        </p:spPr>
      </p:pic>
      <p:pic>
        <p:nvPicPr>
          <p:cNvPr id="22" name="object 22"/>
          <p:cNvPicPr/>
          <p:nvPr/>
        </p:nvPicPr>
        <p:blipFill>
          <a:blip r:embed="rId4" cstate="print"/>
          <a:stretch>
            <a:fillRect/>
          </a:stretch>
        </p:blipFill>
        <p:spPr>
          <a:xfrm>
            <a:off x="545591" y="1743455"/>
            <a:ext cx="1811274" cy="1206246"/>
          </a:xfrm>
          <a:prstGeom prst="rect">
            <a:avLst/>
          </a:prstGeom>
        </p:spPr>
      </p:pic>
      <p:sp>
        <p:nvSpPr>
          <p:cNvPr id="23" name="object 23"/>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4" name="object 24"/>
          <p:cNvPicPr/>
          <p:nvPr/>
        </p:nvPicPr>
        <p:blipFill>
          <a:blip r:embed="rId5" cstate="print"/>
          <a:stretch>
            <a:fillRect/>
          </a:stretch>
        </p:blipFill>
        <p:spPr>
          <a:xfrm>
            <a:off x="8011668" y="3553205"/>
            <a:ext cx="240029" cy="235458"/>
          </a:xfrm>
          <a:prstGeom prst="rect">
            <a:avLst/>
          </a:prstGeom>
        </p:spPr>
      </p:pic>
      <p:sp>
        <p:nvSpPr>
          <p:cNvPr id="25" name="object 25"/>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6" name="object 26"/>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27" name="object 27"/>
          <p:cNvSpPr txBox="1"/>
          <p:nvPr/>
        </p:nvSpPr>
        <p:spPr>
          <a:xfrm>
            <a:off x="6242303" y="1332738"/>
            <a:ext cx="2333625" cy="523240"/>
          </a:xfrm>
          <a:prstGeom prst="rect">
            <a:avLst/>
          </a:prstGeom>
          <a:solidFill>
            <a:srgbClr val="FFF1CC"/>
          </a:solidFill>
        </p:spPr>
        <p:txBody>
          <a:bodyPr vert="horz" wrap="square" lIns="0" tIns="0" rIns="0" bIns="0" rtlCol="0">
            <a:spAutoFit/>
          </a:bodyPr>
          <a:lstStyle/>
          <a:p>
            <a:pPr marL="91440">
              <a:lnSpc>
                <a:spcPts val="3090"/>
              </a:lnSpc>
            </a:pPr>
            <a:r>
              <a:rPr sz="2800" b="1" dirty="0">
                <a:solidFill>
                  <a:srgbClr val="C00000"/>
                </a:solidFill>
                <a:latin typeface="Courier New"/>
                <a:cs typeface="Courier New"/>
              </a:rPr>
              <a:t>Target</a:t>
            </a:r>
            <a:r>
              <a:rPr sz="2800" b="1" spc="-80" dirty="0">
                <a:solidFill>
                  <a:srgbClr val="C00000"/>
                </a:solidFill>
                <a:latin typeface="Courier New"/>
                <a:cs typeface="Courier New"/>
              </a:rPr>
              <a:t> </a:t>
            </a:r>
            <a:r>
              <a:rPr sz="2800" b="1" dirty="0">
                <a:solidFill>
                  <a:srgbClr val="C00000"/>
                </a:solidFill>
                <a:latin typeface="Courier New"/>
                <a:cs typeface="Courier New"/>
              </a:rPr>
              <a:t>=</a:t>
            </a:r>
            <a:r>
              <a:rPr sz="2800" b="1" spc="-80" dirty="0">
                <a:solidFill>
                  <a:srgbClr val="C00000"/>
                </a:solidFill>
                <a:latin typeface="Courier New"/>
                <a:cs typeface="Courier New"/>
              </a:rPr>
              <a:t> </a:t>
            </a:r>
            <a:r>
              <a:rPr sz="2800" b="1" spc="-50" dirty="0">
                <a:solidFill>
                  <a:srgbClr val="C00000"/>
                </a:solidFill>
                <a:latin typeface="Courier New"/>
                <a:cs typeface="Courier New"/>
              </a:rPr>
              <a:t>1</a:t>
            </a:r>
            <a:endParaRPr sz="2800">
              <a:latin typeface="Courier New"/>
              <a:cs typeface="Courier New"/>
            </a:endParaRPr>
          </a:p>
        </p:txBody>
      </p:sp>
      <p:sp>
        <p:nvSpPr>
          <p:cNvPr id="28" name="object 28"/>
          <p:cNvSpPr/>
          <p:nvPr/>
        </p:nvSpPr>
        <p:spPr>
          <a:xfrm>
            <a:off x="8695181" y="1451610"/>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29" name="object 29"/>
          <p:cNvSpPr/>
          <p:nvPr/>
        </p:nvSpPr>
        <p:spPr>
          <a:xfrm>
            <a:off x="10587228" y="1929383"/>
            <a:ext cx="285750" cy="1256665"/>
          </a:xfrm>
          <a:custGeom>
            <a:avLst/>
            <a:gdLst/>
            <a:ahLst/>
            <a:cxnLst/>
            <a:rect l="l" t="t" r="r" b="b"/>
            <a:pathLst>
              <a:path w="285750" h="1256664">
                <a:moveTo>
                  <a:pt x="142875" y="0"/>
                </a:moveTo>
                <a:lnTo>
                  <a:pt x="0" y="285750"/>
                </a:lnTo>
                <a:lnTo>
                  <a:pt x="114300" y="194310"/>
                </a:lnTo>
                <a:lnTo>
                  <a:pt x="114300" y="1256664"/>
                </a:lnTo>
                <a:lnTo>
                  <a:pt x="171450" y="1256664"/>
                </a:lnTo>
                <a:lnTo>
                  <a:pt x="171450" y="194310"/>
                </a:lnTo>
                <a:lnTo>
                  <a:pt x="285750" y="285750"/>
                </a:lnTo>
                <a:lnTo>
                  <a:pt x="142875" y="0"/>
                </a:lnTo>
                <a:close/>
              </a:path>
            </a:pathLst>
          </a:custGeom>
          <a:solidFill>
            <a:srgbClr val="7E7E7E"/>
          </a:solidFill>
        </p:spPr>
        <p:txBody>
          <a:bodyPr wrap="square" lIns="0" tIns="0" rIns="0" bIns="0" rtlCol="0"/>
          <a:lstStyle/>
          <a:p>
            <a:endParaRPr/>
          </a:p>
        </p:txBody>
      </p:sp>
      <p:sp>
        <p:nvSpPr>
          <p:cNvPr id="30" name="object 30"/>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31" name="object 31"/>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6" name="object 6"/>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7" name="object 7"/>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8" name="object 8"/>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9" name="object 9"/>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0" name="object 10"/>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1" name="object 11"/>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2" name="object 12"/>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3" name="object 13"/>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3"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11373104" y="4092702"/>
            <a:ext cx="93980" cy="282575"/>
          </a:xfrm>
          <a:custGeom>
            <a:avLst/>
            <a:gdLst/>
            <a:ahLst/>
            <a:cxnLst/>
            <a:rect l="l" t="t" r="r" b="b"/>
            <a:pathLst>
              <a:path w="93979" h="282575">
                <a:moveTo>
                  <a:pt x="4064" y="0"/>
                </a:moveTo>
                <a:lnTo>
                  <a:pt x="0" y="11430"/>
                </a:lnTo>
                <a:lnTo>
                  <a:pt x="16382" y="18542"/>
                </a:lnTo>
                <a:lnTo>
                  <a:pt x="30352" y="28321"/>
                </a:lnTo>
                <a:lnTo>
                  <a:pt x="58927" y="73914"/>
                </a:lnTo>
                <a:lnTo>
                  <a:pt x="67182" y="115697"/>
                </a:lnTo>
                <a:lnTo>
                  <a:pt x="68325" y="139827"/>
                </a:lnTo>
                <a:lnTo>
                  <a:pt x="67182" y="164719"/>
                </a:lnTo>
                <a:lnTo>
                  <a:pt x="58800" y="207645"/>
                </a:lnTo>
                <a:lnTo>
                  <a:pt x="30352" y="254000"/>
                </a:lnTo>
                <a:lnTo>
                  <a:pt x="380" y="271018"/>
                </a:lnTo>
                <a:lnTo>
                  <a:pt x="4064" y="282448"/>
                </a:lnTo>
                <a:lnTo>
                  <a:pt x="42545" y="264414"/>
                </a:lnTo>
                <a:lnTo>
                  <a:pt x="70739" y="233045"/>
                </a:lnTo>
                <a:lnTo>
                  <a:pt x="88265" y="191135"/>
                </a:lnTo>
                <a:lnTo>
                  <a:pt x="93979" y="141350"/>
                </a:lnTo>
                <a:lnTo>
                  <a:pt x="92582" y="115443"/>
                </a:lnTo>
                <a:lnTo>
                  <a:pt x="80899" y="69468"/>
                </a:lnTo>
                <a:lnTo>
                  <a:pt x="57785" y="32131"/>
                </a:lnTo>
                <a:lnTo>
                  <a:pt x="24511" y="7366"/>
                </a:lnTo>
                <a:lnTo>
                  <a:pt x="4064" y="0"/>
                </a:lnTo>
                <a:close/>
              </a:path>
            </a:pathLst>
          </a:custGeom>
          <a:solidFill>
            <a:srgbClr val="000000"/>
          </a:solidFill>
        </p:spPr>
        <p:txBody>
          <a:bodyPr wrap="square" lIns="0" tIns="0" rIns="0" bIns="0" rtlCol="0"/>
          <a:lstStyle/>
          <a:p>
            <a:endParaRPr/>
          </a:p>
        </p:txBody>
      </p:sp>
      <p:sp>
        <p:nvSpPr>
          <p:cNvPr id="18" name="object 18"/>
          <p:cNvSpPr/>
          <p:nvPr/>
        </p:nvSpPr>
        <p:spPr>
          <a:xfrm>
            <a:off x="10539983" y="4092702"/>
            <a:ext cx="93980" cy="282575"/>
          </a:xfrm>
          <a:custGeom>
            <a:avLst/>
            <a:gdLst/>
            <a:ahLst/>
            <a:cxnLst/>
            <a:rect l="l" t="t" r="r" b="b"/>
            <a:pathLst>
              <a:path w="93979" h="282575">
                <a:moveTo>
                  <a:pt x="90043" y="0"/>
                </a:moveTo>
                <a:lnTo>
                  <a:pt x="51562" y="18161"/>
                </a:lnTo>
                <a:lnTo>
                  <a:pt x="23241" y="49530"/>
                </a:lnTo>
                <a:lnTo>
                  <a:pt x="5842" y="91440"/>
                </a:lnTo>
                <a:lnTo>
                  <a:pt x="0" y="141350"/>
                </a:lnTo>
                <a:lnTo>
                  <a:pt x="1397" y="167259"/>
                </a:lnTo>
                <a:lnTo>
                  <a:pt x="13081" y="213106"/>
                </a:lnTo>
                <a:lnTo>
                  <a:pt x="36068" y="250444"/>
                </a:lnTo>
                <a:lnTo>
                  <a:pt x="69469" y="275081"/>
                </a:lnTo>
                <a:lnTo>
                  <a:pt x="90043" y="282448"/>
                </a:lnTo>
                <a:lnTo>
                  <a:pt x="93599" y="271018"/>
                </a:lnTo>
                <a:lnTo>
                  <a:pt x="77470" y="263906"/>
                </a:lnTo>
                <a:lnTo>
                  <a:pt x="63626" y="254000"/>
                </a:lnTo>
                <a:lnTo>
                  <a:pt x="35179" y="207645"/>
                </a:lnTo>
                <a:lnTo>
                  <a:pt x="26797" y="164719"/>
                </a:lnTo>
                <a:lnTo>
                  <a:pt x="25781" y="139827"/>
                </a:lnTo>
                <a:lnTo>
                  <a:pt x="26797" y="115697"/>
                </a:lnTo>
                <a:lnTo>
                  <a:pt x="35179" y="73914"/>
                </a:lnTo>
                <a:lnTo>
                  <a:pt x="63754" y="28321"/>
                </a:lnTo>
                <a:lnTo>
                  <a:pt x="93980"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0" name="object 20"/>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21" name="object 21"/>
          <p:cNvPicPr/>
          <p:nvPr/>
        </p:nvPicPr>
        <p:blipFill>
          <a:blip r:embed="rId4" cstate="print"/>
          <a:stretch>
            <a:fillRect/>
          </a:stretch>
        </p:blipFill>
        <p:spPr>
          <a:xfrm>
            <a:off x="545591" y="4310634"/>
            <a:ext cx="1811274" cy="1207008"/>
          </a:xfrm>
          <a:prstGeom prst="rect">
            <a:avLst/>
          </a:prstGeom>
        </p:spPr>
      </p:pic>
      <p:pic>
        <p:nvPicPr>
          <p:cNvPr id="22" name="object 22"/>
          <p:cNvPicPr/>
          <p:nvPr/>
        </p:nvPicPr>
        <p:blipFill>
          <a:blip r:embed="rId5" cstate="print"/>
          <a:stretch>
            <a:fillRect/>
          </a:stretch>
        </p:blipFill>
        <p:spPr>
          <a:xfrm>
            <a:off x="545591" y="1743455"/>
            <a:ext cx="1811274" cy="1206246"/>
          </a:xfrm>
          <a:prstGeom prst="rect">
            <a:avLst/>
          </a:prstGeom>
        </p:spPr>
      </p:pic>
      <p:sp>
        <p:nvSpPr>
          <p:cNvPr id="23" name="object 23"/>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4" name="object 24"/>
          <p:cNvPicPr/>
          <p:nvPr/>
        </p:nvPicPr>
        <p:blipFill>
          <a:blip r:embed="rId6" cstate="print"/>
          <a:stretch>
            <a:fillRect/>
          </a:stretch>
        </p:blipFill>
        <p:spPr>
          <a:xfrm>
            <a:off x="8011668" y="3553205"/>
            <a:ext cx="240029" cy="235458"/>
          </a:xfrm>
          <a:prstGeom prst="rect">
            <a:avLst/>
          </a:prstGeom>
        </p:spPr>
      </p:pic>
      <p:sp>
        <p:nvSpPr>
          <p:cNvPr id="25" name="object 25"/>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6" name="object 26"/>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27" name="object 27"/>
          <p:cNvSpPr txBox="1"/>
          <p:nvPr/>
        </p:nvSpPr>
        <p:spPr>
          <a:xfrm>
            <a:off x="6242303" y="1332738"/>
            <a:ext cx="2333625" cy="523240"/>
          </a:xfrm>
          <a:prstGeom prst="rect">
            <a:avLst/>
          </a:prstGeom>
          <a:solidFill>
            <a:srgbClr val="FFF1CC"/>
          </a:solidFill>
        </p:spPr>
        <p:txBody>
          <a:bodyPr vert="horz" wrap="square" lIns="0" tIns="0" rIns="0" bIns="0" rtlCol="0">
            <a:spAutoFit/>
          </a:bodyPr>
          <a:lstStyle/>
          <a:p>
            <a:pPr marL="91440">
              <a:lnSpc>
                <a:spcPts val="3090"/>
              </a:lnSpc>
            </a:pPr>
            <a:r>
              <a:rPr sz="2800" b="1" dirty="0">
                <a:solidFill>
                  <a:srgbClr val="C00000"/>
                </a:solidFill>
                <a:latin typeface="Courier New"/>
                <a:cs typeface="Courier New"/>
              </a:rPr>
              <a:t>Target</a:t>
            </a:r>
            <a:r>
              <a:rPr sz="2800" b="1" spc="-80" dirty="0">
                <a:solidFill>
                  <a:srgbClr val="C00000"/>
                </a:solidFill>
                <a:latin typeface="Courier New"/>
                <a:cs typeface="Courier New"/>
              </a:rPr>
              <a:t> </a:t>
            </a:r>
            <a:r>
              <a:rPr sz="2800" b="1" dirty="0">
                <a:solidFill>
                  <a:srgbClr val="C00000"/>
                </a:solidFill>
                <a:latin typeface="Courier New"/>
                <a:cs typeface="Courier New"/>
              </a:rPr>
              <a:t>=</a:t>
            </a:r>
            <a:r>
              <a:rPr sz="2800" b="1" spc="-80" dirty="0">
                <a:solidFill>
                  <a:srgbClr val="C00000"/>
                </a:solidFill>
                <a:latin typeface="Courier New"/>
                <a:cs typeface="Courier New"/>
              </a:rPr>
              <a:t> </a:t>
            </a:r>
            <a:r>
              <a:rPr sz="2800" b="1" spc="-50" dirty="0">
                <a:solidFill>
                  <a:srgbClr val="C00000"/>
                </a:solidFill>
                <a:latin typeface="Courier New"/>
                <a:cs typeface="Courier New"/>
              </a:rPr>
              <a:t>1</a:t>
            </a:r>
            <a:endParaRPr sz="2800">
              <a:latin typeface="Courier New"/>
              <a:cs typeface="Courier New"/>
            </a:endParaRPr>
          </a:p>
        </p:txBody>
      </p:sp>
      <p:sp>
        <p:nvSpPr>
          <p:cNvPr id="28" name="object 28"/>
          <p:cNvSpPr/>
          <p:nvPr/>
        </p:nvSpPr>
        <p:spPr>
          <a:xfrm>
            <a:off x="8695181" y="1451610"/>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29" name="object 29"/>
          <p:cNvSpPr/>
          <p:nvPr/>
        </p:nvSpPr>
        <p:spPr>
          <a:xfrm>
            <a:off x="10587228" y="1929383"/>
            <a:ext cx="285750" cy="1256665"/>
          </a:xfrm>
          <a:custGeom>
            <a:avLst/>
            <a:gdLst/>
            <a:ahLst/>
            <a:cxnLst/>
            <a:rect l="l" t="t" r="r" b="b"/>
            <a:pathLst>
              <a:path w="285750" h="1256664">
                <a:moveTo>
                  <a:pt x="142875" y="0"/>
                </a:moveTo>
                <a:lnTo>
                  <a:pt x="0" y="285750"/>
                </a:lnTo>
                <a:lnTo>
                  <a:pt x="114300" y="194310"/>
                </a:lnTo>
                <a:lnTo>
                  <a:pt x="114300" y="1256664"/>
                </a:lnTo>
                <a:lnTo>
                  <a:pt x="171450" y="1256664"/>
                </a:lnTo>
                <a:lnTo>
                  <a:pt x="171450" y="194310"/>
                </a:lnTo>
                <a:lnTo>
                  <a:pt x="285750" y="285750"/>
                </a:lnTo>
                <a:lnTo>
                  <a:pt x="142875" y="0"/>
                </a:lnTo>
                <a:close/>
              </a:path>
            </a:pathLst>
          </a:custGeom>
          <a:solidFill>
            <a:srgbClr val="7E7E7E"/>
          </a:solidFill>
        </p:spPr>
        <p:txBody>
          <a:bodyPr wrap="square" lIns="0" tIns="0" rIns="0" bIns="0" rtlCol="0"/>
          <a:lstStyle/>
          <a:p>
            <a:endParaRPr/>
          </a:p>
        </p:txBody>
      </p:sp>
      <p:sp>
        <p:nvSpPr>
          <p:cNvPr id="30" name="object 30"/>
          <p:cNvSpPr txBox="1"/>
          <p:nvPr/>
        </p:nvSpPr>
        <p:spPr>
          <a:xfrm>
            <a:off x="1173480" y="5572901"/>
            <a:ext cx="521334" cy="534035"/>
          </a:xfrm>
          <a:prstGeom prst="rect">
            <a:avLst/>
          </a:prstGeom>
        </p:spPr>
        <p:txBody>
          <a:bodyPr vert="horz" wrap="square" lIns="0" tIns="0" rIns="0" bIns="0" rtlCol="0">
            <a:spAutoFit/>
          </a:bodyPr>
          <a:lstStyle/>
          <a:p>
            <a:pPr marL="12700">
              <a:lnSpc>
                <a:spcPts val="4015"/>
              </a:lnSpc>
            </a:pPr>
            <a:r>
              <a:rPr sz="4000" spc="-190" dirty="0">
                <a:latin typeface="Cambria Math"/>
                <a:cs typeface="Cambria Math"/>
              </a:rPr>
              <a:t>𝐱2</a:t>
            </a:r>
            <a:endParaRPr sz="4000">
              <a:latin typeface="Cambria Math"/>
              <a:cs typeface="Cambria Math"/>
            </a:endParaRPr>
          </a:p>
        </p:txBody>
      </p:sp>
      <p:sp>
        <p:nvSpPr>
          <p:cNvPr id="31" name="object 31"/>
          <p:cNvSpPr txBox="1"/>
          <p:nvPr/>
        </p:nvSpPr>
        <p:spPr>
          <a:xfrm>
            <a:off x="3889502" y="5715570"/>
            <a:ext cx="450215" cy="431800"/>
          </a:xfrm>
          <a:prstGeom prst="rect">
            <a:avLst/>
          </a:prstGeom>
        </p:spPr>
        <p:txBody>
          <a:bodyPr vert="horz" wrap="square" lIns="0" tIns="0" rIns="0" bIns="0" rtlCol="0">
            <a:spAutoFit/>
          </a:bodyPr>
          <a:lstStyle/>
          <a:p>
            <a:pPr marL="12700">
              <a:lnSpc>
                <a:spcPts val="3229"/>
              </a:lnSpc>
            </a:pPr>
            <a:r>
              <a:rPr sz="3200" spc="-175" dirty="0">
                <a:solidFill>
                  <a:srgbClr val="006FC0"/>
                </a:solidFill>
                <a:latin typeface="Cambria Math"/>
                <a:cs typeface="Cambria Math"/>
              </a:rPr>
              <a:t>𝐡2</a:t>
            </a:r>
            <a:endParaRPr sz="3200">
              <a:latin typeface="Cambria Math"/>
              <a:cs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3" name="object 3"/>
          <p:cNvSpPr txBox="1"/>
          <p:nvPr/>
        </p:nvSpPr>
        <p:spPr>
          <a:xfrm>
            <a:off x="838200" y="1780212"/>
            <a:ext cx="10520045" cy="4935855"/>
          </a:xfrm>
          <a:prstGeom prst="rect">
            <a:avLst/>
          </a:prstGeom>
        </p:spPr>
        <p:txBody>
          <a:bodyPr vert="horz" wrap="square" lIns="0" tIns="0" rIns="0" bIns="0" rtlCol="0">
            <a:spAutoFit/>
          </a:bodyPr>
          <a:lstStyle/>
          <a:p>
            <a:pPr marL="4919980">
              <a:lnSpc>
                <a:spcPts val="3095"/>
              </a:lnSpc>
            </a:pPr>
            <a:r>
              <a:rPr sz="2800" dirty="0">
                <a:latin typeface="Arial"/>
                <a:cs typeface="Arial"/>
              </a:rPr>
              <a:t>•</a:t>
            </a:r>
            <a:r>
              <a:rPr sz="2800" spc="35" dirty="0">
                <a:latin typeface="Arial"/>
                <a:cs typeface="Arial"/>
              </a:rPr>
              <a:t> </a:t>
            </a:r>
            <a:r>
              <a:rPr sz="2800" spc="-50" dirty="0">
                <a:latin typeface="Calibri"/>
                <a:cs typeface="Calibri"/>
              </a:rPr>
              <a:t>Target</a:t>
            </a:r>
            <a:r>
              <a:rPr sz="2800" spc="-60" dirty="0">
                <a:latin typeface="Calibri"/>
                <a:cs typeface="Calibri"/>
              </a:rPr>
              <a:t> </a:t>
            </a:r>
            <a:r>
              <a:rPr sz="2800" dirty="0">
                <a:latin typeface="Calibri"/>
                <a:cs typeface="Calibri"/>
              </a:rPr>
              <a:t>=</a:t>
            </a:r>
            <a:r>
              <a:rPr sz="2800" spc="-35" dirty="0">
                <a:latin typeface="Calibri"/>
                <a:cs typeface="Calibri"/>
              </a:rPr>
              <a:t> </a:t>
            </a:r>
            <a:r>
              <a:rPr sz="2800" spc="-50" dirty="0">
                <a:latin typeface="Calibri"/>
                <a:cs typeface="Calibri"/>
              </a:rPr>
              <a:t>1</a:t>
            </a:r>
            <a:endParaRPr sz="2800">
              <a:latin typeface="Calibri"/>
              <a:cs typeface="Calibri"/>
            </a:endParaRPr>
          </a:p>
          <a:p>
            <a:pPr>
              <a:lnSpc>
                <a:spcPct val="100000"/>
              </a:lnSpc>
            </a:pPr>
            <a:endParaRPr sz="3200">
              <a:latin typeface="Calibri"/>
              <a:cs typeface="Calibri"/>
            </a:endParaRPr>
          </a:p>
          <a:p>
            <a:pPr>
              <a:lnSpc>
                <a:spcPct val="100000"/>
              </a:lnSpc>
            </a:pPr>
            <a:endParaRPr sz="3200">
              <a:latin typeface="Calibri"/>
              <a:cs typeface="Calibri"/>
            </a:endParaRPr>
          </a:p>
          <a:p>
            <a:pPr>
              <a:lnSpc>
                <a:spcPct val="100000"/>
              </a:lnSpc>
              <a:spcBef>
                <a:spcPts val="55"/>
              </a:spcBef>
            </a:pPr>
            <a:endParaRPr sz="3250">
              <a:latin typeface="Calibri"/>
              <a:cs typeface="Calibri"/>
            </a:endParaRPr>
          </a:p>
          <a:p>
            <a:pPr>
              <a:lnSpc>
                <a:spcPct val="100000"/>
              </a:lnSpc>
              <a:tabLst>
                <a:tab pos="2717800" algn="l"/>
              </a:tabLst>
            </a:pPr>
            <a:r>
              <a:rPr sz="3450" spc="-50" dirty="0">
                <a:solidFill>
                  <a:srgbClr val="FF0000"/>
                </a:solidFill>
                <a:latin typeface="Arial"/>
                <a:cs typeface="Arial"/>
              </a:rPr>
              <a:t>•</a:t>
            </a:r>
            <a:r>
              <a:rPr sz="3450" dirty="0">
                <a:solidFill>
                  <a:srgbClr val="FF0000"/>
                </a:solidFill>
                <a:latin typeface="Arial"/>
                <a:cs typeface="Arial"/>
              </a:rPr>
              <a:t>	</a:t>
            </a:r>
            <a:r>
              <a:rPr sz="2000" spc="-10" dirty="0">
                <a:solidFill>
                  <a:srgbClr val="7E7E7E"/>
                </a:solidFill>
                <a:latin typeface="Calibri"/>
                <a:cs typeface="Calibri"/>
              </a:rPr>
              <a:t>Sigmoid</a:t>
            </a:r>
            <a:endParaRPr sz="2000">
              <a:latin typeface="Calibri"/>
              <a:cs typeface="Calibri"/>
            </a:endParaRPr>
          </a:p>
          <a:p>
            <a:pPr>
              <a:lnSpc>
                <a:spcPct val="100000"/>
              </a:lnSpc>
              <a:spcBef>
                <a:spcPts val="55"/>
              </a:spcBef>
            </a:pPr>
            <a:endParaRPr sz="3200">
              <a:latin typeface="Calibri"/>
              <a:cs typeface="Calibri"/>
            </a:endParaRPr>
          </a:p>
          <a:p>
            <a:pPr algn="r">
              <a:lnSpc>
                <a:spcPct val="100000"/>
              </a:lnSpc>
              <a:tabLst>
                <a:tab pos="824865" algn="l"/>
              </a:tabLst>
            </a:pPr>
            <a:r>
              <a:rPr sz="2400" dirty="0">
                <a:latin typeface="Arial"/>
                <a:cs typeface="Arial"/>
              </a:rPr>
              <a:t>•</a:t>
            </a:r>
            <a:r>
              <a:rPr sz="2400" spc="290" dirty="0">
                <a:latin typeface="Arial"/>
                <a:cs typeface="Arial"/>
              </a:rPr>
              <a:t> </a:t>
            </a:r>
            <a:r>
              <a:rPr sz="2400" spc="-25" dirty="0">
                <a:latin typeface="Cambria Math"/>
                <a:cs typeface="Cambria Math"/>
              </a:rPr>
              <a:t>sim</a:t>
            </a:r>
            <a:r>
              <a:rPr sz="2400" dirty="0">
                <a:latin typeface="Cambria Math"/>
                <a:cs typeface="Cambria Math"/>
              </a:rPr>
              <a:t>	𝐱1,</a:t>
            </a:r>
            <a:r>
              <a:rPr sz="2400" spc="55" dirty="0">
                <a:latin typeface="Cambria Math"/>
                <a:cs typeface="Cambria Math"/>
              </a:rPr>
              <a:t> </a:t>
            </a:r>
            <a:r>
              <a:rPr sz="2400" spc="-25" dirty="0">
                <a:latin typeface="Cambria Math"/>
                <a:cs typeface="Cambria Math"/>
              </a:rPr>
              <a:t>𝐱2</a:t>
            </a:r>
            <a:endParaRPr sz="2400">
              <a:latin typeface="Cambria Math"/>
              <a:cs typeface="Cambria Math"/>
            </a:endParaRPr>
          </a:p>
          <a:p>
            <a:pPr>
              <a:lnSpc>
                <a:spcPct val="100000"/>
              </a:lnSpc>
            </a:pPr>
            <a:endParaRPr sz="2700">
              <a:latin typeface="Cambria Math"/>
              <a:cs typeface="Cambria Math"/>
            </a:endParaRPr>
          </a:p>
          <a:p>
            <a:pPr>
              <a:lnSpc>
                <a:spcPct val="100000"/>
              </a:lnSpc>
            </a:pPr>
            <a:endParaRPr sz="2700">
              <a:latin typeface="Cambria Math"/>
              <a:cs typeface="Cambria Math"/>
            </a:endParaRPr>
          </a:p>
          <a:p>
            <a:pPr>
              <a:lnSpc>
                <a:spcPct val="100000"/>
              </a:lnSpc>
              <a:spcBef>
                <a:spcPts val="35"/>
              </a:spcBef>
            </a:pPr>
            <a:endParaRPr sz="2600">
              <a:latin typeface="Cambria Math"/>
              <a:cs typeface="Cambria Math"/>
            </a:endParaRPr>
          </a:p>
          <a:p>
            <a:pPr>
              <a:lnSpc>
                <a:spcPct val="100000"/>
              </a:lnSpc>
              <a:spcBef>
                <a:spcPts val="5"/>
              </a:spcBef>
            </a:pPr>
            <a:r>
              <a:rPr sz="4350" dirty="0">
                <a:latin typeface="Arial"/>
                <a:cs typeface="Arial"/>
              </a:rPr>
              <a:t>•</a:t>
            </a:r>
            <a:endParaRPr sz="4350">
              <a:latin typeface="Arial"/>
              <a:cs typeface="Arial"/>
            </a:endParaRPr>
          </a:p>
        </p:txBody>
      </p:sp>
      <p:grpSp>
        <p:nvGrpSpPr>
          <p:cNvPr id="4" name="object 4"/>
          <p:cNvGrpSpPr/>
          <p:nvPr/>
        </p:nvGrpSpPr>
        <p:grpSpPr>
          <a:xfrm>
            <a:off x="235458" y="766533"/>
            <a:ext cx="11627485" cy="5647055"/>
            <a:chOff x="235458" y="766533"/>
            <a:chExt cx="11627485" cy="5647055"/>
          </a:xfrm>
        </p:grpSpPr>
        <p:pic>
          <p:nvPicPr>
            <p:cNvPr id="5" name="object 5"/>
            <p:cNvPicPr/>
            <p:nvPr/>
          </p:nvPicPr>
          <p:blipFill>
            <a:blip r:embed="rId2" cstate="print"/>
            <a:stretch>
              <a:fillRect/>
            </a:stretch>
          </p:blipFill>
          <p:spPr>
            <a:xfrm>
              <a:off x="10205465" y="3326129"/>
              <a:ext cx="1066800" cy="693420"/>
            </a:xfrm>
            <a:prstGeom prst="rect">
              <a:avLst/>
            </a:prstGeom>
          </p:spPr>
        </p:pic>
        <p:pic>
          <p:nvPicPr>
            <p:cNvPr id="6" name="object 6"/>
            <p:cNvPicPr/>
            <p:nvPr/>
          </p:nvPicPr>
          <p:blipFill>
            <a:blip r:embed="rId3" cstate="print"/>
            <a:stretch>
              <a:fillRect/>
            </a:stretch>
          </p:blipFill>
          <p:spPr>
            <a:xfrm>
              <a:off x="545592" y="4310633"/>
              <a:ext cx="1811274" cy="1207008"/>
            </a:xfrm>
            <a:prstGeom prst="rect">
              <a:avLst/>
            </a:prstGeom>
          </p:spPr>
        </p:pic>
        <p:pic>
          <p:nvPicPr>
            <p:cNvPr id="7" name="object 7"/>
            <p:cNvPicPr/>
            <p:nvPr/>
          </p:nvPicPr>
          <p:blipFill>
            <a:blip r:embed="rId4" cstate="print"/>
            <a:stretch>
              <a:fillRect/>
            </a:stretch>
          </p:blipFill>
          <p:spPr>
            <a:xfrm>
              <a:off x="545592" y="1743455"/>
              <a:ext cx="1811274" cy="1206246"/>
            </a:xfrm>
            <a:prstGeom prst="rect">
              <a:avLst/>
            </a:prstGeom>
          </p:spPr>
        </p:pic>
        <p:sp>
          <p:nvSpPr>
            <p:cNvPr id="8" name="object 8"/>
            <p:cNvSpPr/>
            <p:nvPr/>
          </p:nvSpPr>
          <p:spPr>
            <a:xfrm>
              <a:off x="235458" y="766533"/>
              <a:ext cx="11627485" cy="5647055"/>
            </a:xfrm>
            <a:custGeom>
              <a:avLst/>
              <a:gdLst/>
              <a:ahLst/>
              <a:cxnLst/>
              <a:rect l="l" t="t" r="r" b="b"/>
              <a:pathLst>
                <a:path w="11627485" h="5647055">
                  <a:moveTo>
                    <a:pt x="11627104" y="0"/>
                  </a:moveTo>
                  <a:lnTo>
                    <a:pt x="0" y="0"/>
                  </a:lnTo>
                  <a:lnTo>
                    <a:pt x="0" y="5646674"/>
                  </a:lnTo>
                  <a:lnTo>
                    <a:pt x="11627104" y="5646674"/>
                  </a:lnTo>
                  <a:lnTo>
                    <a:pt x="11627104" y="0"/>
                  </a:lnTo>
                  <a:close/>
                </a:path>
              </a:pathLst>
            </a:custGeom>
            <a:solidFill>
              <a:srgbClr val="FFFFFF">
                <a:alpha val="85096"/>
              </a:srgbClr>
            </a:solidFill>
          </p:spPr>
          <p:txBody>
            <a:bodyPr wrap="square" lIns="0" tIns="0" rIns="0" bIns="0" rtlCol="0"/>
            <a:lstStyle/>
            <a:p>
              <a:endParaRPr/>
            </a:p>
          </p:txBody>
        </p:sp>
      </p:grpSp>
      <p:sp>
        <p:nvSpPr>
          <p:cNvPr id="9" name="object 9"/>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latin typeface="Courier New"/>
                <a:cs typeface="Courier New"/>
              </a:rPr>
              <a:t>Dense </a:t>
            </a:r>
            <a:r>
              <a:rPr sz="2000" b="1" spc="-20" dirty="0">
                <a:latin typeface="Courier New"/>
                <a:cs typeface="Courier New"/>
              </a:rPr>
              <a:t>Layers</a:t>
            </a:r>
            <a:endParaRPr sz="2000">
              <a:latin typeface="Courier New"/>
              <a:cs typeface="Courier New"/>
            </a:endParaRPr>
          </a:p>
        </p:txBody>
      </p:sp>
      <p:sp>
        <p:nvSpPr>
          <p:cNvPr id="10" name="object 10"/>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11" name="object 11"/>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12" name="object 12"/>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grpSp>
        <p:nvGrpSpPr>
          <p:cNvPr id="13" name="object 13"/>
          <p:cNvGrpSpPr/>
          <p:nvPr/>
        </p:nvGrpSpPr>
        <p:grpSpPr>
          <a:xfrm>
            <a:off x="6143244" y="1901951"/>
            <a:ext cx="4822190" cy="3059430"/>
            <a:chOff x="6143244" y="1901951"/>
            <a:chExt cx="4822190" cy="3059430"/>
          </a:xfrm>
        </p:grpSpPr>
        <p:sp>
          <p:nvSpPr>
            <p:cNvPr id="14" name="object 14"/>
            <p:cNvSpPr/>
            <p:nvPr/>
          </p:nvSpPr>
          <p:spPr>
            <a:xfrm>
              <a:off x="6327648" y="1901951"/>
              <a:ext cx="4637405" cy="1886585"/>
            </a:xfrm>
            <a:custGeom>
              <a:avLst/>
              <a:gdLst/>
              <a:ahLst/>
              <a:cxnLst/>
              <a:rect l="l" t="t" r="r" b="b"/>
              <a:pathLst>
                <a:path w="4637405" h="1886585">
                  <a:moveTo>
                    <a:pt x="4637278" y="126"/>
                  </a:moveTo>
                  <a:lnTo>
                    <a:pt x="4580128" y="0"/>
                  </a:lnTo>
                  <a:lnTo>
                    <a:pt x="4579747" y="270763"/>
                  </a:lnTo>
                  <a:lnTo>
                    <a:pt x="4578858" y="402209"/>
                  </a:lnTo>
                  <a:lnTo>
                    <a:pt x="4577080" y="529082"/>
                  </a:lnTo>
                  <a:lnTo>
                    <a:pt x="4574158" y="649986"/>
                  </a:lnTo>
                  <a:lnTo>
                    <a:pt x="4569841" y="763143"/>
                  </a:lnTo>
                  <a:lnTo>
                    <a:pt x="4563872" y="867156"/>
                  </a:lnTo>
                  <a:lnTo>
                    <a:pt x="4555871" y="960501"/>
                  </a:lnTo>
                  <a:lnTo>
                    <a:pt x="4546727" y="1042035"/>
                  </a:lnTo>
                  <a:lnTo>
                    <a:pt x="4537329" y="1112265"/>
                  </a:lnTo>
                  <a:lnTo>
                    <a:pt x="4526787" y="1172972"/>
                  </a:lnTo>
                  <a:lnTo>
                    <a:pt x="4514723" y="1225677"/>
                  </a:lnTo>
                  <a:lnTo>
                    <a:pt x="4500499" y="1272667"/>
                  </a:lnTo>
                  <a:lnTo>
                    <a:pt x="4483608" y="1315720"/>
                  </a:lnTo>
                  <a:lnTo>
                    <a:pt x="4463033" y="1357249"/>
                  </a:lnTo>
                  <a:lnTo>
                    <a:pt x="4438523" y="1398651"/>
                  </a:lnTo>
                  <a:lnTo>
                    <a:pt x="4408932" y="1439037"/>
                  </a:lnTo>
                  <a:lnTo>
                    <a:pt x="4374642" y="1476248"/>
                  </a:lnTo>
                  <a:lnTo>
                    <a:pt x="4292981" y="1544447"/>
                  </a:lnTo>
                  <a:lnTo>
                    <a:pt x="4205097" y="1600835"/>
                  </a:lnTo>
                  <a:lnTo>
                    <a:pt x="4121150" y="1644523"/>
                  </a:lnTo>
                  <a:lnTo>
                    <a:pt x="4084320" y="1659636"/>
                  </a:lnTo>
                  <a:lnTo>
                    <a:pt x="3978529" y="1680845"/>
                  </a:lnTo>
                  <a:lnTo>
                    <a:pt x="3902075" y="1685036"/>
                  </a:lnTo>
                  <a:lnTo>
                    <a:pt x="3813809" y="1690751"/>
                  </a:lnTo>
                  <a:lnTo>
                    <a:pt x="3771137" y="1695196"/>
                  </a:lnTo>
                  <a:lnTo>
                    <a:pt x="3703320" y="1702815"/>
                  </a:lnTo>
                  <a:lnTo>
                    <a:pt x="3666998" y="1705991"/>
                  </a:lnTo>
                  <a:lnTo>
                    <a:pt x="3621531" y="1708785"/>
                  </a:lnTo>
                  <a:lnTo>
                    <a:pt x="3561715" y="1711198"/>
                  </a:lnTo>
                  <a:lnTo>
                    <a:pt x="3432936" y="1714246"/>
                  </a:lnTo>
                  <a:lnTo>
                    <a:pt x="3344672" y="1715389"/>
                  </a:lnTo>
                  <a:lnTo>
                    <a:pt x="3122549" y="1716532"/>
                  </a:lnTo>
                  <a:lnTo>
                    <a:pt x="2893695" y="1716786"/>
                  </a:lnTo>
                  <a:lnTo>
                    <a:pt x="2520060" y="1716532"/>
                  </a:lnTo>
                  <a:lnTo>
                    <a:pt x="2010918" y="1715389"/>
                  </a:lnTo>
                  <a:lnTo>
                    <a:pt x="1787652" y="1715389"/>
                  </a:lnTo>
                  <a:lnTo>
                    <a:pt x="1715643" y="1621917"/>
                  </a:lnTo>
                  <a:lnTo>
                    <a:pt x="1643887" y="1535049"/>
                  </a:lnTo>
                  <a:lnTo>
                    <a:pt x="1577212" y="1457706"/>
                  </a:lnTo>
                  <a:lnTo>
                    <a:pt x="1546352" y="1423924"/>
                  </a:lnTo>
                  <a:lnTo>
                    <a:pt x="1517777" y="1394206"/>
                  </a:lnTo>
                  <a:lnTo>
                    <a:pt x="1467230" y="1348232"/>
                  </a:lnTo>
                  <a:lnTo>
                    <a:pt x="1425321" y="1318006"/>
                  </a:lnTo>
                  <a:lnTo>
                    <a:pt x="1415796" y="1312545"/>
                  </a:lnTo>
                  <a:lnTo>
                    <a:pt x="1545208" y="1236472"/>
                  </a:lnTo>
                  <a:lnTo>
                    <a:pt x="1227201" y="1268095"/>
                  </a:lnTo>
                  <a:lnTo>
                    <a:pt x="1443354" y="1503426"/>
                  </a:lnTo>
                  <a:lnTo>
                    <a:pt x="1400682" y="1370711"/>
                  </a:lnTo>
                  <a:lnTo>
                    <a:pt x="1431798" y="1393189"/>
                  </a:lnTo>
                  <a:lnTo>
                    <a:pt x="1477391" y="1434719"/>
                  </a:lnTo>
                  <a:lnTo>
                    <a:pt x="1504696" y="1462913"/>
                  </a:lnTo>
                  <a:lnTo>
                    <a:pt x="1534413" y="1495552"/>
                  </a:lnTo>
                  <a:lnTo>
                    <a:pt x="1600200" y="1571878"/>
                  </a:lnTo>
                  <a:lnTo>
                    <a:pt x="1671447" y="1658112"/>
                  </a:lnTo>
                  <a:lnTo>
                    <a:pt x="1717928" y="1715389"/>
                  </a:lnTo>
                  <a:lnTo>
                    <a:pt x="194309" y="1715008"/>
                  </a:lnTo>
                  <a:lnTo>
                    <a:pt x="285750" y="1600708"/>
                  </a:lnTo>
                  <a:lnTo>
                    <a:pt x="0" y="1743583"/>
                  </a:lnTo>
                  <a:lnTo>
                    <a:pt x="285750" y="1886458"/>
                  </a:lnTo>
                  <a:lnTo>
                    <a:pt x="194309" y="1772158"/>
                  </a:lnTo>
                  <a:lnTo>
                    <a:pt x="1901952" y="1772158"/>
                  </a:lnTo>
                  <a:lnTo>
                    <a:pt x="2770251" y="1773936"/>
                  </a:lnTo>
                  <a:lnTo>
                    <a:pt x="3122803" y="1773682"/>
                  </a:lnTo>
                  <a:lnTo>
                    <a:pt x="3308350" y="1772920"/>
                  </a:lnTo>
                  <a:lnTo>
                    <a:pt x="3377692" y="1772158"/>
                  </a:lnTo>
                  <a:lnTo>
                    <a:pt x="3483102" y="1770507"/>
                  </a:lnTo>
                  <a:lnTo>
                    <a:pt x="3563620" y="1768348"/>
                  </a:lnTo>
                  <a:lnTo>
                    <a:pt x="3624706" y="1765808"/>
                  </a:lnTo>
                  <a:lnTo>
                    <a:pt x="3671316" y="1763014"/>
                  </a:lnTo>
                  <a:lnTo>
                    <a:pt x="3818635" y="1747774"/>
                  </a:lnTo>
                  <a:lnTo>
                    <a:pt x="3905377" y="1742186"/>
                  </a:lnTo>
                  <a:lnTo>
                    <a:pt x="3984498" y="1737741"/>
                  </a:lnTo>
                  <a:lnTo>
                    <a:pt x="4062222" y="1725803"/>
                  </a:lnTo>
                  <a:lnTo>
                    <a:pt x="4103370" y="1713611"/>
                  </a:lnTo>
                  <a:lnTo>
                    <a:pt x="4145279" y="1696339"/>
                  </a:lnTo>
                  <a:lnTo>
                    <a:pt x="4233799" y="1650364"/>
                  </a:lnTo>
                  <a:lnTo>
                    <a:pt x="4326890" y="1590675"/>
                  </a:lnTo>
                  <a:lnTo>
                    <a:pt x="4414138" y="1517777"/>
                  </a:lnTo>
                  <a:lnTo>
                    <a:pt x="4453128" y="1475359"/>
                  </a:lnTo>
                  <a:lnTo>
                    <a:pt x="4486275" y="1430147"/>
                  </a:lnTo>
                  <a:lnTo>
                    <a:pt x="4513326" y="1384553"/>
                  </a:lnTo>
                  <a:lnTo>
                    <a:pt x="4535932" y="1338961"/>
                  </a:lnTo>
                  <a:lnTo>
                    <a:pt x="4554601" y="1291463"/>
                  </a:lnTo>
                  <a:lnTo>
                    <a:pt x="4570095" y="1240409"/>
                  </a:lnTo>
                  <a:lnTo>
                    <a:pt x="4582922" y="1184148"/>
                  </a:lnTo>
                  <a:lnTo>
                    <a:pt x="4593844" y="1121028"/>
                  </a:lnTo>
                  <a:lnTo>
                    <a:pt x="4603496" y="1049020"/>
                  </a:lnTo>
                  <a:lnTo>
                    <a:pt x="4612767" y="966088"/>
                  </a:lnTo>
                  <a:lnTo>
                    <a:pt x="4620895" y="871220"/>
                  </a:lnTo>
                  <a:lnTo>
                    <a:pt x="4626991" y="765810"/>
                  </a:lnTo>
                  <a:lnTo>
                    <a:pt x="4631308" y="651763"/>
                  </a:lnTo>
                  <a:lnTo>
                    <a:pt x="4634230" y="530225"/>
                  </a:lnTo>
                  <a:lnTo>
                    <a:pt x="4636008" y="402844"/>
                  </a:lnTo>
                  <a:lnTo>
                    <a:pt x="4636897" y="271018"/>
                  </a:lnTo>
                  <a:lnTo>
                    <a:pt x="4637278" y="126"/>
                  </a:lnTo>
                  <a:close/>
                </a:path>
              </a:pathLst>
            </a:custGeom>
            <a:solidFill>
              <a:srgbClr val="C00000"/>
            </a:solidFill>
          </p:spPr>
          <p:txBody>
            <a:bodyPr wrap="square" lIns="0" tIns="0" rIns="0" bIns="0" rtlCol="0"/>
            <a:lstStyle/>
            <a:p>
              <a:endParaRPr/>
            </a:p>
          </p:txBody>
        </p:sp>
        <p:sp>
          <p:nvSpPr>
            <p:cNvPr id="15" name="object 15"/>
            <p:cNvSpPr/>
            <p:nvPr/>
          </p:nvSpPr>
          <p:spPr>
            <a:xfrm>
              <a:off x="6143244" y="2950463"/>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6" name="object 16"/>
            <p:cNvSpPr/>
            <p:nvPr/>
          </p:nvSpPr>
          <p:spPr>
            <a:xfrm>
              <a:off x="6826758" y="4591837"/>
              <a:ext cx="1508760" cy="369570"/>
            </a:xfrm>
            <a:custGeom>
              <a:avLst/>
              <a:gdLst/>
              <a:ahLst/>
              <a:cxnLst/>
              <a:rect l="l" t="t" r="r" b="b"/>
              <a:pathLst>
                <a:path w="1508759" h="369570">
                  <a:moveTo>
                    <a:pt x="30543" y="0"/>
                  </a:moveTo>
                  <a:lnTo>
                    <a:pt x="0" y="0"/>
                  </a:lnTo>
                  <a:lnTo>
                    <a:pt x="0" y="369290"/>
                  </a:lnTo>
                  <a:lnTo>
                    <a:pt x="30543" y="369290"/>
                  </a:lnTo>
                  <a:lnTo>
                    <a:pt x="30543" y="0"/>
                  </a:lnTo>
                  <a:close/>
                </a:path>
                <a:path w="1508759" h="369570">
                  <a:moveTo>
                    <a:pt x="1508696" y="0"/>
                  </a:moveTo>
                  <a:lnTo>
                    <a:pt x="1478153" y="0"/>
                  </a:lnTo>
                  <a:lnTo>
                    <a:pt x="1478153" y="369290"/>
                  </a:lnTo>
                  <a:lnTo>
                    <a:pt x="1508696" y="369290"/>
                  </a:lnTo>
                  <a:lnTo>
                    <a:pt x="1508696"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3" name="object 3"/>
          <p:cNvSpPr txBox="1"/>
          <p:nvPr/>
        </p:nvSpPr>
        <p:spPr>
          <a:xfrm>
            <a:off x="5758179" y="1780212"/>
            <a:ext cx="1630045" cy="411480"/>
          </a:xfrm>
          <a:prstGeom prst="rect">
            <a:avLst/>
          </a:prstGeom>
        </p:spPr>
        <p:txBody>
          <a:bodyPr vert="horz" wrap="square" lIns="0" tIns="0" rIns="0" bIns="0" rtlCol="0">
            <a:spAutoFit/>
          </a:bodyPr>
          <a:lstStyle/>
          <a:p>
            <a:pPr>
              <a:lnSpc>
                <a:spcPts val="3095"/>
              </a:lnSpc>
            </a:pPr>
            <a:r>
              <a:rPr sz="2800" dirty="0">
                <a:latin typeface="Arial"/>
                <a:cs typeface="Arial"/>
              </a:rPr>
              <a:t>•</a:t>
            </a:r>
            <a:r>
              <a:rPr sz="2800" spc="35" dirty="0">
                <a:latin typeface="Arial"/>
                <a:cs typeface="Arial"/>
              </a:rPr>
              <a:t> </a:t>
            </a:r>
            <a:r>
              <a:rPr sz="2800" spc="-50" dirty="0">
                <a:latin typeface="Calibri"/>
                <a:cs typeface="Calibri"/>
              </a:rPr>
              <a:t>Target</a:t>
            </a:r>
            <a:r>
              <a:rPr sz="2800" spc="-60" dirty="0">
                <a:latin typeface="Calibri"/>
                <a:cs typeface="Calibri"/>
              </a:rPr>
              <a:t> </a:t>
            </a:r>
            <a:r>
              <a:rPr sz="2800" dirty="0">
                <a:latin typeface="Calibri"/>
                <a:cs typeface="Calibri"/>
              </a:rPr>
              <a:t>=</a:t>
            </a:r>
            <a:r>
              <a:rPr sz="2800" spc="-35" dirty="0">
                <a:latin typeface="Calibri"/>
                <a:cs typeface="Calibri"/>
              </a:rPr>
              <a:t> </a:t>
            </a:r>
            <a:r>
              <a:rPr sz="2800" spc="-50" dirty="0">
                <a:latin typeface="Calibri"/>
                <a:cs typeface="Calibri"/>
              </a:rPr>
              <a:t>1</a:t>
            </a:r>
            <a:endParaRPr sz="2800">
              <a:latin typeface="Calibri"/>
              <a:cs typeface="Calibri"/>
            </a:endParaRPr>
          </a:p>
        </p:txBody>
      </p:sp>
      <p:grpSp>
        <p:nvGrpSpPr>
          <p:cNvPr id="4" name="object 4"/>
          <p:cNvGrpSpPr/>
          <p:nvPr/>
        </p:nvGrpSpPr>
        <p:grpSpPr>
          <a:xfrm>
            <a:off x="235458" y="766533"/>
            <a:ext cx="11627485" cy="5647055"/>
            <a:chOff x="235458" y="766533"/>
            <a:chExt cx="11627485" cy="5647055"/>
          </a:xfrm>
        </p:grpSpPr>
        <p:pic>
          <p:nvPicPr>
            <p:cNvPr id="5" name="object 5"/>
            <p:cNvPicPr/>
            <p:nvPr/>
          </p:nvPicPr>
          <p:blipFill>
            <a:blip r:embed="rId3" cstate="print"/>
            <a:stretch>
              <a:fillRect/>
            </a:stretch>
          </p:blipFill>
          <p:spPr>
            <a:xfrm>
              <a:off x="10205465" y="3326129"/>
              <a:ext cx="1066800" cy="693420"/>
            </a:xfrm>
            <a:prstGeom prst="rect">
              <a:avLst/>
            </a:prstGeom>
          </p:spPr>
        </p:pic>
        <p:pic>
          <p:nvPicPr>
            <p:cNvPr id="6" name="object 6"/>
            <p:cNvPicPr/>
            <p:nvPr/>
          </p:nvPicPr>
          <p:blipFill>
            <a:blip r:embed="rId4" cstate="print"/>
            <a:stretch>
              <a:fillRect/>
            </a:stretch>
          </p:blipFill>
          <p:spPr>
            <a:xfrm>
              <a:off x="545592" y="4310633"/>
              <a:ext cx="1811274" cy="1207008"/>
            </a:xfrm>
            <a:prstGeom prst="rect">
              <a:avLst/>
            </a:prstGeom>
          </p:spPr>
        </p:pic>
        <p:pic>
          <p:nvPicPr>
            <p:cNvPr id="7" name="object 7"/>
            <p:cNvPicPr/>
            <p:nvPr/>
          </p:nvPicPr>
          <p:blipFill>
            <a:blip r:embed="rId5" cstate="print"/>
            <a:stretch>
              <a:fillRect/>
            </a:stretch>
          </p:blipFill>
          <p:spPr>
            <a:xfrm>
              <a:off x="545592" y="1743455"/>
              <a:ext cx="1811274" cy="1206246"/>
            </a:xfrm>
            <a:prstGeom prst="rect">
              <a:avLst/>
            </a:prstGeom>
          </p:spPr>
        </p:pic>
        <p:sp>
          <p:nvSpPr>
            <p:cNvPr id="8" name="object 8"/>
            <p:cNvSpPr/>
            <p:nvPr/>
          </p:nvSpPr>
          <p:spPr>
            <a:xfrm>
              <a:off x="235458" y="766533"/>
              <a:ext cx="11627485" cy="5647055"/>
            </a:xfrm>
            <a:custGeom>
              <a:avLst/>
              <a:gdLst/>
              <a:ahLst/>
              <a:cxnLst/>
              <a:rect l="l" t="t" r="r" b="b"/>
              <a:pathLst>
                <a:path w="11627485" h="5647055">
                  <a:moveTo>
                    <a:pt x="11627104" y="0"/>
                  </a:moveTo>
                  <a:lnTo>
                    <a:pt x="0" y="0"/>
                  </a:lnTo>
                  <a:lnTo>
                    <a:pt x="0" y="5646674"/>
                  </a:lnTo>
                  <a:lnTo>
                    <a:pt x="11627104" y="5646674"/>
                  </a:lnTo>
                  <a:lnTo>
                    <a:pt x="11627104" y="0"/>
                  </a:lnTo>
                  <a:close/>
                </a:path>
              </a:pathLst>
            </a:custGeom>
            <a:solidFill>
              <a:srgbClr val="FFFFFF">
                <a:alpha val="85096"/>
              </a:srgbClr>
            </a:solidFill>
          </p:spPr>
          <p:txBody>
            <a:bodyPr wrap="square" lIns="0" tIns="0" rIns="0" bIns="0" rtlCol="0"/>
            <a:lstStyle/>
            <a:p>
              <a:endParaRPr/>
            </a:p>
          </p:txBody>
        </p:sp>
      </p:grpSp>
      <p:sp>
        <p:nvSpPr>
          <p:cNvPr id="9" name="object 9"/>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latin typeface="Courier New"/>
                <a:cs typeface="Courier New"/>
              </a:rPr>
              <a:t>Dense </a:t>
            </a:r>
            <a:r>
              <a:rPr sz="2000" b="1" spc="-20" dirty="0">
                <a:latin typeface="Courier New"/>
                <a:cs typeface="Courier New"/>
              </a:rPr>
              <a:t>Layers</a:t>
            </a:r>
            <a:endParaRPr sz="2000">
              <a:latin typeface="Courier New"/>
              <a:cs typeface="Courier New"/>
            </a:endParaRPr>
          </a:p>
        </p:txBody>
      </p:sp>
      <p:sp>
        <p:nvSpPr>
          <p:cNvPr id="10" name="object 10"/>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11" name="object 11"/>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12" name="object 12"/>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grpSp>
        <p:nvGrpSpPr>
          <p:cNvPr id="13" name="object 13"/>
          <p:cNvGrpSpPr/>
          <p:nvPr/>
        </p:nvGrpSpPr>
        <p:grpSpPr>
          <a:xfrm>
            <a:off x="3347465" y="1901951"/>
            <a:ext cx="7618095" cy="2757805"/>
            <a:chOff x="3347465" y="1901951"/>
            <a:chExt cx="7618095" cy="2757805"/>
          </a:xfrm>
        </p:grpSpPr>
        <p:sp>
          <p:nvSpPr>
            <p:cNvPr id="14" name="object 14"/>
            <p:cNvSpPr/>
            <p:nvPr/>
          </p:nvSpPr>
          <p:spPr>
            <a:xfrm>
              <a:off x="3347465" y="1901951"/>
              <a:ext cx="7618095" cy="2757805"/>
            </a:xfrm>
            <a:custGeom>
              <a:avLst/>
              <a:gdLst/>
              <a:ahLst/>
              <a:cxnLst/>
              <a:rect l="l" t="t" r="r" b="b"/>
              <a:pathLst>
                <a:path w="7618095" h="2757804">
                  <a:moveTo>
                    <a:pt x="2815844" y="1703578"/>
                  </a:moveTo>
                  <a:lnTo>
                    <a:pt x="2705608" y="1675638"/>
                  </a:lnTo>
                  <a:lnTo>
                    <a:pt x="2647696" y="1657858"/>
                  </a:lnTo>
                  <a:lnTo>
                    <a:pt x="2585339" y="1635252"/>
                  </a:lnTo>
                  <a:lnTo>
                    <a:pt x="2516759" y="1606169"/>
                  </a:lnTo>
                  <a:lnTo>
                    <a:pt x="2440559" y="1568958"/>
                  </a:lnTo>
                  <a:lnTo>
                    <a:pt x="2355088" y="1521841"/>
                  </a:lnTo>
                  <a:lnTo>
                    <a:pt x="2258822" y="1463294"/>
                  </a:lnTo>
                  <a:lnTo>
                    <a:pt x="2204847" y="1427861"/>
                  </a:lnTo>
                  <a:lnTo>
                    <a:pt x="2145157" y="1386967"/>
                  </a:lnTo>
                  <a:lnTo>
                    <a:pt x="2011680" y="1291209"/>
                  </a:lnTo>
                  <a:lnTo>
                    <a:pt x="1865630" y="1182497"/>
                  </a:lnTo>
                  <a:lnTo>
                    <a:pt x="1713611" y="1066927"/>
                  </a:lnTo>
                  <a:lnTo>
                    <a:pt x="1417447" y="840105"/>
                  </a:lnTo>
                  <a:lnTo>
                    <a:pt x="1349883" y="788670"/>
                  </a:lnTo>
                  <a:lnTo>
                    <a:pt x="1286510" y="740918"/>
                  </a:lnTo>
                  <a:lnTo>
                    <a:pt x="1228217" y="697611"/>
                  </a:lnTo>
                  <a:lnTo>
                    <a:pt x="1129284" y="626237"/>
                  </a:lnTo>
                  <a:lnTo>
                    <a:pt x="958088" y="502285"/>
                  </a:lnTo>
                  <a:lnTo>
                    <a:pt x="906907" y="466344"/>
                  </a:lnTo>
                  <a:lnTo>
                    <a:pt x="858647" y="434594"/>
                  </a:lnTo>
                  <a:lnTo>
                    <a:pt x="808863" y="404622"/>
                  </a:lnTo>
                  <a:lnTo>
                    <a:pt x="753237" y="373888"/>
                  </a:lnTo>
                  <a:lnTo>
                    <a:pt x="687197" y="340106"/>
                  </a:lnTo>
                  <a:lnTo>
                    <a:pt x="647192" y="321183"/>
                  </a:lnTo>
                  <a:lnTo>
                    <a:pt x="601726" y="301117"/>
                  </a:lnTo>
                  <a:lnTo>
                    <a:pt x="499491" y="258953"/>
                  </a:lnTo>
                  <a:lnTo>
                    <a:pt x="388366" y="216027"/>
                  </a:lnTo>
                  <a:lnTo>
                    <a:pt x="277622" y="175133"/>
                  </a:lnTo>
                  <a:lnTo>
                    <a:pt x="198120" y="146558"/>
                  </a:lnTo>
                  <a:lnTo>
                    <a:pt x="322199" y="68453"/>
                  </a:lnTo>
                  <a:lnTo>
                    <a:pt x="5334" y="109728"/>
                  </a:lnTo>
                  <a:lnTo>
                    <a:pt x="228600" y="338328"/>
                  </a:lnTo>
                  <a:lnTo>
                    <a:pt x="179705" y="200660"/>
                  </a:lnTo>
                  <a:lnTo>
                    <a:pt x="258064" y="228854"/>
                  </a:lnTo>
                  <a:lnTo>
                    <a:pt x="368173" y="269494"/>
                  </a:lnTo>
                  <a:lnTo>
                    <a:pt x="478282" y="312039"/>
                  </a:lnTo>
                  <a:lnTo>
                    <a:pt x="579374" y="353695"/>
                  </a:lnTo>
                  <a:lnTo>
                    <a:pt x="623443" y="373126"/>
                  </a:lnTo>
                  <a:lnTo>
                    <a:pt x="661924" y="391414"/>
                  </a:lnTo>
                  <a:lnTo>
                    <a:pt x="726440" y="424434"/>
                  </a:lnTo>
                  <a:lnTo>
                    <a:pt x="780288" y="454025"/>
                  </a:lnTo>
                  <a:lnTo>
                    <a:pt x="828167" y="482981"/>
                  </a:lnTo>
                  <a:lnTo>
                    <a:pt x="874776" y="513588"/>
                  </a:lnTo>
                  <a:lnTo>
                    <a:pt x="924941" y="548767"/>
                  </a:lnTo>
                  <a:lnTo>
                    <a:pt x="1194435" y="743712"/>
                  </a:lnTo>
                  <a:lnTo>
                    <a:pt x="1252347" y="786765"/>
                  </a:lnTo>
                  <a:lnTo>
                    <a:pt x="1315466" y="834263"/>
                  </a:lnTo>
                  <a:lnTo>
                    <a:pt x="1382776" y="885444"/>
                  </a:lnTo>
                  <a:lnTo>
                    <a:pt x="1678940" y="1112393"/>
                  </a:lnTo>
                  <a:lnTo>
                    <a:pt x="1831340" y="1228090"/>
                  </a:lnTo>
                  <a:lnTo>
                    <a:pt x="1978025" y="1337310"/>
                  </a:lnTo>
                  <a:lnTo>
                    <a:pt x="2112264" y="1433703"/>
                  </a:lnTo>
                  <a:lnTo>
                    <a:pt x="2172970" y="1475359"/>
                  </a:lnTo>
                  <a:lnTo>
                    <a:pt x="2228215" y="1511554"/>
                  </a:lnTo>
                  <a:lnTo>
                    <a:pt x="2326513" y="1571371"/>
                  </a:lnTo>
                  <a:lnTo>
                    <a:pt x="2414270" y="1619758"/>
                  </a:lnTo>
                  <a:lnTo>
                    <a:pt x="2493010" y="1658239"/>
                  </a:lnTo>
                  <a:lnTo>
                    <a:pt x="2564384" y="1688465"/>
                  </a:lnTo>
                  <a:lnTo>
                    <a:pt x="2629535" y="1712087"/>
                  </a:lnTo>
                  <a:lnTo>
                    <a:pt x="2690241" y="1730629"/>
                  </a:lnTo>
                  <a:lnTo>
                    <a:pt x="2797048" y="1757680"/>
                  </a:lnTo>
                  <a:lnTo>
                    <a:pt x="2688209" y="1772793"/>
                  </a:lnTo>
                  <a:lnTo>
                    <a:pt x="2628138" y="1782826"/>
                  </a:lnTo>
                  <a:lnTo>
                    <a:pt x="2563495" y="1795526"/>
                  </a:lnTo>
                  <a:lnTo>
                    <a:pt x="2492629" y="1811909"/>
                  </a:lnTo>
                  <a:lnTo>
                    <a:pt x="2414270" y="1832864"/>
                  </a:lnTo>
                  <a:lnTo>
                    <a:pt x="2326767" y="1859153"/>
                  </a:lnTo>
                  <a:lnTo>
                    <a:pt x="2228850" y="1891665"/>
                  </a:lnTo>
                  <a:lnTo>
                    <a:pt x="2173732" y="1911350"/>
                  </a:lnTo>
                  <a:lnTo>
                    <a:pt x="2113153" y="1934083"/>
                  </a:lnTo>
                  <a:lnTo>
                    <a:pt x="1978914" y="1986534"/>
                  </a:lnTo>
                  <a:lnTo>
                    <a:pt x="1832229" y="2046097"/>
                  </a:lnTo>
                  <a:lnTo>
                    <a:pt x="1679829" y="2109216"/>
                  </a:lnTo>
                  <a:lnTo>
                    <a:pt x="1383792" y="2233041"/>
                  </a:lnTo>
                  <a:lnTo>
                    <a:pt x="1253236" y="2286889"/>
                  </a:lnTo>
                  <a:lnTo>
                    <a:pt x="1195324" y="2310384"/>
                  </a:lnTo>
                  <a:lnTo>
                    <a:pt x="925830" y="2416683"/>
                  </a:lnTo>
                  <a:lnTo>
                    <a:pt x="875538" y="2435860"/>
                  </a:lnTo>
                  <a:lnTo>
                    <a:pt x="828675" y="2452751"/>
                  </a:lnTo>
                  <a:lnTo>
                    <a:pt x="780669" y="2468499"/>
                  </a:lnTo>
                  <a:lnTo>
                    <a:pt x="726440" y="2484755"/>
                  </a:lnTo>
                  <a:lnTo>
                    <a:pt x="661670" y="2502789"/>
                  </a:lnTo>
                  <a:lnTo>
                    <a:pt x="622935" y="2512822"/>
                  </a:lnTo>
                  <a:lnTo>
                    <a:pt x="578739" y="2523490"/>
                  </a:lnTo>
                  <a:lnTo>
                    <a:pt x="477393" y="2546350"/>
                  </a:lnTo>
                  <a:lnTo>
                    <a:pt x="367157" y="2569464"/>
                  </a:lnTo>
                  <a:lnTo>
                    <a:pt x="256921" y="2591689"/>
                  </a:lnTo>
                  <a:lnTo>
                    <a:pt x="185674" y="2605659"/>
                  </a:lnTo>
                  <a:lnTo>
                    <a:pt x="254127" y="2476500"/>
                  </a:lnTo>
                  <a:lnTo>
                    <a:pt x="0" y="2670048"/>
                  </a:lnTo>
                  <a:lnTo>
                    <a:pt x="307340" y="2757297"/>
                  </a:lnTo>
                  <a:lnTo>
                    <a:pt x="196088" y="2661920"/>
                  </a:lnTo>
                  <a:lnTo>
                    <a:pt x="267970" y="2647823"/>
                  </a:lnTo>
                  <a:lnTo>
                    <a:pt x="378714" y="2625471"/>
                  </a:lnTo>
                  <a:lnTo>
                    <a:pt x="489585" y="2602103"/>
                  </a:lnTo>
                  <a:lnTo>
                    <a:pt x="591693" y="2579243"/>
                  </a:lnTo>
                  <a:lnTo>
                    <a:pt x="636905" y="2568321"/>
                  </a:lnTo>
                  <a:lnTo>
                    <a:pt x="676529" y="2558034"/>
                  </a:lnTo>
                  <a:lnTo>
                    <a:pt x="742315" y="2539619"/>
                  </a:lnTo>
                  <a:lnTo>
                    <a:pt x="797814" y="2522982"/>
                  </a:lnTo>
                  <a:lnTo>
                    <a:pt x="847344" y="2506726"/>
                  </a:lnTo>
                  <a:lnTo>
                    <a:pt x="895350" y="2489454"/>
                  </a:lnTo>
                  <a:lnTo>
                    <a:pt x="946531" y="2469896"/>
                  </a:lnTo>
                  <a:lnTo>
                    <a:pt x="1216533" y="2363343"/>
                  </a:lnTo>
                  <a:lnTo>
                    <a:pt x="1274826" y="2339721"/>
                  </a:lnTo>
                  <a:lnTo>
                    <a:pt x="1405763" y="2285746"/>
                  </a:lnTo>
                  <a:lnTo>
                    <a:pt x="1701800" y="2162048"/>
                  </a:lnTo>
                  <a:lnTo>
                    <a:pt x="1853946" y="2098929"/>
                  </a:lnTo>
                  <a:lnTo>
                    <a:pt x="1999996" y="2039620"/>
                  </a:lnTo>
                  <a:lnTo>
                    <a:pt x="2133473" y="1987423"/>
                  </a:lnTo>
                  <a:lnTo>
                    <a:pt x="2193290" y="1965071"/>
                  </a:lnTo>
                  <a:lnTo>
                    <a:pt x="2247392" y="1945640"/>
                  </a:lnTo>
                  <a:lnTo>
                    <a:pt x="2344039" y="1913636"/>
                  </a:lnTo>
                  <a:lnTo>
                    <a:pt x="2429891" y="1887855"/>
                  </a:lnTo>
                  <a:lnTo>
                    <a:pt x="2506472" y="1867408"/>
                  </a:lnTo>
                  <a:lnTo>
                    <a:pt x="2575433" y="1851406"/>
                  </a:lnTo>
                  <a:lnTo>
                    <a:pt x="2638425" y="1839087"/>
                  </a:lnTo>
                  <a:lnTo>
                    <a:pt x="2696845" y="1829308"/>
                  </a:lnTo>
                  <a:lnTo>
                    <a:pt x="2807335" y="1814068"/>
                  </a:lnTo>
                  <a:lnTo>
                    <a:pt x="2799715" y="1758442"/>
                  </a:lnTo>
                  <a:lnTo>
                    <a:pt x="2801747" y="1758950"/>
                  </a:lnTo>
                  <a:lnTo>
                    <a:pt x="2815844" y="1703578"/>
                  </a:lnTo>
                  <a:close/>
                </a:path>
                <a:path w="7618095" h="2757804">
                  <a:moveTo>
                    <a:pt x="7617587" y="127"/>
                  </a:moveTo>
                  <a:lnTo>
                    <a:pt x="7560437" y="0"/>
                  </a:lnTo>
                  <a:lnTo>
                    <a:pt x="7560056" y="270637"/>
                  </a:lnTo>
                  <a:lnTo>
                    <a:pt x="7559167" y="402209"/>
                  </a:lnTo>
                  <a:lnTo>
                    <a:pt x="7557389" y="529082"/>
                  </a:lnTo>
                  <a:lnTo>
                    <a:pt x="7554595" y="649859"/>
                  </a:lnTo>
                  <a:lnTo>
                    <a:pt x="7550277" y="763016"/>
                  </a:lnTo>
                  <a:lnTo>
                    <a:pt x="7544181" y="867029"/>
                  </a:lnTo>
                  <a:lnTo>
                    <a:pt x="7536180" y="960374"/>
                  </a:lnTo>
                  <a:lnTo>
                    <a:pt x="7527163" y="1041908"/>
                  </a:lnTo>
                  <a:lnTo>
                    <a:pt x="7517638" y="1112139"/>
                  </a:lnTo>
                  <a:lnTo>
                    <a:pt x="7507224" y="1172718"/>
                  </a:lnTo>
                  <a:lnTo>
                    <a:pt x="7495159" y="1225550"/>
                  </a:lnTo>
                  <a:lnTo>
                    <a:pt x="7480935" y="1272540"/>
                  </a:lnTo>
                  <a:lnTo>
                    <a:pt x="7463917" y="1315593"/>
                  </a:lnTo>
                  <a:lnTo>
                    <a:pt x="7443470" y="1357122"/>
                  </a:lnTo>
                  <a:lnTo>
                    <a:pt x="7418832" y="1398524"/>
                  </a:lnTo>
                  <a:lnTo>
                    <a:pt x="7389368" y="1438783"/>
                  </a:lnTo>
                  <a:lnTo>
                    <a:pt x="7354951" y="1476121"/>
                  </a:lnTo>
                  <a:lnTo>
                    <a:pt x="7273417" y="1544320"/>
                  </a:lnTo>
                  <a:lnTo>
                    <a:pt x="7185533" y="1600708"/>
                  </a:lnTo>
                  <a:lnTo>
                    <a:pt x="7101459" y="1644396"/>
                  </a:lnTo>
                  <a:lnTo>
                    <a:pt x="7064629" y="1659509"/>
                  </a:lnTo>
                  <a:lnTo>
                    <a:pt x="6958965" y="1680730"/>
                  </a:lnTo>
                  <a:lnTo>
                    <a:pt x="6882384" y="1684909"/>
                  </a:lnTo>
                  <a:lnTo>
                    <a:pt x="6794119" y="1690497"/>
                  </a:lnTo>
                  <a:lnTo>
                    <a:pt x="6683629" y="1702562"/>
                  </a:lnTo>
                  <a:lnTo>
                    <a:pt x="6601968" y="1708658"/>
                  </a:lnTo>
                  <a:lnTo>
                    <a:pt x="6542151" y="1711071"/>
                  </a:lnTo>
                  <a:lnTo>
                    <a:pt x="6413246" y="1713992"/>
                  </a:lnTo>
                  <a:lnTo>
                    <a:pt x="6324981" y="1715262"/>
                  </a:lnTo>
                  <a:lnTo>
                    <a:pt x="6102858" y="1716405"/>
                  </a:lnTo>
                  <a:lnTo>
                    <a:pt x="5874004" y="1716659"/>
                  </a:lnTo>
                  <a:lnTo>
                    <a:pt x="5500370" y="1716405"/>
                  </a:lnTo>
                  <a:lnTo>
                    <a:pt x="4991227" y="1715135"/>
                  </a:lnTo>
                  <a:lnTo>
                    <a:pt x="4767961" y="1715135"/>
                  </a:lnTo>
                  <a:lnTo>
                    <a:pt x="4696079" y="1621663"/>
                  </a:lnTo>
                  <a:lnTo>
                    <a:pt x="4624197" y="1534922"/>
                  </a:lnTo>
                  <a:lnTo>
                    <a:pt x="4557522" y="1457579"/>
                  </a:lnTo>
                  <a:lnTo>
                    <a:pt x="4526661" y="1423670"/>
                  </a:lnTo>
                  <a:lnTo>
                    <a:pt x="4498086" y="1393952"/>
                  </a:lnTo>
                  <a:lnTo>
                    <a:pt x="4447667" y="1348105"/>
                  </a:lnTo>
                  <a:lnTo>
                    <a:pt x="4405630" y="1317752"/>
                  </a:lnTo>
                  <a:lnTo>
                    <a:pt x="4396105" y="1312418"/>
                  </a:lnTo>
                  <a:lnTo>
                    <a:pt x="4525518" y="1236345"/>
                  </a:lnTo>
                  <a:lnTo>
                    <a:pt x="4207637" y="1267968"/>
                  </a:lnTo>
                  <a:lnTo>
                    <a:pt x="4423664" y="1503299"/>
                  </a:lnTo>
                  <a:lnTo>
                    <a:pt x="4381119" y="1370584"/>
                  </a:lnTo>
                  <a:lnTo>
                    <a:pt x="4412234" y="1392936"/>
                  </a:lnTo>
                  <a:lnTo>
                    <a:pt x="4457700" y="1434465"/>
                  </a:lnTo>
                  <a:lnTo>
                    <a:pt x="4485005" y="1462786"/>
                  </a:lnTo>
                  <a:lnTo>
                    <a:pt x="4514723" y="1495425"/>
                  </a:lnTo>
                  <a:lnTo>
                    <a:pt x="4580509" y="1571752"/>
                  </a:lnTo>
                  <a:lnTo>
                    <a:pt x="4651883" y="1657985"/>
                  </a:lnTo>
                  <a:lnTo>
                    <a:pt x="4698365" y="1715135"/>
                  </a:lnTo>
                  <a:lnTo>
                    <a:pt x="3174606" y="1714881"/>
                  </a:lnTo>
                  <a:lnTo>
                    <a:pt x="3266059" y="1600581"/>
                  </a:lnTo>
                  <a:lnTo>
                    <a:pt x="2980309" y="1743456"/>
                  </a:lnTo>
                  <a:lnTo>
                    <a:pt x="3266059" y="1886331"/>
                  </a:lnTo>
                  <a:lnTo>
                    <a:pt x="3174606" y="1772031"/>
                  </a:lnTo>
                  <a:lnTo>
                    <a:pt x="4882261" y="1772031"/>
                  </a:lnTo>
                  <a:lnTo>
                    <a:pt x="5750687" y="1773809"/>
                  </a:lnTo>
                  <a:lnTo>
                    <a:pt x="6103112" y="1773555"/>
                  </a:lnTo>
                  <a:lnTo>
                    <a:pt x="6288659" y="1772666"/>
                  </a:lnTo>
                  <a:lnTo>
                    <a:pt x="6358001" y="1772031"/>
                  </a:lnTo>
                  <a:lnTo>
                    <a:pt x="6463538" y="1770253"/>
                  </a:lnTo>
                  <a:lnTo>
                    <a:pt x="6544056" y="1768221"/>
                  </a:lnTo>
                  <a:lnTo>
                    <a:pt x="6605016" y="1765681"/>
                  </a:lnTo>
                  <a:lnTo>
                    <a:pt x="6651625" y="1762760"/>
                  </a:lnTo>
                  <a:lnTo>
                    <a:pt x="6798945" y="1747520"/>
                  </a:lnTo>
                  <a:lnTo>
                    <a:pt x="6885813" y="1741932"/>
                  </a:lnTo>
                  <a:lnTo>
                    <a:pt x="6964934" y="1737614"/>
                  </a:lnTo>
                  <a:lnTo>
                    <a:pt x="7042531" y="1725549"/>
                  </a:lnTo>
                  <a:lnTo>
                    <a:pt x="7083679" y="1713484"/>
                  </a:lnTo>
                  <a:lnTo>
                    <a:pt x="7125589" y="1696212"/>
                  </a:lnTo>
                  <a:lnTo>
                    <a:pt x="7214235" y="1650111"/>
                  </a:lnTo>
                  <a:lnTo>
                    <a:pt x="7307326" y="1590548"/>
                  </a:lnTo>
                  <a:lnTo>
                    <a:pt x="7394448" y="1517523"/>
                  </a:lnTo>
                  <a:lnTo>
                    <a:pt x="7433564" y="1475232"/>
                  </a:lnTo>
                  <a:lnTo>
                    <a:pt x="7466584" y="1430020"/>
                  </a:lnTo>
                  <a:lnTo>
                    <a:pt x="7493762" y="1384300"/>
                  </a:lnTo>
                  <a:lnTo>
                    <a:pt x="7516241" y="1338834"/>
                  </a:lnTo>
                  <a:lnTo>
                    <a:pt x="7534910" y="1291336"/>
                  </a:lnTo>
                  <a:lnTo>
                    <a:pt x="7550404" y="1240282"/>
                  </a:lnTo>
                  <a:lnTo>
                    <a:pt x="7563231" y="1184021"/>
                  </a:lnTo>
                  <a:lnTo>
                    <a:pt x="7574153" y="1120902"/>
                  </a:lnTo>
                  <a:lnTo>
                    <a:pt x="7583932" y="1048893"/>
                  </a:lnTo>
                  <a:lnTo>
                    <a:pt x="7593076" y="965962"/>
                  </a:lnTo>
                  <a:lnTo>
                    <a:pt x="7601204" y="871093"/>
                  </a:lnTo>
                  <a:lnTo>
                    <a:pt x="7607300" y="765810"/>
                  </a:lnTo>
                  <a:lnTo>
                    <a:pt x="7611618" y="651637"/>
                  </a:lnTo>
                  <a:lnTo>
                    <a:pt x="7614539" y="530098"/>
                  </a:lnTo>
                  <a:lnTo>
                    <a:pt x="7616317" y="402717"/>
                  </a:lnTo>
                  <a:lnTo>
                    <a:pt x="7617206" y="270891"/>
                  </a:lnTo>
                  <a:lnTo>
                    <a:pt x="7617587" y="127"/>
                  </a:lnTo>
                  <a:close/>
                </a:path>
              </a:pathLst>
            </a:custGeom>
            <a:solidFill>
              <a:srgbClr val="C00000"/>
            </a:solidFill>
          </p:spPr>
          <p:txBody>
            <a:bodyPr wrap="square" lIns="0" tIns="0" rIns="0" bIns="0" rtlCol="0"/>
            <a:lstStyle/>
            <a:p>
              <a:endParaRPr/>
            </a:p>
          </p:txBody>
        </p:sp>
        <p:sp>
          <p:nvSpPr>
            <p:cNvPr id="15" name="object 15"/>
            <p:cNvSpPr/>
            <p:nvPr/>
          </p:nvSpPr>
          <p:spPr>
            <a:xfrm>
              <a:off x="6143243" y="2950463"/>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grpSp>
      <p:sp>
        <p:nvSpPr>
          <p:cNvPr id="16" name="object 16"/>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7" name="object 17"/>
          <p:cNvSpPr/>
          <p:nvPr/>
        </p:nvSpPr>
        <p:spPr>
          <a:xfrm>
            <a:off x="6826758" y="4591837"/>
            <a:ext cx="1508760" cy="369570"/>
          </a:xfrm>
          <a:custGeom>
            <a:avLst/>
            <a:gdLst/>
            <a:ahLst/>
            <a:cxnLst/>
            <a:rect l="l" t="t" r="r" b="b"/>
            <a:pathLst>
              <a:path w="1508759" h="369570">
                <a:moveTo>
                  <a:pt x="30543" y="0"/>
                </a:moveTo>
                <a:lnTo>
                  <a:pt x="0" y="0"/>
                </a:lnTo>
                <a:lnTo>
                  <a:pt x="0" y="369290"/>
                </a:lnTo>
                <a:lnTo>
                  <a:pt x="30543" y="369290"/>
                </a:lnTo>
                <a:lnTo>
                  <a:pt x="30543" y="0"/>
                </a:lnTo>
                <a:close/>
              </a:path>
              <a:path w="1508759" h="369570">
                <a:moveTo>
                  <a:pt x="1508696" y="0"/>
                </a:moveTo>
                <a:lnTo>
                  <a:pt x="1478153" y="0"/>
                </a:lnTo>
                <a:lnTo>
                  <a:pt x="1478153" y="369290"/>
                </a:lnTo>
                <a:lnTo>
                  <a:pt x="1508696" y="369290"/>
                </a:lnTo>
                <a:lnTo>
                  <a:pt x="1508696" y="0"/>
                </a:lnTo>
                <a:close/>
              </a:path>
            </a:pathLst>
          </a:custGeom>
          <a:solidFill>
            <a:srgbClr val="FFFFFF"/>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605280">
              <a:lnSpc>
                <a:spcPct val="100000"/>
              </a:lnSpc>
              <a:spcBef>
                <a:spcPts val="95"/>
              </a:spcBef>
            </a:pPr>
            <a:r>
              <a:rPr spc="-45" dirty="0"/>
              <a:t>Training</a:t>
            </a:r>
            <a:r>
              <a:rPr spc="-185" dirty="0"/>
              <a:t> </a:t>
            </a:r>
            <a:r>
              <a:rPr dirty="0"/>
              <a:t>Siamese</a:t>
            </a:r>
            <a:r>
              <a:rPr spc="-175" dirty="0"/>
              <a:t> </a:t>
            </a:r>
            <a:r>
              <a:rPr spc="-10" dirty="0"/>
              <a:t>Network</a:t>
            </a:r>
          </a:p>
        </p:txBody>
      </p:sp>
      <p:sp>
        <p:nvSpPr>
          <p:cNvPr id="4" name="object 4"/>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5" name="object 5"/>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6" name="object 6"/>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7" name="object 7"/>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8" name="object 8"/>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9" name="object 9"/>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0" name="object 10"/>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1" name="object 11"/>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2" name="object 12"/>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3" name="object 13"/>
          <p:cNvSpPr txBox="1"/>
          <p:nvPr/>
        </p:nvSpPr>
        <p:spPr>
          <a:xfrm>
            <a:off x="3889247" y="5623052"/>
            <a:ext cx="45021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006FC0"/>
                </a:solidFill>
                <a:latin typeface="Cambria Math"/>
                <a:cs typeface="Cambria Math"/>
              </a:rPr>
              <a:t>𝐡2</a:t>
            </a:r>
            <a:endParaRPr sz="3200">
              <a:latin typeface="Cambria Math"/>
              <a:cs typeface="Cambria Math"/>
            </a:endParaRPr>
          </a:p>
        </p:txBody>
      </p:sp>
      <p:sp>
        <p:nvSpPr>
          <p:cNvPr id="14" name="object 14"/>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5" name="object 15"/>
          <p:cNvPicPr/>
          <p:nvPr/>
        </p:nvPicPr>
        <p:blipFill>
          <a:blip r:embed="rId2" cstate="print"/>
          <a:stretch>
            <a:fillRect/>
          </a:stretch>
        </p:blipFill>
        <p:spPr>
          <a:xfrm>
            <a:off x="10205466" y="3326129"/>
            <a:ext cx="1066800" cy="693420"/>
          </a:xfrm>
          <a:prstGeom prst="rect">
            <a:avLst/>
          </a:prstGeom>
        </p:spPr>
      </p:pic>
      <p:sp>
        <p:nvSpPr>
          <p:cNvPr id="16" name="object 16"/>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7" name="object 17"/>
          <p:cNvSpPr/>
          <p:nvPr/>
        </p:nvSpPr>
        <p:spPr>
          <a:xfrm>
            <a:off x="11373104" y="4092702"/>
            <a:ext cx="93980" cy="282575"/>
          </a:xfrm>
          <a:custGeom>
            <a:avLst/>
            <a:gdLst/>
            <a:ahLst/>
            <a:cxnLst/>
            <a:rect l="l" t="t" r="r" b="b"/>
            <a:pathLst>
              <a:path w="93979" h="282575">
                <a:moveTo>
                  <a:pt x="4064" y="0"/>
                </a:moveTo>
                <a:lnTo>
                  <a:pt x="0" y="11430"/>
                </a:lnTo>
                <a:lnTo>
                  <a:pt x="16382" y="18542"/>
                </a:lnTo>
                <a:lnTo>
                  <a:pt x="30352" y="28321"/>
                </a:lnTo>
                <a:lnTo>
                  <a:pt x="58927" y="73914"/>
                </a:lnTo>
                <a:lnTo>
                  <a:pt x="67182" y="115697"/>
                </a:lnTo>
                <a:lnTo>
                  <a:pt x="68325" y="139827"/>
                </a:lnTo>
                <a:lnTo>
                  <a:pt x="67182" y="164719"/>
                </a:lnTo>
                <a:lnTo>
                  <a:pt x="58800" y="207645"/>
                </a:lnTo>
                <a:lnTo>
                  <a:pt x="30352" y="254000"/>
                </a:lnTo>
                <a:lnTo>
                  <a:pt x="380" y="271018"/>
                </a:lnTo>
                <a:lnTo>
                  <a:pt x="4064" y="282448"/>
                </a:lnTo>
                <a:lnTo>
                  <a:pt x="42545" y="264414"/>
                </a:lnTo>
                <a:lnTo>
                  <a:pt x="70739" y="233045"/>
                </a:lnTo>
                <a:lnTo>
                  <a:pt x="88265" y="191135"/>
                </a:lnTo>
                <a:lnTo>
                  <a:pt x="93979" y="141350"/>
                </a:lnTo>
                <a:lnTo>
                  <a:pt x="92582" y="115443"/>
                </a:lnTo>
                <a:lnTo>
                  <a:pt x="80899" y="69468"/>
                </a:lnTo>
                <a:lnTo>
                  <a:pt x="57785" y="32131"/>
                </a:lnTo>
                <a:lnTo>
                  <a:pt x="24511" y="7366"/>
                </a:lnTo>
                <a:lnTo>
                  <a:pt x="4064" y="0"/>
                </a:lnTo>
                <a:close/>
              </a:path>
            </a:pathLst>
          </a:custGeom>
          <a:solidFill>
            <a:srgbClr val="000000"/>
          </a:solidFill>
        </p:spPr>
        <p:txBody>
          <a:bodyPr wrap="square" lIns="0" tIns="0" rIns="0" bIns="0" rtlCol="0"/>
          <a:lstStyle/>
          <a:p>
            <a:endParaRPr/>
          </a:p>
        </p:txBody>
      </p:sp>
      <p:sp>
        <p:nvSpPr>
          <p:cNvPr id="18" name="object 18"/>
          <p:cNvSpPr/>
          <p:nvPr/>
        </p:nvSpPr>
        <p:spPr>
          <a:xfrm>
            <a:off x="10539983" y="4092702"/>
            <a:ext cx="93980" cy="282575"/>
          </a:xfrm>
          <a:custGeom>
            <a:avLst/>
            <a:gdLst/>
            <a:ahLst/>
            <a:cxnLst/>
            <a:rect l="l" t="t" r="r" b="b"/>
            <a:pathLst>
              <a:path w="93979" h="282575">
                <a:moveTo>
                  <a:pt x="90043" y="0"/>
                </a:moveTo>
                <a:lnTo>
                  <a:pt x="51562" y="18161"/>
                </a:lnTo>
                <a:lnTo>
                  <a:pt x="23241" y="49530"/>
                </a:lnTo>
                <a:lnTo>
                  <a:pt x="5842" y="91440"/>
                </a:lnTo>
                <a:lnTo>
                  <a:pt x="0" y="141350"/>
                </a:lnTo>
                <a:lnTo>
                  <a:pt x="1397" y="167259"/>
                </a:lnTo>
                <a:lnTo>
                  <a:pt x="13081" y="213106"/>
                </a:lnTo>
                <a:lnTo>
                  <a:pt x="36068" y="250444"/>
                </a:lnTo>
                <a:lnTo>
                  <a:pt x="69469" y="275081"/>
                </a:lnTo>
                <a:lnTo>
                  <a:pt x="90043" y="282448"/>
                </a:lnTo>
                <a:lnTo>
                  <a:pt x="93599" y="271018"/>
                </a:lnTo>
                <a:lnTo>
                  <a:pt x="77470" y="263906"/>
                </a:lnTo>
                <a:lnTo>
                  <a:pt x="63626" y="254000"/>
                </a:lnTo>
                <a:lnTo>
                  <a:pt x="35179" y="207645"/>
                </a:lnTo>
                <a:lnTo>
                  <a:pt x="26797" y="164719"/>
                </a:lnTo>
                <a:lnTo>
                  <a:pt x="25781" y="139827"/>
                </a:lnTo>
                <a:lnTo>
                  <a:pt x="26797" y="115697"/>
                </a:lnTo>
                <a:lnTo>
                  <a:pt x="35179" y="73914"/>
                </a:lnTo>
                <a:lnTo>
                  <a:pt x="63754" y="28321"/>
                </a:lnTo>
                <a:lnTo>
                  <a:pt x="93980" y="11430"/>
                </a:lnTo>
                <a:lnTo>
                  <a:pt x="90043" y="0"/>
                </a:lnTo>
                <a:close/>
              </a:path>
            </a:pathLst>
          </a:custGeom>
          <a:solidFill>
            <a:srgbClr val="000000"/>
          </a:solidFill>
        </p:spPr>
        <p:txBody>
          <a:bodyPr wrap="square" lIns="0" tIns="0" rIns="0" bIns="0" rtlCol="0"/>
          <a:lstStyle/>
          <a:p>
            <a:endParaRPr/>
          </a:p>
        </p:txBody>
      </p:sp>
      <p:sp>
        <p:nvSpPr>
          <p:cNvPr id="19" name="object 19"/>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0" name="object 20"/>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sp>
        <p:nvSpPr>
          <p:cNvPr id="21" name="object 21"/>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2" name="object 22"/>
          <p:cNvPicPr/>
          <p:nvPr/>
        </p:nvPicPr>
        <p:blipFill>
          <a:blip r:embed="rId3" cstate="print"/>
          <a:stretch>
            <a:fillRect/>
          </a:stretch>
        </p:blipFill>
        <p:spPr>
          <a:xfrm>
            <a:off x="8011668" y="3553205"/>
            <a:ext cx="240029" cy="235458"/>
          </a:xfrm>
          <a:prstGeom prst="rect">
            <a:avLst/>
          </a:prstGeom>
        </p:spPr>
      </p:pic>
      <p:sp>
        <p:nvSpPr>
          <p:cNvPr id="23" name="object 23"/>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4" name="object 24"/>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25" name="object 25"/>
          <p:cNvSpPr txBox="1"/>
          <p:nvPr/>
        </p:nvSpPr>
        <p:spPr>
          <a:xfrm>
            <a:off x="6242303" y="1332738"/>
            <a:ext cx="2333625" cy="523240"/>
          </a:xfrm>
          <a:prstGeom prst="rect">
            <a:avLst/>
          </a:prstGeom>
          <a:solidFill>
            <a:srgbClr val="FFF1CC"/>
          </a:solidFill>
        </p:spPr>
        <p:txBody>
          <a:bodyPr vert="horz" wrap="square" lIns="0" tIns="0" rIns="0" bIns="0" rtlCol="0">
            <a:spAutoFit/>
          </a:bodyPr>
          <a:lstStyle/>
          <a:p>
            <a:pPr marL="91440">
              <a:lnSpc>
                <a:spcPts val="3090"/>
              </a:lnSpc>
            </a:pPr>
            <a:r>
              <a:rPr sz="2800" b="1" dirty="0">
                <a:solidFill>
                  <a:srgbClr val="C00000"/>
                </a:solidFill>
                <a:latin typeface="Courier New"/>
                <a:cs typeface="Courier New"/>
              </a:rPr>
              <a:t>Target</a:t>
            </a:r>
            <a:r>
              <a:rPr sz="2800" b="1" spc="-80" dirty="0">
                <a:solidFill>
                  <a:srgbClr val="C00000"/>
                </a:solidFill>
                <a:latin typeface="Courier New"/>
                <a:cs typeface="Courier New"/>
              </a:rPr>
              <a:t> </a:t>
            </a:r>
            <a:r>
              <a:rPr sz="2800" b="1" dirty="0">
                <a:solidFill>
                  <a:srgbClr val="C00000"/>
                </a:solidFill>
                <a:latin typeface="Courier New"/>
                <a:cs typeface="Courier New"/>
              </a:rPr>
              <a:t>=</a:t>
            </a:r>
            <a:r>
              <a:rPr sz="2800" b="1" spc="-80" dirty="0">
                <a:solidFill>
                  <a:srgbClr val="C00000"/>
                </a:solidFill>
                <a:latin typeface="Courier New"/>
                <a:cs typeface="Courier New"/>
              </a:rPr>
              <a:t> </a:t>
            </a:r>
            <a:r>
              <a:rPr sz="2800" b="1" spc="-50" dirty="0">
                <a:solidFill>
                  <a:srgbClr val="C00000"/>
                </a:solidFill>
                <a:latin typeface="Courier New"/>
                <a:cs typeface="Courier New"/>
              </a:rPr>
              <a:t>0</a:t>
            </a:r>
            <a:endParaRPr sz="2800">
              <a:latin typeface="Courier New"/>
              <a:cs typeface="Courier New"/>
            </a:endParaRPr>
          </a:p>
        </p:txBody>
      </p:sp>
      <p:sp>
        <p:nvSpPr>
          <p:cNvPr id="26" name="object 26"/>
          <p:cNvSpPr/>
          <p:nvPr/>
        </p:nvSpPr>
        <p:spPr>
          <a:xfrm>
            <a:off x="8695181" y="1451610"/>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27" name="object 27"/>
          <p:cNvSpPr/>
          <p:nvPr/>
        </p:nvSpPr>
        <p:spPr>
          <a:xfrm>
            <a:off x="10587228" y="1929383"/>
            <a:ext cx="285750" cy="1256665"/>
          </a:xfrm>
          <a:custGeom>
            <a:avLst/>
            <a:gdLst/>
            <a:ahLst/>
            <a:cxnLst/>
            <a:rect l="l" t="t" r="r" b="b"/>
            <a:pathLst>
              <a:path w="285750" h="1256664">
                <a:moveTo>
                  <a:pt x="142875" y="0"/>
                </a:moveTo>
                <a:lnTo>
                  <a:pt x="0" y="285750"/>
                </a:lnTo>
                <a:lnTo>
                  <a:pt x="114300" y="194310"/>
                </a:lnTo>
                <a:lnTo>
                  <a:pt x="114300" y="1256664"/>
                </a:lnTo>
                <a:lnTo>
                  <a:pt x="171450" y="1256664"/>
                </a:lnTo>
                <a:lnTo>
                  <a:pt x="171450" y="194310"/>
                </a:lnTo>
                <a:lnTo>
                  <a:pt x="285750" y="285750"/>
                </a:lnTo>
                <a:lnTo>
                  <a:pt x="142875" y="0"/>
                </a:lnTo>
                <a:close/>
              </a:path>
            </a:pathLst>
          </a:custGeom>
          <a:solidFill>
            <a:srgbClr val="7E7E7E"/>
          </a:solidFill>
        </p:spPr>
        <p:txBody>
          <a:bodyPr wrap="square" lIns="0" tIns="0" rIns="0" bIns="0" rtlCol="0"/>
          <a:lstStyle/>
          <a:p>
            <a:endParaRPr/>
          </a:p>
        </p:txBody>
      </p:sp>
      <p:pic>
        <p:nvPicPr>
          <p:cNvPr id="28" name="object 28"/>
          <p:cNvPicPr/>
          <p:nvPr/>
        </p:nvPicPr>
        <p:blipFill>
          <a:blip r:embed="rId4" cstate="print"/>
          <a:stretch>
            <a:fillRect/>
          </a:stretch>
        </p:blipFill>
        <p:spPr>
          <a:xfrm>
            <a:off x="516636" y="1740407"/>
            <a:ext cx="1859280" cy="1136141"/>
          </a:xfrm>
          <a:prstGeom prst="rect">
            <a:avLst/>
          </a:prstGeom>
        </p:spPr>
      </p:pic>
      <p:sp>
        <p:nvSpPr>
          <p:cNvPr id="29" name="object 29"/>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30" name="object 30"/>
          <p:cNvSpPr txBox="1"/>
          <p:nvPr/>
        </p:nvSpPr>
        <p:spPr>
          <a:xfrm>
            <a:off x="1173225" y="5459476"/>
            <a:ext cx="521334" cy="635635"/>
          </a:xfrm>
          <a:prstGeom prst="rect">
            <a:avLst/>
          </a:prstGeom>
        </p:spPr>
        <p:txBody>
          <a:bodyPr vert="horz" wrap="square" lIns="0" tIns="12700" rIns="0" bIns="0" rtlCol="0">
            <a:spAutoFit/>
          </a:bodyPr>
          <a:lstStyle/>
          <a:p>
            <a:pPr marL="12700">
              <a:lnSpc>
                <a:spcPct val="100000"/>
              </a:lnSpc>
              <a:spcBef>
                <a:spcPts val="100"/>
              </a:spcBef>
            </a:pPr>
            <a:r>
              <a:rPr sz="4000" spc="-190" dirty="0">
                <a:latin typeface="Cambria Math"/>
                <a:cs typeface="Cambria Math"/>
              </a:rPr>
              <a:t>𝐱2</a:t>
            </a:r>
            <a:endParaRPr sz="4000">
              <a:latin typeface="Cambria Math"/>
              <a:cs typeface="Cambria Math"/>
            </a:endParaRPr>
          </a:p>
        </p:txBody>
      </p:sp>
      <p:pic>
        <p:nvPicPr>
          <p:cNvPr id="31" name="object 31"/>
          <p:cNvPicPr/>
          <p:nvPr/>
        </p:nvPicPr>
        <p:blipFill>
          <a:blip r:embed="rId5" cstate="print"/>
          <a:stretch>
            <a:fillRect/>
          </a:stretch>
        </p:blipFill>
        <p:spPr>
          <a:xfrm>
            <a:off x="545591" y="4424171"/>
            <a:ext cx="1773174" cy="11033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453" y="650240"/>
            <a:ext cx="4538980" cy="695960"/>
          </a:xfrm>
          <a:prstGeom prst="rect">
            <a:avLst/>
          </a:prstGeom>
        </p:spPr>
        <p:txBody>
          <a:bodyPr vert="horz" wrap="square" lIns="0" tIns="12700" rIns="0" bIns="0" rtlCol="0">
            <a:spAutoFit/>
          </a:bodyPr>
          <a:lstStyle/>
          <a:p>
            <a:pPr marL="12700">
              <a:lnSpc>
                <a:spcPct val="100000"/>
              </a:lnSpc>
              <a:spcBef>
                <a:spcPts val="100"/>
              </a:spcBef>
            </a:pPr>
            <a:r>
              <a:rPr spc="-15" dirty="0"/>
              <a:t>One-</a:t>
            </a:r>
            <a:r>
              <a:rPr dirty="0"/>
              <a:t>Shot</a:t>
            </a:r>
            <a:r>
              <a:rPr spc="25" dirty="0"/>
              <a:t> </a:t>
            </a:r>
            <a:r>
              <a:rPr spc="-20" dirty="0"/>
              <a:t>Prediction</a:t>
            </a:r>
          </a:p>
        </p:txBody>
      </p:sp>
      <p:pic>
        <p:nvPicPr>
          <p:cNvPr id="3" name="object 3"/>
          <p:cNvPicPr/>
          <p:nvPr/>
        </p:nvPicPr>
        <p:blipFill>
          <a:blip r:embed="rId3"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4"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grpSp>
        <p:nvGrpSpPr>
          <p:cNvPr id="7" name="object 7"/>
          <p:cNvGrpSpPr/>
          <p:nvPr/>
        </p:nvGrpSpPr>
        <p:grpSpPr>
          <a:xfrm>
            <a:off x="4196334" y="5265420"/>
            <a:ext cx="3773804" cy="1210945"/>
            <a:chOff x="4196334" y="5265420"/>
            <a:chExt cx="3773804" cy="1210945"/>
          </a:xfrm>
        </p:grpSpPr>
        <p:pic>
          <p:nvPicPr>
            <p:cNvPr id="8" name="object 8"/>
            <p:cNvPicPr/>
            <p:nvPr/>
          </p:nvPicPr>
          <p:blipFill>
            <a:blip r:embed="rId5" cstate="print"/>
            <a:stretch>
              <a:fillRect/>
            </a:stretch>
          </p:blipFill>
          <p:spPr>
            <a:xfrm>
              <a:off x="4196334" y="5265420"/>
              <a:ext cx="1818132" cy="1210818"/>
            </a:xfrm>
            <a:prstGeom prst="rect">
              <a:avLst/>
            </a:prstGeom>
          </p:spPr>
        </p:pic>
        <p:pic>
          <p:nvPicPr>
            <p:cNvPr id="9" name="object 9"/>
            <p:cNvPicPr/>
            <p:nvPr/>
          </p:nvPicPr>
          <p:blipFill>
            <a:blip r:embed="rId6" cstate="print"/>
            <a:stretch>
              <a:fillRect/>
            </a:stretch>
          </p:blipFill>
          <p:spPr>
            <a:xfrm>
              <a:off x="6159246" y="5265420"/>
              <a:ext cx="1810511" cy="1207770"/>
            </a:xfrm>
            <a:prstGeom prst="rect">
              <a:avLst/>
            </a:prstGeom>
          </p:spPr>
        </p:pic>
      </p:grpSp>
      <p:sp>
        <p:nvSpPr>
          <p:cNvPr id="10" name="object 10"/>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1" name="object 11"/>
          <p:cNvPicPr/>
          <p:nvPr/>
        </p:nvPicPr>
        <p:blipFill>
          <a:blip r:embed="rId7" cstate="print"/>
          <a:stretch>
            <a:fillRect/>
          </a:stretch>
        </p:blipFill>
        <p:spPr>
          <a:xfrm>
            <a:off x="8106918" y="5265420"/>
            <a:ext cx="1807464" cy="1201674"/>
          </a:xfrm>
          <a:prstGeom prst="rect">
            <a:avLst/>
          </a:prstGeom>
        </p:spPr>
      </p:pic>
      <p:sp>
        <p:nvSpPr>
          <p:cNvPr id="12" name="object 12"/>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grpSp>
        <p:nvGrpSpPr>
          <p:cNvPr id="13" name="object 13"/>
          <p:cNvGrpSpPr/>
          <p:nvPr/>
        </p:nvGrpSpPr>
        <p:grpSpPr>
          <a:xfrm>
            <a:off x="176784" y="4639055"/>
            <a:ext cx="11903075" cy="2095500"/>
            <a:chOff x="176784" y="4639055"/>
            <a:chExt cx="11903075" cy="2095500"/>
          </a:xfrm>
        </p:grpSpPr>
        <p:pic>
          <p:nvPicPr>
            <p:cNvPr id="14" name="object 14"/>
            <p:cNvPicPr/>
            <p:nvPr/>
          </p:nvPicPr>
          <p:blipFill>
            <a:blip r:embed="rId8" cstate="print"/>
            <a:stretch>
              <a:fillRect/>
            </a:stretch>
          </p:blipFill>
          <p:spPr>
            <a:xfrm>
              <a:off x="10062972" y="5265419"/>
              <a:ext cx="1801368" cy="1201674"/>
            </a:xfrm>
            <a:prstGeom prst="rect">
              <a:avLst/>
            </a:prstGeom>
          </p:spPr>
        </p:pic>
        <p:sp>
          <p:nvSpPr>
            <p:cNvPr id="15" name="object 15"/>
            <p:cNvSpPr/>
            <p:nvPr/>
          </p:nvSpPr>
          <p:spPr>
            <a:xfrm>
              <a:off x="195834" y="4658105"/>
              <a:ext cx="11864975" cy="2057400"/>
            </a:xfrm>
            <a:custGeom>
              <a:avLst/>
              <a:gdLst/>
              <a:ahLst/>
              <a:cxnLst/>
              <a:rect l="l" t="t" r="r" b="b"/>
              <a:pathLst>
                <a:path w="11864975" h="2057400">
                  <a:moveTo>
                    <a:pt x="0" y="342900"/>
                  </a:moveTo>
                  <a:lnTo>
                    <a:pt x="3124" y="296418"/>
                  </a:lnTo>
                  <a:lnTo>
                    <a:pt x="12242" y="251714"/>
                  </a:lnTo>
                  <a:lnTo>
                    <a:pt x="26949" y="209423"/>
                  </a:lnTo>
                  <a:lnTo>
                    <a:pt x="46812" y="169799"/>
                  </a:lnTo>
                  <a:lnTo>
                    <a:pt x="71450" y="133350"/>
                  </a:lnTo>
                  <a:lnTo>
                    <a:pt x="100431" y="100457"/>
                  </a:lnTo>
                  <a:lnTo>
                    <a:pt x="133362" y="71501"/>
                  </a:lnTo>
                  <a:lnTo>
                    <a:pt x="169837" y="46863"/>
                  </a:lnTo>
                  <a:lnTo>
                    <a:pt x="209435" y="26924"/>
                  </a:lnTo>
                  <a:lnTo>
                    <a:pt x="251752" y="12192"/>
                  </a:lnTo>
                  <a:lnTo>
                    <a:pt x="296379" y="3175"/>
                  </a:lnTo>
                  <a:lnTo>
                    <a:pt x="342912" y="0"/>
                  </a:lnTo>
                  <a:lnTo>
                    <a:pt x="11521694" y="0"/>
                  </a:lnTo>
                  <a:lnTo>
                    <a:pt x="11568303" y="3175"/>
                  </a:lnTo>
                  <a:lnTo>
                    <a:pt x="11612880" y="12192"/>
                  </a:lnTo>
                  <a:lnTo>
                    <a:pt x="11655171" y="26924"/>
                  </a:lnTo>
                  <a:lnTo>
                    <a:pt x="11694795" y="46863"/>
                  </a:lnTo>
                  <a:lnTo>
                    <a:pt x="11731244" y="71501"/>
                  </a:lnTo>
                  <a:lnTo>
                    <a:pt x="11764137" y="100457"/>
                  </a:lnTo>
                  <a:lnTo>
                    <a:pt x="11793220" y="133350"/>
                  </a:lnTo>
                  <a:lnTo>
                    <a:pt x="11817858" y="169799"/>
                  </a:lnTo>
                  <a:lnTo>
                    <a:pt x="11837670" y="209423"/>
                  </a:lnTo>
                  <a:lnTo>
                    <a:pt x="11852402" y="251714"/>
                  </a:lnTo>
                  <a:lnTo>
                    <a:pt x="11861546" y="296418"/>
                  </a:lnTo>
                  <a:lnTo>
                    <a:pt x="11864594" y="342900"/>
                  </a:lnTo>
                  <a:lnTo>
                    <a:pt x="11864594" y="1714487"/>
                  </a:lnTo>
                  <a:lnTo>
                    <a:pt x="11861546" y="1761020"/>
                  </a:lnTo>
                  <a:lnTo>
                    <a:pt x="11852402" y="1805647"/>
                  </a:lnTo>
                  <a:lnTo>
                    <a:pt x="11837670" y="1847964"/>
                  </a:lnTo>
                  <a:lnTo>
                    <a:pt x="11817858" y="1887562"/>
                  </a:lnTo>
                  <a:lnTo>
                    <a:pt x="11793220" y="1924037"/>
                  </a:lnTo>
                  <a:lnTo>
                    <a:pt x="11764137" y="1956968"/>
                  </a:lnTo>
                  <a:lnTo>
                    <a:pt x="11731244" y="1985949"/>
                  </a:lnTo>
                  <a:lnTo>
                    <a:pt x="11694795" y="2010587"/>
                  </a:lnTo>
                  <a:lnTo>
                    <a:pt x="11655171" y="2030450"/>
                  </a:lnTo>
                  <a:lnTo>
                    <a:pt x="11612880" y="2045144"/>
                  </a:lnTo>
                  <a:lnTo>
                    <a:pt x="11568303" y="2054263"/>
                  </a:lnTo>
                  <a:lnTo>
                    <a:pt x="11521694" y="2057400"/>
                  </a:lnTo>
                  <a:lnTo>
                    <a:pt x="342912" y="2057400"/>
                  </a:lnTo>
                  <a:lnTo>
                    <a:pt x="296379" y="2054263"/>
                  </a:lnTo>
                  <a:lnTo>
                    <a:pt x="251752" y="2045144"/>
                  </a:lnTo>
                  <a:lnTo>
                    <a:pt x="209435" y="2030450"/>
                  </a:lnTo>
                  <a:lnTo>
                    <a:pt x="169837" y="2010587"/>
                  </a:lnTo>
                  <a:lnTo>
                    <a:pt x="133362" y="1985949"/>
                  </a:lnTo>
                  <a:lnTo>
                    <a:pt x="100431" y="1956968"/>
                  </a:lnTo>
                  <a:lnTo>
                    <a:pt x="71450" y="1924037"/>
                  </a:lnTo>
                  <a:lnTo>
                    <a:pt x="46812" y="1887562"/>
                  </a:lnTo>
                  <a:lnTo>
                    <a:pt x="26949" y="1847964"/>
                  </a:lnTo>
                  <a:lnTo>
                    <a:pt x="12242" y="1805647"/>
                  </a:lnTo>
                  <a:lnTo>
                    <a:pt x="3124" y="1761020"/>
                  </a:lnTo>
                  <a:lnTo>
                    <a:pt x="0" y="1714487"/>
                  </a:lnTo>
                  <a:lnTo>
                    <a:pt x="0" y="342900"/>
                  </a:lnTo>
                  <a:close/>
                </a:path>
              </a:pathLst>
            </a:custGeom>
            <a:ln w="38100">
              <a:solidFill>
                <a:srgbClr val="C00000"/>
              </a:solidFill>
            </a:ln>
          </p:spPr>
          <p:txBody>
            <a:bodyPr wrap="square" lIns="0" tIns="0" rIns="0" bIns="0" rtlCol="0"/>
            <a:lstStyle/>
            <a:p>
              <a:endParaRPr/>
            </a:p>
          </p:txBody>
        </p:sp>
      </p:grpSp>
      <p:sp>
        <p:nvSpPr>
          <p:cNvPr id="16" name="object 16"/>
          <p:cNvSpPr txBox="1"/>
          <p:nvPr/>
        </p:nvSpPr>
        <p:spPr>
          <a:xfrm>
            <a:off x="4611370" y="3976116"/>
            <a:ext cx="3103245" cy="1231265"/>
          </a:xfrm>
          <a:prstGeom prst="rect">
            <a:avLst/>
          </a:prstGeom>
        </p:spPr>
        <p:txBody>
          <a:bodyPr vert="horz" wrap="square" lIns="0" tIns="12700" rIns="0" bIns="0" rtlCol="0">
            <a:spAutoFit/>
          </a:bodyPr>
          <a:lstStyle/>
          <a:p>
            <a:pPr marR="49530" algn="ctr">
              <a:lnSpc>
                <a:spcPct val="100000"/>
              </a:lnSpc>
              <a:spcBef>
                <a:spcPts val="100"/>
              </a:spcBef>
            </a:pPr>
            <a:r>
              <a:rPr sz="3200" b="1" dirty="0">
                <a:solidFill>
                  <a:srgbClr val="C00000"/>
                </a:solidFill>
                <a:latin typeface="Lucida Bright"/>
                <a:cs typeface="Lucida Bright"/>
              </a:rPr>
              <a:t>Support</a:t>
            </a:r>
            <a:r>
              <a:rPr sz="3200" b="1" spc="-35" dirty="0">
                <a:solidFill>
                  <a:srgbClr val="C00000"/>
                </a:solidFill>
                <a:latin typeface="Lucida Bright"/>
                <a:cs typeface="Lucida Bright"/>
              </a:rPr>
              <a:t> </a:t>
            </a:r>
            <a:r>
              <a:rPr sz="3200" b="1" spc="-20" dirty="0">
                <a:solidFill>
                  <a:srgbClr val="C00000"/>
                </a:solidFill>
                <a:latin typeface="Lucida Bright"/>
                <a:cs typeface="Lucida Bright"/>
              </a:rPr>
              <a:t>Set:</a:t>
            </a:r>
            <a:endParaRPr sz="3200">
              <a:latin typeface="Lucida Bright"/>
              <a:cs typeface="Lucida Bright"/>
            </a:endParaRPr>
          </a:p>
          <a:p>
            <a:pPr algn="ctr">
              <a:lnSpc>
                <a:spcPct val="100000"/>
              </a:lnSpc>
              <a:spcBef>
                <a:spcPts val="2290"/>
              </a:spcBef>
              <a:tabLst>
                <a:tab pos="1833880" algn="l"/>
              </a:tabLst>
            </a:pPr>
            <a:r>
              <a:rPr sz="2800" b="1" spc="-10" dirty="0">
                <a:solidFill>
                  <a:srgbClr val="585858"/>
                </a:solidFill>
                <a:latin typeface="Calibri"/>
                <a:cs typeface="Calibri"/>
              </a:rPr>
              <a:t>Rabbit</a:t>
            </a:r>
            <a:r>
              <a:rPr sz="2800" b="1" dirty="0">
                <a:solidFill>
                  <a:srgbClr val="585858"/>
                </a:solidFill>
                <a:latin typeface="Calibri"/>
                <a:cs typeface="Calibri"/>
              </a:rPr>
              <a:t>	</a:t>
            </a:r>
            <a:r>
              <a:rPr sz="2800" b="1" spc="-10" dirty="0">
                <a:solidFill>
                  <a:srgbClr val="585858"/>
                </a:solidFill>
                <a:latin typeface="Calibri"/>
                <a:cs typeface="Calibri"/>
              </a:rPr>
              <a:t>Hamster</a:t>
            </a:r>
            <a:endParaRPr sz="2800">
              <a:latin typeface="Calibri"/>
              <a:cs typeface="Calibri"/>
            </a:endParaRPr>
          </a:p>
        </p:txBody>
      </p:sp>
      <p:sp>
        <p:nvSpPr>
          <p:cNvPr id="17" name="object 17"/>
          <p:cNvSpPr txBox="1"/>
          <p:nvPr/>
        </p:nvSpPr>
        <p:spPr>
          <a:xfrm>
            <a:off x="890777" y="1364996"/>
            <a:ext cx="10213975" cy="173545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dirty="0">
                <a:latin typeface="Calibri"/>
                <a:cs typeface="Calibri"/>
              </a:rPr>
              <a:t>6-way</a:t>
            </a:r>
            <a:r>
              <a:rPr sz="2800" spc="-70" dirty="0">
                <a:latin typeface="Calibri"/>
                <a:cs typeface="Calibri"/>
              </a:rPr>
              <a:t> </a:t>
            </a:r>
            <a:r>
              <a:rPr sz="2800" dirty="0">
                <a:latin typeface="Calibri"/>
                <a:cs typeface="Calibri"/>
              </a:rPr>
              <a:t>1-shot</a:t>
            </a:r>
            <a:r>
              <a:rPr sz="2800" spc="-35" dirty="0">
                <a:latin typeface="Calibri"/>
                <a:cs typeface="Calibri"/>
              </a:rPr>
              <a:t> </a:t>
            </a:r>
            <a:r>
              <a:rPr sz="2800" dirty="0">
                <a:latin typeface="Calibri"/>
                <a:cs typeface="Calibri"/>
              </a:rPr>
              <a:t>prediction:</a:t>
            </a:r>
            <a:r>
              <a:rPr sz="2800" spc="-50" dirty="0">
                <a:latin typeface="Calibri"/>
                <a:cs typeface="Calibri"/>
              </a:rPr>
              <a:t> </a:t>
            </a:r>
            <a:r>
              <a:rPr sz="2800" dirty="0">
                <a:latin typeface="Calibri"/>
                <a:cs typeface="Calibri"/>
              </a:rPr>
              <a:t>support</a:t>
            </a:r>
            <a:r>
              <a:rPr sz="2800" spc="-35" dirty="0">
                <a:latin typeface="Calibri"/>
                <a:cs typeface="Calibri"/>
              </a:rPr>
              <a:t> </a:t>
            </a:r>
            <a:r>
              <a:rPr sz="2800" dirty="0">
                <a:latin typeface="Calibri"/>
                <a:cs typeface="Calibri"/>
              </a:rPr>
              <a:t>set</a:t>
            </a:r>
            <a:r>
              <a:rPr sz="2800" spc="-50" dirty="0">
                <a:latin typeface="Calibri"/>
                <a:cs typeface="Calibri"/>
              </a:rPr>
              <a:t> </a:t>
            </a:r>
            <a:r>
              <a:rPr sz="2800" dirty="0">
                <a:latin typeface="Calibri"/>
                <a:cs typeface="Calibri"/>
              </a:rPr>
              <a:t>has</a:t>
            </a:r>
            <a:r>
              <a:rPr sz="2800" spc="-35" dirty="0">
                <a:latin typeface="Calibri"/>
                <a:cs typeface="Calibri"/>
              </a:rPr>
              <a:t> </a:t>
            </a:r>
            <a:r>
              <a:rPr sz="2800" dirty="0">
                <a:latin typeface="Calibri"/>
                <a:cs typeface="Calibri"/>
              </a:rPr>
              <a:t>6</a:t>
            </a:r>
            <a:r>
              <a:rPr sz="2800" spc="-35" dirty="0">
                <a:latin typeface="Calibri"/>
                <a:cs typeface="Calibri"/>
              </a:rPr>
              <a:t> </a:t>
            </a:r>
            <a:r>
              <a:rPr sz="2800" dirty="0">
                <a:latin typeface="Calibri"/>
                <a:cs typeface="Calibri"/>
              </a:rPr>
              <a:t>test</a:t>
            </a:r>
            <a:r>
              <a:rPr sz="2800" spc="-50" dirty="0">
                <a:latin typeface="Calibri"/>
                <a:cs typeface="Calibri"/>
              </a:rPr>
              <a:t> </a:t>
            </a:r>
            <a:r>
              <a:rPr sz="2800" dirty="0">
                <a:latin typeface="Calibri"/>
                <a:cs typeface="Calibri"/>
              </a:rPr>
              <a:t>classes;</a:t>
            </a:r>
            <a:r>
              <a:rPr sz="2800" spc="-55" dirty="0">
                <a:latin typeface="Calibri"/>
                <a:cs typeface="Calibri"/>
              </a:rPr>
              <a:t> </a:t>
            </a:r>
            <a:r>
              <a:rPr sz="2800" dirty="0">
                <a:latin typeface="Calibri"/>
                <a:cs typeface="Calibri"/>
              </a:rPr>
              <a:t>each</a:t>
            </a:r>
            <a:r>
              <a:rPr sz="2800" spc="-45" dirty="0">
                <a:latin typeface="Calibri"/>
                <a:cs typeface="Calibri"/>
              </a:rPr>
              <a:t> </a:t>
            </a:r>
            <a:r>
              <a:rPr sz="2800" dirty="0">
                <a:latin typeface="Calibri"/>
                <a:cs typeface="Calibri"/>
              </a:rPr>
              <a:t>class</a:t>
            </a:r>
            <a:r>
              <a:rPr sz="2800" spc="-50" dirty="0">
                <a:latin typeface="Calibri"/>
                <a:cs typeface="Calibri"/>
              </a:rPr>
              <a:t> </a:t>
            </a:r>
            <a:r>
              <a:rPr sz="2800" spc="-25" dirty="0">
                <a:latin typeface="Calibri"/>
                <a:cs typeface="Calibri"/>
              </a:rPr>
              <a:t>has </a:t>
            </a:r>
            <a:r>
              <a:rPr sz="2800" dirty="0">
                <a:latin typeface="Calibri"/>
                <a:cs typeface="Calibri"/>
              </a:rPr>
              <a:t>1</a:t>
            </a:r>
            <a:r>
              <a:rPr sz="2800" spc="15" dirty="0">
                <a:latin typeface="Calibri"/>
                <a:cs typeface="Calibri"/>
              </a:rPr>
              <a:t> </a:t>
            </a:r>
            <a:r>
              <a:rPr sz="2800" spc="-10" dirty="0">
                <a:latin typeface="Calibri"/>
                <a:cs typeface="Calibri"/>
              </a:rPr>
              <a:t>sample.</a:t>
            </a:r>
            <a:endParaRPr sz="2800">
              <a:latin typeface="Calibri"/>
              <a:cs typeface="Calibri"/>
            </a:endParaRPr>
          </a:p>
          <a:p>
            <a:pPr marL="241300" marR="418465" indent="-228600">
              <a:lnSpc>
                <a:spcPts val="3100"/>
              </a:lnSpc>
              <a:spcBef>
                <a:spcPts val="925"/>
              </a:spcBef>
              <a:buFont typeface="Arial"/>
              <a:buChar char="•"/>
              <a:tabLst>
                <a:tab pos="241300" algn="l"/>
              </a:tabLst>
            </a:pPr>
            <a:r>
              <a:rPr sz="2800" dirty="0">
                <a:latin typeface="Calibri"/>
                <a:cs typeface="Calibri"/>
              </a:rPr>
              <a:t>The</a:t>
            </a:r>
            <a:r>
              <a:rPr sz="2800" spc="-85" dirty="0">
                <a:latin typeface="Calibri"/>
                <a:cs typeface="Calibri"/>
              </a:rPr>
              <a:t> </a:t>
            </a:r>
            <a:r>
              <a:rPr sz="2800" dirty="0">
                <a:latin typeface="Calibri"/>
                <a:cs typeface="Calibri"/>
              </a:rPr>
              <a:t>training</a:t>
            </a:r>
            <a:r>
              <a:rPr sz="2800" spc="-95" dirty="0">
                <a:latin typeface="Calibri"/>
                <a:cs typeface="Calibri"/>
              </a:rPr>
              <a:t> </a:t>
            </a:r>
            <a:r>
              <a:rPr sz="2800" dirty="0">
                <a:latin typeface="Calibri"/>
                <a:cs typeface="Calibri"/>
              </a:rPr>
              <a:t>data</a:t>
            </a:r>
            <a:r>
              <a:rPr sz="2800" spc="-75" dirty="0">
                <a:latin typeface="Calibri"/>
                <a:cs typeface="Calibri"/>
              </a:rPr>
              <a:t> </a:t>
            </a:r>
            <a:r>
              <a:rPr sz="2800" dirty="0">
                <a:latin typeface="Calibri"/>
                <a:cs typeface="Calibri"/>
              </a:rPr>
              <a:t>(for</a:t>
            </a:r>
            <a:r>
              <a:rPr sz="2800" spc="-95" dirty="0">
                <a:latin typeface="Calibri"/>
                <a:cs typeface="Calibri"/>
              </a:rPr>
              <a:t> </a:t>
            </a:r>
            <a:r>
              <a:rPr sz="2800" dirty="0">
                <a:latin typeface="Calibri"/>
                <a:cs typeface="Calibri"/>
              </a:rPr>
              <a:t>the</a:t>
            </a:r>
            <a:r>
              <a:rPr sz="2800" spc="-80" dirty="0">
                <a:latin typeface="Calibri"/>
                <a:cs typeface="Calibri"/>
              </a:rPr>
              <a:t> </a:t>
            </a:r>
            <a:r>
              <a:rPr sz="2800" dirty="0">
                <a:latin typeface="Calibri"/>
                <a:cs typeface="Calibri"/>
              </a:rPr>
              <a:t>Siamese</a:t>
            </a:r>
            <a:r>
              <a:rPr sz="2800" spc="-100" dirty="0">
                <a:latin typeface="Calibri"/>
                <a:cs typeface="Calibri"/>
              </a:rPr>
              <a:t> </a:t>
            </a:r>
            <a:r>
              <a:rPr sz="2800" dirty="0">
                <a:latin typeface="Calibri"/>
                <a:cs typeface="Calibri"/>
              </a:rPr>
              <a:t>network)</a:t>
            </a:r>
            <a:r>
              <a:rPr sz="2800" spc="-70" dirty="0">
                <a:latin typeface="Calibri"/>
                <a:cs typeface="Calibri"/>
              </a:rPr>
              <a:t> </a:t>
            </a:r>
            <a:r>
              <a:rPr sz="2800" dirty="0">
                <a:latin typeface="Calibri"/>
                <a:cs typeface="Calibri"/>
              </a:rPr>
              <a:t>does</a:t>
            </a:r>
            <a:r>
              <a:rPr sz="2800" spc="-70" dirty="0">
                <a:latin typeface="Calibri"/>
                <a:cs typeface="Calibri"/>
              </a:rPr>
              <a:t> </a:t>
            </a:r>
            <a:r>
              <a:rPr sz="2800" dirty="0">
                <a:latin typeface="Calibri"/>
                <a:cs typeface="Calibri"/>
              </a:rPr>
              <a:t>not</a:t>
            </a:r>
            <a:r>
              <a:rPr sz="2800" spc="-70" dirty="0">
                <a:latin typeface="Calibri"/>
                <a:cs typeface="Calibri"/>
              </a:rPr>
              <a:t> </a:t>
            </a:r>
            <a:r>
              <a:rPr sz="2800" dirty="0">
                <a:latin typeface="Calibri"/>
                <a:cs typeface="Calibri"/>
              </a:rPr>
              <a:t>contain</a:t>
            </a:r>
            <a:r>
              <a:rPr sz="2800" spc="-70" dirty="0">
                <a:latin typeface="Calibri"/>
                <a:cs typeface="Calibri"/>
              </a:rPr>
              <a:t> </a:t>
            </a:r>
            <a:r>
              <a:rPr sz="2800" dirty="0">
                <a:latin typeface="Calibri"/>
                <a:cs typeface="Calibri"/>
              </a:rPr>
              <a:t>the</a:t>
            </a:r>
            <a:r>
              <a:rPr sz="2800" spc="-75" dirty="0">
                <a:latin typeface="Calibri"/>
                <a:cs typeface="Calibri"/>
              </a:rPr>
              <a:t> </a:t>
            </a:r>
            <a:r>
              <a:rPr sz="2800" spc="-50" dirty="0">
                <a:latin typeface="Calibri"/>
                <a:cs typeface="Calibri"/>
              </a:rPr>
              <a:t>6 </a:t>
            </a:r>
            <a:r>
              <a:rPr sz="2800" spc="-10" dirty="0">
                <a:latin typeface="Calibri"/>
                <a:cs typeface="Calibri"/>
              </a:rPr>
              <a:t>classes.</a:t>
            </a:r>
            <a:endParaRPr sz="2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913" y="5265420"/>
            <a:ext cx="1673352" cy="1156716"/>
          </a:xfrm>
          <a:prstGeom prst="rect">
            <a:avLst/>
          </a:prstGeom>
        </p:spPr>
      </p:pic>
      <p:sp>
        <p:nvSpPr>
          <p:cNvPr id="3" name="object 3"/>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4" name="object 4"/>
          <p:cNvPicPr/>
          <p:nvPr/>
        </p:nvPicPr>
        <p:blipFill>
          <a:blip r:embed="rId3" cstate="print"/>
          <a:stretch>
            <a:fillRect/>
          </a:stretch>
        </p:blipFill>
        <p:spPr>
          <a:xfrm>
            <a:off x="2255520" y="5265420"/>
            <a:ext cx="1811274" cy="1207770"/>
          </a:xfrm>
          <a:prstGeom prst="rect">
            <a:avLst/>
          </a:prstGeom>
        </p:spPr>
      </p:pic>
      <p:sp>
        <p:nvSpPr>
          <p:cNvPr id="5" name="object 5"/>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grpSp>
        <p:nvGrpSpPr>
          <p:cNvPr id="6" name="object 6"/>
          <p:cNvGrpSpPr/>
          <p:nvPr/>
        </p:nvGrpSpPr>
        <p:grpSpPr>
          <a:xfrm>
            <a:off x="4196334" y="5265420"/>
            <a:ext cx="3773804" cy="1210945"/>
            <a:chOff x="4196334" y="5265420"/>
            <a:chExt cx="3773804" cy="1210945"/>
          </a:xfrm>
        </p:grpSpPr>
        <p:pic>
          <p:nvPicPr>
            <p:cNvPr id="7" name="object 7"/>
            <p:cNvPicPr/>
            <p:nvPr/>
          </p:nvPicPr>
          <p:blipFill>
            <a:blip r:embed="rId4" cstate="print"/>
            <a:stretch>
              <a:fillRect/>
            </a:stretch>
          </p:blipFill>
          <p:spPr>
            <a:xfrm>
              <a:off x="4196334" y="5265420"/>
              <a:ext cx="1818132" cy="1210818"/>
            </a:xfrm>
            <a:prstGeom prst="rect">
              <a:avLst/>
            </a:prstGeom>
          </p:spPr>
        </p:pic>
        <p:pic>
          <p:nvPicPr>
            <p:cNvPr id="8" name="object 8"/>
            <p:cNvPicPr/>
            <p:nvPr/>
          </p:nvPicPr>
          <p:blipFill>
            <a:blip r:embed="rId5" cstate="print"/>
            <a:stretch>
              <a:fillRect/>
            </a:stretch>
          </p:blipFill>
          <p:spPr>
            <a:xfrm>
              <a:off x="6159246" y="5265420"/>
              <a:ext cx="1810511" cy="1207770"/>
            </a:xfrm>
            <a:prstGeom prst="rect">
              <a:avLst/>
            </a:prstGeom>
          </p:spPr>
        </p:pic>
      </p:grpSp>
      <p:sp>
        <p:nvSpPr>
          <p:cNvPr id="9" name="object 9"/>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0" name="object 10"/>
          <p:cNvPicPr/>
          <p:nvPr/>
        </p:nvPicPr>
        <p:blipFill>
          <a:blip r:embed="rId6" cstate="print"/>
          <a:stretch>
            <a:fillRect/>
          </a:stretch>
        </p:blipFill>
        <p:spPr>
          <a:xfrm>
            <a:off x="8106918" y="5265420"/>
            <a:ext cx="1807464" cy="1201674"/>
          </a:xfrm>
          <a:prstGeom prst="rect">
            <a:avLst/>
          </a:prstGeom>
        </p:spPr>
      </p:pic>
      <p:sp>
        <p:nvSpPr>
          <p:cNvPr id="11" name="object 11"/>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grpSp>
        <p:nvGrpSpPr>
          <p:cNvPr id="12" name="object 12"/>
          <p:cNvGrpSpPr/>
          <p:nvPr/>
        </p:nvGrpSpPr>
        <p:grpSpPr>
          <a:xfrm>
            <a:off x="176784" y="4639055"/>
            <a:ext cx="11903075" cy="2095500"/>
            <a:chOff x="176784" y="4639055"/>
            <a:chExt cx="11903075" cy="2095500"/>
          </a:xfrm>
        </p:grpSpPr>
        <p:pic>
          <p:nvPicPr>
            <p:cNvPr id="13" name="object 13"/>
            <p:cNvPicPr/>
            <p:nvPr/>
          </p:nvPicPr>
          <p:blipFill>
            <a:blip r:embed="rId7" cstate="print"/>
            <a:stretch>
              <a:fillRect/>
            </a:stretch>
          </p:blipFill>
          <p:spPr>
            <a:xfrm>
              <a:off x="10062972" y="5265419"/>
              <a:ext cx="1801368" cy="1201674"/>
            </a:xfrm>
            <a:prstGeom prst="rect">
              <a:avLst/>
            </a:prstGeom>
          </p:spPr>
        </p:pic>
        <p:sp>
          <p:nvSpPr>
            <p:cNvPr id="14" name="object 14"/>
            <p:cNvSpPr/>
            <p:nvPr/>
          </p:nvSpPr>
          <p:spPr>
            <a:xfrm>
              <a:off x="195834" y="4658105"/>
              <a:ext cx="11864975" cy="2057400"/>
            </a:xfrm>
            <a:custGeom>
              <a:avLst/>
              <a:gdLst/>
              <a:ahLst/>
              <a:cxnLst/>
              <a:rect l="l" t="t" r="r" b="b"/>
              <a:pathLst>
                <a:path w="11864975" h="2057400">
                  <a:moveTo>
                    <a:pt x="0" y="342900"/>
                  </a:moveTo>
                  <a:lnTo>
                    <a:pt x="3124" y="296418"/>
                  </a:lnTo>
                  <a:lnTo>
                    <a:pt x="12242" y="251714"/>
                  </a:lnTo>
                  <a:lnTo>
                    <a:pt x="26949" y="209423"/>
                  </a:lnTo>
                  <a:lnTo>
                    <a:pt x="46812" y="169799"/>
                  </a:lnTo>
                  <a:lnTo>
                    <a:pt x="71450" y="133350"/>
                  </a:lnTo>
                  <a:lnTo>
                    <a:pt x="100431" y="100457"/>
                  </a:lnTo>
                  <a:lnTo>
                    <a:pt x="133362" y="71501"/>
                  </a:lnTo>
                  <a:lnTo>
                    <a:pt x="169837" y="46863"/>
                  </a:lnTo>
                  <a:lnTo>
                    <a:pt x="209435" y="26924"/>
                  </a:lnTo>
                  <a:lnTo>
                    <a:pt x="251752" y="12192"/>
                  </a:lnTo>
                  <a:lnTo>
                    <a:pt x="296379" y="3175"/>
                  </a:lnTo>
                  <a:lnTo>
                    <a:pt x="342912" y="0"/>
                  </a:lnTo>
                  <a:lnTo>
                    <a:pt x="11521694" y="0"/>
                  </a:lnTo>
                  <a:lnTo>
                    <a:pt x="11568303" y="3175"/>
                  </a:lnTo>
                  <a:lnTo>
                    <a:pt x="11612880" y="12192"/>
                  </a:lnTo>
                  <a:lnTo>
                    <a:pt x="11655171" y="26924"/>
                  </a:lnTo>
                  <a:lnTo>
                    <a:pt x="11694795" y="46863"/>
                  </a:lnTo>
                  <a:lnTo>
                    <a:pt x="11731244" y="71501"/>
                  </a:lnTo>
                  <a:lnTo>
                    <a:pt x="11764137" y="100457"/>
                  </a:lnTo>
                  <a:lnTo>
                    <a:pt x="11793220" y="133350"/>
                  </a:lnTo>
                  <a:lnTo>
                    <a:pt x="11817858" y="169799"/>
                  </a:lnTo>
                  <a:lnTo>
                    <a:pt x="11837670" y="209423"/>
                  </a:lnTo>
                  <a:lnTo>
                    <a:pt x="11852402" y="251714"/>
                  </a:lnTo>
                  <a:lnTo>
                    <a:pt x="11861546" y="296418"/>
                  </a:lnTo>
                  <a:lnTo>
                    <a:pt x="11864594" y="342900"/>
                  </a:lnTo>
                  <a:lnTo>
                    <a:pt x="11864594" y="1714487"/>
                  </a:lnTo>
                  <a:lnTo>
                    <a:pt x="11861546" y="1761020"/>
                  </a:lnTo>
                  <a:lnTo>
                    <a:pt x="11852402" y="1805647"/>
                  </a:lnTo>
                  <a:lnTo>
                    <a:pt x="11837670" y="1847964"/>
                  </a:lnTo>
                  <a:lnTo>
                    <a:pt x="11817858" y="1887562"/>
                  </a:lnTo>
                  <a:lnTo>
                    <a:pt x="11793220" y="1924037"/>
                  </a:lnTo>
                  <a:lnTo>
                    <a:pt x="11764137" y="1956968"/>
                  </a:lnTo>
                  <a:lnTo>
                    <a:pt x="11731244" y="1985949"/>
                  </a:lnTo>
                  <a:lnTo>
                    <a:pt x="11694795" y="2010587"/>
                  </a:lnTo>
                  <a:lnTo>
                    <a:pt x="11655171" y="2030450"/>
                  </a:lnTo>
                  <a:lnTo>
                    <a:pt x="11612880" y="2045144"/>
                  </a:lnTo>
                  <a:lnTo>
                    <a:pt x="11568303" y="2054263"/>
                  </a:lnTo>
                  <a:lnTo>
                    <a:pt x="11521694" y="2057400"/>
                  </a:lnTo>
                  <a:lnTo>
                    <a:pt x="342912" y="2057400"/>
                  </a:lnTo>
                  <a:lnTo>
                    <a:pt x="296379" y="2054263"/>
                  </a:lnTo>
                  <a:lnTo>
                    <a:pt x="251752" y="2045144"/>
                  </a:lnTo>
                  <a:lnTo>
                    <a:pt x="209435" y="2030450"/>
                  </a:lnTo>
                  <a:lnTo>
                    <a:pt x="169837" y="2010587"/>
                  </a:lnTo>
                  <a:lnTo>
                    <a:pt x="133362" y="1985949"/>
                  </a:lnTo>
                  <a:lnTo>
                    <a:pt x="100431" y="1956968"/>
                  </a:lnTo>
                  <a:lnTo>
                    <a:pt x="71450" y="1924037"/>
                  </a:lnTo>
                  <a:lnTo>
                    <a:pt x="46812" y="1887562"/>
                  </a:lnTo>
                  <a:lnTo>
                    <a:pt x="26949" y="1847964"/>
                  </a:lnTo>
                  <a:lnTo>
                    <a:pt x="12242" y="1805647"/>
                  </a:lnTo>
                  <a:lnTo>
                    <a:pt x="3124" y="1761020"/>
                  </a:lnTo>
                  <a:lnTo>
                    <a:pt x="0" y="1714487"/>
                  </a:lnTo>
                  <a:lnTo>
                    <a:pt x="0" y="342900"/>
                  </a:lnTo>
                  <a:close/>
                </a:path>
              </a:pathLst>
            </a:custGeom>
            <a:ln w="38100">
              <a:solidFill>
                <a:srgbClr val="C00000"/>
              </a:solidFill>
            </a:ln>
          </p:spPr>
          <p:txBody>
            <a:bodyPr wrap="square" lIns="0" tIns="0" rIns="0" bIns="0" rtlCol="0"/>
            <a:lstStyle/>
            <a:p>
              <a:endParaRPr/>
            </a:p>
          </p:txBody>
        </p:sp>
      </p:grpSp>
      <p:sp>
        <p:nvSpPr>
          <p:cNvPr id="15" name="object 15"/>
          <p:cNvSpPr txBox="1"/>
          <p:nvPr/>
        </p:nvSpPr>
        <p:spPr>
          <a:xfrm>
            <a:off x="4611370" y="3976116"/>
            <a:ext cx="3103245" cy="1231265"/>
          </a:xfrm>
          <a:prstGeom prst="rect">
            <a:avLst/>
          </a:prstGeom>
        </p:spPr>
        <p:txBody>
          <a:bodyPr vert="horz" wrap="square" lIns="0" tIns="12700" rIns="0" bIns="0" rtlCol="0">
            <a:spAutoFit/>
          </a:bodyPr>
          <a:lstStyle/>
          <a:p>
            <a:pPr marR="49530" algn="ctr">
              <a:lnSpc>
                <a:spcPct val="100000"/>
              </a:lnSpc>
              <a:spcBef>
                <a:spcPts val="100"/>
              </a:spcBef>
            </a:pPr>
            <a:r>
              <a:rPr sz="3200" b="1" dirty="0">
                <a:solidFill>
                  <a:srgbClr val="C00000"/>
                </a:solidFill>
                <a:latin typeface="Lucida Bright"/>
                <a:cs typeface="Lucida Bright"/>
              </a:rPr>
              <a:t>Support</a:t>
            </a:r>
            <a:r>
              <a:rPr sz="3200" b="1" spc="-35" dirty="0">
                <a:solidFill>
                  <a:srgbClr val="C00000"/>
                </a:solidFill>
                <a:latin typeface="Lucida Bright"/>
                <a:cs typeface="Lucida Bright"/>
              </a:rPr>
              <a:t> </a:t>
            </a:r>
            <a:r>
              <a:rPr sz="3200" b="1" spc="-20" dirty="0">
                <a:solidFill>
                  <a:srgbClr val="C00000"/>
                </a:solidFill>
                <a:latin typeface="Lucida Bright"/>
                <a:cs typeface="Lucida Bright"/>
              </a:rPr>
              <a:t>Set:</a:t>
            </a:r>
            <a:endParaRPr sz="3200">
              <a:latin typeface="Lucida Bright"/>
              <a:cs typeface="Lucida Bright"/>
            </a:endParaRPr>
          </a:p>
          <a:p>
            <a:pPr algn="ctr">
              <a:lnSpc>
                <a:spcPct val="100000"/>
              </a:lnSpc>
              <a:spcBef>
                <a:spcPts val="2290"/>
              </a:spcBef>
              <a:tabLst>
                <a:tab pos="1833880" algn="l"/>
              </a:tabLst>
            </a:pPr>
            <a:r>
              <a:rPr sz="2800" b="1" spc="-10" dirty="0">
                <a:solidFill>
                  <a:srgbClr val="585858"/>
                </a:solidFill>
                <a:latin typeface="Calibri"/>
                <a:cs typeface="Calibri"/>
              </a:rPr>
              <a:t>Rabbit</a:t>
            </a:r>
            <a:r>
              <a:rPr sz="2800" b="1" dirty="0">
                <a:solidFill>
                  <a:srgbClr val="585858"/>
                </a:solidFill>
                <a:latin typeface="Calibri"/>
                <a:cs typeface="Calibri"/>
              </a:rPr>
              <a:t>	</a:t>
            </a:r>
            <a:r>
              <a:rPr sz="2800" b="1" spc="-10" dirty="0">
                <a:solidFill>
                  <a:srgbClr val="585858"/>
                </a:solidFill>
                <a:latin typeface="Calibri"/>
                <a:cs typeface="Calibri"/>
              </a:rPr>
              <a:t>Hamster</a:t>
            </a:r>
            <a:endParaRPr sz="2800">
              <a:latin typeface="Calibri"/>
              <a:cs typeface="Calibri"/>
            </a:endParaRPr>
          </a:p>
        </p:txBody>
      </p:sp>
      <p:pic>
        <p:nvPicPr>
          <p:cNvPr id="16" name="object 16"/>
          <p:cNvPicPr/>
          <p:nvPr/>
        </p:nvPicPr>
        <p:blipFill>
          <a:blip r:embed="rId8" cstate="print"/>
          <a:stretch>
            <a:fillRect/>
          </a:stretch>
        </p:blipFill>
        <p:spPr>
          <a:xfrm>
            <a:off x="4968240" y="1298447"/>
            <a:ext cx="2321052" cy="1738122"/>
          </a:xfrm>
          <a:prstGeom prst="rect">
            <a:avLst/>
          </a:prstGeom>
        </p:spPr>
      </p:pic>
      <p:sp>
        <p:nvSpPr>
          <p:cNvPr id="17" name="object 17"/>
          <p:cNvSpPr txBox="1">
            <a:spLocks noGrp="1"/>
          </p:cNvSpPr>
          <p:nvPr>
            <p:ph type="title"/>
          </p:nvPr>
        </p:nvSpPr>
        <p:spPr>
          <a:xfrm>
            <a:off x="838453" y="650240"/>
            <a:ext cx="453898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Prediction</a:t>
            </a:r>
          </a:p>
          <a:p>
            <a:pPr marL="2724150">
              <a:lnSpc>
                <a:spcPts val="3185"/>
              </a:lnSpc>
            </a:pPr>
            <a:r>
              <a:rPr sz="2800" b="1" spc="-10" dirty="0">
                <a:solidFill>
                  <a:srgbClr val="C00000"/>
                </a:solidFill>
                <a:latin typeface="Calibri"/>
                <a:cs typeface="Calibri"/>
              </a:rPr>
              <a:t>Query:</a:t>
            </a:r>
            <a:endParaRPr sz="2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913" y="5265420"/>
            <a:ext cx="1673352" cy="1156716"/>
          </a:xfrm>
          <a:prstGeom prst="rect">
            <a:avLst/>
          </a:prstGeom>
        </p:spPr>
      </p:pic>
      <p:sp>
        <p:nvSpPr>
          <p:cNvPr id="3" name="object 3"/>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4" name="object 4"/>
          <p:cNvPicPr/>
          <p:nvPr/>
        </p:nvPicPr>
        <p:blipFill>
          <a:blip r:embed="rId3" cstate="print"/>
          <a:stretch>
            <a:fillRect/>
          </a:stretch>
        </p:blipFill>
        <p:spPr>
          <a:xfrm>
            <a:off x="2255520" y="5265420"/>
            <a:ext cx="1811274" cy="1207770"/>
          </a:xfrm>
          <a:prstGeom prst="rect">
            <a:avLst/>
          </a:prstGeom>
        </p:spPr>
      </p:pic>
      <p:sp>
        <p:nvSpPr>
          <p:cNvPr id="5" name="object 5"/>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6" name="object 6"/>
          <p:cNvPicPr/>
          <p:nvPr/>
        </p:nvPicPr>
        <p:blipFill>
          <a:blip r:embed="rId4" cstate="print"/>
          <a:stretch>
            <a:fillRect/>
          </a:stretch>
        </p:blipFill>
        <p:spPr>
          <a:xfrm>
            <a:off x="4196334" y="5265420"/>
            <a:ext cx="1818132" cy="1210818"/>
          </a:xfrm>
          <a:prstGeom prst="rect">
            <a:avLst/>
          </a:prstGeom>
        </p:spPr>
      </p:pic>
      <p:sp>
        <p:nvSpPr>
          <p:cNvPr id="7" name="object 7"/>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8" name="object 8"/>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9" name="object 9"/>
          <p:cNvPicPr/>
          <p:nvPr/>
        </p:nvPicPr>
        <p:blipFill>
          <a:blip r:embed="rId5" cstate="print"/>
          <a:stretch>
            <a:fillRect/>
          </a:stretch>
        </p:blipFill>
        <p:spPr>
          <a:xfrm>
            <a:off x="6159246" y="5265420"/>
            <a:ext cx="1810511" cy="1207770"/>
          </a:xfrm>
          <a:prstGeom prst="rect">
            <a:avLst/>
          </a:prstGeom>
        </p:spPr>
      </p:pic>
      <p:sp>
        <p:nvSpPr>
          <p:cNvPr id="10" name="object 10"/>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1" name="object 11"/>
          <p:cNvPicPr/>
          <p:nvPr/>
        </p:nvPicPr>
        <p:blipFill>
          <a:blip r:embed="rId6" cstate="print"/>
          <a:stretch>
            <a:fillRect/>
          </a:stretch>
        </p:blipFill>
        <p:spPr>
          <a:xfrm>
            <a:off x="8106918" y="5265420"/>
            <a:ext cx="1807464" cy="1201674"/>
          </a:xfrm>
          <a:prstGeom prst="rect">
            <a:avLst/>
          </a:prstGeom>
        </p:spPr>
      </p:pic>
      <p:sp>
        <p:nvSpPr>
          <p:cNvPr id="12" name="object 12"/>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3" name="object 13"/>
          <p:cNvPicPr/>
          <p:nvPr/>
        </p:nvPicPr>
        <p:blipFill>
          <a:blip r:embed="rId7" cstate="print"/>
          <a:stretch>
            <a:fillRect/>
          </a:stretch>
        </p:blipFill>
        <p:spPr>
          <a:xfrm>
            <a:off x="10062971" y="5265420"/>
            <a:ext cx="1801368" cy="1201674"/>
          </a:xfrm>
          <a:prstGeom prst="rect">
            <a:avLst/>
          </a:prstGeom>
        </p:spPr>
      </p:pic>
      <p:pic>
        <p:nvPicPr>
          <p:cNvPr id="14" name="object 14"/>
          <p:cNvPicPr/>
          <p:nvPr/>
        </p:nvPicPr>
        <p:blipFill>
          <a:blip r:embed="rId8" cstate="print"/>
          <a:stretch>
            <a:fillRect/>
          </a:stretch>
        </p:blipFill>
        <p:spPr>
          <a:xfrm>
            <a:off x="4970526" y="1447800"/>
            <a:ext cx="2321052" cy="1737360"/>
          </a:xfrm>
          <a:prstGeom prst="rect">
            <a:avLst/>
          </a:prstGeom>
        </p:spPr>
      </p:pic>
      <p:sp>
        <p:nvSpPr>
          <p:cNvPr id="15" name="object 15"/>
          <p:cNvSpPr txBox="1">
            <a:spLocks noGrp="1"/>
          </p:cNvSpPr>
          <p:nvPr>
            <p:ph type="title"/>
          </p:nvPr>
        </p:nvSpPr>
        <p:spPr>
          <a:xfrm>
            <a:off x="838453" y="650240"/>
            <a:ext cx="453898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Prediction</a:t>
            </a:r>
          </a:p>
          <a:p>
            <a:pPr marL="2724150">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6" name="object 16"/>
          <p:cNvSpPr/>
          <p:nvPr/>
        </p:nvSpPr>
        <p:spPr>
          <a:xfrm>
            <a:off x="1162811" y="2548127"/>
            <a:ext cx="3737610" cy="2227580"/>
          </a:xfrm>
          <a:custGeom>
            <a:avLst/>
            <a:gdLst/>
            <a:ahLst/>
            <a:cxnLst/>
            <a:rect l="l" t="t" r="r" b="b"/>
            <a:pathLst>
              <a:path w="3737610" h="2227579">
                <a:moveTo>
                  <a:pt x="3622293" y="0"/>
                </a:moveTo>
                <a:lnTo>
                  <a:pt x="3622929" y="38100"/>
                </a:lnTo>
                <a:lnTo>
                  <a:pt x="3564128" y="39116"/>
                </a:lnTo>
                <a:lnTo>
                  <a:pt x="3391027" y="48513"/>
                </a:lnTo>
                <a:lnTo>
                  <a:pt x="3218561" y="63881"/>
                </a:lnTo>
                <a:lnTo>
                  <a:pt x="3047111" y="84962"/>
                </a:lnTo>
                <a:lnTo>
                  <a:pt x="2877058" y="111633"/>
                </a:lnTo>
                <a:lnTo>
                  <a:pt x="2708655" y="143763"/>
                </a:lnTo>
                <a:lnTo>
                  <a:pt x="2542413" y="181101"/>
                </a:lnTo>
                <a:lnTo>
                  <a:pt x="2378455" y="223393"/>
                </a:lnTo>
                <a:lnTo>
                  <a:pt x="2217166" y="270383"/>
                </a:lnTo>
                <a:lnTo>
                  <a:pt x="2058924" y="322072"/>
                </a:lnTo>
                <a:lnTo>
                  <a:pt x="1753108" y="438404"/>
                </a:lnTo>
                <a:lnTo>
                  <a:pt x="1463548" y="570611"/>
                </a:lnTo>
                <a:lnTo>
                  <a:pt x="1325499" y="642366"/>
                </a:lnTo>
                <a:lnTo>
                  <a:pt x="1192530" y="717423"/>
                </a:lnTo>
                <a:lnTo>
                  <a:pt x="1065021" y="795655"/>
                </a:lnTo>
                <a:lnTo>
                  <a:pt x="943229" y="877062"/>
                </a:lnTo>
                <a:lnTo>
                  <a:pt x="827532" y="961136"/>
                </a:lnTo>
                <a:lnTo>
                  <a:pt x="718312" y="1047876"/>
                </a:lnTo>
                <a:lnTo>
                  <a:pt x="615695" y="1137158"/>
                </a:lnTo>
                <a:lnTo>
                  <a:pt x="520192" y="1228725"/>
                </a:lnTo>
                <a:lnTo>
                  <a:pt x="432053" y="1322197"/>
                </a:lnTo>
                <a:lnTo>
                  <a:pt x="351790" y="1417701"/>
                </a:lnTo>
                <a:lnTo>
                  <a:pt x="279526" y="1514856"/>
                </a:lnTo>
                <a:lnTo>
                  <a:pt x="215772" y="1613535"/>
                </a:lnTo>
                <a:lnTo>
                  <a:pt x="160781" y="1713611"/>
                </a:lnTo>
                <a:lnTo>
                  <a:pt x="114934" y="1814830"/>
                </a:lnTo>
                <a:lnTo>
                  <a:pt x="78638" y="1916938"/>
                </a:lnTo>
                <a:lnTo>
                  <a:pt x="52209" y="2020062"/>
                </a:lnTo>
                <a:lnTo>
                  <a:pt x="39395" y="2111883"/>
                </a:lnTo>
                <a:lnTo>
                  <a:pt x="0" y="2109343"/>
                </a:lnTo>
                <a:lnTo>
                  <a:pt x="49771" y="2227072"/>
                </a:lnTo>
                <a:lnTo>
                  <a:pt x="114046" y="2116582"/>
                </a:lnTo>
                <a:lnTo>
                  <a:pt x="77533" y="2114296"/>
                </a:lnTo>
                <a:lnTo>
                  <a:pt x="89649" y="2027428"/>
                </a:lnTo>
                <a:lnTo>
                  <a:pt x="115062" y="1928114"/>
                </a:lnTo>
                <a:lnTo>
                  <a:pt x="150240" y="1829054"/>
                </a:lnTo>
                <a:lnTo>
                  <a:pt x="194818" y="1730629"/>
                </a:lnTo>
                <a:lnTo>
                  <a:pt x="248412" y="1633093"/>
                </a:lnTo>
                <a:lnTo>
                  <a:pt x="310896" y="1536573"/>
                </a:lnTo>
                <a:lnTo>
                  <a:pt x="381634" y="1441323"/>
                </a:lnTo>
                <a:lnTo>
                  <a:pt x="460501" y="1347597"/>
                </a:lnTo>
                <a:lnTo>
                  <a:pt x="547243" y="1255522"/>
                </a:lnTo>
                <a:lnTo>
                  <a:pt x="641350" y="1165352"/>
                </a:lnTo>
                <a:lnTo>
                  <a:pt x="742569" y="1077214"/>
                </a:lnTo>
                <a:lnTo>
                  <a:pt x="850645" y="991488"/>
                </a:lnTo>
                <a:lnTo>
                  <a:pt x="965073" y="908304"/>
                </a:lnTo>
                <a:lnTo>
                  <a:pt x="1085595" y="827786"/>
                </a:lnTo>
                <a:lnTo>
                  <a:pt x="1211833" y="750188"/>
                </a:lnTo>
                <a:lnTo>
                  <a:pt x="1343533" y="675894"/>
                </a:lnTo>
                <a:lnTo>
                  <a:pt x="1480185" y="604901"/>
                </a:lnTo>
                <a:lnTo>
                  <a:pt x="1767839" y="473583"/>
                </a:lnTo>
                <a:lnTo>
                  <a:pt x="2071496" y="358013"/>
                </a:lnTo>
                <a:lnTo>
                  <a:pt x="2228468" y="306832"/>
                </a:lnTo>
                <a:lnTo>
                  <a:pt x="2388489" y="260096"/>
                </a:lnTo>
                <a:lnTo>
                  <a:pt x="2551303" y="218186"/>
                </a:lnTo>
                <a:lnTo>
                  <a:pt x="2716403" y="181101"/>
                </a:lnTo>
                <a:lnTo>
                  <a:pt x="2883535" y="149225"/>
                </a:lnTo>
                <a:lnTo>
                  <a:pt x="3052317" y="122682"/>
                </a:lnTo>
                <a:lnTo>
                  <a:pt x="3222498" y="101726"/>
                </a:lnTo>
                <a:lnTo>
                  <a:pt x="3393693" y="86487"/>
                </a:lnTo>
                <a:lnTo>
                  <a:pt x="3565525" y="77216"/>
                </a:lnTo>
                <a:lnTo>
                  <a:pt x="3623691" y="76200"/>
                </a:lnTo>
                <a:lnTo>
                  <a:pt x="3624326" y="114300"/>
                </a:lnTo>
                <a:lnTo>
                  <a:pt x="3737610" y="55118"/>
                </a:lnTo>
                <a:lnTo>
                  <a:pt x="3622293" y="0"/>
                </a:lnTo>
                <a:close/>
              </a:path>
            </a:pathLst>
          </a:custGeom>
          <a:solidFill>
            <a:srgbClr val="7E7E7E"/>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09900" y="2723388"/>
            <a:ext cx="1787652" cy="1191768"/>
          </a:xfrm>
          <a:prstGeom prst="rect">
            <a:avLst/>
          </a:prstGeom>
        </p:spPr>
      </p:pic>
      <p:pic>
        <p:nvPicPr>
          <p:cNvPr id="3" name="object 3"/>
          <p:cNvPicPr/>
          <p:nvPr/>
        </p:nvPicPr>
        <p:blipFill>
          <a:blip r:embed="rId3" cstate="print"/>
          <a:stretch>
            <a:fillRect/>
          </a:stretch>
        </p:blipFill>
        <p:spPr>
          <a:xfrm>
            <a:off x="3009900" y="1456182"/>
            <a:ext cx="1811274" cy="1207770"/>
          </a:xfrm>
          <a:prstGeom prst="rect">
            <a:avLst/>
          </a:prstGeom>
        </p:spPr>
      </p:pic>
      <p:sp>
        <p:nvSpPr>
          <p:cNvPr id="4" name="object 4"/>
          <p:cNvSpPr txBox="1"/>
          <p:nvPr/>
        </p:nvSpPr>
        <p:spPr>
          <a:xfrm>
            <a:off x="3275329" y="950213"/>
            <a:ext cx="132524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Elephant</a:t>
            </a:r>
            <a:endParaRPr sz="2800">
              <a:latin typeface="Calibri"/>
              <a:cs typeface="Calibri"/>
            </a:endParaRPr>
          </a:p>
        </p:txBody>
      </p:sp>
      <p:grpSp>
        <p:nvGrpSpPr>
          <p:cNvPr id="5" name="object 5"/>
          <p:cNvGrpSpPr/>
          <p:nvPr/>
        </p:nvGrpSpPr>
        <p:grpSpPr>
          <a:xfrm>
            <a:off x="5183123" y="1470660"/>
            <a:ext cx="1747520" cy="2359660"/>
            <a:chOff x="5183123" y="1470660"/>
            <a:chExt cx="1747520" cy="2359660"/>
          </a:xfrm>
        </p:grpSpPr>
        <p:pic>
          <p:nvPicPr>
            <p:cNvPr id="6" name="object 6"/>
            <p:cNvPicPr/>
            <p:nvPr/>
          </p:nvPicPr>
          <p:blipFill>
            <a:blip r:embed="rId4" cstate="print"/>
            <a:stretch>
              <a:fillRect/>
            </a:stretch>
          </p:blipFill>
          <p:spPr>
            <a:xfrm>
              <a:off x="5193029" y="2672334"/>
              <a:ext cx="1737360" cy="1157477"/>
            </a:xfrm>
            <a:prstGeom prst="rect">
              <a:avLst/>
            </a:prstGeom>
          </p:spPr>
        </p:pic>
        <p:pic>
          <p:nvPicPr>
            <p:cNvPr id="7" name="object 7"/>
            <p:cNvPicPr/>
            <p:nvPr/>
          </p:nvPicPr>
          <p:blipFill>
            <a:blip r:embed="rId5" cstate="print"/>
            <a:stretch>
              <a:fillRect/>
            </a:stretch>
          </p:blipFill>
          <p:spPr>
            <a:xfrm>
              <a:off x="5183123" y="1470660"/>
              <a:ext cx="1747266" cy="1163574"/>
            </a:xfrm>
            <a:prstGeom prst="rect">
              <a:avLst/>
            </a:prstGeom>
          </p:spPr>
        </p:pic>
      </p:grpSp>
      <p:sp>
        <p:nvSpPr>
          <p:cNvPr id="8" name="object 8"/>
          <p:cNvSpPr txBox="1"/>
          <p:nvPr/>
        </p:nvSpPr>
        <p:spPr>
          <a:xfrm>
            <a:off x="5721603" y="950213"/>
            <a:ext cx="75311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Tiger</a:t>
            </a:r>
            <a:endParaRPr sz="2800">
              <a:latin typeface="Calibri"/>
              <a:cs typeface="Calibri"/>
            </a:endParaRPr>
          </a:p>
        </p:txBody>
      </p:sp>
      <p:pic>
        <p:nvPicPr>
          <p:cNvPr id="9" name="object 9"/>
          <p:cNvPicPr/>
          <p:nvPr/>
        </p:nvPicPr>
        <p:blipFill>
          <a:blip r:embed="rId6" cstate="print"/>
          <a:stretch>
            <a:fillRect/>
          </a:stretch>
        </p:blipFill>
        <p:spPr>
          <a:xfrm>
            <a:off x="7314438" y="1533144"/>
            <a:ext cx="1793748" cy="1096517"/>
          </a:xfrm>
          <a:prstGeom prst="rect">
            <a:avLst/>
          </a:prstGeom>
        </p:spPr>
      </p:pic>
      <p:sp>
        <p:nvSpPr>
          <p:cNvPr id="10" name="object 10"/>
          <p:cNvSpPr txBox="1"/>
          <p:nvPr/>
        </p:nvSpPr>
        <p:spPr>
          <a:xfrm>
            <a:off x="7654543" y="950213"/>
            <a:ext cx="109220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Macaw</a:t>
            </a:r>
            <a:endParaRPr sz="2800">
              <a:latin typeface="Calibri"/>
              <a:cs typeface="Calibri"/>
            </a:endParaRPr>
          </a:p>
        </p:txBody>
      </p:sp>
      <p:grpSp>
        <p:nvGrpSpPr>
          <p:cNvPr id="11" name="object 11"/>
          <p:cNvGrpSpPr/>
          <p:nvPr/>
        </p:nvGrpSpPr>
        <p:grpSpPr>
          <a:xfrm>
            <a:off x="9457181" y="1516380"/>
            <a:ext cx="1802130" cy="2239010"/>
            <a:chOff x="9457181" y="1516380"/>
            <a:chExt cx="1802130" cy="2239010"/>
          </a:xfrm>
        </p:grpSpPr>
        <p:pic>
          <p:nvPicPr>
            <p:cNvPr id="12" name="object 12"/>
            <p:cNvPicPr/>
            <p:nvPr/>
          </p:nvPicPr>
          <p:blipFill>
            <a:blip r:embed="rId7" cstate="print"/>
            <a:stretch>
              <a:fillRect/>
            </a:stretch>
          </p:blipFill>
          <p:spPr>
            <a:xfrm>
              <a:off x="9457181" y="2561844"/>
              <a:ext cx="1802129" cy="1193291"/>
            </a:xfrm>
            <a:prstGeom prst="rect">
              <a:avLst/>
            </a:prstGeom>
          </p:spPr>
        </p:pic>
        <p:pic>
          <p:nvPicPr>
            <p:cNvPr id="13" name="object 13"/>
            <p:cNvPicPr/>
            <p:nvPr/>
          </p:nvPicPr>
          <p:blipFill>
            <a:blip r:embed="rId8" cstate="print"/>
            <a:stretch>
              <a:fillRect/>
            </a:stretch>
          </p:blipFill>
          <p:spPr>
            <a:xfrm>
              <a:off x="9457181" y="1516380"/>
              <a:ext cx="1799081" cy="987551"/>
            </a:xfrm>
            <a:prstGeom prst="rect">
              <a:avLst/>
            </a:prstGeom>
          </p:spPr>
        </p:pic>
      </p:grpSp>
      <p:sp>
        <p:nvSpPr>
          <p:cNvPr id="14" name="object 14"/>
          <p:cNvSpPr txBox="1"/>
          <p:nvPr/>
        </p:nvSpPr>
        <p:spPr>
          <a:xfrm>
            <a:off x="10150093" y="95021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95477" y="943355"/>
            <a:ext cx="11439525" cy="5611495"/>
            <a:chOff x="395477" y="943355"/>
            <a:chExt cx="11439525" cy="5611495"/>
          </a:xfrm>
        </p:grpSpPr>
        <p:pic>
          <p:nvPicPr>
            <p:cNvPr id="16" name="object 16"/>
            <p:cNvPicPr/>
            <p:nvPr/>
          </p:nvPicPr>
          <p:blipFill>
            <a:blip r:embed="rId9" cstate="print"/>
            <a:stretch>
              <a:fillRect/>
            </a:stretch>
          </p:blipFill>
          <p:spPr>
            <a:xfrm>
              <a:off x="7312151" y="2669285"/>
              <a:ext cx="1793748" cy="1196339"/>
            </a:xfrm>
            <a:prstGeom prst="rect">
              <a:avLst/>
            </a:prstGeom>
          </p:spPr>
        </p:pic>
        <p:sp>
          <p:nvSpPr>
            <p:cNvPr id="17" name="object 17"/>
            <p:cNvSpPr/>
            <p:nvPr/>
          </p:nvSpPr>
          <p:spPr>
            <a:xfrm>
              <a:off x="414527" y="962405"/>
              <a:ext cx="11401425" cy="5573395"/>
            </a:xfrm>
            <a:custGeom>
              <a:avLst/>
              <a:gdLst/>
              <a:ahLst/>
              <a:cxnLst/>
              <a:rect l="l" t="t" r="r" b="b"/>
              <a:pathLst>
                <a:path w="11401425" h="5573395">
                  <a:moveTo>
                    <a:pt x="0" y="928878"/>
                  </a:moveTo>
                  <a:lnTo>
                    <a:pt x="1206" y="881126"/>
                  </a:lnTo>
                  <a:lnTo>
                    <a:pt x="4800" y="833882"/>
                  </a:lnTo>
                  <a:lnTo>
                    <a:pt x="10706" y="787400"/>
                  </a:lnTo>
                  <a:lnTo>
                    <a:pt x="18872" y="741680"/>
                  </a:lnTo>
                  <a:lnTo>
                    <a:pt x="29248" y="696722"/>
                  </a:lnTo>
                  <a:lnTo>
                    <a:pt x="41757" y="652653"/>
                  </a:lnTo>
                  <a:lnTo>
                    <a:pt x="56362" y="609473"/>
                  </a:lnTo>
                  <a:lnTo>
                    <a:pt x="72999" y="567309"/>
                  </a:lnTo>
                  <a:lnTo>
                    <a:pt x="91592" y="526161"/>
                  </a:lnTo>
                  <a:lnTo>
                    <a:pt x="112102" y="486156"/>
                  </a:lnTo>
                  <a:lnTo>
                    <a:pt x="134480" y="447167"/>
                  </a:lnTo>
                  <a:lnTo>
                    <a:pt x="158635" y="409575"/>
                  </a:lnTo>
                  <a:lnTo>
                    <a:pt x="184531" y="373126"/>
                  </a:lnTo>
                  <a:lnTo>
                    <a:pt x="212102" y="338074"/>
                  </a:lnTo>
                  <a:lnTo>
                    <a:pt x="241300" y="304292"/>
                  </a:lnTo>
                  <a:lnTo>
                    <a:pt x="272059" y="272034"/>
                  </a:lnTo>
                  <a:lnTo>
                    <a:pt x="304317" y="241300"/>
                  </a:lnTo>
                  <a:lnTo>
                    <a:pt x="338023" y="212090"/>
                  </a:lnTo>
                  <a:lnTo>
                    <a:pt x="373113" y="184531"/>
                  </a:lnTo>
                  <a:lnTo>
                    <a:pt x="409524" y="158623"/>
                  </a:lnTo>
                  <a:lnTo>
                    <a:pt x="447217" y="134493"/>
                  </a:lnTo>
                  <a:lnTo>
                    <a:pt x="486117" y="112141"/>
                  </a:lnTo>
                  <a:lnTo>
                    <a:pt x="526160" y="91567"/>
                  </a:lnTo>
                  <a:lnTo>
                    <a:pt x="567309" y="73025"/>
                  </a:lnTo>
                  <a:lnTo>
                    <a:pt x="609485" y="56388"/>
                  </a:lnTo>
                  <a:lnTo>
                    <a:pt x="652653" y="41783"/>
                  </a:lnTo>
                  <a:lnTo>
                    <a:pt x="696722" y="29210"/>
                  </a:lnTo>
                  <a:lnTo>
                    <a:pt x="741667" y="18923"/>
                  </a:lnTo>
                  <a:lnTo>
                    <a:pt x="787412" y="10668"/>
                  </a:lnTo>
                  <a:lnTo>
                    <a:pt x="833894" y="4826"/>
                  </a:lnTo>
                  <a:lnTo>
                    <a:pt x="881126" y="1270"/>
                  </a:lnTo>
                  <a:lnTo>
                    <a:pt x="928878" y="0"/>
                  </a:lnTo>
                  <a:lnTo>
                    <a:pt x="10472166" y="0"/>
                  </a:lnTo>
                  <a:lnTo>
                    <a:pt x="10519918" y="1270"/>
                  </a:lnTo>
                  <a:lnTo>
                    <a:pt x="10567162" y="4826"/>
                  </a:lnTo>
                  <a:lnTo>
                    <a:pt x="10613644" y="10668"/>
                  </a:lnTo>
                  <a:lnTo>
                    <a:pt x="10659364" y="18923"/>
                  </a:lnTo>
                  <a:lnTo>
                    <a:pt x="10704322" y="29210"/>
                  </a:lnTo>
                  <a:lnTo>
                    <a:pt x="10748391" y="41783"/>
                  </a:lnTo>
                  <a:lnTo>
                    <a:pt x="10791571" y="56388"/>
                  </a:lnTo>
                  <a:lnTo>
                    <a:pt x="10833735" y="73025"/>
                  </a:lnTo>
                  <a:lnTo>
                    <a:pt x="10874883" y="91567"/>
                  </a:lnTo>
                  <a:lnTo>
                    <a:pt x="10914888" y="112141"/>
                  </a:lnTo>
                  <a:lnTo>
                    <a:pt x="10953877" y="134493"/>
                  </a:lnTo>
                  <a:lnTo>
                    <a:pt x="10991469" y="158623"/>
                  </a:lnTo>
                  <a:lnTo>
                    <a:pt x="11027918" y="184531"/>
                  </a:lnTo>
                  <a:lnTo>
                    <a:pt x="11062970" y="212090"/>
                  </a:lnTo>
                  <a:lnTo>
                    <a:pt x="11096752" y="241300"/>
                  </a:lnTo>
                  <a:lnTo>
                    <a:pt x="11129010" y="272034"/>
                  </a:lnTo>
                  <a:lnTo>
                    <a:pt x="11159744" y="304292"/>
                  </a:lnTo>
                  <a:lnTo>
                    <a:pt x="11188954" y="338074"/>
                  </a:lnTo>
                  <a:lnTo>
                    <a:pt x="11216513" y="373126"/>
                  </a:lnTo>
                  <a:lnTo>
                    <a:pt x="11242421" y="409575"/>
                  </a:lnTo>
                  <a:lnTo>
                    <a:pt x="11266551" y="447167"/>
                  </a:lnTo>
                  <a:lnTo>
                    <a:pt x="11288903" y="486156"/>
                  </a:lnTo>
                  <a:lnTo>
                    <a:pt x="11309477" y="526161"/>
                  </a:lnTo>
                  <a:lnTo>
                    <a:pt x="11328019" y="567309"/>
                  </a:lnTo>
                  <a:lnTo>
                    <a:pt x="11344656" y="609473"/>
                  </a:lnTo>
                  <a:lnTo>
                    <a:pt x="11359261" y="652653"/>
                  </a:lnTo>
                  <a:lnTo>
                    <a:pt x="11371834" y="696722"/>
                  </a:lnTo>
                  <a:lnTo>
                    <a:pt x="11382121" y="741680"/>
                  </a:lnTo>
                  <a:lnTo>
                    <a:pt x="11390376" y="787400"/>
                  </a:lnTo>
                  <a:lnTo>
                    <a:pt x="11396218" y="833882"/>
                  </a:lnTo>
                  <a:lnTo>
                    <a:pt x="11399901" y="881126"/>
                  </a:lnTo>
                  <a:lnTo>
                    <a:pt x="11401044" y="928878"/>
                  </a:lnTo>
                  <a:lnTo>
                    <a:pt x="11401044" y="4644301"/>
                  </a:lnTo>
                  <a:lnTo>
                    <a:pt x="11399901" y="4692091"/>
                  </a:lnTo>
                  <a:lnTo>
                    <a:pt x="11396218" y="4739271"/>
                  </a:lnTo>
                  <a:lnTo>
                    <a:pt x="11390376" y="4785753"/>
                  </a:lnTo>
                  <a:lnTo>
                    <a:pt x="11382121" y="4831499"/>
                  </a:lnTo>
                  <a:lnTo>
                    <a:pt x="11371834" y="4876431"/>
                  </a:lnTo>
                  <a:lnTo>
                    <a:pt x="11359261" y="4920513"/>
                  </a:lnTo>
                  <a:lnTo>
                    <a:pt x="11344656" y="4963680"/>
                  </a:lnTo>
                  <a:lnTo>
                    <a:pt x="11328019" y="5005857"/>
                  </a:lnTo>
                  <a:lnTo>
                    <a:pt x="11309477" y="5047005"/>
                  </a:lnTo>
                  <a:lnTo>
                    <a:pt x="11288903" y="5087048"/>
                  </a:lnTo>
                  <a:lnTo>
                    <a:pt x="11266551" y="5125948"/>
                  </a:lnTo>
                  <a:lnTo>
                    <a:pt x="11242421" y="5163642"/>
                  </a:lnTo>
                  <a:lnTo>
                    <a:pt x="11216513" y="5200053"/>
                  </a:lnTo>
                  <a:lnTo>
                    <a:pt x="11188954" y="5235143"/>
                  </a:lnTo>
                  <a:lnTo>
                    <a:pt x="11159744" y="5268849"/>
                  </a:lnTo>
                  <a:lnTo>
                    <a:pt x="11129010" y="5301107"/>
                  </a:lnTo>
                  <a:lnTo>
                    <a:pt x="11096752" y="5331866"/>
                  </a:lnTo>
                  <a:lnTo>
                    <a:pt x="11062970" y="5361063"/>
                  </a:lnTo>
                  <a:lnTo>
                    <a:pt x="11027918" y="5388635"/>
                  </a:lnTo>
                  <a:lnTo>
                    <a:pt x="10991469" y="5414530"/>
                  </a:lnTo>
                  <a:lnTo>
                    <a:pt x="10953877" y="5438698"/>
                  </a:lnTo>
                  <a:lnTo>
                    <a:pt x="10914888" y="5461063"/>
                  </a:lnTo>
                  <a:lnTo>
                    <a:pt x="10874883" y="5481574"/>
                  </a:lnTo>
                  <a:lnTo>
                    <a:pt x="10833735" y="5500179"/>
                  </a:lnTo>
                  <a:lnTo>
                    <a:pt x="10791571" y="5516803"/>
                  </a:lnTo>
                  <a:lnTo>
                    <a:pt x="10748391" y="5531408"/>
                  </a:lnTo>
                  <a:lnTo>
                    <a:pt x="10704322" y="5543931"/>
                  </a:lnTo>
                  <a:lnTo>
                    <a:pt x="10659364" y="5554306"/>
                  </a:lnTo>
                  <a:lnTo>
                    <a:pt x="10613644" y="5562473"/>
                  </a:lnTo>
                  <a:lnTo>
                    <a:pt x="10567162" y="5568378"/>
                  </a:lnTo>
                  <a:lnTo>
                    <a:pt x="10519918" y="5571959"/>
                  </a:lnTo>
                  <a:lnTo>
                    <a:pt x="10472166" y="5573166"/>
                  </a:lnTo>
                  <a:lnTo>
                    <a:pt x="928878" y="5573166"/>
                  </a:lnTo>
                  <a:lnTo>
                    <a:pt x="881126" y="5571959"/>
                  </a:lnTo>
                  <a:lnTo>
                    <a:pt x="833894" y="5568378"/>
                  </a:lnTo>
                  <a:lnTo>
                    <a:pt x="787412" y="5562473"/>
                  </a:lnTo>
                  <a:lnTo>
                    <a:pt x="741667" y="5554306"/>
                  </a:lnTo>
                  <a:lnTo>
                    <a:pt x="696722" y="5543931"/>
                  </a:lnTo>
                  <a:lnTo>
                    <a:pt x="652653" y="5531408"/>
                  </a:lnTo>
                  <a:lnTo>
                    <a:pt x="609485" y="5516803"/>
                  </a:lnTo>
                  <a:lnTo>
                    <a:pt x="567309" y="5500179"/>
                  </a:lnTo>
                  <a:lnTo>
                    <a:pt x="526160" y="5481574"/>
                  </a:lnTo>
                  <a:lnTo>
                    <a:pt x="486117" y="5461063"/>
                  </a:lnTo>
                  <a:lnTo>
                    <a:pt x="447217" y="5438698"/>
                  </a:lnTo>
                  <a:lnTo>
                    <a:pt x="409524" y="5414530"/>
                  </a:lnTo>
                  <a:lnTo>
                    <a:pt x="373113" y="5388635"/>
                  </a:lnTo>
                  <a:lnTo>
                    <a:pt x="338023" y="5361063"/>
                  </a:lnTo>
                  <a:lnTo>
                    <a:pt x="304317" y="5331866"/>
                  </a:lnTo>
                  <a:lnTo>
                    <a:pt x="272059" y="5301107"/>
                  </a:lnTo>
                  <a:lnTo>
                    <a:pt x="241300" y="5268849"/>
                  </a:lnTo>
                  <a:lnTo>
                    <a:pt x="212102" y="5235143"/>
                  </a:lnTo>
                  <a:lnTo>
                    <a:pt x="184531" y="5200053"/>
                  </a:lnTo>
                  <a:lnTo>
                    <a:pt x="158635" y="5163642"/>
                  </a:lnTo>
                  <a:lnTo>
                    <a:pt x="134480" y="5125948"/>
                  </a:lnTo>
                  <a:lnTo>
                    <a:pt x="112102" y="5087048"/>
                  </a:lnTo>
                  <a:lnTo>
                    <a:pt x="91592" y="5047005"/>
                  </a:lnTo>
                  <a:lnTo>
                    <a:pt x="72999" y="5005857"/>
                  </a:lnTo>
                  <a:lnTo>
                    <a:pt x="56362" y="4963680"/>
                  </a:lnTo>
                  <a:lnTo>
                    <a:pt x="41757" y="4920513"/>
                  </a:lnTo>
                  <a:lnTo>
                    <a:pt x="29248" y="4876431"/>
                  </a:lnTo>
                  <a:lnTo>
                    <a:pt x="18872" y="4831499"/>
                  </a:lnTo>
                  <a:lnTo>
                    <a:pt x="10706" y="4785753"/>
                  </a:lnTo>
                  <a:lnTo>
                    <a:pt x="4800" y="4739271"/>
                  </a:lnTo>
                  <a:lnTo>
                    <a:pt x="1206" y="4692091"/>
                  </a:lnTo>
                  <a:lnTo>
                    <a:pt x="0" y="4644301"/>
                  </a:lnTo>
                  <a:lnTo>
                    <a:pt x="0" y="928878"/>
                  </a:lnTo>
                  <a:close/>
                </a:path>
              </a:pathLst>
            </a:custGeom>
            <a:ln w="38100">
              <a:solidFill>
                <a:srgbClr val="C00000"/>
              </a:solidFill>
            </a:ln>
          </p:spPr>
          <p:txBody>
            <a:bodyPr wrap="square" lIns="0" tIns="0" rIns="0" bIns="0" rtlCol="0"/>
            <a:lstStyle/>
            <a:p>
              <a:endParaRPr/>
            </a:p>
          </p:txBody>
        </p:sp>
      </p:grpSp>
      <p:sp>
        <p:nvSpPr>
          <p:cNvPr id="18" name="object 18"/>
          <p:cNvSpPr txBox="1"/>
          <p:nvPr/>
        </p:nvSpPr>
        <p:spPr>
          <a:xfrm>
            <a:off x="4844034" y="153415"/>
            <a:ext cx="1909445" cy="513080"/>
          </a:xfrm>
          <a:prstGeom prst="rect">
            <a:avLst/>
          </a:prstGeom>
        </p:spPr>
        <p:txBody>
          <a:bodyPr vert="horz" wrap="square" lIns="0" tIns="12065" rIns="0" bIns="0" rtlCol="0">
            <a:spAutoFit/>
          </a:bodyPr>
          <a:lstStyle/>
          <a:p>
            <a:pPr marL="12700">
              <a:lnSpc>
                <a:spcPct val="100000"/>
              </a:lnSpc>
              <a:spcBef>
                <a:spcPts val="95"/>
              </a:spcBef>
            </a:pPr>
            <a:r>
              <a:rPr sz="3200" b="0" spc="-35" dirty="0">
                <a:solidFill>
                  <a:srgbClr val="C00000"/>
                </a:solidFill>
                <a:latin typeface="Calibri Light"/>
                <a:cs typeface="Calibri Light"/>
              </a:rPr>
              <a:t>Training</a:t>
            </a:r>
            <a:r>
              <a:rPr sz="3200" b="0" spc="-125" dirty="0">
                <a:solidFill>
                  <a:srgbClr val="C00000"/>
                </a:solidFill>
                <a:latin typeface="Calibri Light"/>
                <a:cs typeface="Calibri Light"/>
              </a:rPr>
              <a:t> </a:t>
            </a:r>
            <a:r>
              <a:rPr sz="3200" b="0" spc="-25" dirty="0">
                <a:solidFill>
                  <a:srgbClr val="C00000"/>
                </a:solidFill>
                <a:latin typeface="Calibri Light"/>
                <a:cs typeface="Calibri Light"/>
              </a:rPr>
              <a:t>Set</a:t>
            </a:r>
            <a:endParaRPr sz="3200">
              <a:latin typeface="Calibri Light"/>
              <a:cs typeface="Calibri Light"/>
            </a:endParaRPr>
          </a:p>
        </p:txBody>
      </p:sp>
      <p:sp>
        <p:nvSpPr>
          <p:cNvPr id="19" name="object 19"/>
          <p:cNvSpPr txBox="1"/>
          <p:nvPr/>
        </p:nvSpPr>
        <p:spPr>
          <a:xfrm>
            <a:off x="1347724" y="917447"/>
            <a:ext cx="916940" cy="452755"/>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585858"/>
                </a:solidFill>
                <a:latin typeface="Calibri"/>
                <a:cs typeface="Calibri"/>
              </a:rPr>
              <a:t>Husky</a:t>
            </a:r>
            <a:endParaRPr sz="2800">
              <a:latin typeface="Calibri"/>
              <a:cs typeface="Calibri"/>
            </a:endParaRPr>
          </a:p>
        </p:txBody>
      </p:sp>
      <p:grpSp>
        <p:nvGrpSpPr>
          <p:cNvPr id="20" name="object 20"/>
          <p:cNvGrpSpPr/>
          <p:nvPr/>
        </p:nvGrpSpPr>
        <p:grpSpPr>
          <a:xfrm>
            <a:off x="916686" y="1466850"/>
            <a:ext cx="10367010" cy="4895215"/>
            <a:chOff x="916686" y="1466850"/>
            <a:chExt cx="10367010" cy="4895215"/>
          </a:xfrm>
        </p:grpSpPr>
        <p:pic>
          <p:nvPicPr>
            <p:cNvPr id="21" name="object 21"/>
            <p:cNvPicPr/>
            <p:nvPr/>
          </p:nvPicPr>
          <p:blipFill>
            <a:blip r:embed="rId10" cstate="print"/>
            <a:stretch>
              <a:fillRect/>
            </a:stretch>
          </p:blipFill>
          <p:spPr>
            <a:xfrm>
              <a:off x="916686" y="1466850"/>
              <a:ext cx="1782318" cy="1191005"/>
            </a:xfrm>
            <a:prstGeom prst="rect">
              <a:avLst/>
            </a:prstGeom>
          </p:spPr>
        </p:pic>
        <p:pic>
          <p:nvPicPr>
            <p:cNvPr id="22" name="object 22"/>
            <p:cNvPicPr/>
            <p:nvPr/>
          </p:nvPicPr>
          <p:blipFill>
            <a:blip r:embed="rId11" cstate="print"/>
            <a:stretch>
              <a:fillRect/>
            </a:stretch>
          </p:blipFill>
          <p:spPr>
            <a:xfrm>
              <a:off x="916686" y="2705861"/>
              <a:ext cx="1782318" cy="1187958"/>
            </a:xfrm>
            <a:prstGeom prst="rect">
              <a:avLst/>
            </a:prstGeom>
          </p:spPr>
        </p:pic>
        <p:pic>
          <p:nvPicPr>
            <p:cNvPr id="23" name="object 23"/>
            <p:cNvPicPr/>
            <p:nvPr/>
          </p:nvPicPr>
          <p:blipFill>
            <a:blip r:embed="rId12" cstate="print"/>
            <a:stretch>
              <a:fillRect/>
            </a:stretch>
          </p:blipFill>
          <p:spPr>
            <a:xfrm>
              <a:off x="917448" y="5110734"/>
              <a:ext cx="1780793" cy="1188720"/>
            </a:xfrm>
            <a:prstGeom prst="rect">
              <a:avLst/>
            </a:prstGeom>
          </p:spPr>
        </p:pic>
        <p:pic>
          <p:nvPicPr>
            <p:cNvPr id="24" name="object 24"/>
            <p:cNvPicPr/>
            <p:nvPr/>
          </p:nvPicPr>
          <p:blipFill>
            <a:blip r:embed="rId13" cstate="print"/>
            <a:stretch>
              <a:fillRect/>
            </a:stretch>
          </p:blipFill>
          <p:spPr>
            <a:xfrm>
              <a:off x="2984753" y="5125973"/>
              <a:ext cx="1826514" cy="1191006"/>
            </a:xfrm>
            <a:prstGeom prst="rect">
              <a:avLst/>
            </a:prstGeom>
          </p:spPr>
        </p:pic>
        <p:pic>
          <p:nvPicPr>
            <p:cNvPr id="25" name="object 25"/>
            <p:cNvPicPr/>
            <p:nvPr/>
          </p:nvPicPr>
          <p:blipFill>
            <a:blip r:embed="rId14" cstate="print"/>
            <a:stretch>
              <a:fillRect/>
            </a:stretch>
          </p:blipFill>
          <p:spPr>
            <a:xfrm>
              <a:off x="5183124" y="5212841"/>
              <a:ext cx="1737360" cy="1091946"/>
            </a:xfrm>
            <a:prstGeom prst="rect">
              <a:avLst/>
            </a:prstGeom>
          </p:spPr>
        </p:pic>
        <p:pic>
          <p:nvPicPr>
            <p:cNvPr id="26" name="object 26"/>
            <p:cNvPicPr/>
            <p:nvPr/>
          </p:nvPicPr>
          <p:blipFill>
            <a:blip r:embed="rId15" cstate="print"/>
            <a:stretch>
              <a:fillRect/>
            </a:stretch>
          </p:blipFill>
          <p:spPr>
            <a:xfrm>
              <a:off x="7312151" y="5135879"/>
              <a:ext cx="1793748" cy="1226058"/>
            </a:xfrm>
            <a:prstGeom prst="rect">
              <a:avLst/>
            </a:prstGeom>
          </p:spPr>
        </p:pic>
        <p:pic>
          <p:nvPicPr>
            <p:cNvPr id="27" name="object 27"/>
            <p:cNvPicPr/>
            <p:nvPr/>
          </p:nvPicPr>
          <p:blipFill>
            <a:blip r:embed="rId16" cstate="print"/>
            <a:stretch>
              <a:fillRect/>
            </a:stretch>
          </p:blipFill>
          <p:spPr>
            <a:xfrm>
              <a:off x="9477755" y="5091684"/>
              <a:ext cx="1805940" cy="1225296"/>
            </a:xfrm>
            <a:prstGeom prst="rect">
              <a:avLst/>
            </a:prstGeom>
          </p:spPr>
        </p:pic>
      </p:grpSp>
      <p:sp>
        <p:nvSpPr>
          <p:cNvPr id="28" name="object 28"/>
          <p:cNvSpPr txBox="1"/>
          <p:nvPr/>
        </p:nvSpPr>
        <p:spPr>
          <a:xfrm>
            <a:off x="1688845" y="3973576"/>
            <a:ext cx="238760" cy="848994"/>
          </a:xfrm>
          <a:prstGeom prst="rect">
            <a:avLst/>
          </a:prstGeom>
        </p:spPr>
        <p:txBody>
          <a:bodyPr vert="horz" wrap="square" lIns="0" tIns="12700" rIns="0" bIns="0" rtlCol="0">
            <a:spAutoFit/>
          </a:bodyPr>
          <a:lstStyle/>
          <a:p>
            <a:pPr marL="12700">
              <a:lnSpc>
                <a:spcPct val="100000"/>
              </a:lnSpc>
              <a:spcBef>
                <a:spcPts val="100"/>
              </a:spcBef>
            </a:pPr>
            <a:r>
              <a:rPr sz="5400" dirty="0">
                <a:latin typeface="Cambria Math"/>
                <a:cs typeface="Cambria Math"/>
              </a:rPr>
              <a:t>⋮</a:t>
            </a:r>
            <a:endParaRPr sz="5400">
              <a:latin typeface="Cambria Math"/>
              <a:cs typeface="Cambria Math"/>
            </a:endParaRPr>
          </a:p>
        </p:txBody>
      </p:sp>
      <p:sp>
        <p:nvSpPr>
          <p:cNvPr id="29" name="object 29"/>
          <p:cNvSpPr txBox="1"/>
          <p:nvPr/>
        </p:nvSpPr>
        <p:spPr>
          <a:xfrm>
            <a:off x="3822953" y="3973576"/>
            <a:ext cx="238760" cy="848994"/>
          </a:xfrm>
          <a:prstGeom prst="rect">
            <a:avLst/>
          </a:prstGeom>
        </p:spPr>
        <p:txBody>
          <a:bodyPr vert="horz" wrap="square" lIns="0" tIns="12700" rIns="0" bIns="0" rtlCol="0">
            <a:spAutoFit/>
          </a:bodyPr>
          <a:lstStyle/>
          <a:p>
            <a:pPr marL="12700">
              <a:lnSpc>
                <a:spcPct val="100000"/>
              </a:lnSpc>
              <a:spcBef>
                <a:spcPts val="100"/>
              </a:spcBef>
            </a:pPr>
            <a:r>
              <a:rPr sz="5400" dirty="0">
                <a:latin typeface="Cambria Math"/>
                <a:cs typeface="Cambria Math"/>
              </a:rPr>
              <a:t>⋮</a:t>
            </a:r>
            <a:endParaRPr sz="5400">
              <a:latin typeface="Cambria Math"/>
              <a:cs typeface="Cambria Math"/>
            </a:endParaRPr>
          </a:p>
        </p:txBody>
      </p:sp>
      <p:sp>
        <p:nvSpPr>
          <p:cNvPr id="30" name="object 30"/>
          <p:cNvSpPr txBox="1"/>
          <p:nvPr/>
        </p:nvSpPr>
        <p:spPr>
          <a:xfrm>
            <a:off x="5977382" y="3974592"/>
            <a:ext cx="238760" cy="848360"/>
          </a:xfrm>
          <a:prstGeom prst="rect">
            <a:avLst/>
          </a:prstGeom>
        </p:spPr>
        <p:txBody>
          <a:bodyPr vert="horz" wrap="square" lIns="0" tIns="12700" rIns="0" bIns="0" rtlCol="0">
            <a:spAutoFit/>
          </a:bodyPr>
          <a:lstStyle/>
          <a:p>
            <a:pPr marL="12700">
              <a:lnSpc>
                <a:spcPct val="100000"/>
              </a:lnSpc>
              <a:spcBef>
                <a:spcPts val="100"/>
              </a:spcBef>
            </a:pPr>
            <a:r>
              <a:rPr sz="5400" dirty="0">
                <a:latin typeface="Cambria Math"/>
                <a:cs typeface="Cambria Math"/>
              </a:rPr>
              <a:t>⋮</a:t>
            </a:r>
            <a:endParaRPr sz="5400">
              <a:latin typeface="Cambria Math"/>
              <a:cs typeface="Cambria Math"/>
            </a:endParaRPr>
          </a:p>
        </p:txBody>
      </p:sp>
      <p:sp>
        <p:nvSpPr>
          <p:cNvPr id="31" name="object 31"/>
          <p:cNvSpPr txBox="1"/>
          <p:nvPr/>
        </p:nvSpPr>
        <p:spPr>
          <a:xfrm>
            <a:off x="8084819" y="3973576"/>
            <a:ext cx="238760" cy="848994"/>
          </a:xfrm>
          <a:prstGeom prst="rect">
            <a:avLst/>
          </a:prstGeom>
        </p:spPr>
        <p:txBody>
          <a:bodyPr vert="horz" wrap="square" lIns="0" tIns="12700" rIns="0" bIns="0" rtlCol="0">
            <a:spAutoFit/>
          </a:bodyPr>
          <a:lstStyle/>
          <a:p>
            <a:pPr marL="12700">
              <a:lnSpc>
                <a:spcPct val="100000"/>
              </a:lnSpc>
              <a:spcBef>
                <a:spcPts val="100"/>
              </a:spcBef>
            </a:pPr>
            <a:r>
              <a:rPr sz="5400" dirty="0">
                <a:latin typeface="Cambria Math"/>
                <a:cs typeface="Cambria Math"/>
              </a:rPr>
              <a:t>⋮</a:t>
            </a:r>
            <a:endParaRPr sz="5400">
              <a:latin typeface="Cambria Math"/>
              <a:cs typeface="Cambria Math"/>
            </a:endParaRPr>
          </a:p>
        </p:txBody>
      </p:sp>
      <p:sp>
        <p:nvSpPr>
          <p:cNvPr id="32" name="object 32"/>
          <p:cNvSpPr txBox="1"/>
          <p:nvPr/>
        </p:nvSpPr>
        <p:spPr>
          <a:xfrm>
            <a:off x="10289793" y="3974846"/>
            <a:ext cx="238760" cy="848994"/>
          </a:xfrm>
          <a:prstGeom prst="rect">
            <a:avLst/>
          </a:prstGeom>
        </p:spPr>
        <p:txBody>
          <a:bodyPr vert="horz" wrap="square" lIns="0" tIns="12700" rIns="0" bIns="0" rtlCol="0">
            <a:spAutoFit/>
          </a:bodyPr>
          <a:lstStyle/>
          <a:p>
            <a:pPr marL="12700">
              <a:lnSpc>
                <a:spcPct val="100000"/>
              </a:lnSpc>
              <a:spcBef>
                <a:spcPts val="100"/>
              </a:spcBef>
            </a:pPr>
            <a:r>
              <a:rPr sz="5400" dirty="0">
                <a:latin typeface="Cambria Math"/>
                <a:cs typeface="Cambria Math"/>
              </a:rPr>
              <a:t>⋮</a:t>
            </a:r>
            <a:endParaRPr sz="5400">
              <a:latin typeface="Cambria Math"/>
              <a:cs typeface="Cambria Math"/>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913" y="5265420"/>
            <a:ext cx="1673352" cy="1156716"/>
          </a:xfrm>
          <a:prstGeom prst="rect">
            <a:avLst/>
          </a:prstGeom>
        </p:spPr>
      </p:pic>
      <p:sp>
        <p:nvSpPr>
          <p:cNvPr id="3" name="object 3"/>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4" name="object 4"/>
          <p:cNvPicPr/>
          <p:nvPr/>
        </p:nvPicPr>
        <p:blipFill>
          <a:blip r:embed="rId3" cstate="print"/>
          <a:stretch>
            <a:fillRect/>
          </a:stretch>
        </p:blipFill>
        <p:spPr>
          <a:xfrm>
            <a:off x="2255520" y="5265420"/>
            <a:ext cx="1811274" cy="1207770"/>
          </a:xfrm>
          <a:prstGeom prst="rect">
            <a:avLst/>
          </a:prstGeom>
        </p:spPr>
      </p:pic>
      <p:sp>
        <p:nvSpPr>
          <p:cNvPr id="5" name="object 5"/>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6" name="object 6"/>
          <p:cNvPicPr/>
          <p:nvPr/>
        </p:nvPicPr>
        <p:blipFill>
          <a:blip r:embed="rId4" cstate="print"/>
          <a:stretch>
            <a:fillRect/>
          </a:stretch>
        </p:blipFill>
        <p:spPr>
          <a:xfrm>
            <a:off x="4196334" y="5265420"/>
            <a:ext cx="1818132" cy="1210818"/>
          </a:xfrm>
          <a:prstGeom prst="rect">
            <a:avLst/>
          </a:prstGeom>
        </p:spPr>
      </p:pic>
      <p:sp>
        <p:nvSpPr>
          <p:cNvPr id="7" name="object 7"/>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8" name="object 8"/>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9" name="object 9"/>
          <p:cNvPicPr/>
          <p:nvPr/>
        </p:nvPicPr>
        <p:blipFill>
          <a:blip r:embed="rId5" cstate="print"/>
          <a:stretch>
            <a:fillRect/>
          </a:stretch>
        </p:blipFill>
        <p:spPr>
          <a:xfrm>
            <a:off x="6159246" y="5265420"/>
            <a:ext cx="1810511" cy="1207770"/>
          </a:xfrm>
          <a:prstGeom prst="rect">
            <a:avLst/>
          </a:prstGeom>
        </p:spPr>
      </p:pic>
      <p:sp>
        <p:nvSpPr>
          <p:cNvPr id="10" name="object 10"/>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1" name="object 11"/>
          <p:cNvPicPr/>
          <p:nvPr/>
        </p:nvPicPr>
        <p:blipFill>
          <a:blip r:embed="rId6" cstate="print"/>
          <a:stretch>
            <a:fillRect/>
          </a:stretch>
        </p:blipFill>
        <p:spPr>
          <a:xfrm>
            <a:off x="8106918" y="5265420"/>
            <a:ext cx="1807464" cy="1201674"/>
          </a:xfrm>
          <a:prstGeom prst="rect">
            <a:avLst/>
          </a:prstGeom>
        </p:spPr>
      </p:pic>
      <p:sp>
        <p:nvSpPr>
          <p:cNvPr id="12" name="object 12"/>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3" name="object 13"/>
          <p:cNvPicPr/>
          <p:nvPr/>
        </p:nvPicPr>
        <p:blipFill>
          <a:blip r:embed="rId7" cstate="print"/>
          <a:stretch>
            <a:fillRect/>
          </a:stretch>
        </p:blipFill>
        <p:spPr>
          <a:xfrm>
            <a:off x="10062971" y="5265420"/>
            <a:ext cx="1801368" cy="1201674"/>
          </a:xfrm>
          <a:prstGeom prst="rect">
            <a:avLst/>
          </a:prstGeom>
        </p:spPr>
      </p:pic>
      <p:pic>
        <p:nvPicPr>
          <p:cNvPr id="14" name="object 14"/>
          <p:cNvPicPr/>
          <p:nvPr/>
        </p:nvPicPr>
        <p:blipFill>
          <a:blip r:embed="rId8" cstate="print"/>
          <a:stretch>
            <a:fillRect/>
          </a:stretch>
        </p:blipFill>
        <p:spPr>
          <a:xfrm>
            <a:off x="4970526" y="1447800"/>
            <a:ext cx="2321052" cy="1737360"/>
          </a:xfrm>
          <a:prstGeom prst="rect">
            <a:avLst/>
          </a:prstGeom>
        </p:spPr>
      </p:pic>
      <p:sp>
        <p:nvSpPr>
          <p:cNvPr id="15" name="object 15"/>
          <p:cNvSpPr txBox="1">
            <a:spLocks noGrp="1"/>
          </p:cNvSpPr>
          <p:nvPr>
            <p:ph type="title"/>
          </p:nvPr>
        </p:nvSpPr>
        <p:spPr>
          <a:xfrm>
            <a:off x="838453" y="650240"/>
            <a:ext cx="453898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Prediction</a:t>
            </a:r>
          </a:p>
          <a:p>
            <a:pPr marL="2724150">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6" name="object 16"/>
          <p:cNvSpPr/>
          <p:nvPr/>
        </p:nvSpPr>
        <p:spPr>
          <a:xfrm>
            <a:off x="1162811" y="2548127"/>
            <a:ext cx="3737610" cy="2227580"/>
          </a:xfrm>
          <a:custGeom>
            <a:avLst/>
            <a:gdLst/>
            <a:ahLst/>
            <a:cxnLst/>
            <a:rect l="l" t="t" r="r" b="b"/>
            <a:pathLst>
              <a:path w="3737610" h="2227579">
                <a:moveTo>
                  <a:pt x="3622293" y="0"/>
                </a:moveTo>
                <a:lnTo>
                  <a:pt x="3622929" y="38100"/>
                </a:lnTo>
                <a:lnTo>
                  <a:pt x="3564128" y="39116"/>
                </a:lnTo>
                <a:lnTo>
                  <a:pt x="3391027" y="48513"/>
                </a:lnTo>
                <a:lnTo>
                  <a:pt x="3218561" y="63881"/>
                </a:lnTo>
                <a:lnTo>
                  <a:pt x="3047111" y="84962"/>
                </a:lnTo>
                <a:lnTo>
                  <a:pt x="2877058" y="111633"/>
                </a:lnTo>
                <a:lnTo>
                  <a:pt x="2708655" y="143763"/>
                </a:lnTo>
                <a:lnTo>
                  <a:pt x="2542413" y="181101"/>
                </a:lnTo>
                <a:lnTo>
                  <a:pt x="2378455" y="223393"/>
                </a:lnTo>
                <a:lnTo>
                  <a:pt x="2217166" y="270383"/>
                </a:lnTo>
                <a:lnTo>
                  <a:pt x="2058924" y="322072"/>
                </a:lnTo>
                <a:lnTo>
                  <a:pt x="1753108" y="438404"/>
                </a:lnTo>
                <a:lnTo>
                  <a:pt x="1463548" y="570611"/>
                </a:lnTo>
                <a:lnTo>
                  <a:pt x="1325499" y="642366"/>
                </a:lnTo>
                <a:lnTo>
                  <a:pt x="1192530" y="717423"/>
                </a:lnTo>
                <a:lnTo>
                  <a:pt x="1065021" y="795655"/>
                </a:lnTo>
                <a:lnTo>
                  <a:pt x="943229" y="877062"/>
                </a:lnTo>
                <a:lnTo>
                  <a:pt x="827532" y="961136"/>
                </a:lnTo>
                <a:lnTo>
                  <a:pt x="718312" y="1047876"/>
                </a:lnTo>
                <a:lnTo>
                  <a:pt x="615695" y="1137158"/>
                </a:lnTo>
                <a:lnTo>
                  <a:pt x="520192" y="1228725"/>
                </a:lnTo>
                <a:lnTo>
                  <a:pt x="432053" y="1322197"/>
                </a:lnTo>
                <a:lnTo>
                  <a:pt x="351790" y="1417701"/>
                </a:lnTo>
                <a:lnTo>
                  <a:pt x="279526" y="1514856"/>
                </a:lnTo>
                <a:lnTo>
                  <a:pt x="215772" y="1613535"/>
                </a:lnTo>
                <a:lnTo>
                  <a:pt x="160781" y="1713611"/>
                </a:lnTo>
                <a:lnTo>
                  <a:pt x="114934" y="1814830"/>
                </a:lnTo>
                <a:lnTo>
                  <a:pt x="78638" y="1916938"/>
                </a:lnTo>
                <a:lnTo>
                  <a:pt x="52209" y="2020062"/>
                </a:lnTo>
                <a:lnTo>
                  <a:pt x="39395" y="2111883"/>
                </a:lnTo>
                <a:lnTo>
                  <a:pt x="0" y="2109343"/>
                </a:lnTo>
                <a:lnTo>
                  <a:pt x="49771" y="2227072"/>
                </a:lnTo>
                <a:lnTo>
                  <a:pt x="114046" y="2116582"/>
                </a:lnTo>
                <a:lnTo>
                  <a:pt x="77533" y="2114296"/>
                </a:lnTo>
                <a:lnTo>
                  <a:pt x="89649" y="2027428"/>
                </a:lnTo>
                <a:lnTo>
                  <a:pt x="115062" y="1928114"/>
                </a:lnTo>
                <a:lnTo>
                  <a:pt x="150240" y="1829054"/>
                </a:lnTo>
                <a:lnTo>
                  <a:pt x="194818" y="1730629"/>
                </a:lnTo>
                <a:lnTo>
                  <a:pt x="248412" y="1633093"/>
                </a:lnTo>
                <a:lnTo>
                  <a:pt x="310896" y="1536573"/>
                </a:lnTo>
                <a:lnTo>
                  <a:pt x="381634" y="1441323"/>
                </a:lnTo>
                <a:lnTo>
                  <a:pt x="460501" y="1347597"/>
                </a:lnTo>
                <a:lnTo>
                  <a:pt x="547243" y="1255522"/>
                </a:lnTo>
                <a:lnTo>
                  <a:pt x="641350" y="1165352"/>
                </a:lnTo>
                <a:lnTo>
                  <a:pt x="742569" y="1077214"/>
                </a:lnTo>
                <a:lnTo>
                  <a:pt x="850645" y="991488"/>
                </a:lnTo>
                <a:lnTo>
                  <a:pt x="965073" y="908304"/>
                </a:lnTo>
                <a:lnTo>
                  <a:pt x="1085595" y="827786"/>
                </a:lnTo>
                <a:lnTo>
                  <a:pt x="1211833" y="750188"/>
                </a:lnTo>
                <a:lnTo>
                  <a:pt x="1343533" y="675894"/>
                </a:lnTo>
                <a:lnTo>
                  <a:pt x="1480185" y="604901"/>
                </a:lnTo>
                <a:lnTo>
                  <a:pt x="1767839" y="473583"/>
                </a:lnTo>
                <a:lnTo>
                  <a:pt x="2071496" y="358013"/>
                </a:lnTo>
                <a:lnTo>
                  <a:pt x="2228468" y="306832"/>
                </a:lnTo>
                <a:lnTo>
                  <a:pt x="2388489" y="260096"/>
                </a:lnTo>
                <a:lnTo>
                  <a:pt x="2551303" y="218186"/>
                </a:lnTo>
                <a:lnTo>
                  <a:pt x="2716403" y="181101"/>
                </a:lnTo>
                <a:lnTo>
                  <a:pt x="2883535" y="149225"/>
                </a:lnTo>
                <a:lnTo>
                  <a:pt x="3052317" y="122682"/>
                </a:lnTo>
                <a:lnTo>
                  <a:pt x="3222498" y="101726"/>
                </a:lnTo>
                <a:lnTo>
                  <a:pt x="3393693" y="86487"/>
                </a:lnTo>
                <a:lnTo>
                  <a:pt x="3565525" y="77216"/>
                </a:lnTo>
                <a:lnTo>
                  <a:pt x="3623691" y="76200"/>
                </a:lnTo>
                <a:lnTo>
                  <a:pt x="3624326" y="114300"/>
                </a:lnTo>
                <a:lnTo>
                  <a:pt x="3737610" y="55118"/>
                </a:lnTo>
                <a:lnTo>
                  <a:pt x="3622293" y="0"/>
                </a:lnTo>
                <a:close/>
              </a:path>
            </a:pathLst>
          </a:custGeom>
          <a:solidFill>
            <a:srgbClr val="7E7E7E"/>
          </a:solidFill>
        </p:spPr>
        <p:txBody>
          <a:bodyPr wrap="square" lIns="0" tIns="0" rIns="0" bIns="0" rtlCol="0"/>
          <a:lstStyle/>
          <a:p>
            <a:endParaRPr/>
          </a:p>
        </p:txBody>
      </p:sp>
      <p:sp>
        <p:nvSpPr>
          <p:cNvPr id="17" name="object 17"/>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20320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0.2</a:t>
            </a:r>
            <a:endParaRPr sz="2400">
              <a:latin typeface="Cambria Math"/>
              <a:cs typeface="Cambria Math"/>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pic>
        <p:nvPicPr>
          <p:cNvPr id="3" name="object 3"/>
          <p:cNvPicPr/>
          <p:nvPr/>
        </p:nvPicPr>
        <p:blipFill>
          <a:blip r:embed="rId2"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3"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7" name="object 7"/>
          <p:cNvPicPr/>
          <p:nvPr/>
        </p:nvPicPr>
        <p:blipFill>
          <a:blip r:embed="rId4" cstate="print"/>
          <a:stretch>
            <a:fillRect/>
          </a:stretch>
        </p:blipFill>
        <p:spPr>
          <a:xfrm>
            <a:off x="4196334" y="5265420"/>
            <a:ext cx="1818132" cy="1210818"/>
          </a:xfrm>
          <a:prstGeom prst="rect">
            <a:avLst/>
          </a:prstGeom>
        </p:spPr>
      </p:pic>
      <p:sp>
        <p:nvSpPr>
          <p:cNvPr id="8" name="object 8"/>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9" name="object 9"/>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0" name="object 10"/>
          <p:cNvPicPr/>
          <p:nvPr/>
        </p:nvPicPr>
        <p:blipFill>
          <a:blip r:embed="rId5" cstate="print"/>
          <a:stretch>
            <a:fillRect/>
          </a:stretch>
        </p:blipFill>
        <p:spPr>
          <a:xfrm>
            <a:off x="6159246" y="5265420"/>
            <a:ext cx="1810511" cy="1207770"/>
          </a:xfrm>
          <a:prstGeom prst="rect">
            <a:avLst/>
          </a:prstGeom>
        </p:spPr>
      </p:pic>
      <p:sp>
        <p:nvSpPr>
          <p:cNvPr id="11" name="object 11"/>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2" name="object 12"/>
          <p:cNvPicPr/>
          <p:nvPr/>
        </p:nvPicPr>
        <p:blipFill>
          <a:blip r:embed="rId6" cstate="print"/>
          <a:stretch>
            <a:fillRect/>
          </a:stretch>
        </p:blipFill>
        <p:spPr>
          <a:xfrm>
            <a:off x="8106918" y="5265420"/>
            <a:ext cx="1807464" cy="1201674"/>
          </a:xfrm>
          <a:prstGeom prst="rect">
            <a:avLst/>
          </a:prstGeom>
        </p:spPr>
      </p:pic>
      <p:sp>
        <p:nvSpPr>
          <p:cNvPr id="13" name="object 13"/>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4" name="object 14"/>
          <p:cNvPicPr/>
          <p:nvPr/>
        </p:nvPicPr>
        <p:blipFill>
          <a:blip r:embed="rId7" cstate="print"/>
          <a:stretch>
            <a:fillRect/>
          </a:stretch>
        </p:blipFill>
        <p:spPr>
          <a:xfrm>
            <a:off x="10062971" y="5265420"/>
            <a:ext cx="1801368" cy="1201674"/>
          </a:xfrm>
          <a:prstGeom prst="rect">
            <a:avLst/>
          </a:prstGeom>
        </p:spPr>
      </p:pic>
      <p:pic>
        <p:nvPicPr>
          <p:cNvPr id="15" name="object 15"/>
          <p:cNvPicPr/>
          <p:nvPr/>
        </p:nvPicPr>
        <p:blipFill>
          <a:blip r:embed="rId8" cstate="print"/>
          <a:stretch>
            <a:fillRect/>
          </a:stretch>
        </p:blipFill>
        <p:spPr>
          <a:xfrm>
            <a:off x="4968240" y="893063"/>
            <a:ext cx="2320290" cy="1738122"/>
          </a:xfrm>
          <a:prstGeom prst="rect">
            <a:avLst/>
          </a:prstGeom>
        </p:spPr>
      </p:pic>
      <p:sp>
        <p:nvSpPr>
          <p:cNvPr id="16" name="object 16"/>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7" name="object 17"/>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20320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0.2</a:t>
            </a:r>
            <a:endParaRPr sz="2400">
              <a:latin typeface="Cambria Math"/>
              <a:cs typeface="Cambria Math"/>
            </a:endParaRPr>
          </a:p>
        </p:txBody>
      </p:sp>
      <p:sp>
        <p:nvSpPr>
          <p:cNvPr id="18" name="object 18"/>
          <p:cNvSpPr/>
          <p:nvPr/>
        </p:nvSpPr>
        <p:spPr>
          <a:xfrm>
            <a:off x="3146298" y="2628138"/>
            <a:ext cx="1755139" cy="2146935"/>
          </a:xfrm>
          <a:custGeom>
            <a:avLst/>
            <a:gdLst/>
            <a:ahLst/>
            <a:cxnLst/>
            <a:rect l="l" t="t" r="r" b="b"/>
            <a:pathLst>
              <a:path w="1755139" h="2146935">
                <a:moveTo>
                  <a:pt x="1630044" y="0"/>
                </a:moveTo>
                <a:lnTo>
                  <a:pt x="1595754" y="41528"/>
                </a:lnTo>
                <a:lnTo>
                  <a:pt x="1544574" y="46100"/>
                </a:lnTo>
                <a:lnTo>
                  <a:pt x="1487551" y="50291"/>
                </a:lnTo>
                <a:lnTo>
                  <a:pt x="1425575" y="54228"/>
                </a:lnTo>
                <a:lnTo>
                  <a:pt x="1359280" y="57785"/>
                </a:lnTo>
                <a:lnTo>
                  <a:pt x="1216025" y="63626"/>
                </a:lnTo>
                <a:lnTo>
                  <a:pt x="1062736" y="67310"/>
                </a:lnTo>
                <a:lnTo>
                  <a:pt x="903604" y="68579"/>
                </a:lnTo>
                <a:lnTo>
                  <a:pt x="861822" y="71754"/>
                </a:lnTo>
                <a:lnTo>
                  <a:pt x="819403" y="81152"/>
                </a:lnTo>
                <a:lnTo>
                  <a:pt x="777621" y="96520"/>
                </a:lnTo>
                <a:lnTo>
                  <a:pt x="736346" y="117348"/>
                </a:lnTo>
                <a:lnTo>
                  <a:pt x="695705" y="143637"/>
                </a:lnTo>
                <a:lnTo>
                  <a:pt x="655701" y="175006"/>
                </a:lnTo>
                <a:lnTo>
                  <a:pt x="616457" y="211200"/>
                </a:lnTo>
                <a:lnTo>
                  <a:pt x="577850" y="252222"/>
                </a:lnTo>
                <a:lnTo>
                  <a:pt x="503300" y="346837"/>
                </a:lnTo>
                <a:lnTo>
                  <a:pt x="432180" y="458088"/>
                </a:lnTo>
                <a:lnTo>
                  <a:pt x="364998" y="584326"/>
                </a:lnTo>
                <a:lnTo>
                  <a:pt x="302260" y="723900"/>
                </a:lnTo>
                <a:lnTo>
                  <a:pt x="244728" y="875411"/>
                </a:lnTo>
                <a:lnTo>
                  <a:pt x="192912" y="1037463"/>
                </a:lnTo>
                <a:lnTo>
                  <a:pt x="147319" y="1208532"/>
                </a:lnTo>
                <a:lnTo>
                  <a:pt x="108585" y="1387094"/>
                </a:lnTo>
                <a:lnTo>
                  <a:pt x="77469" y="1571752"/>
                </a:lnTo>
                <a:lnTo>
                  <a:pt x="54356" y="1760982"/>
                </a:lnTo>
                <a:lnTo>
                  <a:pt x="40131" y="1953133"/>
                </a:lnTo>
                <a:lnTo>
                  <a:pt x="38100" y="2032127"/>
                </a:lnTo>
                <a:lnTo>
                  <a:pt x="0" y="2031111"/>
                </a:lnTo>
                <a:lnTo>
                  <a:pt x="54228" y="2146935"/>
                </a:lnTo>
                <a:lnTo>
                  <a:pt x="114300" y="2034032"/>
                </a:lnTo>
                <a:lnTo>
                  <a:pt x="76200" y="2033016"/>
                </a:lnTo>
                <a:lnTo>
                  <a:pt x="78104" y="1955038"/>
                </a:lnTo>
                <a:lnTo>
                  <a:pt x="92328" y="1764664"/>
                </a:lnTo>
                <a:lnTo>
                  <a:pt x="115188" y="1577213"/>
                </a:lnTo>
                <a:lnTo>
                  <a:pt x="146050" y="1394333"/>
                </a:lnTo>
                <a:lnTo>
                  <a:pt x="184403" y="1217549"/>
                </a:lnTo>
                <a:lnTo>
                  <a:pt x="229488" y="1048257"/>
                </a:lnTo>
                <a:lnTo>
                  <a:pt x="280797" y="887984"/>
                </a:lnTo>
                <a:lnTo>
                  <a:pt x="337565" y="738504"/>
                </a:lnTo>
                <a:lnTo>
                  <a:pt x="399161" y="601090"/>
                </a:lnTo>
                <a:lnTo>
                  <a:pt x="465074" y="477392"/>
                </a:lnTo>
                <a:lnTo>
                  <a:pt x="534415" y="368935"/>
                </a:lnTo>
                <a:lnTo>
                  <a:pt x="606678" y="277113"/>
                </a:lnTo>
                <a:lnTo>
                  <a:pt x="643254" y="238251"/>
                </a:lnTo>
                <a:lnTo>
                  <a:pt x="680465" y="203962"/>
                </a:lnTo>
                <a:lnTo>
                  <a:pt x="717803" y="174625"/>
                </a:lnTo>
                <a:lnTo>
                  <a:pt x="755396" y="150495"/>
                </a:lnTo>
                <a:lnTo>
                  <a:pt x="792861" y="131445"/>
                </a:lnTo>
                <a:lnTo>
                  <a:pt x="830199" y="117856"/>
                </a:lnTo>
                <a:lnTo>
                  <a:pt x="905255" y="106679"/>
                </a:lnTo>
                <a:lnTo>
                  <a:pt x="1063243" y="105410"/>
                </a:lnTo>
                <a:lnTo>
                  <a:pt x="1217167" y="101726"/>
                </a:lnTo>
                <a:lnTo>
                  <a:pt x="1361059" y="95885"/>
                </a:lnTo>
                <a:lnTo>
                  <a:pt x="1427861" y="92328"/>
                </a:lnTo>
                <a:lnTo>
                  <a:pt x="1490217" y="88391"/>
                </a:lnTo>
                <a:lnTo>
                  <a:pt x="1547622" y="84074"/>
                </a:lnTo>
                <a:lnTo>
                  <a:pt x="1599564" y="79501"/>
                </a:lnTo>
                <a:lnTo>
                  <a:pt x="1646174" y="74422"/>
                </a:lnTo>
                <a:lnTo>
                  <a:pt x="1647825" y="74040"/>
                </a:lnTo>
                <a:lnTo>
                  <a:pt x="1656588" y="111251"/>
                </a:lnTo>
                <a:lnTo>
                  <a:pt x="1754631" y="29083"/>
                </a:lnTo>
                <a:lnTo>
                  <a:pt x="1630044" y="0"/>
                </a:lnTo>
                <a:close/>
              </a:path>
            </a:pathLst>
          </a:custGeom>
          <a:solidFill>
            <a:srgbClr val="7E7E7E"/>
          </a:solidFill>
        </p:spPr>
        <p:txBody>
          <a:bodyPr wrap="square" lIns="0" tIns="0" rIns="0" bIns="0" rtlCol="0"/>
          <a:lstStyle/>
          <a:p>
            <a:endParaRPr/>
          </a:p>
        </p:txBody>
      </p:sp>
      <p:sp>
        <p:nvSpPr>
          <p:cNvPr id="19" name="object 19"/>
          <p:cNvSpPr txBox="1"/>
          <p:nvPr/>
        </p:nvSpPr>
        <p:spPr>
          <a:xfrm>
            <a:off x="2255520" y="3922014"/>
            <a:ext cx="1812289" cy="462915"/>
          </a:xfrm>
          <a:prstGeom prst="rect">
            <a:avLst/>
          </a:prstGeom>
          <a:solidFill>
            <a:srgbClr val="FFF1CC"/>
          </a:solidFill>
        </p:spPr>
        <p:txBody>
          <a:bodyPr vert="horz" wrap="square" lIns="0" tIns="24765" rIns="0" bIns="0" rtlCol="0">
            <a:spAutoFit/>
          </a:bodyPr>
          <a:lstStyle/>
          <a:p>
            <a:pPr marL="27305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0.9</a:t>
            </a:r>
            <a:endParaRPr sz="2400">
              <a:latin typeface="Cambria Math"/>
              <a:cs typeface="Cambria Math"/>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pic>
        <p:nvPicPr>
          <p:cNvPr id="3" name="object 3"/>
          <p:cNvPicPr/>
          <p:nvPr/>
        </p:nvPicPr>
        <p:blipFill>
          <a:blip r:embed="rId2"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3"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7" name="object 7"/>
          <p:cNvPicPr/>
          <p:nvPr/>
        </p:nvPicPr>
        <p:blipFill>
          <a:blip r:embed="rId4" cstate="print"/>
          <a:stretch>
            <a:fillRect/>
          </a:stretch>
        </p:blipFill>
        <p:spPr>
          <a:xfrm>
            <a:off x="4196334" y="5265420"/>
            <a:ext cx="1818132" cy="1210818"/>
          </a:xfrm>
          <a:prstGeom prst="rect">
            <a:avLst/>
          </a:prstGeom>
        </p:spPr>
      </p:pic>
      <p:sp>
        <p:nvSpPr>
          <p:cNvPr id="8" name="object 8"/>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9" name="object 9"/>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0" name="object 10"/>
          <p:cNvPicPr/>
          <p:nvPr/>
        </p:nvPicPr>
        <p:blipFill>
          <a:blip r:embed="rId5" cstate="print"/>
          <a:stretch>
            <a:fillRect/>
          </a:stretch>
        </p:blipFill>
        <p:spPr>
          <a:xfrm>
            <a:off x="6159246" y="5265420"/>
            <a:ext cx="1810511" cy="1207770"/>
          </a:xfrm>
          <a:prstGeom prst="rect">
            <a:avLst/>
          </a:prstGeom>
        </p:spPr>
      </p:pic>
      <p:sp>
        <p:nvSpPr>
          <p:cNvPr id="11" name="object 11"/>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2" name="object 12"/>
          <p:cNvPicPr/>
          <p:nvPr/>
        </p:nvPicPr>
        <p:blipFill>
          <a:blip r:embed="rId6" cstate="print"/>
          <a:stretch>
            <a:fillRect/>
          </a:stretch>
        </p:blipFill>
        <p:spPr>
          <a:xfrm>
            <a:off x="8106918" y="5265420"/>
            <a:ext cx="1807464" cy="1201674"/>
          </a:xfrm>
          <a:prstGeom prst="rect">
            <a:avLst/>
          </a:prstGeom>
        </p:spPr>
      </p:pic>
      <p:sp>
        <p:nvSpPr>
          <p:cNvPr id="13" name="object 13"/>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4" name="object 14"/>
          <p:cNvPicPr/>
          <p:nvPr/>
        </p:nvPicPr>
        <p:blipFill>
          <a:blip r:embed="rId7" cstate="print"/>
          <a:stretch>
            <a:fillRect/>
          </a:stretch>
        </p:blipFill>
        <p:spPr>
          <a:xfrm>
            <a:off x="10062971" y="5265420"/>
            <a:ext cx="1801368" cy="1201674"/>
          </a:xfrm>
          <a:prstGeom prst="rect">
            <a:avLst/>
          </a:prstGeom>
        </p:spPr>
      </p:pic>
      <p:pic>
        <p:nvPicPr>
          <p:cNvPr id="15" name="object 15"/>
          <p:cNvPicPr/>
          <p:nvPr/>
        </p:nvPicPr>
        <p:blipFill>
          <a:blip r:embed="rId8" cstate="print"/>
          <a:stretch>
            <a:fillRect/>
          </a:stretch>
        </p:blipFill>
        <p:spPr>
          <a:xfrm>
            <a:off x="4968240" y="893063"/>
            <a:ext cx="2320290" cy="1738122"/>
          </a:xfrm>
          <a:prstGeom prst="rect">
            <a:avLst/>
          </a:prstGeom>
        </p:spPr>
      </p:pic>
      <p:sp>
        <p:nvSpPr>
          <p:cNvPr id="16" name="object 16"/>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7" name="object 17"/>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20320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0.2</a:t>
            </a:r>
            <a:endParaRPr sz="2400">
              <a:latin typeface="Cambria Math"/>
              <a:cs typeface="Cambria Math"/>
            </a:endParaRPr>
          </a:p>
        </p:txBody>
      </p:sp>
      <p:sp>
        <p:nvSpPr>
          <p:cNvPr id="18" name="object 18"/>
          <p:cNvSpPr txBox="1"/>
          <p:nvPr/>
        </p:nvSpPr>
        <p:spPr>
          <a:xfrm>
            <a:off x="2255520" y="3922014"/>
            <a:ext cx="1812289" cy="462915"/>
          </a:xfrm>
          <a:prstGeom prst="rect">
            <a:avLst/>
          </a:prstGeom>
          <a:solidFill>
            <a:srgbClr val="FFF1CC"/>
          </a:solidFill>
        </p:spPr>
        <p:txBody>
          <a:bodyPr vert="horz" wrap="square" lIns="0" tIns="24765" rIns="0" bIns="0" rtlCol="0">
            <a:spAutoFit/>
          </a:bodyPr>
          <a:lstStyle/>
          <a:p>
            <a:pPr marL="27305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0.9</a:t>
            </a:r>
            <a:endParaRPr sz="2400">
              <a:latin typeface="Cambria Math"/>
              <a:cs typeface="Cambria Math"/>
            </a:endParaRPr>
          </a:p>
        </p:txBody>
      </p:sp>
      <p:sp>
        <p:nvSpPr>
          <p:cNvPr id="19" name="object 19"/>
          <p:cNvSpPr txBox="1"/>
          <p:nvPr/>
        </p:nvSpPr>
        <p:spPr>
          <a:xfrm>
            <a:off x="4194047" y="3922014"/>
            <a:ext cx="1821180" cy="462915"/>
          </a:xfrm>
          <a:prstGeom prst="rect">
            <a:avLst/>
          </a:prstGeom>
          <a:solidFill>
            <a:srgbClr val="FFF1CC"/>
          </a:solidFill>
        </p:spPr>
        <p:txBody>
          <a:bodyPr vert="horz" wrap="square" lIns="0" tIns="24765" rIns="0" bIns="0" rtlCol="0">
            <a:spAutoFit/>
          </a:bodyPr>
          <a:lstStyle/>
          <a:p>
            <a:pPr marL="276225">
              <a:lnSpc>
                <a:spcPct val="100000"/>
              </a:lnSpc>
              <a:spcBef>
                <a:spcPts val="195"/>
              </a:spcBef>
            </a:pPr>
            <a:r>
              <a:rPr sz="2400" dirty="0">
                <a:latin typeface="Cambria Math"/>
                <a:cs typeface="Cambria Math"/>
              </a:rPr>
              <a:t>sim</a:t>
            </a:r>
            <a:r>
              <a:rPr sz="2400" spc="145"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0.7</a:t>
            </a:r>
            <a:endParaRPr sz="2400">
              <a:latin typeface="Cambria Math"/>
              <a:cs typeface="Cambria Math"/>
            </a:endParaRPr>
          </a:p>
        </p:txBody>
      </p:sp>
      <p:sp>
        <p:nvSpPr>
          <p:cNvPr id="20" name="object 20"/>
          <p:cNvSpPr txBox="1"/>
          <p:nvPr/>
        </p:nvSpPr>
        <p:spPr>
          <a:xfrm>
            <a:off x="6159246" y="3922014"/>
            <a:ext cx="1811020" cy="462915"/>
          </a:xfrm>
          <a:prstGeom prst="rect">
            <a:avLst/>
          </a:prstGeom>
          <a:solidFill>
            <a:srgbClr val="FFF1CC"/>
          </a:solidFill>
        </p:spPr>
        <p:txBody>
          <a:bodyPr vert="horz" wrap="square" lIns="0" tIns="24765" rIns="0" bIns="0" rtlCol="0">
            <a:spAutoFit/>
          </a:bodyPr>
          <a:lstStyle/>
          <a:p>
            <a:pPr marL="27305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0.5</a:t>
            </a:r>
            <a:endParaRPr sz="2400">
              <a:latin typeface="Cambria Math"/>
              <a:cs typeface="Cambria Math"/>
            </a:endParaRPr>
          </a:p>
        </p:txBody>
      </p:sp>
      <p:sp>
        <p:nvSpPr>
          <p:cNvPr id="21" name="object 21"/>
          <p:cNvSpPr txBox="1"/>
          <p:nvPr/>
        </p:nvSpPr>
        <p:spPr>
          <a:xfrm>
            <a:off x="8103107" y="3922014"/>
            <a:ext cx="1811655" cy="462915"/>
          </a:xfrm>
          <a:prstGeom prst="rect">
            <a:avLst/>
          </a:prstGeom>
          <a:solidFill>
            <a:srgbClr val="FFF1CC"/>
          </a:solidFill>
        </p:spPr>
        <p:txBody>
          <a:bodyPr vert="horz" wrap="square" lIns="0" tIns="24765" rIns="0" bIns="0" rtlCol="0">
            <a:spAutoFit/>
          </a:bodyPr>
          <a:lstStyle/>
          <a:p>
            <a:pPr marL="273685">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0.3</a:t>
            </a:r>
            <a:endParaRPr sz="2400">
              <a:latin typeface="Cambria Math"/>
              <a:cs typeface="Cambria Math"/>
            </a:endParaRPr>
          </a:p>
        </p:txBody>
      </p:sp>
      <p:sp>
        <p:nvSpPr>
          <p:cNvPr id="22" name="object 22"/>
          <p:cNvSpPr txBox="1"/>
          <p:nvPr/>
        </p:nvSpPr>
        <p:spPr>
          <a:xfrm>
            <a:off x="10058400" y="3922014"/>
            <a:ext cx="1807210" cy="462915"/>
          </a:xfrm>
          <a:prstGeom prst="rect">
            <a:avLst/>
          </a:prstGeom>
          <a:solidFill>
            <a:srgbClr val="FFF1CC"/>
          </a:solidFill>
        </p:spPr>
        <p:txBody>
          <a:bodyPr vert="horz" wrap="square" lIns="0" tIns="24765" rIns="0" bIns="0" rtlCol="0">
            <a:spAutoFit/>
          </a:bodyPr>
          <a:lstStyle/>
          <a:p>
            <a:pPr marL="269875">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0.4</a:t>
            </a:r>
            <a:endParaRPr sz="2400">
              <a:latin typeface="Cambria Math"/>
              <a:cs typeface="Cambria Math"/>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grpSp>
        <p:nvGrpSpPr>
          <p:cNvPr id="3" name="object 3"/>
          <p:cNvGrpSpPr/>
          <p:nvPr/>
        </p:nvGrpSpPr>
        <p:grpSpPr>
          <a:xfrm>
            <a:off x="454913" y="3660013"/>
            <a:ext cx="3626485" cy="2913380"/>
            <a:chOff x="454913" y="3660013"/>
            <a:chExt cx="3626485" cy="2913380"/>
          </a:xfrm>
        </p:grpSpPr>
        <p:pic>
          <p:nvPicPr>
            <p:cNvPr id="4" name="object 4"/>
            <p:cNvPicPr/>
            <p:nvPr/>
          </p:nvPicPr>
          <p:blipFill>
            <a:blip r:embed="rId3" cstate="print"/>
            <a:stretch>
              <a:fillRect/>
            </a:stretch>
          </p:blipFill>
          <p:spPr>
            <a:xfrm>
              <a:off x="454913" y="5265420"/>
              <a:ext cx="1673352" cy="1156716"/>
            </a:xfrm>
            <a:prstGeom prst="rect">
              <a:avLst/>
            </a:prstGeom>
          </p:spPr>
        </p:pic>
        <p:sp>
          <p:nvSpPr>
            <p:cNvPr id="5" name="object 5"/>
            <p:cNvSpPr/>
            <p:nvPr/>
          </p:nvSpPr>
          <p:spPr>
            <a:xfrm>
              <a:off x="2245740" y="3883533"/>
              <a:ext cx="1758950" cy="461645"/>
            </a:xfrm>
            <a:custGeom>
              <a:avLst/>
              <a:gdLst/>
              <a:ahLst/>
              <a:cxnLst/>
              <a:rect l="l" t="t" r="r" b="b"/>
              <a:pathLst>
                <a:path w="1758950" h="461645">
                  <a:moveTo>
                    <a:pt x="0" y="461645"/>
                  </a:moveTo>
                  <a:lnTo>
                    <a:pt x="1758949" y="461645"/>
                  </a:lnTo>
                  <a:lnTo>
                    <a:pt x="1758949" y="0"/>
                  </a:lnTo>
                  <a:lnTo>
                    <a:pt x="0" y="0"/>
                  </a:lnTo>
                  <a:lnTo>
                    <a:pt x="0" y="461645"/>
                  </a:lnTo>
                  <a:close/>
                </a:path>
              </a:pathLst>
            </a:custGeom>
            <a:solidFill>
              <a:srgbClr val="FFF1CC"/>
            </a:solidFill>
          </p:spPr>
          <p:txBody>
            <a:bodyPr wrap="square" lIns="0" tIns="0" rIns="0" bIns="0" rtlCol="0"/>
            <a:lstStyle/>
            <a:p>
              <a:endParaRPr/>
            </a:p>
          </p:txBody>
        </p:sp>
        <p:sp>
          <p:nvSpPr>
            <p:cNvPr id="6" name="object 6"/>
            <p:cNvSpPr/>
            <p:nvPr/>
          </p:nvSpPr>
          <p:spPr>
            <a:xfrm>
              <a:off x="2207640" y="3660013"/>
              <a:ext cx="1835150" cy="2913380"/>
            </a:xfrm>
            <a:custGeom>
              <a:avLst/>
              <a:gdLst/>
              <a:ahLst/>
              <a:cxnLst/>
              <a:rect l="l" t="t" r="r" b="b"/>
              <a:pathLst>
                <a:path w="1835150" h="2913379">
                  <a:moveTo>
                    <a:pt x="0" y="0"/>
                  </a:moveTo>
                  <a:lnTo>
                    <a:pt x="0" y="2912757"/>
                  </a:lnTo>
                </a:path>
                <a:path w="1835150" h="2913379">
                  <a:moveTo>
                    <a:pt x="1835149" y="0"/>
                  </a:moveTo>
                  <a:lnTo>
                    <a:pt x="1835149" y="2912757"/>
                  </a:lnTo>
                </a:path>
              </a:pathLst>
            </a:custGeom>
            <a:ln w="76200">
              <a:solidFill>
                <a:srgbClr val="FF0000"/>
              </a:solidFill>
            </a:ln>
          </p:spPr>
          <p:txBody>
            <a:bodyPr wrap="square" lIns="0" tIns="0" rIns="0" bIns="0" rtlCol="0"/>
            <a:lstStyle/>
            <a:p>
              <a:endParaRPr/>
            </a:p>
          </p:txBody>
        </p:sp>
      </p:grpSp>
      <p:sp>
        <p:nvSpPr>
          <p:cNvPr id="7" name="object 7"/>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8" name="object 8"/>
          <p:cNvPicPr/>
          <p:nvPr/>
        </p:nvPicPr>
        <p:blipFill>
          <a:blip r:embed="rId4" cstate="print"/>
          <a:stretch>
            <a:fillRect/>
          </a:stretch>
        </p:blipFill>
        <p:spPr>
          <a:xfrm>
            <a:off x="2255520" y="5265420"/>
            <a:ext cx="1811274" cy="1207770"/>
          </a:xfrm>
          <a:prstGeom prst="rect">
            <a:avLst/>
          </a:prstGeom>
        </p:spPr>
      </p:pic>
      <p:graphicFrame>
        <p:nvGraphicFramePr>
          <p:cNvPr id="9" name="object 9"/>
          <p:cNvGraphicFramePr>
            <a:graphicFrameLocks noGrp="1"/>
          </p:cNvGraphicFramePr>
          <p:nvPr/>
        </p:nvGraphicFramePr>
        <p:xfrm>
          <a:off x="2207641" y="3660013"/>
          <a:ext cx="1835150" cy="2835910"/>
        </p:xfrm>
        <a:graphic>
          <a:graphicData uri="http://schemas.openxmlformats.org/drawingml/2006/table">
            <a:tbl>
              <a:tblPr firstRow="1" bandRow="1">
                <a:tableStyleId>{2D5ABB26-0587-4C30-8999-92F81FD0307C}</a:tableStyleId>
              </a:tblPr>
              <a:tblGrid>
                <a:gridCol w="1835150">
                  <a:extLst>
                    <a:ext uri="{9D8B030D-6E8A-4147-A177-3AD203B41FA5}">
                      <a16:colId xmlns:a16="http://schemas.microsoft.com/office/drawing/2014/main" val="20000"/>
                    </a:ext>
                  </a:extLst>
                </a:gridCol>
              </a:tblGrid>
              <a:tr h="646430">
                <a:tc>
                  <a:txBody>
                    <a:bodyPr/>
                    <a:lstStyle/>
                    <a:p>
                      <a:pPr marR="267970" algn="r">
                        <a:lnSpc>
                          <a:spcPct val="100000"/>
                        </a:lnSpc>
                        <a:spcBef>
                          <a:spcPts val="1655"/>
                        </a:spcBef>
                      </a:pPr>
                      <a:r>
                        <a:rPr sz="2400" dirty="0">
                          <a:solidFill>
                            <a:srgbClr val="FF0000"/>
                          </a:solidFill>
                          <a:latin typeface="Cambria Math"/>
                          <a:cs typeface="Cambria Math"/>
                        </a:rPr>
                        <a:t>sim</a:t>
                      </a:r>
                      <a:r>
                        <a:rPr sz="2400" spc="140" dirty="0">
                          <a:solidFill>
                            <a:srgbClr val="FF0000"/>
                          </a:solidFill>
                          <a:latin typeface="Cambria Math"/>
                          <a:cs typeface="Cambria Math"/>
                        </a:rPr>
                        <a:t> </a:t>
                      </a:r>
                      <a:r>
                        <a:rPr sz="2400" dirty="0">
                          <a:solidFill>
                            <a:srgbClr val="FF0000"/>
                          </a:solidFill>
                          <a:latin typeface="Cambria Math"/>
                          <a:cs typeface="Cambria Math"/>
                        </a:rPr>
                        <a:t>=</a:t>
                      </a:r>
                      <a:r>
                        <a:rPr sz="2400" spc="120" dirty="0">
                          <a:solidFill>
                            <a:srgbClr val="FF0000"/>
                          </a:solidFill>
                          <a:latin typeface="Cambria Math"/>
                          <a:cs typeface="Cambria Math"/>
                        </a:rPr>
                        <a:t> </a:t>
                      </a:r>
                      <a:r>
                        <a:rPr sz="2400" spc="-25" dirty="0">
                          <a:solidFill>
                            <a:srgbClr val="FF0000"/>
                          </a:solidFill>
                          <a:latin typeface="Cambria Math"/>
                          <a:cs typeface="Cambria Math"/>
                        </a:rPr>
                        <a:t>0.9</a:t>
                      </a:r>
                      <a:endParaRPr sz="2400">
                        <a:latin typeface="Cambria Math"/>
                        <a:cs typeface="Cambria Math"/>
                      </a:endParaRPr>
                    </a:p>
                  </a:txBody>
                  <a:tcPr marL="0" marR="0" marT="210185" marB="0">
                    <a:lnT w="76200">
                      <a:solidFill>
                        <a:srgbClr val="FF0000"/>
                      </a:solidFill>
                      <a:prstDash val="solid"/>
                    </a:lnT>
                  </a:tcPr>
                </a:tc>
                <a:extLst>
                  <a:ext uri="{0D108BD9-81ED-4DB2-BD59-A6C34878D82A}">
                    <a16:rowId xmlns:a16="http://schemas.microsoft.com/office/drawing/2014/main" val="10000"/>
                  </a:ext>
                </a:extLst>
              </a:tr>
              <a:tr h="2189480">
                <a:tc>
                  <a:txBody>
                    <a:bodyPr/>
                    <a:lstStyle/>
                    <a:p>
                      <a:pPr>
                        <a:lnSpc>
                          <a:spcPct val="100000"/>
                        </a:lnSpc>
                        <a:spcBef>
                          <a:spcPts val="35"/>
                        </a:spcBef>
                      </a:pPr>
                      <a:endParaRPr sz="2750">
                        <a:latin typeface="Times New Roman"/>
                        <a:cs typeface="Times New Roman"/>
                      </a:endParaRPr>
                    </a:p>
                    <a:p>
                      <a:pPr marR="287020" algn="r">
                        <a:lnSpc>
                          <a:spcPct val="100000"/>
                        </a:lnSpc>
                      </a:pPr>
                      <a:r>
                        <a:rPr sz="2800" b="1" spc="-10" dirty="0">
                          <a:solidFill>
                            <a:srgbClr val="585858"/>
                          </a:solidFill>
                          <a:latin typeface="Calibri"/>
                          <a:cs typeface="Calibri"/>
                        </a:rPr>
                        <a:t>Squirrel</a:t>
                      </a:r>
                      <a:endParaRPr sz="2800">
                        <a:latin typeface="Calibri"/>
                        <a:cs typeface="Calibri"/>
                      </a:endParaRPr>
                    </a:p>
                  </a:txBody>
                  <a:tcPr marL="0" marR="0" marT="4445" marB="0">
                    <a:lnB w="76200">
                      <a:solidFill>
                        <a:srgbClr val="FF0000"/>
                      </a:solidFill>
                      <a:prstDash val="solid"/>
                    </a:lnB>
                  </a:tcPr>
                </a:tc>
                <a:extLst>
                  <a:ext uri="{0D108BD9-81ED-4DB2-BD59-A6C34878D82A}">
                    <a16:rowId xmlns:a16="http://schemas.microsoft.com/office/drawing/2014/main" val="10001"/>
                  </a:ext>
                </a:extLst>
              </a:tr>
            </a:tbl>
          </a:graphicData>
        </a:graphic>
      </p:graphicFrame>
      <p:pic>
        <p:nvPicPr>
          <p:cNvPr id="10" name="object 10"/>
          <p:cNvPicPr/>
          <p:nvPr/>
        </p:nvPicPr>
        <p:blipFill>
          <a:blip r:embed="rId5" cstate="print"/>
          <a:stretch>
            <a:fillRect/>
          </a:stretch>
        </p:blipFill>
        <p:spPr>
          <a:xfrm>
            <a:off x="4196334" y="5265420"/>
            <a:ext cx="1818132" cy="1210818"/>
          </a:xfrm>
          <a:prstGeom prst="rect">
            <a:avLst/>
          </a:prstGeom>
        </p:spPr>
      </p:pic>
      <p:sp>
        <p:nvSpPr>
          <p:cNvPr id="11" name="object 11"/>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12" name="object 12"/>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3" name="object 13"/>
          <p:cNvPicPr/>
          <p:nvPr/>
        </p:nvPicPr>
        <p:blipFill>
          <a:blip r:embed="rId6" cstate="print"/>
          <a:stretch>
            <a:fillRect/>
          </a:stretch>
        </p:blipFill>
        <p:spPr>
          <a:xfrm>
            <a:off x="6159246" y="5265420"/>
            <a:ext cx="1810511" cy="1207770"/>
          </a:xfrm>
          <a:prstGeom prst="rect">
            <a:avLst/>
          </a:prstGeom>
        </p:spPr>
      </p:pic>
      <p:sp>
        <p:nvSpPr>
          <p:cNvPr id="14" name="object 14"/>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5" name="object 15"/>
          <p:cNvPicPr/>
          <p:nvPr/>
        </p:nvPicPr>
        <p:blipFill>
          <a:blip r:embed="rId7" cstate="print"/>
          <a:stretch>
            <a:fillRect/>
          </a:stretch>
        </p:blipFill>
        <p:spPr>
          <a:xfrm>
            <a:off x="8106918" y="5265420"/>
            <a:ext cx="1807464" cy="1201674"/>
          </a:xfrm>
          <a:prstGeom prst="rect">
            <a:avLst/>
          </a:prstGeom>
        </p:spPr>
      </p:pic>
      <p:sp>
        <p:nvSpPr>
          <p:cNvPr id="16" name="object 16"/>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7" name="object 17"/>
          <p:cNvPicPr/>
          <p:nvPr/>
        </p:nvPicPr>
        <p:blipFill>
          <a:blip r:embed="rId8" cstate="print"/>
          <a:stretch>
            <a:fillRect/>
          </a:stretch>
        </p:blipFill>
        <p:spPr>
          <a:xfrm>
            <a:off x="10062971" y="5265420"/>
            <a:ext cx="1801368" cy="1201674"/>
          </a:xfrm>
          <a:prstGeom prst="rect">
            <a:avLst/>
          </a:prstGeom>
        </p:spPr>
      </p:pic>
      <p:pic>
        <p:nvPicPr>
          <p:cNvPr id="18" name="object 18"/>
          <p:cNvPicPr/>
          <p:nvPr/>
        </p:nvPicPr>
        <p:blipFill>
          <a:blip r:embed="rId9" cstate="print"/>
          <a:stretch>
            <a:fillRect/>
          </a:stretch>
        </p:blipFill>
        <p:spPr>
          <a:xfrm>
            <a:off x="4968240" y="893063"/>
            <a:ext cx="2320290" cy="1738122"/>
          </a:xfrm>
          <a:prstGeom prst="rect">
            <a:avLst/>
          </a:prstGeom>
        </p:spPr>
      </p:pic>
      <p:sp>
        <p:nvSpPr>
          <p:cNvPr id="19" name="object 19"/>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20" name="object 20"/>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20320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0.2</a:t>
            </a:r>
            <a:endParaRPr sz="2400">
              <a:latin typeface="Cambria Math"/>
              <a:cs typeface="Cambria Math"/>
            </a:endParaRPr>
          </a:p>
        </p:txBody>
      </p:sp>
      <p:sp>
        <p:nvSpPr>
          <p:cNvPr id="21" name="object 21"/>
          <p:cNvSpPr txBox="1"/>
          <p:nvPr/>
        </p:nvSpPr>
        <p:spPr>
          <a:xfrm>
            <a:off x="4194047" y="3922014"/>
            <a:ext cx="1821180" cy="462915"/>
          </a:xfrm>
          <a:prstGeom prst="rect">
            <a:avLst/>
          </a:prstGeom>
          <a:solidFill>
            <a:srgbClr val="FFF1CC"/>
          </a:solidFill>
        </p:spPr>
        <p:txBody>
          <a:bodyPr vert="horz" wrap="square" lIns="0" tIns="24765" rIns="0" bIns="0" rtlCol="0">
            <a:spAutoFit/>
          </a:bodyPr>
          <a:lstStyle/>
          <a:p>
            <a:pPr marL="276225">
              <a:lnSpc>
                <a:spcPct val="100000"/>
              </a:lnSpc>
              <a:spcBef>
                <a:spcPts val="195"/>
              </a:spcBef>
            </a:pPr>
            <a:r>
              <a:rPr sz="2400" dirty="0">
                <a:latin typeface="Cambria Math"/>
                <a:cs typeface="Cambria Math"/>
              </a:rPr>
              <a:t>sim</a:t>
            </a:r>
            <a:r>
              <a:rPr sz="2400" spc="145"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0.7</a:t>
            </a:r>
            <a:endParaRPr sz="2400">
              <a:latin typeface="Cambria Math"/>
              <a:cs typeface="Cambria Math"/>
            </a:endParaRPr>
          </a:p>
        </p:txBody>
      </p:sp>
      <p:sp>
        <p:nvSpPr>
          <p:cNvPr id="22" name="object 22"/>
          <p:cNvSpPr txBox="1"/>
          <p:nvPr/>
        </p:nvSpPr>
        <p:spPr>
          <a:xfrm>
            <a:off x="6159246" y="3922014"/>
            <a:ext cx="1811020" cy="462915"/>
          </a:xfrm>
          <a:prstGeom prst="rect">
            <a:avLst/>
          </a:prstGeom>
          <a:solidFill>
            <a:srgbClr val="FFF1CC"/>
          </a:solidFill>
        </p:spPr>
        <p:txBody>
          <a:bodyPr vert="horz" wrap="square" lIns="0" tIns="24765" rIns="0" bIns="0" rtlCol="0">
            <a:spAutoFit/>
          </a:bodyPr>
          <a:lstStyle/>
          <a:p>
            <a:pPr marL="273050">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0.5</a:t>
            </a:r>
            <a:endParaRPr sz="2400">
              <a:latin typeface="Cambria Math"/>
              <a:cs typeface="Cambria Math"/>
            </a:endParaRPr>
          </a:p>
        </p:txBody>
      </p:sp>
      <p:sp>
        <p:nvSpPr>
          <p:cNvPr id="23" name="object 23"/>
          <p:cNvSpPr txBox="1"/>
          <p:nvPr/>
        </p:nvSpPr>
        <p:spPr>
          <a:xfrm>
            <a:off x="8103107" y="3922014"/>
            <a:ext cx="1811655" cy="462915"/>
          </a:xfrm>
          <a:prstGeom prst="rect">
            <a:avLst/>
          </a:prstGeom>
          <a:solidFill>
            <a:srgbClr val="FFF1CC"/>
          </a:solidFill>
        </p:spPr>
        <p:txBody>
          <a:bodyPr vert="horz" wrap="square" lIns="0" tIns="24765" rIns="0" bIns="0" rtlCol="0">
            <a:spAutoFit/>
          </a:bodyPr>
          <a:lstStyle/>
          <a:p>
            <a:pPr marL="273685">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0.3</a:t>
            </a:r>
            <a:endParaRPr sz="2400">
              <a:latin typeface="Cambria Math"/>
              <a:cs typeface="Cambria Math"/>
            </a:endParaRPr>
          </a:p>
        </p:txBody>
      </p:sp>
      <p:sp>
        <p:nvSpPr>
          <p:cNvPr id="24" name="object 24"/>
          <p:cNvSpPr txBox="1"/>
          <p:nvPr/>
        </p:nvSpPr>
        <p:spPr>
          <a:xfrm>
            <a:off x="10058400" y="3922014"/>
            <a:ext cx="1807210" cy="462915"/>
          </a:xfrm>
          <a:prstGeom prst="rect">
            <a:avLst/>
          </a:prstGeom>
          <a:solidFill>
            <a:srgbClr val="FFF1CC"/>
          </a:solidFill>
        </p:spPr>
        <p:txBody>
          <a:bodyPr vert="horz" wrap="square" lIns="0" tIns="24765" rIns="0" bIns="0" rtlCol="0">
            <a:spAutoFit/>
          </a:bodyPr>
          <a:lstStyle/>
          <a:p>
            <a:pPr marL="269875">
              <a:lnSpc>
                <a:spcPct val="100000"/>
              </a:lnSpc>
              <a:spcBef>
                <a:spcPts val="195"/>
              </a:spcBef>
            </a:pPr>
            <a:r>
              <a:rPr sz="2400" dirty="0">
                <a:latin typeface="Cambria Math"/>
                <a:cs typeface="Cambria Math"/>
              </a:rPr>
              <a:t>sim</a:t>
            </a:r>
            <a:r>
              <a:rPr sz="2400" spc="140" dirty="0">
                <a:latin typeface="Cambria Math"/>
                <a:cs typeface="Cambria Math"/>
              </a:rPr>
              <a:t> </a:t>
            </a:r>
            <a:r>
              <a:rPr sz="2400" dirty="0">
                <a:latin typeface="Cambria Math"/>
                <a:cs typeface="Cambria Math"/>
              </a:rPr>
              <a:t>=</a:t>
            </a:r>
            <a:r>
              <a:rPr sz="2400" spc="120" dirty="0">
                <a:latin typeface="Cambria Math"/>
                <a:cs typeface="Cambria Math"/>
              </a:rPr>
              <a:t> </a:t>
            </a:r>
            <a:r>
              <a:rPr sz="2400" spc="-25" dirty="0">
                <a:latin typeface="Cambria Math"/>
                <a:cs typeface="Cambria Math"/>
              </a:rPr>
              <a:t>0.4</a:t>
            </a:r>
            <a:endParaRPr sz="2400">
              <a:latin typeface="Cambria Math"/>
              <a:cs typeface="Cambria Math"/>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32020" y="2481580"/>
            <a:ext cx="2522855" cy="695960"/>
          </a:xfrm>
          <a:prstGeom prst="rect">
            <a:avLst/>
          </a:prstGeom>
        </p:spPr>
        <p:txBody>
          <a:bodyPr vert="horz" wrap="square" lIns="0" tIns="12065" rIns="0" bIns="0" rtlCol="0">
            <a:spAutoFit/>
          </a:bodyPr>
          <a:lstStyle/>
          <a:p>
            <a:pPr marL="12700">
              <a:lnSpc>
                <a:spcPct val="100000"/>
              </a:lnSpc>
              <a:spcBef>
                <a:spcPts val="95"/>
              </a:spcBef>
            </a:pPr>
            <a:r>
              <a:rPr spc="-35" dirty="0"/>
              <a:t>Triplet</a:t>
            </a:r>
            <a:r>
              <a:rPr spc="-180" dirty="0"/>
              <a:t> </a:t>
            </a:r>
            <a:r>
              <a:rPr spc="-20" dirty="0"/>
              <a:t>Loss</a:t>
            </a:r>
          </a:p>
        </p:txBody>
      </p:sp>
      <p:sp>
        <p:nvSpPr>
          <p:cNvPr id="3" name="object 3"/>
          <p:cNvSpPr txBox="1"/>
          <p:nvPr/>
        </p:nvSpPr>
        <p:spPr>
          <a:xfrm>
            <a:off x="1186433" y="4447794"/>
            <a:ext cx="9580880" cy="114808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alibri"/>
                <a:cs typeface="Calibri"/>
              </a:rPr>
              <a:t>Reference:</a:t>
            </a:r>
            <a:endParaRPr sz="2000">
              <a:latin typeface="Calibri"/>
              <a:cs typeface="Calibri"/>
            </a:endParaRPr>
          </a:p>
          <a:p>
            <a:pPr>
              <a:lnSpc>
                <a:spcPct val="100000"/>
              </a:lnSpc>
              <a:spcBef>
                <a:spcPts val="40"/>
              </a:spcBef>
            </a:pPr>
            <a:endParaRPr sz="1700">
              <a:latin typeface="Calibri"/>
              <a:cs typeface="Calibri"/>
            </a:endParaRPr>
          </a:p>
          <a:p>
            <a:pPr marL="297815" indent="-285115">
              <a:lnSpc>
                <a:spcPct val="100000"/>
              </a:lnSpc>
              <a:buFont typeface="Arial"/>
              <a:buChar char="•"/>
              <a:tabLst>
                <a:tab pos="297815" algn="l"/>
                <a:tab pos="298450" algn="l"/>
              </a:tabLst>
            </a:pPr>
            <a:r>
              <a:rPr sz="1800" spc="-30" dirty="0">
                <a:latin typeface="Calibri"/>
                <a:cs typeface="Calibri"/>
              </a:rPr>
              <a:t>Schroff,</a:t>
            </a:r>
            <a:r>
              <a:rPr sz="1800" spc="-60" dirty="0">
                <a:latin typeface="Calibri"/>
                <a:cs typeface="Calibri"/>
              </a:rPr>
              <a:t> </a:t>
            </a:r>
            <a:r>
              <a:rPr sz="1800" spc="-20" dirty="0">
                <a:latin typeface="Calibri"/>
                <a:cs typeface="Calibri"/>
              </a:rPr>
              <a:t>Kalenichenko,</a:t>
            </a:r>
            <a:r>
              <a:rPr sz="1800" spc="-25" dirty="0">
                <a:latin typeface="Calibri"/>
                <a:cs typeface="Calibri"/>
              </a:rPr>
              <a:t> </a:t>
            </a:r>
            <a:r>
              <a:rPr sz="1800" dirty="0">
                <a:latin typeface="Calibri"/>
                <a:cs typeface="Calibri"/>
              </a:rPr>
              <a:t>&amp;</a:t>
            </a:r>
            <a:r>
              <a:rPr sz="1800" spc="-50" dirty="0">
                <a:latin typeface="Calibri"/>
                <a:cs typeface="Calibri"/>
              </a:rPr>
              <a:t> </a:t>
            </a:r>
            <a:r>
              <a:rPr sz="1800" dirty="0">
                <a:latin typeface="Calibri"/>
                <a:cs typeface="Calibri"/>
              </a:rPr>
              <a:t>Philbin.</a:t>
            </a:r>
            <a:r>
              <a:rPr sz="1800" spc="-55" dirty="0">
                <a:latin typeface="Calibri"/>
                <a:cs typeface="Calibri"/>
              </a:rPr>
              <a:t> </a:t>
            </a:r>
            <a:r>
              <a:rPr sz="1800" dirty="0">
                <a:solidFill>
                  <a:srgbClr val="2E5496"/>
                </a:solidFill>
                <a:latin typeface="Calibri"/>
                <a:cs typeface="Calibri"/>
              </a:rPr>
              <a:t>Facenet:</a:t>
            </a:r>
            <a:r>
              <a:rPr sz="1800" spc="-30" dirty="0">
                <a:solidFill>
                  <a:srgbClr val="2E5496"/>
                </a:solidFill>
                <a:latin typeface="Calibri"/>
                <a:cs typeface="Calibri"/>
              </a:rPr>
              <a:t> </a:t>
            </a:r>
            <a:r>
              <a:rPr sz="1800" dirty="0">
                <a:solidFill>
                  <a:srgbClr val="2E5496"/>
                </a:solidFill>
                <a:latin typeface="Calibri"/>
                <a:cs typeface="Calibri"/>
              </a:rPr>
              <a:t>A</a:t>
            </a:r>
            <a:r>
              <a:rPr sz="1800" spc="-50" dirty="0">
                <a:solidFill>
                  <a:srgbClr val="2E5496"/>
                </a:solidFill>
                <a:latin typeface="Calibri"/>
                <a:cs typeface="Calibri"/>
              </a:rPr>
              <a:t> </a:t>
            </a:r>
            <a:r>
              <a:rPr sz="1800" dirty="0">
                <a:solidFill>
                  <a:srgbClr val="2E5496"/>
                </a:solidFill>
                <a:latin typeface="Calibri"/>
                <a:cs typeface="Calibri"/>
              </a:rPr>
              <a:t>unified</a:t>
            </a:r>
            <a:r>
              <a:rPr sz="1800" spc="-35" dirty="0">
                <a:solidFill>
                  <a:srgbClr val="2E5496"/>
                </a:solidFill>
                <a:latin typeface="Calibri"/>
                <a:cs typeface="Calibri"/>
              </a:rPr>
              <a:t> </a:t>
            </a:r>
            <a:r>
              <a:rPr sz="1800" dirty="0">
                <a:solidFill>
                  <a:srgbClr val="2E5496"/>
                </a:solidFill>
                <a:latin typeface="Calibri"/>
                <a:cs typeface="Calibri"/>
              </a:rPr>
              <a:t>embedding</a:t>
            </a:r>
            <a:r>
              <a:rPr sz="1800" spc="-30" dirty="0">
                <a:solidFill>
                  <a:srgbClr val="2E5496"/>
                </a:solidFill>
                <a:latin typeface="Calibri"/>
                <a:cs typeface="Calibri"/>
              </a:rPr>
              <a:t> </a:t>
            </a:r>
            <a:r>
              <a:rPr sz="1800" dirty="0">
                <a:solidFill>
                  <a:srgbClr val="2E5496"/>
                </a:solidFill>
                <a:latin typeface="Calibri"/>
                <a:cs typeface="Calibri"/>
              </a:rPr>
              <a:t>for</a:t>
            </a:r>
            <a:r>
              <a:rPr sz="1800" spc="-55" dirty="0">
                <a:solidFill>
                  <a:srgbClr val="2E5496"/>
                </a:solidFill>
                <a:latin typeface="Calibri"/>
                <a:cs typeface="Calibri"/>
              </a:rPr>
              <a:t> </a:t>
            </a:r>
            <a:r>
              <a:rPr sz="1800" dirty="0">
                <a:solidFill>
                  <a:srgbClr val="2E5496"/>
                </a:solidFill>
                <a:latin typeface="Calibri"/>
                <a:cs typeface="Calibri"/>
              </a:rPr>
              <a:t>face</a:t>
            </a:r>
            <a:r>
              <a:rPr sz="1800" spc="-35" dirty="0">
                <a:solidFill>
                  <a:srgbClr val="2E5496"/>
                </a:solidFill>
                <a:latin typeface="Calibri"/>
                <a:cs typeface="Calibri"/>
              </a:rPr>
              <a:t> </a:t>
            </a:r>
            <a:r>
              <a:rPr sz="1800" dirty="0">
                <a:solidFill>
                  <a:srgbClr val="2E5496"/>
                </a:solidFill>
                <a:latin typeface="Calibri"/>
                <a:cs typeface="Calibri"/>
              </a:rPr>
              <a:t>recognition</a:t>
            </a:r>
            <a:r>
              <a:rPr sz="1800" spc="-30" dirty="0">
                <a:solidFill>
                  <a:srgbClr val="2E5496"/>
                </a:solidFill>
                <a:latin typeface="Calibri"/>
                <a:cs typeface="Calibri"/>
              </a:rPr>
              <a:t> </a:t>
            </a:r>
            <a:r>
              <a:rPr sz="1800" dirty="0">
                <a:solidFill>
                  <a:srgbClr val="2E5496"/>
                </a:solidFill>
                <a:latin typeface="Calibri"/>
                <a:cs typeface="Calibri"/>
              </a:rPr>
              <a:t>and</a:t>
            </a:r>
            <a:r>
              <a:rPr sz="1800" spc="-40" dirty="0">
                <a:solidFill>
                  <a:srgbClr val="2E5496"/>
                </a:solidFill>
                <a:latin typeface="Calibri"/>
                <a:cs typeface="Calibri"/>
              </a:rPr>
              <a:t> </a:t>
            </a:r>
            <a:r>
              <a:rPr sz="1800" dirty="0">
                <a:solidFill>
                  <a:srgbClr val="2E5496"/>
                </a:solidFill>
                <a:latin typeface="Calibri"/>
                <a:cs typeface="Calibri"/>
              </a:rPr>
              <a:t>clustering.</a:t>
            </a:r>
            <a:r>
              <a:rPr sz="1800" spc="-25" dirty="0">
                <a:solidFill>
                  <a:srgbClr val="2E5496"/>
                </a:solidFill>
                <a:latin typeface="Calibri"/>
                <a:cs typeface="Calibri"/>
              </a:rPr>
              <a:t> </a:t>
            </a:r>
            <a:r>
              <a:rPr sz="1800" spc="-25" dirty="0">
                <a:latin typeface="Calibri"/>
                <a:cs typeface="Calibri"/>
              </a:rPr>
              <a:t>In</a:t>
            </a:r>
            <a:endParaRPr sz="1800">
              <a:latin typeface="Calibri"/>
              <a:cs typeface="Calibri"/>
            </a:endParaRPr>
          </a:p>
          <a:p>
            <a:pPr marL="298450">
              <a:lnSpc>
                <a:spcPct val="100000"/>
              </a:lnSpc>
            </a:pPr>
            <a:r>
              <a:rPr sz="1800" i="1" dirty="0">
                <a:latin typeface="Calibri"/>
                <a:cs typeface="Calibri"/>
              </a:rPr>
              <a:t>CVPR</a:t>
            </a:r>
            <a:r>
              <a:rPr sz="1800" dirty="0">
                <a:latin typeface="Calibri"/>
                <a:cs typeface="Calibri"/>
              </a:rPr>
              <a:t>,</a:t>
            </a:r>
            <a:r>
              <a:rPr sz="1800" spc="-40" dirty="0">
                <a:latin typeface="Calibri"/>
                <a:cs typeface="Calibri"/>
              </a:rPr>
              <a:t> </a:t>
            </a:r>
            <a:r>
              <a:rPr sz="1800" spc="-10" dirty="0">
                <a:latin typeface="Calibri"/>
                <a:cs typeface="Calibri"/>
              </a:rPr>
              <a:t>2015.</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2" cstate="print"/>
            <a:stretch>
              <a:fillRect/>
            </a:stretch>
          </p:blipFill>
          <p:spPr>
            <a:xfrm>
              <a:off x="3452622" y="3576066"/>
              <a:ext cx="1787652" cy="1191005"/>
            </a:xfrm>
            <a:prstGeom prst="rect">
              <a:avLst/>
            </a:prstGeom>
          </p:spPr>
        </p:pic>
        <p:pic>
          <p:nvPicPr>
            <p:cNvPr id="5" name="object 5"/>
            <p:cNvPicPr/>
            <p:nvPr/>
          </p:nvPicPr>
          <p:blipFill>
            <a:blip r:embed="rId3" cstate="print"/>
            <a:stretch>
              <a:fillRect/>
            </a:stretch>
          </p:blipFill>
          <p:spPr>
            <a:xfrm>
              <a:off x="3452622" y="2308098"/>
              <a:ext cx="1812036" cy="1207769"/>
            </a:xfrm>
            <a:prstGeom prst="rect">
              <a:avLst/>
            </a:prstGeom>
          </p:spPr>
        </p:pic>
        <p:pic>
          <p:nvPicPr>
            <p:cNvPr id="6" name="object 6"/>
            <p:cNvPicPr/>
            <p:nvPr/>
          </p:nvPicPr>
          <p:blipFill>
            <a:blip r:embed="rId4" cstate="print"/>
            <a:stretch>
              <a:fillRect/>
            </a:stretch>
          </p:blipFill>
          <p:spPr>
            <a:xfrm>
              <a:off x="3437382" y="4834127"/>
              <a:ext cx="1815084" cy="1128522"/>
            </a:xfrm>
            <a:prstGeom prst="rect">
              <a:avLst/>
            </a:prstGeom>
          </p:spPr>
        </p:pic>
        <p:pic>
          <p:nvPicPr>
            <p:cNvPr id="7" name="object 7"/>
            <p:cNvPicPr/>
            <p:nvPr/>
          </p:nvPicPr>
          <p:blipFill>
            <a:blip r:embed="rId5" cstate="print"/>
            <a:stretch>
              <a:fillRect/>
            </a:stretch>
          </p:blipFill>
          <p:spPr>
            <a:xfrm>
              <a:off x="5626608" y="4763262"/>
              <a:ext cx="1756410" cy="1317498"/>
            </a:xfrm>
            <a:prstGeom prst="rect">
              <a:avLst/>
            </a:prstGeom>
          </p:spPr>
        </p:pic>
        <p:pic>
          <p:nvPicPr>
            <p:cNvPr id="8" name="object 8"/>
            <p:cNvPicPr/>
            <p:nvPr/>
          </p:nvPicPr>
          <p:blipFill>
            <a:blip r:embed="rId6" cstate="print"/>
            <a:stretch>
              <a:fillRect/>
            </a:stretch>
          </p:blipFill>
          <p:spPr>
            <a:xfrm>
              <a:off x="5635752" y="3538728"/>
              <a:ext cx="1737359" cy="1158240"/>
            </a:xfrm>
            <a:prstGeom prst="rect">
              <a:avLst/>
            </a:prstGeom>
          </p:spPr>
        </p:pic>
        <p:pic>
          <p:nvPicPr>
            <p:cNvPr id="9" name="object 9"/>
            <p:cNvPicPr/>
            <p:nvPr/>
          </p:nvPicPr>
          <p:blipFill>
            <a:blip r:embed="rId7" cstate="print"/>
            <a:stretch>
              <a:fillRect/>
            </a:stretch>
          </p:blipFill>
          <p:spPr>
            <a:xfrm>
              <a:off x="5626608" y="2322576"/>
              <a:ext cx="1746504" cy="1163574"/>
            </a:xfrm>
            <a:prstGeom prst="rect">
              <a:avLst/>
            </a:prstGeom>
          </p:spPr>
        </p:pic>
        <p:pic>
          <p:nvPicPr>
            <p:cNvPr id="10" name="object 10"/>
            <p:cNvPicPr/>
            <p:nvPr/>
          </p:nvPicPr>
          <p:blipFill>
            <a:blip r:embed="rId8" cstate="print"/>
            <a:stretch>
              <a:fillRect/>
            </a:stretch>
          </p:blipFill>
          <p:spPr>
            <a:xfrm>
              <a:off x="7757160" y="2385822"/>
              <a:ext cx="1793748" cy="1096517"/>
            </a:xfrm>
            <a:prstGeom prst="rect">
              <a:avLst/>
            </a:prstGeom>
          </p:spPr>
        </p:pic>
        <p:pic>
          <p:nvPicPr>
            <p:cNvPr id="11" name="object 11"/>
            <p:cNvPicPr/>
            <p:nvPr/>
          </p:nvPicPr>
          <p:blipFill>
            <a:blip r:embed="rId9" cstate="print"/>
            <a:stretch>
              <a:fillRect/>
            </a:stretch>
          </p:blipFill>
          <p:spPr>
            <a:xfrm>
              <a:off x="9920478" y="4778502"/>
              <a:ext cx="1881377" cy="1254252"/>
            </a:xfrm>
            <a:prstGeom prst="rect">
              <a:avLst/>
            </a:prstGeom>
          </p:spPr>
        </p:pic>
        <p:pic>
          <p:nvPicPr>
            <p:cNvPr id="12" name="object 12"/>
            <p:cNvPicPr/>
            <p:nvPr/>
          </p:nvPicPr>
          <p:blipFill>
            <a:blip r:embed="rId10" cstate="print"/>
            <a:stretch>
              <a:fillRect/>
            </a:stretch>
          </p:blipFill>
          <p:spPr>
            <a:xfrm>
              <a:off x="9899903" y="3458718"/>
              <a:ext cx="1905761" cy="1261872"/>
            </a:xfrm>
            <a:prstGeom prst="rect">
              <a:avLst/>
            </a:prstGeom>
          </p:spPr>
        </p:pic>
        <p:pic>
          <p:nvPicPr>
            <p:cNvPr id="13" name="object 13"/>
            <p:cNvPicPr/>
            <p:nvPr/>
          </p:nvPicPr>
          <p:blipFill>
            <a:blip r:embed="rId11"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2" cstate="print"/>
            <a:stretch>
              <a:fillRect/>
            </a:stretch>
          </p:blipFill>
          <p:spPr>
            <a:xfrm>
              <a:off x="7754873" y="4828032"/>
              <a:ext cx="1793748" cy="1191006"/>
            </a:xfrm>
            <a:prstGeom prst="rect">
              <a:avLst/>
            </a:prstGeom>
          </p:spPr>
        </p:pic>
        <p:pic>
          <p:nvPicPr>
            <p:cNvPr id="17" name="object 17"/>
            <p:cNvPicPr/>
            <p:nvPr/>
          </p:nvPicPr>
          <p:blipFill>
            <a:blip r:embed="rId13"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2" cstate="print"/>
            <a:stretch>
              <a:fillRect/>
            </a:stretch>
          </p:blipFill>
          <p:spPr>
            <a:xfrm>
              <a:off x="3452622" y="3576066"/>
              <a:ext cx="1787652" cy="1191005"/>
            </a:xfrm>
            <a:prstGeom prst="rect">
              <a:avLst/>
            </a:prstGeom>
          </p:spPr>
        </p:pic>
        <p:pic>
          <p:nvPicPr>
            <p:cNvPr id="5" name="object 5"/>
            <p:cNvPicPr/>
            <p:nvPr/>
          </p:nvPicPr>
          <p:blipFill>
            <a:blip r:embed="rId3" cstate="print"/>
            <a:stretch>
              <a:fillRect/>
            </a:stretch>
          </p:blipFill>
          <p:spPr>
            <a:xfrm>
              <a:off x="3452622" y="2308098"/>
              <a:ext cx="1812036" cy="1207769"/>
            </a:xfrm>
            <a:prstGeom prst="rect">
              <a:avLst/>
            </a:prstGeom>
          </p:spPr>
        </p:pic>
        <p:pic>
          <p:nvPicPr>
            <p:cNvPr id="6" name="object 6"/>
            <p:cNvPicPr/>
            <p:nvPr/>
          </p:nvPicPr>
          <p:blipFill>
            <a:blip r:embed="rId4" cstate="print"/>
            <a:stretch>
              <a:fillRect/>
            </a:stretch>
          </p:blipFill>
          <p:spPr>
            <a:xfrm>
              <a:off x="3437382" y="4834127"/>
              <a:ext cx="1815084" cy="1128522"/>
            </a:xfrm>
            <a:prstGeom prst="rect">
              <a:avLst/>
            </a:prstGeom>
          </p:spPr>
        </p:pic>
        <p:pic>
          <p:nvPicPr>
            <p:cNvPr id="7" name="object 7"/>
            <p:cNvPicPr/>
            <p:nvPr/>
          </p:nvPicPr>
          <p:blipFill>
            <a:blip r:embed="rId5" cstate="print"/>
            <a:stretch>
              <a:fillRect/>
            </a:stretch>
          </p:blipFill>
          <p:spPr>
            <a:xfrm>
              <a:off x="5626608" y="4763262"/>
              <a:ext cx="1756410" cy="1317498"/>
            </a:xfrm>
            <a:prstGeom prst="rect">
              <a:avLst/>
            </a:prstGeom>
          </p:spPr>
        </p:pic>
        <p:pic>
          <p:nvPicPr>
            <p:cNvPr id="8" name="object 8"/>
            <p:cNvPicPr/>
            <p:nvPr/>
          </p:nvPicPr>
          <p:blipFill>
            <a:blip r:embed="rId6" cstate="print"/>
            <a:stretch>
              <a:fillRect/>
            </a:stretch>
          </p:blipFill>
          <p:spPr>
            <a:xfrm>
              <a:off x="5635752" y="3538728"/>
              <a:ext cx="1737359" cy="1158240"/>
            </a:xfrm>
            <a:prstGeom prst="rect">
              <a:avLst/>
            </a:prstGeom>
          </p:spPr>
        </p:pic>
        <p:pic>
          <p:nvPicPr>
            <p:cNvPr id="9" name="object 9"/>
            <p:cNvPicPr/>
            <p:nvPr/>
          </p:nvPicPr>
          <p:blipFill>
            <a:blip r:embed="rId7" cstate="print"/>
            <a:stretch>
              <a:fillRect/>
            </a:stretch>
          </p:blipFill>
          <p:spPr>
            <a:xfrm>
              <a:off x="5626608" y="2322576"/>
              <a:ext cx="1746504" cy="1163574"/>
            </a:xfrm>
            <a:prstGeom prst="rect">
              <a:avLst/>
            </a:prstGeom>
          </p:spPr>
        </p:pic>
        <p:pic>
          <p:nvPicPr>
            <p:cNvPr id="10" name="object 10"/>
            <p:cNvPicPr/>
            <p:nvPr/>
          </p:nvPicPr>
          <p:blipFill>
            <a:blip r:embed="rId8" cstate="print"/>
            <a:stretch>
              <a:fillRect/>
            </a:stretch>
          </p:blipFill>
          <p:spPr>
            <a:xfrm>
              <a:off x="7757160" y="2385822"/>
              <a:ext cx="1793748" cy="1096517"/>
            </a:xfrm>
            <a:prstGeom prst="rect">
              <a:avLst/>
            </a:prstGeom>
          </p:spPr>
        </p:pic>
        <p:pic>
          <p:nvPicPr>
            <p:cNvPr id="11" name="object 11"/>
            <p:cNvPicPr/>
            <p:nvPr/>
          </p:nvPicPr>
          <p:blipFill>
            <a:blip r:embed="rId9" cstate="print"/>
            <a:stretch>
              <a:fillRect/>
            </a:stretch>
          </p:blipFill>
          <p:spPr>
            <a:xfrm>
              <a:off x="9920478" y="4778502"/>
              <a:ext cx="1881377" cy="1254252"/>
            </a:xfrm>
            <a:prstGeom prst="rect">
              <a:avLst/>
            </a:prstGeom>
          </p:spPr>
        </p:pic>
        <p:pic>
          <p:nvPicPr>
            <p:cNvPr id="12" name="object 12"/>
            <p:cNvPicPr/>
            <p:nvPr/>
          </p:nvPicPr>
          <p:blipFill>
            <a:blip r:embed="rId10" cstate="print"/>
            <a:stretch>
              <a:fillRect/>
            </a:stretch>
          </p:blipFill>
          <p:spPr>
            <a:xfrm>
              <a:off x="9899903" y="3458718"/>
              <a:ext cx="1905761" cy="1261872"/>
            </a:xfrm>
            <a:prstGeom prst="rect">
              <a:avLst/>
            </a:prstGeom>
          </p:spPr>
        </p:pic>
        <p:pic>
          <p:nvPicPr>
            <p:cNvPr id="13" name="object 13"/>
            <p:cNvPicPr/>
            <p:nvPr/>
          </p:nvPicPr>
          <p:blipFill>
            <a:blip r:embed="rId11"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2" cstate="print"/>
            <a:stretch>
              <a:fillRect/>
            </a:stretch>
          </p:blipFill>
          <p:spPr>
            <a:xfrm>
              <a:off x="7754873" y="4828032"/>
              <a:ext cx="1793748" cy="1191006"/>
            </a:xfrm>
            <a:prstGeom prst="rect">
              <a:avLst/>
            </a:prstGeom>
          </p:spPr>
        </p:pic>
        <p:pic>
          <p:nvPicPr>
            <p:cNvPr id="17" name="object 17"/>
            <p:cNvPicPr/>
            <p:nvPr/>
          </p:nvPicPr>
          <p:blipFill>
            <a:blip r:embed="rId13"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sp>
        <p:nvSpPr>
          <p:cNvPr id="20" name="object 20"/>
          <p:cNvSpPr/>
          <p:nvPr/>
        </p:nvSpPr>
        <p:spPr>
          <a:xfrm>
            <a:off x="5495544" y="4597908"/>
            <a:ext cx="1974214" cy="1494155"/>
          </a:xfrm>
          <a:custGeom>
            <a:avLst/>
            <a:gdLst/>
            <a:ahLst/>
            <a:cxnLst/>
            <a:rect l="l" t="t" r="r" b="b"/>
            <a:pathLst>
              <a:path w="1974215" h="1494154">
                <a:moveTo>
                  <a:pt x="0" y="1493774"/>
                </a:moveTo>
                <a:lnTo>
                  <a:pt x="1973833" y="1493774"/>
                </a:lnTo>
                <a:lnTo>
                  <a:pt x="1973833" y="0"/>
                </a:lnTo>
                <a:lnTo>
                  <a:pt x="0" y="0"/>
                </a:lnTo>
                <a:lnTo>
                  <a:pt x="0" y="1493774"/>
                </a:lnTo>
                <a:close/>
              </a:path>
            </a:pathLst>
          </a:custGeom>
          <a:ln w="76199">
            <a:solidFill>
              <a:srgbClr val="FF0000"/>
            </a:solidFill>
          </a:ln>
        </p:spPr>
        <p:txBody>
          <a:bodyPr wrap="square" lIns="0" tIns="0" rIns="0" bIns="0" rtlCol="0"/>
          <a:lstStyle/>
          <a:p>
            <a:endParaRPr/>
          </a:p>
        </p:txBody>
      </p:sp>
      <p:sp>
        <p:nvSpPr>
          <p:cNvPr id="21" name="object 21"/>
          <p:cNvSpPr txBox="1"/>
          <p:nvPr/>
        </p:nvSpPr>
        <p:spPr>
          <a:xfrm>
            <a:off x="5845047" y="5400294"/>
            <a:ext cx="1335405" cy="482600"/>
          </a:xfrm>
          <a:prstGeom prst="rect">
            <a:avLst/>
          </a:prstGeom>
        </p:spPr>
        <p:txBody>
          <a:bodyPr vert="horz" wrap="square" lIns="0" tIns="0" rIns="0" bIns="0" rtlCol="0">
            <a:spAutoFit/>
          </a:bodyPr>
          <a:lstStyle/>
          <a:p>
            <a:pPr marL="12700">
              <a:lnSpc>
                <a:spcPts val="3520"/>
              </a:lnSpc>
            </a:pPr>
            <a:r>
              <a:rPr sz="3600" b="1" spc="-10" dirty="0">
                <a:solidFill>
                  <a:srgbClr val="FF0000"/>
                </a:solidFill>
                <a:latin typeface="Calibri"/>
                <a:cs typeface="Calibri"/>
              </a:rPr>
              <a:t>anchor</a:t>
            </a:r>
            <a:endParaRPr sz="36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3" cstate="print"/>
            <a:stretch>
              <a:fillRect/>
            </a:stretch>
          </p:blipFill>
          <p:spPr>
            <a:xfrm>
              <a:off x="3452622" y="3576066"/>
              <a:ext cx="1787652" cy="1191005"/>
            </a:xfrm>
            <a:prstGeom prst="rect">
              <a:avLst/>
            </a:prstGeom>
          </p:spPr>
        </p:pic>
        <p:pic>
          <p:nvPicPr>
            <p:cNvPr id="5" name="object 5"/>
            <p:cNvPicPr/>
            <p:nvPr/>
          </p:nvPicPr>
          <p:blipFill>
            <a:blip r:embed="rId4" cstate="print"/>
            <a:stretch>
              <a:fillRect/>
            </a:stretch>
          </p:blipFill>
          <p:spPr>
            <a:xfrm>
              <a:off x="3452622" y="2308098"/>
              <a:ext cx="1812036" cy="1207769"/>
            </a:xfrm>
            <a:prstGeom prst="rect">
              <a:avLst/>
            </a:prstGeom>
          </p:spPr>
        </p:pic>
        <p:pic>
          <p:nvPicPr>
            <p:cNvPr id="6" name="object 6"/>
            <p:cNvPicPr/>
            <p:nvPr/>
          </p:nvPicPr>
          <p:blipFill>
            <a:blip r:embed="rId5" cstate="print"/>
            <a:stretch>
              <a:fillRect/>
            </a:stretch>
          </p:blipFill>
          <p:spPr>
            <a:xfrm>
              <a:off x="3437382" y="4834127"/>
              <a:ext cx="1815084" cy="1128522"/>
            </a:xfrm>
            <a:prstGeom prst="rect">
              <a:avLst/>
            </a:prstGeom>
          </p:spPr>
        </p:pic>
        <p:pic>
          <p:nvPicPr>
            <p:cNvPr id="7" name="object 7"/>
            <p:cNvPicPr/>
            <p:nvPr/>
          </p:nvPicPr>
          <p:blipFill>
            <a:blip r:embed="rId6" cstate="print"/>
            <a:stretch>
              <a:fillRect/>
            </a:stretch>
          </p:blipFill>
          <p:spPr>
            <a:xfrm>
              <a:off x="5626608" y="4763262"/>
              <a:ext cx="1756410" cy="1317498"/>
            </a:xfrm>
            <a:prstGeom prst="rect">
              <a:avLst/>
            </a:prstGeom>
          </p:spPr>
        </p:pic>
        <p:pic>
          <p:nvPicPr>
            <p:cNvPr id="8" name="object 8"/>
            <p:cNvPicPr/>
            <p:nvPr/>
          </p:nvPicPr>
          <p:blipFill>
            <a:blip r:embed="rId7" cstate="print"/>
            <a:stretch>
              <a:fillRect/>
            </a:stretch>
          </p:blipFill>
          <p:spPr>
            <a:xfrm>
              <a:off x="5635752" y="3538728"/>
              <a:ext cx="1737359" cy="1158240"/>
            </a:xfrm>
            <a:prstGeom prst="rect">
              <a:avLst/>
            </a:prstGeom>
          </p:spPr>
        </p:pic>
        <p:pic>
          <p:nvPicPr>
            <p:cNvPr id="9" name="object 9"/>
            <p:cNvPicPr/>
            <p:nvPr/>
          </p:nvPicPr>
          <p:blipFill>
            <a:blip r:embed="rId8" cstate="print"/>
            <a:stretch>
              <a:fillRect/>
            </a:stretch>
          </p:blipFill>
          <p:spPr>
            <a:xfrm>
              <a:off x="5626608" y="2322576"/>
              <a:ext cx="1746504" cy="1163574"/>
            </a:xfrm>
            <a:prstGeom prst="rect">
              <a:avLst/>
            </a:prstGeom>
          </p:spPr>
        </p:pic>
        <p:pic>
          <p:nvPicPr>
            <p:cNvPr id="10" name="object 10"/>
            <p:cNvPicPr/>
            <p:nvPr/>
          </p:nvPicPr>
          <p:blipFill>
            <a:blip r:embed="rId9" cstate="print"/>
            <a:stretch>
              <a:fillRect/>
            </a:stretch>
          </p:blipFill>
          <p:spPr>
            <a:xfrm>
              <a:off x="7757160" y="2385822"/>
              <a:ext cx="1793748" cy="1096517"/>
            </a:xfrm>
            <a:prstGeom prst="rect">
              <a:avLst/>
            </a:prstGeom>
          </p:spPr>
        </p:pic>
        <p:pic>
          <p:nvPicPr>
            <p:cNvPr id="11" name="object 11"/>
            <p:cNvPicPr/>
            <p:nvPr/>
          </p:nvPicPr>
          <p:blipFill>
            <a:blip r:embed="rId10" cstate="print"/>
            <a:stretch>
              <a:fillRect/>
            </a:stretch>
          </p:blipFill>
          <p:spPr>
            <a:xfrm>
              <a:off x="9920478" y="4778502"/>
              <a:ext cx="1881377" cy="1254252"/>
            </a:xfrm>
            <a:prstGeom prst="rect">
              <a:avLst/>
            </a:prstGeom>
          </p:spPr>
        </p:pic>
        <p:pic>
          <p:nvPicPr>
            <p:cNvPr id="12" name="object 12"/>
            <p:cNvPicPr/>
            <p:nvPr/>
          </p:nvPicPr>
          <p:blipFill>
            <a:blip r:embed="rId11" cstate="print"/>
            <a:stretch>
              <a:fillRect/>
            </a:stretch>
          </p:blipFill>
          <p:spPr>
            <a:xfrm>
              <a:off x="9899903" y="3458718"/>
              <a:ext cx="1905761" cy="1261872"/>
            </a:xfrm>
            <a:prstGeom prst="rect">
              <a:avLst/>
            </a:prstGeom>
          </p:spPr>
        </p:pic>
        <p:pic>
          <p:nvPicPr>
            <p:cNvPr id="13" name="object 13"/>
            <p:cNvPicPr/>
            <p:nvPr/>
          </p:nvPicPr>
          <p:blipFill>
            <a:blip r:embed="rId12"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3" cstate="print"/>
            <a:stretch>
              <a:fillRect/>
            </a:stretch>
          </p:blipFill>
          <p:spPr>
            <a:xfrm>
              <a:off x="7754873" y="4828032"/>
              <a:ext cx="1793748" cy="1191006"/>
            </a:xfrm>
            <a:prstGeom prst="rect">
              <a:avLst/>
            </a:prstGeom>
          </p:spPr>
        </p:pic>
        <p:pic>
          <p:nvPicPr>
            <p:cNvPr id="17" name="object 17"/>
            <p:cNvPicPr/>
            <p:nvPr/>
          </p:nvPicPr>
          <p:blipFill>
            <a:blip r:embed="rId14"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sp>
        <p:nvSpPr>
          <p:cNvPr id="20" name="object 20"/>
          <p:cNvSpPr/>
          <p:nvPr/>
        </p:nvSpPr>
        <p:spPr>
          <a:xfrm>
            <a:off x="5495544" y="4597908"/>
            <a:ext cx="1974214" cy="1494155"/>
          </a:xfrm>
          <a:custGeom>
            <a:avLst/>
            <a:gdLst/>
            <a:ahLst/>
            <a:cxnLst/>
            <a:rect l="l" t="t" r="r" b="b"/>
            <a:pathLst>
              <a:path w="1974215" h="1494154">
                <a:moveTo>
                  <a:pt x="0" y="1493774"/>
                </a:moveTo>
                <a:lnTo>
                  <a:pt x="1973833" y="1493774"/>
                </a:lnTo>
                <a:lnTo>
                  <a:pt x="1973833" y="0"/>
                </a:lnTo>
                <a:lnTo>
                  <a:pt x="0" y="0"/>
                </a:lnTo>
                <a:lnTo>
                  <a:pt x="0" y="1493774"/>
                </a:lnTo>
                <a:close/>
              </a:path>
            </a:pathLst>
          </a:custGeom>
          <a:ln w="76199">
            <a:solidFill>
              <a:srgbClr val="FF0000"/>
            </a:solidFill>
          </a:ln>
        </p:spPr>
        <p:txBody>
          <a:bodyPr wrap="square" lIns="0" tIns="0" rIns="0" bIns="0" rtlCol="0"/>
          <a:lstStyle/>
          <a:p>
            <a:endParaRPr/>
          </a:p>
        </p:txBody>
      </p:sp>
      <p:pic>
        <p:nvPicPr>
          <p:cNvPr id="21" name="object 21"/>
          <p:cNvPicPr/>
          <p:nvPr/>
        </p:nvPicPr>
        <p:blipFill>
          <a:blip r:embed="rId6" cstate="print"/>
          <a:stretch>
            <a:fillRect/>
          </a:stretch>
        </p:blipFill>
        <p:spPr>
          <a:xfrm>
            <a:off x="287274" y="3083814"/>
            <a:ext cx="1756410" cy="1317498"/>
          </a:xfrm>
          <a:prstGeom prst="rect">
            <a:avLst/>
          </a:prstGeom>
        </p:spPr>
      </p:pic>
      <p:sp>
        <p:nvSpPr>
          <p:cNvPr id="22" name="object 22"/>
          <p:cNvSpPr txBox="1"/>
          <p:nvPr/>
        </p:nvSpPr>
        <p:spPr>
          <a:xfrm>
            <a:off x="5845047" y="5400294"/>
            <a:ext cx="1335405" cy="482600"/>
          </a:xfrm>
          <a:prstGeom prst="rect">
            <a:avLst/>
          </a:prstGeom>
        </p:spPr>
        <p:txBody>
          <a:bodyPr vert="horz" wrap="square" lIns="0" tIns="0" rIns="0" bIns="0" rtlCol="0">
            <a:spAutoFit/>
          </a:bodyPr>
          <a:lstStyle/>
          <a:p>
            <a:pPr marL="12700">
              <a:lnSpc>
                <a:spcPts val="3520"/>
              </a:lnSpc>
            </a:pPr>
            <a:r>
              <a:rPr sz="3600" b="1" spc="-10" dirty="0">
                <a:solidFill>
                  <a:srgbClr val="FF0000"/>
                </a:solidFill>
                <a:latin typeface="Calibri"/>
                <a:cs typeface="Calibri"/>
              </a:rPr>
              <a:t>anchor</a:t>
            </a:r>
            <a:endParaRPr sz="36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3" cstate="print"/>
            <a:stretch>
              <a:fillRect/>
            </a:stretch>
          </p:blipFill>
          <p:spPr>
            <a:xfrm>
              <a:off x="3452622" y="3576066"/>
              <a:ext cx="1787652" cy="1191005"/>
            </a:xfrm>
            <a:prstGeom prst="rect">
              <a:avLst/>
            </a:prstGeom>
          </p:spPr>
        </p:pic>
        <p:pic>
          <p:nvPicPr>
            <p:cNvPr id="5" name="object 5"/>
            <p:cNvPicPr/>
            <p:nvPr/>
          </p:nvPicPr>
          <p:blipFill>
            <a:blip r:embed="rId4" cstate="print"/>
            <a:stretch>
              <a:fillRect/>
            </a:stretch>
          </p:blipFill>
          <p:spPr>
            <a:xfrm>
              <a:off x="3452622" y="2308098"/>
              <a:ext cx="1812036" cy="1207769"/>
            </a:xfrm>
            <a:prstGeom prst="rect">
              <a:avLst/>
            </a:prstGeom>
          </p:spPr>
        </p:pic>
        <p:pic>
          <p:nvPicPr>
            <p:cNvPr id="6" name="object 6"/>
            <p:cNvPicPr/>
            <p:nvPr/>
          </p:nvPicPr>
          <p:blipFill>
            <a:blip r:embed="rId5" cstate="print"/>
            <a:stretch>
              <a:fillRect/>
            </a:stretch>
          </p:blipFill>
          <p:spPr>
            <a:xfrm>
              <a:off x="3437382" y="4834127"/>
              <a:ext cx="1815084" cy="1128522"/>
            </a:xfrm>
            <a:prstGeom prst="rect">
              <a:avLst/>
            </a:prstGeom>
          </p:spPr>
        </p:pic>
        <p:pic>
          <p:nvPicPr>
            <p:cNvPr id="7" name="object 7"/>
            <p:cNvPicPr/>
            <p:nvPr/>
          </p:nvPicPr>
          <p:blipFill>
            <a:blip r:embed="rId6" cstate="print"/>
            <a:stretch>
              <a:fillRect/>
            </a:stretch>
          </p:blipFill>
          <p:spPr>
            <a:xfrm>
              <a:off x="5626608" y="4763262"/>
              <a:ext cx="1756410" cy="1317498"/>
            </a:xfrm>
            <a:prstGeom prst="rect">
              <a:avLst/>
            </a:prstGeom>
          </p:spPr>
        </p:pic>
        <p:pic>
          <p:nvPicPr>
            <p:cNvPr id="8" name="object 8"/>
            <p:cNvPicPr/>
            <p:nvPr/>
          </p:nvPicPr>
          <p:blipFill>
            <a:blip r:embed="rId7" cstate="print"/>
            <a:stretch>
              <a:fillRect/>
            </a:stretch>
          </p:blipFill>
          <p:spPr>
            <a:xfrm>
              <a:off x="5635752" y="3538728"/>
              <a:ext cx="1737359" cy="1158240"/>
            </a:xfrm>
            <a:prstGeom prst="rect">
              <a:avLst/>
            </a:prstGeom>
          </p:spPr>
        </p:pic>
        <p:pic>
          <p:nvPicPr>
            <p:cNvPr id="9" name="object 9"/>
            <p:cNvPicPr/>
            <p:nvPr/>
          </p:nvPicPr>
          <p:blipFill>
            <a:blip r:embed="rId8" cstate="print"/>
            <a:stretch>
              <a:fillRect/>
            </a:stretch>
          </p:blipFill>
          <p:spPr>
            <a:xfrm>
              <a:off x="5626608" y="2322576"/>
              <a:ext cx="1746504" cy="1163574"/>
            </a:xfrm>
            <a:prstGeom prst="rect">
              <a:avLst/>
            </a:prstGeom>
          </p:spPr>
        </p:pic>
        <p:pic>
          <p:nvPicPr>
            <p:cNvPr id="10" name="object 10"/>
            <p:cNvPicPr/>
            <p:nvPr/>
          </p:nvPicPr>
          <p:blipFill>
            <a:blip r:embed="rId9" cstate="print"/>
            <a:stretch>
              <a:fillRect/>
            </a:stretch>
          </p:blipFill>
          <p:spPr>
            <a:xfrm>
              <a:off x="7757160" y="2385822"/>
              <a:ext cx="1793748" cy="1096517"/>
            </a:xfrm>
            <a:prstGeom prst="rect">
              <a:avLst/>
            </a:prstGeom>
          </p:spPr>
        </p:pic>
        <p:pic>
          <p:nvPicPr>
            <p:cNvPr id="11" name="object 11"/>
            <p:cNvPicPr/>
            <p:nvPr/>
          </p:nvPicPr>
          <p:blipFill>
            <a:blip r:embed="rId10" cstate="print"/>
            <a:stretch>
              <a:fillRect/>
            </a:stretch>
          </p:blipFill>
          <p:spPr>
            <a:xfrm>
              <a:off x="9920478" y="4778502"/>
              <a:ext cx="1881377" cy="1254252"/>
            </a:xfrm>
            <a:prstGeom prst="rect">
              <a:avLst/>
            </a:prstGeom>
          </p:spPr>
        </p:pic>
        <p:pic>
          <p:nvPicPr>
            <p:cNvPr id="12" name="object 12"/>
            <p:cNvPicPr/>
            <p:nvPr/>
          </p:nvPicPr>
          <p:blipFill>
            <a:blip r:embed="rId11" cstate="print"/>
            <a:stretch>
              <a:fillRect/>
            </a:stretch>
          </p:blipFill>
          <p:spPr>
            <a:xfrm>
              <a:off x="9899903" y="3458718"/>
              <a:ext cx="1905761" cy="1261872"/>
            </a:xfrm>
            <a:prstGeom prst="rect">
              <a:avLst/>
            </a:prstGeom>
          </p:spPr>
        </p:pic>
        <p:pic>
          <p:nvPicPr>
            <p:cNvPr id="13" name="object 13"/>
            <p:cNvPicPr/>
            <p:nvPr/>
          </p:nvPicPr>
          <p:blipFill>
            <a:blip r:embed="rId12"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3" cstate="print"/>
            <a:stretch>
              <a:fillRect/>
            </a:stretch>
          </p:blipFill>
          <p:spPr>
            <a:xfrm>
              <a:off x="7754873" y="4828032"/>
              <a:ext cx="1793748" cy="1191006"/>
            </a:xfrm>
            <a:prstGeom prst="rect">
              <a:avLst/>
            </a:prstGeom>
          </p:spPr>
        </p:pic>
        <p:pic>
          <p:nvPicPr>
            <p:cNvPr id="17" name="object 17"/>
            <p:cNvPicPr/>
            <p:nvPr/>
          </p:nvPicPr>
          <p:blipFill>
            <a:blip r:embed="rId14"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sp>
        <p:nvSpPr>
          <p:cNvPr id="20" name="object 20"/>
          <p:cNvSpPr txBox="1"/>
          <p:nvPr/>
        </p:nvSpPr>
        <p:spPr>
          <a:xfrm>
            <a:off x="5495544" y="2293645"/>
            <a:ext cx="1974214" cy="1241425"/>
          </a:xfrm>
          <a:prstGeom prst="rect">
            <a:avLst/>
          </a:prstGeom>
          <a:ln w="76200">
            <a:solidFill>
              <a:srgbClr val="FF0000"/>
            </a:solidFill>
          </a:ln>
        </p:spPr>
        <p:txBody>
          <a:bodyPr vert="horz" wrap="square" lIns="0" tIns="1270" rIns="0" bIns="0" rtlCol="0">
            <a:spAutoFit/>
          </a:bodyPr>
          <a:lstStyle/>
          <a:p>
            <a:pPr>
              <a:lnSpc>
                <a:spcPct val="100000"/>
              </a:lnSpc>
              <a:spcBef>
                <a:spcPts val="10"/>
              </a:spcBef>
            </a:pPr>
            <a:endParaRPr sz="3000">
              <a:latin typeface="Times New Roman"/>
              <a:cs typeface="Times New Roman"/>
            </a:endParaRPr>
          </a:p>
          <a:p>
            <a:pPr marL="281305">
              <a:lnSpc>
                <a:spcPct val="100000"/>
              </a:lnSpc>
            </a:pPr>
            <a:r>
              <a:rPr sz="3600" b="1" spc="-10" dirty="0">
                <a:solidFill>
                  <a:srgbClr val="FF0000"/>
                </a:solidFill>
                <a:latin typeface="Calibri"/>
                <a:cs typeface="Calibri"/>
              </a:rPr>
              <a:t>Positive</a:t>
            </a:r>
            <a:endParaRPr sz="3600">
              <a:latin typeface="Calibri"/>
              <a:cs typeface="Calibri"/>
            </a:endParaRPr>
          </a:p>
        </p:txBody>
      </p:sp>
      <p:pic>
        <p:nvPicPr>
          <p:cNvPr id="21" name="object 21"/>
          <p:cNvPicPr/>
          <p:nvPr/>
        </p:nvPicPr>
        <p:blipFill>
          <a:blip r:embed="rId6" cstate="print"/>
          <a:stretch>
            <a:fillRect/>
          </a:stretch>
        </p:blipFill>
        <p:spPr>
          <a:xfrm>
            <a:off x="287274" y="3083814"/>
            <a:ext cx="1756410" cy="131749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3" cstate="print"/>
            <a:stretch>
              <a:fillRect/>
            </a:stretch>
          </p:blipFill>
          <p:spPr>
            <a:xfrm>
              <a:off x="3452622" y="3576066"/>
              <a:ext cx="1787652" cy="1191005"/>
            </a:xfrm>
            <a:prstGeom prst="rect">
              <a:avLst/>
            </a:prstGeom>
          </p:spPr>
        </p:pic>
        <p:pic>
          <p:nvPicPr>
            <p:cNvPr id="5" name="object 5"/>
            <p:cNvPicPr/>
            <p:nvPr/>
          </p:nvPicPr>
          <p:blipFill>
            <a:blip r:embed="rId4" cstate="print"/>
            <a:stretch>
              <a:fillRect/>
            </a:stretch>
          </p:blipFill>
          <p:spPr>
            <a:xfrm>
              <a:off x="3452622" y="2308098"/>
              <a:ext cx="1812036" cy="1207769"/>
            </a:xfrm>
            <a:prstGeom prst="rect">
              <a:avLst/>
            </a:prstGeom>
          </p:spPr>
        </p:pic>
        <p:pic>
          <p:nvPicPr>
            <p:cNvPr id="6" name="object 6"/>
            <p:cNvPicPr/>
            <p:nvPr/>
          </p:nvPicPr>
          <p:blipFill>
            <a:blip r:embed="rId5" cstate="print"/>
            <a:stretch>
              <a:fillRect/>
            </a:stretch>
          </p:blipFill>
          <p:spPr>
            <a:xfrm>
              <a:off x="3437382" y="4834127"/>
              <a:ext cx="1815084" cy="1128522"/>
            </a:xfrm>
            <a:prstGeom prst="rect">
              <a:avLst/>
            </a:prstGeom>
          </p:spPr>
        </p:pic>
        <p:pic>
          <p:nvPicPr>
            <p:cNvPr id="7" name="object 7"/>
            <p:cNvPicPr/>
            <p:nvPr/>
          </p:nvPicPr>
          <p:blipFill>
            <a:blip r:embed="rId6" cstate="print"/>
            <a:stretch>
              <a:fillRect/>
            </a:stretch>
          </p:blipFill>
          <p:spPr>
            <a:xfrm>
              <a:off x="5626608" y="4763262"/>
              <a:ext cx="1756410" cy="1317498"/>
            </a:xfrm>
            <a:prstGeom prst="rect">
              <a:avLst/>
            </a:prstGeom>
          </p:spPr>
        </p:pic>
        <p:pic>
          <p:nvPicPr>
            <p:cNvPr id="8" name="object 8"/>
            <p:cNvPicPr/>
            <p:nvPr/>
          </p:nvPicPr>
          <p:blipFill>
            <a:blip r:embed="rId7" cstate="print"/>
            <a:stretch>
              <a:fillRect/>
            </a:stretch>
          </p:blipFill>
          <p:spPr>
            <a:xfrm>
              <a:off x="5635752" y="3538728"/>
              <a:ext cx="1737359" cy="1158240"/>
            </a:xfrm>
            <a:prstGeom prst="rect">
              <a:avLst/>
            </a:prstGeom>
          </p:spPr>
        </p:pic>
        <p:pic>
          <p:nvPicPr>
            <p:cNvPr id="9" name="object 9"/>
            <p:cNvPicPr/>
            <p:nvPr/>
          </p:nvPicPr>
          <p:blipFill>
            <a:blip r:embed="rId8" cstate="print"/>
            <a:stretch>
              <a:fillRect/>
            </a:stretch>
          </p:blipFill>
          <p:spPr>
            <a:xfrm>
              <a:off x="5626608" y="2322576"/>
              <a:ext cx="1746504" cy="1163574"/>
            </a:xfrm>
            <a:prstGeom prst="rect">
              <a:avLst/>
            </a:prstGeom>
          </p:spPr>
        </p:pic>
        <p:pic>
          <p:nvPicPr>
            <p:cNvPr id="10" name="object 10"/>
            <p:cNvPicPr/>
            <p:nvPr/>
          </p:nvPicPr>
          <p:blipFill>
            <a:blip r:embed="rId9" cstate="print"/>
            <a:stretch>
              <a:fillRect/>
            </a:stretch>
          </p:blipFill>
          <p:spPr>
            <a:xfrm>
              <a:off x="7757160" y="2385822"/>
              <a:ext cx="1793748" cy="1096517"/>
            </a:xfrm>
            <a:prstGeom prst="rect">
              <a:avLst/>
            </a:prstGeom>
          </p:spPr>
        </p:pic>
        <p:pic>
          <p:nvPicPr>
            <p:cNvPr id="11" name="object 11"/>
            <p:cNvPicPr/>
            <p:nvPr/>
          </p:nvPicPr>
          <p:blipFill>
            <a:blip r:embed="rId10" cstate="print"/>
            <a:stretch>
              <a:fillRect/>
            </a:stretch>
          </p:blipFill>
          <p:spPr>
            <a:xfrm>
              <a:off x="9920478" y="4778502"/>
              <a:ext cx="1881377" cy="1254252"/>
            </a:xfrm>
            <a:prstGeom prst="rect">
              <a:avLst/>
            </a:prstGeom>
          </p:spPr>
        </p:pic>
        <p:pic>
          <p:nvPicPr>
            <p:cNvPr id="12" name="object 12"/>
            <p:cNvPicPr/>
            <p:nvPr/>
          </p:nvPicPr>
          <p:blipFill>
            <a:blip r:embed="rId11" cstate="print"/>
            <a:stretch>
              <a:fillRect/>
            </a:stretch>
          </p:blipFill>
          <p:spPr>
            <a:xfrm>
              <a:off x="9899903" y="3458718"/>
              <a:ext cx="1905761" cy="1261872"/>
            </a:xfrm>
            <a:prstGeom prst="rect">
              <a:avLst/>
            </a:prstGeom>
          </p:spPr>
        </p:pic>
        <p:pic>
          <p:nvPicPr>
            <p:cNvPr id="13" name="object 13"/>
            <p:cNvPicPr/>
            <p:nvPr/>
          </p:nvPicPr>
          <p:blipFill>
            <a:blip r:embed="rId12"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3" cstate="print"/>
            <a:stretch>
              <a:fillRect/>
            </a:stretch>
          </p:blipFill>
          <p:spPr>
            <a:xfrm>
              <a:off x="7754873" y="4828032"/>
              <a:ext cx="1793748" cy="1191006"/>
            </a:xfrm>
            <a:prstGeom prst="rect">
              <a:avLst/>
            </a:prstGeom>
          </p:spPr>
        </p:pic>
        <p:pic>
          <p:nvPicPr>
            <p:cNvPr id="17" name="object 17"/>
            <p:cNvPicPr/>
            <p:nvPr/>
          </p:nvPicPr>
          <p:blipFill>
            <a:blip r:embed="rId14"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sp>
        <p:nvSpPr>
          <p:cNvPr id="20" name="object 20"/>
          <p:cNvSpPr txBox="1"/>
          <p:nvPr/>
        </p:nvSpPr>
        <p:spPr>
          <a:xfrm>
            <a:off x="5495544" y="2293645"/>
            <a:ext cx="1974214" cy="1241425"/>
          </a:xfrm>
          <a:prstGeom prst="rect">
            <a:avLst/>
          </a:prstGeom>
          <a:ln w="76200">
            <a:solidFill>
              <a:srgbClr val="FF0000"/>
            </a:solidFill>
          </a:ln>
        </p:spPr>
        <p:txBody>
          <a:bodyPr vert="horz" wrap="square" lIns="0" tIns="1270" rIns="0" bIns="0" rtlCol="0">
            <a:spAutoFit/>
          </a:bodyPr>
          <a:lstStyle/>
          <a:p>
            <a:pPr>
              <a:lnSpc>
                <a:spcPct val="100000"/>
              </a:lnSpc>
              <a:spcBef>
                <a:spcPts val="10"/>
              </a:spcBef>
            </a:pPr>
            <a:endParaRPr sz="3000">
              <a:latin typeface="Times New Roman"/>
              <a:cs typeface="Times New Roman"/>
            </a:endParaRPr>
          </a:p>
          <a:p>
            <a:pPr marL="281305">
              <a:lnSpc>
                <a:spcPct val="100000"/>
              </a:lnSpc>
            </a:pPr>
            <a:r>
              <a:rPr sz="3600" b="1" spc="-10" dirty="0">
                <a:solidFill>
                  <a:srgbClr val="FF0000"/>
                </a:solidFill>
                <a:latin typeface="Calibri"/>
                <a:cs typeface="Calibri"/>
              </a:rPr>
              <a:t>Positive</a:t>
            </a:r>
            <a:endParaRPr sz="3600">
              <a:latin typeface="Calibri"/>
              <a:cs typeface="Calibri"/>
            </a:endParaRPr>
          </a:p>
        </p:txBody>
      </p:sp>
      <p:pic>
        <p:nvPicPr>
          <p:cNvPr id="21" name="object 21"/>
          <p:cNvPicPr/>
          <p:nvPr/>
        </p:nvPicPr>
        <p:blipFill>
          <a:blip r:embed="rId6" cstate="print"/>
          <a:stretch>
            <a:fillRect/>
          </a:stretch>
        </p:blipFill>
        <p:spPr>
          <a:xfrm>
            <a:off x="287274" y="3083814"/>
            <a:ext cx="1756410" cy="1317498"/>
          </a:xfrm>
          <a:prstGeom prst="rect">
            <a:avLst/>
          </a:prstGeom>
        </p:spPr>
      </p:pic>
      <p:pic>
        <p:nvPicPr>
          <p:cNvPr id="22" name="object 22"/>
          <p:cNvPicPr/>
          <p:nvPr/>
        </p:nvPicPr>
        <p:blipFill>
          <a:blip r:embed="rId8" cstate="print"/>
          <a:stretch>
            <a:fillRect/>
          </a:stretch>
        </p:blipFill>
        <p:spPr>
          <a:xfrm>
            <a:off x="259841" y="1328927"/>
            <a:ext cx="1811274" cy="12070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spc="-35" dirty="0"/>
              <a:t>Training</a:t>
            </a:r>
            <a:r>
              <a:rPr sz="6000" spc="-290" dirty="0"/>
              <a:t> </a:t>
            </a:r>
            <a:r>
              <a:rPr sz="6000" spc="-40" dirty="0"/>
              <a:t>Data</a:t>
            </a:r>
            <a:endParaRPr sz="6000"/>
          </a:p>
        </p:txBody>
      </p:sp>
      <p:sp>
        <p:nvSpPr>
          <p:cNvPr id="3" name="object 3"/>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4" name="object 4"/>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24910"/>
            <a:chOff x="3437382" y="2308098"/>
            <a:chExt cx="8368665" cy="3724910"/>
          </a:xfrm>
        </p:grpSpPr>
        <p:pic>
          <p:nvPicPr>
            <p:cNvPr id="4" name="object 4"/>
            <p:cNvPicPr/>
            <p:nvPr/>
          </p:nvPicPr>
          <p:blipFill>
            <a:blip r:embed="rId3" cstate="print"/>
            <a:stretch>
              <a:fillRect/>
            </a:stretch>
          </p:blipFill>
          <p:spPr>
            <a:xfrm>
              <a:off x="3452622" y="3576066"/>
              <a:ext cx="1787652" cy="1191005"/>
            </a:xfrm>
            <a:prstGeom prst="rect">
              <a:avLst/>
            </a:prstGeom>
          </p:spPr>
        </p:pic>
        <p:pic>
          <p:nvPicPr>
            <p:cNvPr id="5" name="object 5"/>
            <p:cNvPicPr/>
            <p:nvPr/>
          </p:nvPicPr>
          <p:blipFill>
            <a:blip r:embed="rId4" cstate="print"/>
            <a:stretch>
              <a:fillRect/>
            </a:stretch>
          </p:blipFill>
          <p:spPr>
            <a:xfrm>
              <a:off x="3452622" y="2308098"/>
              <a:ext cx="1812036" cy="1207769"/>
            </a:xfrm>
            <a:prstGeom prst="rect">
              <a:avLst/>
            </a:prstGeom>
          </p:spPr>
        </p:pic>
        <p:pic>
          <p:nvPicPr>
            <p:cNvPr id="6" name="object 6"/>
            <p:cNvPicPr/>
            <p:nvPr/>
          </p:nvPicPr>
          <p:blipFill>
            <a:blip r:embed="rId5" cstate="print"/>
            <a:stretch>
              <a:fillRect/>
            </a:stretch>
          </p:blipFill>
          <p:spPr>
            <a:xfrm>
              <a:off x="3437382" y="4834127"/>
              <a:ext cx="1815084" cy="1128522"/>
            </a:xfrm>
            <a:prstGeom prst="rect">
              <a:avLst/>
            </a:prstGeom>
          </p:spPr>
        </p:pic>
        <p:pic>
          <p:nvPicPr>
            <p:cNvPr id="7" name="object 7"/>
            <p:cNvPicPr/>
            <p:nvPr/>
          </p:nvPicPr>
          <p:blipFill>
            <a:blip r:embed="rId6" cstate="print"/>
            <a:stretch>
              <a:fillRect/>
            </a:stretch>
          </p:blipFill>
          <p:spPr>
            <a:xfrm>
              <a:off x="7757160" y="2385822"/>
              <a:ext cx="1793748" cy="1096517"/>
            </a:xfrm>
            <a:prstGeom prst="rect">
              <a:avLst/>
            </a:prstGeom>
          </p:spPr>
        </p:pic>
        <p:pic>
          <p:nvPicPr>
            <p:cNvPr id="8" name="object 8"/>
            <p:cNvPicPr/>
            <p:nvPr/>
          </p:nvPicPr>
          <p:blipFill>
            <a:blip r:embed="rId7" cstate="print"/>
            <a:stretch>
              <a:fillRect/>
            </a:stretch>
          </p:blipFill>
          <p:spPr>
            <a:xfrm>
              <a:off x="9920478" y="4778502"/>
              <a:ext cx="1881377" cy="1254252"/>
            </a:xfrm>
            <a:prstGeom prst="rect">
              <a:avLst/>
            </a:prstGeom>
          </p:spPr>
        </p:pic>
        <p:pic>
          <p:nvPicPr>
            <p:cNvPr id="9" name="object 9"/>
            <p:cNvPicPr/>
            <p:nvPr/>
          </p:nvPicPr>
          <p:blipFill>
            <a:blip r:embed="rId8" cstate="print"/>
            <a:stretch>
              <a:fillRect/>
            </a:stretch>
          </p:blipFill>
          <p:spPr>
            <a:xfrm>
              <a:off x="9899903" y="3458718"/>
              <a:ext cx="1905761" cy="1261872"/>
            </a:xfrm>
            <a:prstGeom prst="rect">
              <a:avLst/>
            </a:prstGeom>
          </p:spPr>
        </p:pic>
        <p:pic>
          <p:nvPicPr>
            <p:cNvPr id="10" name="object 10"/>
            <p:cNvPicPr/>
            <p:nvPr/>
          </p:nvPicPr>
          <p:blipFill>
            <a:blip r:embed="rId9" cstate="print"/>
            <a:stretch>
              <a:fillRect/>
            </a:stretch>
          </p:blipFill>
          <p:spPr>
            <a:xfrm>
              <a:off x="9899903" y="2368296"/>
              <a:ext cx="1901952" cy="1043939"/>
            </a:xfrm>
            <a:prstGeom prst="rect">
              <a:avLst/>
            </a:prstGeom>
          </p:spPr>
        </p:pic>
      </p:grpSp>
      <p:sp>
        <p:nvSpPr>
          <p:cNvPr id="11" name="object 11"/>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2" name="object 12"/>
          <p:cNvGrpSpPr/>
          <p:nvPr/>
        </p:nvGrpSpPr>
        <p:grpSpPr>
          <a:xfrm>
            <a:off x="3181350" y="1795272"/>
            <a:ext cx="8925560" cy="4467860"/>
            <a:chOff x="3181350" y="1795272"/>
            <a:chExt cx="8925560" cy="4467860"/>
          </a:xfrm>
        </p:grpSpPr>
        <p:pic>
          <p:nvPicPr>
            <p:cNvPr id="13" name="object 13"/>
            <p:cNvPicPr/>
            <p:nvPr/>
          </p:nvPicPr>
          <p:blipFill>
            <a:blip r:embed="rId10" cstate="print"/>
            <a:stretch>
              <a:fillRect/>
            </a:stretch>
          </p:blipFill>
          <p:spPr>
            <a:xfrm>
              <a:off x="7754873" y="4828032"/>
              <a:ext cx="1793748" cy="1191006"/>
            </a:xfrm>
            <a:prstGeom prst="rect">
              <a:avLst/>
            </a:prstGeom>
          </p:spPr>
        </p:pic>
        <p:pic>
          <p:nvPicPr>
            <p:cNvPr id="14" name="object 14"/>
            <p:cNvPicPr/>
            <p:nvPr/>
          </p:nvPicPr>
          <p:blipFill>
            <a:blip r:embed="rId11" cstate="print"/>
            <a:stretch>
              <a:fillRect/>
            </a:stretch>
          </p:blipFill>
          <p:spPr>
            <a:xfrm>
              <a:off x="7754873" y="3551682"/>
              <a:ext cx="1793748" cy="1195577"/>
            </a:xfrm>
            <a:prstGeom prst="rect">
              <a:avLst/>
            </a:prstGeom>
          </p:spPr>
        </p:pic>
        <p:sp>
          <p:nvSpPr>
            <p:cNvPr id="15" name="object 15"/>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6" name="object 16"/>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pic>
        <p:nvPicPr>
          <p:cNvPr id="17" name="object 17"/>
          <p:cNvPicPr/>
          <p:nvPr/>
        </p:nvPicPr>
        <p:blipFill>
          <a:blip r:embed="rId12" cstate="print"/>
          <a:stretch>
            <a:fillRect/>
          </a:stretch>
        </p:blipFill>
        <p:spPr>
          <a:xfrm>
            <a:off x="287274" y="3083814"/>
            <a:ext cx="1756410" cy="1317498"/>
          </a:xfrm>
          <a:prstGeom prst="rect">
            <a:avLst/>
          </a:prstGeom>
        </p:spPr>
      </p:pic>
      <p:pic>
        <p:nvPicPr>
          <p:cNvPr id="18" name="object 18"/>
          <p:cNvPicPr/>
          <p:nvPr/>
        </p:nvPicPr>
        <p:blipFill>
          <a:blip r:embed="rId13" cstate="print"/>
          <a:stretch>
            <a:fillRect/>
          </a:stretch>
        </p:blipFill>
        <p:spPr>
          <a:xfrm>
            <a:off x="259841" y="1328927"/>
            <a:ext cx="1811274" cy="1207008"/>
          </a:xfrm>
          <a:prstGeom prst="rect">
            <a:avLst/>
          </a:prstGeom>
        </p:spPr>
      </p:pic>
      <p:sp>
        <p:nvSpPr>
          <p:cNvPr id="19" name="object 19"/>
          <p:cNvSpPr txBox="1"/>
          <p:nvPr/>
        </p:nvSpPr>
        <p:spPr>
          <a:xfrm>
            <a:off x="3355085" y="3515105"/>
            <a:ext cx="2117090" cy="1320165"/>
          </a:xfrm>
          <a:prstGeom prst="rect">
            <a:avLst/>
          </a:prstGeom>
          <a:ln w="76200">
            <a:solidFill>
              <a:srgbClr val="FF0000"/>
            </a:solidFill>
          </a:ln>
        </p:spPr>
        <p:txBody>
          <a:bodyPr vert="horz" wrap="square" lIns="0" tIns="4445" rIns="0" bIns="0" rtlCol="0">
            <a:spAutoFit/>
          </a:bodyPr>
          <a:lstStyle/>
          <a:p>
            <a:pPr>
              <a:lnSpc>
                <a:spcPct val="100000"/>
              </a:lnSpc>
              <a:spcBef>
                <a:spcPts val="35"/>
              </a:spcBef>
            </a:pPr>
            <a:endParaRPr sz="3200">
              <a:latin typeface="Times New Roman"/>
              <a:cs typeface="Times New Roman"/>
            </a:endParaRPr>
          </a:p>
          <a:p>
            <a:pPr marL="255904">
              <a:lnSpc>
                <a:spcPct val="100000"/>
              </a:lnSpc>
            </a:pPr>
            <a:r>
              <a:rPr sz="3600" b="1" spc="-10" dirty="0">
                <a:solidFill>
                  <a:srgbClr val="FF0000"/>
                </a:solidFill>
                <a:latin typeface="Calibri"/>
                <a:cs typeface="Calibri"/>
              </a:rPr>
              <a:t>Negative</a:t>
            </a:r>
            <a:endParaRPr sz="36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595630">
              <a:lnSpc>
                <a:spcPct val="100000"/>
              </a:lnSpc>
              <a:spcBef>
                <a:spcPts val="95"/>
              </a:spcBef>
            </a:pPr>
            <a:r>
              <a:rPr dirty="0"/>
              <a:t>Data</a:t>
            </a:r>
            <a:r>
              <a:rPr spc="-160" dirty="0"/>
              <a:t> </a:t>
            </a:r>
            <a:r>
              <a:rPr dirty="0"/>
              <a:t>for</a:t>
            </a:r>
            <a:r>
              <a:rPr spc="-175" dirty="0"/>
              <a:t> </a:t>
            </a:r>
            <a:r>
              <a:rPr spc="-45" dirty="0"/>
              <a:t>Training</a:t>
            </a:r>
            <a:r>
              <a:rPr spc="-170" dirty="0"/>
              <a:t> </a:t>
            </a:r>
            <a:r>
              <a:rPr dirty="0"/>
              <a:t>Siamese</a:t>
            </a:r>
            <a:r>
              <a:rPr spc="-175" dirty="0"/>
              <a:t> </a:t>
            </a:r>
            <a:r>
              <a:rPr spc="-10" dirty="0"/>
              <a:t>Network</a:t>
            </a:r>
          </a:p>
        </p:txBody>
      </p:sp>
      <p:grpSp>
        <p:nvGrpSpPr>
          <p:cNvPr id="3" name="object 3"/>
          <p:cNvGrpSpPr/>
          <p:nvPr/>
        </p:nvGrpSpPr>
        <p:grpSpPr>
          <a:xfrm>
            <a:off x="3437382" y="2308098"/>
            <a:ext cx="8368665" cy="3773170"/>
            <a:chOff x="3437382" y="2308098"/>
            <a:chExt cx="8368665" cy="3773170"/>
          </a:xfrm>
        </p:grpSpPr>
        <p:pic>
          <p:nvPicPr>
            <p:cNvPr id="4" name="object 4"/>
            <p:cNvPicPr/>
            <p:nvPr/>
          </p:nvPicPr>
          <p:blipFill>
            <a:blip r:embed="rId2" cstate="print"/>
            <a:stretch>
              <a:fillRect/>
            </a:stretch>
          </p:blipFill>
          <p:spPr>
            <a:xfrm>
              <a:off x="3452622" y="3576066"/>
              <a:ext cx="1787652" cy="1191005"/>
            </a:xfrm>
            <a:prstGeom prst="rect">
              <a:avLst/>
            </a:prstGeom>
          </p:spPr>
        </p:pic>
        <p:pic>
          <p:nvPicPr>
            <p:cNvPr id="5" name="object 5"/>
            <p:cNvPicPr/>
            <p:nvPr/>
          </p:nvPicPr>
          <p:blipFill>
            <a:blip r:embed="rId3" cstate="print"/>
            <a:stretch>
              <a:fillRect/>
            </a:stretch>
          </p:blipFill>
          <p:spPr>
            <a:xfrm>
              <a:off x="3452622" y="2308098"/>
              <a:ext cx="1812036" cy="1207769"/>
            </a:xfrm>
            <a:prstGeom prst="rect">
              <a:avLst/>
            </a:prstGeom>
          </p:spPr>
        </p:pic>
        <p:pic>
          <p:nvPicPr>
            <p:cNvPr id="6" name="object 6"/>
            <p:cNvPicPr/>
            <p:nvPr/>
          </p:nvPicPr>
          <p:blipFill>
            <a:blip r:embed="rId4" cstate="print"/>
            <a:stretch>
              <a:fillRect/>
            </a:stretch>
          </p:blipFill>
          <p:spPr>
            <a:xfrm>
              <a:off x="3437382" y="4834127"/>
              <a:ext cx="1815084" cy="1128522"/>
            </a:xfrm>
            <a:prstGeom prst="rect">
              <a:avLst/>
            </a:prstGeom>
          </p:spPr>
        </p:pic>
        <p:pic>
          <p:nvPicPr>
            <p:cNvPr id="7" name="object 7"/>
            <p:cNvPicPr/>
            <p:nvPr/>
          </p:nvPicPr>
          <p:blipFill>
            <a:blip r:embed="rId5" cstate="print"/>
            <a:stretch>
              <a:fillRect/>
            </a:stretch>
          </p:blipFill>
          <p:spPr>
            <a:xfrm>
              <a:off x="5626608" y="4763262"/>
              <a:ext cx="1756410" cy="1317498"/>
            </a:xfrm>
            <a:prstGeom prst="rect">
              <a:avLst/>
            </a:prstGeom>
          </p:spPr>
        </p:pic>
        <p:pic>
          <p:nvPicPr>
            <p:cNvPr id="8" name="object 8"/>
            <p:cNvPicPr/>
            <p:nvPr/>
          </p:nvPicPr>
          <p:blipFill>
            <a:blip r:embed="rId6" cstate="print"/>
            <a:stretch>
              <a:fillRect/>
            </a:stretch>
          </p:blipFill>
          <p:spPr>
            <a:xfrm>
              <a:off x="5635752" y="3538728"/>
              <a:ext cx="1737359" cy="1158240"/>
            </a:xfrm>
            <a:prstGeom prst="rect">
              <a:avLst/>
            </a:prstGeom>
          </p:spPr>
        </p:pic>
        <p:pic>
          <p:nvPicPr>
            <p:cNvPr id="9" name="object 9"/>
            <p:cNvPicPr/>
            <p:nvPr/>
          </p:nvPicPr>
          <p:blipFill>
            <a:blip r:embed="rId7" cstate="print"/>
            <a:stretch>
              <a:fillRect/>
            </a:stretch>
          </p:blipFill>
          <p:spPr>
            <a:xfrm>
              <a:off x="5626608" y="2322576"/>
              <a:ext cx="1746504" cy="1163574"/>
            </a:xfrm>
            <a:prstGeom prst="rect">
              <a:avLst/>
            </a:prstGeom>
          </p:spPr>
        </p:pic>
        <p:pic>
          <p:nvPicPr>
            <p:cNvPr id="10" name="object 10"/>
            <p:cNvPicPr/>
            <p:nvPr/>
          </p:nvPicPr>
          <p:blipFill>
            <a:blip r:embed="rId8" cstate="print"/>
            <a:stretch>
              <a:fillRect/>
            </a:stretch>
          </p:blipFill>
          <p:spPr>
            <a:xfrm>
              <a:off x="7757160" y="2385822"/>
              <a:ext cx="1793748" cy="1096517"/>
            </a:xfrm>
            <a:prstGeom prst="rect">
              <a:avLst/>
            </a:prstGeom>
          </p:spPr>
        </p:pic>
        <p:pic>
          <p:nvPicPr>
            <p:cNvPr id="11" name="object 11"/>
            <p:cNvPicPr/>
            <p:nvPr/>
          </p:nvPicPr>
          <p:blipFill>
            <a:blip r:embed="rId9" cstate="print"/>
            <a:stretch>
              <a:fillRect/>
            </a:stretch>
          </p:blipFill>
          <p:spPr>
            <a:xfrm>
              <a:off x="9920478" y="4778502"/>
              <a:ext cx="1881377" cy="1254252"/>
            </a:xfrm>
            <a:prstGeom prst="rect">
              <a:avLst/>
            </a:prstGeom>
          </p:spPr>
        </p:pic>
        <p:pic>
          <p:nvPicPr>
            <p:cNvPr id="12" name="object 12"/>
            <p:cNvPicPr/>
            <p:nvPr/>
          </p:nvPicPr>
          <p:blipFill>
            <a:blip r:embed="rId10" cstate="print"/>
            <a:stretch>
              <a:fillRect/>
            </a:stretch>
          </p:blipFill>
          <p:spPr>
            <a:xfrm>
              <a:off x="9899903" y="3458718"/>
              <a:ext cx="1905761" cy="1261872"/>
            </a:xfrm>
            <a:prstGeom prst="rect">
              <a:avLst/>
            </a:prstGeom>
          </p:spPr>
        </p:pic>
        <p:pic>
          <p:nvPicPr>
            <p:cNvPr id="13" name="object 13"/>
            <p:cNvPicPr/>
            <p:nvPr/>
          </p:nvPicPr>
          <p:blipFill>
            <a:blip r:embed="rId11" cstate="print"/>
            <a:stretch>
              <a:fillRect/>
            </a:stretch>
          </p:blipFill>
          <p:spPr>
            <a:xfrm>
              <a:off x="9899903" y="2368296"/>
              <a:ext cx="1901952" cy="1043939"/>
            </a:xfrm>
            <a:prstGeom prst="rect">
              <a:avLst/>
            </a:prstGeom>
          </p:spPr>
        </p:pic>
      </p:grpSp>
      <p:sp>
        <p:nvSpPr>
          <p:cNvPr id="14" name="object 14"/>
          <p:cNvSpPr txBox="1"/>
          <p:nvPr/>
        </p:nvSpPr>
        <p:spPr>
          <a:xfrm>
            <a:off x="10593069" y="1802383"/>
            <a:ext cx="509905" cy="452755"/>
          </a:xfrm>
          <a:prstGeom prst="rect">
            <a:avLst/>
          </a:prstGeom>
        </p:spPr>
        <p:txBody>
          <a:bodyPr vert="horz" wrap="square" lIns="0" tIns="12700" rIns="0" bIns="0" rtlCol="0">
            <a:spAutoFit/>
          </a:bodyPr>
          <a:lstStyle/>
          <a:p>
            <a:pPr marL="12700">
              <a:lnSpc>
                <a:spcPct val="100000"/>
              </a:lnSpc>
              <a:spcBef>
                <a:spcPts val="100"/>
              </a:spcBef>
            </a:pPr>
            <a:r>
              <a:rPr sz="2800" b="1" spc="-25" dirty="0">
                <a:solidFill>
                  <a:srgbClr val="585858"/>
                </a:solidFill>
                <a:latin typeface="Calibri"/>
                <a:cs typeface="Calibri"/>
              </a:rPr>
              <a:t>Car</a:t>
            </a:r>
            <a:endParaRPr sz="2800">
              <a:latin typeface="Calibri"/>
              <a:cs typeface="Calibri"/>
            </a:endParaRPr>
          </a:p>
        </p:txBody>
      </p:sp>
      <p:grpSp>
        <p:nvGrpSpPr>
          <p:cNvPr id="15" name="object 15"/>
          <p:cNvGrpSpPr/>
          <p:nvPr/>
        </p:nvGrpSpPr>
        <p:grpSpPr>
          <a:xfrm>
            <a:off x="3181350" y="1795272"/>
            <a:ext cx="8925560" cy="4467860"/>
            <a:chOff x="3181350" y="1795272"/>
            <a:chExt cx="8925560" cy="4467860"/>
          </a:xfrm>
        </p:grpSpPr>
        <p:pic>
          <p:nvPicPr>
            <p:cNvPr id="16" name="object 16"/>
            <p:cNvPicPr/>
            <p:nvPr/>
          </p:nvPicPr>
          <p:blipFill>
            <a:blip r:embed="rId12" cstate="print"/>
            <a:stretch>
              <a:fillRect/>
            </a:stretch>
          </p:blipFill>
          <p:spPr>
            <a:xfrm>
              <a:off x="7754873" y="4828032"/>
              <a:ext cx="1793748" cy="1191006"/>
            </a:xfrm>
            <a:prstGeom prst="rect">
              <a:avLst/>
            </a:prstGeom>
          </p:spPr>
        </p:pic>
        <p:pic>
          <p:nvPicPr>
            <p:cNvPr id="17" name="object 17"/>
            <p:cNvPicPr/>
            <p:nvPr/>
          </p:nvPicPr>
          <p:blipFill>
            <a:blip r:embed="rId13" cstate="print"/>
            <a:stretch>
              <a:fillRect/>
            </a:stretch>
          </p:blipFill>
          <p:spPr>
            <a:xfrm>
              <a:off x="7754873" y="3551682"/>
              <a:ext cx="1793748" cy="1195577"/>
            </a:xfrm>
            <a:prstGeom prst="rect">
              <a:avLst/>
            </a:prstGeom>
          </p:spPr>
        </p:pic>
        <p:sp>
          <p:nvSpPr>
            <p:cNvPr id="18" name="object 18"/>
            <p:cNvSpPr/>
            <p:nvPr/>
          </p:nvSpPr>
          <p:spPr>
            <a:xfrm>
              <a:off x="3200400" y="1814322"/>
              <a:ext cx="8887460" cy="4429760"/>
            </a:xfrm>
            <a:custGeom>
              <a:avLst/>
              <a:gdLst/>
              <a:ahLst/>
              <a:cxnLst/>
              <a:rect l="l" t="t" r="r" b="b"/>
              <a:pathLst>
                <a:path w="8887460" h="4429760">
                  <a:moveTo>
                    <a:pt x="0" y="738251"/>
                  </a:moveTo>
                  <a:lnTo>
                    <a:pt x="1524" y="689737"/>
                  </a:lnTo>
                  <a:lnTo>
                    <a:pt x="6223" y="641985"/>
                  </a:lnTo>
                  <a:lnTo>
                    <a:pt x="13843" y="595249"/>
                  </a:lnTo>
                  <a:lnTo>
                    <a:pt x="24383" y="549528"/>
                  </a:lnTo>
                  <a:lnTo>
                    <a:pt x="37592" y="504951"/>
                  </a:lnTo>
                  <a:lnTo>
                    <a:pt x="53594" y="461517"/>
                  </a:lnTo>
                  <a:lnTo>
                    <a:pt x="72136" y="419480"/>
                  </a:lnTo>
                  <a:lnTo>
                    <a:pt x="93217" y="378840"/>
                  </a:lnTo>
                  <a:lnTo>
                    <a:pt x="116712" y="339725"/>
                  </a:lnTo>
                  <a:lnTo>
                    <a:pt x="142494" y="302260"/>
                  </a:lnTo>
                  <a:lnTo>
                    <a:pt x="170434" y="266445"/>
                  </a:lnTo>
                  <a:lnTo>
                    <a:pt x="200405" y="232537"/>
                  </a:lnTo>
                  <a:lnTo>
                    <a:pt x="232537" y="200405"/>
                  </a:lnTo>
                  <a:lnTo>
                    <a:pt x="266446" y="170433"/>
                  </a:lnTo>
                  <a:lnTo>
                    <a:pt x="302260" y="142493"/>
                  </a:lnTo>
                  <a:lnTo>
                    <a:pt x="339725" y="116712"/>
                  </a:lnTo>
                  <a:lnTo>
                    <a:pt x="378840" y="93217"/>
                  </a:lnTo>
                  <a:lnTo>
                    <a:pt x="419480" y="72136"/>
                  </a:lnTo>
                  <a:lnTo>
                    <a:pt x="461517" y="53593"/>
                  </a:lnTo>
                  <a:lnTo>
                    <a:pt x="504951" y="37591"/>
                  </a:lnTo>
                  <a:lnTo>
                    <a:pt x="549528" y="24383"/>
                  </a:lnTo>
                  <a:lnTo>
                    <a:pt x="595249" y="13842"/>
                  </a:lnTo>
                  <a:lnTo>
                    <a:pt x="641985" y="6223"/>
                  </a:lnTo>
                  <a:lnTo>
                    <a:pt x="689737" y="1524"/>
                  </a:lnTo>
                  <a:lnTo>
                    <a:pt x="738251" y="0"/>
                  </a:lnTo>
                  <a:lnTo>
                    <a:pt x="8148955" y="0"/>
                  </a:lnTo>
                  <a:lnTo>
                    <a:pt x="8197469" y="1524"/>
                  </a:lnTo>
                  <a:lnTo>
                    <a:pt x="8245221" y="6223"/>
                  </a:lnTo>
                  <a:lnTo>
                    <a:pt x="8291957" y="13842"/>
                  </a:lnTo>
                  <a:lnTo>
                    <a:pt x="8337677" y="24383"/>
                  </a:lnTo>
                  <a:lnTo>
                    <a:pt x="8382254" y="37591"/>
                  </a:lnTo>
                  <a:lnTo>
                    <a:pt x="8425688" y="53593"/>
                  </a:lnTo>
                  <a:lnTo>
                    <a:pt x="8467725" y="72136"/>
                  </a:lnTo>
                  <a:lnTo>
                    <a:pt x="8508365" y="93217"/>
                  </a:lnTo>
                  <a:lnTo>
                    <a:pt x="8547481" y="116712"/>
                  </a:lnTo>
                  <a:lnTo>
                    <a:pt x="8584946" y="142493"/>
                  </a:lnTo>
                  <a:lnTo>
                    <a:pt x="8620760" y="170433"/>
                  </a:lnTo>
                  <a:lnTo>
                    <a:pt x="8654669" y="200405"/>
                  </a:lnTo>
                  <a:lnTo>
                    <a:pt x="8686800" y="232537"/>
                  </a:lnTo>
                  <a:lnTo>
                    <a:pt x="8716772" y="266445"/>
                  </a:lnTo>
                  <a:lnTo>
                    <a:pt x="8744712" y="302260"/>
                  </a:lnTo>
                  <a:lnTo>
                    <a:pt x="8770493" y="339725"/>
                  </a:lnTo>
                  <a:lnTo>
                    <a:pt x="8793988" y="378840"/>
                  </a:lnTo>
                  <a:lnTo>
                    <a:pt x="8815070" y="419480"/>
                  </a:lnTo>
                  <a:lnTo>
                    <a:pt x="8833612" y="461517"/>
                  </a:lnTo>
                  <a:lnTo>
                    <a:pt x="8849614" y="504951"/>
                  </a:lnTo>
                  <a:lnTo>
                    <a:pt x="8862822" y="549528"/>
                  </a:lnTo>
                  <a:lnTo>
                    <a:pt x="8873363" y="595249"/>
                  </a:lnTo>
                  <a:lnTo>
                    <a:pt x="8880983" y="641985"/>
                  </a:lnTo>
                  <a:lnTo>
                    <a:pt x="8885682" y="689737"/>
                  </a:lnTo>
                  <a:lnTo>
                    <a:pt x="8887206" y="738251"/>
                  </a:lnTo>
                  <a:lnTo>
                    <a:pt x="8887206" y="3691254"/>
                  </a:lnTo>
                  <a:lnTo>
                    <a:pt x="8885682" y="3739768"/>
                  </a:lnTo>
                  <a:lnTo>
                    <a:pt x="8880983" y="3787482"/>
                  </a:lnTo>
                  <a:lnTo>
                    <a:pt x="8873363" y="3834256"/>
                  </a:lnTo>
                  <a:lnTo>
                    <a:pt x="8862822" y="3879989"/>
                  </a:lnTo>
                  <a:lnTo>
                    <a:pt x="8849614" y="3924592"/>
                  </a:lnTo>
                  <a:lnTo>
                    <a:pt x="8833612" y="3967962"/>
                  </a:lnTo>
                  <a:lnTo>
                    <a:pt x="8815070" y="4010012"/>
                  </a:lnTo>
                  <a:lnTo>
                    <a:pt x="8793988" y="4050652"/>
                  </a:lnTo>
                  <a:lnTo>
                    <a:pt x="8770493" y="4089755"/>
                  </a:lnTo>
                  <a:lnTo>
                    <a:pt x="8744712" y="4127246"/>
                  </a:lnTo>
                  <a:lnTo>
                    <a:pt x="8716772" y="4163034"/>
                  </a:lnTo>
                  <a:lnTo>
                    <a:pt x="8686800" y="4196994"/>
                  </a:lnTo>
                  <a:lnTo>
                    <a:pt x="8654669" y="4229061"/>
                  </a:lnTo>
                  <a:lnTo>
                    <a:pt x="8620760" y="4259110"/>
                  </a:lnTo>
                  <a:lnTo>
                    <a:pt x="8584946" y="4287062"/>
                  </a:lnTo>
                  <a:lnTo>
                    <a:pt x="8547481" y="4312818"/>
                  </a:lnTo>
                  <a:lnTo>
                    <a:pt x="8508365" y="4336262"/>
                  </a:lnTo>
                  <a:lnTo>
                    <a:pt x="8467725" y="4357319"/>
                  </a:lnTo>
                  <a:lnTo>
                    <a:pt x="8425688" y="4375886"/>
                  </a:lnTo>
                  <a:lnTo>
                    <a:pt x="8382254" y="4391863"/>
                  </a:lnTo>
                  <a:lnTo>
                    <a:pt x="8337677" y="4405160"/>
                  </a:lnTo>
                  <a:lnTo>
                    <a:pt x="8291957" y="4415663"/>
                  </a:lnTo>
                  <a:lnTo>
                    <a:pt x="8245221" y="4423283"/>
                  </a:lnTo>
                  <a:lnTo>
                    <a:pt x="8197469" y="4427931"/>
                  </a:lnTo>
                  <a:lnTo>
                    <a:pt x="8148955" y="4429506"/>
                  </a:lnTo>
                  <a:lnTo>
                    <a:pt x="738251" y="4429506"/>
                  </a:lnTo>
                  <a:lnTo>
                    <a:pt x="689737" y="4427931"/>
                  </a:lnTo>
                  <a:lnTo>
                    <a:pt x="641985" y="4423283"/>
                  </a:lnTo>
                  <a:lnTo>
                    <a:pt x="595249" y="4415663"/>
                  </a:lnTo>
                  <a:lnTo>
                    <a:pt x="549528" y="4405160"/>
                  </a:lnTo>
                  <a:lnTo>
                    <a:pt x="504951" y="4391863"/>
                  </a:lnTo>
                  <a:lnTo>
                    <a:pt x="461517" y="4375886"/>
                  </a:lnTo>
                  <a:lnTo>
                    <a:pt x="419480" y="4357319"/>
                  </a:lnTo>
                  <a:lnTo>
                    <a:pt x="378840" y="4336262"/>
                  </a:lnTo>
                  <a:lnTo>
                    <a:pt x="339725" y="4312818"/>
                  </a:lnTo>
                  <a:lnTo>
                    <a:pt x="302260" y="4287062"/>
                  </a:lnTo>
                  <a:lnTo>
                    <a:pt x="266446" y="4259110"/>
                  </a:lnTo>
                  <a:lnTo>
                    <a:pt x="232537" y="4229061"/>
                  </a:lnTo>
                  <a:lnTo>
                    <a:pt x="200405" y="4196994"/>
                  </a:lnTo>
                  <a:lnTo>
                    <a:pt x="170434" y="4163034"/>
                  </a:lnTo>
                  <a:lnTo>
                    <a:pt x="142494" y="4127246"/>
                  </a:lnTo>
                  <a:lnTo>
                    <a:pt x="116712" y="4089755"/>
                  </a:lnTo>
                  <a:lnTo>
                    <a:pt x="93217" y="4050652"/>
                  </a:lnTo>
                  <a:lnTo>
                    <a:pt x="72136" y="4010012"/>
                  </a:lnTo>
                  <a:lnTo>
                    <a:pt x="53594" y="3967962"/>
                  </a:lnTo>
                  <a:lnTo>
                    <a:pt x="37592" y="3924592"/>
                  </a:lnTo>
                  <a:lnTo>
                    <a:pt x="24383" y="3879989"/>
                  </a:lnTo>
                  <a:lnTo>
                    <a:pt x="13843" y="3834256"/>
                  </a:lnTo>
                  <a:lnTo>
                    <a:pt x="6223" y="3787482"/>
                  </a:lnTo>
                  <a:lnTo>
                    <a:pt x="1524" y="3739768"/>
                  </a:lnTo>
                  <a:lnTo>
                    <a:pt x="0" y="3691254"/>
                  </a:lnTo>
                  <a:lnTo>
                    <a:pt x="0" y="738251"/>
                  </a:lnTo>
                  <a:close/>
                </a:path>
              </a:pathLst>
            </a:custGeom>
            <a:ln w="38100">
              <a:solidFill>
                <a:srgbClr val="C00000"/>
              </a:solidFill>
            </a:ln>
          </p:spPr>
          <p:txBody>
            <a:bodyPr wrap="square" lIns="0" tIns="0" rIns="0" bIns="0" rtlCol="0"/>
            <a:lstStyle/>
            <a:p>
              <a:endParaRPr/>
            </a:p>
          </p:txBody>
        </p:sp>
      </p:grpSp>
      <p:sp>
        <p:nvSpPr>
          <p:cNvPr id="19" name="object 19"/>
          <p:cNvSpPr txBox="1"/>
          <p:nvPr/>
        </p:nvSpPr>
        <p:spPr>
          <a:xfrm>
            <a:off x="3718305" y="1044447"/>
            <a:ext cx="5471160" cy="1205865"/>
          </a:xfrm>
          <a:prstGeom prst="rect">
            <a:avLst/>
          </a:prstGeom>
        </p:spPr>
        <p:txBody>
          <a:bodyPr vert="horz" wrap="square" lIns="0" tIns="12065" rIns="0" bIns="0" rtlCol="0">
            <a:spAutoFit/>
          </a:bodyPr>
          <a:lstStyle/>
          <a:p>
            <a:pPr marL="2656840">
              <a:lnSpc>
                <a:spcPct val="100000"/>
              </a:lnSpc>
              <a:spcBef>
                <a:spcPts val="95"/>
              </a:spcBef>
            </a:pPr>
            <a:r>
              <a:rPr sz="3200" b="1" dirty="0">
                <a:solidFill>
                  <a:srgbClr val="C00000"/>
                </a:solidFill>
                <a:latin typeface="Lucida Bright"/>
                <a:cs typeface="Lucida Bright"/>
              </a:rPr>
              <a:t>Training</a:t>
            </a:r>
            <a:r>
              <a:rPr sz="3200" b="1" spc="-220" dirty="0">
                <a:solidFill>
                  <a:srgbClr val="C00000"/>
                </a:solidFill>
                <a:latin typeface="Lucida Bright"/>
                <a:cs typeface="Lucida Bright"/>
              </a:rPr>
              <a:t> </a:t>
            </a:r>
            <a:r>
              <a:rPr sz="3200" b="1" spc="-25" dirty="0">
                <a:solidFill>
                  <a:srgbClr val="C00000"/>
                </a:solidFill>
                <a:latin typeface="Lucida Bright"/>
                <a:cs typeface="Lucida Bright"/>
              </a:rPr>
              <a:t>Set</a:t>
            </a:r>
            <a:endParaRPr sz="3200">
              <a:latin typeface="Lucida Bright"/>
              <a:cs typeface="Lucida Bright"/>
            </a:endParaRPr>
          </a:p>
          <a:p>
            <a:pPr marL="12700">
              <a:lnSpc>
                <a:spcPct val="100000"/>
              </a:lnSpc>
              <a:spcBef>
                <a:spcPts val="2095"/>
              </a:spcBef>
              <a:tabLst>
                <a:tab pos="2458085" algn="l"/>
                <a:tab pos="4391025" algn="l"/>
              </a:tabLst>
            </a:pPr>
            <a:r>
              <a:rPr sz="2800" b="1" spc="-10" dirty="0">
                <a:solidFill>
                  <a:srgbClr val="585858"/>
                </a:solidFill>
                <a:latin typeface="Calibri"/>
                <a:cs typeface="Calibri"/>
              </a:rPr>
              <a:t>Elephant</a:t>
            </a:r>
            <a:r>
              <a:rPr sz="2800" b="1" dirty="0">
                <a:solidFill>
                  <a:srgbClr val="585858"/>
                </a:solidFill>
                <a:latin typeface="Calibri"/>
                <a:cs typeface="Calibri"/>
              </a:rPr>
              <a:t>	</a:t>
            </a:r>
            <a:r>
              <a:rPr sz="2800" b="1" spc="-20" dirty="0">
                <a:solidFill>
                  <a:srgbClr val="585858"/>
                </a:solidFill>
                <a:latin typeface="Calibri"/>
                <a:cs typeface="Calibri"/>
              </a:rPr>
              <a:t>Tiger</a:t>
            </a:r>
            <a:r>
              <a:rPr sz="2800" b="1" dirty="0">
                <a:solidFill>
                  <a:srgbClr val="585858"/>
                </a:solidFill>
                <a:latin typeface="Calibri"/>
                <a:cs typeface="Calibri"/>
              </a:rPr>
              <a:t>	</a:t>
            </a:r>
            <a:r>
              <a:rPr sz="2800" b="1" spc="-10" dirty="0">
                <a:solidFill>
                  <a:srgbClr val="585858"/>
                </a:solidFill>
                <a:latin typeface="Calibri"/>
                <a:cs typeface="Calibri"/>
              </a:rPr>
              <a:t>Macaw</a:t>
            </a:r>
            <a:endParaRPr sz="2800">
              <a:latin typeface="Calibri"/>
              <a:cs typeface="Calibri"/>
            </a:endParaRPr>
          </a:p>
        </p:txBody>
      </p:sp>
      <p:pic>
        <p:nvPicPr>
          <p:cNvPr id="20" name="object 20"/>
          <p:cNvPicPr/>
          <p:nvPr/>
        </p:nvPicPr>
        <p:blipFill>
          <a:blip r:embed="rId5" cstate="print"/>
          <a:stretch>
            <a:fillRect/>
          </a:stretch>
        </p:blipFill>
        <p:spPr>
          <a:xfrm>
            <a:off x="287274" y="3083814"/>
            <a:ext cx="1756410" cy="1317498"/>
          </a:xfrm>
          <a:prstGeom prst="rect">
            <a:avLst/>
          </a:prstGeom>
        </p:spPr>
      </p:pic>
      <p:pic>
        <p:nvPicPr>
          <p:cNvPr id="21" name="object 21"/>
          <p:cNvPicPr/>
          <p:nvPr/>
        </p:nvPicPr>
        <p:blipFill>
          <a:blip r:embed="rId7" cstate="print"/>
          <a:stretch>
            <a:fillRect/>
          </a:stretch>
        </p:blipFill>
        <p:spPr>
          <a:xfrm>
            <a:off x="259841" y="1328927"/>
            <a:ext cx="1811274" cy="1207008"/>
          </a:xfrm>
          <a:prstGeom prst="rect">
            <a:avLst/>
          </a:prstGeom>
        </p:spPr>
      </p:pic>
      <p:sp>
        <p:nvSpPr>
          <p:cNvPr id="22" name="object 22"/>
          <p:cNvSpPr txBox="1"/>
          <p:nvPr/>
        </p:nvSpPr>
        <p:spPr>
          <a:xfrm>
            <a:off x="3355085" y="3515105"/>
            <a:ext cx="2117090" cy="1320165"/>
          </a:xfrm>
          <a:prstGeom prst="rect">
            <a:avLst/>
          </a:prstGeom>
          <a:ln w="76200">
            <a:solidFill>
              <a:srgbClr val="FF0000"/>
            </a:solidFill>
          </a:ln>
        </p:spPr>
        <p:txBody>
          <a:bodyPr vert="horz" wrap="square" lIns="0" tIns="4445" rIns="0" bIns="0" rtlCol="0">
            <a:spAutoFit/>
          </a:bodyPr>
          <a:lstStyle/>
          <a:p>
            <a:pPr>
              <a:lnSpc>
                <a:spcPct val="100000"/>
              </a:lnSpc>
              <a:spcBef>
                <a:spcPts val="35"/>
              </a:spcBef>
            </a:pPr>
            <a:endParaRPr sz="3200">
              <a:latin typeface="Times New Roman"/>
              <a:cs typeface="Times New Roman"/>
            </a:endParaRPr>
          </a:p>
          <a:p>
            <a:pPr marL="255904">
              <a:lnSpc>
                <a:spcPct val="100000"/>
              </a:lnSpc>
            </a:pPr>
            <a:r>
              <a:rPr sz="3600" b="1" spc="-10" dirty="0">
                <a:solidFill>
                  <a:srgbClr val="FF0000"/>
                </a:solidFill>
                <a:latin typeface="Calibri"/>
                <a:cs typeface="Calibri"/>
              </a:rPr>
              <a:t>Negative</a:t>
            </a:r>
            <a:endParaRPr sz="3600">
              <a:latin typeface="Calibri"/>
              <a:cs typeface="Calibri"/>
            </a:endParaRPr>
          </a:p>
        </p:txBody>
      </p:sp>
      <p:pic>
        <p:nvPicPr>
          <p:cNvPr id="23" name="object 23"/>
          <p:cNvPicPr/>
          <p:nvPr/>
        </p:nvPicPr>
        <p:blipFill>
          <a:blip r:embed="rId2" cstate="print"/>
          <a:stretch>
            <a:fillRect/>
          </a:stretch>
        </p:blipFill>
        <p:spPr>
          <a:xfrm>
            <a:off x="287274" y="4949190"/>
            <a:ext cx="1756410" cy="1171194"/>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07438" y="1494481"/>
            <a:ext cx="975360" cy="1024890"/>
          </a:xfrm>
          <a:prstGeom prst="rect">
            <a:avLst/>
          </a:prstGeom>
        </p:spPr>
        <p:txBody>
          <a:bodyPr vert="horz" wrap="square" lIns="0" tIns="106680" rIns="0" bIns="0" rtlCol="0">
            <a:spAutoFit/>
          </a:bodyPr>
          <a:lstStyle/>
          <a:p>
            <a:pPr marL="229235">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marL="12700">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4" name="object 4"/>
          <p:cNvSpPr txBox="1"/>
          <p:nvPr/>
        </p:nvSpPr>
        <p:spPr>
          <a:xfrm>
            <a:off x="2146300" y="3624436"/>
            <a:ext cx="888365" cy="1024255"/>
          </a:xfrm>
          <a:prstGeom prst="rect">
            <a:avLst/>
          </a:prstGeom>
        </p:spPr>
        <p:txBody>
          <a:bodyPr vert="horz" wrap="square" lIns="0" tIns="106045" rIns="0" bIns="0" rtlCol="0">
            <a:spAutoFit/>
          </a:bodyPr>
          <a:lstStyle/>
          <a:p>
            <a:pPr marL="25400"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5" name="object 5"/>
          <p:cNvSpPr txBox="1"/>
          <p:nvPr/>
        </p:nvSpPr>
        <p:spPr>
          <a:xfrm>
            <a:off x="2098039" y="5539994"/>
            <a:ext cx="1043940" cy="781685"/>
          </a:xfrm>
          <a:prstGeom prst="rect">
            <a:avLst/>
          </a:prstGeom>
        </p:spPr>
        <p:txBody>
          <a:bodyPr vert="horz" wrap="square" lIns="0" tIns="12065" rIns="0" bIns="0" rtlCol="0">
            <a:spAutoFit/>
          </a:bodyPr>
          <a:lstStyle/>
          <a:p>
            <a:pPr marL="12700">
              <a:lnSpc>
                <a:spcPts val="2014"/>
              </a:lnSpc>
              <a:spcBef>
                <a:spcPts val="95"/>
              </a:spcBef>
            </a:pPr>
            <a:r>
              <a:rPr sz="2000" spc="-20" dirty="0">
                <a:solidFill>
                  <a:srgbClr val="4471C4"/>
                </a:solidFill>
                <a:latin typeface="Calibri"/>
                <a:cs typeface="Calibri"/>
              </a:rPr>
              <a:t>(negative)</a:t>
            </a:r>
            <a:endParaRPr sz="2000">
              <a:latin typeface="Calibri"/>
              <a:cs typeface="Calibri"/>
            </a:endParaRPr>
          </a:p>
          <a:p>
            <a:pPr marL="238760">
              <a:lnSpc>
                <a:spcPts val="3935"/>
              </a:lnSpc>
            </a:pPr>
            <a:r>
              <a:rPr sz="3600" spc="105" dirty="0">
                <a:solidFill>
                  <a:srgbClr val="4471C4"/>
                </a:solidFill>
                <a:latin typeface="Cambria Math"/>
                <a:cs typeface="Cambria Math"/>
              </a:rPr>
              <a:t>𝐱-</a:t>
            </a:r>
            <a:endParaRPr sz="3600">
              <a:latin typeface="Cambria Math"/>
              <a:cs typeface="Cambria Math"/>
            </a:endParaRPr>
          </a:p>
        </p:txBody>
      </p:sp>
      <p:pic>
        <p:nvPicPr>
          <p:cNvPr id="6" name="object 6"/>
          <p:cNvPicPr/>
          <p:nvPr/>
        </p:nvPicPr>
        <p:blipFill>
          <a:blip r:embed="rId2" cstate="print"/>
          <a:stretch>
            <a:fillRect/>
          </a:stretch>
        </p:blipFill>
        <p:spPr>
          <a:xfrm>
            <a:off x="287274" y="3083814"/>
            <a:ext cx="1756410" cy="1317498"/>
          </a:xfrm>
          <a:prstGeom prst="rect">
            <a:avLst/>
          </a:prstGeom>
        </p:spPr>
      </p:pic>
      <p:pic>
        <p:nvPicPr>
          <p:cNvPr id="7" name="object 7"/>
          <p:cNvPicPr/>
          <p:nvPr/>
        </p:nvPicPr>
        <p:blipFill>
          <a:blip r:embed="rId3" cstate="print"/>
          <a:stretch>
            <a:fillRect/>
          </a:stretch>
        </p:blipFill>
        <p:spPr>
          <a:xfrm>
            <a:off x="259841" y="1328927"/>
            <a:ext cx="1811274" cy="1207008"/>
          </a:xfrm>
          <a:prstGeom prst="rect">
            <a:avLst/>
          </a:prstGeom>
        </p:spPr>
      </p:pic>
      <p:pic>
        <p:nvPicPr>
          <p:cNvPr id="8" name="object 8"/>
          <p:cNvPicPr/>
          <p:nvPr/>
        </p:nvPicPr>
        <p:blipFill>
          <a:blip r:embed="rId4" cstate="print"/>
          <a:stretch>
            <a:fillRect/>
          </a:stretch>
        </p:blipFill>
        <p:spPr>
          <a:xfrm>
            <a:off x="287274" y="4949190"/>
            <a:ext cx="1756410" cy="117119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pic>
        <p:nvPicPr>
          <p:cNvPr id="5" name="object 5"/>
          <p:cNvPicPr/>
          <p:nvPr/>
        </p:nvPicPr>
        <p:blipFill>
          <a:blip r:embed="rId2" cstate="print"/>
          <a:stretch>
            <a:fillRect/>
          </a:stretch>
        </p:blipFill>
        <p:spPr>
          <a:xfrm>
            <a:off x="3255182" y="1794933"/>
            <a:ext cx="2459813" cy="300566"/>
          </a:xfrm>
          <a:prstGeom prst="rect">
            <a:avLst/>
          </a:prstGeom>
        </p:spPr>
      </p:pic>
      <p:sp>
        <p:nvSpPr>
          <p:cNvPr id="6" name="object 6"/>
          <p:cNvSpPr txBox="1"/>
          <p:nvPr/>
        </p:nvSpPr>
        <p:spPr>
          <a:xfrm>
            <a:off x="4388611" y="1292097"/>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7" name="object 7"/>
          <p:cNvPicPr/>
          <p:nvPr/>
        </p:nvPicPr>
        <p:blipFill>
          <a:blip r:embed="rId2" cstate="print"/>
          <a:stretch>
            <a:fillRect/>
          </a:stretch>
        </p:blipFill>
        <p:spPr>
          <a:xfrm>
            <a:off x="3255182" y="3598587"/>
            <a:ext cx="2459813" cy="300566"/>
          </a:xfrm>
          <a:prstGeom prst="rect">
            <a:avLst/>
          </a:prstGeom>
        </p:spPr>
      </p:pic>
      <p:sp>
        <p:nvSpPr>
          <p:cNvPr id="8" name="object 8"/>
          <p:cNvSpPr txBox="1"/>
          <p:nvPr/>
        </p:nvSpPr>
        <p:spPr>
          <a:xfrm>
            <a:off x="4388611" y="3091433"/>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9" name="object 9"/>
          <p:cNvPicPr/>
          <p:nvPr/>
        </p:nvPicPr>
        <p:blipFill>
          <a:blip r:embed="rId2" cstate="print"/>
          <a:stretch>
            <a:fillRect/>
          </a:stretch>
        </p:blipFill>
        <p:spPr>
          <a:xfrm>
            <a:off x="3255182" y="5389287"/>
            <a:ext cx="2459813" cy="300566"/>
          </a:xfrm>
          <a:prstGeom prst="rect">
            <a:avLst/>
          </a:prstGeom>
        </p:spPr>
      </p:pic>
      <p:sp>
        <p:nvSpPr>
          <p:cNvPr id="10" name="object 10"/>
          <p:cNvSpPr txBox="1"/>
          <p:nvPr/>
        </p:nvSpPr>
        <p:spPr>
          <a:xfrm>
            <a:off x="2059939" y="4890515"/>
            <a:ext cx="2536190" cy="1020444"/>
          </a:xfrm>
          <a:prstGeom prst="rect">
            <a:avLst/>
          </a:prstGeom>
        </p:spPr>
        <p:txBody>
          <a:bodyPr vert="horz" wrap="square" lIns="0" tIns="12065" rIns="0" bIns="0" rtlCol="0">
            <a:spAutoFit/>
          </a:bodyPr>
          <a:lstStyle/>
          <a:p>
            <a:pPr marR="17780" algn="r">
              <a:lnSpc>
                <a:spcPts val="3675"/>
              </a:lnSpc>
              <a:spcBef>
                <a:spcPts val="95"/>
              </a:spcBef>
            </a:pPr>
            <a:r>
              <a:rPr sz="3200" spc="-50" dirty="0">
                <a:latin typeface="Cambria Math"/>
                <a:cs typeface="Cambria Math"/>
              </a:rPr>
              <a:t>𝐟</a:t>
            </a:r>
            <a:endParaRPr sz="3200">
              <a:latin typeface="Cambria Math"/>
              <a:cs typeface="Cambria Math"/>
            </a:endParaRPr>
          </a:p>
          <a:p>
            <a:pPr marL="50800">
              <a:lnSpc>
                <a:spcPts val="4155"/>
              </a:lnSpc>
            </a:pPr>
            <a:r>
              <a:rPr sz="2000" spc="-30" dirty="0">
                <a:solidFill>
                  <a:srgbClr val="4471C4"/>
                </a:solidFill>
                <a:latin typeface="Calibri"/>
                <a:cs typeface="Calibri"/>
              </a:rPr>
              <a:t>(n</a:t>
            </a:r>
            <a:r>
              <a:rPr sz="2000" spc="-865" dirty="0">
                <a:solidFill>
                  <a:srgbClr val="4471C4"/>
                </a:solidFill>
                <a:latin typeface="Calibri"/>
                <a:cs typeface="Calibri"/>
              </a:rPr>
              <a:t>e</a:t>
            </a:r>
            <a:r>
              <a:rPr sz="5400" spc="-1604" baseline="14660" dirty="0">
                <a:solidFill>
                  <a:srgbClr val="4471C4"/>
                </a:solidFill>
                <a:latin typeface="Cambria Math"/>
                <a:cs typeface="Cambria Math"/>
              </a:rPr>
              <a:t>𝐱</a:t>
            </a:r>
            <a:r>
              <a:rPr sz="2000" spc="-65" dirty="0">
                <a:solidFill>
                  <a:srgbClr val="4471C4"/>
                </a:solidFill>
                <a:latin typeface="Calibri"/>
                <a:cs typeface="Calibri"/>
              </a:rPr>
              <a:t>g</a:t>
            </a:r>
            <a:r>
              <a:rPr sz="2000" spc="-550" dirty="0">
                <a:solidFill>
                  <a:srgbClr val="4471C4"/>
                </a:solidFill>
                <a:latin typeface="Calibri"/>
                <a:cs typeface="Calibri"/>
              </a:rPr>
              <a:t>a</a:t>
            </a:r>
            <a:r>
              <a:rPr sz="5400" spc="-1057" baseline="14660" dirty="0">
                <a:solidFill>
                  <a:srgbClr val="4471C4"/>
                </a:solidFill>
                <a:latin typeface="Cambria Math"/>
                <a:cs typeface="Cambria Math"/>
              </a:rPr>
              <a:t>-</a:t>
            </a:r>
            <a:r>
              <a:rPr sz="2000" spc="-10" dirty="0">
                <a:solidFill>
                  <a:srgbClr val="4471C4"/>
                </a:solidFill>
                <a:latin typeface="Calibri"/>
                <a:cs typeface="Calibri"/>
              </a:rPr>
              <a:t>tive)</a:t>
            </a:r>
            <a:endParaRPr sz="2000">
              <a:latin typeface="Calibri"/>
              <a:cs typeface="Calibri"/>
            </a:endParaRPr>
          </a:p>
        </p:txBody>
      </p:sp>
      <p:pic>
        <p:nvPicPr>
          <p:cNvPr id="11" name="object 11"/>
          <p:cNvPicPr/>
          <p:nvPr/>
        </p:nvPicPr>
        <p:blipFill>
          <a:blip r:embed="rId3" cstate="print"/>
          <a:stretch>
            <a:fillRect/>
          </a:stretch>
        </p:blipFill>
        <p:spPr>
          <a:xfrm>
            <a:off x="287274" y="3083814"/>
            <a:ext cx="1756410" cy="1317498"/>
          </a:xfrm>
          <a:prstGeom prst="rect">
            <a:avLst/>
          </a:prstGeom>
        </p:spPr>
      </p:pic>
      <p:pic>
        <p:nvPicPr>
          <p:cNvPr id="12" name="object 12"/>
          <p:cNvPicPr/>
          <p:nvPr/>
        </p:nvPicPr>
        <p:blipFill>
          <a:blip r:embed="rId4" cstate="print"/>
          <a:stretch>
            <a:fillRect/>
          </a:stretch>
        </p:blipFill>
        <p:spPr>
          <a:xfrm>
            <a:off x="259841" y="1328927"/>
            <a:ext cx="1811274" cy="1207008"/>
          </a:xfrm>
          <a:prstGeom prst="rect">
            <a:avLst/>
          </a:prstGeom>
        </p:spPr>
      </p:pic>
      <p:pic>
        <p:nvPicPr>
          <p:cNvPr id="13" name="object 13"/>
          <p:cNvPicPr/>
          <p:nvPr/>
        </p:nvPicPr>
        <p:blipFill>
          <a:blip r:embed="rId5" cstate="print"/>
          <a:stretch>
            <a:fillRect/>
          </a:stretch>
        </p:blipFill>
        <p:spPr>
          <a:xfrm>
            <a:off x="287274" y="4949190"/>
            <a:ext cx="1756410" cy="1171194"/>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pic>
        <p:nvPicPr>
          <p:cNvPr id="5" name="object 5"/>
          <p:cNvPicPr/>
          <p:nvPr/>
        </p:nvPicPr>
        <p:blipFill>
          <a:blip r:embed="rId3" cstate="print"/>
          <a:stretch>
            <a:fillRect/>
          </a:stretch>
        </p:blipFill>
        <p:spPr>
          <a:xfrm>
            <a:off x="3255182" y="1794933"/>
            <a:ext cx="2459813" cy="300566"/>
          </a:xfrm>
          <a:prstGeom prst="rect">
            <a:avLst/>
          </a:prstGeom>
        </p:spPr>
      </p:pic>
      <p:sp>
        <p:nvSpPr>
          <p:cNvPr id="6" name="object 6"/>
          <p:cNvSpPr txBox="1"/>
          <p:nvPr/>
        </p:nvSpPr>
        <p:spPr>
          <a:xfrm>
            <a:off x="4388611" y="1292097"/>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7" name="object 7"/>
          <p:cNvPicPr/>
          <p:nvPr/>
        </p:nvPicPr>
        <p:blipFill>
          <a:blip r:embed="rId3" cstate="print"/>
          <a:stretch>
            <a:fillRect/>
          </a:stretch>
        </p:blipFill>
        <p:spPr>
          <a:xfrm>
            <a:off x="3255182" y="3598587"/>
            <a:ext cx="2459813" cy="300566"/>
          </a:xfrm>
          <a:prstGeom prst="rect">
            <a:avLst/>
          </a:prstGeom>
        </p:spPr>
      </p:pic>
      <p:sp>
        <p:nvSpPr>
          <p:cNvPr id="8" name="object 8"/>
          <p:cNvSpPr txBox="1"/>
          <p:nvPr/>
        </p:nvSpPr>
        <p:spPr>
          <a:xfrm>
            <a:off x="4388611" y="3091433"/>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9" name="object 9"/>
          <p:cNvPicPr/>
          <p:nvPr/>
        </p:nvPicPr>
        <p:blipFill>
          <a:blip r:embed="rId3" cstate="print"/>
          <a:stretch>
            <a:fillRect/>
          </a:stretch>
        </p:blipFill>
        <p:spPr>
          <a:xfrm>
            <a:off x="3255182" y="5389287"/>
            <a:ext cx="2459813" cy="300566"/>
          </a:xfrm>
          <a:prstGeom prst="rect">
            <a:avLst/>
          </a:prstGeom>
        </p:spPr>
      </p:pic>
      <p:sp>
        <p:nvSpPr>
          <p:cNvPr id="10" name="object 10"/>
          <p:cNvSpPr/>
          <p:nvPr/>
        </p:nvSpPr>
        <p:spPr>
          <a:xfrm>
            <a:off x="5915405" y="1295463"/>
            <a:ext cx="99695" cy="1198880"/>
          </a:xfrm>
          <a:custGeom>
            <a:avLst/>
            <a:gdLst/>
            <a:ahLst/>
            <a:cxnLst/>
            <a:rect l="l" t="t" r="r" b="b"/>
            <a:pathLst>
              <a:path w="99695" h="1198880">
                <a:moveTo>
                  <a:pt x="99507" y="0"/>
                </a:moveTo>
                <a:lnTo>
                  <a:pt x="0" y="0"/>
                </a:lnTo>
                <a:lnTo>
                  <a:pt x="0" y="1198308"/>
                </a:lnTo>
                <a:lnTo>
                  <a:pt x="99507" y="1198308"/>
                </a:lnTo>
                <a:lnTo>
                  <a:pt x="99507" y="0"/>
                </a:lnTo>
                <a:close/>
              </a:path>
            </a:pathLst>
          </a:custGeom>
          <a:solidFill>
            <a:srgbClr val="538235"/>
          </a:solidFill>
        </p:spPr>
        <p:txBody>
          <a:bodyPr wrap="square" lIns="0" tIns="0" rIns="0" bIns="0" rtlCol="0"/>
          <a:lstStyle/>
          <a:p>
            <a:endParaRPr/>
          </a:p>
        </p:txBody>
      </p:sp>
      <p:sp>
        <p:nvSpPr>
          <p:cNvPr id="11" name="object 11"/>
          <p:cNvSpPr/>
          <p:nvPr/>
        </p:nvSpPr>
        <p:spPr>
          <a:xfrm>
            <a:off x="7061581" y="1746504"/>
            <a:ext cx="125730" cy="376555"/>
          </a:xfrm>
          <a:custGeom>
            <a:avLst/>
            <a:gdLst/>
            <a:ahLst/>
            <a:cxnLst/>
            <a:rect l="l" t="t" r="r" b="b"/>
            <a:pathLst>
              <a:path w="125729" h="376555">
                <a:moveTo>
                  <a:pt x="5334" y="0"/>
                </a:moveTo>
                <a:lnTo>
                  <a:pt x="0" y="15240"/>
                </a:lnTo>
                <a:lnTo>
                  <a:pt x="21844" y="24765"/>
                </a:lnTo>
                <a:lnTo>
                  <a:pt x="40640" y="37846"/>
                </a:lnTo>
                <a:lnTo>
                  <a:pt x="68961" y="74930"/>
                </a:lnTo>
                <a:lnTo>
                  <a:pt x="85598" y="124841"/>
                </a:lnTo>
                <a:lnTo>
                  <a:pt x="91186" y="186309"/>
                </a:lnTo>
                <a:lnTo>
                  <a:pt x="89789" y="219456"/>
                </a:lnTo>
                <a:lnTo>
                  <a:pt x="78613" y="276733"/>
                </a:lnTo>
                <a:lnTo>
                  <a:pt x="56134" y="321437"/>
                </a:lnTo>
                <a:lnTo>
                  <a:pt x="22098" y="351536"/>
                </a:lnTo>
                <a:lnTo>
                  <a:pt x="635" y="361061"/>
                </a:lnTo>
                <a:lnTo>
                  <a:pt x="5334" y="376300"/>
                </a:lnTo>
                <a:lnTo>
                  <a:pt x="56769" y="352171"/>
                </a:lnTo>
                <a:lnTo>
                  <a:pt x="94488" y="310515"/>
                </a:lnTo>
                <a:lnTo>
                  <a:pt x="117728" y="254762"/>
                </a:lnTo>
                <a:lnTo>
                  <a:pt x="125475" y="188213"/>
                </a:lnTo>
                <a:lnTo>
                  <a:pt x="123571" y="153797"/>
                </a:lnTo>
                <a:lnTo>
                  <a:pt x="108076" y="92583"/>
                </a:lnTo>
                <a:lnTo>
                  <a:pt x="77216" y="42799"/>
                </a:lnTo>
                <a:lnTo>
                  <a:pt x="32639" y="9906"/>
                </a:lnTo>
                <a:lnTo>
                  <a:pt x="5334" y="0"/>
                </a:lnTo>
                <a:close/>
              </a:path>
            </a:pathLst>
          </a:custGeom>
          <a:solidFill>
            <a:srgbClr val="000000"/>
          </a:solidFill>
        </p:spPr>
        <p:txBody>
          <a:bodyPr wrap="square" lIns="0" tIns="0" rIns="0" bIns="0" rtlCol="0"/>
          <a:lstStyle/>
          <a:p>
            <a:endParaRPr/>
          </a:p>
        </p:txBody>
      </p:sp>
      <p:sp>
        <p:nvSpPr>
          <p:cNvPr id="12" name="object 12"/>
          <p:cNvSpPr/>
          <p:nvPr/>
        </p:nvSpPr>
        <p:spPr>
          <a:xfrm>
            <a:off x="6457950" y="1746504"/>
            <a:ext cx="125730" cy="376555"/>
          </a:xfrm>
          <a:custGeom>
            <a:avLst/>
            <a:gdLst/>
            <a:ahLst/>
            <a:cxnLst/>
            <a:rect l="l" t="t" r="r" b="b"/>
            <a:pathLst>
              <a:path w="125729" h="376555">
                <a:moveTo>
                  <a:pt x="120142" y="0"/>
                </a:moveTo>
                <a:lnTo>
                  <a:pt x="68833" y="24130"/>
                </a:lnTo>
                <a:lnTo>
                  <a:pt x="31114" y="65912"/>
                </a:lnTo>
                <a:lnTo>
                  <a:pt x="7747" y="121920"/>
                </a:lnTo>
                <a:lnTo>
                  <a:pt x="0" y="188213"/>
                </a:lnTo>
                <a:lnTo>
                  <a:pt x="1904" y="222885"/>
                </a:lnTo>
                <a:lnTo>
                  <a:pt x="17399" y="283972"/>
                </a:lnTo>
                <a:lnTo>
                  <a:pt x="48132" y="333629"/>
                </a:lnTo>
                <a:lnTo>
                  <a:pt x="92709" y="366522"/>
                </a:lnTo>
                <a:lnTo>
                  <a:pt x="120142" y="376300"/>
                </a:lnTo>
                <a:lnTo>
                  <a:pt x="124841" y="361061"/>
                </a:lnTo>
                <a:lnTo>
                  <a:pt x="103377" y="351536"/>
                </a:lnTo>
                <a:lnTo>
                  <a:pt x="84835" y="338328"/>
                </a:lnTo>
                <a:lnTo>
                  <a:pt x="56642" y="300736"/>
                </a:lnTo>
                <a:lnTo>
                  <a:pt x="39877" y="249555"/>
                </a:lnTo>
                <a:lnTo>
                  <a:pt x="34289" y="186309"/>
                </a:lnTo>
                <a:lnTo>
                  <a:pt x="35687" y="154178"/>
                </a:lnTo>
                <a:lnTo>
                  <a:pt x="46863" y="98425"/>
                </a:lnTo>
                <a:lnTo>
                  <a:pt x="69342" y="54483"/>
                </a:lnTo>
                <a:lnTo>
                  <a:pt x="103758" y="24765"/>
                </a:lnTo>
                <a:lnTo>
                  <a:pt x="125475" y="15240"/>
                </a:lnTo>
                <a:lnTo>
                  <a:pt x="120142" y="0"/>
                </a:lnTo>
                <a:close/>
              </a:path>
            </a:pathLst>
          </a:custGeom>
          <a:solidFill>
            <a:srgbClr val="000000"/>
          </a:solidFill>
        </p:spPr>
        <p:txBody>
          <a:bodyPr wrap="square" lIns="0" tIns="0" rIns="0" bIns="0" rtlCol="0"/>
          <a:lstStyle/>
          <a:p>
            <a:endParaRPr/>
          </a:p>
        </p:txBody>
      </p:sp>
      <p:sp>
        <p:nvSpPr>
          <p:cNvPr id="13" name="object 13"/>
          <p:cNvSpPr txBox="1"/>
          <p:nvPr/>
        </p:nvSpPr>
        <p:spPr>
          <a:xfrm>
            <a:off x="6240271" y="1621027"/>
            <a:ext cx="91059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65" dirty="0">
                <a:solidFill>
                  <a:srgbClr val="538235"/>
                </a:solidFill>
                <a:latin typeface="Cambria Math"/>
                <a:cs typeface="Cambria Math"/>
              </a:rPr>
              <a:t>𝐱+</a:t>
            </a:r>
            <a:endParaRPr sz="3200">
              <a:latin typeface="Cambria Math"/>
              <a:cs typeface="Cambria Math"/>
            </a:endParaRPr>
          </a:p>
        </p:txBody>
      </p:sp>
      <p:sp>
        <p:nvSpPr>
          <p:cNvPr id="14" name="object 14"/>
          <p:cNvSpPr/>
          <p:nvPr/>
        </p:nvSpPr>
        <p:spPr>
          <a:xfrm>
            <a:off x="5929121" y="3093783"/>
            <a:ext cx="100330" cy="1199515"/>
          </a:xfrm>
          <a:custGeom>
            <a:avLst/>
            <a:gdLst/>
            <a:ahLst/>
            <a:cxnLst/>
            <a:rect l="l" t="t" r="r" b="b"/>
            <a:pathLst>
              <a:path w="100329" h="1199514">
                <a:moveTo>
                  <a:pt x="100266" y="0"/>
                </a:moveTo>
                <a:lnTo>
                  <a:pt x="0" y="0"/>
                </a:lnTo>
                <a:lnTo>
                  <a:pt x="0" y="1199070"/>
                </a:lnTo>
                <a:lnTo>
                  <a:pt x="100266" y="1199070"/>
                </a:lnTo>
                <a:lnTo>
                  <a:pt x="100266" y="0"/>
                </a:lnTo>
                <a:close/>
              </a:path>
            </a:pathLst>
          </a:custGeom>
          <a:solidFill>
            <a:srgbClr val="FF0000"/>
          </a:solidFill>
        </p:spPr>
        <p:txBody>
          <a:bodyPr wrap="square" lIns="0" tIns="0" rIns="0" bIns="0" rtlCol="0"/>
          <a:lstStyle/>
          <a:p>
            <a:endParaRPr/>
          </a:p>
        </p:txBody>
      </p:sp>
      <p:sp>
        <p:nvSpPr>
          <p:cNvPr id="15" name="object 15"/>
          <p:cNvSpPr/>
          <p:nvPr/>
        </p:nvSpPr>
        <p:spPr>
          <a:xfrm>
            <a:off x="7035292" y="3545585"/>
            <a:ext cx="125730" cy="376555"/>
          </a:xfrm>
          <a:custGeom>
            <a:avLst/>
            <a:gdLst/>
            <a:ahLst/>
            <a:cxnLst/>
            <a:rect l="l" t="t" r="r" b="b"/>
            <a:pathLst>
              <a:path w="125729" h="376554">
                <a:moveTo>
                  <a:pt x="5460" y="0"/>
                </a:moveTo>
                <a:lnTo>
                  <a:pt x="0" y="15239"/>
                </a:lnTo>
                <a:lnTo>
                  <a:pt x="21843" y="24764"/>
                </a:lnTo>
                <a:lnTo>
                  <a:pt x="40639" y="37846"/>
                </a:lnTo>
                <a:lnTo>
                  <a:pt x="68960" y="74930"/>
                </a:lnTo>
                <a:lnTo>
                  <a:pt x="85598" y="124840"/>
                </a:lnTo>
                <a:lnTo>
                  <a:pt x="91185" y="186308"/>
                </a:lnTo>
                <a:lnTo>
                  <a:pt x="89788" y="219456"/>
                </a:lnTo>
                <a:lnTo>
                  <a:pt x="78612" y="276732"/>
                </a:lnTo>
                <a:lnTo>
                  <a:pt x="56260" y="321437"/>
                </a:lnTo>
                <a:lnTo>
                  <a:pt x="22098" y="351536"/>
                </a:lnTo>
                <a:lnTo>
                  <a:pt x="634" y="361061"/>
                </a:lnTo>
                <a:lnTo>
                  <a:pt x="5460" y="376300"/>
                </a:lnTo>
                <a:lnTo>
                  <a:pt x="56768" y="352170"/>
                </a:lnTo>
                <a:lnTo>
                  <a:pt x="94614" y="310514"/>
                </a:lnTo>
                <a:lnTo>
                  <a:pt x="117855" y="254762"/>
                </a:lnTo>
                <a:lnTo>
                  <a:pt x="125602" y="188213"/>
                </a:lnTo>
                <a:lnTo>
                  <a:pt x="123571" y="153796"/>
                </a:lnTo>
                <a:lnTo>
                  <a:pt x="108076" y="92582"/>
                </a:lnTo>
                <a:lnTo>
                  <a:pt x="77215" y="42799"/>
                </a:lnTo>
                <a:lnTo>
                  <a:pt x="32765" y="9905"/>
                </a:lnTo>
                <a:lnTo>
                  <a:pt x="5460" y="0"/>
                </a:lnTo>
                <a:close/>
              </a:path>
            </a:pathLst>
          </a:custGeom>
          <a:solidFill>
            <a:srgbClr val="000000"/>
          </a:solidFill>
        </p:spPr>
        <p:txBody>
          <a:bodyPr wrap="square" lIns="0" tIns="0" rIns="0" bIns="0" rtlCol="0"/>
          <a:lstStyle/>
          <a:p>
            <a:endParaRPr/>
          </a:p>
        </p:txBody>
      </p:sp>
      <p:sp>
        <p:nvSpPr>
          <p:cNvPr id="16" name="object 16"/>
          <p:cNvSpPr/>
          <p:nvPr/>
        </p:nvSpPr>
        <p:spPr>
          <a:xfrm>
            <a:off x="6483858" y="3545585"/>
            <a:ext cx="125730" cy="376555"/>
          </a:xfrm>
          <a:custGeom>
            <a:avLst/>
            <a:gdLst/>
            <a:ahLst/>
            <a:cxnLst/>
            <a:rect l="l" t="t" r="r" b="b"/>
            <a:pathLst>
              <a:path w="125729" h="376554">
                <a:moveTo>
                  <a:pt x="120141" y="0"/>
                </a:moveTo>
                <a:lnTo>
                  <a:pt x="68834" y="24129"/>
                </a:lnTo>
                <a:lnTo>
                  <a:pt x="31114" y="65912"/>
                </a:lnTo>
                <a:lnTo>
                  <a:pt x="7746" y="121919"/>
                </a:lnTo>
                <a:lnTo>
                  <a:pt x="0" y="188213"/>
                </a:lnTo>
                <a:lnTo>
                  <a:pt x="1904" y="222884"/>
                </a:lnTo>
                <a:lnTo>
                  <a:pt x="17399" y="283971"/>
                </a:lnTo>
                <a:lnTo>
                  <a:pt x="48133" y="333628"/>
                </a:lnTo>
                <a:lnTo>
                  <a:pt x="92710" y="366521"/>
                </a:lnTo>
                <a:lnTo>
                  <a:pt x="120141" y="376300"/>
                </a:lnTo>
                <a:lnTo>
                  <a:pt x="124967" y="361061"/>
                </a:lnTo>
                <a:lnTo>
                  <a:pt x="103505" y="351536"/>
                </a:lnTo>
                <a:lnTo>
                  <a:pt x="84962" y="338327"/>
                </a:lnTo>
                <a:lnTo>
                  <a:pt x="56641" y="300736"/>
                </a:lnTo>
                <a:lnTo>
                  <a:pt x="39877" y="249555"/>
                </a:lnTo>
                <a:lnTo>
                  <a:pt x="34416" y="186308"/>
                </a:lnTo>
                <a:lnTo>
                  <a:pt x="35687" y="154177"/>
                </a:lnTo>
                <a:lnTo>
                  <a:pt x="46862" y="98425"/>
                </a:lnTo>
                <a:lnTo>
                  <a:pt x="69341" y="54483"/>
                </a:lnTo>
                <a:lnTo>
                  <a:pt x="103759" y="24764"/>
                </a:lnTo>
                <a:lnTo>
                  <a:pt x="125475" y="15239"/>
                </a:lnTo>
                <a:lnTo>
                  <a:pt x="120141" y="0"/>
                </a:lnTo>
                <a:close/>
              </a:path>
            </a:pathLst>
          </a:custGeom>
          <a:solidFill>
            <a:srgbClr val="000000"/>
          </a:solidFill>
        </p:spPr>
        <p:txBody>
          <a:bodyPr wrap="square" lIns="0" tIns="0" rIns="0" bIns="0" rtlCol="0"/>
          <a:lstStyle/>
          <a:p>
            <a:endParaRPr/>
          </a:p>
        </p:txBody>
      </p:sp>
      <p:sp>
        <p:nvSpPr>
          <p:cNvPr id="17" name="object 17"/>
          <p:cNvSpPr txBox="1"/>
          <p:nvPr/>
        </p:nvSpPr>
        <p:spPr>
          <a:xfrm>
            <a:off x="6266434" y="3420109"/>
            <a:ext cx="77978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25" dirty="0">
                <a:solidFill>
                  <a:srgbClr val="FF0000"/>
                </a:solidFill>
                <a:latin typeface="Cambria Math"/>
                <a:cs typeface="Cambria Math"/>
              </a:rPr>
              <a:t>𝐱a</a:t>
            </a:r>
            <a:endParaRPr sz="3200">
              <a:latin typeface="Cambria Math"/>
              <a:cs typeface="Cambria Math"/>
            </a:endParaRPr>
          </a:p>
        </p:txBody>
      </p:sp>
      <p:grpSp>
        <p:nvGrpSpPr>
          <p:cNvPr id="18" name="object 18"/>
          <p:cNvGrpSpPr/>
          <p:nvPr/>
        </p:nvGrpSpPr>
        <p:grpSpPr>
          <a:xfrm>
            <a:off x="5930772" y="4886833"/>
            <a:ext cx="112395" cy="1212215"/>
            <a:chOff x="5930772" y="4886833"/>
            <a:chExt cx="112395" cy="1212215"/>
          </a:xfrm>
        </p:grpSpPr>
        <p:sp>
          <p:nvSpPr>
            <p:cNvPr id="19" name="object 19"/>
            <p:cNvSpPr/>
            <p:nvPr/>
          </p:nvSpPr>
          <p:spPr>
            <a:xfrm>
              <a:off x="5936741" y="4892802"/>
              <a:ext cx="99695" cy="1199515"/>
            </a:xfrm>
            <a:custGeom>
              <a:avLst/>
              <a:gdLst/>
              <a:ahLst/>
              <a:cxnLst/>
              <a:rect l="l" t="t" r="r" b="b"/>
              <a:pathLst>
                <a:path w="99695" h="1199514">
                  <a:moveTo>
                    <a:pt x="99507" y="0"/>
                  </a:moveTo>
                  <a:lnTo>
                    <a:pt x="0" y="0"/>
                  </a:lnTo>
                  <a:lnTo>
                    <a:pt x="0" y="1199070"/>
                  </a:lnTo>
                  <a:lnTo>
                    <a:pt x="99507" y="1199070"/>
                  </a:lnTo>
                  <a:lnTo>
                    <a:pt x="99507" y="0"/>
                  </a:lnTo>
                  <a:close/>
                </a:path>
              </a:pathLst>
            </a:custGeom>
            <a:solidFill>
              <a:srgbClr val="006FC0"/>
            </a:solidFill>
          </p:spPr>
          <p:txBody>
            <a:bodyPr wrap="square" lIns="0" tIns="0" rIns="0" bIns="0" rtlCol="0"/>
            <a:lstStyle/>
            <a:p>
              <a:endParaRPr/>
            </a:p>
          </p:txBody>
        </p:sp>
        <p:sp>
          <p:nvSpPr>
            <p:cNvPr id="20" name="object 20"/>
            <p:cNvSpPr/>
            <p:nvPr/>
          </p:nvSpPr>
          <p:spPr>
            <a:xfrm>
              <a:off x="5937122" y="4893183"/>
              <a:ext cx="99695" cy="1199515"/>
            </a:xfrm>
            <a:custGeom>
              <a:avLst/>
              <a:gdLst/>
              <a:ahLst/>
              <a:cxnLst/>
              <a:rect l="l" t="t" r="r" b="b"/>
              <a:pathLst>
                <a:path w="99695" h="1199514">
                  <a:moveTo>
                    <a:pt x="0" y="1199070"/>
                  </a:moveTo>
                  <a:lnTo>
                    <a:pt x="99507" y="1199070"/>
                  </a:lnTo>
                  <a:lnTo>
                    <a:pt x="99507" y="0"/>
                  </a:lnTo>
                  <a:lnTo>
                    <a:pt x="0" y="0"/>
                  </a:lnTo>
                  <a:lnTo>
                    <a:pt x="0" y="1199070"/>
                  </a:lnTo>
                  <a:close/>
                </a:path>
              </a:pathLst>
            </a:custGeom>
            <a:ln w="12699">
              <a:solidFill>
                <a:srgbClr val="41709C"/>
              </a:solidFill>
            </a:ln>
          </p:spPr>
          <p:txBody>
            <a:bodyPr wrap="square" lIns="0" tIns="0" rIns="0" bIns="0" rtlCol="0"/>
            <a:lstStyle/>
            <a:p>
              <a:endParaRPr/>
            </a:p>
          </p:txBody>
        </p:sp>
      </p:grpSp>
      <p:sp>
        <p:nvSpPr>
          <p:cNvPr id="21" name="object 21"/>
          <p:cNvSpPr/>
          <p:nvPr/>
        </p:nvSpPr>
        <p:spPr>
          <a:xfrm>
            <a:off x="7061581" y="5322570"/>
            <a:ext cx="125730" cy="376555"/>
          </a:xfrm>
          <a:custGeom>
            <a:avLst/>
            <a:gdLst/>
            <a:ahLst/>
            <a:cxnLst/>
            <a:rect l="l" t="t" r="r" b="b"/>
            <a:pathLst>
              <a:path w="125729" h="376554">
                <a:moveTo>
                  <a:pt x="5334" y="0"/>
                </a:moveTo>
                <a:lnTo>
                  <a:pt x="0" y="15239"/>
                </a:lnTo>
                <a:lnTo>
                  <a:pt x="21844" y="24764"/>
                </a:lnTo>
                <a:lnTo>
                  <a:pt x="40640" y="37845"/>
                </a:lnTo>
                <a:lnTo>
                  <a:pt x="68961" y="74929"/>
                </a:lnTo>
                <a:lnTo>
                  <a:pt x="85598" y="124840"/>
                </a:lnTo>
                <a:lnTo>
                  <a:pt x="91186" y="186308"/>
                </a:lnTo>
                <a:lnTo>
                  <a:pt x="89789" y="219455"/>
                </a:lnTo>
                <a:lnTo>
                  <a:pt x="78613" y="276694"/>
                </a:lnTo>
                <a:lnTo>
                  <a:pt x="56134" y="321386"/>
                </a:lnTo>
                <a:lnTo>
                  <a:pt x="22098" y="351535"/>
                </a:lnTo>
                <a:lnTo>
                  <a:pt x="635" y="361035"/>
                </a:lnTo>
                <a:lnTo>
                  <a:pt x="5334" y="376313"/>
                </a:lnTo>
                <a:lnTo>
                  <a:pt x="56769" y="352234"/>
                </a:lnTo>
                <a:lnTo>
                  <a:pt x="94488" y="310553"/>
                </a:lnTo>
                <a:lnTo>
                  <a:pt x="117728" y="254761"/>
                </a:lnTo>
                <a:lnTo>
                  <a:pt x="125475" y="188213"/>
                </a:lnTo>
                <a:lnTo>
                  <a:pt x="123571" y="153796"/>
                </a:lnTo>
                <a:lnTo>
                  <a:pt x="108076" y="92582"/>
                </a:lnTo>
                <a:lnTo>
                  <a:pt x="77216" y="42798"/>
                </a:lnTo>
                <a:lnTo>
                  <a:pt x="32639" y="9905"/>
                </a:lnTo>
                <a:lnTo>
                  <a:pt x="5334" y="0"/>
                </a:lnTo>
                <a:close/>
              </a:path>
            </a:pathLst>
          </a:custGeom>
          <a:solidFill>
            <a:srgbClr val="000000"/>
          </a:solidFill>
        </p:spPr>
        <p:txBody>
          <a:bodyPr wrap="square" lIns="0" tIns="0" rIns="0" bIns="0" rtlCol="0"/>
          <a:lstStyle/>
          <a:p>
            <a:endParaRPr/>
          </a:p>
        </p:txBody>
      </p:sp>
      <p:sp>
        <p:nvSpPr>
          <p:cNvPr id="22" name="object 22"/>
          <p:cNvSpPr/>
          <p:nvPr/>
        </p:nvSpPr>
        <p:spPr>
          <a:xfrm>
            <a:off x="6457950" y="5322570"/>
            <a:ext cx="125730" cy="376555"/>
          </a:xfrm>
          <a:custGeom>
            <a:avLst/>
            <a:gdLst/>
            <a:ahLst/>
            <a:cxnLst/>
            <a:rect l="l" t="t" r="r" b="b"/>
            <a:pathLst>
              <a:path w="125729" h="376554">
                <a:moveTo>
                  <a:pt x="120142" y="0"/>
                </a:moveTo>
                <a:lnTo>
                  <a:pt x="68833" y="24129"/>
                </a:lnTo>
                <a:lnTo>
                  <a:pt x="31114" y="65912"/>
                </a:lnTo>
                <a:lnTo>
                  <a:pt x="7747" y="121919"/>
                </a:lnTo>
                <a:lnTo>
                  <a:pt x="0" y="188213"/>
                </a:lnTo>
                <a:lnTo>
                  <a:pt x="1904" y="222884"/>
                </a:lnTo>
                <a:lnTo>
                  <a:pt x="17399" y="283971"/>
                </a:lnTo>
                <a:lnTo>
                  <a:pt x="48132" y="333590"/>
                </a:lnTo>
                <a:lnTo>
                  <a:pt x="92709" y="366471"/>
                </a:lnTo>
                <a:lnTo>
                  <a:pt x="120142" y="376313"/>
                </a:lnTo>
                <a:lnTo>
                  <a:pt x="124841" y="361035"/>
                </a:lnTo>
                <a:lnTo>
                  <a:pt x="103377" y="351535"/>
                </a:lnTo>
                <a:lnTo>
                  <a:pt x="84835" y="338315"/>
                </a:lnTo>
                <a:lnTo>
                  <a:pt x="56642" y="300735"/>
                </a:lnTo>
                <a:lnTo>
                  <a:pt x="39877" y="249554"/>
                </a:lnTo>
                <a:lnTo>
                  <a:pt x="34289" y="186308"/>
                </a:lnTo>
                <a:lnTo>
                  <a:pt x="35687" y="154177"/>
                </a:lnTo>
                <a:lnTo>
                  <a:pt x="46863" y="98424"/>
                </a:lnTo>
                <a:lnTo>
                  <a:pt x="69342" y="54482"/>
                </a:lnTo>
                <a:lnTo>
                  <a:pt x="103758" y="24764"/>
                </a:lnTo>
                <a:lnTo>
                  <a:pt x="125475" y="15239"/>
                </a:lnTo>
                <a:lnTo>
                  <a:pt x="120142" y="0"/>
                </a:lnTo>
                <a:close/>
              </a:path>
            </a:pathLst>
          </a:custGeom>
          <a:solidFill>
            <a:srgbClr val="000000"/>
          </a:solidFill>
        </p:spPr>
        <p:txBody>
          <a:bodyPr wrap="square" lIns="0" tIns="0" rIns="0" bIns="0" rtlCol="0"/>
          <a:lstStyle/>
          <a:p>
            <a:endParaRPr/>
          </a:p>
        </p:txBody>
      </p:sp>
      <p:pic>
        <p:nvPicPr>
          <p:cNvPr id="23" name="object 23"/>
          <p:cNvPicPr/>
          <p:nvPr/>
        </p:nvPicPr>
        <p:blipFill>
          <a:blip r:embed="rId4" cstate="print"/>
          <a:stretch>
            <a:fillRect/>
          </a:stretch>
        </p:blipFill>
        <p:spPr>
          <a:xfrm>
            <a:off x="287274" y="3083814"/>
            <a:ext cx="1756410" cy="1317498"/>
          </a:xfrm>
          <a:prstGeom prst="rect">
            <a:avLst/>
          </a:prstGeom>
        </p:spPr>
      </p:pic>
      <p:pic>
        <p:nvPicPr>
          <p:cNvPr id="24" name="object 24"/>
          <p:cNvPicPr/>
          <p:nvPr/>
        </p:nvPicPr>
        <p:blipFill>
          <a:blip r:embed="rId5" cstate="print"/>
          <a:stretch>
            <a:fillRect/>
          </a:stretch>
        </p:blipFill>
        <p:spPr>
          <a:xfrm>
            <a:off x="259841" y="1328927"/>
            <a:ext cx="1811274" cy="1207008"/>
          </a:xfrm>
          <a:prstGeom prst="rect">
            <a:avLst/>
          </a:prstGeom>
        </p:spPr>
      </p:pic>
      <p:pic>
        <p:nvPicPr>
          <p:cNvPr id="25" name="object 25"/>
          <p:cNvPicPr/>
          <p:nvPr/>
        </p:nvPicPr>
        <p:blipFill>
          <a:blip r:embed="rId6" cstate="print"/>
          <a:stretch>
            <a:fillRect/>
          </a:stretch>
        </p:blipFill>
        <p:spPr>
          <a:xfrm>
            <a:off x="287274" y="4949190"/>
            <a:ext cx="1756410" cy="1171194"/>
          </a:xfrm>
          <a:prstGeom prst="rect">
            <a:avLst/>
          </a:prstGeom>
        </p:spPr>
      </p:pic>
      <p:sp>
        <p:nvSpPr>
          <p:cNvPr id="26" name="object 26"/>
          <p:cNvSpPr txBox="1"/>
          <p:nvPr/>
        </p:nvSpPr>
        <p:spPr>
          <a:xfrm>
            <a:off x="4388611" y="4983034"/>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27" name="object 27"/>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
        <p:nvSpPr>
          <p:cNvPr id="28" name="object 28"/>
          <p:cNvSpPr txBox="1"/>
          <p:nvPr/>
        </p:nvSpPr>
        <p:spPr>
          <a:xfrm>
            <a:off x="6240526" y="5287326"/>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29" name="object 29"/>
          <p:cNvSpPr txBox="1"/>
          <p:nvPr/>
        </p:nvSpPr>
        <p:spPr>
          <a:xfrm>
            <a:off x="6578854" y="5287326"/>
            <a:ext cx="403860" cy="431800"/>
          </a:xfrm>
          <a:prstGeom prst="rect">
            <a:avLst/>
          </a:prstGeom>
        </p:spPr>
        <p:txBody>
          <a:bodyPr vert="horz" wrap="square" lIns="0" tIns="0" rIns="0" bIns="0" rtlCol="0">
            <a:spAutoFit/>
          </a:bodyPr>
          <a:lstStyle/>
          <a:p>
            <a:pPr marL="12700">
              <a:lnSpc>
                <a:spcPts val="3229"/>
              </a:lnSpc>
            </a:pPr>
            <a:r>
              <a:rPr sz="3200" spc="75" dirty="0">
                <a:solidFill>
                  <a:srgbClr val="006FC0"/>
                </a:solidFill>
                <a:latin typeface="Cambria Math"/>
                <a:cs typeface="Cambria Math"/>
              </a:rPr>
              <a:t>𝐱-</a:t>
            </a:r>
            <a:endParaRPr sz="3200">
              <a:latin typeface="Cambria Math"/>
              <a:cs typeface="Cambria Math"/>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pic>
        <p:nvPicPr>
          <p:cNvPr id="5" name="object 5"/>
          <p:cNvPicPr/>
          <p:nvPr/>
        </p:nvPicPr>
        <p:blipFill>
          <a:blip r:embed="rId2" cstate="print"/>
          <a:stretch>
            <a:fillRect/>
          </a:stretch>
        </p:blipFill>
        <p:spPr>
          <a:xfrm>
            <a:off x="3255182" y="1794933"/>
            <a:ext cx="2459813" cy="300566"/>
          </a:xfrm>
          <a:prstGeom prst="rect">
            <a:avLst/>
          </a:prstGeom>
        </p:spPr>
      </p:pic>
      <p:sp>
        <p:nvSpPr>
          <p:cNvPr id="6" name="object 6"/>
          <p:cNvSpPr txBox="1"/>
          <p:nvPr/>
        </p:nvSpPr>
        <p:spPr>
          <a:xfrm>
            <a:off x="4388611" y="1292097"/>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7" name="object 7"/>
          <p:cNvPicPr/>
          <p:nvPr/>
        </p:nvPicPr>
        <p:blipFill>
          <a:blip r:embed="rId2" cstate="print"/>
          <a:stretch>
            <a:fillRect/>
          </a:stretch>
        </p:blipFill>
        <p:spPr>
          <a:xfrm>
            <a:off x="3255182" y="3598587"/>
            <a:ext cx="2459813" cy="300566"/>
          </a:xfrm>
          <a:prstGeom prst="rect">
            <a:avLst/>
          </a:prstGeom>
        </p:spPr>
      </p:pic>
      <p:sp>
        <p:nvSpPr>
          <p:cNvPr id="8" name="object 8"/>
          <p:cNvSpPr txBox="1"/>
          <p:nvPr/>
        </p:nvSpPr>
        <p:spPr>
          <a:xfrm>
            <a:off x="4388611" y="3091433"/>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9" name="object 9"/>
          <p:cNvPicPr/>
          <p:nvPr/>
        </p:nvPicPr>
        <p:blipFill>
          <a:blip r:embed="rId2" cstate="print"/>
          <a:stretch>
            <a:fillRect/>
          </a:stretch>
        </p:blipFill>
        <p:spPr>
          <a:xfrm>
            <a:off x="3255182" y="5389287"/>
            <a:ext cx="2459813" cy="300566"/>
          </a:xfrm>
          <a:prstGeom prst="rect">
            <a:avLst/>
          </a:prstGeom>
        </p:spPr>
      </p:pic>
      <p:sp>
        <p:nvSpPr>
          <p:cNvPr id="10" name="object 10"/>
          <p:cNvSpPr/>
          <p:nvPr/>
        </p:nvSpPr>
        <p:spPr>
          <a:xfrm>
            <a:off x="5915405" y="1295463"/>
            <a:ext cx="99695" cy="1198880"/>
          </a:xfrm>
          <a:custGeom>
            <a:avLst/>
            <a:gdLst/>
            <a:ahLst/>
            <a:cxnLst/>
            <a:rect l="l" t="t" r="r" b="b"/>
            <a:pathLst>
              <a:path w="99695" h="1198880">
                <a:moveTo>
                  <a:pt x="99507" y="0"/>
                </a:moveTo>
                <a:lnTo>
                  <a:pt x="0" y="0"/>
                </a:lnTo>
                <a:lnTo>
                  <a:pt x="0" y="1198308"/>
                </a:lnTo>
                <a:lnTo>
                  <a:pt x="99507" y="1198308"/>
                </a:lnTo>
                <a:lnTo>
                  <a:pt x="99507" y="0"/>
                </a:lnTo>
                <a:close/>
              </a:path>
            </a:pathLst>
          </a:custGeom>
          <a:solidFill>
            <a:srgbClr val="538235"/>
          </a:solidFill>
        </p:spPr>
        <p:txBody>
          <a:bodyPr wrap="square" lIns="0" tIns="0" rIns="0" bIns="0" rtlCol="0"/>
          <a:lstStyle/>
          <a:p>
            <a:endParaRPr/>
          </a:p>
        </p:txBody>
      </p:sp>
      <p:sp>
        <p:nvSpPr>
          <p:cNvPr id="11" name="object 11"/>
          <p:cNvSpPr/>
          <p:nvPr/>
        </p:nvSpPr>
        <p:spPr>
          <a:xfrm>
            <a:off x="7061581" y="1746504"/>
            <a:ext cx="125730" cy="376555"/>
          </a:xfrm>
          <a:custGeom>
            <a:avLst/>
            <a:gdLst/>
            <a:ahLst/>
            <a:cxnLst/>
            <a:rect l="l" t="t" r="r" b="b"/>
            <a:pathLst>
              <a:path w="125729" h="376555">
                <a:moveTo>
                  <a:pt x="5334" y="0"/>
                </a:moveTo>
                <a:lnTo>
                  <a:pt x="0" y="15240"/>
                </a:lnTo>
                <a:lnTo>
                  <a:pt x="21844" y="24765"/>
                </a:lnTo>
                <a:lnTo>
                  <a:pt x="40640" y="37846"/>
                </a:lnTo>
                <a:lnTo>
                  <a:pt x="68961" y="74930"/>
                </a:lnTo>
                <a:lnTo>
                  <a:pt x="85598" y="124841"/>
                </a:lnTo>
                <a:lnTo>
                  <a:pt x="91186" y="186309"/>
                </a:lnTo>
                <a:lnTo>
                  <a:pt x="89789" y="219456"/>
                </a:lnTo>
                <a:lnTo>
                  <a:pt x="78613" y="276733"/>
                </a:lnTo>
                <a:lnTo>
                  <a:pt x="56134" y="321437"/>
                </a:lnTo>
                <a:lnTo>
                  <a:pt x="22098" y="351536"/>
                </a:lnTo>
                <a:lnTo>
                  <a:pt x="635" y="361061"/>
                </a:lnTo>
                <a:lnTo>
                  <a:pt x="5334" y="376300"/>
                </a:lnTo>
                <a:lnTo>
                  <a:pt x="56769" y="352171"/>
                </a:lnTo>
                <a:lnTo>
                  <a:pt x="94488" y="310515"/>
                </a:lnTo>
                <a:lnTo>
                  <a:pt x="117728" y="254762"/>
                </a:lnTo>
                <a:lnTo>
                  <a:pt x="125475" y="188213"/>
                </a:lnTo>
                <a:lnTo>
                  <a:pt x="123571" y="153797"/>
                </a:lnTo>
                <a:lnTo>
                  <a:pt x="108076" y="92583"/>
                </a:lnTo>
                <a:lnTo>
                  <a:pt x="77216" y="42799"/>
                </a:lnTo>
                <a:lnTo>
                  <a:pt x="32639" y="9906"/>
                </a:lnTo>
                <a:lnTo>
                  <a:pt x="5334" y="0"/>
                </a:lnTo>
                <a:close/>
              </a:path>
            </a:pathLst>
          </a:custGeom>
          <a:solidFill>
            <a:srgbClr val="000000"/>
          </a:solidFill>
        </p:spPr>
        <p:txBody>
          <a:bodyPr wrap="square" lIns="0" tIns="0" rIns="0" bIns="0" rtlCol="0"/>
          <a:lstStyle/>
          <a:p>
            <a:endParaRPr/>
          </a:p>
        </p:txBody>
      </p:sp>
      <p:sp>
        <p:nvSpPr>
          <p:cNvPr id="12" name="object 12"/>
          <p:cNvSpPr/>
          <p:nvPr/>
        </p:nvSpPr>
        <p:spPr>
          <a:xfrm>
            <a:off x="6457950" y="1746504"/>
            <a:ext cx="125730" cy="376555"/>
          </a:xfrm>
          <a:custGeom>
            <a:avLst/>
            <a:gdLst/>
            <a:ahLst/>
            <a:cxnLst/>
            <a:rect l="l" t="t" r="r" b="b"/>
            <a:pathLst>
              <a:path w="125729" h="376555">
                <a:moveTo>
                  <a:pt x="120142" y="0"/>
                </a:moveTo>
                <a:lnTo>
                  <a:pt x="68833" y="24130"/>
                </a:lnTo>
                <a:lnTo>
                  <a:pt x="31114" y="65912"/>
                </a:lnTo>
                <a:lnTo>
                  <a:pt x="7747" y="121920"/>
                </a:lnTo>
                <a:lnTo>
                  <a:pt x="0" y="188213"/>
                </a:lnTo>
                <a:lnTo>
                  <a:pt x="1904" y="222885"/>
                </a:lnTo>
                <a:lnTo>
                  <a:pt x="17399" y="283972"/>
                </a:lnTo>
                <a:lnTo>
                  <a:pt x="48132" y="333629"/>
                </a:lnTo>
                <a:lnTo>
                  <a:pt x="92709" y="366522"/>
                </a:lnTo>
                <a:lnTo>
                  <a:pt x="120142" y="376300"/>
                </a:lnTo>
                <a:lnTo>
                  <a:pt x="124841" y="361061"/>
                </a:lnTo>
                <a:lnTo>
                  <a:pt x="103377" y="351536"/>
                </a:lnTo>
                <a:lnTo>
                  <a:pt x="84835" y="338328"/>
                </a:lnTo>
                <a:lnTo>
                  <a:pt x="56642" y="300736"/>
                </a:lnTo>
                <a:lnTo>
                  <a:pt x="39877" y="249555"/>
                </a:lnTo>
                <a:lnTo>
                  <a:pt x="34289" y="186309"/>
                </a:lnTo>
                <a:lnTo>
                  <a:pt x="35687" y="154178"/>
                </a:lnTo>
                <a:lnTo>
                  <a:pt x="46863" y="98425"/>
                </a:lnTo>
                <a:lnTo>
                  <a:pt x="69342" y="54483"/>
                </a:lnTo>
                <a:lnTo>
                  <a:pt x="103758" y="24765"/>
                </a:lnTo>
                <a:lnTo>
                  <a:pt x="125475" y="15240"/>
                </a:lnTo>
                <a:lnTo>
                  <a:pt x="120142" y="0"/>
                </a:lnTo>
                <a:close/>
              </a:path>
            </a:pathLst>
          </a:custGeom>
          <a:solidFill>
            <a:srgbClr val="000000"/>
          </a:solidFill>
        </p:spPr>
        <p:txBody>
          <a:bodyPr wrap="square" lIns="0" tIns="0" rIns="0" bIns="0" rtlCol="0"/>
          <a:lstStyle/>
          <a:p>
            <a:endParaRPr/>
          </a:p>
        </p:txBody>
      </p:sp>
      <p:sp>
        <p:nvSpPr>
          <p:cNvPr id="13" name="object 13"/>
          <p:cNvSpPr txBox="1"/>
          <p:nvPr/>
        </p:nvSpPr>
        <p:spPr>
          <a:xfrm>
            <a:off x="6240271" y="1621027"/>
            <a:ext cx="91059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65" dirty="0">
                <a:solidFill>
                  <a:srgbClr val="538235"/>
                </a:solidFill>
                <a:latin typeface="Cambria Math"/>
                <a:cs typeface="Cambria Math"/>
              </a:rPr>
              <a:t>𝐱+</a:t>
            </a:r>
            <a:endParaRPr sz="3200">
              <a:latin typeface="Cambria Math"/>
              <a:cs typeface="Cambria Math"/>
            </a:endParaRPr>
          </a:p>
        </p:txBody>
      </p:sp>
      <p:sp>
        <p:nvSpPr>
          <p:cNvPr id="14" name="object 14"/>
          <p:cNvSpPr/>
          <p:nvPr/>
        </p:nvSpPr>
        <p:spPr>
          <a:xfrm>
            <a:off x="5929121" y="3093783"/>
            <a:ext cx="100330" cy="1199515"/>
          </a:xfrm>
          <a:custGeom>
            <a:avLst/>
            <a:gdLst/>
            <a:ahLst/>
            <a:cxnLst/>
            <a:rect l="l" t="t" r="r" b="b"/>
            <a:pathLst>
              <a:path w="100329" h="1199514">
                <a:moveTo>
                  <a:pt x="100266" y="0"/>
                </a:moveTo>
                <a:lnTo>
                  <a:pt x="0" y="0"/>
                </a:lnTo>
                <a:lnTo>
                  <a:pt x="0" y="1199070"/>
                </a:lnTo>
                <a:lnTo>
                  <a:pt x="100266" y="1199070"/>
                </a:lnTo>
                <a:lnTo>
                  <a:pt x="100266" y="0"/>
                </a:lnTo>
                <a:close/>
              </a:path>
            </a:pathLst>
          </a:custGeom>
          <a:solidFill>
            <a:srgbClr val="FF0000"/>
          </a:solidFill>
        </p:spPr>
        <p:txBody>
          <a:bodyPr wrap="square" lIns="0" tIns="0" rIns="0" bIns="0" rtlCol="0"/>
          <a:lstStyle/>
          <a:p>
            <a:endParaRPr/>
          </a:p>
        </p:txBody>
      </p:sp>
      <p:sp>
        <p:nvSpPr>
          <p:cNvPr id="15" name="object 15"/>
          <p:cNvSpPr/>
          <p:nvPr/>
        </p:nvSpPr>
        <p:spPr>
          <a:xfrm>
            <a:off x="7035292" y="3545585"/>
            <a:ext cx="125730" cy="376555"/>
          </a:xfrm>
          <a:custGeom>
            <a:avLst/>
            <a:gdLst/>
            <a:ahLst/>
            <a:cxnLst/>
            <a:rect l="l" t="t" r="r" b="b"/>
            <a:pathLst>
              <a:path w="125729" h="376554">
                <a:moveTo>
                  <a:pt x="5460" y="0"/>
                </a:moveTo>
                <a:lnTo>
                  <a:pt x="0" y="15239"/>
                </a:lnTo>
                <a:lnTo>
                  <a:pt x="21843" y="24764"/>
                </a:lnTo>
                <a:lnTo>
                  <a:pt x="40639" y="37846"/>
                </a:lnTo>
                <a:lnTo>
                  <a:pt x="68960" y="74930"/>
                </a:lnTo>
                <a:lnTo>
                  <a:pt x="85598" y="124840"/>
                </a:lnTo>
                <a:lnTo>
                  <a:pt x="91185" y="186308"/>
                </a:lnTo>
                <a:lnTo>
                  <a:pt x="89788" y="219456"/>
                </a:lnTo>
                <a:lnTo>
                  <a:pt x="78612" y="276732"/>
                </a:lnTo>
                <a:lnTo>
                  <a:pt x="56260" y="321437"/>
                </a:lnTo>
                <a:lnTo>
                  <a:pt x="22098" y="351536"/>
                </a:lnTo>
                <a:lnTo>
                  <a:pt x="634" y="361061"/>
                </a:lnTo>
                <a:lnTo>
                  <a:pt x="5460" y="376300"/>
                </a:lnTo>
                <a:lnTo>
                  <a:pt x="56768" y="352170"/>
                </a:lnTo>
                <a:lnTo>
                  <a:pt x="94614" y="310514"/>
                </a:lnTo>
                <a:lnTo>
                  <a:pt x="117855" y="254762"/>
                </a:lnTo>
                <a:lnTo>
                  <a:pt x="125602" y="188213"/>
                </a:lnTo>
                <a:lnTo>
                  <a:pt x="123571" y="153796"/>
                </a:lnTo>
                <a:lnTo>
                  <a:pt x="108076" y="92582"/>
                </a:lnTo>
                <a:lnTo>
                  <a:pt x="77215" y="42799"/>
                </a:lnTo>
                <a:lnTo>
                  <a:pt x="32765" y="9905"/>
                </a:lnTo>
                <a:lnTo>
                  <a:pt x="5460" y="0"/>
                </a:lnTo>
                <a:close/>
              </a:path>
            </a:pathLst>
          </a:custGeom>
          <a:solidFill>
            <a:srgbClr val="000000"/>
          </a:solidFill>
        </p:spPr>
        <p:txBody>
          <a:bodyPr wrap="square" lIns="0" tIns="0" rIns="0" bIns="0" rtlCol="0"/>
          <a:lstStyle/>
          <a:p>
            <a:endParaRPr/>
          </a:p>
        </p:txBody>
      </p:sp>
      <p:sp>
        <p:nvSpPr>
          <p:cNvPr id="16" name="object 16"/>
          <p:cNvSpPr/>
          <p:nvPr/>
        </p:nvSpPr>
        <p:spPr>
          <a:xfrm>
            <a:off x="6483858" y="3545585"/>
            <a:ext cx="125730" cy="376555"/>
          </a:xfrm>
          <a:custGeom>
            <a:avLst/>
            <a:gdLst/>
            <a:ahLst/>
            <a:cxnLst/>
            <a:rect l="l" t="t" r="r" b="b"/>
            <a:pathLst>
              <a:path w="125729" h="376554">
                <a:moveTo>
                  <a:pt x="120141" y="0"/>
                </a:moveTo>
                <a:lnTo>
                  <a:pt x="68834" y="24129"/>
                </a:lnTo>
                <a:lnTo>
                  <a:pt x="31114" y="65912"/>
                </a:lnTo>
                <a:lnTo>
                  <a:pt x="7746" y="121919"/>
                </a:lnTo>
                <a:lnTo>
                  <a:pt x="0" y="188213"/>
                </a:lnTo>
                <a:lnTo>
                  <a:pt x="1904" y="222884"/>
                </a:lnTo>
                <a:lnTo>
                  <a:pt x="17399" y="283971"/>
                </a:lnTo>
                <a:lnTo>
                  <a:pt x="48133" y="333628"/>
                </a:lnTo>
                <a:lnTo>
                  <a:pt x="92710" y="366521"/>
                </a:lnTo>
                <a:lnTo>
                  <a:pt x="120141" y="376300"/>
                </a:lnTo>
                <a:lnTo>
                  <a:pt x="124967" y="361061"/>
                </a:lnTo>
                <a:lnTo>
                  <a:pt x="103505" y="351536"/>
                </a:lnTo>
                <a:lnTo>
                  <a:pt x="84962" y="338327"/>
                </a:lnTo>
                <a:lnTo>
                  <a:pt x="56641" y="300736"/>
                </a:lnTo>
                <a:lnTo>
                  <a:pt x="39877" y="249555"/>
                </a:lnTo>
                <a:lnTo>
                  <a:pt x="34416" y="186308"/>
                </a:lnTo>
                <a:lnTo>
                  <a:pt x="35687" y="154177"/>
                </a:lnTo>
                <a:lnTo>
                  <a:pt x="46862" y="98425"/>
                </a:lnTo>
                <a:lnTo>
                  <a:pt x="69341" y="54483"/>
                </a:lnTo>
                <a:lnTo>
                  <a:pt x="103759" y="24764"/>
                </a:lnTo>
                <a:lnTo>
                  <a:pt x="125475" y="15239"/>
                </a:lnTo>
                <a:lnTo>
                  <a:pt x="120141" y="0"/>
                </a:lnTo>
                <a:close/>
              </a:path>
            </a:pathLst>
          </a:custGeom>
          <a:solidFill>
            <a:srgbClr val="000000"/>
          </a:solidFill>
        </p:spPr>
        <p:txBody>
          <a:bodyPr wrap="square" lIns="0" tIns="0" rIns="0" bIns="0" rtlCol="0"/>
          <a:lstStyle/>
          <a:p>
            <a:endParaRPr/>
          </a:p>
        </p:txBody>
      </p:sp>
      <p:sp>
        <p:nvSpPr>
          <p:cNvPr id="17" name="object 17"/>
          <p:cNvSpPr txBox="1"/>
          <p:nvPr/>
        </p:nvSpPr>
        <p:spPr>
          <a:xfrm>
            <a:off x="6266434" y="3420109"/>
            <a:ext cx="77978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25" dirty="0">
                <a:solidFill>
                  <a:srgbClr val="FF0000"/>
                </a:solidFill>
                <a:latin typeface="Cambria Math"/>
                <a:cs typeface="Cambria Math"/>
              </a:rPr>
              <a:t>𝐱a</a:t>
            </a:r>
            <a:endParaRPr sz="3200">
              <a:latin typeface="Cambria Math"/>
              <a:cs typeface="Cambria Math"/>
            </a:endParaRPr>
          </a:p>
        </p:txBody>
      </p:sp>
      <p:grpSp>
        <p:nvGrpSpPr>
          <p:cNvPr id="18" name="object 18"/>
          <p:cNvGrpSpPr/>
          <p:nvPr/>
        </p:nvGrpSpPr>
        <p:grpSpPr>
          <a:xfrm>
            <a:off x="5930772" y="4886833"/>
            <a:ext cx="112395" cy="1212215"/>
            <a:chOff x="5930772" y="4886833"/>
            <a:chExt cx="112395" cy="1212215"/>
          </a:xfrm>
        </p:grpSpPr>
        <p:sp>
          <p:nvSpPr>
            <p:cNvPr id="19" name="object 19"/>
            <p:cNvSpPr/>
            <p:nvPr/>
          </p:nvSpPr>
          <p:spPr>
            <a:xfrm>
              <a:off x="5936741" y="4892802"/>
              <a:ext cx="99695" cy="1199515"/>
            </a:xfrm>
            <a:custGeom>
              <a:avLst/>
              <a:gdLst/>
              <a:ahLst/>
              <a:cxnLst/>
              <a:rect l="l" t="t" r="r" b="b"/>
              <a:pathLst>
                <a:path w="99695" h="1199514">
                  <a:moveTo>
                    <a:pt x="99507" y="0"/>
                  </a:moveTo>
                  <a:lnTo>
                    <a:pt x="0" y="0"/>
                  </a:lnTo>
                  <a:lnTo>
                    <a:pt x="0" y="1199070"/>
                  </a:lnTo>
                  <a:lnTo>
                    <a:pt x="99507" y="1199070"/>
                  </a:lnTo>
                  <a:lnTo>
                    <a:pt x="99507" y="0"/>
                  </a:lnTo>
                  <a:close/>
                </a:path>
              </a:pathLst>
            </a:custGeom>
            <a:solidFill>
              <a:srgbClr val="006FC0"/>
            </a:solidFill>
          </p:spPr>
          <p:txBody>
            <a:bodyPr wrap="square" lIns="0" tIns="0" rIns="0" bIns="0" rtlCol="0"/>
            <a:lstStyle/>
            <a:p>
              <a:endParaRPr/>
            </a:p>
          </p:txBody>
        </p:sp>
        <p:sp>
          <p:nvSpPr>
            <p:cNvPr id="20" name="object 20"/>
            <p:cNvSpPr/>
            <p:nvPr/>
          </p:nvSpPr>
          <p:spPr>
            <a:xfrm>
              <a:off x="5937122" y="4893183"/>
              <a:ext cx="99695" cy="1199515"/>
            </a:xfrm>
            <a:custGeom>
              <a:avLst/>
              <a:gdLst/>
              <a:ahLst/>
              <a:cxnLst/>
              <a:rect l="l" t="t" r="r" b="b"/>
              <a:pathLst>
                <a:path w="99695" h="1199514">
                  <a:moveTo>
                    <a:pt x="0" y="1199070"/>
                  </a:moveTo>
                  <a:lnTo>
                    <a:pt x="99507" y="1199070"/>
                  </a:lnTo>
                  <a:lnTo>
                    <a:pt x="99507" y="0"/>
                  </a:lnTo>
                  <a:lnTo>
                    <a:pt x="0" y="0"/>
                  </a:lnTo>
                  <a:lnTo>
                    <a:pt x="0" y="1199070"/>
                  </a:lnTo>
                  <a:close/>
                </a:path>
              </a:pathLst>
            </a:custGeom>
            <a:ln w="12699">
              <a:solidFill>
                <a:srgbClr val="41709C"/>
              </a:solidFill>
            </a:ln>
          </p:spPr>
          <p:txBody>
            <a:bodyPr wrap="square" lIns="0" tIns="0" rIns="0" bIns="0" rtlCol="0"/>
            <a:lstStyle/>
            <a:p>
              <a:endParaRPr/>
            </a:p>
          </p:txBody>
        </p:sp>
      </p:grpSp>
      <p:sp>
        <p:nvSpPr>
          <p:cNvPr id="21" name="object 21"/>
          <p:cNvSpPr/>
          <p:nvPr/>
        </p:nvSpPr>
        <p:spPr>
          <a:xfrm>
            <a:off x="7061581" y="5322570"/>
            <a:ext cx="125730" cy="376555"/>
          </a:xfrm>
          <a:custGeom>
            <a:avLst/>
            <a:gdLst/>
            <a:ahLst/>
            <a:cxnLst/>
            <a:rect l="l" t="t" r="r" b="b"/>
            <a:pathLst>
              <a:path w="125729" h="376554">
                <a:moveTo>
                  <a:pt x="5334" y="0"/>
                </a:moveTo>
                <a:lnTo>
                  <a:pt x="0" y="15239"/>
                </a:lnTo>
                <a:lnTo>
                  <a:pt x="21844" y="24764"/>
                </a:lnTo>
                <a:lnTo>
                  <a:pt x="40640" y="37845"/>
                </a:lnTo>
                <a:lnTo>
                  <a:pt x="68961" y="74929"/>
                </a:lnTo>
                <a:lnTo>
                  <a:pt x="85598" y="124840"/>
                </a:lnTo>
                <a:lnTo>
                  <a:pt x="91186" y="186308"/>
                </a:lnTo>
                <a:lnTo>
                  <a:pt x="89789" y="219455"/>
                </a:lnTo>
                <a:lnTo>
                  <a:pt x="78613" y="276694"/>
                </a:lnTo>
                <a:lnTo>
                  <a:pt x="56134" y="321386"/>
                </a:lnTo>
                <a:lnTo>
                  <a:pt x="22098" y="351535"/>
                </a:lnTo>
                <a:lnTo>
                  <a:pt x="635" y="361035"/>
                </a:lnTo>
                <a:lnTo>
                  <a:pt x="5334" y="376313"/>
                </a:lnTo>
                <a:lnTo>
                  <a:pt x="56769" y="352234"/>
                </a:lnTo>
                <a:lnTo>
                  <a:pt x="94488" y="310553"/>
                </a:lnTo>
                <a:lnTo>
                  <a:pt x="117728" y="254761"/>
                </a:lnTo>
                <a:lnTo>
                  <a:pt x="125475" y="188213"/>
                </a:lnTo>
                <a:lnTo>
                  <a:pt x="123571" y="153796"/>
                </a:lnTo>
                <a:lnTo>
                  <a:pt x="108076" y="92582"/>
                </a:lnTo>
                <a:lnTo>
                  <a:pt x="77216" y="42798"/>
                </a:lnTo>
                <a:lnTo>
                  <a:pt x="32639" y="9905"/>
                </a:lnTo>
                <a:lnTo>
                  <a:pt x="5334" y="0"/>
                </a:lnTo>
                <a:close/>
              </a:path>
            </a:pathLst>
          </a:custGeom>
          <a:solidFill>
            <a:srgbClr val="000000"/>
          </a:solidFill>
        </p:spPr>
        <p:txBody>
          <a:bodyPr wrap="square" lIns="0" tIns="0" rIns="0" bIns="0" rtlCol="0"/>
          <a:lstStyle/>
          <a:p>
            <a:endParaRPr/>
          </a:p>
        </p:txBody>
      </p:sp>
      <p:sp>
        <p:nvSpPr>
          <p:cNvPr id="22" name="object 22"/>
          <p:cNvSpPr/>
          <p:nvPr/>
        </p:nvSpPr>
        <p:spPr>
          <a:xfrm>
            <a:off x="6457950" y="5322570"/>
            <a:ext cx="125730" cy="376555"/>
          </a:xfrm>
          <a:custGeom>
            <a:avLst/>
            <a:gdLst/>
            <a:ahLst/>
            <a:cxnLst/>
            <a:rect l="l" t="t" r="r" b="b"/>
            <a:pathLst>
              <a:path w="125729" h="376554">
                <a:moveTo>
                  <a:pt x="120142" y="0"/>
                </a:moveTo>
                <a:lnTo>
                  <a:pt x="68833" y="24129"/>
                </a:lnTo>
                <a:lnTo>
                  <a:pt x="31114" y="65912"/>
                </a:lnTo>
                <a:lnTo>
                  <a:pt x="7747" y="121919"/>
                </a:lnTo>
                <a:lnTo>
                  <a:pt x="0" y="188213"/>
                </a:lnTo>
                <a:lnTo>
                  <a:pt x="1904" y="222884"/>
                </a:lnTo>
                <a:lnTo>
                  <a:pt x="17399" y="283971"/>
                </a:lnTo>
                <a:lnTo>
                  <a:pt x="48132" y="333590"/>
                </a:lnTo>
                <a:lnTo>
                  <a:pt x="92709" y="366471"/>
                </a:lnTo>
                <a:lnTo>
                  <a:pt x="120142" y="376313"/>
                </a:lnTo>
                <a:lnTo>
                  <a:pt x="124841" y="361035"/>
                </a:lnTo>
                <a:lnTo>
                  <a:pt x="103377" y="351535"/>
                </a:lnTo>
                <a:lnTo>
                  <a:pt x="84835" y="338315"/>
                </a:lnTo>
                <a:lnTo>
                  <a:pt x="56642" y="300735"/>
                </a:lnTo>
                <a:lnTo>
                  <a:pt x="39877" y="249554"/>
                </a:lnTo>
                <a:lnTo>
                  <a:pt x="34289" y="186308"/>
                </a:lnTo>
                <a:lnTo>
                  <a:pt x="35687" y="154177"/>
                </a:lnTo>
                <a:lnTo>
                  <a:pt x="46863" y="98424"/>
                </a:lnTo>
                <a:lnTo>
                  <a:pt x="69342" y="54482"/>
                </a:lnTo>
                <a:lnTo>
                  <a:pt x="103758" y="24764"/>
                </a:lnTo>
                <a:lnTo>
                  <a:pt x="125475" y="15239"/>
                </a:lnTo>
                <a:lnTo>
                  <a:pt x="120142" y="0"/>
                </a:lnTo>
                <a:close/>
              </a:path>
            </a:pathLst>
          </a:custGeom>
          <a:solidFill>
            <a:srgbClr val="000000"/>
          </a:solidFill>
        </p:spPr>
        <p:txBody>
          <a:bodyPr wrap="square" lIns="0" tIns="0" rIns="0" bIns="0" rtlCol="0"/>
          <a:lstStyle/>
          <a:p>
            <a:endParaRPr/>
          </a:p>
        </p:txBody>
      </p:sp>
      <p:sp>
        <p:nvSpPr>
          <p:cNvPr id="23" name="object 23"/>
          <p:cNvSpPr/>
          <p:nvPr/>
        </p:nvSpPr>
        <p:spPr>
          <a:xfrm>
            <a:off x="7507985" y="1837182"/>
            <a:ext cx="645795" cy="1798955"/>
          </a:xfrm>
          <a:custGeom>
            <a:avLst/>
            <a:gdLst/>
            <a:ahLst/>
            <a:cxnLst/>
            <a:rect l="l" t="t" r="r" b="b"/>
            <a:pathLst>
              <a:path w="645795" h="1798954">
                <a:moveTo>
                  <a:pt x="0" y="0"/>
                </a:moveTo>
                <a:lnTo>
                  <a:pt x="74041" y="1396"/>
                </a:lnTo>
                <a:lnTo>
                  <a:pt x="141986" y="5460"/>
                </a:lnTo>
                <a:lnTo>
                  <a:pt x="201930" y="11810"/>
                </a:lnTo>
                <a:lnTo>
                  <a:pt x="251968" y="20192"/>
                </a:lnTo>
                <a:lnTo>
                  <a:pt x="290068" y="30098"/>
                </a:lnTo>
                <a:lnTo>
                  <a:pt x="322834" y="53720"/>
                </a:lnTo>
                <a:lnTo>
                  <a:pt x="322834" y="845565"/>
                </a:lnTo>
                <a:lnTo>
                  <a:pt x="331343" y="857884"/>
                </a:lnTo>
                <a:lnTo>
                  <a:pt x="393827" y="879220"/>
                </a:lnTo>
                <a:lnTo>
                  <a:pt x="443738" y="887476"/>
                </a:lnTo>
                <a:lnTo>
                  <a:pt x="503682" y="893826"/>
                </a:lnTo>
                <a:lnTo>
                  <a:pt x="571627" y="897889"/>
                </a:lnTo>
                <a:lnTo>
                  <a:pt x="645668" y="899287"/>
                </a:lnTo>
                <a:lnTo>
                  <a:pt x="571627" y="900683"/>
                </a:lnTo>
                <a:lnTo>
                  <a:pt x="503682" y="904747"/>
                </a:lnTo>
                <a:lnTo>
                  <a:pt x="443738" y="911097"/>
                </a:lnTo>
                <a:lnTo>
                  <a:pt x="393827" y="919479"/>
                </a:lnTo>
                <a:lnTo>
                  <a:pt x="355600" y="929385"/>
                </a:lnTo>
                <a:lnTo>
                  <a:pt x="322834" y="953134"/>
                </a:lnTo>
                <a:lnTo>
                  <a:pt x="322834" y="1744852"/>
                </a:lnTo>
                <a:lnTo>
                  <a:pt x="314325" y="1757171"/>
                </a:lnTo>
                <a:lnTo>
                  <a:pt x="251968" y="1778507"/>
                </a:lnTo>
                <a:lnTo>
                  <a:pt x="201930" y="1786762"/>
                </a:lnTo>
                <a:lnTo>
                  <a:pt x="141986" y="1793112"/>
                </a:lnTo>
                <a:lnTo>
                  <a:pt x="74041" y="1797176"/>
                </a:lnTo>
                <a:lnTo>
                  <a:pt x="0" y="1798573"/>
                </a:lnTo>
              </a:path>
            </a:pathLst>
          </a:custGeom>
          <a:ln w="38099">
            <a:solidFill>
              <a:srgbClr val="000000"/>
            </a:solidFill>
          </a:ln>
        </p:spPr>
        <p:txBody>
          <a:bodyPr wrap="square" lIns="0" tIns="0" rIns="0" bIns="0" rtlCol="0"/>
          <a:lstStyle/>
          <a:p>
            <a:endParaRPr/>
          </a:p>
        </p:txBody>
      </p:sp>
      <p:sp>
        <p:nvSpPr>
          <p:cNvPr id="24" name="object 24"/>
          <p:cNvSpPr txBox="1"/>
          <p:nvPr/>
        </p:nvSpPr>
        <p:spPr>
          <a:xfrm>
            <a:off x="8361933" y="2499105"/>
            <a:ext cx="910590" cy="452755"/>
          </a:xfrm>
          <a:prstGeom prst="rect">
            <a:avLst/>
          </a:prstGeom>
        </p:spPr>
        <p:txBody>
          <a:bodyPr vert="horz" wrap="square" lIns="0" tIns="12700" rIns="0" bIns="0" rtlCol="0">
            <a:spAutoFit/>
          </a:bodyPr>
          <a:lstStyle/>
          <a:p>
            <a:pPr marL="38100">
              <a:lnSpc>
                <a:spcPct val="100000"/>
              </a:lnSpc>
              <a:spcBef>
                <a:spcPts val="100"/>
              </a:spcBef>
              <a:tabLst>
                <a:tab pos="606425" algn="l"/>
              </a:tabLst>
            </a:pP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25" name="object 25"/>
          <p:cNvSpPr/>
          <p:nvPr/>
        </p:nvSpPr>
        <p:spPr>
          <a:xfrm>
            <a:off x="11736323" y="2561031"/>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26" name="object 26"/>
          <p:cNvSpPr/>
          <p:nvPr/>
        </p:nvSpPr>
        <p:spPr>
          <a:xfrm>
            <a:off x="9326118" y="2561031"/>
            <a:ext cx="27305" cy="429895"/>
          </a:xfrm>
          <a:custGeom>
            <a:avLst/>
            <a:gdLst/>
            <a:ahLst/>
            <a:cxnLst/>
            <a:rect l="l" t="t" r="r" b="b"/>
            <a:pathLst>
              <a:path w="27304" h="429894">
                <a:moveTo>
                  <a:pt x="26863" y="0"/>
                </a:moveTo>
                <a:lnTo>
                  <a:pt x="0" y="0"/>
                </a:lnTo>
                <a:lnTo>
                  <a:pt x="0" y="429437"/>
                </a:lnTo>
                <a:lnTo>
                  <a:pt x="26863" y="429437"/>
                </a:lnTo>
                <a:lnTo>
                  <a:pt x="26863" y="0"/>
                </a:lnTo>
                <a:close/>
              </a:path>
            </a:pathLst>
          </a:custGeom>
          <a:solidFill>
            <a:srgbClr val="000000"/>
          </a:solidFill>
        </p:spPr>
        <p:txBody>
          <a:bodyPr wrap="square" lIns="0" tIns="0" rIns="0" bIns="0" rtlCol="0"/>
          <a:lstStyle/>
          <a:p>
            <a:endParaRPr/>
          </a:p>
        </p:txBody>
      </p:sp>
      <p:sp>
        <p:nvSpPr>
          <p:cNvPr id="27" name="object 27"/>
          <p:cNvSpPr/>
          <p:nvPr/>
        </p:nvSpPr>
        <p:spPr>
          <a:xfrm>
            <a:off x="11623547"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28" name="object 28"/>
          <p:cNvSpPr/>
          <p:nvPr/>
        </p:nvSpPr>
        <p:spPr>
          <a:xfrm>
            <a:off x="9438893"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29" name="object 29"/>
          <p:cNvSpPr/>
          <p:nvPr/>
        </p:nvSpPr>
        <p:spPr>
          <a:xfrm>
            <a:off x="10215244" y="2610611"/>
            <a:ext cx="109855" cy="330200"/>
          </a:xfrm>
          <a:custGeom>
            <a:avLst/>
            <a:gdLst/>
            <a:ahLst/>
            <a:cxnLst/>
            <a:rect l="l" t="t" r="r" b="b"/>
            <a:pathLst>
              <a:path w="109854" h="330200">
                <a:moveTo>
                  <a:pt x="4699" y="0"/>
                </a:moveTo>
                <a:lnTo>
                  <a:pt x="0" y="13335"/>
                </a:lnTo>
                <a:lnTo>
                  <a:pt x="19176" y="21716"/>
                </a:lnTo>
                <a:lnTo>
                  <a:pt x="35559" y="33147"/>
                </a:lnTo>
                <a:lnTo>
                  <a:pt x="60325" y="65659"/>
                </a:lnTo>
                <a:lnTo>
                  <a:pt x="74929" y="109474"/>
                </a:lnTo>
                <a:lnTo>
                  <a:pt x="79755" y="163195"/>
                </a:lnTo>
                <a:lnTo>
                  <a:pt x="78612" y="192277"/>
                </a:lnTo>
                <a:lnTo>
                  <a:pt x="68833" y="242442"/>
                </a:lnTo>
                <a:lnTo>
                  <a:pt x="49149" y="281686"/>
                </a:lnTo>
                <a:lnTo>
                  <a:pt x="19303" y="308101"/>
                </a:lnTo>
                <a:lnTo>
                  <a:pt x="634" y="316357"/>
                </a:lnTo>
                <a:lnTo>
                  <a:pt x="4699" y="329818"/>
                </a:lnTo>
                <a:lnTo>
                  <a:pt x="49656" y="308610"/>
                </a:lnTo>
                <a:lnTo>
                  <a:pt x="82803" y="272161"/>
                </a:lnTo>
                <a:lnTo>
                  <a:pt x="103124" y="223265"/>
                </a:lnTo>
                <a:lnTo>
                  <a:pt x="109854" y="164973"/>
                </a:lnTo>
                <a:lnTo>
                  <a:pt x="108203" y="134747"/>
                </a:lnTo>
                <a:lnTo>
                  <a:pt x="94614" y="81152"/>
                </a:lnTo>
                <a:lnTo>
                  <a:pt x="67563" y="37591"/>
                </a:lnTo>
                <a:lnTo>
                  <a:pt x="28701" y="8636"/>
                </a:lnTo>
                <a:lnTo>
                  <a:pt x="4699" y="0"/>
                </a:lnTo>
                <a:close/>
              </a:path>
            </a:pathLst>
          </a:custGeom>
          <a:solidFill>
            <a:srgbClr val="000000"/>
          </a:solidFill>
        </p:spPr>
        <p:txBody>
          <a:bodyPr wrap="square" lIns="0" tIns="0" rIns="0" bIns="0" rtlCol="0"/>
          <a:lstStyle/>
          <a:p>
            <a:endParaRPr/>
          </a:p>
        </p:txBody>
      </p:sp>
      <p:sp>
        <p:nvSpPr>
          <p:cNvPr id="30" name="object 30"/>
          <p:cNvSpPr/>
          <p:nvPr/>
        </p:nvSpPr>
        <p:spPr>
          <a:xfrm>
            <a:off x="9687306" y="2610611"/>
            <a:ext cx="109855" cy="330200"/>
          </a:xfrm>
          <a:custGeom>
            <a:avLst/>
            <a:gdLst/>
            <a:ahLst/>
            <a:cxnLst/>
            <a:rect l="l" t="t" r="r" b="b"/>
            <a:pathLst>
              <a:path w="109854" h="330200">
                <a:moveTo>
                  <a:pt x="105028" y="0"/>
                </a:moveTo>
                <a:lnTo>
                  <a:pt x="60198" y="21082"/>
                </a:lnTo>
                <a:lnTo>
                  <a:pt x="27177" y="57785"/>
                </a:lnTo>
                <a:lnTo>
                  <a:pt x="6858" y="106807"/>
                </a:lnTo>
                <a:lnTo>
                  <a:pt x="0" y="164973"/>
                </a:lnTo>
                <a:lnTo>
                  <a:pt x="1650" y="195325"/>
                </a:lnTo>
                <a:lnTo>
                  <a:pt x="15240" y="248792"/>
                </a:lnTo>
                <a:lnTo>
                  <a:pt x="42164" y="292353"/>
                </a:lnTo>
                <a:lnTo>
                  <a:pt x="81152" y="321183"/>
                </a:lnTo>
                <a:lnTo>
                  <a:pt x="105028" y="329818"/>
                </a:lnTo>
                <a:lnTo>
                  <a:pt x="109220" y="316357"/>
                </a:lnTo>
                <a:lnTo>
                  <a:pt x="90424" y="308101"/>
                </a:lnTo>
                <a:lnTo>
                  <a:pt x="74295" y="296417"/>
                </a:lnTo>
                <a:lnTo>
                  <a:pt x="49529" y="263525"/>
                </a:lnTo>
                <a:lnTo>
                  <a:pt x="34925" y="218693"/>
                </a:lnTo>
                <a:lnTo>
                  <a:pt x="30099" y="163195"/>
                </a:lnTo>
                <a:lnTo>
                  <a:pt x="31242" y="135127"/>
                </a:lnTo>
                <a:lnTo>
                  <a:pt x="41021" y="86233"/>
                </a:lnTo>
                <a:lnTo>
                  <a:pt x="60705" y="47751"/>
                </a:lnTo>
                <a:lnTo>
                  <a:pt x="90804" y="21716"/>
                </a:lnTo>
                <a:lnTo>
                  <a:pt x="109727" y="13335"/>
                </a:lnTo>
                <a:lnTo>
                  <a:pt x="105028" y="0"/>
                </a:lnTo>
                <a:close/>
              </a:path>
            </a:pathLst>
          </a:custGeom>
          <a:solidFill>
            <a:srgbClr val="000000"/>
          </a:solidFill>
        </p:spPr>
        <p:txBody>
          <a:bodyPr wrap="square" lIns="0" tIns="0" rIns="0" bIns="0" rtlCol="0"/>
          <a:lstStyle/>
          <a:p>
            <a:endParaRPr/>
          </a:p>
        </p:txBody>
      </p:sp>
      <p:sp>
        <p:nvSpPr>
          <p:cNvPr id="31" name="object 31"/>
          <p:cNvSpPr/>
          <p:nvPr/>
        </p:nvSpPr>
        <p:spPr>
          <a:xfrm>
            <a:off x="11439652" y="2610611"/>
            <a:ext cx="109855" cy="330200"/>
          </a:xfrm>
          <a:custGeom>
            <a:avLst/>
            <a:gdLst/>
            <a:ahLst/>
            <a:cxnLst/>
            <a:rect l="l" t="t" r="r" b="b"/>
            <a:pathLst>
              <a:path w="109854" h="330200">
                <a:moveTo>
                  <a:pt x="4699" y="0"/>
                </a:moveTo>
                <a:lnTo>
                  <a:pt x="0" y="13335"/>
                </a:lnTo>
                <a:lnTo>
                  <a:pt x="19050" y="21716"/>
                </a:lnTo>
                <a:lnTo>
                  <a:pt x="35432" y="33147"/>
                </a:lnTo>
                <a:lnTo>
                  <a:pt x="60198" y="65659"/>
                </a:lnTo>
                <a:lnTo>
                  <a:pt x="74802" y="109474"/>
                </a:lnTo>
                <a:lnTo>
                  <a:pt x="79628" y="163195"/>
                </a:lnTo>
                <a:lnTo>
                  <a:pt x="78358" y="192277"/>
                </a:lnTo>
                <a:lnTo>
                  <a:pt x="68706" y="242442"/>
                </a:lnTo>
                <a:lnTo>
                  <a:pt x="49022" y="281686"/>
                </a:lnTo>
                <a:lnTo>
                  <a:pt x="19303" y="308101"/>
                </a:lnTo>
                <a:lnTo>
                  <a:pt x="507" y="316357"/>
                </a:lnTo>
                <a:lnTo>
                  <a:pt x="4699" y="329818"/>
                </a:lnTo>
                <a:lnTo>
                  <a:pt x="49529" y="308610"/>
                </a:lnTo>
                <a:lnTo>
                  <a:pt x="82550" y="272161"/>
                </a:lnTo>
                <a:lnTo>
                  <a:pt x="102870" y="223265"/>
                </a:lnTo>
                <a:lnTo>
                  <a:pt x="109600" y="164973"/>
                </a:lnTo>
                <a:lnTo>
                  <a:pt x="107950" y="134747"/>
                </a:lnTo>
                <a:lnTo>
                  <a:pt x="94361" y="81152"/>
                </a:lnTo>
                <a:lnTo>
                  <a:pt x="67437" y="37591"/>
                </a:lnTo>
                <a:lnTo>
                  <a:pt x="28575" y="8636"/>
                </a:lnTo>
                <a:lnTo>
                  <a:pt x="4699" y="0"/>
                </a:lnTo>
                <a:close/>
              </a:path>
            </a:pathLst>
          </a:custGeom>
          <a:solidFill>
            <a:srgbClr val="000000"/>
          </a:solidFill>
        </p:spPr>
        <p:txBody>
          <a:bodyPr wrap="square" lIns="0" tIns="0" rIns="0" bIns="0" rtlCol="0"/>
          <a:lstStyle/>
          <a:p>
            <a:endParaRPr/>
          </a:p>
        </p:txBody>
      </p:sp>
      <p:sp>
        <p:nvSpPr>
          <p:cNvPr id="32" name="object 32"/>
          <p:cNvSpPr/>
          <p:nvPr/>
        </p:nvSpPr>
        <p:spPr>
          <a:xfrm>
            <a:off x="10958321" y="2610611"/>
            <a:ext cx="109855" cy="330200"/>
          </a:xfrm>
          <a:custGeom>
            <a:avLst/>
            <a:gdLst/>
            <a:ahLst/>
            <a:cxnLst/>
            <a:rect l="l" t="t" r="r" b="b"/>
            <a:pathLst>
              <a:path w="109854" h="330200">
                <a:moveTo>
                  <a:pt x="104901" y="0"/>
                </a:moveTo>
                <a:lnTo>
                  <a:pt x="60198" y="21082"/>
                </a:lnTo>
                <a:lnTo>
                  <a:pt x="27177" y="57785"/>
                </a:lnTo>
                <a:lnTo>
                  <a:pt x="6730" y="106807"/>
                </a:lnTo>
                <a:lnTo>
                  <a:pt x="0" y="164973"/>
                </a:lnTo>
                <a:lnTo>
                  <a:pt x="1650" y="195325"/>
                </a:lnTo>
                <a:lnTo>
                  <a:pt x="15239" y="248792"/>
                </a:lnTo>
                <a:lnTo>
                  <a:pt x="42036" y="292353"/>
                </a:lnTo>
                <a:lnTo>
                  <a:pt x="81025" y="321183"/>
                </a:lnTo>
                <a:lnTo>
                  <a:pt x="104901" y="329818"/>
                </a:lnTo>
                <a:lnTo>
                  <a:pt x="109093" y="316357"/>
                </a:lnTo>
                <a:lnTo>
                  <a:pt x="90424" y="308101"/>
                </a:lnTo>
                <a:lnTo>
                  <a:pt x="74168" y="296417"/>
                </a:lnTo>
                <a:lnTo>
                  <a:pt x="49529" y="263525"/>
                </a:lnTo>
                <a:lnTo>
                  <a:pt x="34925" y="218693"/>
                </a:lnTo>
                <a:lnTo>
                  <a:pt x="29972" y="163195"/>
                </a:lnTo>
                <a:lnTo>
                  <a:pt x="31242" y="135127"/>
                </a:lnTo>
                <a:lnTo>
                  <a:pt x="41021" y="86233"/>
                </a:lnTo>
                <a:lnTo>
                  <a:pt x="60578" y="47751"/>
                </a:lnTo>
                <a:lnTo>
                  <a:pt x="90677" y="21716"/>
                </a:lnTo>
                <a:lnTo>
                  <a:pt x="109600" y="13335"/>
                </a:lnTo>
                <a:lnTo>
                  <a:pt x="104901" y="0"/>
                </a:lnTo>
                <a:close/>
              </a:path>
            </a:pathLst>
          </a:custGeom>
          <a:solidFill>
            <a:srgbClr val="000000"/>
          </a:solidFill>
        </p:spPr>
        <p:txBody>
          <a:bodyPr wrap="square" lIns="0" tIns="0" rIns="0" bIns="0" rtlCol="0"/>
          <a:lstStyle/>
          <a:p>
            <a:endParaRPr/>
          </a:p>
        </p:txBody>
      </p:sp>
      <p:sp>
        <p:nvSpPr>
          <p:cNvPr id="33" name="object 33"/>
          <p:cNvSpPr txBox="1"/>
          <p:nvPr/>
        </p:nvSpPr>
        <p:spPr>
          <a:xfrm>
            <a:off x="9496552" y="2499105"/>
            <a:ext cx="1948814" cy="452755"/>
          </a:xfrm>
          <a:prstGeom prst="rect">
            <a:avLst/>
          </a:prstGeom>
        </p:spPr>
        <p:txBody>
          <a:bodyPr vert="horz" wrap="square" lIns="0" tIns="12700" rIns="0" bIns="0" rtlCol="0">
            <a:spAutoFit/>
          </a:bodyPr>
          <a:lstStyle/>
          <a:p>
            <a:pPr marL="12700">
              <a:lnSpc>
                <a:spcPct val="100000"/>
              </a:lnSpc>
              <a:spcBef>
                <a:spcPts val="100"/>
              </a:spcBef>
              <a:tabLst>
                <a:tab pos="307340" algn="l"/>
                <a:tab pos="939165" algn="l"/>
                <a:tab pos="1577340"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34" name="object 34"/>
          <p:cNvSpPr txBox="1"/>
          <p:nvPr/>
        </p:nvSpPr>
        <p:spPr>
          <a:xfrm>
            <a:off x="11794235" y="2264867"/>
            <a:ext cx="166370" cy="839469"/>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pic>
        <p:nvPicPr>
          <p:cNvPr id="35" name="object 35"/>
          <p:cNvPicPr/>
          <p:nvPr/>
        </p:nvPicPr>
        <p:blipFill>
          <a:blip r:embed="rId3" cstate="print"/>
          <a:stretch>
            <a:fillRect/>
          </a:stretch>
        </p:blipFill>
        <p:spPr>
          <a:xfrm>
            <a:off x="287274" y="3083814"/>
            <a:ext cx="1756410" cy="1317498"/>
          </a:xfrm>
          <a:prstGeom prst="rect">
            <a:avLst/>
          </a:prstGeom>
        </p:spPr>
      </p:pic>
      <p:pic>
        <p:nvPicPr>
          <p:cNvPr id="36" name="object 36"/>
          <p:cNvPicPr/>
          <p:nvPr/>
        </p:nvPicPr>
        <p:blipFill>
          <a:blip r:embed="rId4" cstate="print"/>
          <a:stretch>
            <a:fillRect/>
          </a:stretch>
        </p:blipFill>
        <p:spPr>
          <a:xfrm>
            <a:off x="259841" y="1328927"/>
            <a:ext cx="1811274" cy="1207008"/>
          </a:xfrm>
          <a:prstGeom prst="rect">
            <a:avLst/>
          </a:prstGeom>
        </p:spPr>
      </p:pic>
      <p:pic>
        <p:nvPicPr>
          <p:cNvPr id="37" name="object 37"/>
          <p:cNvPicPr/>
          <p:nvPr/>
        </p:nvPicPr>
        <p:blipFill>
          <a:blip r:embed="rId5" cstate="print"/>
          <a:stretch>
            <a:fillRect/>
          </a:stretch>
        </p:blipFill>
        <p:spPr>
          <a:xfrm>
            <a:off x="287274" y="4949190"/>
            <a:ext cx="1756410" cy="1171194"/>
          </a:xfrm>
          <a:prstGeom prst="rect">
            <a:avLst/>
          </a:prstGeom>
        </p:spPr>
      </p:pic>
      <p:sp>
        <p:nvSpPr>
          <p:cNvPr id="38" name="object 38"/>
          <p:cNvSpPr txBox="1"/>
          <p:nvPr/>
        </p:nvSpPr>
        <p:spPr>
          <a:xfrm>
            <a:off x="4388611" y="4983034"/>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39" name="object 39"/>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
        <p:nvSpPr>
          <p:cNvPr id="40" name="object 40"/>
          <p:cNvSpPr txBox="1"/>
          <p:nvPr/>
        </p:nvSpPr>
        <p:spPr>
          <a:xfrm>
            <a:off x="6240526" y="5287326"/>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41" name="object 41"/>
          <p:cNvSpPr txBox="1"/>
          <p:nvPr/>
        </p:nvSpPr>
        <p:spPr>
          <a:xfrm>
            <a:off x="6578854" y="5287326"/>
            <a:ext cx="403860" cy="431800"/>
          </a:xfrm>
          <a:prstGeom prst="rect">
            <a:avLst/>
          </a:prstGeom>
        </p:spPr>
        <p:txBody>
          <a:bodyPr vert="horz" wrap="square" lIns="0" tIns="0" rIns="0" bIns="0" rtlCol="0">
            <a:spAutoFit/>
          </a:bodyPr>
          <a:lstStyle/>
          <a:p>
            <a:pPr marL="12700">
              <a:lnSpc>
                <a:spcPts val="3229"/>
              </a:lnSpc>
            </a:pPr>
            <a:r>
              <a:rPr sz="3200" spc="75" dirty="0">
                <a:solidFill>
                  <a:srgbClr val="006FC0"/>
                </a:solidFill>
                <a:latin typeface="Cambria Math"/>
                <a:cs typeface="Cambria Math"/>
              </a:rPr>
              <a:t>𝐱-</a:t>
            </a:r>
            <a:endParaRPr sz="3200">
              <a:latin typeface="Cambria Math"/>
              <a:cs typeface="Cambria Math"/>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5" name="object 5"/>
          <p:cNvSpPr txBox="1"/>
          <p:nvPr/>
        </p:nvSpPr>
        <p:spPr>
          <a:xfrm>
            <a:off x="2086610" y="4826979"/>
            <a:ext cx="1043940" cy="935990"/>
          </a:xfrm>
          <a:prstGeom prst="rect">
            <a:avLst/>
          </a:prstGeom>
        </p:spPr>
        <p:txBody>
          <a:bodyPr vert="horz" wrap="square" lIns="0" tIns="48895" rIns="0" bIns="0" rtlCol="0">
            <a:spAutoFit/>
          </a:bodyPr>
          <a:lstStyle/>
          <a:p>
            <a:pPr marL="238125">
              <a:lnSpc>
                <a:spcPct val="100000"/>
              </a:lnSpc>
              <a:spcBef>
                <a:spcPts val="385"/>
              </a:spcBef>
            </a:pPr>
            <a:r>
              <a:rPr sz="5400" spc="135" baseline="-4629" dirty="0">
                <a:solidFill>
                  <a:srgbClr val="4471C4"/>
                </a:solidFill>
                <a:latin typeface="Cambria Math"/>
                <a:cs typeface="Cambria Math"/>
              </a:rPr>
              <a:t>𝐱</a:t>
            </a:r>
            <a:r>
              <a:rPr sz="2600" spc="90" dirty="0">
                <a:solidFill>
                  <a:srgbClr val="4471C4"/>
                </a:solidFill>
                <a:latin typeface="Cambria Math"/>
                <a:cs typeface="Cambria Math"/>
              </a:rPr>
              <a:t>-</a:t>
            </a:r>
            <a:endParaRPr sz="2600">
              <a:latin typeface="Cambria Math"/>
              <a:cs typeface="Cambria Math"/>
            </a:endParaRPr>
          </a:p>
          <a:p>
            <a:pPr marL="12700">
              <a:lnSpc>
                <a:spcPct val="100000"/>
              </a:lnSpc>
              <a:spcBef>
                <a:spcPts val="160"/>
              </a:spcBef>
            </a:pPr>
            <a:r>
              <a:rPr sz="2000" spc="-20" dirty="0">
                <a:solidFill>
                  <a:srgbClr val="4471C4"/>
                </a:solidFill>
                <a:latin typeface="Calibri"/>
                <a:cs typeface="Calibri"/>
              </a:rPr>
              <a:t>(negative)</a:t>
            </a:r>
            <a:endParaRPr sz="2000">
              <a:latin typeface="Calibri"/>
              <a:cs typeface="Calibri"/>
            </a:endParaRPr>
          </a:p>
        </p:txBody>
      </p:sp>
      <p:pic>
        <p:nvPicPr>
          <p:cNvPr id="6" name="object 6"/>
          <p:cNvPicPr/>
          <p:nvPr/>
        </p:nvPicPr>
        <p:blipFill>
          <a:blip r:embed="rId3" cstate="print"/>
          <a:stretch>
            <a:fillRect/>
          </a:stretch>
        </p:blipFill>
        <p:spPr>
          <a:xfrm>
            <a:off x="3255182" y="1794933"/>
            <a:ext cx="2459813" cy="300566"/>
          </a:xfrm>
          <a:prstGeom prst="rect">
            <a:avLst/>
          </a:prstGeom>
        </p:spPr>
      </p:pic>
      <p:sp>
        <p:nvSpPr>
          <p:cNvPr id="7" name="object 7"/>
          <p:cNvSpPr txBox="1"/>
          <p:nvPr/>
        </p:nvSpPr>
        <p:spPr>
          <a:xfrm>
            <a:off x="4388611" y="1292097"/>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8" name="object 8"/>
          <p:cNvPicPr/>
          <p:nvPr/>
        </p:nvPicPr>
        <p:blipFill>
          <a:blip r:embed="rId3" cstate="print"/>
          <a:stretch>
            <a:fillRect/>
          </a:stretch>
        </p:blipFill>
        <p:spPr>
          <a:xfrm>
            <a:off x="3255182" y="3598587"/>
            <a:ext cx="2459813" cy="300566"/>
          </a:xfrm>
          <a:prstGeom prst="rect">
            <a:avLst/>
          </a:prstGeom>
        </p:spPr>
      </p:pic>
      <p:sp>
        <p:nvSpPr>
          <p:cNvPr id="9" name="object 9"/>
          <p:cNvSpPr txBox="1"/>
          <p:nvPr/>
        </p:nvSpPr>
        <p:spPr>
          <a:xfrm>
            <a:off x="4388611" y="3091433"/>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10" name="object 10"/>
          <p:cNvPicPr/>
          <p:nvPr/>
        </p:nvPicPr>
        <p:blipFill>
          <a:blip r:embed="rId3" cstate="print"/>
          <a:stretch>
            <a:fillRect/>
          </a:stretch>
        </p:blipFill>
        <p:spPr>
          <a:xfrm>
            <a:off x="3255182" y="5389287"/>
            <a:ext cx="2459813" cy="300566"/>
          </a:xfrm>
          <a:prstGeom prst="rect">
            <a:avLst/>
          </a:prstGeom>
        </p:spPr>
      </p:pic>
      <p:sp>
        <p:nvSpPr>
          <p:cNvPr id="11" name="object 11"/>
          <p:cNvSpPr txBox="1"/>
          <p:nvPr/>
        </p:nvSpPr>
        <p:spPr>
          <a:xfrm>
            <a:off x="4388611" y="489051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12" name="object 12"/>
          <p:cNvSpPr/>
          <p:nvPr/>
        </p:nvSpPr>
        <p:spPr>
          <a:xfrm>
            <a:off x="5915405" y="1295463"/>
            <a:ext cx="99695" cy="1198880"/>
          </a:xfrm>
          <a:custGeom>
            <a:avLst/>
            <a:gdLst/>
            <a:ahLst/>
            <a:cxnLst/>
            <a:rect l="l" t="t" r="r" b="b"/>
            <a:pathLst>
              <a:path w="99695" h="1198880">
                <a:moveTo>
                  <a:pt x="99507" y="0"/>
                </a:moveTo>
                <a:lnTo>
                  <a:pt x="0" y="0"/>
                </a:lnTo>
                <a:lnTo>
                  <a:pt x="0" y="1198308"/>
                </a:lnTo>
                <a:lnTo>
                  <a:pt x="99507" y="1198308"/>
                </a:lnTo>
                <a:lnTo>
                  <a:pt x="99507" y="0"/>
                </a:lnTo>
                <a:close/>
              </a:path>
            </a:pathLst>
          </a:custGeom>
          <a:solidFill>
            <a:srgbClr val="538235"/>
          </a:solidFill>
        </p:spPr>
        <p:txBody>
          <a:bodyPr wrap="square" lIns="0" tIns="0" rIns="0" bIns="0" rtlCol="0"/>
          <a:lstStyle/>
          <a:p>
            <a:endParaRPr/>
          </a:p>
        </p:txBody>
      </p:sp>
      <p:sp>
        <p:nvSpPr>
          <p:cNvPr id="13" name="object 13"/>
          <p:cNvSpPr/>
          <p:nvPr/>
        </p:nvSpPr>
        <p:spPr>
          <a:xfrm>
            <a:off x="7061581" y="1746504"/>
            <a:ext cx="125730" cy="376555"/>
          </a:xfrm>
          <a:custGeom>
            <a:avLst/>
            <a:gdLst/>
            <a:ahLst/>
            <a:cxnLst/>
            <a:rect l="l" t="t" r="r" b="b"/>
            <a:pathLst>
              <a:path w="125729" h="376555">
                <a:moveTo>
                  <a:pt x="5334" y="0"/>
                </a:moveTo>
                <a:lnTo>
                  <a:pt x="0" y="15240"/>
                </a:lnTo>
                <a:lnTo>
                  <a:pt x="21844" y="24765"/>
                </a:lnTo>
                <a:lnTo>
                  <a:pt x="40640" y="37846"/>
                </a:lnTo>
                <a:lnTo>
                  <a:pt x="68961" y="74930"/>
                </a:lnTo>
                <a:lnTo>
                  <a:pt x="85598" y="124841"/>
                </a:lnTo>
                <a:lnTo>
                  <a:pt x="91186" y="186309"/>
                </a:lnTo>
                <a:lnTo>
                  <a:pt x="89789" y="219456"/>
                </a:lnTo>
                <a:lnTo>
                  <a:pt x="78613" y="276733"/>
                </a:lnTo>
                <a:lnTo>
                  <a:pt x="56134" y="321437"/>
                </a:lnTo>
                <a:lnTo>
                  <a:pt x="22098" y="351536"/>
                </a:lnTo>
                <a:lnTo>
                  <a:pt x="635" y="361061"/>
                </a:lnTo>
                <a:lnTo>
                  <a:pt x="5334" y="376300"/>
                </a:lnTo>
                <a:lnTo>
                  <a:pt x="56769" y="352171"/>
                </a:lnTo>
                <a:lnTo>
                  <a:pt x="94488" y="310515"/>
                </a:lnTo>
                <a:lnTo>
                  <a:pt x="117728" y="254762"/>
                </a:lnTo>
                <a:lnTo>
                  <a:pt x="125475" y="188213"/>
                </a:lnTo>
                <a:lnTo>
                  <a:pt x="123571" y="153797"/>
                </a:lnTo>
                <a:lnTo>
                  <a:pt x="108076" y="92583"/>
                </a:lnTo>
                <a:lnTo>
                  <a:pt x="77216" y="42799"/>
                </a:lnTo>
                <a:lnTo>
                  <a:pt x="32639" y="9906"/>
                </a:lnTo>
                <a:lnTo>
                  <a:pt x="5334" y="0"/>
                </a:lnTo>
                <a:close/>
              </a:path>
            </a:pathLst>
          </a:custGeom>
          <a:solidFill>
            <a:srgbClr val="000000"/>
          </a:solidFill>
        </p:spPr>
        <p:txBody>
          <a:bodyPr wrap="square" lIns="0" tIns="0" rIns="0" bIns="0" rtlCol="0"/>
          <a:lstStyle/>
          <a:p>
            <a:endParaRPr/>
          </a:p>
        </p:txBody>
      </p:sp>
      <p:sp>
        <p:nvSpPr>
          <p:cNvPr id="14" name="object 14"/>
          <p:cNvSpPr/>
          <p:nvPr/>
        </p:nvSpPr>
        <p:spPr>
          <a:xfrm>
            <a:off x="6457950" y="1746504"/>
            <a:ext cx="125730" cy="376555"/>
          </a:xfrm>
          <a:custGeom>
            <a:avLst/>
            <a:gdLst/>
            <a:ahLst/>
            <a:cxnLst/>
            <a:rect l="l" t="t" r="r" b="b"/>
            <a:pathLst>
              <a:path w="125729" h="376555">
                <a:moveTo>
                  <a:pt x="120142" y="0"/>
                </a:moveTo>
                <a:lnTo>
                  <a:pt x="68833" y="24130"/>
                </a:lnTo>
                <a:lnTo>
                  <a:pt x="31114" y="65912"/>
                </a:lnTo>
                <a:lnTo>
                  <a:pt x="7747" y="121920"/>
                </a:lnTo>
                <a:lnTo>
                  <a:pt x="0" y="188213"/>
                </a:lnTo>
                <a:lnTo>
                  <a:pt x="1904" y="222885"/>
                </a:lnTo>
                <a:lnTo>
                  <a:pt x="17399" y="283972"/>
                </a:lnTo>
                <a:lnTo>
                  <a:pt x="48132" y="333629"/>
                </a:lnTo>
                <a:lnTo>
                  <a:pt x="92709" y="366522"/>
                </a:lnTo>
                <a:lnTo>
                  <a:pt x="120142" y="376300"/>
                </a:lnTo>
                <a:lnTo>
                  <a:pt x="124841" y="361061"/>
                </a:lnTo>
                <a:lnTo>
                  <a:pt x="103377" y="351536"/>
                </a:lnTo>
                <a:lnTo>
                  <a:pt x="84835" y="338328"/>
                </a:lnTo>
                <a:lnTo>
                  <a:pt x="56642" y="300736"/>
                </a:lnTo>
                <a:lnTo>
                  <a:pt x="39877" y="249555"/>
                </a:lnTo>
                <a:lnTo>
                  <a:pt x="34289" y="186309"/>
                </a:lnTo>
                <a:lnTo>
                  <a:pt x="35687" y="154178"/>
                </a:lnTo>
                <a:lnTo>
                  <a:pt x="46863" y="98425"/>
                </a:lnTo>
                <a:lnTo>
                  <a:pt x="69342" y="54483"/>
                </a:lnTo>
                <a:lnTo>
                  <a:pt x="103758" y="24765"/>
                </a:lnTo>
                <a:lnTo>
                  <a:pt x="125475" y="15240"/>
                </a:lnTo>
                <a:lnTo>
                  <a:pt x="120142" y="0"/>
                </a:lnTo>
                <a:close/>
              </a:path>
            </a:pathLst>
          </a:custGeom>
          <a:solidFill>
            <a:srgbClr val="000000"/>
          </a:solidFill>
        </p:spPr>
        <p:txBody>
          <a:bodyPr wrap="square" lIns="0" tIns="0" rIns="0" bIns="0" rtlCol="0"/>
          <a:lstStyle/>
          <a:p>
            <a:endParaRPr/>
          </a:p>
        </p:txBody>
      </p:sp>
      <p:sp>
        <p:nvSpPr>
          <p:cNvPr id="15" name="object 15"/>
          <p:cNvSpPr txBox="1"/>
          <p:nvPr/>
        </p:nvSpPr>
        <p:spPr>
          <a:xfrm>
            <a:off x="6240271" y="1621027"/>
            <a:ext cx="91059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65" dirty="0">
                <a:solidFill>
                  <a:srgbClr val="538235"/>
                </a:solidFill>
                <a:latin typeface="Cambria Math"/>
                <a:cs typeface="Cambria Math"/>
              </a:rPr>
              <a:t>𝐱+</a:t>
            </a:r>
            <a:endParaRPr sz="3200">
              <a:latin typeface="Cambria Math"/>
              <a:cs typeface="Cambria Math"/>
            </a:endParaRPr>
          </a:p>
        </p:txBody>
      </p:sp>
      <p:sp>
        <p:nvSpPr>
          <p:cNvPr id="16" name="object 16"/>
          <p:cNvSpPr/>
          <p:nvPr/>
        </p:nvSpPr>
        <p:spPr>
          <a:xfrm>
            <a:off x="5929121" y="3093783"/>
            <a:ext cx="100330" cy="1199515"/>
          </a:xfrm>
          <a:custGeom>
            <a:avLst/>
            <a:gdLst/>
            <a:ahLst/>
            <a:cxnLst/>
            <a:rect l="l" t="t" r="r" b="b"/>
            <a:pathLst>
              <a:path w="100329" h="1199514">
                <a:moveTo>
                  <a:pt x="100266" y="0"/>
                </a:moveTo>
                <a:lnTo>
                  <a:pt x="0" y="0"/>
                </a:lnTo>
                <a:lnTo>
                  <a:pt x="0" y="1199070"/>
                </a:lnTo>
                <a:lnTo>
                  <a:pt x="100266" y="1199070"/>
                </a:lnTo>
                <a:lnTo>
                  <a:pt x="100266" y="0"/>
                </a:lnTo>
                <a:close/>
              </a:path>
            </a:pathLst>
          </a:custGeom>
          <a:solidFill>
            <a:srgbClr val="FF0000"/>
          </a:solidFill>
        </p:spPr>
        <p:txBody>
          <a:bodyPr wrap="square" lIns="0" tIns="0" rIns="0" bIns="0" rtlCol="0"/>
          <a:lstStyle/>
          <a:p>
            <a:endParaRPr/>
          </a:p>
        </p:txBody>
      </p:sp>
      <p:sp>
        <p:nvSpPr>
          <p:cNvPr id="17" name="object 17"/>
          <p:cNvSpPr/>
          <p:nvPr/>
        </p:nvSpPr>
        <p:spPr>
          <a:xfrm>
            <a:off x="7035292" y="3545585"/>
            <a:ext cx="125730" cy="376555"/>
          </a:xfrm>
          <a:custGeom>
            <a:avLst/>
            <a:gdLst/>
            <a:ahLst/>
            <a:cxnLst/>
            <a:rect l="l" t="t" r="r" b="b"/>
            <a:pathLst>
              <a:path w="125729" h="376554">
                <a:moveTo>
                  <a:pt x="5460" y="0"/>
                </a:moveTo>
                <a:lnTo>
                  <a:pt x="0" y="15239"/>
                </a:lnTo>
                <a:lnTo>
                  <a:pt x="21843" y="24764"/>
                </a:lnTo>
                <a:lnTo>
                  <a:pt x="40639" y="37846"/>
                </a:lnTo>
                <a:lnTo>
                  <a:pt x="68960" y="74930"/>
                </a:lnTo>
                <a:lnTo>
                  <a:pt x="85598" y="124840"/>
                </a:lnTo>
                <a:lnTo>
                  <a:pt x="91185" y="186308"/>
                </a:lnTo>
                <a:lnTo>
                  <a:pt x="89788" y="219456"/>
                </a:lnTo>
                <a:lnTo>
                  <a:pt x="78612" y="276732"/>
                </a:lnTo>
                <a:lnTo>
                  <a:pt x="56260" y="321437"/>
                </a:lnTo>
                <a:lnTo>
                  <a:pt x="22098" y="351536"/>
                </a:lnTo>
                <a:lnTo>
                  <a:pt x="634" y="361061"/>
                </a:lnTo>
                <a:lnTo>
                  <a:pt x="5460" y="376300"/>
                </a:lnTo>
                <a:lnTo>
                  <a:pt x="56768" y="352170"/>
                </a:lnTo>
                <a:lnTo>
                  <a:pt x="94614" y="310514"/>
                </a:lnTo>
                <a:lnTo>
                  <a:pt x="117855" y="254762"/>
                </a:lnTo>
                <a:lnTo>
                  <a:pt x="125602" y="188213"/>
                </a:lnTo>
                <a:lnTo>
                  <a:pt x="123571" y="153796"/>
                </a:lnTo>
                <a:lnTo>
                  <a:pt x="108076" y="92582"/>
                </a:lnTo>
                <a:lnTo>
                  <a:pt x="77215" y="42799"/>
                </a:lnTo>
                <a:lnTo>
                  <a:pt x="32765" y="9905"/>
                </a:lnTo>
                <a:lnTo>
                  <a:pt x="5460" y="0"/>
                </a:lnTo>
                <a:close/>
              </a:path>
            </a:pathLst>
          </a:custGeom>
          <a:solidFill>
            <a:srgbClr val="000000"/>
          </a:solidFill>
        </p:spPr>
        <p:txBody>
          <a:bodyPr wrap="square" lIns="0" tIns="0" rIns="0" bIns="0" rtlCol="0"/>
          <a:lstStyle/>
          <a:p>
            <a:endParaRPr/>
          </a:p>
        </p:txBody>
      </p:sp>
      <p:sp>
        <p:nvSpPr>
          <p:cNvPr id="18" name="object 18"/>
          <p:cNvSpPr/>
          <p:nvPr/>
        </p:nvSpPr>
        <p:spPr>
          <a:xfrm>
            <a:off x="6483858" y="3545585"/>
            <a:ext cx="125730" cy="376555"/>
          </a:xfrm>
          <a:custGeom>
            <a:avLst/>
            <a:gdLst/>
            <a:ahLst/>
            <a:cxnLst/>
            <a:rect l="l" t="t" r="r" b="b"/>
            <a:pathLst>
              <a:path w="125729" h="376554">
                <a:moveTo>
                  <a:pt x="120141" y="0"/>
                </a:moveTo>
                <a:lnTo>
                  <a:pt x="68834" y="24129"/>
                </a:lnTo>
                <a:lnTo>
                  <a:pt x="31114" y="65912"/>
                </a:lnTo>
                <a:lnTo>
                  <a:pt x="7746" y="121919"/>
                </a:lnTo>
                <a:lnTo>
                  <a:pt x="0" y="188213"/>
                </a:lnTo>
                <a:lnTo>
                  <a:pt x="1904" y="222884"/>
                </a:lnTo>
                <a:lnTo>
                  <a:pt x="17399" y="283971"/>
                </a:lnTo>
                <a:lnTo>
                  <a:pt x="48133" y="333628"/>
                </a:lnTo>
                <a:lnTo>
                  <a:pt x="92710" y="366521"/>
                </a:lnTo>
                <a:lnTo>
                  <a:pt x="120141" y="376300"/>
                </a:lnTo>
                <a:lnTo>
                  <a:pt x="124967" y="361061"/>
                </a:lnTo>
                <a:lnTo>
                  <a:pt x="103505" y="351536"/>
                </a:lnTo>
                <a:lnTo>
                  <a:pt x="84962" y="338327"/>
                </a:lnTo>
                <a:lnTo>
                  <a:pt x="56641" y="300736"/>
                </a:lnTo>
                <a:lnTo>
                  <a:pt x="39877" y="249555"/>
                </a:lnTo>
                <a:lnTo>
                  <a:pt x="34416" y="186308"/>
                </a:lnTo>
                <a:lnTo>
                  <a:pt x="35687" y="154177"/>
                </a:lnTo>
                <a:lnTo>
                  <a:pt x="46862" y="98425"/>
                </a:lnTo>
                <a:lnTo>
                  <a:pt x="69341" y="54483"/>
                </a:lnTo>
                <a:lnTo>
                  <a:pt x="103759" y="24764"/>
                </a:lnTo>
                <a:lnTo>
                  <a:pt x="125475" y="15239"/>
                </a:lnTo>
                <a:lnTo>
                  <a:pt x="120141" y="0"/>
                </a:lnTo>
                <a:close/>
              </a:path>
            </a:pathLst>
          </a:custGeom>
          <a:solidFill>
            <a:srgbClr val="000000"/>
          </a:solidFill>
        </p:spPr>
        <p:txBody>
          <a:bodyPr wrap="square" lIns="0" tIns="0" rIns="0" bIns="0" rtlCol="0"/>
          <a:lstStyle/>
          <a:p>
            <a:endParaRPr/>
          </a:p>
        </p:txBody>
      </p:sp>
      <p:sp>
        <p:nvSpPr>
          <p:cNvPr id="19" name="object 19"/>
          <p:cNvSpPr txBox="1"/>
          <p:nvPr/>
        </p:nvSpPr>
        <p:spPr>
          <a:xfrm>
            <a:off x="6266434" y="3420109"/>
            <a:ext cx="77978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25" dirty="0">
                <a:solidFill>
                  <a:srgbClr val="FF0000"/>
                </a:solidFill>
                <a:latin typeface="Cambria Math"/>
                <a:cs typeface="Cambria Math"/>
              </a:rPr>
              <a:t>𝐱a</a:t>
            </a:r>
            <a:endParaRPr sz="3200">
              <a:latin typeface="Cambria Math"/>
              <a:cs typeface="Cambria Math"/>
            </a:endParaRPr>
          </a:p>
        </p:txBody>
      </p:sp>
      <p:grpSp>
        <p:nvGrpSpPr>
          <p:cNvPr id="20" name="object 20"/>
          <p:cNvGrpSpPr/>
          <p:nvPr/>
        </p:nvGrpSpPr>
        <p:grpSpPr>
          <a:xfrm>
            <a:off x="5930772" y="4886833"/>
            <a:ext cx="112395" cy="1212215"/>
            <a:chOff x="5930772" y="4886833"/>
            <a:chExt cx="112395" cy="1212215"/>
          </a:xfrm>
        </p:grpSpPr>
        <p:sp>
          <p:nvSpPr>
            <p:cNvPr id="21" name="object 21"/>
            <p:cNvSpPr/>
            <p:nvPr/>
          </p:nvSpPr>
          <p:spPr>
            <a:xfrm>
              <a:off x="5936741" y="4892802"/>
              <a:ext cx="99695" cy="1199515"/>
            </a:xfrm>
            <a:custGeom>
              <a:avLst/>
              <a:gdLst/>
              <a:ahLst/>
              <a:cxnLst/>
              <a:rect l="l" t="t" r="r" b="b"/>
              <a:pathLst>
                <a:path w="99695" h="1199514">
                  <a:moveTo>
                    <a:pt x="99507" y="0"/>
                  </a:moveTo>
                  <a:lnTo>
                    <a:pt x="0" y="0"/>
                  </a:lnTo>
                  <a:lnTo>
                    <a:pt x="0" y="1199070"/>
                  </a:lnTo>
                  <a:lnTo>
                    <a:pt x="99507" y="1199070"/>
                  </a:lnTo>
                  <a:lnTo>
                    <a:pt x="99507" y="0"/>
                  </a:lnTo>
                  <a:close/>
                </a:path>
              </a:pathLst>
            </a:custGeom>
            <a:solidFill>
              <a:srgbClr val="006FC0"/>
            </a:solidFill>
          </p:spPr>
          <p:txBody>
            <a:bodyPr wrap="square" lIns="0" tIns="0" rIns="0" bIns="0" rtlCol="0"/>
            <a:lstStyle/>
            <a:p>
              <a:endParaRPr/>
            </a:p>
          </p:txBody>
        </p:sp>
        <p:sp>
          <p:nvSpPr>
            <p:cNvPr id="22" name="object 22"/>
            <p:cNvSpPr/>
            <p:nvPr/>
          </p:nvSpPr>
          <p:spPr>
            <a:xfrm>
              <a:off x="5937122" y="4893183"/>
              <a:ext cx="99695" cy="1199515"/>
            </a:xfrm>
            <a:custGeom>
              <a:avLst/>
              <a:gdLst/>
              <a:ahLst/>
              <a:cxnLst/>
              <a:rect l="l" t="t" r="r" b="b"/>
              <a:pathLst>
                <a:path w="99695" h="1199514">
                  <a:moveTo>
                    <a:pt x="0" y="1199070"/>
                  </a:moveTo>
                  <a:lnTo>
                    <a:pt x="99507" y="1199070"/>
                  </a:lnTo>
                  <a:lnTo>
                    <a:pt x="99507" y="0"/>
                  </a:lnTo>
                  <a:lnTo>
                    <a:pt x="0" y="0"/>
                  </a:lnTo>
                  <a:lnTo>
                    <a:pt x="0" y="1199070"/>
                  </a:lnTo>
                  <a:close/>
                </a:path>
              </a:pathLst>
            </a:custGeom>
            <a:ln w="12699">
              <a:solidFill>
                <a:srgbClr val="41709C"/>
              </a:solidFill>
            </a:ln>
          </p:spPr>
          <p:txBody>
            <a:bodyPr wrap="square" lIns="0" tIns="0" rIns="0" bIns="0" rtlCol="0"/>
            <a:lstStyle/>
            <a:p>
              <a:endParaRPr/>
            </a:p>
          </p:txBody>
        </p:sp>
      </p:grpSp>
      <p:sp>
        <p:nvSpPr>
          <p:cNvPr id="23" name="object 23"/>
          <p:cNvSpPr/>
          <p:nvPr/>
        </p:nvSpPr>
        <p:spPr>
          <a:xfrm>
            <a:off x="7061581" y="5322570"/>
            <a:ext cx="125730" cy="376555"/>
          </a:xfrm>
          <a:custGeom>
            <a:avLst/>
            <a:gdLst/>
            <a:ahLst/>
            <a:cxnLst/>
            <a:rect l="l" t="t" r="r" b="b"/>
            <a:pathLst>
              <a:path w="125729" h="376554">
                <a:moveTo>
                  <a:pt x="5334" y="0"/>
                </a:moveTo>
                <a:lnTo>
                  <a:pt x="0" y="15239"/>
                </a:lnTo>
                <a:lnTo>
                  <a:pt x="21844" y="24764"/>
                </a:lnTo>
                <a:lnTo>
                  <a:pt x="40640" y="37845"/>
                </a:lnTo>
                <a:lnTo>
                  <a:pt x="68961" y="74929"/>
                </a:lnTo>
                <a:lnTo>
                  <a:pt x="85598" y="124840"/>
                </a:lnTo>
                <a:lnTo>
                  <a:pt x="91186" y="186308"/>
                </a:lnTo>
                <a:lnTo>
                  <a:pt x="89789" y="219455"/>
                </a:lnTo>
                <a:lnTo>
                  <a:pt x="78613" y="276694"/>
                </a:lnTo>
                <a:lnTo>
                  <a:pt x="56134" y="321386"/>
                </a:lnTo>
                <a:lnTo>
                  <a:pt x="22098" y="351535"/>
                </a:lnTo>
                <a:lnTo>
                  <a:pt x="635" y="361035"/>
                </a:lnTo>
                <a:lnTo>
                  <a:pt x="5334" y="376313"/>
                </a:lnTo>
                <a:lnTo>
                  <a:pt x="56769" y="352234"/>
                </a:lnTo>
                <a:lnTo>
                  <a:pt x="94488" y="310553"/>
                </a:lnTo>
                <a:lnTo>
                  <a:pt x="117728" y="254761"/>
                </a:lnTo>
                <a:lnTo>
                  <a:pt x="125475" y="188213"/>
                </a:lnTo>
                <a:lnTo>
                  <a:pt x="123571" y="153796"/>
                </a:lnTo>
                <a:lnTo>
                  <a:pt x="108076" y="92582"/>
                </a:lnTo>
                <a:lnTo>
                  <a:pt x="77216" y="42798"/>
                </a:lnTo>
                <a:lnTo>
                  <a:pt x="32639" y="9905"/>
                </a:lnTo>
                <a:lnTo>
                  <a:pt x="5334" y="0"/>
                </a:lnTo>
                <a:close/>
              </a:path>
            </a:pathLst>
          </a:custGeom>
          <a:solidFill>
            <a:srgbClr val="000000"/>
          </a:solidFill>
        </p:spPr>
        <p:txBody>
          <a:bodyPr wrap="square" lIns="0" tIns="0" rIns="0" bIns="0" rtlCol="0"/>
          <a:lstStyle/>
          <a:p>
            <a:endParaRPr/>
          </a:p>
        </p:txBody>
      </p:sp>
      <p:sp>
        <p:nvSpPr>
          <p:cNvPr id="24" name="object 24"/>
          <p:cNvSpPr/>
          <p:nvPr/>
        </p:nvSpPr>
        <p:spPr>
          <a:xfrm>
            <a:off x="6457950" y="5322570"/>
            <a:ext cx="125730" cy="376555"/>
          </a:xfrm>
          <a:custGeom>
            <a:avLst/>
            <a:gdLst/>
            <a:ahLst/>
            <a:cxnLst/>
            <a:rect l="l" t="t" r="r" b="b"/>
            <a:pathLst>
              <a:path w="125729" h="376554">
                <a:moveTo>
                  <a:pt x="120142" y="0"/>
                </a:moveTo>
                <a:lnTo>
                  <a:pt x="68833" y="24129"/>
                </a:lnTo>
                <a:lnTo>
                  <a:pt x="31114" y="65912"/>
                </a:lnTo>
                <a:lnTo>
                  <a:pt x="7747" y="121919"/>
                </a:lnTo>
                <a:lnTo>
                  <a:pt x="0" y="188213"/>
                </a:lnTo>
                <a:lnTo>
                  <a:pt x="1904" y="222884"/>
                </a:lnTo>
                <a:lnTo>
                  <a:pt x="17399" y="283971"/>
                </a:lnTo>
                <a:lnTo>
                  <a:pt x="48132" y="333590"/>
                </a:lnTo>
                <a:lnTo>
                  <a:pt x="92709" y="366471"/>
                </a:lnTo>
                <a:lnTo>
                  <a:pt x="120142" y="376313"/>
                </a:lnTo>
                <a:lnTo>
                  <a:pt x="124841" y="361035"/>
                </a:lnTo>
                <a:lnTo>
                  <a:pt x="103377" y="351535"/>
                </a:lnTo>
                <a:lnTo>
                  <a:pt x="84835" y="338315"/>
                </a:lnTo>
                <a:lnTo>
                  <a:pt x="56642" y="300735"/>
                </a:lnTo>
                <a:lnTo>
                  <a:pt x="39877" y="249554"/>
                </a:lnTo>
                <a:lnTo>
                  <a:pt x="34289" y="186308"/>
                </a:lnTo>
                <a:lnTo>
                  <a:pt x="35687" y="154177"/>
                </a:lnTo>
                <a:lnTo>
                  <a:pt x="46863" y="98424"/>
                </a:lnTo>
                <a:lnTo>
                  <a:pt x="69342" y="54482"/>
                </a:lnTo>
                <a:lnTo>
                  <a:pt x="103758" y="24764"/>
                </a:lnTo>
                <a:lnTo>
                  <a:pt x="125475" y="15239"/>
                </a:lnTo>
                <a:lnTo>
                  <a:pt x="120142" y="0"/>
                </a:lnTo>
                <a:close/>
              </a:path>
            </a:pathLst>
          </a:custGeom>
          <a:solidFill>
            <a:srgbClr val="000000"/>
          </a:solidFill>
        </p:spPr>
        <p:txBody>
          <a:bodyPr wrap="square" lIns="0" tIns="0" rIns="0" bIns="0" rtlCol="0"/>
          <a:lstStyle/>
          <a:p>
            <a:endParaRPr/>
          </a:p>
        </p:txBody>
      </p:sp>
      <p:sp>
        <p:nvSpPr>
          <p:cNvPr id="25" name="object 25"/>
          <p:cNvSpPr/>
          <p:nvPr/>
        </p:nvSpPr>
        <p:spPr>
          <a:xfrm>
            <a:off x="7507985" y="1837182"/>
            <a:ext cx="645795" cy="1798955"/>
          </a:xfrm>
          <a:custGeom>
            <a:avLst/>
            <a:gdLst/>
            <a:ahLst/>
            <a:cxnLst/>
            <a:rect l="l" t="t" r="r" b="b"/>
            <a:pathLst>
              <a:path w="645795" h="1798954">
                <a:moveTo>
                  <a:pt x="0" y="0"/>
                </a:moveTo>
                <a:lnTo>
                  <a:pt x="74041" y="1396"/>
                </a:lnTo>
                <a:lnTo>
                  <a:pt x="141986" y="5460"/>
                </a:lnTo>
                <a:lnTo>
                  <a:pt x="201930" y="11810"/>
                </a:lnTo>
                <a:lnTo>
                  <a:pt x="251968" y="20192"/>
                </a:lnTo>
                <a:lnTo>
                  <a:pt x="290068" y="30098"/>
                </a:lnTo>
                <a:lnTo>
                  <a:pt x="322834" y="53720"/>
                </a:lnTo>
                <a:lnTo>
                  <a:pt x="322834" y="845565"/>
                </a:lnTo>
                <a:lnTo>
                  <a:pt x="331343" y="857884"/>
                </a:lnTo>
                <a:lnTo>
                  <a:pt x="393827" y="879220"/>
                </a:lnTo>
                <a:lnTo>
                  <a:pt x="443738" y="887476"/>
                </a:lnTo>
                <a:lnTo>
                  <a:pt x="503682" y="893826"/>
                </a:lnTo>
                <a:lnTo>
                  <a:pt x="571627" y="897889"/>
                </a:lnTo>
                <a:lnTo>
                  <a:pt x="645668" y="899287"/>
                </a:lnTo>
                <a:lnTo>
                  <a:pt x="571627" y="900683"/>
                </a:lnTo>
                <a:lnTo>
                  <a:pt x="503682" y="904747"/>
                </a:lnTo>
                <a:lnTo>
                  <a:pt x="443738" y="911097"/>
                </a:lnTo>
                <a:lnTo>
                  <a:pt x="393827" y="919479"/>
                </a:lnTo>
                <a:lnTo>
                  <a:pt x="355600" y="929385"/>
                </a:lnTo>
                <a:lnTo>
                  <a:pt x="322834" y="953134"/>
                </a:lnTo>
                <a:lnTo>
                  <a:pt x="322834" y="1744852"/>
                </a:lnTo>
                <a:lnTo>
                  <a:pt x="314325" y="1757171"/>
                </a:lnTo>
                <a:lnTo>
                  <a:pt x="251968" y="1778507"/>
                </a:lnTo>
                <a:lnTo>
                  <a:pt x="201930" y="1786762"/>
                </a:lnTo>
                <a:lnTo>
                  <a:pt x="141986" y="1793112"/>
                </a:lnTo>
                <a:lnTo>
                  <a:pt x="74041" y="1797176"/>
                </a:lnTo>
                <a:lnTo>
                  <a:pt x="0" y="1798573"/>
                </a:lnTo>
              </a:path>
            </a:pathLst>
          </a:custGeom>
          <a:ln w="38099">
            <a:solidFill>
              <a:srgbClr val="000000"/>
            </a:solidFill>
          </a:ln>
        </p:spPr>
        <p:txBody>
          <a:bodyPr wrap="square" lIns="0" tIns="0" rIns="0" bIns="0" rtlCol="0"/>
          <a:lstStyle/>
          <a:p>
            <a:endParaRPr/>
          </a:p>
        </p:txBody>
      </p:sp>
      <p:sp>
        <p:nvSpPr>
          <p:cNvPr id="26" name="object 26"/>
          <p:cNvSpPr txBox="1"/>
          <p:nvPr/>
        </p:nvSpPr>
        <p:spPr>
          <a:xfrm>
            <a:off x="8361933" y="2499105"/>
            <a:ext cx="910590" cy="452755"/>
          </a:xfrm>
          <a:prstGeom prst="rect">
            <a:avLst/>
          </a:prstGeom>
        </p:spPr>
        <p:txBody>
          <a:bodyPr vert="horz" wrap="square" lIns="0" tIns="12700" rIns="0" bIns="0" rtlCol="0">
            <a:spAutoFit/>
          </a:bodyPr>
          <a:lstStyle/>
          <a:p>
            <a:pPr marL="38100">
              <a:lnSpc>
                <a:spcPct val="100000"/>
              </a:lnSpc>
              <a:spcBef>
                <a:spcPts val="100"/>
              </a:spcBef>
              <a:tabLst>
                <a:tab pos="606425" algn="l"/>
              </a:tabLst>
            </a:pP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27" name="object 27"/>
          <p:cNvSpPr/>
          <p:nvPr/>
        </p:nvSpPr>
        <p:spPr>
          <a:xfrm>
            <a:off x="11736323" y="2561031"/>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28" name="object 28"/>
          <p:cNvSpPr/>
          <p:nvPr/>
        </p:nvSpPr>
        <p:spPr>
          <a:xfrm>
            <a:off x="9326118" y="2561031"/>
            <a:ext cx="27305" cy="429895"/>
          </a:xfrm>
          <a:custGeom>
            <a:avLst/>
            <a:gdLst/>
            <a:ahLst/>
            <a:cxnLst/>
            <a:rect l="l" t="t" r="r" b="b"/>
            <a:pathLst>
              <a:path w="27304" h="429894">
                <a:moveTo>
                  <a:pt x="26863" y="0"/>
                </a:moveTo>
                <a:lnTo>
                  <a:pt x="0" y="0"/>
                </a:lnTo>
                <a:lnTo>
                  <a:pt x="0" y="429437"/>
                </a:lnTo>
                <a:lnTo>
                  <a:pt x="26863" y="429437"/>
                </a:lnTo>
                <a:lnTo>
                  <a:pt x="26863" y="0"/>
                </a:lnTo>
                <a:close/>
              </a:path>
            </a:pathLst>
          </a:custGeom>
          <a:solidFill>
            <a:srgbClr val="000000"/>
          </a:solidFill>
        </p:spPr>
        <p:txBody>
          <a:bodyPr wrap="square" lIns="0" tIns="0" rIns="0" bIns="0" rtlCol="0"/>
          <a:lstStyle/>
          <a:p>
            <a:endParaRPr/>
          </a:p>
        </p:txBody>
      </p:sp>
      <p:sp>
        <p:nvSpPr>
          <p:cNvPr id="29" name="object 29"/>
          <p:cNvSpPr/>
          <p:nvPr/>
        </p:nvSpPr>
        <p:spPr>
          <a:xfrm>
            <a:off x="11623547"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30" name="object 30"/>
          <p:cNvSpPr/>
          <p:nvPr/>
        </p:nvSpPr>
        <p:spPr>
          <a:xfrm>
            <a:off x="9438893"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31" name="object 31"/>
          <p:cNvSpPr/>
          <p:nvPr/>
        </p:nvSpPr>
        <p:spPr>
          <a:xfrm>
            <a:off x="10215244" y="2610611"/>
            <a:ext cx="109855" cy="330200"/>
          </a:xfrm>
          <a:custGeom>
            <a:avLst/>
            <a:gdLst/>
            <a:ahLst/>
            <a:cxnLst/>
            <a:rect l="l" t="t" r="r" b="b"/>
            <a:pathLst>
              <a:path w="109854" h="330200">
                <a:moveTo>
                  <a:pt x="4699" y="0"/>
                </a:moveTo>
                <a:lnTo>
                  <a:pt x="0" y="13335"/>
                </a:lnTo>
                <a:lnTo>
                  <a:pt x="19176" y="21716"/>
                </a:lnTo>
                <a:lnTo>
                  <a:pt x="35559" y="33147"/>
                </a:lnTo>
                <a:lnTo>
                  <a:pt x="60325" y="65659"/>
                </a:lnTo>
                <a:lnTo>
                  <a:pt x="74929" y="109474"/>
                </a:lnTo>
                <a:lnTo>
                  <a:pt x="79755" y="163195"/>
                </a:lnTo>
                <a:lnTo>
                  <a:pt x="78612" y="192277"/>
                </a:lnTo>
                <a:lnTo>
                  <a:pt x="68833" y="242442"/>
                </a:lnTo>
                <a:lnTo>
                  <a:pt x="49149" y="281686"/>
                </a:lnTo>
                <a:lnTo>
                  <a:pt x="19303" y="308101"/>
                </a:lnTo>
                <a:lnTo>
                  <a:pt x="634" y="316357"/>
                </a:lnTo>
                <a:lnTo>
                  <a:pt x="4699" y="329818"/>
                </a:lnTo>
                <a:lnTo>
                  <a:pt x="49656" y="308610"/>
                </a:lnTo>
                <a:lnTo>
                  <a:pt x="82803" y="272161"/>
                </a:lnTo>
                <a:lnTo>
                  <a:pt x="103124" y="223265"/>
                </a:lnTo>
                <a:lnTo>
                  <a:pt x="109854" y="164973"/>
                </a:lnTo>
                <a:lnTo>
                  <a:pt x="108203" y="134747"/>
                </a:lnTo>
                <a:lnTo>
                  <a:pt x="94614" y="81152"/>
                </a:lnTo>
                <a:lnTo>
                  <a:pt x="67563" y="37591"/>
                </a:lnTo>
                <a:lnTo>
                  <a:pt x="28701" y="8636"/>
                </a:lnTo>
                <a:lnTo>
                  <a:pt x="4699" y="0"/>
                </a:lnTo>
                <a:close/>
              </a:path>
            </a:pathLst>
          </a:custGeom>
          <a:solidFill>
            <a:srgbClr val="000000"/>
          </a:solidFill>
        </p:spPr>
        <p:txBody>
          <a:bodyPr wrap="square" lIns="0" tIns="0" rIns="0" bIns="0" rtlCol="0"/>
          <a:lstStyle/>
          <a:p>
            <a:endParaRPr/>
          </a:p>
        </p:txBody>
      </p:sp>
      <p:sp>
        <p:nvSpPr>
          <p:cNvPr id="32" name="object 32"/>
          <p:cNvSpPr/>
          <p:nvPr/>
        </p:nvSpPr>
        <p:spPr>
          <a:xfrm>
            <a:off x="9687306" y="2610611"/>
            <a:ext cx="109855" cy="330200"/>
          </a:xfrm>
          <a:custGeom>
            <a:avLst/>
            <a:gdLst/>
            <a:ahLst/>
            <a:cxnLst/>
            <a:rect l="l" t="t" r="r" b="b"/>
            <a:pathLst>
              <a:path w="109854" h="330200">
                <a:moveTo>
                  <a:pt x="105028" y="0"/>
                </a:moveTo>
                <a:lnTo>
                  <a:pt x="60198" y="21082"/>
                </a:lnTo>
                <a:lnTo>
                  <a:pt x="27177" y="57785"/>
                </a:lnTo>
                <a:lnTo>
                  <a:pt x="6858" y="106807"/>
                </a:lnTo>
                <a:lnTo>
                  <a:pt x="0" y="164973"/>
                </a:lnTo>
                <a:lnTo>
                  <a:pt x="1650" y="195325"/>
                </a:lnTo>
                <a:lnTo>
                  <a:pt x="15240" y="248792"/>
                </a:lnTo>
                <a:lnTo>
                  <a:pt x="42164" y="292353"/>
                </a:lnTo>
                <a:lnTo>
                  <a:pt x="81152" y="321183"/>
                </a:lnTo>
                <a:lnTo>
                  <a:pt x="105028" y="329818"/>
                </a:lnTo>
                <a:lnTo>
                  <a:pt x="109220" y="316357"/>
                </a:lnTo>
                <a:lnTo>
                  <a:pt x="90424" y="308101"/>
                </a:lnTo>
                <a:lnTo>
                  <a:pt x="74295" y="296417"/>
                </a:lnTo>
                <a:lnTo>
                  <a:pt x="49529" y="263525"/>
                </a:lnTo>
                <a:lnTo>
                  <a:pt x="34925" y="218693"/>
                </a:lnTo>
                <a:lnTo>
                  <a:pt x="30099" y="163195"/>
                </a:lnTo>
                <a:lnTo>
                  <a:pt x="31242" y="135127"/>
                </a:lnTo>
                <a:lnTo>
                  <a:pt x="41021" y="86233"/>
                </a:lnTo>
                <a:lnTo>
                  <a:pt x="60705" y="47751"/>
                </a:lnTo>
                <a:lnTo>
                  <a:pt x="90804" y="21716"/>
                </a:lnTo>
                <a:lnTo>
                  <a:pt x="109727" y="13335"/>
                </a:lnTo>
                <a:lnTo>
                  <a:pt x="105028" y="0"/>
                </a:lnTo>
                <a:close/>
              </a:path>
            </a:pathLst>
          </a:custGeom>
          <a:solidFill>
            <a:srgbClr val="000000"/>
          </a:solidFill>
        </p:spPr>
        <p:txBody>
          <a:bodyPr wrap="square" lIns="0" tIns="0" rIns="0" bIns="0" rtlCol="0"/>
          <a:lstStyle/>
          <a:p>
            <a:endParaRPr/>
          </a:p>
        </p:txBody>
      </p:sp>
      <p:sp>
        <p:nvSpPr>
          <p:cNvPr id="33" name="object 33"/>
          <p:cNvSpPr/>
          <p:nvPr/>
        </p:nvSpPr>
        <p:spPr>
          <a:xfrm>
            <a:off x="11439652" y="2610611"/>
            <a:ext cx="109855" cy="330200"/>
          </a:xfrm>
          <a:custGeom>
            <a:avLst/>
            <a:gdLst/>
            <a:ahLst/>
            <a:cxnLst/>
            <a:rect l="l" t="t" r="r" b="b"/>
            <a:pathLst>
              <a:path w="109854" h="330200">
                <a:moveTo>
                  <a:pt x="4699" y="0"/>
                </a:moveTo>
                <a:lnTo>
                  <a:pt x="0" y="13335"/>
                </a:lnTo>
                <a:lnTo>
                  <a:pt x="19050" y="21716"/>
                </a:lnTo>
                <a:lnTo>
                  <a:pt x="35432" y="33147"/>
                </a:lnTo>
                <a:lnTo>
                  <a:pt x="60198" y="65659"/>
                </a:lnTo>
                <a:lnTo>
                  <a:pt x="74802" y="109474"/>
                </a:lnTo>
                <a:lnTo>
                  <a:pt x="79628" y="163195"/>
                </a:lnTo>
                <a:lnTo>
                  <a:pt x="78358" y="192277"/>
                </a:lnTo>
                <a:lnTo>
                  <a:pt x="68706" y="242442"/>
                </a:lnTo>
                <a:lnTo>
                  <a:pt x="49022" y="281686"/>
                </a:lnTo>
                <a:lnTo>
                  <a:pt x="19303" y="308101"/>
                </a:lnTo>
                <a:lnTo>
                  <a:pt x="507" y="316357"/>
                </a:lnTo>
                <a:lnTo>
                  <a:pt x="4699" y="329818"/>
                </a:lnTo>
                <a:lnTo>
                  <a:pt x="49529" y="308610"/>
                </a:lnTo>
                <a:lnTo>
                  <a:pt x="82550" y="272161"/>
                </a:lnTo>
                <a:lnTo>
                  <a:pt x="102870" y="223265"/>
                </a:lnTo>
                <a:lnTo>
                  <a:pt x="109600" y="164973"/>
                </a:lnTo>
                <a:lnTo>
                  <a:pt x="107950" y="134747"/>
                </a:lnTo>
                <a:lnTo>
                  <a:pt x="94361" y="81152"/>
                </a:lnTo>
                <a:lnTo>
                  <a:pt x="67437" y="37591"/>
                </a:lnTo>
                <a:lnTo>
                  <a:pt x="28575" y="8636"/>
                </a:lnTo>
                <a:lnTo>
                  <a:pt x="4699" y="0"/>
                </a:lnTo>
                <a:close/>
              </a:path>
            </a:pathLst>
          </a:custGeom>
          <a:solidFill>
            <a:srgbClr val="000000"/>
          </a:solidFill>
        </p:spPr>
        <p:txBody>
          <a:bodyPr wrap="square" lIns="0" tIns="0" rIns="0" bIns="0" rtlCol="0"/>
          <a:lstStyle/>
          <a:p>
            <a:endParaRPr/>
          </a:p>
        </p:txBody>
      </p:sp>
      <p:sp>
        <p:nvSpPr>
          <p:cNvPr id="34" name="object 34"/>
          <p:cNvSpPr/>
          <p:nvPr/>
        </p:nvSpPr>
        <p:spPr>
          <a:xfrm>
            <a:off x="10958321" y="2610611"/>
            <a:ext cx="109855" cy="330200"/>
          </a:xfrm>
          <a:custGeom>
            <a:avLst/>
            <a:gdLst/>
            <a:ahLst/>
            <a:cxnLst/>
            <a:rect l="l" t="t" r="r" b="b"/>
            <a:pathLst>
              <a:path w="109854" h="330200">
                <a:moveTo>
                  <a:pt x="104901" y="0"/>
                </a:moveTo>
                <a:lnTo>
                  <a:pt x="60198" y="21082"/>
                </a:lnTo>
                <a:lnTo>
                  <a:pt x="27177" y="57785"/>
                </a:lnTo>
                <a:lnTo>
                  <a:pt x="6730" y="106807"/>
                </a:lnTo>
                <a:lnTo>
                  <a:pt x="0" y="164973"/>
                </a:lnTo>
                <a:lnTo>
                  <a:pt x="1650" y="195325"/>
                </a:lnTo>
                <a:lnTo>
                  <a:pt x="15239" y="248792"/>
                </a:lnTo>
                <a:lnTo>
                  <a:pt x="42036" y="292353"/>
                </a:lnTo>
                <a:lnTo>
                  <a:pt x="81025" y="321183"/>
                </a:lnTo>
                <a:lnTo>
                  <a:pt x="104901" y="329818"/>
                </a:lnTo>
                <a:lnTo>
                  <a:pt x="109093" y="316357"/>
                </a:lnTo>
                <a:lnTo>
                  <a:pt x="90424" y="308101"/>
                </a:lnTo>
                <a:lnTo>
                  <a:pt x="74168" y="296417"/>
                </a:lnTo>
                <a:lnTo>
                  <a:pt x="49529" y="263525"/>
                </a:lnTo>
                <a:lnTo>
                  <a:pt x="34925" y="218693"/>
                </a:lnTo>
                <a:lnTo>
                  <a:pt x="29972" y="163195"/>
                </a:lnTo>
                <a:lnTo>
                  <a:pt x="31242" y="135127"/>
                </a:lnTo>
                <a:lnTo>
                  <a:pt x="41021" y="86233"/>
                </a:lnTo>
                <a:lnTo>
                  <a:pt x="60578" y="47751"/>
                </a:lnTo>
                <a:lnTo>
                  <a:pt x="90677" y="21716"/>
                </a:lnTo>
                <a:lnTo>
                  <a:pt x="109600" y="13335"/>
                </a:lnTo>
                <a:lnTo>
                  <a:pt x="104901" y="0"/>
                </a:lnTo>
                <a:close/>
              </a:path>
            </a:pathLst>
          </a:custGeom>
          <a:solidFill>
            <a:srgbClr val="000000"/>
          </a:solidFill>
        </p:spPr>
        <p:txBody>
          <a:bodyPr wrap="square" lIns="0" tIns="0" rIns="0" bIns="0" rtlCol="0"/>
          <a:lstStyle/>
          <a:p>
            <a:endParaRPr/>
          </a:p>
        </p:txBody>
      </p:sp>
      <p:sp>
        <p:nvSpPr>
          <p:cNvPr id="35" name="object 35"/>
          <p:cNvSpPr txBox="1"/>
          <p:nvPr/>
        </p:nvSpPr>
        <p:spPr>
          <a:xfrm>
            <a:off x="9496552" y="2499105"/>
            <a:ext cx="1948814" cy="452755"/>
          </a:xfrm>
          <a:prstGeom prst="rect">
            <a:avLst/>
          </a:prstGeom>
        </p:spPr>
        <p:txBody>
          <a:bodyPr vert="horz" wrap="square" lIns="0" tIns="12700" rIns="0" bIns="0" rtlCol="0">
            <a:spAutoFit/>
          </a:bodyPr>
          <a:lstStyle/>
          <a:p>
            <a:pPr marL="12700">
              <a:lnSpc>
                <a:spcPct val="100000"/>
              </a:lnSpc>
              <a:spcBef>
                <a:spcPts val="100"/>
              </a:spcBef>
              <a:tabLst>
                <a:tab pos="307340" algn="l"/>
                <a:tab pos="939165" algn="l"/>
                <a:tab pos="1577340"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36" name="object 36"/>
          <p:cNvSpPr txBox="1"/>
          <p:nvPr/>
        </p:nvSpPr>
        <p:spPr>
          <a:xfrm>
            <a:off x="11794235" y="2264867"/>
            <a:ext cx="166370" cy="839469"/>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37" name="object 37"/>
          <p:cNvSpPr/>
          <p:nvPr/>
        </p:nvSpPr>
        <p:spPr>
          <a:xfrm>
            <a:off x="7507985" y="3878579"/>
            <a:ext cx="645795" cy="1799589"/>
          </a:xfrm>
          <a:custGeom>
            <a:avLst/>
            <a:gdLst/>
            <a:ahLst/>
            <a:cxnLst/>
            <a:rect l="l" t="t" r="r" b="b"/>
            <a:pathLst>
              <a:path w="645795" h="1799589">
                <a:moveTo>
                  <a:pt x="0" y="0"/>
                </a:moveTo>
                <a:lnTo>
                  <a:pt x="74041" y="1397"/>
                </a:lnTo>
                <a:lnTo>
                  <a:pt x="141986" y="5461"/>
                </a:lnTo>
                <a:lnTo>
                  <a:pt x="201930" y="11811"/>
                </a:lnTo>
                <a:lnTo>
                  <a:pt x="251968" y="20193"/>
                </a:lnTo>
                <a:lnTo>
                  <a:pt x="290068" y="30099"/>
                </a:lnTo>
                <a:lnTo>
                  <a:pt x="322834" y="53721"/>
                </a:lnTo>
                <a:lnTo>
                  <a:pt x="322834" y="845947"/>
                </a:lnTo>
                <a:lnTo>
                  <a:pt x="331343" y="858266"/>
                </a:lnTo>
                <a:lnTo>
                  <a:pt x="393827" y="879602"/>
                </a:lnTo>
                <a:lnTo>
                  <a:pt x="443738" y="887857"/>
                </a:lnTo>
                <a:lnTo>
                  <a:pt x="503682" y="894207"/>
                </a:lnTo>
                <a:lnTo>
                  <a:pt x="571627" y="898271"/>
                </a:lnTo>
                <a:lnTo>
                  <a:pt x="645668" y="899668"/>
                </a:lnTo>
                <a:lnTo>
                  <a:pt x="571627" y="901065"/>
                </a:lnTo>
                <a:lnTo>
                  <a:pt x="503682" y="905129"/>
                </a:lnTo>
                <a:lnTo>
                  <a:pt x="443738" y="911479"/>
                </a:lnTo>
                <a:lnTo>
                  <a:pt x="393827" y="919861"/>
                </a:lnTo>
                <a:lnTo>
                  <a:pt x="355600" y="929767"/>
                </a:lnTo>
                <a:lnTo>
                  <a:pt x="322834" y="953516"/>
                </a:lnTo>
                <a:lnTo>
                  <a:pt x="322834" y="1745615"/>
                </a:lnTo>
                <a:lnTo>
                  <a:pt x="314325" y="1757946"/>
                </a:lnTo>
                <a:lnTo>
                  <a:pt x="251968" y="1779257"/>
                </a:lnTo>
                <a:lnTo>
                  <a:pt x="201930" y="1787575"/>
                </a:lnTo>
                <a:lnTo>
                  <a:pt x="141986" y="1793925"/>
                </a:lnTo>
                <a:lnTo>
                  <a:pt x="74041" y="1797977"/>
                </a:lnTo>
                <a:lnTo>
                  <a:pt x="0" y="1799399"/>
                </a:lnTo>
              </a:path>
            </a:pathLst>
          </a:custGeom>
          <a:ln w="38100">
            <a:solidFill>
              <a:srgbClr val="000000"/>
            </a:solidFill>
          </a:ln>
        </p:spPr>
        <p:txBody>
          <a:bodyPr wrap="square" lIns="0" tIns="0" rIns="0" bIns="0" rtlCol="0"/>
          <a:lstStyle/>
          <a:p>
            <a:endParaRPr/>
          </a:p>
        </p:txBody>
      </p:sp>
      <p:sp>
        <p:nvSpPr>
          <p:cNvPr id="38" name="object 38"/>
          <p:cNvSpPr txBox="1"/>
          <p:nvPr/>
        </p:nvSpPr>
        <p:spPr>
          <a:xfrm>
            <a:off x="8361933" y="4543805"/>
            <a:ext cx="805180" cy="452755"/>
          </a:xfrm>
          <a:prstGeom prst="rect">
            <a:avLst/>
          </a:prstGeom>
        </p:spPr>
        <p:txBody>
          <a:bodyPr vert="horz" wrap="square" lIns="0" tIns="12700" rIns="0" bIns="0" rtlCol="0">
            <a:spAutoFit/>
          </a:bodyPr>
          <a:lstStyle/>
          <a:p>
            <a:pPr marL="38100">
              <a:lnSpc>
                <a:spcPct val="100000"/>
              </a:lnSpc>
              <a:spcBef>
                <a:spcPts val="100"/>
              </a:spcBef>
              <a:tabLst>
                <a:tab pos="500380" algn="l"/>
              </a:tabLst>
            </a:pPr>
            <a:r>
              <a:rPr sz="2800" spc="80" dirty="0">
                <a:latin typeface="Cambria Math"/>
                <a:cs typeface="Cambria Math"/>
              </a:rPr>
              <a:t>𝑑</a:t>
            </a:r>
            <a:r>
              <a:rPr sz="3000" spc="120"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39" name="object 39"/>
          <p:cNvSpPr/>
          <p:nvPr/>
        </p:nvSpPr>
        <p:spPr>
          <a:xfrm>
            <a:off x="11736323" y="4604715"/>
            <a:ext cx="27305" cy="430530"/>
          </a:xfrm>
          <a:custGeom>
            <a:avLst/>
            <a:gdLst/>
            <a:ahLst/>
            <a:cxnLst/>
            <a:rect l="l" t="t" r="r" b="b"/>
            <a:pathLst>
              <a:path w="27304" h="430529">
                <a:moveTo>
                  <a:pt x="26864" y="0"/>
                </a:moveTo>
                <a:lnTo>
                  <a:pt x="0" y="0"/>
                </a:lnTo>
                <a:lnTo>
                  <a:pt x="0" y="430199"/>
                </a:lnTo>
                <a:lnTo>
                  <a:pt x="26864" y="430199"/>
                </a:lnTo>
                <a:lnTo>
                  <a:pt x="26864" y="0"/>
                </a:lnTo>
                <a:close/>
              </a:path>
            </a:pathLst>
          </a:custGeom>
          <a:solidFill>
            <a:srgbClr val="000000"/>
          </a:solidFill>
        </p:spPr>
        <p:txBody>
          <a:bodyPr wrap="square" lIns="0" tIns="0" rIns="0" bIns="0" rtlCol="0"/>
          <a:lstStyle/>
          <a:p>
            <a:endParaRPr/>
          </a:p>
        </p:txBody>
      </p:sp>
      <p:sp>
        <p:nvSpPr>
          <p:cNvPr id="40" name="object 40"/>
          <p:cNvSpPr/>
          <p:nvPr/>
        </p:nvSpPr>
        <p:spPr>
          <a:xfrm>
            <a:off x="9326118" y="4604715"/>
            <a:ext cx="27305" cy="430530"/>
          </a:xfrm>
          <a:custGeom>
            <a:avLst/>
            <a:gdLst/>
            <a:ahLst/>
            <a:cxnLst/>
            <a:rect l="l" t="t" r="r" b="b"/>
            <a:pathLst>
              <a:path w="27304" h="430529">
                <a:moveTo>
                  <a:pt x="26863" y="0"/>
                </a:moveTo>
                <a:lnTo>
                  <a:pt x="0" y="0"/>
                </a:lnTo>
                <a:lnTo>
                  <a:pt x="0" y="430199"/>
                </a:lnTo>
                <a:lnTo>
                  <a:pt x="26863" y="430199"/>
                </a:lnTo>
                <a:lnTo>
                  <a:pt x="26863" y="0"/>
                </a:lnTo>
                <a:close/>
              </a:path>
            </a:pathLst>
          </a:custGeom>
          <a:solidFill>
            <a:srgbClr val="000000"/>
          </a:solidFill>
        </p:spPr>
        <p:txBody>
          <a:bodyPr wrap="square" lIns="0" tIns="0" rIns="0" bIns="0" rtlCol="0"/>
          <a:lstStyle/>
          <a:p>
            <a:endParaRPr/>
          </a:p>
        </p:txBody>
      </p:sp>
      <p:sp>
        <p:nvSpPr>
          <p:cNvPr id="41" name="object 41"/>
          <p:cNvSpPr/>
          <p:nvPr/>
        </p:nvSpPr>
        <p:spPr>
          <a:xfrm>
            <a:off x="11623547" y="4658068"/>
            <a:ext cx="27305" cy="323215"/>
          </a:xfrm>
          <a:custGeom>
            <a:avLst/>
            <a:gdLst/>
            <a:ahLst/>
            <a:cxnLst/>
            <a:rect l="l" t="t" r="r" b="b"/>
            <a:pathLst>
              <a:path w="27304" h="323214">
                <a:moveTo>
                  <a:pt x="26863" y="0"/>
                </a:moveTo>
                <a:lnTo>
                  <a:pt x="0" y="0"/>
                </a:lnTo>
                <a:lnTo>
                  <a:pt x="0" y="322999"/>
                </a:lnTo>
                <a:lnTo>
                  <a:pt x="26863" y="322999"/>
                </a:lnTo>
                <a:lnTo>
                  <a:pt x="26863" y="0"/>
                </a:lnTo>
                <a:close/>
              </a:path>
            </a:pathLst>
          </a:custGeom>
          <a:solidFill>
            <a:srgbClr val="000000"/>
          </a:solidFill>
        </p:spPr>
        <p:txBody>
          <a:bodyPr wrap="square" lIns="0" tIns="0" rIns="0" bIns="0" rtlCol="0"/>
          <a:lstStyle/>
          <a:p>
            <a:endParaRPr/>
          </a:p>
        </p:txBody>
      </p:sp>
      <p:sp>
        <p:nvSpPr>
          <p:cNvPr id="42" name="object 42"/>
          <p:cNvSpPr/>
          <p:nvPr/>
        </p:nvSpPr>
        <p:spPr>
          <a:xfrm>
            <a:off x="9438893" y="4658068"/>
            <a:ext cx="27305" cy="323215"/>
          </a:xfrm>
          <a:custGeom>
            <a:avLst/>
            <a:gdLst/>
            <a:ahLst/>
            <a:cxnLst/>
            <a:rect l="l" t="t" r="r" b="b"/>
            <a:pathLst>
              <a:path w="27304" h="323214">
                <a:moveTo>
                  <a:pt x="26863" y="0"/>
                </a:moveTo>
                <a:lnTo>
                  <a:pt x="0" y="0"/>
                </a:lnTo>
                <a:lnTo>
                  <a:pt x="0" y="322999"/>
                </a:lnTo>
                <a:lnTo>
                  <a:pt x="26863" y="322999"/>
                </a:lnTo>
                <a:lnTo>
                  <a:pt x="26863" y="0"/>
                </a:lnTo>
                <a:close/>
              </a:path>
            </a:pathLst>
          </a:custGeom>
          <a:solidFill>
            <a:srgbClr val="000000"/>
          </a:solidFill>
        </p:spPr>
        <p:txBody>
          <a:bodyPr wrap="square" lIns="0" tIns="0" rIns="0" bIns="0" rtlCol="0"/>
          <a:lstStyle/>
          <a:p>
            <a:endParaRPr/>
          </a:p>
        </p:txBody>
      </p:sp>
      <p:sp>
        <p:nvSpPr>
          <p:cNvPr id="43" name="object 43"/>
          <p:cNvSpPr/>
          <p:nvPr/>
        </p:nvSpPr>
        <p:spPr>
          <a:xfrm>
            <a:off x="10169270" y="4655058"/>
            <a:ext cx="109855" cy="330200"/>
          </a:xfrm>
          <a:custGeom>
            <a:avLst/>
            <a:gdLst/>
            <a:ahLst/>
            <a:cxnLst/>
            <a:rect l="l" t="t" r="r" b="b"/>
            <a:pathLst>
              <a:path w="109854" h="330200">
                <a:moveTo>
                  <a:pt x="4699" y="0"/>
                </a:moveTo>
                <a:lnTo>
                  <a:pt x="0" y="13335"/>
                </a:lnTo>
                <a:lnTo>
                  <a:pt x="19050" y="21717"/>
                </a:lnTo>
                <a:lnTo>
                  <a:pt x="35432" y="33147"/>
                </a:lnTo>
                <a:lnTo>
                  <a:pt x="60325" y="65659"/>
                </a:lnTo>
                <a:lnTo>
                  <a:pt x="74802" y="109474"/>
                </a:lnTo>
                <a:lnTo>
                  <a:pt x="79755" y="163195"/>
                </a:lnTo>
                <a:lnTo>
                  <a:pt x="78485" y="192278"/>
                </a:lnTo>
                <a:lnTo>
                  <a:pt x="68706" y="242443"/>
                </a:lnTo>
                <a:lnTo>
                  <a:pt x="49149" y="281686"/>
                </a:lnTo>
                <a:lnTo>
                  <a:pt x="19303" y="308102"/>
                </a:lnTo>
                <a:lnTo>
                  <a:pt x="507" y="316357"/>
                </a:lnTo>
                <a:lnTo>
                  <a:pt x="4699" y="329819"/>
                </a:lnTo>
                <a:lnTo>
                  <a:pt x="49656" y="308610"/>
                </a:lnTo>
                <a:lnTo>
                  <a:pt x="82676" y="272161"/>
                </a:lnTo>
                <a:lnTo>
                  <a:pt x="102997" y="223266"/>
                </a:lnTo>
                <a:lnTo>
                  <a:pt x="109727" y="164973"/>
                </a:lnTo>
                <a:lnTo>
                  <a:pt x="108076" y="134747"/>
                </a:lnTo>
                <a:lnTo>
                  <a:pt x="94487" y="81153"/>
                </a:lnTo>
                <a:lnTo>
                  <a:pt x="67563" y="37592"/>
                </a:lnTo>
                <a:lnTo>
                  <a:pt x="28575" y="8636"/>
                </a:lnTo>
                <a:lnTo>
                  <a:pt x="4699" y="0"/>
                </a:lnTo>
                <a:close/>
              </a:path>
            </a:pathLst>
          </a:custGeom>
          <a:solidFill>
            <a:srgbClr val="000000"/>
          </a:solidFill>
        </p:spPr>
        <p:txBody>
          <a:bodyPr wrap="square" lIns="0" tIns="0" rIns="0" bIns="0" rtlCol="0"/>
          <a:lstStyle/>
          <a:p>
            <a:endParaRPr/>
          </a:p>
        </p:txBody>
      </p:sp>
      <p:sp>
        <p:nvSpPr>
          <p:cNvPr id="44" name="object 44"/>
          <p:cNvSpPr/>
          <p:nvPr/>
        </p:nvSpPr>
        <p:spPr>
          <a:xfrm>
            <a:off x="9687306" y="4655058"/>
            <a:ext cx="109855" cy="330200"/>
          </a:xfrm>
          <a:custGeom>
            <a:avLst/>
            <a:gdLst/>
            <a:ahLst/>
            <a:cxnLst/>
            <a:rect l="l" t="t" r="r" b="b"/>
            <a:pathLst>
              <a:path w="109854" h="330200">
                <a:moveTo>
                  <a:pt x="105028" y="0"/>
                </a:moveTo>
                <a:lnTo>
                  <a:pt x="60198" y="21082"/>
                </a:lnTo>
                <a:lnTo>
                  <a:pt x="27177" y="57785"/>
                </a:lnTo>
                <a:lnTo>
                  <a:pt x="6858" y="106807"/>
                </a:lnTo>
                <a:lnTo>
                  <a:pt x="0" y="164973"/>
                </a:lnTo>
                <a:lnTo>
                  <a:pt x="1650" y="195326"/>
                </a:lnTo>
                <a:lnTo>
                  <a:pt x="15240" y="248793"/>
                </a:lnTo>
                <a:lnTo>
                  <a:pt x="42164" y="292354"/>
                </a:lnTo>
                <a:lnTo>
                  <a:pt x="81152" y="321183"/>
                </a:lnTo>
                <a:lnTo>
                  <a:pt x="105028" y="329819"/>
                </a:lnTo>
                <a:lnTo>
                  <a:pt x="109220" y="316357"/>
                </a:lnTo>
                <a:lnTo>
                  <a:pt x="90424" y="308102"/>
                </a:lnTo>
                <a:lnTo>
                  <a:pt x="74295" y="296418"/>
                </a:lnTo>
                <a:lnTo>
                  <a:pt x="49529" y="263525"/>
                </a:lnTo>
                <a:lnTo>
                  <a:pt x="34925" y="218694"/>
                </a:lnTo>
                <a:lnTo>
                  <a:pt x="30099" y="163195"/>
                </a:lnTo>
                <a:lnTo>
                  <a:pt x="31242" y="135128"/>
                </a:lnTo>
                <a:lnTo>
                  <a:pt x="41021" y="86233"/>
                </a:lnTo>
                <a:lnTo>
                  <a:pt x="60705" y="47752"/>
                </a:lnTo>
                <a:lnTo>
                  <a:pt x="90804" y="21717"/>
                </a:lnTo>
                <a:lnTo>
                  <a:pt x="109727" y="13335"/>
                </a:lnTo>
                <a:lnTo>
                  <a:pt x="105028" y="0"/>
                </a:lnTo>
                <a:close/>
              </a:path>
            </a:pathLst>
          </a:custGeom>
          <a:solidFill>
            <a:srgbClr val="000000"/>
          </a:solidFill>
        </p:spPr>
        <p:txBody>
          <a:bodyPr wrap="square" lIns="0" tIns="0" rIns="0" bIns="0" rtlCol="0"/>
          <a:lstStyle/>
          <a:p>
            <a:endParaRPr/>
          </a:p>
        </p:txBody>
      </p:sp>
      <p:sp>
        <p:nvSpPr>
          <p:cNvPr id="45" name="object 45"/>
          <p:cNvSpPr txBox="1"/>
          <p:nvPr/>
        </p:nvSpPr>
        <p:spPr>
          <a:xfrm>
            <a:off x="9496552" y="4543805"/>
            <a:ext cx="678180" cy="452755"/>
          </a:xfrm>
          <a:prstGeom prst="rect">
            <a:avLst/>
          </a:prstGeom>
        </p:spPr>
        <p:txBody>
          <a:bodyPr vert="horz" wrap="square" lIns="0" tIns="12700" rIns="0" bIns="0" rtlCol="0">
            <a:spAutoFit/>
          </a:bodyPr>
          <a:lstStyle/>
          <a:p>
            <a:pPr marL="12700">
              <a:lnSpc>
                <a:spcPct val="100000"/>
              </a:lnSpc>
              <a:spcBef>
                <a:spcPts val="100"/>
              </a:spcBef>
              <a:tabLst>
                <a:tab pos="307340" algn="l"/>
              </a:tabLst>
            </a:pP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46" name="object 46"/>
          <p:cNvSpPr/>
          <p:nvPr/>
        </p:nvSpPr>
        <p:spPr>
          <a:xfrm>
            <a:off x="11439906" y="4655058"/>
            <a:ext cx="109855" cy="330200"/>
          </a:xfrm>
          <a:custGeom>
            <a:avLst/>
            <a:gdLst/>
            <a:ahLst/>
            <a:cxnLst/>
            <a:rect l="l" t="t" r="r" b="b"/>
            <a:pathLst>
              <a:path w="109854" h="330200">
                <a:moveTo>
                  <a:pt x="4572" y="0"/>
                </a:moveTo>
                <a:lnTo>
                  <a:pt x="0" y="13335"/>
                </a:lnTo>
                <a:lnTo>
                  <a:pt x="19050" y="21717"/>
                </a:lnTo>
                <a:lnTo>
                  <a:pt x="35433" y="33147"/>
                </a:lnTo>
                <a:lnTo>
                  <a:pt x="60198" y="65659"/>
                </a:lnTo>
                <a:lnTo>
                  <a:pt x="74802" y="109474"/>
                </a:lnTo>
                <a:lnTo>
                  <a:pt x="79628" y="163195"/>
                </a:lnTo>
                <a:lnTo>
                  <a:pt x="78486" y="192278"/>
                </a:lnTo>
                <a:lnTo>
                  <a:pt x="68707" y="242443"/>
                </a:lnTo>
                <a:lnTo>
                  <a:pt x="49022" y="281686"/>
                </a:lnTo>
                <a:lnTo>
                  <a:pt x="19176" y="308102"/>
                </a:lnTo>
                <a:lnTo>
                  <a:pt x="508" y="316357"/>
                </a:lnTo>
                <a:lnTo>
                  <a:pt x="4572" y="329819"/>
                </a:lnTo>
                <a:lnTo>
                  <a:pt x="49529" y="308610"/>
                </a:lnTo>
                <a:lnTo>
                  <a:pt x="82676" y="272161"/>
                </a:lnTo>
                <a:lnTo>
                  <a:pt x="102997" y="223266"/>
                </a:lnTo>
                <a:lnTo>
                  <a:pt x="109727" y="164973"/>
                </a:lnTo>
                <a:lnTo>
                  <a:pt x="108076" y="134747"/>
                </a:lnTo>
                <a:lnTo>
                  <a:pt x="94488" y="81153"/>
                </a:lnTo>
                <a:lnTo>
                  <a:pt x="67437" y="37592"/>
                </a:lnTo>
                <a:lnTo>
                  <a:pt x="28575" y="8636"/>
                </a:lnTo>
                <a:lnTo>
                  <a:pt x="4572" y="0"/>
                </a:lnTo>
                <a:close/>
              </a:path>
            </a:pathLst>
          </a:custGeom>
          <a:solidFill>
            <a:srgbClr val="000000"/>
          </a:solidFill>
        </p:spPr>
        <p:txBody>
          <a:bodyPr wrap="square" lIns="0" tIns="0" rIns="0" bIns="0" rtlCol="0"/>
          <a:lstStyle/>
          <a:p>
            <a:endParaRPr/>
          </a:p>
        </p:txBody>
      </p:sp>
      <p:sp>
        <p:nvSpPr>
          <p:cNvPr id="47" name="object 47"/>
          <p:cNvSpPr/>
          <p:nvPr/>
        </p:nvSpPr>
        <p:spPr>
          <a:xfrm>
            <a:off x="10911840" y="4655058"/>
            <a:ext cx="109855" cy="330200"/>
          </a:xfrm>
          <a:custGeom>
            <a:avLst/>
            <a:gdLst/>
            <a:ahLst/>
            <a:cxnLst/>
            <a:rect l="l" t="t" r="r" b="b"/>
            <a:pathLst>
              <a:path w="109854" h="330200">
                <a:moveTo>
                  <a:pt x="105028" y="0"/>
                </a:moveTo>
                <a:lnTo>
                  <a:pt x="60198" y="21082"/>
                </a:lnTo>
                <a:lnTo>
                  <a:pt x="27177" y="57785"/>
                </a:lnTo>
                <a:lnTo>
                  <a:pt x="6857" y="106807"/>
                </a:lnTo>
                <a:lnTo>
                  <a:pt x="0" y="164973"/>
                </a:lnTo>
                <a:lnTo>
                  <a:pt x="1650" y="195326"/>
                </a:lnTo>
                <a:lnTo>
                  <a:pt x="15239" y="248793"/>
                </a:lnTo>
                <a:lnTo>
                  <a:pt x="42163" y="292354"/>
                </a:lnTo>
                <a:lnTo>
                  <a:pt x="81152" y="321183"/>
                </a:lnTo>
                <a:lnTo>
                  <a:pt x="105028" y="329819"/>
                </a:lnTo>
                <a:lnTo>
                  <a:pt x="109219" y="316357"/>
                </a:lnTo>
                <a:lnTo>
                  <a:pt x="90424" y="308102"/>
                </a:lnTo>
                <a:lnTo>
                  <a:pt x="74294" y="296418"/>
                </a:lnTo>
                <a:lnTo>
                  <a:pt x="49529" y="263525"/>
                </a:lnTo>
                <a:lnTo>
                  <a:pt x="34925" y="218694"/>
                </a:lnTo>
                <a:lnTo>
                  <a:pt x="30099" y="163195"/>
                </a:lnTo>
                <a:lnTo>
                  <a:pt x="31241" y="135128"/>
                </a:lnTo>
                <a:lnTo>
                  <a:pt x="41020" y="86233"/>
                </a:lnTo>
                <a:lnTo>
                  <a:pt x="60705" y="47752"/>
                </a:lnTo>
                <a:lnTo>
                  <a:pt x="90804" y="21717"/>
                </a:lnTo>
                <a:lnTo>
                  <a:pt x="109727" y="13335"/>
                </a:lnTo>
                <a:lnTo>
                  <a:pt x="105028" y="0"/>
                </a:lnTo>
                <a:close/>
              </a:path>
            </a:pathLst>
          </a:custGeom>
          <a:solidFill>
            <a:srgbClr val="000000"/>
          </a:solidFill>
        </p:spPr>
        <p:txBody>
          <a:bodyPr wrap="square" lIns="0" tIns="0" rIns="0" bIns="0" rtlCol="0"/>
          <a:lstStyle/>
          <a:p>
            <a:endParaRPr/>
          </a:p>
        </p:txBody>
      </p:sp>
      <p:sp>
        <p:nvSpPr>
          <p:cNvPr id="48" name="object 48"/>
          <p:cNvSpPr txBox="1"/>
          <p:nvPr/>
        </p:nvSpPr>
        <p:spPr>
          <a:xfrm>
            <a:off x="10377169" y="4543805"/>
            <a:ext cx="994410" cy="452755"/>
          </a:xfrm>
          <a:prstGeom prst="rect">
            <a:avLst/>
          </a:prstGeom>
        </p:spPr>
        <p:txBody>
          <a:bodyPr vert="horz" wrap="square" lIns="0" tIns="12700" rIns="0" bIns="0" rtlCol="0">
            <a:spAutoFit/>
          </a:bodyPr>
          <a:lstStyle/>
          <a:p>
            <a:pPr marL="12700">
              <a:lnSpc>
                <a:spcPct val="100000"/>
              </a:lnSpc>
              <a:spcBef>
                <a:spcPts val="100"/>
              </a:spcBef>
              <a:tabLst>
                <a:tab pos="650875" algn="l"/>
              </a:tabLst>
            </a:pP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70" dirty="0">
                <a:solidFill>
                  <a:srgbClr val="006FC0"/>
                </a:solidFill>
                <a:latin typeface="Cambria Math"/>
                <a:cs typeface="Cambria Math"/>
              </a:rPr>
              <a:t>𝐱-</a:t>
            </a:r>
            <a:endParaRPr sz="2800">
              <a:latin typeface="Cambria Math"/>
              <a:cs typeface="Cambria Math"/>
            </a:endParaRPr>
          </a:p>
        </p:txBody>
      </p:sp>
      <p:sp>
        <p:nvSpPr>
          <p:cNvPr id="49" name="object 49"/>
          <p:cNvSpPr txBox="1"/>
          <p:nvPr/>
        </p:nvSpPr>
        <p:spPr>
          <a:xfrm>
            <a:off x="11794235" y="4309313"/>
            <a:ext cx="166370" cy="839469"/>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pic>
        <p:nvPicPr>
          <p:cNvPr id="50" name="object 50"/>
          <p:cNvPicPr/>
          <p:nvPr/>
        </p:nvPicPr>
        <p:blipFill>
          <a:blip r:embed="rId4" cstate="print"/>
          <a:stretch>
            <a:fillRect/>
          </a:stretch>
        </p:blipFill>
        <p:spPr>
          <a:xfrm>
            <a:off x="287274" y="3083814"/>
            <a:ext cx="1756410" cy="1317498"/>
          </a:xfrm>
          <a:prstGeom prst="rect">
            <a:avLst/>
          </a:prstGeom>
        </p:spPr>
      </p:pic>
      <p:pic>
        <p:nvPicPr>
          <p:cNvPr id="51" name="object 51"/>
          <p:cNvPicPr/>
          <p:nvPr/>
        </p:nvPicPr>
        <p:blipFill>
          <a:blip r:embed="rId5" cstate="print"/>
          <a:stretch>
            <a:fillRect/>
          </a:stretch>
        </p:blipFill>
        <p:spPr>
          <a:xfrm>
            <a:off x="259841" y="1328927"/>
            <a:ext cx="1811274" cy="1207008"/>
          </a:xfrm>
          <a:prstGeom prst="rect">
            <a:avLst/>
          </a:prstGeom>
        </p:spPr>
      </p:pic>
      <p:pic>
        <p:nvPicPr>
          <p:cNvPr id="52" name="object 52"/>
          <p:cNvPicPr/>
          <p:nvPr/>
        </p:nvPicPr>
        <p:blipFill>
          <a:blip r:embed="rId6" cstate="print"/>
          <a:stretch>
            <a:fillRect/>
          </a:stretch>
        </p:blipFill>
        <p:spPr>
          <a:xfrm>
            <a:off x="287274" y="4949190"/>
            <a:ext cx="1756410" cy="1171194"/>
          </a:xfrm>
          <a:prstGeom prst="rect">
            <a:avLst/>
          </a:prstGeom>
        </p:spPr>
      </p:pic>
      <p:sp>
        <p:nvSpPr>
          <p:cNvPr id="53" name="object 53"/>
          <p:cNvSpPr txBox="1"/>
          <p:nvPr/>
        </p:nvSpPr>
        <p:spPr>
          <a:xfrm>
            <a:off x="6240526" y="5197094"/>
            <a:ext cx="74168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75" dirty="0">
                <a:solidFill>
                  <a:srgbClr val="006FC0"/>
                </a:solidFill>
                <a:latin typeface="Cambria Math"/>
                <a:cs typeface="Cambria Math"/>
              </a:rPr>
              <a:t>𝐱-</a:t>
            </a:r>
            <a:endParaRPr sz="3200">
              <a:latin typeface="Cambria Math"/>
              <a:cs typeface="Cambria Math"/>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15311" y="1494481"/>
            <a:ext cx="975994" cy="2889885"/>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a:p>
            <a:pPr>
              <a:lnSpc>
                <a:spcPct val="100000"/>
              </a:lnSpc>
            </a:pPr>
            <a:endParaRPr sz="2000">
              <a:latin typeface="Calibri"/>
              <a:cs typeface="Calibri"/>
            </a:endParaRPr>
          </a:p>
          <a:p>
            <a:pPr>
              <a:lnSpc>
                <a:spcPct val="100000"/>
              </a:lnSpc>
            </a:pPr>
            <a:endParaRPr sz="2000">
              <a:latin typeface="Calibri"/>
              <a:cs typeface="Calibri"/>
            </a:endParaRPr>
          </a:p>
          <a:p>
            <a:pPr>
              <a:lnSpc>
                <a:spcPct val="100000"/>
              </a:lnSpc>
              <a:spcBef>
                <a:spcPts val="50"/>
              </a:spcBef>
            </a:pPr>
            <a:endParaRPr sz="2150">
              <a:latin typeface="Calibri"/>
              <a:cs typeface="Calibri"/>
            </a:endParaRPr>
          </a:p>
          <a:p>
            <a:pPr marR="16510" algn="ctr">
              <a:lnSpc>
                <a:spcPct val="100000"/>
              </a:lnSpc>
              <a:spcBef>
                <a:spcPts val="5"/>
              </a:spcBef>
            </a:pPr>
            <a:r>
              <a:rPr sz="3600" spc="-25" dirty="0">
                <a:solidFill>
                  <a:srgbClr val="FF0000"/>
                </a:solidFill>
                <a:latin typeface="Cambria Math"/>
                <a:cs typeface="Cambria Math"/>
              </a:rPr>
              <a:t>𝐱a</a:t>
            </a:r>
            <a:endParaRPr sz="3600">
              <a:latin typeface="Cambria Math"/>
              <a:cs typeface="Cambria Math"/>
            </a:endParaRPr>
          </a:p>
          <a:p>
            <a:pPr marR="3175"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grpSp>
        <p:nvGrpSpPr>
          <p:cNvPr id="4" name="object 4"/>
          <p:cNvGrpSpPr/>
          <p:nvPr/>
        </p:nvGrpSpPr>
        <p:grpSpPr>
          <a:xfrm>
            <a:off x="4903470" y="1631442"/>
            <a:ext cx="6061710" cy="4690110"/>
            <a:chOff x="4903470" y="1631442"/>
            <a:chExt cx="6061710" cy="4690110"/>
          </a:xfrm>
        </p:grpSpPr>
        <p:sp>
          <p:nvSpPr>
            <p:cNvPr id="5" name="object 5"/>
            <p:cNvSpPr/>
            <p:nvPr/>
          </p:nvSpPr>
          <p:spPr>
            <a:xfrm>
              <a:off x="4903470" y="1631442"/>
              <a:ext cx="6061710" cy="4690110"/>
            </a:xfrm>
            <a:custGeom>
              <a:avLst/>
              <a:gdLst/>
              <a:ahLst/>
              <a:cxnLst/>
              <a:rect l="l" t="t" r="r" b="b"/>
              <a:pathLst>
                <a:path w="6061709" h="4690110">
                  <a:moveTo>
                    <a:pt x="3030854" y="0"/>
                  </a:moveTo>
                  <a:lnTo>
                    <a:pt x="2935604" y="190500"/>
                  </a:lnTo>
                  <a:lnTo>
                    <a:pt x="3011804" y="129540"/>
                  </a:lnTo>
                  <a:lnTo>
                    <a:pt x="3011804" y="2463038"/>
                  </a:lnTo>
                  <a:lnTo>
                    <a:pt x="0" y="2463038"/>
                  </a:lnTo>
                  <a:lnTo>
                    <a:pt x="0" y="2501138"/>
                  </a:lnTo>
                  <a:lnTo>
                    <a:pt x="3011804" y="2501138"/>
                  </a:lnTo>
                  <a:lnTo>
                    <a:pt x="3011804" y="4690046"/>
                  </a:lnTo>
                  <a:lnTo>
                    <a:pt x="3049904" y="4690046"/>
                  </a:lnTo>
                  <a:lnTo>
                    <a:pt x="3049904" y="2501138"/>
                  </a:lnTo>
                  <a:lnTo>
                    <a:pt x="5932170" y="2501138"/>
                  </a:lnTo>
                  <a:lnTo>
                    <a:pt x="5871209" y="2577338"/>
                  </a:lnTo>
                  <a:lnTo>
                    <a:pt x="6061709" y="2482088"/>
                  </a:lnTo>
                  <a:lnTo>
                    <a:pt x="5871209" y="2386838"/>
                  </a:lnTo>
                  <a:lnTo>
                    <a:pt x="5932170" y="2463038"/>
                  </a:lnTo>
                  <a:lnTo>
                    <a:pt x="3049904" y="2463038"/>
                  </a:lnTo>
                  <a:lnTo>
                    <a:pt x="3049904" y="129540"/>
                  </a:lnTo>
                  <a:lnTo>
                    <a:pt x="3126104" y="190500"/>
                  </a:lnTo>
                  <a:lnTo>
                    <a:pt x="3030854" y="0"/>
                  </a:lnTo>
                  <a:close/>
                </a:path>
              </a:pathLst>
            </a:custGeom>
            <a:solidFill>
              <a:srgbClr val="767070"/>
            </a:solidFill>
          </p:spPr>
          <p:txBody>
            <a:bodyPr wrap="square" lIns="0" tIns="0" rIns="0" bIns="0" rtlCol="0"/>
            <a:lstStyle/>
            <a:p>
              <a:endParaRPr/>
            </a:p>
          </p:txBody>
        </p:sp>
        <p:pic>
          <p:nvPicPr>
            <p:cNvPr id="6" name="object 6"/>
            <p:cNvPicPr/>
            <p:nvPr/>
          </p:nvPicPr>
          <p:blipFill>
            <a:blip r:embed="rId2" cstate="print"/>
            <a:stretch>
              <a:fillRect/>
            </a:stretch>
          </p:blipFill>
          <p:spPr>
            <a:xfrm>
              <a:off x="6800850" y="4797552"/>
              <a:ext cx="127253" cy="126492"/>
            </a:xfrm>
            <a:prstGeom prst="rect">
              <a:avLst/>
            </a:prstGeom>
          </p:spPr>
        </p:pic>
        <p:sp>
          <p:nvSpPr>
            <p:cNvPr id="7" name="object 7"/>
            <p:cNvSpPr/>
            <p:nvPr/>
          </p:nvSpPr>
          <p:spPr>
            <a:xfrm>
              <a:off x="6755130" y="5097780"/>
              <a:ext cx="676275" cy="376555"/>
            </a:xfrm>
            <a:custGeom>
              <a:avLst/>
              <a:gdLst/>
              <a:ahLst/>
              <a:cxnLst/>
              <a:rect l="l" t="t" r="r" b="b"/>
              <a:pathLst>
                <a:path w="676275" h="376554">
                  <a:moveTo>
                    <a:pt x="125349" y="15240"/>
                  </a:moveTo>
                  <a:lnTo>
                    <a:pt x="68834" y="24130"/>
                  </a:lnTo>
                  <a:lnTo>
                    <a:pt x="30988" y="65913"/>
                  </a:lnTo>
                  <a:lnTo>
                    <a:pt x="7747" y="121920"/>
                  </a:lnTo>
                  <a:lnTo>
                    <a:pt x="0" y="188214"/>
                  </a:lnTo>
                  <a:lnTo>
                    <a:pt x="1905" y="222885"/>
                  </a:lnTo>
                  <a:lnTo>
                    <a:pt x="17399" y="283972"/>
                  </a:lnTo>
                  <a:lnTo>
                    <a:pt x="48133" y="333629"/>
                  </a:lnTo>
                  <a:lnTo>
                    <a:pt x="92710" y="366522"/>
                  </a:lnTo>
                  <a:lnTo>
                    <a:pt x="120015" y="376301"/>
                  </a:lnTo>
                  <a:lnTo>
                    <a:pt x="124714" y="361061"/>
                  </a:lnTo>
                  <a:lnTo>
                    <a:pt x="103378" y="351536"/>
                  </a:lnTo>
                  <a:lnTo>
                    <a:pt x="84836" y="338328"/>
                  </a:lnTo>
                  <a:lnTo>
                    <a:pt x="56642" y="300736"/>
                  </a:lnTo>
                  <a:lnTo>
                    <a:pt x="39878" y="249555"/>
                  </a:lnTo>
                  <a:lnTo>
                    <a:pt x="34290" y="186309"/>
                  </a:lnTo>
                  <a:lnTo>
                    <a:pt x="35687" y="154178"/>
                  </a:lnTo>
                  <a:lnTo>
                    <a:pt x="46863" y="98425"/>
                  </a:lnTo>
                  <a:lnTo>
                    <a:pt x="69342" y="54483"/>
                  </a:lnTo>
                  <a:lnTo>
                    <a:pt x="103632" y="24765"/>
                  </a:lnTo>
                  <a:lnTo>
                    <a:pt x="125349" y="15240"/>
                  </a:lnTo>
                  <a:close/>
                </a:path>
                <a:path w="676275" h="376554">
                  <a:moveTo>
                    <a:pt x="676275" y="188214"/>
                  </a:moveTo>
                  <a:lnTo>
                    <a:pt x="658749" y="92583"/>
                  </a:lnTo>
                  <a:lnTo>
                    <a:pt x="628015" y="42799"/>
                  </a:lnTo>
                  <a:lnTo>
                    <a:pt x="583438" y="9906"/>
                  </a:lnTo>
                  <a:lnTo>
                    <a:pt x="556260" y="0"/>
                  </a:lnTo>
                  <a:lnTo>
                    <a:pt x="550926" y="15240"/>
                  </a:lnTo>
                  <a:lnTo>
                    <a:pt x="572643" y="24765"/>
                  </a:lnTo>
                  <a:lnTo>
                    <a:pt x="591439" y="37846"/>
                  </a:lnTo>
                  <a:lnTo>
                    <a:pt x="619633" y="74930"/>
                  </a:lnTo>
                  <a:lnTo>
                    <a:pt x="636397" y="124841"/>
                  </a:lnTo>
                  <a:lnTo>
                    <a:pt x="641858" y="186309"/>
                  </a:lnTo>
                  <a:lnTo>
                    <a:pt x="640461" y="219456"/>
                  </a:lnTo>
                  <a:lnTo>
                    <a:pt x="629412" y="276733"/>
                  </a:lnTo>
                  <a:lnTo>
                    <a:pt x="606933" y="321437"/>
                  </a:lnTo>
                  <a:lnTo>
                    <a:pt x="572897" y="351536"/>
                  </a:lnTo>
                  <a:lnTo>
                    <a:pt x="551434" y="361061"/>
                  </a:lnTo>
                  <a:lnTo>
                    <a:pt x="556260" y="376301"/>
                  </a:lnTo>
                  <a:lnTo>
                    <a:pt x="607568" y="352171"/>
                  </a:lnTo>
                  <a:lnTo>
                    <a:pt x="645287" y="310515"/>
                  </a:lnTo>
                  <a:lnTo>
                    <a:pt x="668528" y="254762"/>
                  </a:lnTo>
                  <a:lnTo>
                    <a:pt x="676275" y="188214"/>
                  </a:lnTo>
                  <a:close/>
                </a:path>
              </a:pathLst>
            </a:custGeom>
            <a:solidFill>
              <a:srgbClr val="000000"/>
            </a:solidFill>
          </p:spPr>
          <p:txBody>
            <a:bodyPr wrap="square" lIns="0" tIns="0" rIns="0" bIns="0" rtlCol="0"/>
            <a:lstStyle/>
            <a:p>
              <a:endParaRPr/>
            </a:p>
          </p:txBody>
        </p:sp>
        <p:sp>
          <p:nvSpPr>
            <p:cNvPr id="8" name="object 8"/>
            <p:cNvSpPr/>
            <p:nvPr/>
          </p:nvSpPr>
          <p:spPr>
            <a:xfrm>
              <a:off x="7593330" y="5227320"/>
              <a:ext cx="579120" cy="386080"/>
            </a:xfrm>
            <a:custGeom>
              <a:avLst/>
              <a:gdLst/>
              <a:ahLst/>
              <a:cxnLst/>
              <a:rect l="l" t="t" r="r" b="b"/>
              <a:pathLst>
                <a:path w="579120" h="386079">
                  <a:moveTo>
                    <a:pt x="121285" y="0"/>
                  </a:moveTo>
                  <a:lnTo>
                    <a:pt x="0" y="40258"/>
                  </a:lnTo>
                  <a:lnTo>
                    <a:pt x="104901" y="113156"/>
                  </a:lnTo>
                  <a:lnTo>
                    <a:pt x="109981" y="77977"/>
                  </a:lnTo>
                  <a:lnTo>
                    <a:pt x="148209" y="88264"/>
                  </a:lnTo>
                  <a:lnTo>
                    <a:pt x="189229" y="107949"/>
                  </a:lnTo>
                  <a:lnTo>
                    <a:pt x="223520" y="130936"/>
                  </a:lnTo>
                  <a:lnTo>
                    <a:pt x="264414" y="180339"/>
                  </a:lnTo>
                  <a:lnTo>
                    <a:pt x="277495" y="241299"/>
                  </a:lnTo>
                  <a:lnTo>
                    <a:pt x="298830" y="275589"/>
                  </a:lnTo>
                  <a:lnTo>
                    <a:pt x="330200" y="306069"/>
                  </a:lnTo>
                  <a:lnTo>
                    <a:pt x="369697" y="332485"/>
                  </a:lnTo>
                  <a:lnTo>
                    <a:pt x="415798" y="354456"/>
                  </a:lnTo>
                  <a:lnTo>
                    <a:pt x="466851" y="371347"/>
                  </a:lnTo>
                  <a:lnTo>
                    <a:pt x="521335" y="382181"/>
                  </a:lnTo>
                  <a:lnTo>
                    <a:pt x="576452" y="385940"/>
                  </a:lnTo>
                  <a:lnTo>
                    <a:pt x="579120" y="347852"/>
                  </a:lnTo>
                  <a:lnTo>
                    <a:pt x="526415" y="344296"/>
                  </a:lnTo>
                  <a:lnTo>
                    <a:pt x="476630" y="334390"/>
                  </a:lnTo>
                  <a:lnTo>
                    <a:pt x="430022" y="319023"/>
                  </a:lnTo>
                  <a:lnTo>
                    <a:pt x="388620" y="299211"/>
                  </a:lnTo>
                  <a:lnTo>
                    <a:pt x="354202" y="276224"/>
                  </a:lnTo>
                  <a:lnTo>
                    <a:pt x="313309" y="226821"/>
                  </a:lnTo>
                  <a:lnTo>
                    <a:pt x="300354" y="165861"/>
                  </a:lnTo>
                  <a:lnTo>
                    <a:pt x="279019" y="131571"/>
                  </a:lnTo>
                  <a:lnTo>
                    <a:pt x="247650" y="101091"/>
                  </a:lnTo>
                  <a:lnTo>
                    <a:pt x="208025" y="74675"/>
                  </a:lnTo>
                  <a:lnTo>
                    <a:pt x="161544" y="52450"/>
                  </a:lnTo>
                  <a:lnTo>
                    <a:pt x="115570" y="39877"/>
                  </a:lnTo>
                  <a:lnTo>
                    <a:pt x="121285" y="0"/>
                  </a:lnTo>
                  <a:close/>
                </a:path>
              </a:pathLst>
            </a:custGeom>
            <a:solidFill>
              <a:srgbClr val="767070"/>
            </a:solidFill>
          </p:spPr>
          <p:txBody>
            <a:bodyPr wrap="square" lIns="0" tIns="0" rIns="0" bIns="0" rtlCol="0"/>
            <a:lstStyle/>
            <a:p>
              <a:endParaRPr/>
            </a:p>
          </p:txBody>
        </p:sp>
        <p:pic>
          <p:nvPicPr>
            <p:cNvPr id="9" name="object 9"/>
            <p:cNvPicPr/>
            <p:nvPr/>
          </p:nvPicPr>
          <p:blipFill>
            <a:blip r:embed="rId3" cstate="print"/>
            <a:stretch>
              <a:fillRect/>
            </a:stretch>
          </p:blipFill>
          <p:spPr>
            <a:xfrm>
              <a:off x="8170926" y="5250942"/>
              <a:ext cx="960881" cy="720851"/>
            </a:xfrm>
            <a:prstGeom prst="rect">
              <a:avLst/>
            </a:prstGeom>
          </p:spPr>
        </p:pic>
      </p:grpSp>
      <p:sp>
        <p:nvSpPr>
          <p:cNvPr id="10" name="object 10"/>
          <p:cNvSpPr txBox="1"/>
          <p:nvPr/>
        </p:nvSpPr>
        <p:spPr>
          <a:xfrm>
            <a:off x="4903470" y="899160"/>
            <a:ext cx="6061710" cy="584835"/>
          </a:xfrm>
          <a:prstGeom prst="rect">
            <a:avLst/>
          </a:prstGeom>
          <a:solidFill>
            <a:srgbClr val="E7E6E6"/>
          </a:solidFill>
        </p:spPr>
        <p:txBody>
          <a:bodyPr vert="horz" wrap="square" lIns="0" tIns="0" rIns="0" bIns="0" rtlCol="0">
            <a:spAutoFit/>
          </a:bodyPr>
          <a:lstStyle/>
          <a:p>
            <a:pPr marL="2540" algn="ctr">
              <a:lnSpc>
                <a:spcPts val="3795"/>
              </a:lnSpc>
            </a:pPr>
            <a:r>
              <a:rPr sz="3200" b="1" spc="-30" dirty="0">
                <a:latin typeface="Calibri"/>
                <a:cs typeface="Calibri"/>
              </a:rPr>
              <a:t>Feature</a:t>
            </a:r>
            <a:r>
              <a:rPr sz="3200" b="1" spc="-130" dirty="0">
                <a:latin typeface="Calibri"/>
                <a:cs typeface="Calibri"/>
              </a:rPr>
              <a:t> </a:t>
            </a:r>
            <a:r>
              <a:rPr sz="3200" b="1" spc="-10" dirty="0">
                <a:latin typeface="Calibri"/>
                <a:cs typeface="Calibri"/>
              </a:rPr>
              <a:t>Space</a:t>
            </a:r>
            <a:endParaRPr sz="3200">
              <a:latin typeface="Calibri"/>
              <a:cs typeface="Calibri"/>
            </a:endParaRPr>
          </a:p>
        </p:txBody>
      </p:sp>
      <p:pic>
        <p:nvPicPr>
          <p:cNvPr id="11" name="object 11"/>
          <p:cNvPicPr/>
          <p:nvPr/>
        </p:nvPicPr>
        <p:blipFill>
          <a:blip r:embed="rId3" cstate="print"/>
          <a:stretch>
            <a:fillRect/>
          </a:stretch>
        </p:blipFill>
        <p:spPr>
          <a:xfrm>
            <a:off x="287274" y="3083814"/>
            <a:ext cx="1756410" cy="1317498"/>
          </a:xfrm>
          <a:prstGeom prst="rect">
            <a:avLst/>
          </a:prstGeom>
        </p:spPr>
      </p:pic>
      <p:pic>
        <p:nvPicPr>
          <p:cNvPr id="12" name="object 12"/>
          <p:cNvPicPr/>
          <p:nvPr/>
        </p:nvPicPr>
        <p:blipFill>
          <a:blip r:embed="rId4" cstate="print"/>
          <a:stretch>
            <a:fillRect/>
          </a:stretch>
        </p:blipFill>
        <p:spPr>
          <a:xfrm>
            <a:off x="259841" y="1328927"/>
            <a:ext cx="1811274" cy="1207008"/>
          </a:xfrm>
          <a:prstGeom prst="rect">
            <a:avLst/>
          </a:prstGeom>
        </p:spPr>
      </p:pic>
      <p:pic>
        <p:nvPicPr>
          <p:cNvPr id="13" name="object 13"/>
          <p:cNvPicPr/>
          <p:nvPr/>
        </p:nvPicPr>
        <p:blipFill>
          <a:blip r:embed="rId5" cstate="print"/>
          <a:stretch>
            <a:fillRect/>
          </a:stretch>
        </p:blipFill>
        <p:spPr>
          <a:xfrm>
            <a:off x="287274" y="4949190"/>
            <a:ext cx="1756410" cy="1171194"/>
          </a:xfrm>
          <a:prstGeom prst="rect">
            <a:avLst/>
          </a:prstGeom>
        </p:spPr>
      </p:pic>
      <p:sp>
        <p:nvSpPr>
          <p:cNvPr id="14" name="object 14"/>
          <p:cNvSpPr txBox="1"/>
          <p:nvPr/>
        </p:nvSpPr>
        <p:spPr>
          <a:xfrm>
            <a:off x="6537706" y="5062536"/>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15" name="object 15"/>
          <p:cNvSpPr txBox="1"/>
          <p:nvPr/>
        </p:nvSpPr>
        <p:spPr>
          <a:xfrm>
            <a:off x="6876033" y="5062536"/>
            <a:ext cx="441325" cy="431800"/>
          </a:xfrm>
          <a:prstGeom prst="rect">
            <a:avLst/>
          </a:prstGeom>
        </p:spPr>
        <p:txBody>
          <a:bodyPr vert="horz" wrap="square" lIns="0" tIns="0" rIns="0" bIns="0" rtlCol="0">
            <a:spAutoFit/>
          </a:bodyPr>
          <a:lstStyle/>
          <a:p>
            <a:pPr marL="12700">
              <a:lnSpc>
                <a:spcPts val="3229"/>
              </a:lnSpc>
            </a:pPr>
            <a:r>
              <a:rPr sz="3200" spc="-25" dirty="0">
                <a:solidFill>
                  <a:srgbClr val="FF0000"/>
                </a:solidFill>
                <a:latin typeface="Cambria Math"/>
                <a:cs typeface="Cambria Math"/>
              </a:rPr>
              <a:t>𝐱a</a:t>
            </a:r>
            <a:endParaRPr sz="3200">
              <a:latin typeface="Cambria Math"/>
              <a:cs typeface="Cambria Math"/>
            </a:endParaRPr>
          </a:p>
        </p:txBody>
      </p:sp>
      <p:sp>
        <p:nvSpPr>
          <p:cNvPr id="16" name="object 16"/>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grpSp>
        <p:nvGrpSpPr>
          <p:cNvPr id="5" name="object 5"/>
          <p:cNvGrpSpPr/>
          <p:nvPr/>
        </p:nvGrpSpPr>
        <p:grpSpPr>
          <a:xfrm>
            <a:off x="4903470" y="1631442"/>
            <a:ext cx="6061710" cy="4690110"/>
            <a:chOff x="4903470" y="1631442"/>
            <a:chExt cx="6061710" cy="4690110"/>
          </a:xfrm>
        </p:grpSpPr>
        <p:sp>
          <p:nvSpPr>
            <p:cNvPr id="6" name="object 6"/>
            <p:cNvSpPr/>
            <p:nvPr/>
          </p:nvSpPr>
          <p:spPr>
            <a:xfrm>
              <a:off x="4903470" y="1631442"/>
              <a:ext cx="6061710" cy="4690110"/>
            </a:xfrm>
            <a:custGeom>
              <a:avLst/>
              <a:gdLst/>
              <a:ahLst/>
              <a:cxnLst/>
              <a:rect l="l" t="t" r="r" b="b"/>
              <a:pathLst>
                <a:path w="6061709" h="4690110">
                  <a:moveTo>
                    <a:pt x="3030854" y="0"/>
                  </a:moveTo>
                  <a:lnTo>
                    <a:pt x="2935604" y="190500"/>
                  </a:lnTo>
                  <a:lnTo>
                    <a:pt x="3011804" y="129540"/>
                  </a:lnTo>
                  <a:lnTo>
                    <a:pt x="3011804" y="2463038"/>
                  </a:lnTo>
                  <a:lnTo>
                    <a:pt x="0" y="2463038"/>
                  </a:lnTo>
                  <a:lnTo>
                    <a:pt x="0" y="2501138"/>
                  </a:lnTo>
                  <a:lnTo>
                    <a:pt x="3011804" y="2501138"/>
                  </a:lnTo>
                  <a:lnTo>
                    <a:pt x="3011804" y="4690046"/>
                  </a:lnTo>
                  <a:lnTo>
                    <a:pt x="3049904" y="4690046"/>
                  </a:lnTo>
                  <a:lnTo>
                    <a:pt x="3049904" y="2501138"/>
                  </a:lnTo>
                  <a:lnTo>
                    <a:pt x="5932170" y="2501138"/>
                  </a:lnTo>
                  <a:lnTo>
                    <a:pt x="5871209" y="2577338"/>
                  </a:lnTo>
                  <a:lnTo>
                    <a:pt x="6061709" y="2482088"/>
                  </a:lnTo>
                  <a:lnTo>
                    <a:pt x="5871209" y="2386838"/>
                  </a:lnTo>
                  <a:lnTo>
                    <a:pt x="5932170" y="2463038"/>
                  </a:lnTo>
                  <a:lnTo>
                    <a:pt x="3049904" y="2463038"/>
                  </a:lnTo>
                  <a:lnTo>
                    <a:pt x="3049904" y="129540"/>
                  </a:lnTo>
                  <a:lnTo>
                    <a:pt x="3126104" y="190500"/>
                  </a:lnTo>
                  <a:lnTo>
                    <a:pt x="3030854" y="0"/>
                  </a:lnTo>
                  <a:close/>
                </a:path>
              </a:pathLst>
            </a:custGeom>
            <a:solidFill>
              <a:srgbClr val="767070"/>
            </a:solidFill>
          </p:spPr>
          <p:txBody>
            <a:bodyPr wrap="square" lIns="0" tIns="0" rIns="0" bIns="0" rtlCol="0"/>
            <a:lstStyle/>
            <a:p>
              <a:endParaRPr/>
            </a:p>
          </p:txBody>
        </p:sp>
        <p:pic>
          <p:nvPicPr>
            <p:cNvPr id="7" name="object 7"/>
            <p:cNvPicPr/>
            <p:nvPr/>
          </p:nvPicPr>
          <p:blipFill>
            <a:blip r:embed="rId2" cstate="print"/>
            <a:stretch>
              <a:fillRect/>
            </a:stretch>
          </p:blipFill>
          <p:spPr>
            <a:xfrm>
              <a:off x="6800850" y="4797552"/>
              <a:ext cx="127253" cy="126492"/>
            </a:xfrm>
            <a:prstGeom prst="rect">
              <a:avLst/>
            </a:prstGeom>
          </p:spPr>
        </p:pic>
        <p:sp>
          <p:nvSpPr>
            <p:cNvPr id="8" name="object 8"/>
            <p:cNvSpPr/>
            <p:nvPr/>
          </p:nvSpPr>
          <p:spPr>
            <a:xfrm>
              <a:off x="6755130" y="5097780"/>
              <a:ext cx="676275" cy="376555"/>
            </a:xfrm>
            <a:custGeom>
              <a:avLst/>
              <a:gdLst/>
              <a:ahLst/>
              <a:cxnLst/>
              <a:rect l="l" t="t" r="r" b="b"/>
              <a:pathLst>
                <a:path w="676275" h="376554">
                  <a:moveTo>
                    <a:pt x="125349" y="15240"/>
                  </a:moveTo>
                  <a:lnTo>
                    <a:pt x="68834" y="24130"/>
                  </a:lnTo>
                  <a:lnTo>
                    <a:pt x="30988" y="65913"/>
                  </a:lnTo>
                  <a:lnTo>
                    <a:pt x="7747" y="121920"/>
                  </a:lnTo>
                  <a:lnTo>
                    <a:pt x="0" y="188214"/>
                  </a:lnTo>
                  <a:lnTo>
                    <a:pt x="1905" y="222885"/>
                  </a:lnTo>
                  <a:lnTo>
                    <a:pt x="17399" y="283972"/>
                  </a:lnTo>
                  <a:lnTo>
                    <a:pt x="48133" y="333629"/>
                  </a:lnTo>
                  <a:lnTo>
                    <a:pt x="92710" y="366522"/>
                  </a:lnTo>
                  <a:lnTo>
                    <a:pt x="120015" y="376301"/>
                  </a:lnTo>
                  <a:lnTo>
                    <a:pt x="124714" y="361061"/>
                  </a:lnTo>
                  <a:lnTo>
                    <a:pt x="103378" y="351536"/>
                  </a:lnTo>
                  <a:lnTo>
                    <a:pt x="84836" y="338328"/>
                  </a:lnTo>
                  <a:lnTo>
                    <a:pt x="56642" y="300736"/>
                  </a:lnTo>
                  <a:lnTo>
                    <a:pt x="39878" y="249555"/>
                  </a:lnTo>
                  <a:lnTo>
                    <a:pt x="34290" y="186309"/>
                  </a:lnTo>
                  <a:lnTo>
                    <a:pt x="35687" y="154178"/>
                  </a:lnTo>
                  <a:lnTo>
                    <a:pt x="46863" y="98425"/>
                  </a:lnTo>
                  <a:lnTo>
                    <a:pt x="69342" y="54483"/>
                  </a:lnTo>
                  <a:lnTo>
                    <a:pt x="103632" y="24765"/>
                  </a:lnTo>
                  <a:lnTo>
                    <a:pt x="125349" y="15240"/>
                  </a:lnTo>
                  <a:close/>
                </a:path>
                <a:path w="676275" h="376554">
                  <a:moveTo>
                    <a:pt x="676275" y="188214"/>
                  </a:moveTo>
                  <a:lnTo>
                    <a:pt x="658749" y="92583"/>
                  </a:lnTo>
                  <a:lnTo>
                    <a:pt x="628015" y="42799"/>
                  </a:lnTo>
                  <a:lnTo>
                    <a:pt x="583438" y="9906"/>
                  </a:lnTo>
                  <a:lnTo>
                    <a:pt x="556260" y="0"/>
                  </a:lnTo>
                  <a:lnTo>
                    <a:pt x="550926" y="15240"/>
                  </a:lnTo>
                  <a:lnTo>
                    <a:pt x="572643" y="24765"/>
                  </a:lnTo>
                  <a:lnTo>
                    <a:pt x="591439" y="37846"/>
                  </a:lnTo>
                  <a:lnTo>
                    <a:pt x="619633" y="74930"/>
                  </a:lnTo>
                  <a:lnTo>
                    <a:pt x="636397" y="124841"/>
                  </a:lnTo>
                  <a:lnTo>
                    <a:pt x="641858" y="186309"/>
                  </a:lnTo>
                  <a:lnTo>
                    <a:pt x="640461" y="219456"/>
                  </a:lnTo>
                  <a:lnTo>
                    <a:pt x="629412" y="276733"/>
                  </a:lnTo>
                  <a:lnTo>
                    <a:pt x="606933" y="321437"/>
                  </a:lnTo>
                  <a:lnTo>
                    <a:pt x="572897" y="351536"/>
                  </a:lnTo>
                  <a:lnTo>
                    <a:pt x="551434" y="361061"/>
                  </a:lnTo>
                  <a:lnTo>
                    <a:pt x="556260" y="376301"/>
                  </a:lnTo>
                  <a:lnTo>
                    <a:pt x="607568" y="352171"/>
                  </a:lnTo>
                  <a:lnTo>
                    <a:pt x="645287" y="310515"/>
                  </a:lnTo>
                  <a:lnTo>
                    <a:pt x="668528" y="254762"/>
                  </a:lnTo>
                  <a:lnTo>
                    <a:pt x="676275" y="188214"/>
                  </a:lnTo>
                  <a:close/>
                </a:path>
              </a:pathLst>
            </a:custGeom>
            <a:solidFill>
              <a:srgbClr val="000000"/>
            </a:solidFill>
          </p:spPr>
          <p:txBody>
            <a:bodyPr wrap="square" lIns="0" tIns="0" rIns="0" bIns="0" rtlCol="0"/>
            <a:lstStyle/>
            <a:p>
              <a:endParaRPr/>
            </a:p>
          </p:txBody>
        </p:sp>
        <p:sp>
          <p:nvSpPr>
            <p:cNvPr id="9" name="object 9"/>
            <p:cNvSpPr/>
            <p:nvPr/>
          </p:nvSpPr>
          <p:spPr>
            <a:xfrm>
              <a:off x="7593330" y="5227320"/>
              <a:ext cx="579120" cy="386080"/>
            </a:xfrm>
            <a:custGeom>
              <a:avLst/>
              <a:gdLst/>
              <a:ahLst/>
              <a:cxnLst/>
              <a:rect l="l" t="t" r="r" b="b"/>
              <a:pathLst>
                <a:path w="579120" h="386079">
                  <a:moveTo>
                    <a:pt x="121285" y="0"/>
                  </a:moveTo>
                  <a:lnTo>
                    <a:pt x="0" y="40258"/>
                  </a:lnTo>
                  <a:lnTo>
                    <a:pt x="104901" y="113156"/>
                  </a:lnTo>
                  <a:lnTo>
                    <a:pt x="109981" y="77977"/>
                  </a:lnTo>
                  <a:lnTo>
                    <a:pt x="148209" y="88264"/>
                  </a:lnTo>
                  <a:lnTo>
                    <a:pt x="189229" y="107949"/>
                  </a:lnTo>
                  <a:lnTo>
                    <a:pt x="223520" y="130936"/>
                  </a:lnTo>
                  <a:lnTo>
                    <a:pt x="264414" y="180339"/>
                  </a:lnTo>
                  <a:lnTo>
                    <a:pt x="277495" y="241299"/>
                  </a:lnTo>
                  <a:lnTo>
                    <a:pt x="298830" y="275589"/>
                  </a:lnTo>
                  <a:lnTo>
                    <a:pt x="330200" y="306069"/>
                  </a:lnTo>
                  <a:lnTo>
                    <a:pt x="369697" y="332485"/>
                  </a:lnTo>
                  <a:lnTo>
                    <a:pt x="415798" y="354456"/>
                  </a:lnTo>
                  <a:lnTo>
                    <a:pt x="466851" y="371347"/>
                  </a:lnTo>
                  <a:lnTo>
                    <a:pt x="521335" y="382181"/>
                  </a:lnTo>
                  <a:lnTo>
                    <a:pt x="576452" y="385940"/>
                  </a:lnTo>
                  <a:lnTo>
                    <a:pt x="579120" y="347852"/>
                  </a:lnTo>
                  <a:lnTo>
                    <a:pt x="526415" y="344296"/>
                  </a:lnTo>
                  <a:lnTo>
                    <a:pt x="476630" y="334390"/>
                  </a:lnTo>
                  <a:lnTo>
                    <a:pt x="430022" y="319023"/>
                  </a:lnTo>
                  <a:lnTo>
                    <a:pt x="388620" y="299211"/>
                  </a:lnTo>
                  <a:lnTo>
                    <a:pt x="354202" y="276224"/>
                  </a:lnTo>
                  <a:lnTo>
                    <a:pt x="313309" y="226821"/>
                  </a:lnTo>
                  <a:lnTo>
                    <a:pt x="300354" y="165861"/>
                  </a:lnTo>
                  <a:lnTo>
                    <a:pt x="279019" y="131571"/>
                  </a:lnTo>
                  <a:lnTo>
                    <a:pt x="247650" y="101091"/>
                  </a:lnTo>
                  <a:lnTo>
                    <a:pt x="208025" y="74675"/>
                  </a:lnTo>
                  <a:lnTo>
                    <a:pt x="161544" y="52450"/>
                  </a:lnTo>
                  <a:lnTo>
                    <a:pt x="115570" y="39877"/>
                  </a:lnTo>
                  <a:lnTo>
                    <a:pt x="121285" y="0"/>
                  </a:lnTo>
                  <a:close/>
                </a:path>
              </a:pathLst>
            </a:custGeom>
            <a:solidFill>
              <a:srgbClr val="767070"/>
            </a:solidFill>
          </p:spPr>
          <p:txBody>
            <a:bodyPr wrap="square" lIns="0" tIns="0" rIns="0" bIns="0" rtlCol="0"/>
            <a:lstStyle/>
            <a:p>
              <a:endParaRPr/>
            </a:p>
          </p:txBody>
        </p:sp>
        <p:pic>
          <p:nvPicPr>
            <p:cNvPr id="10" name="object 10"/>
            <p:cNvPicPr/>
            <p:nvPr/>
          </p:nvPicPr>
          <p:blipFill>
            <a:blip r:embed="rId3" cstate="print"/>
            <a:stretch>
              <a:fillRect/>
            </a:stretch>
          </p:blipFill>
          <p:spPr>
            <a:xfrm>
              <a:off x="5907024" y="4306824"/>
              <a:ext cx="127253" cy="127254"/>
            </a:xfrm>
            <a:prstGeom prst="rect">
              <a:avLst/>
            </a:prstGeom>
          </p:spPr>
        </p:pic>
        <p:sp>
          <p:nvSpPr>
            <p:cNvPr id="11" name="object 11"/>
            <p:cNvSpPr/>
            <p:nvPr/>
          </p:nvSpPr>
          <p:spPr>
            <a:xfrm>
              <a:off x="5299710" y="4610100"/>
              <a:ext cx="729615" cy="376555"/>
            </a:xfrm>
            <a:custGeom>
              <a:avLst/>
              <a:gdLst/>
              <a:ahLst/>
              <a:cxnLst/>
              <a:rect l="l" t="t" r="r" b="b"/>
              <a:pathLst>
                <a:path w="729614" h="376554">
                  <a:moveTo>
                    <a:pt x="125476" y="15240"/>
                  </a:moveTo>
                  <a:lnTo>
                    <a:pt x="68834" y="24130"/>
                  </a:lnTo>
                  <a:lnTo>
                    <a:pt x="31115" y="65913"/>
                  </a:lnTo>
                  <a:lnTo>
                    <a:pt x="7747" y="121920"/>
                  </a:lnTo>
                  <a:lnTo>
                    <a:pt x="0" y="188214"/>
                  </a:lnTo>
                  <a:lnTo>
                    <a:pt x="1905" y="222885"/>
                  </a:lnTo>
                  <a:lnTo>
                    <a:pt x="17399" y="283972"/>
                  </a:lnTo>
                  <a:lnTo>
                    <a:pt x="48133" y="333629"/>
                  </a:lnTo>
                  <a:lnTo>
                    <a:pt x="92710" y="366522"/>
                  </a:lnTo>
                  <a:lnTo>
                    <a:pt x="120142" y="376301"/>
                  </a:lnTo>
                  <a:lnTo>
                    <a:pt x="124841" y="361061"/>
                  </a:lnTo>
                  <a:lnTo>
                    <a:pt x="103378" y="351536"/>
                  </a:lnTo>
                  <a:lnTo>
                    <a:pt x="84836" y="338328"/>
                  </a:lnTo>
                  <a:lnTo>
                    <a:pt x="56642" y="300736"/>
                  </a:lnTo>
                  <a:lnTo>
                    <a:pt x="39878" y="249555"/>
                  </a:lnTo>
                  <a:lnTo>
                    <a:pt x="34290" y="186309"/>
                  </a:lnTo>
                  <a:lnTo>
                    <a:pt x="35687" y="154178"/>
                  </a:lnTo>
                  <a:lnTo>
                    <a:pt x="46863" y="98425"/>
                  </a:lnTo>
                  <a:lnTo>
                    <a:pt x="69342" y="54483"/>
                  </a:lnTo>
                  <a:lnTo>
                    <a:pt x="103759" y="24765"/>
                  </a:lnTo>
                  <a:lnTo>
                    <a:pt x="125476" y="15240"/>
                  </a:lnTo>
                  <a:close/>
                </a:path>
                <a:path w="729614" h="376554">
                  <a:moveTo>
                    <a:pt x="729107" y="188214"/>
                  </a:moveTo>
                  <a:lnTo>
                    <a:pt x="711708" y="92583"/>
                  </a:lnTo>
                  <a:lnTo>
                    <a:pt x="680847" y="42799"/>
                  </a:lnTo>
                  <a:lnTo>
                    <a:pt x="636270" y="9906"/>
                  </a:lnTo>
                  <a:lnTo>
                    <a:pt x="608965" y="0"/>
                  </a:lnTo>
                  <a:lnTo>
                    <a:pt x="603631" y="15240"/>
                  </a:lnTo>
                  <a:lnTo>
                    <a:pt x="625475" y="24765"/>
                  </a:lnTo>
                  <a:lnTo>
                    <a:pt x="644271" y="37846"/>
                  </a:lnTo>
                  <a:lnTo>
                    <a:pt x="672592" y="74930"/>
                  </a:lnTo>
                  <a:lnTo>
                    <a:pt x="689229" y="124841"/>
                  </a:lnTo>
                  <a:lnTo>
                    <a:pt x="694817" y="186309"/>
                  </a:lnTo>
                  <a:lnTo>
                    <a:pt x="693420" y="219456"/>
                  </a:lnTo>
                  <a:lnTo>
                    <a:pt x="682244" y="276733"/>
                  </a:lnTo>
                  <a:lnTo>
                    <a:pt x="659765" y="321437"/>
                  </a:lnTo>
                  <a:lnTo>
                    <a:pt x="625729" y="351536"/>
                  </a:lnTo>
                  <a:lnTo>
                    <a:pt x="604266" y="361061"/>
                  </a:lnTo>
                  <a:lnTo>
                    <a:pt x="608965" y="376301"/>
                  </a:lnTo>
                  <a:lnTo>
                    <a:pt x="660400" y="352171"/>
                  </a:lnTo>
                  <a:lnTo>
                    <a:pt x="698119" y="310515"/>
                  </a:lnTo>
                  <a:lnTo>
                    <a:pt x="721360" y="254762"/>
                  </a:lnTo>
                  <a:lnTo>
                    <a:pt x="729107" y="188214"/>
                  </a:lnTo>
                  <a:close/>
                </a:path>
              </a:pathLst>
            </a:custGeom>
            <a:solidFill>
              <a:srgbClr val="000000"/>
            </a:solidFill>
          </p:spPr>
          <p:txBody>
            <a:bodyPr wrap="square" lIns="0" tIns="0" rIns="0" bIns="0" rtlCol="0"/>
            <a:lstStyle/>
            <a:p>
              <a:endParaRPr/>
            </a:p>
          </p:txBody>
        </p:sp>
      </p:grpSp>
      <p:sp>
        <p:nvSpPr>
          <p:cNvPr id="12" name="object 12"/>
          <p:cNvSpPr txBox="1"/>
          <p:nvPr/>
        </p:nvSpPr>
        <p:spPr>
          <a:xfrm>
            <a:off x="5056632" y="4484877"/>
            <a:ext cx="862965" cy="513080"/>
          </a:xfrm>
          <a:prstGeom prst="rect">
            <a:avLst/>
          </a:prstGeom>
        </p:spPr>
        <p:txBody>
          <a:bodyPr vert="horz" wrap="square" lIns="0" tIns="12065" rIns="0" bIns="0" rtlCol="0">
            <a:spAutoFit/>
          </a:bodyPr>
          <a:lstStyle/>
          <a:p>
            <a:pPr marL="38100">
              <a:lnSpc>
                <a:spcPct val="100000"/>
              </a:lnSpc>
              <a:spcBef>
                <a:spcPts val="95"/>
              </a:spcBef>
              <a:tabLst>
                <a:tab pos="375920" algn="l"/>
              </a:tabLst>
            </a:pPr>
            <a:r>
              <a:rPr sz="3200" spc="-50" dirty="0">
                <a:latin typeface="Cambria Math"/>
                <a:cs typeface="Cambria Math"/>
              </a:rPr>
              <a:t>𝐟</a:t>
            </a:r>
            <a:r>
              <a:rPr sz="3200" dirty="0">
                <a:latin typeface="Cambria Math"/>
                <a:cs typeface="Cambria Math"/>
              </a:rPr>
              <a:t>	</a:t>
            </a:r>
            <a:r>
              <a:rPr sz="3200" spc="-25" dirty="0">
                <a:solidFill>
                  <a:srgbClr val="538235"/>
                </a:solidFill>
                <a:latin typeface="Cambria Math"/>
                <a:cs typeface="Cambria Math"/>
              </a:rPr>
              <a:t>𝐱</a:t>
            </a:r>
            <a:r>
              <a:rPr sz="3450" spc="-37" baseline="27777" dirty="0">
                <a:solidFill>
                  <a:srgbClr val="538235"/>
                </a:solidFill>
                <a:latin typeface="Cambria Math"/>
                <a:cs typeface="Cambria Math"/>
              </a:rPr>
              <a:t>+</a:t>
            </a:r>
            <a:endParaRPr sz="3450" baseline="27777">
              <a:latin typeface="Cambria Math"/>
              <a:cs typeface="Cambria Math"/>
            </a:endParaRPr>
          </a:p>
        </p:txBody>
      </p:sp>
      <p:grpSp>
        <p:nvGrpSpPr>
          <p:cNvPr id="13" name="object 13"/>
          <p:cNvGrpSpPr/>
          <p:nvPr/>
        </p:nvGrpSpPr>
        <p:grpSpPr>
          <a:xfrm>
            <a:off x="5173979" y="4434078"/>
            <a:ext cx="1527175" cy="1204595"/>
            <a:chOff x="5173979" y="4434078"/>
            <a:chExt cx="1527175" cy="1204595"/>
          </a:xfrm>
        </p:grpSpPr>
        <p:sp>
          <p:nvSpPr>
            <p:cNvPr id="14" name="object 14"/>
            <p:cNvSpPr/>
            <p:nvPr/>
          </p:nvSpPr>
          <p:spPr>
            <a:xfrm>
              <a:off x="5173979" y="5071872"/>
              <a:ext cx="441959" cy="566420"/>
            </a:xfrm>
            <a:custGeom>
              <a:avLst/>
              <a:gdLst/>
              <a:ahLst/>
              <a:cxnLst/>
              <a:rect l="l" t="t" r="r" b="b"/>
              <a:pathLst>
                <a:path w="441960" h="566420">
                  <a:moveTo>
                    <a:pt x="405638" y="0"/>
                  </a:moveTo>
                  <a:lnTo>
                    <a:pt x="329184" y="102488"/>
                  </a:lnTo>
                  <a:lnTo>
                    <a:pt x="363855" y="108711"/>
                  </a:lnTo>
                  <a:lnTo>
                    <a:pt x="352425" y="143509"/>
                  </a:lnTo>
                  <a:lnTo>
                    <a:pt x="329438" y="183260"/>
                  </a:lnTo>
                  <a:lnTo>
                    <a:pt x="302260" y="216915"/>
                  </a:lnTo>
                  <a:lnTo>
                    <a:pt x="272669" y="242188"/>
                  </a:lnTo>
                  <a:lnTo>
                    <a:pt x="170053" y="270382"/>
                  </a:lnTo>
                  <a:lnTo>
                    <a:pt x="130683" y="290702"/>
                  </a:lnTo>
                  <a:lnTo>
                    <a:pt x="94996" y="321055"/>
                  </a:lnTo>
                  <a:lnTo>
                    <a:pt x="63627" y="359790"/>
                  </a:lnTo>
                  <a:lnTo>
                    <a:pt x="37465" y="405002"/>
                  </a:lnTo>
                  <a:lnTo>
                    <a:pt x="17399" y="455294"/>
                  </a:lnTo>
                  <a:lnTo>
                    <a:pt x="4445" y="509015"/>
                  </a:lnTo>
                  <a:lnTo>
                    <a:pt x="0" y="563168"/>
                  </a:lnTo>
                  <a:lnTo>
                    <a:pt x="37973" y="566305"/>
                  </a:lnTo>
                  <a:lnTo>
                    <a:pt x="42164" y="515111"/>
                  </a:lnTo>
                  <a:lnTo>
                    <a:pt x="53848" y="466851"/>
                  </a:lnTo>
                  <a:lnTo>
                    <a:pt x="71882" y="421766"/>
                  </a:lnTo>
                  <a:lnTo>
                    <a:pt x="95123" y="381507"/>
                  </a:lnTo>
                  <a:lnTo>
                    <a:pt x="122300" y="347852"/>
                  </a:lnTo>
                  <a:lnTo>
                    <a:pt x="152019" y="322579"/>
                  </a:lnTo>
                  <a:lnTo>
                    <a:pt x="254508" y="294258"/>
                  </a:lnTo>
                  <a:lnTo>
                    <a:pt x="294005" y="274065"/>
                  </a:lnTo>
                  <a:lnTo>
                    <a:pt x="329692" y="243585"/>
                  </a:lnTo>
                  <a:lnTo>
                    <a:pt x="360934" y="204977"/>
                  </a:lnTo>
                  <a:lnTo>
                    <a:pt x="387477" y="159257"/>
                  </a:lnTo>
                  <a:lnTo>
                    <a:pt x="401700" y="115569"/>
                  </a:lnTo>
                  <a:lnTo>
                    <a:pt x="441706" y="122681"/>
                  </a:lnTo>
                  <a:lnTo>
                    <a:pt x="405638" y="0"/>
                  </a:lnTo>
                  <a:close/>
                </a:path>
              </a:pathLst>
            </a:custGeom>
            <a:solidFill>
              <a:srgbClr val="767070"/>
            </a:solidFill>
          </p:spPr>
          <p:txBody>
            <a:bodyPr wrap="square" lIns="0" tIns="0" rIns="0" bIns="0" rtlCol="0"/>
            <a:lstStyle/>
            <a:p>
              <a:endParaRPr/>
            </a:p>
          </p:txBody>
        </p:sp>
        <p:sp>
          <p:nvSpPr>
            <p:cNvPr id="15" name="object 15"/>
            <p:cNvSpPr/>
            <p:nvPr/>
          </p:nvSpPr>
          <p:spPr>
            <a:xfrm>
              <a:off x="6163817" y="4434078"/>
              <a:ext cx="537210" cy="363220"/>
            </a:xfrm>
            <a:custGeom>
              <a:avLst/>
              <a:gdLst/>
              <a:ahLst/>
              <a:cxnLst/>
              <a:rect l="l" t="t" r="r" b="b"/>
              <a:pathLst>
                <a:path w="537209" h="363220">
                  <a:moveTo>
                    <a:pt x="0" y="0"/>
                  </a:moveTo>
                  <a:lnTo>
                    <a:pt x="46990" y="83439"/>
                  </a:lnTo>
                  <a:lnTo>
                    <a:pt x="62992" y="59817"/>
                  </a:lnTo>
                  <a:lnTo>
                    <a:pt x="457835" y="326898"/>
                  </a:lnTo>
                  <a:lnTo>
                    <a:pt x="441833" y="350647"/>
                  </a:lnTo>
                  <a:lnTo>
                    <a:pt x="536829" y="363093"/>
                  </a:lnTo>
                  <a:lnTo>
                    <a:pt x="489838" y="279654"/>
                  </a:lnTo>
                  <a:lnTo>
                    <a:pt x="473837" y="303276"/>
                  </a:lnTo>
                  <a:lnTo>
                    <a:pt x="78994" y="36195"/>
                  </a:lnTo>
                  <a:lnTo>
                    <a:pt x="94996" y="12573"/>
                  </a:lnTo>
                  <a:lnTo>
                    <a:pt x="0" y="0"/>
                  </a:lnTo>
                  <a:close/>
                </a:path>
              </a:pathLst>
            </a:custGeom>
            <a:solidFill>
              <a:srgbClr val="538235"/>
            </a:solidFill>
          </p:spPr>
          <p:txBody>
            <a:bodyPr wrap="square" lIns="0" tIns="0" rIns="0" bIns="0" rtlCol="0"/>
            <a:lstStyle/>
            <a:p>
              <a:endParaRPr/>
            </a:p>
          </p:txBody>
        </p:sp>
      </p:grpSp>
      <p:sp>
        <p:nvSpPr>
          <p:cNvPr id="16" name="object 16"/>
          <p:cNvSpPr txBox="1"/>
          <p:nvPr/>
        </p:nvSpPr>
        <p:spPr>
          <a:xfrm>
            <a:off x="6373621" y="4165600"/>
            <a:ext cx="387985" cy="391160"/>
          </a:xfrm>
          <a:prstGeom prst="rect">
            <a:avLst/>
          </a:prstGeom>
        </p:spPr>
        <p:txBody>
          <a:bodyPr vert="horz" wrap="square" lIns="0" tIns="12700" rIns="0" bIns="0" rtlCol="0">
            <a:spAutoFit/>
          </a:bodyPr>
          <a:lstStyle/>
          <a:p>
            <a:pPr marL="38100">
              <a:lnSpc>
                <a:spcPct val="100000"/>
              </a:lnSpc>
              <a:spcBef>
                <a:spcPts val="100"/>
              </a:spcBef>
            </a:pPr>
            <a:r>
              <a:rPr sz="3600" spc="82" baseline="-9259" dirty="0">
                <a:solidFill>
                  <a:srgbClr val="538235"/>
                </a:solidFill>
                <a:latin typeface="Cambria Math"/>
                <a:cs typeface="Cambria Math"/>
              </a:rPr>
              <a:t>𝑑</a:t>
            </a:r>
            <a:r>
              <a:rPr sz="1200" spc="55" dirty="0">
                <a:solidFill>
                  <a:srgbClr val="538235"/>
                </a:solidFill>
                <a:latin typeface="Cambria Math"/>
                <a:cs typeface="Cambria Math"/>
              </a:rPr>
              <a:t>+</a:t>
            </a:r>
            <a:endParaRPr sz="1200">
              <a:latin typeface="Cambria Math"/>
              <a:cs typeface="Cambria Math"/>
            </a:endParaRPr>
          </a:p>
        </p:txBody>
      </p:sp>
      <p:sp>
        <p:nvSpPr>
          <p:cNvPr id="17" name="object 17"/>
          <p:cNvSpPr txBox="1"/>
          <p:nvPr/>
        </p:nvSpPr>
        <p:spPr>
          <a:xfrm>
            <a:off x="4903470" y="899160"/>
            <a:ext cx="6061710" cy="584835"/>
          </a:xfrm>
          <a:prstGeom prst="rect">
            <a:avLst/>
          </a:prstGeom>
          <a:solidFill>
            <a:srgbClr val="E7E6E6"/>
          </a:solidFill>
        </p:spPr>
        <p:txBody>
          <a:bodyPr vert="horz" wrap="square" lIns="0" tIns="0" rIns="0" bIns="0" rtlCol="0">
            <a:spAutoFit/>
          </a:bodyPr>
          <a:lstStyle/>
          <a:p>
            <a:pPr marL="2540" algn="ctr">
              <a:lnSpc>
                <a:spcPts val="3795"/>
              </a:lnSpc>
            </a:pPr>
            <a:r>
              <a:rPr sz="3200" b="1" spc="-30" dirty="0">
                <a:latin typeface="Calibri"/>
                <a:cs typeface="Calibri"/>
              </a:rPr>
              <a:t>Feature</a:t>
            </a:r>
            <a:r>
              <a:rPr sz="3200" b="1" spc="-130" dirty="0">
                <a:latin typeface="Calibri"/>
                <a:cs typeface="Calibri"/>
              </a:rPr>
              <a:t> </a:t>
            </a:r>
            <a:r>
              <a:rPr sz="3200" b="1" spc="-10" dirty="0">
                <a:latin typeface="Calibri"/>
                <a:cs typeface="Calibri"/>
              </a:rPr>
              <a:t>Space</a:t>
            </a:r>
            <a:endParaRPr sz="3200">
              <a:latin typeface="Calibri"/>
              <a:cs typeface="Calibri"/>
            </a:endParaRPr>
          </a:p>
        </p:txBody>
      </p:sp>
      <p:pic>
        <p:nvPicPr>
          <p:cNvPr id="18" name="object 18"/>
          <p:cNvPicPr/>
          <p:nvPr/>
        </p:nvPicPr>
        <p:blipFill>
          <a:blip r:embed="rId4" cstate="print"/>
          <a:stretch>
            <a:fillRect/>
          </a:stretch>
        </p:blipFill>
        <p:spPr>
          <a:xfrm>
            <a:off x="287274" y="3083814"/>
            <a:ext cx="1756410" cy="1317498"/>
          </a:xfrm>
          <a:prstGeom prst="rect">
            <a:avLst/>
          </a:prstGeom>
        </p:spPr>
      </p:pic>
      <p:pic>
        <p:nvPicPr>
          <p:cNvPr id="19" name="object 19"/>
          <p:cNvPicPr/>
          <p:nvPr/>
        </p:nvPicPr>
        <p:blipFill>
          <a:blip r:embed="rId5" cstate="print"/>
          <a:stretch>
            <a:fillRect/>
          </a:stretch>
        </p:blipFill>
        <p:spPr>
          <a:xfrm>
            <a:off x="259841" y="1328927"/>
            <a:ext cx="1811274" cy="1207008"/>
          </a:xfrm>
          <a:prstGeom prst="rect">
            <a:avLst/>
          </a:prstGeom>
        </p:spPr>
      </p:pic>
      <p:pic>
        <p:nvPicPr>
          <p:cNvPr id="20" name="object 20"/>
          <p:cNvPicPr/>
          <p:nvPr/>
        </p:nvPicPr>
        <p:blipFill>
          <a:blip r:embed="rId6" cstate="print"/>
          <a:stretch>
            <a:fillRect/>
          </a:stretch>
        </p:blipFill>
        <p:spPr>
          <a:xfrm>
            <a:off x="287274" y="4949190"/>
            <a:ext cx="1756410" cy="1171194"/>
          </a:xfrm>
          <a:prstGeom prst="rect">
            <a:avLst/>
          </a:prstGeom>
        </p:spPr>
      </p:pic>
      <p:grpSp>
        <p:nvGrpSpPr>
          <p:cNvPr id="21" name="object 21"/>
          <p:cNvGrpSpPr/>
          <p:nvPr/>
        </p:nvGrpSpPr>
        <p:grpSpPr>
          <a:xfrm>
            <a:off x="4674108" y="5250941"/>
            <a:ext cx="4457700" cy="1089025"/>
            <a:chOff x="4674108" y="5250941"/>
            <a:chExt cx="4457700" cy="1089025"/>
          </a:xfrm>
        </p:grpSpPr>
        <p:pic>
          <p:nvPicPr>
            <p:cNvPr id="22" name="object 22"/>
            <p:cNvPicPr/>
            <p:nvPr/>
          </p:nvPicPr>
          <p:blipFill>
            <a:blip r:embed="rId4" cstate="print"/>
            <a:stretch>
              <a:fillRect/>
            </a:stretch>
          </p:blipFill>
          <p:spPr>
            <a:xfrm>
              <a:off x="8170926" y="5250941"/>
              <a:ext cx="960881" cy="720851"/>
            </a:xfrm>
            <a:prstGeom prst="rect">
              <a:avLst/>
            </a:prstGeom>
          </p:spPr>
        </p:pic>
        <p:pic>
          <p:nvPicPr>
            <p:cNvPr id="23" name="object 23"/>
            <p:cNvPicPr/>
            <p:nvPr/>
          </p:nvPicPr>
          <p:blipFill>
            <a:blip r:embed="rId5" cstate="print"/>
            <a:stretch>
              <a:fillRect/>
            </a:stretch>
          </p:blipFill>
          <p:spPr>
            <a:xfrm>
              <a:off x="4674108" y="5649467"/>
              <a:ext cx="1037082" cy="690372"/>
            </a:xfrm>
            <a:prstGeom prst="rect">
              <a:avLst/>
            </a:prstGeom>
          </p:spPr>
        </p:pic>
      </p:grpSp>
      <p:sp>
        <p:nvSpPr>
          <p:cNvPr id="24" name="object 24"/>
          <p:cNvSpPr txBox="1"/>
          <p:nvPr/>
        </p:nvSpPr>
        <p:spPr>
          <a:xfrm>
            <a:off x="6537706" y="5062536"/>
            <a:ext cx="194945" cy="431800"/>
          </a:xfrm>
          <a:prstGeom prst="rect">
            <a:avLst/>
          </a:prstGeom>
        </p:spPr>
        <p:txBody>
          <a:bodyPr vert="horz" wrap="square" lIns="0" tIns="0" rIns="0" bIns="0" rtlCol="0">
            <a:spAutoFit/>
          </a:bodyPr>
          <a:lstStyle/>
          <a:p>
            <a:pPr marL="12700">
              <a:lnSpc>
                <a:spcPts val="3229"/>
              </a:lnSpc>
            </a:pPr>
            <a:r>
              <a:rPr sz="3200" spc="-50" dirty="0">
                <a:latin typeface="Cambria Math"/>
                <a:cs typeface="Cambria Math"/>
              </a:rPr>
              <a:t>𝐟</a:t>
            </a:r>
            <a:endParaRPr sz="3200">
              <a:latin typeface="Cambria Math"/>
              <a:cs typeface="Cambria Math"/>
            </a:endParaRPr>
          </a:p>
        </p:txBody>
      </p:sp>
      <p:sp>
        <p:nvSpPr>
          <p:cNvPr id="25" name="object 25"/>
          <p:cNvSpPr txBox="1"/>
          <p:nvPr/>
        </p:nvSpPr>
        <p:spPr>
          <a:xfrm>
            <a:off x="6876033" y="5062536"/>
            <a:ext cx="441325" cy="431800"/>
          </a:xfrm>
          <a:prstGeom prst="rect">
            <a:avLst/>
          </a:prstGeom>
        </p:spPr>
        <p:txBody>
          <a:bodyPr vert="horz" wrap="square" lIns="0" tIns="0" rIns="0" bIns="0" rtlCol="0">
            <a:spAutoFit/>
          </a:bodyPr>
          <a:lstStyle/>
          <a:p>
            <a:pPr marL="12700">
              <a:lnSpc>
                <a:spcPts val="3229"/>
              </a:lnSpc>
            </a:pPr>
            <a:r>
              <a:rPr sz="3200" spc="-25" dirty="0">
                <a:solidFill>
                  <a:srgbClr val="FF0000"/>
                </a:solidFill>
                <a:latin typeface="Cambria Math"/>
                <a:cs typeface="Cambria Math"/>
              </a:rPr>
              <a:t>𝐱a</a:t>
            </a:r>
            <a:endParaRPr sz="3200">
              <a:latin typeface="Cambria Math"/>
              <a:cs typeface="Cambria Math"/>
            </a:endParaRPr>
          </a:p>
        </p:txBody>
      </p:sp>
      <p:sp>
        <p:nvSpPr>
          <p:cNvPr id="26" name="object 26"/>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5" name="object 5"/>
          <p:cNvSpPr txBox="1"/>
          <p:nvPr/>
        </p:nvSpPr>
        <p:spPr>
          <a:xfrm>
            <a:off x="2072639" y="5336540"/>
            <a:ext cx="1094740" cy="574040"/>
          </a:xfrm>
          <a:prstGeom prst="rect">
            <a:avLst/>
          </a:prstGeom>
        </p:spPr>
        <p:txBody>
          <a:bodyPr vert="horz" wrap="square" lIns="0" tIns="12700" rIns="0" bIns="0" rtlCol="0">
            <a:spAutoFit/>
          </a:bodyPr>
          <a:lstStyle/>
          <a:p>
            <a:pPr marL="38100">
              <a:lnSpc>
                <a:spcPct val="100000"/>
              </a:lnSpc>
              <a:spcBef>
                <a:spcPts val="100"/>
              </a:spcBef>
            </a:pPr>
            <a:r>
              <a:rPr sz="2000" spc="-30" dirty="0">
                <a:solidFill>
                  <a:srgbClr val="4471C4"/>
                </a:solidFill>
                <a:latin typeface="Calibri"/>
                <a:cs typeface="Calibri"/>
              </a:rPr>
              <a:t>(n</a:t>
            </a:r>
            <a:r>
              <a:rPr sz="2000" spc="-865" dirty="0">
                <a:solidFill>
                  <a:srgbClr val="4471C4"/>
                </a:solidFill>
                <a:latin typeface="Calibri"/>
                <a:cs typeface="Calibri"/>
              </a:rPr>
              <a:t>e</a:t>
            </a:r>
            <a:r>
              <a:rPr sz="5400" spc="-1604" baseline="14660" dirty="0">
                <a:solidFill>
                  <a:srgbClr val="4471C4"/>
                </a:solidFill>
                <a:latin typeface="Cambria Math"/>
                <a:cs typeface="Cambria Math"/>
              </a:rPr>
              <a:t>𝐱</a:t>
            </a:r>
            <a:r>
              <a:rPr sz="2000" spc="-65" dirty="0">
                <a:solidFill>
                  <a:srgbClr val="4471C4"/>
                </a:solidFill>
                <a:latin typeface="Calibri"/>
                <a:cs typeface="Calibri"/>
              </a:rPr>
              <a:t>g</a:t>
            </a:r>
            <a:r>
              <a:rPr sz="2000" spc="-550" dirty="0">
                <a:solidFill>
                  <a:srgbClr val="4471C4"/>
                </a:solidFill>
                <a:latin typeface="Calibri"/>
                <a:cs typeface="Calibri"/>
              </a:rPr>
              <a:t>a</a:t>
            </a:r>
            <a:r>
              <a:rPr sz="5400" spc="-1057" baseline="14660" dirty="0">
                <a:solidFill>
                  <a:srgbClr val="4471C4"/>
                </a:solidFill>
                <a:latin typeface="Cambria Math"/>
                <a:cs typeface="Cambria Math"/>
              </a:rPr>
              <a:t>-</a:t>
            </a:r>
            <a:r>
              <a:rPr sz="2000" spc="-10" dirty="0">
                <a:solidFill>
                  <a:srgbClr val="4471C4"/>
                </a:solidFill>
                <a:latin typeface="Calibri"/>
                <a:cs typeface="Calibri"/>
              </a:rPr>
              <a:t>tive)</a:t>
            </a:r>
            <a:endParaRPr sz="2000">
              <a:latin typeface="Calibri"/>
              <a:cs typeface="Calibri"/>
            </a:endParaRPr>
          </a:p>
        </p:txBody>
      </p:sp>
      <p:grpSp>
        <p:nvGrpSpPr>
          <p:cNvPr id="6" name="object 6"/>
          <p:cNvGrpSpPr/>
          <p:nvPr/>
        </p:nvGrpSpPr>
        <p:grpSpPr>
          <a:xfrm>
            <a:off x="4903470" y="1631442"/>
            <a:ext cx="6061710" cy="4690110"/>
            <a:chOff x="4903470" y="1631442"/>
            <a:chExt cx="6061710" cy="4690110"/>
          </a:xfrm>
        </p:grpSpPr>
        <p:sp>
          <p:nvSpPr>
            <p:cNvPr id="7" name="object 7"/>
            <p:cNvSpPr/>
            <p:nvPr/>
          </p:nvSpPr>
          <p:spPr>
            <a:xfrm>
              <a:off x="4903470" y="1631442"/>
              <a:ext cx="6061710" cy="4690110"/>
            </a:xfrm>
            <a:custGeom>
              <a:avLst/>
              <a:gdLst/>
              <a:ahLst/>
              <a:cxnLst/>
              <a:rect l="l" t="t" r="r" b="b"/>
              <a:pathLst>
                <a:path w="6061709" h="4690110">
                  <a:moveTo>
                    <a:pt x="3030854" y="0"/>
                  </a:moveTo>
                  <a:lnTo>
                    <a:pt x="2935604" y="190500"/>
                  </a:lnTo>
                  <a:lnTo>
                    <a:pt x="3011804" y="129540"/>
                  </a:lnTo>
                  <a:lnTo>
                    <a:pt x="3011804" y="2463038"/>
                  </a:lnTo>
                  <a:lnTo>
                    <a:pt x="0" y="2463038"/>
                  </a:lnTo>
                  <a:lnTo>
                    <a:pt x="0" y="2501138"/>
                  </a:lnTo>
                  <a:lnTo>
                    <a:pt x="3011804" y="2501138"/>
                  </a:lnTo>
                  <a:lnTo>
                    <a:pt x="3011804" y="4690046"/>
                  </a:lnTo>
                  <a:lnTo>
                    <a:pt x="3049904" y="4690046"/>
                  </a:lnTo>
                  <a:lnTo>
                    <a:pt x="3049904" y="2501138"/>
                  </a:lnTo>
                  <a:lnTo>
                    <a:pt x="5932170" y="2501138"/>
                  </a:lnTo>
                  <a:lnTo>
                    <a:pt x="5871209" y="2577338"/>
                  </a:lnTo>
                  <a:lnTo>
                    <a:pt x="6061709" y="2482088"/>
                  </a:lnTo>
                  <a:lnTo>
                    <a:pt x="5871209" y="2386838"/>
                  </a:lnTo>
                  <a:lnTo>
                    <a:pt x="5932170" y="2463038"/>
                  </a:lnTo>
                  <a:lnTo>
                    <a:pt x="3049904" y="2463038"/>
                  </a:lnTo>
                  <a:lnTo>
                    <a:pt x="3049904" y="129540"/>
                  </a:lnTo>
                  <a:lnTo>
                    <a:pt x="3126104" y="190500"/>
                  </a:lnTo>
                  <a:lnTo>
                    <a:pt x="3030854" y="0"/>
                  </a:lnTo>
                  <a:close/>
                </a:path>
              </a:pathLst>
            </a:custGeom>
            <a:solidFill>
              <a:srgbClr val="767070"/>
            </a:solidFill>
          </p:spPr>
          <p:txBody>
            <a:bodyPr wrap="square" lIns="0" tIns="0" rIns="0" bIns="0" rtlCol="0"/>
            <a:lstStyle/>
            <a:p>
              <a:endParaRPr/>
            </a:p>
          </p:txBody>
        </p:sp>
        <p:pic>
          <p:nvPicPr>
            <p:cNvPr id="8" name="object 8"/>
            <p:cNvPicPr/>
            <p:nvPr/>
          </p:nvPicPr>
          <p:blipFill>
            <a:blip r:embed="rId2" cstate="print"/>
            <a:stretch>
              <a:fillRect/>
            </a:stretch>
          </p:blipFill>
          <p:spPr>
            <a:xfrm>
              <a:off x="8877300" y="2061210"/>
              <a:ext cx="127253" cy="127253"/>
            </a:xfrm>
            <a:prstGeom prst="rect">
              <a:avLst/>
            </a:prstGeom>
          </p:spPr>
        </p:pic>
        <p:pic>
          <p:nvPicPr>
            <p:cNvPr id="9" name="object 9"/>
            <p:cNvPicPr/>
            <p:nvPr/>
          </p:nvPicPr>
          <p:blipFill>
            <a:blip r:embed="rId3" cstate="print"/>
            <a:stretch>
              <a:fillRect/>
            </a:stretch>
          </p:blipFill>
          <p:spPr>
            <a:xfrm>
              <a:off x="5907024" y="4306824"/>
              <a:ext cx="127253" cy="127254"/>
            </a:xfrm>
            <a:prstGeom prst="rect">
              <a:avLst/>
            </a:prstGeom>
          </p:spPr>
        </p:pic>
        <p:pic>
          <p:nvPicPr>
            <p:cNvPr id="10" name="object 10"/>
            <p:cNvPicPr/>
            <p:nvPr/>
          </p:nvPicPr>
          <p:blipFill>
            <a:blip r:embed="rId4" cstate="print"/>
            <a:stretch>
              <a:fillRect/>
            </a:stretch>
          </p:blipFill>
          <p:spPr>
            <a:xfrm>
              <a:off x="6800850" y="4797552"/>
              <a:ext cx="127253" cy="126492"/>
            </a:xfrm>
            <a:prstGeom prst="rect">
              <a:avLst/>
            </a:prstGeom>
          </p:spPr>
        </p:pic>
        <p:sp>
          <p:nvSpPr>
            <p:cNvPr id="11" name="object 11"/>
            <p:cNvSpPr/>
            <p:nvPr/>
          </p:nvSpPr>
          <p:spPr>
            <a:xfrm>
              <a:off x="6755130" y="5097780"/>
              <a:ext cx="676275" cy="376555"/>
            </a:xfrm>
            <a:custGeom>
              <a:avLst/>
              <a:gdLst/>
              <a:ahLst/>
              <a:cxnLst/>
              <a:rect l="l" t="t" r="r" b="b"/>
              <a:pathLst>
                <a:path w="676275" h="376554">
                  <a:moveTo>
                    <a:pt x="125349" y="15240"/>
                  </a:moveTo>
                  <a:lnTo>
                    <a:pt x="68834" y="24130"/>
                  </a:lnTo>
                  <a:lnTo>
                    <a:pt x="30988" y="65913"/>
                  </a:lnTo>
                  <a:lnTo>
                    <a:pt x="7747" y="121920"/>
                  </a:lnTo>
                  <a:lnTo>
                    <a:pt x="0" y="188214"/>
                  </a:lnTo>
                  <a:lnTo>
                    <a:pt x="1905" y="222885"/>
                  </a:lnTo>
                  <a:lnTo>
                    <a:pt x="17399" y="283972"/>
                  </a:lnTo>
                  <a:lnTo>
                    <a:pt x="48133" y="333629"/>
                  </a:lnTo>
                  <a:lnTo>
                    <a:pt x="92710" y="366522"/>
                  </a:lnTo>
                  <a:lnTo>
                    <a:pt x="120015" y="376301"/>
                  </a:lnTo>
                  <a:lnTo>
                    <a:pt x="124714" y="361061"/>
                  </a:lnTo>
                  <a:lnTo>
                    <a:pt x="103378" y="351536"/>
                  </a:lnTo>
                  <a:lnTo>
                    <a:pt x="84836" y="338328"/>
                  </a:lnTo>
                  <a:lnTo>
                    <a:pt x="56642" y="300736"/>
                  </a:lnTo>
                  <a:lnTo>
                    <a:pt x="39878" y="249555"/>
                  </a:lnTo>
                  <a:lnTo>
                    <a:pt x="34290" y="186309"/>
                  </a:lnTo>
                  <a:lnTo>
                    <a:pt x="35687" y="154178"/>
                  </a:lnTo>
                  <a:lnTo>
                    <a:pt x="46863" y="98425"/>
                  </a:lnTo>
                  <a:lnTo>
                    <a:pt x="69342" y="54483"/>
                  </a:lnTo>
                  <a:lnTo>
                    <a:pt x="103632" y="24765"/>
                  </a:lnTo>
                  <a:lnTo>
                    <a:pt x="125349" y="15240"/>
                  </a:lnTo>
                  <a:close/>
                </a:path>
                <a:path w="676275" h="376554">
                  <a:moveTo>
                    <a:pt x="676275" y="188214"/>
                  </a:moveTo>
                  <a:lnTo>
                    <a:pt x="658749" y="92583"/>
                  </a:lnTo>
                  <a:lnTo>
                    <a:pt x="628015" y="42799"/>
                  </a:lnTo>
                  <a:lnTo>
                    <a:pt x="583438" y="9906"/>
                  </a:lnTo>
                  <a:lnTo>
                    <a:pt x="556260" y="0"/>
                  </a:lnTo>
                  <a:lnTo>
                    <a:pt x="550926" y="15240"/>
                  </a:lnTo>
                  <a:lnTo>
                    <a:pt x="572643" y="24765"/>
                  </a:lnTo>
                  <a:lnTo>
                    <a:pt x="591439" y="37846"/>
                  </a:lnTo>
                  <a:lnTo>
                    <a:pt x="619633" y="74930"/>
                  </a:lnTo>
                  <a:lnTo>
                    <a:pt x="636397" y="124841"/>
                  </a:lnTo>
                  <a:lnTo>
                    <a:pt x="641858" y="186309"/>
                  </a:lnTo>
                  <a:lnTo>
                    <a:pt x="640461" y="219456"/>
                  </a:lnTo>
                  <a:lnTo>
                    <a:pt x="629412" y="276733"/>
                  </a:lnTo>
                  <a:lnTo>
                    <a:pt x="606933" y="321437"/>
                  </a:lnTo>
                  <a:lnTo>
                    <a:pt x="572897" y="351536"/>
                  </a:lnTo>
                  <a:lnTo>
                    <a:pt x="551434" y="361061"/>
                  </a:lnTo>
                  <a:lnTo>
                    <a:pt x="556260" y="376301"/>
                  </a:lnTo>
                  <a:lnTo>
                    <a:pt x="607568" y="352171"/>
                  </a:lnTo>
                  <a:lnTo>
                    <a:pt x="645287" y="310515"/>
                  </a:lnTo>
                  <a:lnTo>
                    <a:pt x="668528" y="254762"/>
                  </a:lnTo>
                  <a:lnTo>
                    <a:pt x="676275" y="188214"/>
                  </a:lnTo>
                  <a:close/>
                </a:path>
              </a:pathLst>
            </a:custGeom>
            <a:solidFill>
              <a:srgbClr val="000000"/>
            </a:solidFill>
          </p:spPr>
          <p:txBody>
            <a:bodyPr wrap="square" lIns="0" tIns="0" rIns="0" bIns="0" rtlCol="0"/>
            <a:lstStyle/>
            <a:p>
              <a:endParaRPr/>
            </a:p>
          </p:txBody>
        </p:sp>
        <p:sp>
          <p:nvSpPr>
            <p:cNvPr id="12" name="object 12"/>
            <p:cNvSpPr/>
            <p:nvPr/>
          </p:nvSpPr>
          <p:spPr>
            <a:xfrm>
              <a:off x="7593330" y="5227320"/>
              <a:ext cx="579120" cy="386080"/>
            </a:xfrm>
            <a:custGeom>
              <a:avLst/>
              <a:gdLst/>
              <a:ahLst/>
              <a:cxnLst/>
              <a:rect l="l" t="t" r="r" b="b"/>
              <a:pathLst>
                <a:path w="579120" h="386079">
                  <a:moveTo>
                    <a:pt x="121285" y="0"/>
                  </a:moveTo>
                  <a:lnTo>
                    <a:pt x="0" y="40258"/>
                  </a:lnTo>
                  <a:lnTo>
                    <a:pt x="104901" y="113156"/>
                  </a:lnTo>
                  <a:lnTo>
                    <a:pt x="109981" y="77977"/>
                  </a:lnTo>
                  <a:lnTo>
                    <a:pt x="148209" y="88264"/>
                  </a:lnTo>
                  <a:lnTo>
                    <a:pt x="189229" y="107949"/>
                  </a:lnTo>
                  <a:lnTo>
                    <a:pt x="223520" y="130936"/>
                  </a:lnTo>
                  <a:lnTo>
                    <a:pt x="264414" y="180339"/>
                  </a:lnTo>
                  <a:lnTo>
                    <a:pt x="277495" y="241299"/>
                  </a:lnTo>
                  <a:lnTo>
                    <a:pt x="298830" y="275589"/>
                  </a:lnTo>
                  <a:lnTo>
                    <a:pt x="330200" y="306069"/>
                  </a:lnTo>
                  <a:lnTo>
                    <a:pt x="369697" y="332485"/>
                  </a:lnTo>
                  <a:lnTo>
                    <a:pt x="415798" y="354456"/>
                  </a:lnTo>
                  <a:lnTo>
                    <a:pt x="466851" y="371347"/>
                  </a:lnTo>
                  <a:lnTo>
                    <a:pt x="521335" y="382181"/>
                  </a:lnTo>
                  <a:lnTo>
                    <a:pt x="576452" y="385940"/>
                  </a:lnTo>
                  <a:lnTo>
                    <a:pt x="579120" y="347852"/>
                  </a:lnTo>
                  <a:lnTo>
                    <a:pt x="526415" y="344296"/>
                  </a:lnTo>
                  <a:lnTo>
                    <a:pt x="476630" y="334390"/>
                  </a:lnTo>
                  <a:lnTo>
                    <a:pt x="430022" y="319023"/>
                  </a:lnTo>
                  <a:lnTo>
                    <a:pt x="388620" y="299211"/>
                  </a:lnTo>
                  <a:lnTo>
                    <a:pt x="354202" y="276224"/>
                  </a:lnTo>
                  <a:lnTo>
                    <a:pt x="313309" y="226821"/>
                  </a:lnTo>
                  <a:lnTo>
                    <a:pt x="300354" y="165861"/>
                  </a:lnTo>
                  <a:lnTo>
                    <a:pt x="279019" y="131571"/>
                  </a:lnTo>
                  <a:lnTo>
                    <a:pt x="247650" y="101091"/>
                  </a:lnTo>
                  <a:lnTo>
                    <a:pt x="208025" y="74675"/>
                  </a:lnTo>
                  <a:lnTo>
                    <a:pt x="161544" y="52450"/>
                  </a:lnTo>
                  <a:lnTo>
                    <a:pt x="115570" y="39877"/>
                  </a:lnTo>
                  <a:lnTo>
                    <a:pt x="121285" y="0"/>
                  </a:lnTo>
                  <a:close/>
                </a:path>
              </a:pathLst>
            </a:custGeom>
            <a:solidFill>
              <a:srgbClr val="767070"/>
            </a:solidFill>
          </p:spPr>
          <p:txBody>
            <a:bodyPr wrap="square" lIns="0" tIns="0" rIns="0" bIns="0" rtlCol="0"/>
            <a:lstStyle/>
            <a:p>
              <a:endParaRPr/>
            </a:p>
          </p:txBody>
        </p:sp>
        <p:sp>
          <p:nvSpPr>
            <p:cNvPr id="13" name="object 13"/>
            <p:cNvSpPr/>
            <p:nvPr/>
          </p:nvSpPr>
          <p:spPr>
            <a:xfrm>
              <a:off x="5299710" y="4610100"/>
              <a:ext cx="729615" cy="376555"/>
            </a:xfrm>
            <a:custGeom>
              <a:avLst/>
              <a:gdLst/>
              <a:ahLst/>
              <a:cxnLst/>
              <a:rect l="l" t="t" r="r" b="b"/>
              <a:pathLst>
                <a:path w="729614" h="376554">
                  <a:moveTo>
                    <a:pt x="125476" y="15240"/>
                  </a:moveTo>
                  <a:lnTo>
                    <a:pt x="68834" y="24130"/>
                  </a:lnTo>
                  <a:lnTo>
                    <a:pt x="31115" y="65913"/>
                  </a:lnTo>
                  <a:lnTo>
                    <a:pt x="7747" y="121920"/>
                  </a:lnTo>
                  <a:lnTo>
                    <a:pt x="0" y="188214"/>
                  </a:lnTo>
                  <a:lnTo>
                    <a:pt x="1905" y="222885"/>
                  </a:lnTo>
                  <a:lnTo>
                    <a:pt x="17399" y="283972"/>
                  </a:lnTo>
                  <a:lnTo>
                    <a:pt x="48133" y="333629"/>
                  </a:lnTo>
                  <a:lnTo>
                    <a:pt x="92710" y="366522"/>
                  </a:lnTo>
                  <a:lnTo>
                    <a:pt x="120142" y="376301"/>
                  </a:lnTo>
                  <a:lnTo>
                    <a:pt x="124841" y="361061"/>
                  </a:lnTo>
                  <a:lnTo>
                    <a:pt x="103378" y="351536"/>
                  </a:lnTo>
                  <a:lnTo>
                    <a:pt x="84836" y="338328"/>
                  </a:lnTo>
                  <a:lnTo>
                    <a:pt x="56642" y="300736"/>
                  </a:lnTo>
                  <a:lnTo>
                    <a:pt x="39878" y="249555"/>
                  </a:lnTo>
                  <a:lnTo>
                    <a:pt x="34290" y="186309"/>
                  </a:lnTo>
                  <a:lnTo>
                    <a:pt x="35687" y="154178"/>
                  </a:lnTo>
                  <a:lnTo>
                    <a:pt x="46863" y="98425"/>
                  </a:lnTo>
                  <a:lnTo>
                    <a:pt x="69342" y="54483"/>
                  </a:lnTo>
                  <a:lnTo>
                    <a:pt x="103759" y="24765"/>
                  </a:lnTo>
                  <a:lnTo>
                    <a:pt x="125476" y="15240"/>
                  </a:lnTo>
                  <a:close/>
                </a:path>
                <a:path w="729614" h="376554">
                  <a:moveTo>
                    <a:pt x="729107" y="188214"/>
                  </a:moveTo>
                  <a:lnTo>
                    <a:pt x="711708" y="92583"/>
                  </a:lnTo>
                  <a:lnTo>
                    <a:pt x="680847" y="42799"/>
                  </a:lnTo>
                  <a:lnTo>
                    <a:pt x="636270" y="9906"/>
                  </a:lnTo>
                  <a:lnTo>
                    <a:pt x="608965" y="0"/>
                  </a:lnTo>
                  <a:lnTo>
                    <a:pt x="603631" y="15240"/>
                  </a:lnTo>
                  <a:lnTo>
                    <a:pt x="625475" y="24765"/>
                  </a:lnTo>
                  <a:lnTo>
                    <a:pt x="644271" y="37846"/>
                  </a:lnTo>
                  <a:lnTo>
                    <a:pt x="672592" y="74930"/>
                  </a:lnTo>
                  <a:lnTo>
                    <a:pt x="689229" y="124841"/>
                  </a:lnTo>
                  <a:lnTo>
                    <a:pt x="694817" y="186309"/>
                  </a:lnTo>
                  <a:lnTo>
                    <a:pt x="693420" y="219456"/>
                  </a:lnTo>
                  <a:lnTo>
                    <a:pt x="682244" y="276733"/>
                  </a:lnTo>
                  <a:lnTo>
                    <a:pt x="659765" y="321437"/>
                  </a:lnTo>
                  <a:lnTo>
                    <a:pt x="625729" y="351536"/>
                  </a:lnTo>
                  <a:lnTo>
                    <a:pt x="604266" y="361061"/>
                  </a:lnTo>
                  <a:lnTo>
                    <a:pt x="608965" y="376301"/>
                  </a:lnTo>
                  <a:lnTo>
                    <a:pt x="660400" y="352171"/>
                  </a:lnTo>
                  <a:lnTo>
                    <a:pt x="698119" y="310515"/>
                  </a:lnTo>
                  <a:lnTo>
                    <a:pt x="721360" y="254762"/>
                  </a:lnTo>
                  <a:lnTo>
                    <a:pt x="729107" y="188214"/>
                  </a:lnTo>
                  <a:close/>
                </a:path>
              </a:pathLst>
            </a:custGeom>
            <a:solidFill>
              <a:srgbClr val="000000"/>
            </a:solidFill>
          </p:spPr>
          <p:txBody>
            <a:bodyPr wrap="square" lIns="0" tIns="0" rIns="0" bIns="0" rtlCol="0"/>
            <a:lstStyle/>
            <a:p>
              <a:endParaRPr/>
            </a:p>
          </p:txBody>
        </p:sp>
      </p:grpSp>
      <p:sp>
        <p:nvSpPr>
          <p:cNvPr id="14" name="object 14"/>
          <p:cNvSpPr txBox="1"/>
          <p:nvPr/>
        </p:nvSpPr>
        <p:spPr>
          <a:xfrm>
            <a:off x="5043932" y="4484877"/>
            <a:ext cx="2286000" cy="1000760"/>
          </a:xfrm>
          <a:prstGeom prst="rect">
            <a:avLst/>
          </a:prstGeom>
        </p:spPr>
        <p:txBody>
          <a:bodyPr vert="horz" wrap="square" lIns="0" tIns="12065" rIns="0" bIns="0" rtlCol="0">
            <a:spAutoFit/>
          </a:bodyPr>
          <a:lstStyle/>
          <a:p>
            <a:pPr marL="50800">
              <a:lnSpc>
                <a:spcPct val="100000"/>
              </a:lnSpc>
              <a:spcBef>
                <a:spcPts val="95"/>
              </a:spcBef>
              <a:tabLst>
                <a:tab pos="388620" algn="l"/>
              </a:tabLst>
            </a:pPr>
            <a:r>
              <a:rPr sz="3200" spc="-50" dirty="0">
                <a:latin typeface="Cambria Math"/>
                <a:cs typeface="Cambria Math"/>
              </a:rPr>
              <a:t>𝐟</a:t>
            </a:r>
            <a:r>
              <a:rPr sz="3200" dirty="0">
                <a:latin typeface="Cambria Math"/>
                <a:cs typeface="Cambria Math"/>
              </a:rPr>
              <a:t>	</a:t>
            </a:r>
            <a:r>
              <a:rPr sz="3200" spc="-25" dirty="0">
                <a:solidFill>
                  <a:srgbClr val="538235"/>
                </a:solidFill>
                <a:latin typeface="Cambria Math"/>
                <a:cs typeface="Cambria Math"/>
              </a:rPr>
              <a:t>𝐱</a:t>
            </a:r>
            <a:r>
              <a:rPr sz="3450" spc="-37" baseline="27777" dirty="0">
                <a:solidFill>
                  <a:srgbClr val="538235"/>
                </a:solidFill>
                <a:latin typeface="Cambria Math"/>
                <a:cs typeface="Cambria Math"/>
              </a:rPr>
              <a:t>+</a:t>
            </a:r>
            <a:endParaRPr sz="3450" baseline="27777">
              <a:latin typeface="Cambria Math"/>
              <a:cs typeface="Cambria Math"/>
            </a:endParaRPr>
          </a:p>
          <a:p>
            <a:pPr marL="1505585">
              <a:lnSpc>
                <a:spcPct val="100000"/>
              </a:lnSpc>
              <a:tabLst>
                <a:tab pos="1844039" algn="l"/>
              </a:tabLst>
            </a:pPr>
            <a:r>
              <a:rPr sz="3200" spc="-50" dirty="0">
                <a:latin typeface="Cambria Math"/>
                <a:cs typeface="Cambria Math"/>
              </a:rPr>
              <a:t>𝐟</a:t>
            </a:r>
            <a:r>
              <a:rPr sz="3200" dirty="0">
                <a:latin typeface="Cambria Math"/>
                <a:cs typeface="Cambria Math"/>
              </a:rPr>
              <a:t>	</a:t>
            </a:r>
            <a:r>
              <a:rPr sz="3200" spc="-25" dirty="0">
                <a:solidFill>
                  <a:srgbClr val="FF0000"/>
                </a:solidFill>
                <a:latin typeface="Cambria Math"/>
                <a:cs typeface="Cambria Math"/>
              </a:rPr>
              <a:t>𝐱a</a:t>
            </a:r>
            <a:endParaRPr sz="3200">
              <a:latin typeface="Cambria Math"/>
              <a:cs typeface="Cambria Math"/>
            </a:endParaRPr>
          </a:p>
        </p:txBody>
      </p:sp>
      <p:grpSp>
        <p:nvGrpSpPr>
          <p:cNvPr id="15" name="object 15"/>
          <p:cNvGrpSpPr/>
          <p:nvPr/>
        </p:nvGrpSpPr>
        <p:grpSpPr>
          <a:xfrm>
            <a:off x="5173979" y="1988057"/>
            <a:ext cx="5109845" cy="3650615"/>
            <a:chOff x="5173979" y="1988057"/>
            <a:chExt cx="5109845" cy="3650615"/>
          </a:xfrm>
        </p:grpSpPr>
        <p:sp>
          <p:nvSpPr>
            <p:cNvPr id="16" name="object 16"/>
            <p:cNvSpPr/>
            <p:nvPr/>
          </p:nvSpPr>
          <p:spPr>
            <a:xfrm>
              <a:off x="5173979" y="5071872"/>
              <a:ext cx="441959" cy="566420"/>
            </a:xfrm>
            <a:custGeom>
              <a:avLst/>
              <a:gdLst/>
              <a:ahLst/>
              <a:cxnLst/>
              <a:rect l="l" t="t" r="r" b="b"/>
              <a:pathLst>
                <a:path w="441960" h="566420">
                  <a:moveTo>
                    <a:pt x="405638" y="0"/>
                  </a:moveTo>
                  <a:lnTo>
                    <a:pt x="329184" y="102488"/>
                  </a:lnTo>
                  <a:lnTo>
                    <a:pt x="363855" y="108711"/>
                  </a:lnTo>
                  <a:lnTo>
                    <a:pt x="352425" y="143509"/>
                  </a:lnTo>
                  <a:lnTo>
                    <a:pt x="329438" y="183260"/>
                  </a:lnTo>
                  <a:lnTo>
                    <a:pt x="302260" y="216915"/>
                  </a:lnTo>
                  <a:lnTo>
                    <a:pt x="272669" y="242188"/>
                  </a:lnTo>
                  <a:lnTo>
                    <a:pt x="170053" y="270382"/>
                  </a:lnTo>
                  <a:lnTo>
                    <a:pt x="130683" y="290702"/>
                  </a:lnTo>
                  <a:lnTo>
                    <a:pt x="94996" y="321055"/>
                  </a:lnTo>
                  <a:lnTo>
                    <a:pt x="63627" y="359790"/>
                  </a:lnTo>
                  <a:lnTo>
                    <a:pt x="37465" y="405002"/>
                  </a:lnTo>
                  <a:lnTo>
                    <a:pt x="17399" y="455294"/>
                  </a:lnTo>
                  <a:lnTo>
                    <a:pt x="4445" y="509015"/>
                  </a:lnTo>
                  <a:lnTo>
                    <a:pt x="0" y="563168"/>
                  </a:lnTo>
                  <a:lnTo>
                    <a:pt x="37973" y="566305"/>
                  </a:lnTo>
                  <a:lnTo>
                    <a:pt x="42164" y="515111"/>
                  </a:lnTo>
                  <a:lnTo>
                    <a:pt x="53848" y="466851"/>
                  </a:lnTo>
                  <a:lnTo>
                    <a:pt x="71882" y="421766"/>
                  </a:lnTo>
                  <a:lnTo>
                    <a:pt x="95123" y="381507"/>
                  </a:lnTo>
                  <a:lnTo>
                    <a:pt x="122300" y="347852"/>
                  </a:lnTo>
                  <a:lnTo>
                    <a:pt x="152019" y="322579"/>
                  </a:lnTo>
                  <a:lnTo>
                    <a:pt x="254508" y="294258"/>
                  </a:lnTo>
                  <a:lnTo>
                    <a:pt x="294005" y="274065"/>
                  </a:lnTo>
                  <a:lnTo>
                    <a:pt x="329692" y="243585"/>
                  </a:lnTo>
                  <a:lnTo>
                    <a:pt x="360934" y="204977"/>
                  </a:lnTo>
                  <a:lnTo>
                    <a:pt x="387477" y="159257"/>
                  </a:lnTo>
                  <a:lnTo>
                    <a:pt x="401700" y="115569"/>
                  </a:lnTo>
                  <a:lnTo>
                    <a:pt x="441706" y="122681"/>
                  </a:lnTo>
                  <a:lnTo>
                    <a:pt x="405638" y="0"/>
                  </a:lnTo>
                  <a:close/>
                </a:path>
              </a:pathLst>
            </a:custGeom>
            <a:solidFill>
              <a:srgbClr val="767070"/>
            </a:solidFill>
          </p:spPr>
          <p:txBody>
            <a:bodyPr wrap="square" lIns="0" tIns="0" rIns="0" bIns="0" rtlCol="0"/>
            <a:lstStyle/>
            <a:p>
              <a:endParaRPr/>
            </a:p>
          </p:txBody>
        </p:sp>
        <p:sp>
          <p:nvSpPr>
            <p:cNvPr id="17" name="object 17"/>
            <p:cNvSpPr/>
            <p:nvPr/>
          </p:nvSpPr>
          <p:spPr>
            <a:xfrm>
              <a:off x="9554718" y="1988057"/>
              <a:ext cx="729615" cy="376555"/>
            </a:xfrm>
            <a:custGeom>
              <a:avLst/>
              <a:gdLst/>
              <a:ahLst/>
              <a:cxnLst/>
              <a:rect l="l" t="t" r="r" b="b"/>
              <a:pathLst>
                <a:path w="729615" h="376555">
                  <a:moveTo>
                    <a:pt x="125476" y="15240"/>
                  </a:moveTo>
                  <a:lnTo>
                    <a:pt x="68834" y="24130"/>
                  </a:lnTo>
                  <a:lnTo>
                    <a:pt x="31115" y="65913"/>
                  </a:lnTo>
                  <a:lnTo>
                    <a:pt x="7747" y="121920"/>
                  </a:lnTo>
                  <a:lnTo>
                    <a:pt x="0" y="188214"/>
                  </a:lnTo>
                  <a:lnTo>
                    <a:pt x="1905" y="222885"/>
                  </a:lnTo>
                  <a:lnTo>
                    <a:pt x="17399" y="283972"/>
                  </a:lnTo>
                  <a:lnTo>
                    <a:pt x="48133" y="333629"/>
                  </a:lnTo>
                  <a:lnTo>
                    <a:pt x="92710" y="366522"/>
                  </a:lnTo>
                  <a:lnTo>
                    <a:pt x="120142" y="376301"/>
                  </a:lnTo>
                  <a:lnTo>
                    <a:pt x="124841" y="361061"/>
                  </a:lnTo>
                  <a:lnTo>
                    <a:pt x="103378" y="351536"/>
                  </a:lnTo>
                  <a:lnTo>
                    <a:pt x="84836" y="338328"/>
                  </a:lnTo>
                  <a:lnTo>
                    <a:pt x="56642" y="300736"/>
                  </a:lnTo>
                  <a:lnTo>
                    <a:pt x="39878" y="249555"/>
                  </a:lnTo>
                  <a:lnTo>
                    <a:pt x="34290" y="186309"/>
                  </a:lnTo>
                  <a:lnTo>
                    <a:pt x="35687" y="154178"/>
                  </a:lnTo>
                  <a:lnTo>
                    <a:pt x="46863" y="98425"/>
                  </a:lnTo>
                  <a:lnTo>
                    <a:pt x="69342" y="54483"/>
                  </a:lnTo>
                  <a:lnTo>
                    <a:pt x="103759" y="24765"/>
                  </a:lnTo>
                  <a:lnTo>
                    <a:pt x="125476" y="15240"/>
                  </a:lnTo>
                  <a:close/>
                </a:path>
                <a:path w="729615" h="376555">
                  <a:moveTo>
                    <a:pt x="729107" y="188214"/>
                  </a:moveTo>
                  <a:lnTo>
                    <a:pt x="711708" y="92583"/>
                  </a:lnTo>
                  <a:lnTo>
                    <a:pt x="680847" y="42799"/>
                  </a:lnTo>
                  <a:lnTo>
                    <a:pt x="636270" y="9906"/>
                  </a:lnTo>
                  <a:lnTo>
                    <a:pt x="608965" y="0"/>
                  </a:lnTo>
                  <a:lnTo>
                    <a:pt x="603631" y="15240"/>
                  </a:lnTo>
                  <a:lnTo>
                    <a:pt x="625475" y="24765"/>
                  </a:lnTo>
                  <a:lnTo>
                    <a:pt x="644271" y="37846"/>
                  </a:lnTo>
                  <a:lnTo>
                    <a:pt x="672592" y="74930"/>
                  </a:lnTo>
                  <a:lnTo>
                    <a:pt x="689229" y="124841"/>
                  </a:lnTo>
                  <a:lnTo>
                    <a:pt x="694817" y="186309"/>
                  </a:lnTo>
                  <a:lnTo>
                    <a:pt x="693420" y="219456"/>
                  </a:lnTo>
                  <a:lnTo>
                    <a:pt x="682244" y="276733"/>
                  </a:lnTo>
                  <a:lnTo>
                    <a:pt x="659765" y="321437"/>
                  </a:lnTo>
                  <a:lnTo>
                    <a:pt x="625729" y="351536"/>
                  </a:lnTo>
                  <a:lnTo>
                    <a:pt x="604266" y="361061"/>
                  </a:lnTo>
                  <a:lnTo>
                    <a:pt x="608965" y="376301"/>
                  </a:lnTo>
                  <a:lnTo>
                    <a:pt x="660400" y="352171"/>
                  </a:lnTo>
                  <a:lnTo>
                    <a:pt x="698119" y="310515"/>
                  </a:lnTo>
                  <a:lnTo>
                    <a:pt x="721360" y="254762"/>
                  </a:lnTo>
                  <a:lnTo>
                    <a:pt x="729107" y="188214"/>
                  </a:lnTo>
                  <a:close/>
                </a:path>
              </a:pathLst>
            </a:custGeom>
            <a:solidFill>
              <a:srgbClr val="000000"/>
            </a:solidFill>
          </p:spPr>
          <p:txBody>
            <a:bodyPr wrap="square" lIns="0" tIns="0" rIns="0" bIns="0" rtlCol="0"/>
            <a:lstStyle/>
            <a:p>
              <a:endParaRPr/>
            </a:p>
          </p:txBody>
        </p:sp>
      </p:grpSp>
      <p:sp>
        <p:nvSpPr>
          <p:cNvPr id="18" name="object 18"/>
          <p:cNvSpPr txBox="1"/>
          <p:nvPr/>
        </p:nvSpPr>
        <p:spPr>
          <a:xfrm>
            <a:off x="9337040" y="1863089"/>
            <a:ext cx="742315" cy="513080"/>
          </a:xfrm>
          <a:prstGeom prst="rect">
            <a:avLst/>
          </a:prstGeom>
        </p:spPr>
        <p:txBody>
          <a:bodyPr vert="horz" wrap="square" lIns="0" tIns="12065" rIns="0" bIns="0" rtlCol="0">
            <a:spAutoFit/>
          </a:bodyPr>
          <a:lstStyle/>
          <a:p>
            <a:pPr marL="12700">
              <a:lnSpc>
                <a:spcPct val="100000"/>
              </a:lnSpc>
              <a:spcBef>
                <a:spcPts val="95"/>
              </a:spcBef>
              <a:tabLst>
                <a:tab pos="351155" algn="l"/>
              </a:tabLst>
            </a:pPr>
            <a:r>
              <a:rPr sz="3200" spc="-50" dirty="0">
                <a:latin typeface="Cambria Math"/>
                <a:cs typeface="Cambria Math"/>
              </a:rPr>
              <a:t>𝐟</a:t>
            </a:r>
            <a:r>
              <a:rPr sz="3200" dirty="0">
                <a:latin typeface="Cambria Math"/>
                <a:cs typeface="Cambria Math"/>
              </a:rPr>
              <a:t>	</a:t>
            </a:r>
            <a:r>
              <a:rPr sz="3200" spc="75" dirty="0">
                <a:solidFill>
                  <a:srgbClr val="006FC0"/>
                </a:solidFill>
                <a:latin typeface="Cambria Math"/>
                <a:cs typeface="Cambria Math"/>
              </a:rPr>
              <a:t>𝐱-</a:t>
            </a:r>
            <a:endParaRPr sz="3200">
              <a:latin typeface="Cambria Math"/>
              <a:cs typeface="Cambria Math"/>
            </a:endParaRPr>
          </a:p>
        </p:txBody>
      </p:sp>
      <p:grpSp>
        <p:nvGrpSpPr>
          <p:cNvPr id="19" name="object 19"/>
          <p:cNvGrpSpPr/>
          <p:nvPr/>
        </p:nvGrpSpPr>
        <p:grpSpPr>
          <a:xfrm>
            <a:off x="6163817" y="2383535"/>
            <a:ext cx="3942079" cy="2413635"/>
            <a:chOff x="6163817" y="2383535"/>
            <a:chExt cx="3942079" cy="2413635"/>
          </a:xfrm>
        </p:grpSpPr>
        <p:sp>
          <p:nvSpPr>
            <p:cNvPr id="20" name="object 20"/>
            <p:cNvSpPr/>
            <p:nvPr/>
          </p:nvSpPr>
          <p:spPr>
            <a:xfrm>
              <a:off x="9754361" y="2383535"/>
              <a:ext cx="351790" cy="502284"/>
            </a:xfrm>
            <a:custGeom>
              <a:avLst/>
              <a:gdLst/>
              <a:ahLst/>
              <a:cxnLst/>
              <a:rect l="l" t="t" r="r" b="b"/>
              <a:pathLst>
                <a:path w="351790" h="502285">
                  <a:moveTo>
                    <a:pt x="36449" y="0"/>
                  </a:moveTo>
                  <a:lnTo>
                    <a:pt x="0" y="122427"/>
                  </a:lnTo>
                  <a:lnTo>
                    <a:pt x="39116" y="115569"/>
                  </a:lnTo>
                  <a:lnTo>
                    <a:pt x="45847" y="140969"/>
                  </a:lnTo>
                  <a:lnTo>
                    <a:pt x="66294" y="181737"/>
                  </a:lnTo>
                  <a:lnTo>
                    <a:pt x="90551" y="216408"/>
                  </a:lnTo>
                  <a:lnTo>
                    <a:pt x="118364" y="243839"/>
                  </a:lnTo>
                  <a:lnTo>
                    <a:pt x="205105" y="273812"/>
                  </a:lnTo>
                  <a:lnTo>
                    <a:pt x="227076" y="286892"/>
                  </a:lnTo>
                  <a:lnTo>
                    <a:pt x="269875" y="338200"/>
                  </a:lnTo>
                  <a:lnTo>
                    <a:pt x="287655" y="373634"/>
                  </a:lnTo>
                  <a:lnTo>
                    <a:pt x="301371" y="413638"/>
                  </a:lnTo>
                  <a:lnTo>
                    <a:pt x="310261" y="456311"/>
                  </a:lnTo>
                  <a:lnTo>
                    <a:pt x="313563" y="501776"/>
                  </a:lnTo>
                  <a:lnTo>
                    <a:pt x="351536" y="499110"/>
                  </a:lnTo>
                  <a:lnTo>
                    <a:pt x="348107" y="451103"/>
                  </a:lnTo>
                  <a:lnTo>
                    <a:pt x="338201" y="403478"/>
                  </a:lnTo>
                  <a:lnTo>
                    <a:pt x="322834" y="358901"/>
                  </a:lnTo>
                  <a:lnTo>
                    <a:pt x="302768" y="318642"/>
                  </a:lnTo>
                  <a:lnTo>
                    <a:pt x="278511" y="284099"/>
                  </a:lnTo>
                  <a:lnTo>
                    <a:pt x="250571" y="256539"/>
                  </a:lnTo>
                  <a:lnTo>
                    <a:pt x="163830" y="226567"/>
                  </a:lnTo>
                  <a:lnTo>
                    <a:pt x="141859" y="213487"/>
                  </a:lnTo>
                  <a:lnTo>
                    <a:pt x="119761" y="191642"/>
                  </a:lnTo>
                  <a:lnTo>
                    <a:pt x="99187" y="162305"/>
                  </a:lnTo>
                  <a:lnTo>
                    <a:pt x="81661" y="127380"/>
                  </a:lnTo>
                  <a:lnTo>
                    <a:pt x="76835" y="108965"/>
                  </a:lnTo>
                  <a:lnTo>
                    <a:pt x="112649" y="102615"/>
                  </a:lnTo>
                  <a:lnTo>
                    <a:pt x="36449" y="0"/>
                  </a:lnTo>
                  <a:close/>
                </a:path>
              </a:pathLst>
            </a:custGeom>
            <a:solidFill>
              <a:srgbClr val="767070"/>
            </a:solidFill>
          </p:spPr>
          <p:txBody>
            <a:bodyPr wrap="square" lIns="0" tIns="0" rIns="0" bIns="0" rtlCol="0"/>
            <a:lstStyle/>
            <a:p>
              <a:endParaRPr/>
            </a:p>
          </p:txBody>
        </p:sp>
        <p:sp>
          <p:nvSpPr>
            <p:cNvPr id="21" name="object 21"/>
            <p:cNvSpPr/>
            <p:nvPr/>
          </p:nvSpPr>
          <p:spPr>
            <a:xfrm>
              <a:off x="6163817" y="4434077"/>
              <a:ext cx="537210" cy="363220"/>
            </a:xfrm>
            <a:custGeom>
              <a:avLst/>
              <a:gdLst/>
              <a:ahLst/>
              <a:cxnLst/>
              <a:rect l="l" t="t" r="r" b="b"/>
              <a:pathLst>
                <a:path w="537209" h="363220">
                  <a:moveTo>
                    <a:pt x="0" y="0"/>
                  </a:moveTo>
                  <a:lnTo>
                    <a:pt x="46990" y="83439"/>
                  </a:lnTo>
                  <a:lnTo>
                    <a:pt x="62992" y="59817"/>
                  </a:lnTo>
                  <a:lnTo>
                    <a:pt x="457835" y="326898"/>
                  </a:lnTo>
                  <a:lnTo>
                    <a:pt x="441833" y="350647"/>
                  </a:lnTo>
                  <a:lnTo>
                    <a:pt x="536829" y="363093"/>
                  </a:lnTo>
                  <a:lnTo>
                    <a:pt x="489838" y="279654"/>
                  </a:lnTo>
                  <a:lnTo>
                    <a:pt x="473837" y="303276"/>
                  </a:lnTo>
                  <a:lnTo>
                    <a:pt x="78994" y="36195"/>
                  </a:lnTo>
                  <a:lnTo>
                    <a:pt x="94996" y="12573"/>
                  </a:lnTo>
                  <a:lnTo>
                    <a:pt x="0" y="0"/>
                  </a:lnTo>
                  <a:close/>
                </a:path>
              </a:pathLst>
            </a:custGeom>
            <a:solidFill>
              <a:srgbClr val="538235"/>
            </a:solidFill>
          </p:spPr>
          <p:txBody>
            <a:bodyPr wrap="square" lIns="0" tIns="0" rIns="0" bIns="0" rtlCol="0"/>
            <a:lstStyle/>
            <a:p>
              <a:endParaRPr/>
            </a:p>
          </p:txBody>
        </p:sp>
      </p:grpSp>
      <p:sp>
        <p:nvSpPr>
          <p:cNvPr id="22" name="object 22"/>
          <p:cNvSpPr txBox="1"/>
          <p:nvPr/>
        </p:nvSpPr>
        <p:spPr>
          <a:xfrm>
            <a:off x="6373621" y="4165600"/>
            <a:ext cx="387985" cy="391160"/>
          </a:xfrm>
          <a:prstGeom prst="rect">
            <a:avLst/>
          </a:prstGeom>
        </p:spPr>
        <p:txBody>
          <a:bodyPr vert="horz" wrap="square" lIns="0" tIns="12700" rIns="0" bIns="0" rtlCol="0">
            <a:spAutoFit/>
          </a:bodyPr>
          <a:lstStyle/>
          <a:p>
            <a:pPr marL="38100">
              <a:lnSpc>
                <a:spcPct val="100000"/>
              </a:lnSpc>
              <a:spcBef>
                <a:spcPts val="100"/>
              </a:spcBef>
            </a:pPr>
            <a:r>
              <a:rPr sz="3600" spc="82" baseline="-9259" dirty="0">
                <a:solidFill>
                  <a:srgbClr val="538235"/>
                </a:solidFill>
                <a:latin typeface="Cambria Math"/>
                <a:cs typeface="Cambria Math"/>
              </a:rPr>
              <a:t>𝑑</a:t>
            </a:r>
            <a:r>
              <a:rPr sz="1200" spc="55" dirty="0">
                <a:solidFill>
                  <a:srgbClr val="538235"/>
                </a:solidFill>
                <a:latin typeface="Cambria Math"/>
                <a:cs typeface="Cambria Math"/>
              </a:rPr>
              <a:t>+</a:t>
            </a:r>
            <a:endParaRPr sz="1200">
              <a:latin typeface="Cambria Math"/>
              <a:cs typeface="Cambria Math"/>
            </a:endParaRPr>
          </a:p>
        </p:txBody>
      </p:sp>
      <p:sp>
        <p:nvSpPr>
          <p:cNvPr id="23" name="object 23"/>
          <p:cNvSpPr/>
          <p:nvPr/>
        </p:nvSpPr>
        <p:spPr>
          <a:xfrm>
            <a:off x="6944106" y="2255520"/>
            <a:ext cx="1914525" cy="2488565"/>
          </a:xfrm>
          <a:custGeom>
            <a:avLst/>
            <a:gdLst/>
            <a:ahLst/>
            <a:cxnLst/>
            <a:rect l="l" t="t" r="r" b="b"/>
            <a:pathLst>
              <a:path w="1914525" h="2488565">
                <a:moveTo>
                  <a:pt x="1914525" y="0"/>
                </a:moveTo>
                <a:lnTo>
                  <a:pt x="1828292" y="41782"/>
                </a:lnTo>
                <a:lnTo>
                  <a:pt x="1850898" y="59181"/>
                </a:lnTo>
                <a:lnTo>
                  <a:pt x="40894" y="2411984"/>
                </a:lnTo>
                <a:lnTo>
                  <a:pt x="18288" y="2394457"/>
                </a:lnTo>
                <a:lnTo>
                  <a:pt x="0" y="2488565"/>
                </a:lnTo>
                <a:lnTo>
                  <a:pt x="86233" y="2446781"/>
                </a:lnTo>
                <a:lnTo>
                  <a:pt x="63626" y="2429382"/>
                </a:lnTo>
                <a:lnTo>
                  <a:pt x="1873630" y="76707"/>
                </a:lnTo>
                <a:lnTo>
                  <a:pt x="1896237" y="94106"/>
                </a:lnTo>
                <a:lnTo>
                  <a:pt x="1914525" y="0"/>
                </a:lnTo>
                <a:close/>
              </a:path>
            </a:pathLst>
          </a:custGeom>
          <a:solidFill>
            <a:srgbClr val="006FC0"/>
          </a:solidFill>
        </p:spPr>
        <p:txBody>
          <a:bodyPr wrap="square" lIns="0" tIns="0" rIns="0" bIns="0" rtlCol="0"/>
          <a:lstStyle/>
          <a:p>
            <a:endParaRPr/>
          </a:p>
        </p:txBody>
      </p:sp>
      <p:sp>
        <p:nvSpPr>
          <p:cNvPr id="24" name="object 24"/>
          <p:cNvSpPr txBox="1"/>
          <p:nvPr/>
        </p:nvSpPr>
        <p:spPr>
          <a:xfrm>
            <a:off x="8114030" y="3014979"/>
            <a:ext cx="324485" cy="391160"/>
          </a:xfrm>
          <a:prstGeom prst="rect">
            <a:avLst/>
          </a:prstGeom>
        </p:spPr>
        <p:txBody>
          <a:bodyPr vert="horz" wrap="square" lIns="0" tIns="12700" rIns="0" bIns="0" rtlCol="0">
            <a:spAutoFit/>
          </a:bodyPr>
          <a:lstStyle/>
          <a:p>
            <a:pPr marL="38100">
              <a:lnSpc>
                <a:spcPct val="100000"/>
              </a:lnSpc>
              <a:spcBef>
                <a:spcPts val="100"/>
              </a:spcBef>
            </a:pPr>
            <a:r>
              <a:rPr sz="3600" spc="82" baseline="-9259" dirty="0">
                <a:solidFill>
                  <a:srgbClr val="006FC0"/>
                </a:solidFill>
                <a:latin typeface="Cambria Math"/>
                <a:cs typeface="Cambria Math"/>
              </a:rPr>
              <a:t>𝑑</a:t>
            </a:r>
            <a:r>
              <a:rPr sz="1200" spc="55" dirty="0">
                <a:solidFill>
                  <a:srgbClr val="006FC0"/>
                </a:solidFill>
                <a:latin typeface="Cambria Math"/>
                <a:cs typeface="Cambria Math"/>
              </a:rPr>
              <a:t>-</a:t>
            </a:r>
            <a:endParaRPr sz="1200">
              <a:latin typeface="Cambria Math"/>
              <a:cs typeface="Cambria Math"/>
            </a:endParaRPr>
          </a:p>
        </p:txBody>
      </p:sp>
      <p:sp>
        <p:nvSpPr>
          <p:cNvPr id="25" name="object 25"/>
          <p:cNvSpPr txBox="1"/>
          <p:nvPr/>
        </p:nvSpPr>
        <p:spPr>
          <a:xfrm>
            <a:off x="4903470" y="899160"/>
            <a:ext cx="6061710" cy="584835"/>
          </a:xfrm>
          <a:prstGeom prst="rect">
            <a:avLst/>
          </a:prstGeom>
          <a:solidFill>
            <a:srgbClr val="E7E6E6"/>
          </a:solidFill>
        </p:spPr>
        <p:txBody>
          <a:bodyPr vert="horz" wrap="square" lIns="0" tIns="0" rIns="0" bIns="0" rtlCol="0">
            <a:spAutoFit/>
          </a:bodyPr>
          <a:lstStyle/>
          <a:p>
            <a:pPr marL="2540" algn="ctr">
              <a:lnSpc>
                <a:spcPts val="3795"/>
              </a:lnSpc>
            </a:pPr>
            <a:r>
              <a:rPr sz="3200" b="1" spc="-30" dirty="0">
                <a:latin typeface="Calibri"/>
                <a:cs typeface="Calibri"/>
              </a:rPr>
              <a:t>Feature</a:t>
            </a:r>
            <a:r>
              <a:rPr sz="3200" b="1" spc="-130" dirty="0">
                <a:latin typeface="Calibri"/>
                <a:cs typeface="Calibri"/>
              </a:rPr>
              <a:t> </a:t>
            </a:r>
            <a:r>
              <a:rPr sz="3200" b="1" spc="-10" dirty="0">
                <a:latin typeface="Calibri"/>
                <a:cs typeface="Calibri"/>
              </a:rPr>
              <a:t>Space</a:t>
            </a:r>
            <a:endParaRPr sz="3200">
              <a:latin typeface="Calibri"/>
              <a:cs typeface="Calibri"/>
            </a:endParaRPr>
          </a:p>
        </p:txBody>
      </p:sp>
      <p:pic>
        <p:nvPicPr>
          <p:cNvPr id="26" name="object 26"/>
          <p:cNvPicPr/>
          <p:nvPr/>
        </p:nvPicPr>
        <p:blipFill>
          <a:blip r:embed="rId5" cstate="print"/>
          <a:stretch>
            <a:fillRect/>
          </a:stretch>
        </p:blipFill>
        <p:spPr>
          <a:xfrm>
            <a:off x="287274" y="3083814"/>
            <a:ext cx="1756410" cy="1317498"/>
          </a:xfrm>
          <a:prstGeom prst="rect">
            <a:avLst/>
          </a:prstGeom>
        </p:spPr>
      </p:pic>
      <p:pic>
        <p:nvPicPr>
          <p:cNvPr id="27" name="object 27"/>
          <p:cNvPicPr/>
          <p:nvPr/>
        </p:nvPicPr>
        <p:blipFill>
          <a:blip r:embed="rId6" cstate="print"/>
          <a:stretch>
            <a:fillRect/>
          </a:stretch>
        </p:blipFill>
        <p:spPr>
          <a:xfrm>
            <a:off x="259841" y="1328927"/>
            <a:ext cx="1811274" cy="1207008"/>
          </a:xfrm>
          <a:prstGeom prst="rect">
            <a:avLst/>
          </a:prstGeom>
        </p:spPr>
      </p:pic>
      <p:pic>
        <p:nvPicPr>
          <p:cNvPr id="28" name="object 28"/>
          <p:cNvPicPr/>
          <p:nvPr/>
        </p:nvPicPr>
        <p:blipFill>
          <a:blip r:embed="rId7" cstate="print"/>
          <a:stretch>
            <a:fillRect/>
          </a:stretch>
        </p:blipFill>
        <p:spPr>
          <a:xfrm>
            <a:off x="287274" y="4949190"/>
            <a:ext cx="1756410" cy="1171194"/>
          </a:xfrm>
          <a:prstGeom prst="rect">
            <a:avLst/>
          </a:prstGeom>
        </p:spPr>
      </p:pic>
      <p:grpSp>
        <p:nvGrpSpPr>
          <p:cNvPr id="29" name="object 29"/>
          <p:cNvGrpSpPr/>
          <p:nvPr/>
        </p:nvGrpSpPr>
        <p:grpSpPr>
          <a:xfrm>
            <a:off x="4674108" y="2895600"/>
            <a:ext cx="5869940" cy="3444240"/>
            <a:chOff x="4674108" y="2895600"/>
            <a:chExt cx="5869940" cy="3444240"/>
          </a:xfrm>
        </p:grpSpPr>
        <p:pic>
          <p:nvPicPr>
            <p:cNvPr id="30" name="object 30"/>
            <p:cNvPicPr/>
            <p:nvPr/>
          </p:nvPicPr>
          <p:blipFill>
            <a:blip r:embed="rId5" cstate="print"/>
            <a:stretch>
              <a:fillRect/>
            </a:stretch>
          </p:blipFill>
          <p:spPr>
            <a:xfrm>
              <a:off x="8170926" y="5250942"/>
              <a:ext cx="960881" cy="720851"/>
            </a:xfrm>
            <a:prstGeom prst="rect">
              <a:avLst/>
            </a:prstGeom>
          </p:spPr>
        </p:pic>
        <p:pic>
          <p:nvPicPr>
            <p:cNvPr id="31" name="object 31"/>
            <p:cNvPicPr/>
            <p:nvPr/>
          </p:nvPicPr>
          <p:blipFill>
            <a:blip r:embed="rId6" cstate="print"/>
            <a:stretch>
              <a:fillRect/>
            </a:stretch>
          </p:blipFill>
          <p:spPr>
            <a:xfrm>
              <a:off x="4674108" y="5649467"/>
              <a:ext cx="1037082" cy="690372"/>
            </a:xfrm>
            <a:prstGeom prst="rect">
              <a:avLst/>
            </a:prstGeom>
          </p:spPr>
        </p:pic>
        <p:pic>
          <p:nvPicPr>
            <p:cNvPr id="32" name="object 32"/>
            <p:cNvPicPr/>
            <p:nvPr/>
          </p:nvPicPr>
          <p:blipFill>
            <a:blip r:embed="rId7" cstate="print"/>
            <a:stretch>
              <a:fillRect/>
            </a:stretch>
          </p:blipFill>
          <p:spPr>
            <a:xfrm>
              <a:off x="9630155" y="2895600"/>
              <a:ext cx="913638" cy="60883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spc="-35" dirty="0"/>
              <a:t>Training</a:t>
            </a:r>
            <a:r>
              <a:rPr sz="6000" spc="-290" dirty="0"/>
              <a:t> </a:t>
            </a:r>
            <a:r>
              <a:rPr sz="6000" spc="-40" dirty="0"/>
              <a:t>Data</a:t>
            </a:r>
            <a:endParaRPr sz="6000"/>
          </a:p>
        </p:txBody>
      </p:sp>
      <p:sp>
        <p:nvSpPr>
          <p:cNvPr id="3" name="object 3"/>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4" name="object 4"/>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5" name="object 5"/>
          <p:cNvPicPr/>
          <p:nvPr/>
        </p:nvPicPr>
        <p:blipFill>
          <a:blip r:embed="rId2" cstate="print"/>
          <a:stretch>
            <a:fillRect/>
          </a:stretch>
        </p:blipFill>
        <p:spPr>
          <a:xfrm>
            <a:off x="1196339" y="2479548"/>
            <a:ext cx="1187196" cy="7909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5" name="object 5"/>
          <p:cNvSpPr txBox="1"/>
          <p:nvPr/>
        </p:nvSpPr>
        <p:spPr>
          <a:xfrm>
            <a:off x="4141470" y="1392681"/>
            <a:ext cx="2835910" cy="1300480"/>
          </a:xfrm>
          <a:prstGeom prst="rect">
            <a:avLst/>
          </a:prstGeom>
        </p:spPr>
        <p:txBody>
          <a:bodyPr vert="horz" wrap="square" lIns="0" tIns="12700" rIns="0" bIns="0" rtlCol="0">
            <a:spAutoFit/>
          </a:bodyPr>
          <a:lstStyle/>
          <a:p>
            <a:pPr marL="279400" indent="-228600">
              <a:lnSpc>
                <a:spcPct val="100000"/>
              </a:lnSpc>
              <a:spcBef>
                <a:spcPts val="100"/>
              </a:spcBef>
              <a:buFont typeface="Arial"/>
              <a:buChar char="•"/>
              <a:tabLst>
                <a:tab pos="279400" algn="l"/>
                <a:tab pos="1950085" algn="l"/>
                <a:tab pos="2519045" algn="l"/>
              </a:tabLst>
            </a:pPr>
            <a:r>
              <a:rPr sz="2800" spc="-10" dirty="0">
                <a:latin typeface="Calibri"/>
                <a:cs typeface="Calibri"/>
              </a:rPr>
              <a:t>Encourage</a:t>
            </a:r>
            <a:r>
              <a:rPr sz="2800" dirty="0">
                <a:latin typeface="Calibri"/>
                <a:cs typeface="Calibri"/>
              </a:rPr>
              <a:t>	</a:t>
            </a: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a:p>
            <a:pPr>
              <a:lnSpc>
                <a:spcPct val="100000"/>
              </a:lnSpc>
              <a:spcBef>
                <a:spcPts val="35"/>
              </a:spcBef>
              <a:buFont typeface="Arial"/>
              <a:buChar char="•"/>
            </a:pPr>
            <a:endParaRPr sz="2800">
              <a:latin typeface="Cambria Math"/>
              <a:cs typeface="Cambria Math"/>
            </a:endParaRPr>
          </a:p>
          <a:p>
            <a:pPr marL="295910" indent="-229235">
              <a:lnSpc>
                <a:spcPct val="100000"/>
              </a:lnSpc>
              <a:buFont typeface="Arial"/>
              <a:buChar char="•"/>
              <a:tabLst>
                <a:tab pos="295910" algn="l"/>
                <a:tab pos="1966595" algn="l"/>
                <a:tab pos="2487295" algn="l"/>
              </a:tabLst>
            </a:pPr>
            <a:r>
              <a:rPr sz="2800" spc="-10" dirty="0">
                <a:latin typeface="Calibri"/>
                <a:cs typeface="Calibri"/>
              </a:rPr>
              <a:t>Encourage</a:t>
            </a:r>
            <a:r>
              <a:rPr sz="2800" dirty="0">
                <a:latin typeface="Calibri"/>
                <a:cs typeface="Calibri"/>
              </a:rPr>
              <a:t>	</a:t>
            </a:r>
            <a:r>
              <a:rPr sz="2800" spc="-25" dirty="0">
                <a:latin typeface="Cambria Math"/>
                <a:cs typeface="Cambria Math"/>
              </a:rPr>
              <a:t>𝑑</a:t>
            </a:r>
            <a:r>
              <a:rPr sz="3000" spc="-37" baseline="27777" dirty="0">
                <a:latin typeface="Cambria Math"/>
                <a:cs typeface="Cambria Math"/>
              </a:rPr>
              <a:t>-</a:t>
            </a:r>
            <a:r>
              <a:rPr sz="3000" baseline="27777"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6" name="object 6"/>
          <p:cNvSpPr/>
          <p:nvPr/>
        </p:nvSpPr>
        <p:spPr>
          <a:xfrm>
            <a:off x="9428988"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7" name="object 7"/>
          <p:cNvSpPr/>
          <p:nvPr/>
        </p:nvSpPr>
        <p:spPr>
          <a:xfrm>
            <a:off x="7018781"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8" name="object 8"/>
          <p:cNvSpPr/>
          <p:nvPr/>
        </p:nvSpPr>
        <p:spPr>
          <a:xfrm>
            <a:off x="9316211"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9" name="object 9"/>
          <p:cNvSpPr/>
          <p:nvPr/>
        </p:nvSpPr>
        <p:spPr>
          <a:xfrm>
            <a:off x="7131557"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10" name="object 10"/>
          <p:cNvSpPr/>
          <p:nvPr/>
        </p:nvSpPr>
        <p:spPr>
          <a:xfrm>
            <a:off x="7908035" y="1514094"/>
            <a:ext cx="109855" cy="330200"/>
          </a:xfrm>
          <a:custGeom>
            <a:avLst/>
            <a:gdLst/>
            <a:ahLst/>
            <a:cxnLst/>
            <a:rect l="l" t="t" r="r" b="b"/>
            <a:pathLst>
              <a:path w="109854" h="330200">
                <a:moveTo>
                  <a:pt x="4572" y="0"/>
                </a:moveTo>
                <a:lnTo>
                  <a:pt x="0" y="13334"/>
                </a:lnTo>
                <a:lnTo>
                  <a:pt x="19050" y="21716"/>
                </a:lnTo>
                <a:lnTo>
                  <a:pt x="35433" y="33146"/>
                </a:lnTo>
                <a:lnTo>
                  <a:pt x="60198" y="65658"/>
                </a:lnTo>
                <a:lnTo>
                  <a:pt x="74803" y="109473"/>
                </a:lnTo>
                <a:lnTo>
                  <a:pt x="79629" y="163194"/>
                </a:lnTo>
                <a:lnTo>
                  <a:pt x="78486" y="192277"/>
                </a:lnTo>
                <a:lnTo>
                  <a:pt x="68707" y="242442"/>
                </a:lnTo>
                <a:lnTo>
                  <a:pt x="49022" y="281685"/>
                </a:lnTo>
                <a:lnTo>
                  <a:pt x="19177" y="308101"/>
                </a:lnTo>
                <a:lnTo>
                  <a:pt x="508" y="316356"/>
                </a:lnTo>
                <a:lnTo>
                  <a:pt x="4572" y="329818"/>
                </a:lnTo>
                <a:lnTo>
                  <a:pt x="49530" y="308609"/>
                </a:lnTo>
                <a:lnTo>
                  <a:pt x="82677" y="272160"/>
                </a:lnTo>
                <a:lnTo>
                  <a:pt x="102997" y="223265"/>
                </a:lnTo>
                <a:lnTo>
                  <a:pt x="109728" y="164972"/>
                </a:lnTo>
                <a:lnTo>
                  <a:pt x="108077" y="134746"/>
                </a:lnTo>
                <a:lnTo>
                  <a:pt x="94488" y="81152"/>
                </a:lnTo>
                <a:lnTo>
                  <a:pt x="67437" y="37591"/>
                </a:lnTo>
                <a:lnTo>
                  <a:pt x="28575" y="8635"/>
                </a:lnTo>
                <a:lnTo>
                  <a:pt x="4572" y="0"/>
                </a:lnTo>
                <a:close/>
              </a:path>
            </a:pathLst>
          </a:custGeom>
          <a:solidFill>
            <a:srgbClr val="000000"/>
          </a:solidFill>
        </p:spPr>
        <p:txBody>
          <a:bodyPr wrap="square" lIns="0" tIns="0" rIns="0" bIns="0" rtlCol="0"/>
          <a:lstStyle/>
          <a:p>
            <a:endParaRPr/>
          </a:p>
        </p:txBody>
      </p:sp>
      <p:sp>
        <p:nvSpPr>
          <p:cNvPr id="11" name="object 11"/>
          <p:cNvSpPr/>
          <p:nvPr/>
        </p:nvSpPr>
        <p:spPr>
          <a:xfrm>
            <a:off x="7379969" y="15140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39" y="248792"/>
                </a:lnTo>
                <a:lnTo>
                  <a:pt x="42163"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12" name="object 12"/>
          <p:cNvSpPr/>
          <p:nvPr/>
        </p:nvSpPr>
        <p:spPr>
          <a:xfrm>
            <a:off x="9132316" y="1514094"/>
            <a:ext cx="109855" cy="330200"/>
          </a:xfrm>
          <a:custGeom>
            <a:avLst/>
            <a:gdLst/>
            <a:ahLst/>
            <a:cxnLst/>
            <a:rect l="l" t="t" r="r" b="b"/>
            <a:pathLst>
              <a:path w="109854" h="330200">
                <a:moveTo>
                  <a:pt x="4699" y="0"/>
                </a:moveTo>
                <a:lnTo>
                  <a:pt x="0" y="13334"/>
                </a:lnTo>
                <a:lnTo>
                  <a:pt x="19050" y="21716"/>
                </a:lnTo>
                <a:lnTo>
                  <a:pt x="35432" y="33146"/>
                </a:lnTo>
                <a:lnTo>
                  <a:pt x="60198" y="65658"/>
                </a:lnTo>
                <a:lnTo>
                  <a:pt x="74802" y="109473"/>
                </a:lnTo>
                <a:lnTo>
                  <a:pt x="79628" y="163194"/>
                </a:lnTo>
                <a:lnTo>
                  <a:pt x="78358" y="192277"/>
                </a:lnTo>
                <a:lnTo>
                  <a:pt x="68706" y="242442"/>
                </a:lnTo>
                <a:lnTo>
                  <a:pt x="49022" y="281685"/>
                </a:lnTo>
                <a:lnTo>
                  <a:pt x="19303" y="308101"/>
                </a:lnTo>
                <a:lnTo>
                  <a:pt x="507" y="316356"/>
                </a:lnTo>
                <a:lnTo>
                  <a:pt x="4699" y="329818"/>
                </a:lnTo>
                <a:lnTo>
                  <a:pt x="49529" y="308609"/>
                </a:lnTo>
                <a:lnTo>
                  <a:pt x="82550" y="272160"/>
                </a:lnTo>
                <a:lnTo>
                  <a:pt x="102869" y="223265"/>
                </a:lnTo>
                <a:lnTo>
                  <a:pt x="109600" y="164972"/>
                </a:lnTo>
                <a:lnTo>
                  <a:pt x="107950" y="134746"/>
                </a:lnTo>
                <a:lnTo>
                  <a:pt x="94360" y="81152"/>
                </a:lnTo>
                <a:lnTo>
                  <a:pt x="67436" y="37591"/>
                </a:lnTo>
                <a:lnTo>
                  <a:pt x="28575" y="8635"/>
                </a:lnTo>
                <a:lnTo>
                  <a:pt x="4699" y="0"/>
                </a:lnTo>
                <a:close/>
              </a:path>
            </a:pathLst>
          </a:custGeom>
          <a:solidFill>
            <a:srgbClr val="000000"/>
          </a:solidFill>
        </p:spPr>
        <p:txBody>
          <a:bodyPr wrap="square" lIns="0" tIns="0" rIns="0" bIns="0" rtlCol="0"/>
          <a:lstStyle/>
          <a:p>
            <a:endParaRPr/>
          </a:p>
        </p:txBody>
      </p:sp>
      <p:sp>
        <p:nvSpPr>
          <p:cNvPr id="13" name="object 13"/>
          <p:cNvSpPr/>
          <p:nvPr/>
        </p:nvSpPr>
        <p:spPr>
          <a:xfrm>
            <a:off x="8650985" y="1514094"/>
            <a:ext cx="109855" cy="330200"/>
          </a:xfrm>
          <a:custGeom>
            <a:avLst/>
            <a:gdLst/>
            <a:ahLst/>
            <a:cxnLst/>
            <a:rect l="l" t="t" r="r" b="b"/>
            <a:pathLst>
              <a:path w="109854" h="330200">
                <a:moveTo>
                  <a:pt x="104902" y="0"/>
                </a:moveTo>
                <a:lnTo>
                  <a:pt x="60198" y="21081"/>
                </a:lnTo>
                <a:lnTo>
                  <a:pt x="27178" y="57784"/>
                </a:lnTo>
                <a:lnTo>
                  <a:pt x="6731" y="106806"/>
                </a:lnTo>
                <a:lnTo>
                  <a:pt x="0" y="164972"/>
                </a:lnTo>
                <a:lnTo>
                  <a:pt x="1650" y="195325"/>
                </a:lnTo>
                <a:lnTo>
                  <a:pt x="15240" y="248792"/>
                </a:lnTo>
                <a:lnTo>
                  <a:pt x="42037" y="292353"/>
                </a:lnTo>
                <a:lnTo>
                  <a:pt x="81025" y="321182"/>
                </a:lnTo>
                <a:lnTo>
                  <a:pt x="104902" y="329818"/>
                </a:lnTo>
                <a:lnTo>
                  <a:pt x="109093" y="316356"/>
                </a:lnTo>
                <a:lnTo>
                  <a:pt x="90424" y="308101"/>
                </a:lnTo>
                <a:lnTo>
                  <a:pt x="74168" y="296417"/>
                </a:lnTo>
                <a:lnTo>
                  <a:pt x="49530" y="263525"/>
                </a:lnTo>
                <a:lnTo>
                  <a:pt x="34925" y="218693"/>
                </a:lnTo>
                <a:lnTo>
                  <a:pt x="29972" y="163194"/>
                </a:lnTo>
                <a:lnTo>
                  <a:pt x="31242" y="135127"/>
                </a:lnTo>
                <a:lnTo>
                  <a:pt x="41021" y="86232"/>
                </a:lnTo>
                <a:lnTo>
                  <a:pt x="60579" y="47751"/>
                </a:lnTo>
                <a:lnTo>
                  <a:pt x="90678" y="21716"/>
                </a:lnTo>
                <a:lnTo>
                  <a:pt x="109600" y="13334"/>
                </a:lnTo>
                <a:lnTo>
                  <a:pt x="104902" y="0"/>
                </a:lnTo>
                <a:close/>
              </a:path>
            </a:pathLst>
          </a:custGeom>
          <a:solidFill>
            <a:srgbClr val="000000"/>
          </a:solidFill>
        </p:spPr>
        <p:txBody>
          <a:bodyPr wrap="square" lIns="0" tIns="0" rIns="0" bIns="0" rtlCol="0"/>
          <a:lstStyle/>
          <a:p>
            <a:endParaRPr/>
          </a:p>
        </p:txBody>
      </p:sp>
      <p:sp>
        <p:nvSpPr>
          <p:cNvPr id="14" name="object 14"/>
          <p:cNvSpPr txBox="1"/>
          <p:nvPr/>
        </p:nvSpPr>
        <p:spPr>
          <a:xfrm>
            <a:off x="9486900" y="1168349"/>
            <a:ext cx="166370" cy="1677670"/>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a:p>
            <a:pPr marL="12700">
              <a:lnSpc>
                <a:spcPct val="100000"/>
              </a:lnSpc>
              <a:spcBef>
                <a:spcPts val="1000"/>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15" name="object 15"/>
          <p:cNvSpPr txBox="1"/>
          <p:nvPr/>
        </p:nvSpPr>
        <p:spPr>
          <a:xfrm>
            <a:off x="9814306" y="1389634"/>
            <a:ext cx="168910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40" dirty="0">
                <a:latin typeface="Calibri"/>
                <a:cs typeface="Calibri"/>
              </a:rPr>
              <a:t> </a:t>
            </a:r>
            <a:r>
              <a:rPr sz="2800" dirty="0">
                <a:latin typeface="Calibri"/>
                <a:cs typeface="Calibri"/>
              </a:rPr>
              <a:t>be</a:t>
            </a:r>
            <a:r>
              <a:rPr sz="2800" spc="-35" dirty="0">
                <a:latin typeface="Calibri"/>
                <a:cs typeface="Calibri"/>
              </a:rPr>
              <a:t> </a:t>
            </a:r>
            <a:r>
              <a:rPr sz="2800" spc="-10" dirty="0">
                <a:latin typeface="Calibri"/>
                <a:cs typeface="Calibri"/>
              </a:rPr>
              <a:t>small.</a:t>
            </a:r>
            <a:endParaRPr sz="2800">
              <a:latin typeface="Calibri"/>
              <a:cs typeface="Calibri"/>
            </a:endParaRPr>
          </a:p>
        </p:txBody>
      </p:sp>
      <p:sp>
        <p:nvSpPr>
          <p:cNvPr id="16" name="object 16"/>
          <p:cNvSpPr/>
          <p:nvPr/>
        </p:nvSpPr>
        <p:spPr>
          <a:xfrm>
            <a:off x="9428988"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7" name="object 17"/>
          <p:cNvSpPr/>
          <p:nvPr/>
        </p:nvSpPr>
        <p:spPr>
          <a:xfrm>
            <a:off x="7018781"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8" name="object 18"/>
          <p:cNvSpPr/>
          <p:nvPr/>
        </p:nvSpPr>
        <p:spPr>
          <a:xfrm>
            <a:off x="9316211"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19" name="object 19"/>
          <p:cNvSpPr/>
          <p:nvPr/>
        </p:nvSpPr>
        <p:spPr>
          <a:xfrm>
            <a:off x="7131557"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20" name="object 20"/>
          <p:cNvSpPr/>
          <p:nvPr/>
        </p:nvSpPr>
        <p:spPr>
          <a:xfrm>
            <a:off x="7861934" y="2352294"/>
            <a:ext cx="109855" cy="330200"/>
          </a:xfrm>
          <a:custGeom>
            <a:avLst/>
            <a:gdLst/>
            <a:ahLst/>
            <a:cxnLst/>
            <a:rect l="l" t="t" r="r" b="b"/>
            <a:pathLst>
              <a:path w="109854" h="330200">
                <a:moveTo>
                  <a:pt x="4699" y="0"/>
                </a:moveTo>
                <a:lnTo>
                  <a:pt x="0" y="13334"/>
                </a:lnTo>
                <a:lnTo>
                  <a:pt x="19050" y="21716"/>
                </a:lnTo>
                <a:lnTo>
                  <a:pt x="35433" y="33146"/>
                </a:lnTo>
                <a:lnTo>
                  <a:pt x="60325" y="65658"/>
                </a:lnTo>
                <a:lnTo>
                  <a:pt x="74803" y="109473"/>
                </a:lnTo>
                <a:lnTo>
                  <a:pt x="79756" y="163194"/>
                </a:lnTo>
                <a:lnTo>
                  <a:pt x="78486" y="192277"/>
                </a:lnTo>
                <a:lnTo>
                  <a:pt x="68707" y="242442"/>
                </a:lnTo>
                <a:lnTo>
                  <a:pt x="49149" y="281685"/>
                </a:lnTo>
                <a:lnTo>
                  <a:pt x="19304" y="308101"/>
                </a:lnTo>
                <a:lnTo>
                  <a:pt x="508" y="316356"/>
                </a:lnTo>
                <a:lnTo>
                  <a:pt x="4699" y="329818"/>
                </a:lnTo>
                <a:lnTo>
                  <a:pt x="49657" y="308609"/>
                </a:lnTo>
                <a:lnTo>
                  <a:pt x="82676" y="272160"/>
                </a:lnTo>
                <a:lnTo>
                  <a:pt x="102997" y="223265"/>
                </a:lnTo>
                <a:lnTo>
                  <a:pt x="109728" y="164972"/>
                </a:lnTo>
                <a:lnTo>
                  <a:pt x="108076" y="134746"/>
                </a:lnTo>
                <a:lnTo>
                  <a:pt x="94488" y="81152"/>
                </a:lnTo>
                <a:lnTo>
                  <a:pt x="67564" y="37591"/>
                </a:lnTo>
                <a:lnTo>
                  <a:pt x="28575" y="8635"/>
                </a:lnTo>
                <a:lnTo>
                  <a:pt x="4699" y="0"/>
                </a:lnTo>
                <a:close/>
              </a:path>
            </a:pathLst>
          </a:custGeom>
          <a:solidFill>
            <a:srgbClr val="000000"/>
          </a:solidFill>
        </p:spPr>
        <p:txBody>
          <a:bodyPr wrap="square" lIns="0" tIns="0" rIns="0" bIns="0" rtlCol="0"/>
          <a:lstStyle/>
          <a:p>
            <a:endParaRPr/>
          </a:p>
        </p:txBody>
      </p:sp>
      <p:sp>
        <p:nvSpPr>
          <p:cNvPr id="21" name="object 21"/>
          <p:cNvSpPr/>
          <p:nvPr/>
        </p:nvSpPr>
        <p:spPr>
          <a:xfrm>
            <a:off x="7379969" y="2352294"/>
            <a:ext cx="109855" cy="330200"/>
          </a:xfrm>
          <a:custGeom>
            <a:avLst/>
            <a:gdLst/>
            <a:ahLst/>
            <a:cxnLst/>
            <a:rect l="l" t="t" r="r" b="b"/>
            <a:pathLst>
              <a:path w="109854" h="330200">
                <a:moveTo>
                  <a:pt x="105155" y="0"/>
                </a:moveTo>
                <a:lnTo>
                  <a:pt x="60198" y="21081"/>
                </a:lnTo>
                <a:lnTo>
                  <a:pt x="27177" y="57784"/>
                </a:lnTo>
                <a:lnTo>
                  <a:pt x="6857" y="106806"/>
                </a:lnTo>
                <a:lnTo>
                  <a:pt x="0" y="164972"/>
                </a:lnTo>
                <a:lnTo>
                  <a:pt x="1650" y="195325"/>
                </a:lnTo>
                <a:lnTo>
                  <a:pt x="15239" y="248792"/>
                </a:lnTo>
                <a:lnTo>
                  <a:pt x="42163" y="292353"/>
                </a:lnTo>
                <a:lnTo>
                  <a:pt x="81152" y="321182"/>
                </a:lnTo>
                <a:lnTo>
                  <a:pt x="105155"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155" y="0"/>
                </a:lnTo>
                <a:close/>
              </a:path>
            </a:pathLst>
          </a:custGeom>
          <a:solidFill>
            <a:srgbClr val="000000"/>
          </a:solidFill>
        </p:spPr>
        <p:txBody>
          <a:bodyPr wrap="square" lIns="0" tIns="0" rIns="0" bIns="0" rtlCol="0"/>
          <a:lstStyle/>
          <a:p>
            <a:endParaRPr/>
          </a:p>
        </p:txBody>
      </p:sp>
      <p:sp>
        <p:nvSpPr>
          <p:cNvPr id="22" name="object 22"/>
          <p:cNvSpPr/>
          <p:nvPr/>
        </p:nvSpPr>
        <p:spPr>
          <a:xfrm>
            <a:off x="9132569" y="2352294"/>
            <a:ext cx="109855" cy="330200"/>
          </a:xfrm>
          <a:custGeom>
            <a:avLst/>
            <a:gdLst/>
            <a:ahLst/>
            <a:cxnLst/>
            <a:rect l="l" t="t" r="r" b="b"/>
            <a:pathLst>
              <a:path w="109854" h="330200">
                <a:moveTo>
                  <a:pt x="4572" y="0"/>
                </a:moveTo>
                <a:lnTo>
                  <a:pt x="0" y="13334"/>
                </a:lnTo>
                <a:lnTo>
                  <a:pt x="19050" y="21716"/>
                </a:lnTo>
                <a:lnTo>
                  <a:pt x="35432" y="33146"/>
                </a:lnTo>
                <a:lnTo>
                  <a:pt x="60198" y="65658"/>
                </a:lnTo>
                <a:lnTo>
                  <a:pt x="74802" y="109473"/>
                </a:lnTo>
                <a:lnTo>
                  <a:pt x="79628" y="163194"/>
                </a:lnTo>
                <a:lnTo>
                  <a:pt x="78485" y="192277"/>
                </a:lnTo>
                <a:lnTo>
                  <a:pt x="68706" y="242442"/>
                </a:lnTo>
                <a:lnTo>
                  <a:pt x="49022" y="281685"/>
                </a:lnTo>
                <a:lnTo>
                  <a:pt x="19176" y="308101"/>
                </a:lnTo>
                <a:lnTo>
                  <a:pt x="507" y="316356"/>
                </a:lnTo>
                <a:lnTo>
                  <a:pt x="4572" y="329818"/>
                </a:lnTo>
                <a:lnTo>
                  <a:pt x="49529" y="308609"/>
                </a:lnTo>
                <a:lnTo>
                  <a:pt x="82676" y="272160"/>
                </a:lnTo>
                <a:lnTo>
                  <a:pt x="102997" y="223265"/>
                </a:lnTo>
                <a:lnTo>
                  <a:pt x="109727" y="164972"/>
                </a:lnTo>
                <a:lnTo>
                  <a:pt x="108076" y="134746"/>
                </a:lnTo>
                <a:lnTo>
                  <a:pt x="94487" y="81152"/>
                </a:lnTo>
                <a:lnTo>
                  <a:pt x="67436" y="37591"/>
                </a:lnTo>
                <a:lnTo>
                  <a:pt x="28575" y="8635"/>
                </a:lnTo>
                <a:lnTo>
                  <a:pt x="4572" y="0"/>
                </a:lnTo>
                <a:close/>
              </a:path>
            </a:pathLst>
          </a:custGeom>
          <a:solidFill>
            <a:srgbClr val="000000"/>
          </a:solidFill>
        </p:spPr>
        <p:txBody>
          <a:bodyPr wrap="square" lIns="0" tIns="0" rIns="0" bIns="0" rtlCol="0"/>
          <a:lstStyle/>
          <a:p>
            <a:endParaRPr/>
          </a:p>
        </p:txBody>
      </p:sp>
      <p:sp>
        <p:nvSpPr>
          <p:cNvPr id="23" name="object 23"/>
          <p:cNvSpPr/>
          <p:nvPr/>
        </p:nvSpPr>
        <p:spPr>
          <a:xfrm>
            <a:off x="8604504" y="23522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40" y="248792"/>
                </a:lnTo>
                <a:lnTo>
                  <a:pt x="42164"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2"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24" name="object 24"/>
          <p:cNvSpPr txBox="1"/>
          <p:nvPr/>
        </p:nvSpPr>
        <p:spPr>
          <a:xfrm>
            <a:off x="7153909" y="1402587"/>
            <a:ext cx="2009139" cy="1290955"/>
          </a:xfrm>
          <a:prstGeom prst="rect">
            <a:avLst/>
          </a:prstGeom>
        </p:spPr>
        <p:txBody>
          <a:bodyPr vert="horz" wrap="square" lIns="0" tIns="12700" rIns="0" bIns="0" rtlCol="0">
            <a:spAutoFit/>
          </a:bodyPr>
          <a:lstStyle/>
          <a:p>
            <a:pPr marL="47625">
              <a:lnSpc>
                <a:spcPct val="100000"/>
              </a:lnSpc>
              <a:spcBef>
                <a:spcPts val="100"/>
              </a:spcBef>
              <a:tabLst>
                <a:tab pos="342265" algn="l"/>
                <a:tab pos="974090" algn="l"/>
                <a:tab pos="1612900"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a:p>
            <a:pPr>
              <a:lnSpc>
                <a:spcPct val="100000"/>
              </a:lnSpc>
              <a:spcBef>
                <a:spcPts val="20"/>
              </a:spcBef>
            </a:pPr>
            <a:endParaRPr sz="2750">
              <a:latin typeface="Cambria Math"/>
              <a:cs typeface="Cambria Math"/>
            </a:endParaRPr>
          </a:p>
          <a:p>
            <a:pPr marL="63500">
              <a:lnSpc>
                <a:spcPct val="100000"/>
              </a:lnSpc>
              <a:tabLst>
                <a:tab pos="358775" algn="l"/>
                <a:tab pos="928369" algn="l"/>
                <a:tab pos="1566545" algn="l"/>
              </a:tabLst>
            </a:pP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t>
            </a:r>
            <a:r>
              <a:rPr sz="3000" spc="-37" baseline="27777" dirty="0">
                <a:solidFill>
                  <a:srgbClr val="FF0000"/>
                </a:solidFill>
                <a:latin typeface="Cambria Math"/>
                <a:cs typeface="Cambria Math"/>
              </a:rPr>
              <a:t>a</a:t>
            </a:r>
            <a:r>
              <a:rPr sz="3000" baseline="27777" dirty="0">
                <a:solidFill>
                  <a:srgbClr val="FF0000"/>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006FC0"/>
                </a:solidFill>
                <a:latin typeface="Cambria Math"/>
                <a:cs typeface="Cambria Math"/>
              </a:rPr>
              <a:t>𝐱</a:t>
            </a:r>
            <a:r>
              <a:rPr sz="3000" spc="37" baseline="27777" dirty="0">
                <a:solidFill>
                  <a:srgbClr val="006FC0"/>
                </a:solidFill>
                <a:latin typeface="Cambria Math"/>
                <a:cs typeface="Cambria Math"/>
              </a:rPr>
              <a:t>-</a:t>
            </a:r>
            <a:endParaRPr sz="3000" baseline="27777">
              <a:latin typeface="Cambria Math"/>
              <a:cs typeface="Cambria Math"/>
            </a:endParaRPr>
          </a:p>
        </p:txBody>
      </p:sp>
      <p:sp>
        <p:nvSpPr>
          <p:cNvPr id="25" name="object 25"/>
          <p:cNvSpPr txBox="1"/>
          <p:nvPr/>
        </p:nvSpPr>
        <p:spPr>
          <a:xfrm>
            <a:off x="9814306" y="2228087"/>
            <a:ext cx="136842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50" dirty="0">
                <a:latin typeface="Calibri"/>
                <a:cs typeface="Calibri"/>
              </a:rPr>
              <a:t> </a:t>
            </a:r>
            <a:r>
              <a:rPr sz="2800" dirty="0">
                <a:latin typeface="Calibri"/>
                <a:cs typeface="Calibri"/>
              </a:rPr>
              <a:t>be</a:t>
            </a:r>
            <a:r>
              <a:rPr sz="2800" spc="-35" dirty="0">
                <a:latin typeface="Calibri"/>
                <a:cs typeface="Calibri"/>
              </a:rPr>
              <a:t> </a:t>
            </a:r>
            <a:r>
              <a:rPr sz="2800" spc="-20" dirty="0">
                <a:latin typeface="Calibri"/>
                <a:cs typeface="Calibri"/>
              </a:rPr>
              <a:t>big.</a:t>
            </a:r>
            <a:endParaRPr sz="2800">
              <a:latin typeface="Calibri"/>
              <a:cs typeface="Calibri"/>
            </a:endParaRPr>
          </a:p>
        </p:txBody>
      </p:sp>
      <p:pic>
        <p:nvPicPr>
          <p:cNvPr id="26" name="object 26"/>
          <p:cNvPicPr/>
          <p:nvPr/>
        </p:nvPicPr>
        <p:blipFill>
          <a:blip r:embed="rId2" cstate="print"/>
          <a:stretch>
            <a:fillRect/>
          </a:stretch>
        </p:blipFill>
        <p:spPr>
          <a:xfrm>
            <a:off x="287274" y="3083814"/>
            <a:ext cx="1756410" cy="1317498"/>
          </a:xfrm>
          <a:prstGeom prst="rect">
            <a:avLst/>
          </a:prstGeom>
        </p:spPr>
      </p:pic>
      <p:pic>
        <p:nvPicPr>
          <p:cNvPr id="27" name="object 27"/>
          <p:cNvPicPr/>
          <p:nvPr/>
        </p:nvPicPr>
        <p:blipFill>
          <a:blip r:embed="rId3" cstate="print"/>
          <a:stretch>
            <a:fillRect/>
          </a:stretch>
        </p:blipFill>
        <p:spPr>
          <a:xfrm>
            <a:off x="259841" y="1328927"/>
            <a:ext cx="1811274" cy="1207008"/>
          </a:xfrm>
          <a:prstGeom prst="rect">
            <a:avLst/>
          </a:prstGeom>
        </p:spPr>
      </p:pic>
      <p:pic>
        <p:nvPicPr>
          <p:cNvPr id="28" name="object 28"/>
          <p:cNvPicPr/>
          <p:nvPr/>
        </p:nvPicPr>
        <p:blipFill>
          <a:blip r:embed="rId4" cstate="print"/>
          <a:stretch>
            <a:fillRect/>
          </a:stretch>
        </p:blipFill>
        <p:spPr>
          <a:xfrm>
            <a:off x="287274" y="4949190"/>
            <a:ext cx="1756410" cy="1171194"/>
          </a:xfrm>
          <a:prstGeom prst="rect">
            <a:avLst/>
          </a:prstGeom>
        </p:spPr>
      </p:pic>
      <p:sp>
        <p:nvSpPr>
          <p:cNvPr id="29" name="object 29"/>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21407" y="2868816"/>
            <a:ext cx="939165" cy="1236980"/>
          </a:xfrm>
          <a:prstGeom prst="rect">
            <a:avLst/>
          </a:prstGeom>
        </p:spPr>
        <p:txBody>
          <a:bodyPr vert="horz" wrap="square" lIns="0" tIns="243205" rIns="0" bIns="0" rtlCol="0">
            <a:spAutoFit/>
          </a:bodyPr>
          <a:lstStyle/>
          <a:p>
            <a:pPr marR="15875" algn="ctr">
              <a:lnSpc>
                <a:spcPct val="100000"/>
              </a:lnSpc>
              <a:spcBef>
                <a:spcPts val="1915"/>
              </a:spcBef>
            </a:pPr>
            <a:r>
              <a:rPr sz="5400" spc="52" baseline="-20061" dirty="0">
                <a:solidFill>
                  <a:srgbClr val="FF0000"/>
                </a:solidFill>
                <a:latin typeface="Cambria Math"/>
                <a:cs typeface="Cambria Math"/>
              </a:rPr>
              <a:t>𝐱</a:t>
            </a:r>
            <a:r>
              <a:rPr sz="2600" spc="35" dirty="0">
                <a:solidFill>
                  <a:srgbClr val="FF0000"/>
                </a:solidFill>
                <a:latin typeface="Cambria Math"/>
                <a:cs typeface="Cambria Math"/>
              </a:rPr>
              <a:t>a</a:t>
            </a:r>
            <a:endParaRPr sz="2600">
              <a:latin typeface="Cambria Math"/>
              <a:cs typeface="Cambria Math"/>
            </a:endParaRPr>
          </a:p>
          <a:p>
            <a:pPr algn="ctr">
              <a:lnSpc>
                <a:spcPct val="100000"/>
              </a:lnSpc>
              <a:spcBef>
                <a:spcPts val="1000"/>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5" name="object 5"/>
          <p:cNvSpPr txBox="1"/>
          <p:nvPr/>
        </p:nvSpPr>
        <p:spPr>
          <a:xfrm>
            <a:off x="4154170" y="1392681"/>
            <a:ext cx="2810510" cy="452755"/>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 pos="1937385" algn="l"/>
                <a:tab pos="2506345" algn="l"/>
              </a:tabLst>
            </a:pPr>
            <a:r>
              <a:rPr sz="2800" spc="-10" dirty="0">
                <a:latin typeface="Calibri"/>
                <a:cs typeface="Calibri"/>
              </a:rPr>
              <a:t>Encourage</a:t>
            </a:r>
            <a:r>
              <a:rPr sz="2800" dirty="0">
                <a:latin typeface="Calibri"/>
                <a:cs typeface="Calibri"/>
              </a:rPr>
              <a:t>	</a:t>
            </a: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6" name="object 6"/>
          <p:cNvSpPr/>
          <p:nvPr/>
        </p:nvSpPr>
        <p:spPr>
          <a:xfrm>
            <a:off x="9428988"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7" name="object 7"/>
          <p:cNvSpPr/>
          <p:nvPr/>
        </p:nvSpPr>
        <p:spPr>
          <a:xfrm>
            <a:off x="7018781"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8" name="object 8"/>
          <p:cNvSpPr/>
          <p:nvPr/>
        </p:nvSpPr>
        <p:spPr>
          <a:xfrm>
            <a:off x="9316211"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9" name="object 9"/>
          <p:cNvSpPr/>
          <p:nvPr/>
        </p:nvSpPr>
        <p:spPr>
          <a:xfrm>
            <a:off x="7131557"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10" name="object 10"/>
          <p:cNvSpPr/>
          <p:nvPr/>
        </p:nvSpPr>
        <p:spPr>
          <a:xfrm>
            <a:off x="7908035" y="1514094"/>
            <a:ext cx="109855" cy="330200"/>
          </a:xfrm>
          <a:custGeom>
            <a:avLst/>
            <a:gdLst/>
            <a:ahLst/>
            <a:cxnLst/>
            <a:rect l="l" t="t" r="r" b="b"/>
            <a:pathLst>
              <a:path w="109854" h="330200">
                <a:moveTo>
                  <a:pt x="4572" y="0"/>
                </a:moveTo>
                <a:lnTo>
                  <a:pt x="0" y="13334"/>
                </a:lnTo>
                <a:lnTo>
                  <a:pt x="19050" y="21716"/>
                </a:lnTo>
                <a:lnTo>
                  <a:pt x="35433" y="33146"/>
                </a:lnTo>
                <a:lnTo>
                  <a:pt x="60198" y="65658"/>
                </a:lnTo>
                <a:lnTo>
                  <a:pt x="74803" y="109473"/>
                </a:lnTo>
                <a:lnTo>
                  <a:pt x="79629" y="163194"/>
                </a:lnTo>
                <a:lnTo>
                  <a:pt x="78486" y="192277"/>
                </a:lnTo>
                <a:lnTo>
                  <a:pt x="68707" y="242442"/>
                </a:lnTo>
                <a:lnTo>
                  <a:pt x="49022" y="281685"/>
                </a:lnTo>
                <a:lnTo>
                  <a:pt x="19177" y="308101"/>
                </a:lnTo>
                <a:lnTo>
                  <a:pt x="508" y="316356"/>
                </a:lnTo>
                <a:lnTo>
                  <a:pt x="4572" y="329818"/>
                </a:lnTo>
                <a:lnTo>
                  <a:pt x="49530" y="308609"/>
                </a:lnTo>
                <a:lnTo>
                  <a:pt x="82677" y="272160"/>
                </a:lnTo>
                <a:lnTo>
                  <a:pt x="102997" y="223265"/>
                </a:lnTo>
                <a:lnTo>
                  <a:pt x="109728" y="164972"/>
                </a:lnTo>
                <a:lnTo>
                  <a:pt x="108077" y="134746"/>
                </a:lnTo>
                <a:lnTo>
                  <a:pt x="94488" y="81152"/>
                </a:lnTo>
                <a:lnTo>
                  <a:pt x="67437" y="37591"/>
                </a:lnTo>
                <a:lnTo>
                  <a:pt x="28575" y="8635"/>
                </a:lnTo>
                <a:lnTo>
                  <a:pt x="4572" y="0"/>
                </a:lnTo>
                <a:close/>
              </a:path>
            </a:pathLst>
          </a:custGeom>
          <a:solidFill>
            <a:srgbClr val="000000"/>
          </a:solidFill>
        </p:spPr>
        <p:txBody>
          <a:bodyPr wrap="square" lIns="0" tIns="0" rIns="0" bIns="0" rtlCol="0"/>
          <a:lstStyle/>
          <a:p>
            <a:endParaRPr/>
          </a:p>
        </p:txBody>
      </p:sp>
      <p:sp>
        <p:nvSpPr>
          <p:cNvPr id="11" name="object 11"/>
          <p:cNvSpPr/>
          <p:nvPr/>
        </p:nvSpPr>
        <p:spPr>
          <a:xfrm>
            <a:off x="7379969" y="15140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39" y="248792"/>
                </a:lnTo>
                <a:lnTo>
                  <a:pt x="42163"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12" name="object 12"/>
          <p:cNvSpPr/>
          <p:nvPr/>
        </p:nvSpPr>
        <p:spPr>
          <a:xfrm>
            <a:off x="9132316" y="1514094"/>
            <a:ext cx="109855" cy="330200"/>
          </a:xfrm>
          <a:custGeom>
            <a:avLst/>
            <a:gdLst/>
            <a:ahLst/>
            <a:cxnLst/>
            <a:rect l="l" t="t" r="r" b="b"/>
            <a:pathLst>
              <a:path w="109854" h="330200">
                <a:moveTo>
                  <a:pt x="4699" y="0"/>
                </a:moveTo>
                <a:lnTo>
                  <a:pt x="0" y="13334"/>
                </a:lnTo>
                <a:lnTo>
                  <a:pt x="19050" y="21716"/>
                </a:lnTo>
                <a:lnTo>
                  <a:pt x="35432" y="33146"/>
                </a:lnTo>
                <a:lnTo>
                  <a:pt x="60198" y="65658"/>
                </a:lnTo>
                <a:lnTo>
                  <a:pt x="74802" y="109473"/>
                </a:lnTo>
                <a:lnTo>
                  <a:pt x="79628" y="163194"/>
                </a:lnTo>
                <a:lnTo>
                  <a:pt x="78358" y="192277"/>
                </a:lnTo>
                <a:lnTo>
                  <a:pt x="68706" y="242442"/>
                </a:lnTo>
                <a:lnTo>
                  <a:pt x="49022" y="281685"/>
                </a:lnTo>
                <a:lnTo>
                  <a:pt x="19303" y="308101"/>
                </a:lnTo>
                <a:lnTo>
                  <a:pt x="507" y="316356"/>
                </a:lnTo>
                <a:lnTo>
                  <a:pt x="4699" y="329818"/>
                </a:lnTo>
                <a:lnTo>
                  <a:pt x="49529" y="308609"/>
                </a:lnTo>
                <a:lnTo>
                  <a:pt x="82550" y="272160"/>
                </a:lnTo>
                <a:lnTo>
                  <a:pt x="102869" y="223265"/>
                </a:lnTo>
                <a:lnTo>
                  <a:pt x="109600" y="164972"/>
                </a:lnTo>
                <a:lnTo>
                  <a:pt x="107950" y="134746"/>
                </a:lnTo>
                <a:lnTo>
                  <a:pt x="94360" y="81152"/>
                </a:lnTo>
                <a:lnTo>
                  <a:pt x="67436" y="37591"/>
                </a:lnTo>
                <a:lnTo>
                  <a:pt x="28575" y="8635"/>
                </a:lnTo>
                <a:lnTo>
                  <a:pt x="4699" y="0"/>
                </a:lnTo>
                <a:close/>
              </a:path>
            </a:pathLst>
          </a:custGeom>
          <a:solidFill>
            <a:srgbClr val="000000"/>
          </a:solidFill>
        </p:spPr>
        <p:txBody>
          <a:bodyPr wrap="square" lIns="0" tIns="0" rIns="0" bIns="0" rtlCol="0"/>
          <a:lstStyle/>
          <a:p>
            <a:endParaRPr/>
          </a:p>
        </p:txBody>
      </p:sp>
      <p:sp>
        <p:nvSpPr>
          <p:cNvPr id="13" name="object 13"/>
          <p:cNvSpPr/>
          <p:nvPr/>
        </p:nvSpPr>
        <p:spPr>
          <a:xfrm>
            <a:off x="8650985" y="1514094"/>
            <a:ext cx="109855" cy="330200"/>
          </a:xfrm>
          <a:custGeom>
            <a:avLst/>
            <a:gdLst/>
            <a:ahLst/>
            <a:cxnLst/>
            <a:rect l="l" t="t" r="r" b="b"/>
            <a:pathLst>
              <a:path w="109854" h="330200">
                <a:moveTo>
                  <a:pt x="104902" y="0"/>
                </a:moveTo>
                <a:lnTo>
                  <a:pt x="60198" y="21081"/>
                </a:lnTo>
                <a:lnTo>
                  <a:pt x="27178" y="57784"/>
                </a:lnTo>
                <a:lnTo>
                  <a:pt x="6731" y="106806"/>
                </a:lnTo>
                <a:lnTo>
                  <a:pt x="0" y="164972"/>
                </a:lnTo>
                <a:lnTo>
                  <a:pt x="1650" y="195325"/>
                </a:lnTo>
                <a:lnTo>
                  <a:pt x="15240" y="248792"/>
                </a:lnTo>
                <a:lnTo>
                  <a:pt x="42037" y="292353"/>
                </a:lnTo>
                <a:lnTo>
                  <a:pt x="81025" y="321182"/>
                </a:lnTo>
                <a:lnTo>
                  <a:pt x="104902" y="329818"/>
                </a:lnTo>
                <a:lnTo>
                  <a:pt x="109093" y="316356"/>
                </a:lnTo>
                <a:lnTo>
                  <a:pt x="90424" y="308101"/>
                </a:lnTo>
                <a:lnTo>
                  <a:pt x="74168" y="296417"/>
                </a:lnTo>
                <a:lnTo>
                  <a:pt x="49530" y="263525"/>
                </a:lnTo>
                <a:lnTo>
                  <a:pt x="34925" y="218693"/>
                </a:lnTo>
                <a:lnTo>
                  <a:pt x="29972" y="163194"/>
                </a:lnTo>
                <a:lnTo>
                  <a:pt x="31242" y="135127"/>
                </a:lnTo>
                <a:lnTo>
                  <a:pt x="41021" y="86232"/>
                </a:lnTo>
                <a:lnTo>
                  <a:pt x="60579" y="47751"/>
                </a:lnTo>
                <a:lnTo>
                  <a:pt x="90678" y="21716"/>
                </a:lnTo>
                <a:lnTo>
                  <a:pt x="109600" y="13334"/>
                </a:lnTo>
                <a:lnTo>
                  <a:pt x="104902" y="0"/>
                </a:lnTo>
                <a:close/>
              </a:path>
            </a:pathLst>
          </a:custGeom>
          <a:solidFill>
            <a:srgbClr val="000000"/>
          </a:solidFill>
        </p:spPr>
        <p:txBody>
          <a:bodyPr wrap="square" lIns="0" tIns="0" rIns="0" bIns="0" rtlCol="0"/>
          <a:lstStyle/>
          <a:p>
            <a:endParaRPr/>
          </a:p>
        </p:txBody>
      </p:sp>
      <p:sp>
        <p:nvSpPr>
          <p:cNvPr id="14" name="object 14"/>
          <p:cNvSpPr txBox="1"/>
          <p:nvPr/>
        </p:nvSpPr>
        <p:spPr>
          <a:xfrm>
            <a:off x="7188961" y="1402587"/>
            <a:ext cx="1948814" cy="452755"/>
          </a:xfrm>
          <a:prstGeom prst="rect">
            <a:avLst/>
          </a:prstGeom>
        </p:spPr>
        <p:txBody>
          <a:bodyPr vert="horz" wrap="square" lIns="0" tIns="12700" rIns="0" bIns="0" rtlCol="0">
            <a:spAutoFit/>
          </a:bodyPr>
          <a:lstStyle/>
          <a:p>
            <a:pPr marL="12700">
              <a:lnSpc>
                <a:spcPct val="100000"/>
              </a:lnSpc>
              <a:spcBef>
                <a:spcPts val="100"/>
              </a:spcBef>
              <a:tabLst>
                <a:tab pos="307340" algn="l"/>
                <a:tab pos="939165" algn="l"/>
                <a:tab pos="1577975"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15" name="object 15"/>
          <p:cNvSpPr txBox="1"/>
          <p:nvPr/>
        </p:nvSpPr>
        <p:spPr>
          <a:xfrm>
            <a:off x="9486900" y="1168349"/>
            <a:ext cx="166370" cy="1677670"/>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a:p>
            <a:pPr marL="12700">
              <a:lnSpc>
                <a:spcPct val="100000"/>
              </a:lnSpc>
              <a:spcBef>
                <a:spcPts val="1000"/>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16" name="object 16"/>
          <p:cNvSpPr txBox="1"/>
          <p:nvPr/>
        </p:nvSpPr>
        <p:spPr>
          <a:xfrm>
            <a:off x="9814306" y="1389634"/>
            <a:ext cx="168910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40" dirty="0">
                <a:latin typeface="Calibri"/>
                <a:cs typeface="Calibri"/>
              </a:rPr>
              <a:t> </a:t>
            </a:r>
            <a:r>
              <a:rPr sz="2800" dirty="0">
                <a:latin typeface="Calibri"/>
                <a:cs typeface="Calibri"/>
              </a:rPr>
              <a:t>be</a:t>
            </a:r>
            <a:r>
              <a:rPr sz="2800" spc="-35" dirty="0">
                <a:latin typeface="Calibri"/>
                <a:cs typeface="Calibri"/>
              </a:rPr>
              <a:t> </a:t>
            </a:r>
            <a:r>
              <a:rPr sz="2800" spc="-10" dirty="0">
                <a:latin typeface="Calibri"/>
                <a:cs typeface="Calibri"/>
              </a:rPr>
              <a:t>small.</a:t>
            </a:r>
            <a:endParaRPr sz="2800">
              <a:latin typeface="Calibri"/>
              <a:cs typeface="Calibri"/>
            </a:endParaRPr>
          </a:p>
        </p:txBody>
      </p:sp>
      <p:sp>
        <p:nvSpPr>
          <p:cNvPr id="17" name="object 17"/>
          <p:cNvSpPr/>
          <p:nvPr/>
        </p:nvSpPr>
        <p:spPr>
          <a:xfrm>
            <a:off x="9428988"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8" name="object 18"/>
          <p:cNvSpPr/>
          <p:nvPr/>
        </p:nvSpPr>
        <p:spPr>
          <a:xfrm>
            <a:off x="7018781"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9" name="object 19"/>
          <p:cNvSpPr/>
          <p:nvPr/>
        </p:nvSpPr>
        <p:spPr>
          <a:xfrm>
            <a:off x="9316211"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20" name="object 20"/>
          <p:cNvSpPr/>
          <p:nvPr/>
        </p:nvSpPr>
        <p:spPr>
          <a:xfrm>
            <a:off x="7131557"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21" name="object 21"/>
          <p:cNvSpPr/>
          <p:nvPr/>
        </p:nvSpPr>
        <p:spPr>
          <a:xfrm>
            <a:off x="7861934" y="2352294"/>
            <a:ext cx="109855" cy="330200"/>
          </a:xfrm>
          <a:custGeom>
            <a:avLst/>
            <a:gdLst/>
            <a:ahLst/>
            <a:cxnLst/>
            <a:rect l="l" t="t" r="r" b="b"/>
            <a:pathLst>
              <a:path w="109854" h="330200">
                <a:moveTo>
                  <a:pt x="4699" y="0"/>
                </a:moveTo>
                <a:lnTo>
                  <a:pt x="0" y="13334"/>
                </a:lnTo>
                <a:lnTo>
                  <a:pt x="19050" y="21716"/>
                </a:lnTo>
                <a:lnTo>
                  <a:pt x="35433" y="33146"/>
                </a:lnTo>
                <a:lnTo>
                  <a:pt x="60325" y="65658"/>
                </a:lnTo>
                <a:lnTo>
                  <a:pt x="74803" y="109473"/>
                </a:lnTo>
                <a:lnTo>
                  <a:pt x="79756" y="163194"/>
                </a:lnTo>
                <a:lnTo>
                  <a:pt x="78486" y="192277"/>
                </a:lnTo>
                <a:lnTo>
                  <a:pt x="68707" y="242442"/>
                </a:lnTo>
                <a:lnTo>
                  <a:pt x="49149" y="281685"/>
                </a:lnTo>
                <a:lnTo>
                  <a:pt x="19304" y="308101"/>
                </a:lnTo>
                <a:lnTo>
                  <a:pt x="508" y="316356"/>
                </a:lnTo>
                <a:lnTo>
                  <a:pt x="4699" y="329818"/>
                </a:lnTo>
                <a:lnTo>
                  <a:pt x="49657" y="308609"/>
                </a:lnTo>
                <a:lnTo>
                  <a:pt x="82676" y="272160"/>
                </a:lnTo>
                <a:lnTo>
                  <a:pt x="102997" y="223265"/>
                </a:lnTo>
                <a:lnTo>
                  <a:pt x="109728" y="164972"/>
                </a:lnTo>
                <a:lnTo>
                  <a:pt x="108076" y="134746"/>
                </a:lnTo>
                <a:lnTo>
                  <a:pt x="94488" y="81152"/>
                </a:lnTo>
                <a:lnTo>
                  <a:pt x="67564" y="37591"/>
                </a:lnTo>
                <a:lnTo>
                  <a:pt x="28575" y="8635"/>
                </a:lnTo>
                <a:lnTo>
                  <a:pt x="4699" y="0"/>
                </a:lnTo>
                <a:close/>
              </a:path>
            </a:pathLst>
          </a:custGeom>
          <a:solidFill>
            <a:srgbClr val="000000"/>
          </a:solidFill>
        </p:spPr>
        <p:txBody>
          <a:bodyPr wrap="square" lIns="0" tIns="0" rIns="0" bIns="0" rtlCol="0"/>
          <a:lstStyle/>
          <a:p>
            <a:endParaRPr/>
          </a:p>
        </p:txBody>
      </p:sp>
      <p:sp>
        <p:nvSpPr>
          <p:cNvPr id="22" name="object 22"/>
          <p:cNvSpPr/>
          <p:nvPr/>
        </p:nvSpPr>
        <p:spPr>
          <a:xfrm>
            <a:off x="7379969" y="2352294"/>
            <a:ext cx="109855" cy="330200"/>
          </a:xfrm>
          <a:custGeom>
            <a:avLst/>
            <a:gdLst/>
            <a:ahLst/>
            <a:cxnLst/>
            <a:rect l="l" t="t" r="r" b="b"/>
            <a:pathLst>
              <a:path w="109854" h="330200">
                <a:moveTo>
                  <a:pt x="105155" y="0"/>
                </a:moveTo>
                <a:lnTo>
                  <a:pt x="60198" y="21081"/>
                </a:lnTo>
                <a:lnTo>
                  <a:pt x="27177" y="57784"/>
                </a:lnTo>
                <a:lnTo>
                  <a:pt x="6857" y="106806"/>
                </a:lnTo>
                <a:lnTo>
                  <a:pt x="0" y="164972"/>
                </a:lnTo>
                <a:lnTo>
                  <a:pt x="1650" y="195325"/>
                </a:lnTo>
                <a:lnTo>
                  <a:pt x="15239" y="248792"/>
                </a:lnTo>
                <a:lnTo>
                  <a:pt x="42163" y="292353"/>
                </a:lnTo>
                <a:lnTo>
                  <a:pt x="81152" y="321182"/>
                </a:lnTo>
                <a:lnTo>
                  <a:pt x="105155"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155" y="0"/>
                </a:lnTo>
                <a:close/>
              </a:path>
            </a:pathLst>
          </a:custGeom>
          <a:solidFill>
            <a:srgbClr val="000000"/>
          </a:solidFill>
        </p:spPr>
        <p:txBody>
          <a:bodyPr wrap="square" lIns="0" tIns="0" rIns="0" bIns="0" rtlCol="0"/>
          <a:lstStyle/>
          <a:p>
            <a:endParaRPr/>
          </a:p>
        </p:txBody>
      </p:sp>
      <p:sp>
        <p:nvSpPr>
          <p:cNvPr id="23" name="object 23"/>
          <p:cNvSpPr/>
          <p:nvPr/>
        </p:nvSpPr>
        <p:spPr>
          <a:xfrm>
            <a:off x="9132569" y="2352294"/>
            <a:ext cx="109855" cy="330200"/>
          </a:xfrm>
          <a:custGeom>
            <a:avLst/>
            <a:gdLst/>
            <a:ahLst/>
            <a:cxnLst/>
            <a:rect l="l" t="t" r="r" b="b"/>
            <a:pathLst>
              <a:path w="109854" h="330200">
                <a:moveTo>
                  <a:pt x="4572" y="0"/>
                </a:moveTo>
                <a:lnTo>
                  <a:pt x="0" y="13334"/>
                </a:lnTo>
                <a:lnTo>
                  <a:pt x="19050" y="21716"/>
                </a:lnTo>
                <a:lnTo>
                  <a:pt x="35432" y="33146"/>
                </a:lnTo>
                <a:lnTo>
                  <a:pt x="60198" y="65658"/>
                </a:lnTo>
                <a:lnTo>
                  <a:pt x="74802" y="109473"/>
                </a:lnTo>
                <a:lnTo>
                  <a:pt x="79628" y="163194"/>
                </a:lnTo>
                <a:lnTo>
                  <a:pt x="78485" y="192277"/>
                </a:lnTo>
                <a:lnTo>
                  <a:pt x="68706" y="242442"/>
                </a:lnTo>
                <a:lnTo>
                  <a:pt x="49022" y="281685"/>
                </a:lnTo>
                <a:lnTo>
                  <a:pt x="19176" y="308101"/>
                </a:lnTo>
                <a:lnTo>
                  <a:pt x="507" y="316356"/>
                </a:lnTo>
                <a:lnTo>
                  <a:pt x="4572" y="329818"/>
                </a:lnTo>
                <a:lnTo>
                  <a:pt x="49529" y="308609"/>
                </a:lnTo>
                <a:lnTo>
                  <a:pt x="82676" y="272160"/>
                </a:lnTo>
                <a:lnTo>
                  <a:pt x="102997" y="223265"/>
                </a:lnTo>
                <a:lnTo>
                  <a:pt x="109727" y="164972"/>
                </a:lnTo>
                <a:lnTo>
                  <a:pt x="108076" y="134746"/>
                </a:lnTo>
                <a:lnTo>
                  <a:pt x="94487" y="81152"/>
                </a:lnTo>
                <a:lnTo>
                  <a:pt x="67436" y="37591"/>
                </a:lnTo>
                <a:lnTo>
                  <a:pt x="28575" y="8635"/>
                </a:lnTo>
                <a:lnTo>
                  <a:pt x="4572" y="0"/>
                </a:lnTo>
                <a:close/>
              </a:path>
            </a:pathLst>
          </a:custGeom>
          <a:solidFill>
            <a:srgbClr val="000000"/>
          </a:solidFill>
        </p:spPr>
        <p:txBody>
          <a:bodyPr wrap="square" lIns="0" tIns="0" rIns="0" bIns="0" rtlCol="0"/>
          <a:lstStyle/>
          <a:p>
            <a:endParaRPr/>
          </a:p>
        </p:txBody>
      </p:sp>
      <p:sp>
        <p:nvSpPr>
          <p:cNvPr id="24" name="object 24"/>
          <p:cNvSpPr/>
          <p:nvPr/>
        </p:nvSpPr>
        <p:spPr>
          <a:xfrm>
            <a:off x="8604504" y="23522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40" y="248792"/>
                </a:lnTo>
                <a:lnTo>
                  <a:pt x="42164"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2"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25" name="object 25"/>
          <p:cNvSpPr txBox="1"/>
          <p:nvPr/>
        </p:nvSpPr>
        <p:spPr>
          <a:xfrm>
            <a:off x="4128770" y="2231136"/>
            <a:ext cx="4960620" cy="452755"/>
          </a:xfrm>
          <a:prstGeom prst="rect">
            <a:avLst/>
          </a:prstGeom>
        </p:spPr>
        <p:txBody>
          <a:bodyPr vert="horz" wrap="square" lIns="0" tIns="12700" rIns="0" bIns="0" rtlCol="0">
            <a:spAutoFit/>
          </a:bodyPr>
          <a:lstStyle/>
          <a:p>
            <a:pPr marL="292100" indent="-228600">
              <a:lnSpc>
                <a:spcPct val="100000"/>
              </a:lnSpc>
              <a:spcBef>
                <a:spcPts val="100"/>
              </a:spcBef>
              <a:buFont typeface="Arial"/>
              <a:buChar char="•"/>
              <a:tabLst>
                <a:tab pos="292100" algn="l"/>
                <a:tab pos="1962785" algn="l"/>
                <a:tab pos="2425700" algn="l"/>
                <a:tab pos="3071495" algn="l"/>
                <a:tab pos="3367404" algn="l"/>
                <a:tab pos="3952875" algn="l"/>
                <a:tab pos="4591685" algn="l"/>
              </a:tabLst>
            </a:pPr>
            <a:r>
              <a:rPr sz="2800" spc="-10" dirty="0">
                <a:latin typeface="Calibri"/>
                <a:cs typeface="Calibri"/>
              </a:rPr>
              <a:t>Encourage</a:t>
            </a:r>
            <a:r>
              <a:rPr sz="2800" dirty="0">
                <a:latin typeface="Calibri"/>
                <a:cs typeface="Calibri"/>
              </a:rPr>
              <a:t>	</a:t>
            </a:r>
            <a:r>
              <a:rPr sz="2800" spc="85" dirty="0">
                <a:latin typeface="Cambria Math"/>
                <a:cs typeface="Cambria Math"/>
              </a:rPr>
              <a:t>𝑑</a:t>
            </a:r>
            <a:r>
              <a:rPr sz="3000" spc="127"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r>
              <a:rPr sz="280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r>
              <a:rPr sz="2800" dirty="0">
                <a:solidFill>
                  <a:srgbClr val="FF0000"/>
                </a:solidFill>
                <a:latin typeface="Cambria Math"/>
                <a:cs typeface="Cambria Math"/>
              </a:rPr>
              <a:t>	</a:t>
            </a:r>
            <a:r>
              <a:rPr sz="2800" dirty="0">
                <a:latin typeface="Cambria Math"/>
                <a:cs typeface="Cambria Math"/>
              </a:rPr>
              <a:t>−</a:t>
            </a:r>
            <a:r>
              <a:rPr sz="2800" spc="-2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70" dirty="0">
                <a:solidFill>
                  <a:srgbClr val="006FC0"/>
                </a:solidFill>
                <a:latin typeface="Cambria Math"/>
                <a:cs typeface="Cambria Math"/>
              </a:rPr>
              <a:t>𝐱-</a:t>
            </a:r>
            <a:endParaRPr sz="2800">
              <a:latin typeface="Cambria Math"/>
              <a:cs typeface="Cambria Math"/>
            </a:endParaRPr>
          </a:p>
        </p:txBody>
      </p:sp>
      <p:sp>
        <p:nvSpPr>
          <p:cNvPr id="26" name="object 26"/>
          <p:cNvSpPr txBox="1"/>
          <p:nvPr/>
        </p:nvSpPr>
        <p:spPr>
          <a:xfrm>
            <a:off x="9814306" y="2228087"/>
            <a:ext cx="136842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50" dirty="0">
                <a:latin typeface="Calibri"/>
                <a:cs typeface="Calibri"/>
              </a:rPr>
              <a:t> </a:t>
            </a:r>
            <a:r>
              <a:rPr sz="2800" dirty="0">
                <a:latin typeface="Calibri"/>
                <a:cs typeface="Calibri"/>
              </a:rPr>
              <a:t>be</a:t>
            </a:r>
            <a:r>
              <a:rPr sz="2800" spc="-35" dirty="0">
                <a:latin typeface="Calibri"/>
                <a:cs typeface="Calibri"/>
              </a:rPr>
              <a:t> </a:t>
            </a:r>
            <a:r>
              <a:rPr sz="2800" spc="-20" dirty="0">
                <a:latin typeface="Calibri"/>
                <a:cs typeface="Calibri"/>
              </a:rPr>
              <a:t>big.</a:t>
            </a:r>
            <a:endParaRPr sz="2800">
              <a:latin typeface="Calibri"/>
              <a:cs typeface="Calibri"/>
            </a:endParaRPr>
          </a:p>
        </p:txBody>
      </p:sp>
      <p:sp>
        <p:nvSpPr>
          <p:cNvPr id="27" name="object 27"/>
          <p:cNvSpPr txBox="1"/>
          <p:nvPr/>
        </p:nvSpPr>
        <p:spPr>
          <a:xfrm>
            <a:off x="4154170" y="2726741"/>
            <a:ext cx="7189470" cy="1336040"/>
          </a:xfrm>
          <a:prstGeom prst="rect">
            <a:avLst/>
          </a:prstGeom>
        </p:spPr>
        <p:txBody>
          <a:bodyPr vert="horz" wrap="square" lIns="0" tIns="241300" rIns="0" bIns="0" rtlCol="0">
            <a:spAutoFit/>
          </a:bodyPr>
          <a:lstStyle/>
          <a:p>
            <a:pPr marL="266700" indent="-228600">
              <a:lnSpc>
                <a:spcPct val="100000"/>
              </a:lnSpc>
              <a:spcBef>
                <a:spcPts val="1900"/>
              </a:spcBef>
              <a:buFont typeface="Arial"/>
              <a:buChar char="•"/>
              <a:tabLst>
                <a:tab pos="266700" algn="l"/>
                <a:tab pos="1113790" algn="l"/>
              </a:tabLst>
            </a:pPr>
            <a:r>
              <a:rPr sz="2800" dirty="0">
                <a:latin typeface="Calibri"/>
                <a:cs typeface="Calibri"/>
              </a:rPr>
              <a:t>If</a:t>
            </a:r>
            <a:r>
              <a:rPr sz="2800" spc="-5" dirty="0">
                <a:latin typeface="Calibri"/>
                <a:cs typeface="Calibri"/>
              </a:rPr>
              <a:t> </a:t>
            </a: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dirty="0">
                <a:latin typeface="Cambria Math"/>
                <a:cs typeface="Cambria Math"/>
              </a:rPr>
              <a:t>≥</a:t>
            </a:r>
            <a:r>
              <a:rPr sz="2800" spc="150" dirty="0">
                <a:latin typeface="Cambria Math"/>
                <a:cs typeface="Cambria Math"/>
              </a:rPr>
              <a:t> </a:t>
            </a:r>
            <a:r>
              <a:rPr sz="2800" spc="100" dirty="0">
                <a:latin typeface="Cambria Math"/>
                <a:cs typeface="Cambria Math"/>
              </a:rPr>
              <a:t>𝑑</a:t>
            </a:r>
            <a:r>
              <a:rPr sz="3000" spc="150" baseline="23611" dirty="0">
                <a:latin typeface="Cambria Math"/>
                <a:cs typeface="Cambria Math"/>
              </a:rPr>
              <a:t>-</a:t>
            </a:r>
            <a:r>
              <a:rPr sz="3000" spc="67" baseline="23611" dirty="0">
                <a:latin typeface="Cambria Math"/>
                <a:cs typeface="Cambria Math"/>
              </a:rPr>
              <a:t>  </a:t>
            </a:r>
            <a:r>
              <a:rPr sz="2800" dirty="0">
                <a:latin typeface="Cambria Math"/>
                <a:cs typeface="Cambria Math"/>
              </a:rPr>
              <a:t>+</a:t>
            </a:r>
            <a:r>
              <a:rPr sz="2800" spc="-5" dirty="0">
                <a:latin typeface="Cambria Math"/>
                <a:cs typeface="Cambria Math"/>
              </a:rPr>
              <a:t> </a:t>
            </a:r>
            <a:r>
              <a:rPr sz="2800" dirty="0">
                <a:latin typeface="Cambria Math"/>
                <a:cs typeface="Cambria Math"/>
              </a:rPr>
              <a:t>𝛼</a:t>
            </a:r>
            <a:r>
              <a:rPr sz="2800" dirty="0">
                <a:latin typeface="Calibri"/>
                <a:cs typeface="Calibri"/>
              </a:rPr>
              <a:t>, then</a:t>
            </a:r>
            <a:r>
              <a:rPr sz="2800" spc="15" dirty="0">
                <a:latin typeface="Calibri"/>
                <a:cs typeface="Calibri"/>
              </a:rPr>
              <a:t> </a:t>
            </a:r>
            <a:r>
              <a:rPr sz="2800" dirty="0">
                <a:latin typeface="Calibri"/>
                <a:cs typeface="Calibri"/>
              </a:rPr>
              <a:t>no</a:t>
            </a:r>
            <a:r>
              <a:rPr sz="2800" spc="-5" dirty="0">
                <a:latin typeface="Calibri"/>
                <a:cs typeface="Calibri"/>
              </a:rPr>
              <a:t> </a:t>
            </a:r>
            <a:r>
              <a:rPr sz="2800" dirty="0">
                <a:latin typeface="Calibri"/>
                <a:cs typeface="Calibri"/>
              </a:rPr>
              <a:t>loss.</a:t>
            </a:r>
            <a:r>
              <a:rPr sz="2800" spc="25" dirty="0">
                <a:latin typeface="Calibri"/>
                <a:cs typeface="Calibri"/>
              </a:rPr>
              <a:t> </a:t>
            </a:r>
            <a:r>
              <a:rPr sz="2800" dirty="0">
                <a:solidFill>
                  <a:srgbClr val="7E7E7E"/>
                </a:solidFill>
                <a:latin typeface="Calibri"/>
                <a:cs typeface="Calibri"/>
              </a:rPr>
              <a:t>(</a:t>
            </a:r>
            <a:r>
              <a:rPr sz="2800" dirty="0">
                <a:solidFill>
                  <a:srgbClr val="7E7E7E"/>
                </a:solidFill>
                <a:latin typeface="Cambria Math"/>
                <a:cs typeface="Cambria Math"/>
              </a:rPr>
              <a:t>𝛼</a:t>
            </a:r>
            <a:r>
              <a:rPr sz="2800" spc="220" dirty="0">
                <a:solidFill>
                  <a:srgbClr val="7E7E7E"/>
                </a:solidFill>
                <a:latin typeface="Cambria Math"/>
                <a:cs typeface="Cambria Math"/>
              </a:rPr>
              <a:t> </a:t>
            </a:r>
            <a:r>
              <a:rPr sz="2800" dirty="0">
                <a:solidFill>
                  <a:srgbClr val="7E7E7E"/>
                </a:solidFill>
                <a:latin typeface="Cambria Math"/>
                <a:cs typeface="Cambria Math"/>
              </a:rPr>
              <a:t>&gt;</a:t>
            </a:r>
            <a:r>
              <a:rPr sz="2800" spc="160" dirty="0">
                <a:solidFill>
                  <a:srgbClr val="7E7E7E"/>
                </a:solidFill>
                <a:latin typeface="Cambria Math"/>
                <a:cs typeface="Cambria Math"/>
              </a:rPr>
              <a:t> </a:t>
            </a:r>
            <a:r>
              <a:rPr sz="2800" dirty="0">
                <a:solidFill>
                  <a:srgbClr val="7E7E7E"/>
                </a:solidFill>
                <a:latin typeface="Cambria Math"/>
                <a:cs typeface="Cambria Math"/>
              </a:rPr>
              <a:t>0</a:t>
            </a:r>
            <a:r>
              <a:rPr sz="2800" spc="20" dirty="0">
                <a:solidFill>
                  <a:srgbClr val="7E7E7E"/>
                </a:solidFill>
                <a:latin typeface="Cambria Math"/>
                <a:cs typeface="Cambria Math"/>
              </a:rPr>
              <a:t> </a:t>
            </a:r>
            <a:r>
              <a:rPr sz="2800" dirty="0">
                <a:solidFill>
                  <a:srgbClr val="7E7E7E"/>
                </a:solidFill>
                <a:latin typeface="Calibri"/>
                <a:cs typeface="Calibri"/>
              </a:rPr>
              <a:t>is</a:t>
            </a:r>
            <a:r>
              <a:rPr sz="2800" spc="5" dirty="0">
                <a:solidFill>
                  <a:srgbClr val="7E7E7E"/>
                </a:solidFill>
                <a:latin typeface="Calibri"/>
                <a:cs typeface="Calibri"/>
              </a:rPr>
              <a:t> </a:t>
            </a:r>
            <a:r>
              <a:rPr sz="2800" spc="-10" dirty="0">
                <a:solidFill>
                  <a:srgbClr val="7E7E7E"/>
                </a:solidFill>
                <a:latin typeface="Calibri"/>
                <a:cs typeface="Calibri"/>
              </a:rPr>
              <a:t>margin.)</a:t>
            </a:r>
            <a:endParaRPr sz="2800">
              <a:latin typeface="Calibri"/>
              <a:cs typeface="Calibri"/>
            </a:endParaRPr>
          </a:p>
          <a:p>
            <a:pPr marL="266700" indent="-228600">
              <a:lnSpc>
                <a:spcPct val="100000"/>
              </a:lnSpc>
              <a:spcBef>
                <a:spcPts val="1800"/>
              </a:spcBef>
              <a:buFont typeface="Arial"/>
              <a:buChar char="•"/>
              <a:tabLst>
                <a:tab pos="266700" algn="l"/>
              </a:tabLst>
            </a:pPr>
            <a:r>
              <a:rPr sz="2800" dirty="0">
                <a:latin typeface="Calibri"/>
                <a:cs typeface="Calibri"/>
              </a:rPr>
              <a:t>Otherwise,</a:t>
            </a:r>
            <a:r>
              <a:rPr sz="2800" spc="-30" dirty="0">
                <a:latin typeface="Calibri"/>
                <a:cs typeface="Calibri"/>
              </a:rPr>
              <a:t> </a:t>
            </a:r>
            <a:r>
              <a:rPr sz="2800" dirty="0">
                <a:latin typeface="Calibri"/>
                <a:cs typeface="Calibri"/>
              </a:rPr>
              <a:t>the</a:t>
            </a:r>
            <a:r>
              <a:rPr sz="2800" spc="-10" dirty="0">
                <a:latin typeface="Calibri"/>
                <a:cs typeface="Calibri"/>
              </a:rPr>
              <a:t> </a:t>
            </a:r>
            <a:r>
              <a:rPr sz="2800" dirty="0">
                <a:latin typeface="Calibri"/>
                <a:cs typeface="Calibri"/>
              </a:rPr>
              <a:t>loss</a:t>
            </a:r>
            <a:r>
              <a:rPr sz="2800" spc="-10" dirty="0">
                <a:latin typeface="Calibri"/>
                <a:cs typeface="Calibri"/>
              </a:rPr>
              <a:t> </a:t>
            </a:r>
            <a:r>
              <a:rPr sz="2800" dirty="0">
                <a:latin typeface="Calibri"/>
                <a:cs typeface="Calibri"/>
              </a:rPr>
              <a:t>is</a:t>
            </a:r>
            <a:r>
              <a:rPr sz="2800" spc="5" dirty="0">
                <a:latin typeface="Calibri"/>
                <a:cs typeface="Calibri"/>
              </a:rPr>
              <a:t> </a:t>
            </a:r>
            <a:r>
              <a:rPr sz="2800" spc="100" dirty="0">
                <a:latin typeface="Cambria Math"/>
                <a:cs typeface="Cambria Math"/>
              </a:rPr>
              <a:t>𝑑</a:t>
            </a:r>
            <a:r>
              <a:rPr sz="3000" spc="150" baseline="23611" dirty="0">
                <a:latin typeface="Cambria Math"/>
                <a:cs typeface="Cambria Math"/>
              </a:rPr>
              <a:t>+</a:t>
            </a:r>
            <a:r>
              <a:rPr sz="3000" spc="67" baseline="23611" dirty="0">
                <a:latin typeface="Cambria Math"/>
                <a:cs typeface="Cambria Math"/>
              </a:rPr>
              <a:t>  </a:t>
            </a:r>
            <a:r>
              <a:rPr sz="2800" dirty="0">
                <a:latin typeface="Cambria Math"/>
                <a:cs typeface="Cambria Math"/>
              </a:rPr>
              <a:t>+</a:t>
            </a:r>
            <a:r>
              <a:rPr sz="2800" spc="-15" dirty="0">
                <a:latin typeface="Cambria Math"/>
                <a:cs typeface="Cambria Math"/>
              </a:rPr>
              <a:t> </a:t>
            </a:r>
            <a:r>
              <a:rPr sz="2800" dirty="0">
                <a:latin typeface="Cambria Math"/>
                <a:cs typeface="Cambria Math"/>
              </a:rPr>
              <a:t>𝛼</a:t>
            </a:r>
            <a:r>
              <a:rPr sz="2800" spc="65" dirty="0">
                <a:latin typeface="Cambria Math"/>
                <a:cs typeface="Cambria Math"/>
              </a:rPr>
              <a:t> </a:t>
            </a:r>
            <a:r>
              <a:rPr sz="2800" dirty="0">
                <a:latin typeface="Cambria Math"/>
                <a:cs typeface="Cambria Math"/>
              </a:rPr>
              <a:t>−</a:t>
            </a:r>
            <a:r>
              <a:rPr sz="2800" spc="-25" dirty="0">
                <a:latin typeface="Cambria Math"/>
                <a:cs typeface="Cambria Math"/>
              </a:rPr>
              <a:t> </a:t>
            </a:r>
            <a:r>
              <a:rPr sz="2800" spc="160" dirty="0">
                <a:latin typeface="Cambria Math"/>
                <a:cs typeface="Cambria Math"/>
              </a:rPr>
              <a:t>𝑑</a:t>
            </a:r>
            <a:r>
              <a:rPr sz="3000" spc="240" baseline="23611" dirty="0">
                <a:latin typeface="Cambria Math"/>
                <a:cs typeface="Cambria Math"/>
              </a:rPr>
              <a:t>-</a:t>
            </a:r>
            <a:r>
              <a:rPr sz="2800" spc="-50" dirty="0">
                <a:latin typeface="Calibri"/>
                <a:cs typeface="Calibri"/>
              </a:rPr>
              <a:t>.</a:t>
            </a:r>
            <a:endParaRPr sz="2800">
              <a:latin typeface="Calibri"/>
              <a:cs typeface="Calibri"/>
            </a:endParaRPr>
          </a:p>
        </p:txBody>
      </p:sp>
      <p:pic>
        <p:nvPicPr>
          <p:cNvPr id="28" name="object 28"/>
          <p:cNvPicPr/>
          <p:nvPr/>
        </p:nvPicPr>
        <p:blipFill>
          <a:blip r:embed="rId2" cstate="print"/>
          <a:stretch>
            <a:fillRect/>
          </a:stretch>
        </p:blipFill>
        <p:spPr>
          <a:xfrm>
            <a:off x="287274" y="3083814"/>
            <a:ext cx="1756410" cy="1317498"/>
          </a:xfrm>
          <a:prstGeom prst="rect">
            <a:avLst/>
          </a:prstGeom>
        </p:spPr>
      </p:pic>
      <p:pic>
        <p:nvPicPr>
          <p:cNvPr id="29" name="object 29"/>
          <p:cNvPicPr/>
          <p:nvPr/>
        </p:nvPicPr>
        <p:blipFill>
          <a:blip r:embed="rId3" cstate="print"/>
          <a:stretch>
            <a:fillRect/>
          </a:stretch>
        </p:blipFill>
        <p:spPr>
          <a:xfrm>
            <a:off x="259841" y="1328927"/>
            <a:ext cx="1811274" cy="1207008"/>
          </a:xfrm>
          <a:prstGeom prst="rect">
            <a:avLst/>
          </a:prstGeom>
        </p:spPr>
      </p:pic>
      <p:pic>
        <p:nvPicPr>
          <p:cNvPr id="30" name="object 30"/>
          <p:cNvPicPr/>
          <p:nvPr/>
        </p:nvPicPr>
        <p:blipFill>
          <a:blip r:embed="rId4" cstate="print"/>
          <a:stretch>
            <a:fillRect/>
          </a:stretch>
        </p:blipFill>
        <p:spPr>
          <a:xfrm>
            <a:off x="287274" y="4949190"/>
            <a:ext cx="1756410" cy="1171194"/>
          </a:xfrm>
          <a:prstGeom prst="rect">
            <a:avLst/>
          </a:prstGeom>
        </p:spPr>
      </p:pic>
      <p:sp>
        <p:nvSpPr>
          <p:cNvPr id="31" name="object 31"/>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279140">
              <a:lnSpc>
                <a:spcPct val="100000"/>
              </a:lnSpc>
              <a:spcBef>
                <a:spcPts val="95"/>
              </a:spcBef>
            </a:pPr>
            <a:r>
              <a:rPr spc="-35" dirty="0"/>
              <a:t>Triplet</a:t>
            </a:r>
            <a:r>
              <a:rPr spc="-180" dirty="0"/>
              <a:t> </a:t>
            </a:r>
            <a:r>
              <a:rPr spc="-20" dirty="0"/>
              <a:t>Loss</a:t>
            </a:r>
          </a:p>
        </p:txBody>
      </p:sp>
      <p:sp>
        <p:nvSpPr>
          <p:cNvPr id="3" name="object 3"/>
          <p:cNvSpPr txBox="1"/>
          <p:nvPr/>
        </p:nvSpPr>
        <p:spPr>
          <a:xfrm>
            <a:off x="2121407" y="2868816"/>
            <a:ext cx="939165" cy="1236980"/>
          </a:xfrm>
          <a:prstGeom prst="rect">
            <a:avLst/>
          </a:prstGeom>
        </p:spPr>
        <p:txBody>
          <a:bodyPr vert="horz" wrap="square" lIns="0" tIns="243205" rIns="0" bIns="0" rtlCol="0">
            <a:spAutoFit/>
          </a:bodyPr>
          <a:lstStyle/>
          <a:p>
            <a:pPr marR="15875" algn="ctr">
              <a:lnSpc>
                <a:spcPct val="100000"/>
              </a:lnSpc>
              <a:spcBef>
                <a:spcPts val="1915"/>
              </a:spcBef>
            </a:pPr>
            <a:r>
              <a:rPr sz="5400" spc="52" baseline="-20061" dirty="0">
                <a:solidFill>
                  <a:srgbClr val="FF0000"/>
                </a:solidFill>
                <a:latin typeface="Cambria Math"/>
                <a:cs typeface="Cambria Math"/>
              </a:rPr>
              <a:t>𝐱</a:t>
            </a:r>
            <a:r>
              <a:rPr sz="2600" spc="35" dirty="0">
                <a:solidFill>
                  <a:srgbClr val="FF0000"/>
                </a:solidFill>
                <a:latin typeface="Cambria Math"/>
                <a:cs typeface="Cambria Math"/>
              </a:rPr>
              <a:t>a</a:t>
            </a:r>
            <a:endParaRPr sz="2600">
              <a:latin typeface="Cambria Math"/>
              <a:cs typeface="Cambria Math"/>
            </a:endParaRPr>
          </a:p>
          <a:p>
            <a:pPr algn="ctr">
              <a:lnSpc>
                <a:spcPct val="100000"/>
              </a:lnSpc>
              <a:spcBef>
                <a:spcPts val="1000"/>
              </a:spcBef>
            </a:pPr>
            <a:r>
              <a:rPr sz="2000" spc="-10" dirty="0">
                <a:solidFill>
                  <a:srgbClr val="FF0000"/>
                </a:solidFill>
                <a:latin typeface="Calibri"/>
                <a:cs typeface="Calibri"/>
              </a:rPr>
              <a:t>(anchor)</a:t>
            </a:r>
            <a:endParaRPr sz="2000">
              <a:latin typeface="Calibri"/>
              <a:cs typeface="Calibri"/>
            </a:endParaRPr>
          </a:p>
        </p:txBody>
      </p:sp>
      <p:sp>
        <p:nvSpPr>
          <p:cNvPr id="4" name="object 4"/>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sp>
        <p:nvSpPr>
          <p:cNvPr id="5" name="object 5"/>
          <p:cNvSpPr txBox="1"/>
          <p:nvPr/>
        </p:nvSpPr>
        <p:spPr>
          <a:xfrm>
            <a:off x="4154170" y="1392681"/>
            <a:ext cx="2810510" cy="452755"/>
          </a:xfrm>
          <a:prstGeom prst="rect">
            <a:avLst/>
          </a:prstGeom>
        </p:spPr>
        <p:txBody>
          <a:bodyPr vert="horz" wrap="square" lIns="0" tIns="12700" rIns="0" bIns="0" rtlCol="0">
            <a:spAutoFit/>
          </a:bodyPr>
          <a:lstStyle/>
          <a:p>
            <a:pPr marL="266700" indent="-228600">
              <a:lnSpc>
                <a:spcPct val="100000"/>
              </a:lnSpc>
              <a:spcBef>
                <a:spcPts val="100"/>
              </a:spcBef>
              <a:buFont typeface="Arial"/>
              <a:buChar char="•"/>
              <a:tabLst>
                <a:tab pos="266700" algn="l"/>
                <a:tab pos="1937385" algn="l"/>
                <a:tab pos="2506345" algn="l"/>
              </a:tabLst>
            </a:pPr>
            <a:r>
              <a:rPr sz="2800" spc="-10" dirty="0">
                <a:latin typeface="Calibri"/>
                <a:cs typeface="Calibri"/>
              </a:rPr>
              <a:t>Encourage</a:t>
            </a:r>
            <a:r>
              <a:rPr sz="2800" dirty="0">
                <a:latin typeface="Calibri"/>
                <a:cs typeface="Calibri"/>
              </a:rPr>
              <a:t>	</a:t>
            </a: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6" name="object 6"/>
          <p:cNvSpPr/>
          <p:nvPr/>
        </p:nvSpPr>
        <p:spPr>
          <a:xfrm>
            <a:off x="9428988"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7" name="object 7"/>
          <p:cNvSpPr/>
          <p:nvPr/>
        </p:nvSpPr>
        <p:spPr>
          <a:xfrm>
            <a:off x="7018781" y="14645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8" name="object 8"/>
          <p:cNvSpPr/>
          <p:nvPr/>
        </p:nvSpPr>
        <p:spPr>
          <a:xfrm>
            <a:off x="9316211"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9" name="object 9"/>
          <p:cNvSpPr/>
          <p:nvPr/>
        </p:nvSpPr>
        <p:spPr>
          <a:xfrm>
            <a:off x="7131557" y="15178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10" name="object 10"/>
          <p:cNvSpPr/>
          <p:nvPr/>
        </p:nvSpPr>
        <p:spPr>
          <a:xfrm>
            <a:off x="7908035" y="1514094"/>
            <a:ext cx="109855" cy="330200"/>
          </a:xfrm>
          <a:custGeom>
            <a:avLst/>
            <a:gdLst/>
            <a:ahLst/>
            <a:cxnLst/>
            <a:rect l="l" t="t" r="r" b="b"/>
            <a:pathLst>
              <a:path w="109854" h="330200">
                <a:moveTo>
                  <a:pt x="4572" y="0"/>
                </a:moveTo>
                <a:lnTo>
                  <a:pt x="0" y="13334"/>
                </a:lnTo>
                <a:lnTo>
                  <a:pt x="19050" y="21716"/>
                </a:lnTo>
                <a:lnTo>
                  <a:pt x="35433" y="33146"/>
                </a:lnTo>
                <a:lnTo>
                  <a:pt x="60198" y="65658"/>
                </a:lnTo>
                <a:lnTo>
                  <a:pt x="74803" y="109473"/>
                </a:lnTo>
                <a:lnTo>
                  <a:pt x="79629" y="163194"/>
                </a:lnTo>
                <a:lnTo>
                  <a:pt x="78486" y="192277"/>
                </a:lnTo>
                <a:lnTo>
                  <a:pt x="68707" y="242442"/>
                </a:lnTo>
                <a:lnTo>
                  <a:pt x="49022" y="281685"/>
                </a:lnTo>
                <a:lnTo>
                  <a:pt x="19177" y="308101"/>
                </a:lnTo>
                <a:lnTo>
                  <a:pt x="508" y="316356"/>
                </a:lnTo>
                <a:lnTo>
                  <a:pt x="4572" y="329818"/>
                </a:lnTo>
                <a:lnTo>
                  <a:pt x="49530" y="308609"/>
                </a:lnTo>
                <a:lnTo>
                  <a:pt x="82677" y="272160"/>
                </a:lnTo>
                <a:lnTo>
                  <a:pt x="102997" y="223265"/>
                </a:lnTo>
                <a:lnTo>
                  <a:pt x="109728" y="164972"/>
                </a:lnTo>
                <a:lnTo>
                  <a:pt x="108077" y="134746"/>
                </a:lnTo>
                <a:lnTo>
                  <a:pt x="94488" y="81152"/>
                </a:lnTo>
                <a:lnTo>
                  <a:pt x="67437" y="37591"/>
                </a:lnTo>
                <a:lnTo>
                  <a:pt x="28575" y="8635"/>
                </a:lnTo>
                <a:lnTo>
                  <a:pt x="4572" y="0"/>
                </a:lnTo>
                <a:close/>
              </a:path>
            </a:pathLst>
          </a:custGeom>
          <a:solidFill>
            <a:srgbClr val="000000"/>
          </a:solidFill>
        </p:spPr>
        <p:txBody>
          <a:bodyPr wrap="square" lIns="0" tIns="0" rIns="0" bIns="0" rtlCol="0"/>
          <a:lstStyle/>
          <a:p>
            <a:endParaRPr/>
          </a:p>
        </p:txBody>
      </p:sp>
      <p:sp>
        <p:nvSpPr>
          <p:cNvPr id="11" name="object 11"/>
          <p:cNvSpPr/>
          <p:nvPr/>
        </p:nvSpPr>
        <p:spPr>
          <a:xfrm>
            <a:off x="7379969" y="15140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39" y="248792"/>
                </a:lnTo>
                <a:lnTo>
                  <a:pt x="42163"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12" name="object 12"/>
          <p:cNvSpPr/>
          <p:nvPr/>
        </p:nvSpPr>
        <p:spPr>
          <a:xfrm>
            <a:off x="9132316" y="1514094"/>
            <a:ext cx="109855" cy="330200"/>
          </a:xfrm>
          <a:custGeom>
            <a:avLst/>
            <a:gdLst/>
            <a:ahLst/>
            <a:cxnLst/>
            <a:rect l="l" t="t" r="r" b="b"/>
            <a:pathLst>
              <a:path w="109854" h="330200">
                <a:moveTo>
                  <a:pt x="4699" y="0"/>
                </a:moveTo>
                <a:lnTo>
                  <a:pt x="0" y="13334"/>
                </a:lnTo>
                <a:lnTo>
                  <a:pt x="19050" y="21716"/>
                </a:lnTo>
                <a:lnTo>
                  <a:pt x="35432" y="33146"/>
                </a:lnTo>
                <a:lnTo>
                  <a:pt x="60198" y="65658"/>
                </a:lnTo>
                <a:lnTo>
                  <a:pt x="74802" y="109473"/>
                </a:lnTo>
                <a:lnTo>
                  <a:pt x="79628" y="163194"/>
                </a:lnTo>
                <a:lnTo>
                  <a:pt x="78358" y="192277"/>
                </a:lnTo>
                <a:lnTo>
                  <a:pt x="68706" y="242442"/>
                </a:lnTo>
                <a:lnTo>
                  <a:pt x="49022" y="281685"/>
                </a:lnTo>
                <a:lnTo>
                  <a:pt x="19303" y="308101"/>
                </a:lnTo>
                <a:lnTo>
                  <a:pt x="507" y="316356"/>
                </a:lnTo>
                <a:lnTo>
                  <a:pt x="4699" y="329818"/>
                </a:lnTo>
                <a:lnTo>
                  <a:pt x="49529" y="308609"/>
                </a:lnTo>
                <a:lnTo>
                  <a:pt x="82550" y="272160"/>
                </a:lnTo>
                <a:lnTo>
                  <a:pt x="102869" y="223265"/>
                </a:lnTo>
                <a:lnTo>
                  <a:pt x="109600" y="164972"/>
                </a:lnTo>
                <a:lnTo>
                  <a:pt x="107950" y="134746"/>
                </a:lnTo>
                <a:lnTo>
                  <a:pt x="94360" y="81152"/>
                </a:lnTo>
                <a:lnTo>
                  <a:pt x="67436" y="37591"/>
                </a:lnTo>
                <a:lnTo>
                  <a:pt x="28575" y="8635"/>
                </a:lnTo>
                <a:lnTo>
                  <a:pt x="4699" y="0"/>
                </a:lnTo>
                <a:close/>
              </a:path>
            </a:pathLst>
          </a:custGeom>
          <a:solidFill>
            <a:srgbClr val="000000"/>
          </a:solidFill>
        </p:spPr>
        <p:txBody>
          <a:bodyPr wrap="square" lIns="0" tIns="0" rIns="0" bIns="0" rtlCol="0"/>
          <a:lstStyle/>
          <a:p>
            <a:endParaRPr/>
          </a:p>
        </p:txBody>
      </p:sp>
      <p:sp>
        <p:nvSpPr>
          <p:cNvPr id="13" name="object 13"/>
          <p:cNvSpPr/>
          <p:nvPr/>
        </p:nvSpPr>
        <p:spPr>
          <a:xfrm>
            <a:off x="8650985" y="1514094"/>
            <a:ext cx="109855" cy="330200"/>
          </a:xfrm>
          <a:custGeom>
            <a:avLst/>
            <a:gdLst/>
            <a:ahLst/>
            <a:cxnLst/>
            <a:rect l="l" t="t" r="r" b="b"/>
            <a:pathLst>
              <a:path w="109854" h="330200">
                <a:moveTo>
                  <a:pt x="104902" y="0"/>
                </a:moveTo>
                <a:lnTo>
                  <a:pt x="60198" y="21081"/>
                </a:lnTo>
                <a:lnTo>
                  <a:pt x="27178" y="57784"/>
                </a:lnTo>
                <a:lnTo>
                  <a:pt x="6731" y="106806"/>
                </a:lnTo>
                <a:lnTo>
                  <a:pt x="0" y="164972"/>
                </a:lnTo>
                <a:lnTo>
                  <a:pt x="1650" y="195325"/>
                </a:lnTo>
                <a:lnTo>
                  <a:pt x="15240" y="248792"/>
                </a:lnTo>
                <a:lnTo>
                  <a:pt x="42037" y="292353"/>
                </a:lnTo>
                <a:lnTo>
                  <a:pt x="81025" y="321182"/>
                </a:lnTo>
                <a:lnTo>
                  <a:pt x="104902" y="329818"/>
                </a:lnTo>
                <a:lnTo>
                  <a:pt x="109093" y="316356"/>
                </a:lnTo>
                <a:lnTo>
                  <a:pt x="90424" y="308101"/>
                </a:lnTo>
                <a:lnTo>
                  <a:pt x="74168" y="296417"/>
                </a:lnTo>
                <a:lnTo>
                  <a:pt x="49530" y="263525"/>
                </a:lnTo>
                <a:lnTo>
                  <a:pt x="34925" y="218693"/>
                </a:lnTo>
                <a:lnTo>
                  <a:pt x="29972" y="163194"/>
                </a:lnTo>
                <a:lnTo>
                  <a:pt x="31242" y="135127"/>
                </a:lnTo>
                <a:lnTo>
                  <a:pt x="41021" y="86232"/>
                </a:lnTo>
                <a:lnTo>
                  <a:pt x="60579" y="47751"/>
                </a:lnTo>
                <a:lnTo>
                  <a:pt x="90678" y="21716"/>
                </a:lnTo>
                <a:lnTo>
                  <a:pt x="109600" y="13334"/>
                </a:lnTo>
                <a:lnTo>
                  <a:pt x="104902" y="0"/>
                </a:lnTo>
                <a:close/>
              </a:path>
            </a:pathLst>
          </a:custGeom>
          <a:solidFill>
            <a:srgbClr val="000000"/>
          </a:solidFill>
        </p:spPr>
        <p:txBody>
          <a:bodyPr wrap="square" lIns="0" tIns="0" rIns="0" bIns="0" rtlCol="0"/>
          <a:lstStyle/>
          <a:p>
            <a:endParaRPr/>
          </a:p>
        </p:txBody>
      </p:sp>
      <p:sp>
        <p:nvSpPr>
          <p:cNvPr id="14" name="object 14"/>
          <p:cNvSpPr txBox="1"/>
          <p:nvPr/>
        </p:nvSpPr>
        <p:spPr>
          <a:xfrm>
            <a:off x="7188961" y="1402587"/>
            <a:ext cx="1948814" cy="452755"/>
          </a:xfrm>
          <a:prstGeom prst="rect">
            <a:avLst/>
          </a:prstGeom>
        </p:spPr>
        <p:txBody>
          <a:bodyPr vert="horz" wrap="square" lIns="0" tIns="12700" rIns="0" bIns="0" rtlCol="0">
            <a:spAutoFit/>
          </a:bodyPr>
          <a:lstStyle/>
          <a:p>
            <a:pPr marL="12700">
              <a:lnSpc>
                <a:spcPct val="100000"/>
              </a:lnSpc>
              <a:spcBef>
                <a:spcPts val="100"/>
              </a:spcBef>
              <a:tabLst>
                <a:tab pos="307340" algn="l"/>
                <a:tab pos="939165" algn="l"/>
                <a:tab pos="1577975"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15" name="object 15"/>
          <p:cNvSpPr txBox="1"/>
          <p:nvPr/>
        </p:nvSpPr>
        <p:spPr>
          <a:xfrm>
            <a:off x="9486900" y="1168349"/>
            <a:ext cx="166370" cy="1677670"/>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a:p>
            <a:pPr marL="12700">
              <a:lnSpc>
                <a:spcPct val="100000"/>
              </a:lnSpc>
              <a:spcBef>
                <a:spcPts val="1000"/>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16" name="object 16"/>
          <p:cNvSpPr txBox="1"/>
          <p:nvPr/>
        </p:nvSpPr>
        <p:spPr>
          <a:xfrm>
            <a:off x="9814306" y="1389634"/>
            <a:ext cx="1689100"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40" dirty="0">
                <a:latin typeface="Calibri"/>
                <a:cs typeface="Calibri"/>
              </a:rPr>
              <a:t> </a:t>
            </a:r>
            <a:r>
              <a:rPr sz="2800" dirty="0">
                <a:latin typeface="Calibri"/>
                <a:cs typeface="Calibri"/>
              </a:rPr>
              <a:t>be</a:t>
            </a:r>
            <a:r>
              <a:rPr sz="2800" spc="-35" dirty="0">
                <a:latin typeface="Calibri"/>
                <a:cs typeface="Calibri"/>
              </a:rPr>
              <a:t> </a:t>
            </a:r>
            <a:r>
              <a:rPr sz="2800" spc="-10" dirty="0">
                <a:latin typeface="Calibri"/>
                <a:cs typeface="Calibri"/>
              </a:rPr>
              <a:t>small.</a:t>
            </a:r>
            <a:endParaRPr sz="2800">
              <a:latin typeface="Calibri"/>
              <a:cs typeface="Calibri"/>
            </a:endParaRPr>
          </a:p>
        </p:txBody>
      </p:sp>
      <p:sp>
        <p:nvSpPr>
          <p:cNvPr id="17" name="object 17"/>
          <p:cNvSpPr/>
          <p:nvPr/>
        </p:nvSpPr>
        <p:spPr>
          <a:xfrm>
            <a:off x="9428988"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8" name="object 18"/>
          <p:cNvSpPr/>
          <p:nvPr/>
        </p:nvSpPr>
        <p:spPr>
          <a:xfrm>
            <a:off x="7018781" y="2302713"/>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19" name="object 19"/>
          <p:cNvSpPr/>
          <p:nvPr/>
        </p:nvSpPr>
        <p:spPr>
          <a:xfrm>
            <a:off x="9316211"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20" name="object 20"/>
          <p:cNvSpPr/>
          <p:nvPr/>
        </p:nvSpPr>
        <p:spPr>
          <a:xfrm>
            <a:off x="7131557" y="2356065"/>
            <a:ext cx="27305" cy="323215"/>
          </a:xfrm>
          <a:custGeom>
            <a:avLst/>
            <a:gdLst/>
            <a:ahLst/>
            <a:cxnLst/>
            <a:rect l="l" t="t" r="r" b="b"/>
            <a:pathLst>
              <a:path w="27304" h="323214">
                <a:moveTo>
                  <a:pt x="26864" y="0"/>
                </a:moveTo>
                <a:lnTo>
                  <a:pt x="0" y="0"/>
                </a:lnTo>
                <a:lnTo>
                  <a:pt x="0" y="322999"/>
                </a:lnTo>
                <a:lnTo>
                  <a:pt x="26864" y="322999"/>
                </a:lnTo>
                <a:lnTo>
                  <a:pt x="26864" y="0"/>
                </a:lnTo>
                <a:close/>
              </a:path>
            </a:pathLst>
          </a:custGeom>
          <a:solidFill>
            <a:srgbClr val="000000"/>
          </a:solidFill>
        </p:spPr>
        <p:txBody>
          <a:bodyPr wrap="square" lIns="0" tIns="0" rIns="0" bIns="0" rtlCol="0"/>
          <a:lstStyle/>
          <a:p>
            <a:endParaRPr/>
          </a:p>
        </p:txBody>
      </p:sp>
      <p:sp>
        <p:nvSpPr>
          <p:cNvPr id="21" name="object 21"/>
          <p:cNvSpPr/>
          <p:nvPr/>
        </p:nvSpPr>
        <p:spPr>
          <a:xfrm>
            <a:off x="7861934" y="2352294"/>
            <a:ext cx="109855" cy="330200"/>
          </a:xfrm>
          <a:custGeom>
            <a:avLst/>
            <a:gdLst/>
            <a:ahLst/>
            <a:cxnLst/>
            <a:rect l="l" t="t" r="r" b="b"/>
            <a:pathLst>
              <a:path w="109854" h="330200">
                <a:moveTo>
                  <a:pt x="4699" y="0"/>
                </a:moveTo>
                <a:lnTo>
                  <a:pt x="0" y="13334"/>
                </a:lnTo>
                <a:lnTo>
                  <a:pt x="19050" y="21716"/>
                </a:lnTo>
                <a:lnTo>
                  <a:pt x="35433" y="33146"/>
                </a:lnTo>
                <a:lnTo>
                  <a:pt x="60325" y="65658"/>
                </a:lnTo>
                <a:lnTo>
                  <a:pt x="74803" y="109473"/>
                </a:lnTo>
                <a:lnTo>
                  <a:pt x="79756" y="163194"/>
                </a:lnTo>
                <a:lnTo>
                  <a:pt x="78486" y="192277"/>
                </a:lnTo>
                <a:lnTo>
                  <a:pt x="68707" y="242442"/>
                </a:lnTo>
                <a:lnTo>
                  <a:pt x="49149" y="281685"/>
                </a:lnTo>
                <a:lnTo>
                  <a:pt x="19304" y="308101"/>
                </a:lnTo>
                <a:lnTo>
                  <a:pt x="508" y="316356"/>
                </a:lnTo>
                <a:lnTo>
                  <a:pt x="4699" y="329818"/>
                </a:lnTo>
                <a:lnTo>
                  <a:pt x="49657" y="308609"/>
                </a:lnTo>
                <a:lnTo>
                  <a:pt x="82676" y="272160"/>
                </a:lnTo>
                <a:lnTo>
                  <a:pt x="102997" y="223265"/>
                </a:lnTo>
                <a:lnTo>
                  <a:pt x="109728" y="164972"/>
                </a:lnTo>
                <a:lnTo>
                  <a:pt x="108076" y="134746"/>
                </a:lnTo>
                <a:lnTo>
                  <a:pt x="94488" y="81152"/>
                </a:lnTo>
                <a:lnTo>
                  <a:pt x="67564" y="37591"/>
                </a:lnTo>
                <a:lnTo>
                  <a:pt x="28575" y="8635"/>
                </a:lnTo>
                <a:lnTo>
                  <a:pt x="4699" y="0"/>
                </a:lnTo>
                <a:close/>
              </a:path>
            </a:pathLst>
          </a:custGeom>
          <a:solidFill>
            <a:srgbClr val="000000"/>
          </a:solidFill>
        </p:spPr>
        <p:txBody>
          <a:bodyPr wrap="square" lIns="0" tIns="0" rIns="0" bIns="0" rtlCol="0"/>
          <a:lstStyle/>
          <a:p>
            <a:endParaRPr/>
          </a:p>
        </p:txBody>
      </p:sp>
      <p:sp>
        <p:nvSpPr>
          <p:cNvPr id="22" name="object 22"/>
          <p:cNvSpPr/>
          <p:nvPr/>
        </p:nvSpPr>
        <p:spPr>
          <a:xfrm>
            <a:off x="7379969" y="2352294"/>
            <a:ext cx="109855" cy="330200"/>
          </a:xfrm>
          <a:custGeom>
            <a:avLst/>
            <a:gdLst/>
            <a:ahLst/>
            <a:cxnLst/>
            <a:rect l="l" t="t" r="r" b="b"/>
            <a:pathLst>
              <a:path w="109854" h="330200">
                <a:moveTo>
                  <a:pt x="105155" y="0"/>
                </a:moveTo>
                <a:lnTo>
                  <a:pt x="60198" y="21081"/>
                </a:lnTo>
                <a:lnTo>
                  <a:pt x="27177" y="57784"/>
                </a:lnTo>
                <a:lnTo>
                  <a:pt x="6857" y="106806"/>
                </a:lnTo>
                <a:lnTo>
                  <a:pt x="0" y="164972"/>
                </a:lnTo>
                <a:lnTo>
                  <a:pt x="1650" y="195325"/>
                </a:lnTo>
                <a:lnTo>
                  <a:pt x="15239" y="248792"/>
                </a:lnTo>
                <a:lnTo>
                  <a:pt x="42163" y="292353"/>
                </a:lnTo>
                <a:lnTo>
                  <a:pt x="81152" y="321182"/>
                </a:lnTo>
                <a:lnTo>
                  <a:pt x="105155" y="329818"/>
                </a:lnTo>
                <a:lnTo>
                  <a:pt x="109220" y="316356"/>
                </a:lnTo>
                <a:lnTo>
                  <a:pt x="90424" y="308101"/>
                </a:lnTo>
                <a:lnTo>
                  <a:pt x="74295" y="296417"/>
                </a:lnTo>
                <a:lnTo>
                  <a:pt x="49529" y="263525"/>
                </a:lnTo>
                <a:lnTo>
                  <a:pt x="34925" y="218693"/>
                </a:lnTo>
                <a:lnTo>
                  <a:pt x="30099" y="163194"/>
                </a:lnTo>
                <a:lnTo>
                  <a:pt x="31241" y="135127"/>
                </a:lnTo>
                <a:lnTo>
                  <a:pt x="41021" y="86232"/>
                </a:lnTo>
                <a:lnTo>
                  <a:pt x="60705" y="47751"/>
                </a:lnTo>
                <a:lnTo>
                  <a:pt x="90804" y="21716"/>
                </a:lnTo>
                <a:lnTo>
                  <a:pt x="109727" y="13334"/>
                </a:lnTo>
                <a:lnTo>
                  <a:pt x="105155" y="0"/>
                </a:lnTo>
                <a:close/>
              </a:path>
            </a:pathLst>
          </a:custGeom>
          <a:solidFill>
            <a:srgbClr val="000000"/>
          </a:solidFill>
        </p:spPr>
        <p:txBody>
          <a:bodyPr wrap="square" lIns="0" tIns="0" rIns="0" bIns="0" rtlCol="0"/>
          <a:lstStyle/>
          <a:p>
            <a:endParaRPr/>
          </a:p>
        </p:txBody>
      </p:sp>
      <p:sp>
        <p:nvSpPr>
          <p:cNvPr id="23" name="object 23"/>
          <p:cNvSpPr/>
          <p:nvPr/>
        </p:nvSpPr>
        <p:spPr>
          <a:xfrm>
            <a:off x="9132569" y="2352294"/>
            <a:ext cx="109855" cy="330200"/>
          </a:xfrm>
          <a:custGeom>
            <a:avLst/>
            <a:gdLst/>
            <a:ahLst/>
            <a:cxnLst/>
            <a:rect l="l" t="t" r="r" b="b"/>
            <a:pathLst>
              <a:path w="109854" h="330200">
                <a:moveTo>
                  <a:pt x="4572" y="0"/>
                </a:moveTo>
                <a:lnTo>
                  <a:pt x="0" y="13334"/>
                </a:lnTo>
                <a:lnTo>
                  <a:pt x="19050" y="21716"/>
                </a:lnTo>
                <a:lnTo>
                  <a:pt x="35432" y="33146"/>
                </a:lnTo>
                <a:lnTo>
                  <a:pt x="60198" y="65658"/>
                </a:lnTo>
                <a:lnTo>
                  <a:pt x="74802" y="109473"/>
                </a:lnTo>
                <a:lnTo>
                  <a:pt x="79628" y="163194"/>
                </a:lnTo>
                <a:lnTo>
                  <a:pt x="78485" y="192277"/>
                </a:lnTo>
                <a:lnTo>
                  <a:pt x="68706" y="242442"/>
                </a:lnTo>
                <a:lnTo>
                  <a:pt x="49022" y="281685"/>
                </a:lnTo>
                <a:lnTo>
                  <a:pt x="19176" y="308101"/>
                </a:lnTo>
                <a:lnTo>
                  <a:pt x="507" y="316356"/>
                </a:lnTo>
                <a:lnTo>
                  <a:pt x="4572" y="329818"/>
                </a:lnTo>
                <a:lnTo>
                  <a:pt x="49529" y="308609"/>
                </a:lnTo>
                <a:lnTo>
                  <a:pt x="82676" y="272160"/>
                </a:lnTo>
                <a:lnTo>
                  <a:pt x="102997" y="223265"/>
                </a:lnTo>
                <a:lnTo>
                  <a:pt x="109727" y="164972"/>
                </a:lnTo>
                <a:lnTo>
                  <a:pt x="108076" y="134746"/>
                </a:lnTo>
                <a:lnTo>
                  <a:pt x="94487" y="81152"/>
                </a:lnTo>
                <a:lnTo>
                  <a:pt x="67436" y="37591"/>
                </a:lnTo>
                <a:lnTo>
                  <a:pt x="28575" y="8635"/>
                </a:lnTo>
                <a:lnTo>
                  <a:pt x="4572" y="0"/>
                </a:lnTo>
                <a:close/>
              </a:path>
            </a:pathLst>
          </a:custGeom>
          <a:solidFill>
            <a:srgbClr val="000000"/>
          </a:solidFill>
        </p:spPr>
        <p:txBody>
          <a:bodyPr wrap="square" lIns="0" tIns="0" rIns="0" bIns="0" rtlCol="0"/>
          <a:lstStyle/>
          <a:p>
            <a:endParaRPr/>
          </a:p>
        </p:txBody>
      </p:sp>
      <p:sp>
        <p:nvSpPr>
          <p:cNvPr id="24" name="object 24"/>
          <p:cNvSpPr/>
          <p:nvPr/>
        </p:nvSpPr>
        <p:spPr>
          <a:xfrm>
            <a:off x="8604504" y="2352294"/>
            <a:ext cx="109855" cy="330200"/>
          </a:xfrm>
          <a:custGeom>
            <a:avLst/>
            <a:gdLst/>
            <a:ahLst/>
            <a:cxnLst/>
            <a:rect l="l" t="t" r="r" b="b"/>
            <a:pathLst>
              <a:path w="109854" h="330200">
                <a:moveTo>
                  <a:pt x="105028" y="0"/>
                </a:moveTo>
                <a:lnTo>
                  <a:pt x="60198" y="21081"/>
                </a:lnTo>
                <a:lnTo>
                  <a:pt x="27177" y="57784"/>
                </a:lnTo>
                <a:lnTo>
                  <a:pt x="6857" y="106806"/>
                </a:lnTo>
                <a:lnTo>
                  <a:pt x="0" y="164972"/>
                </a:lnTo>
                <a:lnTo>
                  <a:pt x="1650" y="195325"/>
                </a:lnTo>
                <a:lnTo>
                  <a:pt x="15240" y="248792"/>
                </a:lnTo>
                <a:lnTo>
                  <a:pt x="42164" y="292353"/>
                </a:lnTo>
                <a:lnTo>
                  <a:pt x="81152" y="321182"/>
                </a:lnTo>
                <a:lnTo>
                  <a:pt x="105028" y="329818"/>
                </a:lnTo>
                <a:lnTo>
                  <a:pt x="109220" y="316356"/>
                </a:lnTo>
                <a:lnTo>
                  <a:pt x="90424" y="308101"/>
                </a:lnTo>
                <a:lnTo>
                  <a:pt x="74295" y="296417"/>
                </a:lnTo>
                <a:lnTo>
                  <a:pt x="49529" y="263525"/>
                </a:lnTo>
                <a:lnTo>
                  <a:pt x="34925" y="218693"/>
                </a:lnTo>
                <a:lnTo>
                  <a:pt x="30099" y="163194"/>
                </a:lnTo>
                <a:lnTo>
                  <a:pt x="31242" y="135127"/>
                </a:lnTo>
                <a:lnTo>
                  <a:pt x="41021" y="86232"/>
                </a:lnTo>
                <a:lnTo>
                  <a:pt x="60705" y="47751"/>
                </a:lnTo>
                <a:lnTo>
                  <a:pt x="90804" y="21716"/>
                </a:lnTo>
                <a:lnTo>
                  <a:pt x="109727" y="13334"/>
                </a:lnTo>
                <a:lnTo>
                  <a:pt x="105028" y="0"/>
                </a:lnTo>
                <a:close/>
              </a:path>
            </a:pathLst>
          </a:custGeom>
          <a:solidFill>
            <a:srgbClr val="000000"/>
          </a:solidFill>
        </p:spPr>
        <p:txBody>
          <a:bodyPr wrap="square" lIns="0" tIns="0" rIns="0" bIns="0" rtlCol="0"/>
          <a:lstStyle/>
          <a:p>
            <a:endParaRPr/>
          </a:p>
        </p:txBody>
      </p:sp>
      <p:sp>
        <p:nvSpPr>
          <p:cNvPr id="25" name="object 25"/>
          <p:cNvSpPr txBox="1"/>
          <p:nvPr/>
        </p:nvSpPr>
        <p:spPr>
          <a:xfrm>
            <a:off x="4128770" y="2231136"/>
            <a:ext cx="4960620" cy="452755"/>
          </a:xfrm>
          <a:prstGeom prst="rect">
            <a:avLst/>
          </a:prstGeom>
        </p:spPr>
        <p:txBody>
          <a:bodyPr vert="horz" wrap="square" lIns="0" tIns="12700" rIns="0" bIns="0" rtlCol="0">
            <a:spAutoFit/>
          </a:bodyPr>
          <a:lstStyle/>
          <a:p>
            <a:pPr marL="292100" indent="-228600">
              <a:lnSpc>
                <a:spcPct val="100000"/>
              </a:lnSpc>
              <a:spcBef>
                <a:spcPts val="100"/>
              </a:spcBef>
              <a:buFont typeface="Arial"/>
              <a:buChar char="•"/>
              <a:tabLst>
                <a:tab pos="292100" algn="l"/>
                <a:tab pos="1962785" algn="l"/>
                <a:tab pos="2425700" algn="l"/>
                <a:tab pos="3071495" algn="l"/>
                <a:tab pos="3367404" algn="l"/>
                <a:tab pos="3952875" algn="l"/>
                <a:tab pos="4591685" algn="l"/>
              </a:tabLst>
            </a:pPr>
            <a:r>
              <a:rPr sz="2800" spc="-10" dirty="0">
                <a:latin typeface="Calibri"/>
                <a:cs typeface="Calibri"/>
              </a:rPr>
              <a:t>Encourage</a:t>
            </a:r>
            <a:r>
              <a:rPr sz="2800" dirty="0">
                <a:latin typeface="Calibri"/>
                <a:cs typeface="Calibri"/>
              </a:rPr>
              <a:t>	</a:t>
            </a:r>
            <a:r>
              <a:rPr sz="2800" spc="85" dirty="0">
                <a:latin typeface="Cambria Math"/>
                <a:cs typeface="Cambria Math"/>
              </a:rPr>
              <a:t>𝑑</a:t>
            </a:r>
            <a:r>
              <a:rPr sz="3000" spc="127"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r>
              <a:rPr sz="280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r>
              <a:rPr sz="2800" dirty="0">
                <a:solidFill>
                  <a:srgbClr val="FF0000"/>
                </a:solidFill>
                <a:latin typeface="Cambria Math"/>
                <a:cs typeface="Cambria Math"/>
              </a:rPr>
              <a:t>	</a:t>
            </a:r>
            <a:r>
              <a:rPr sz="2800" dirty="0">
                <a:latin typeface="Cambria Math"/>
                <a:cs typeface="Cambria Math"/>
              </a:rPr>
              <a:t>−</a:t>
            </a:r>
            <a:r>
              <a:rPr sz="2800" spc="-2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70" dirty="0">
                <a:solidFill>
                  <a:srgbClr val="006FC0"/>
                </a:solidFill>
                <a:latin typeface="Cambria Math"/>
                <a:cs typeface="Cambria Math"/>
              </a:rPr>
              <a:t>𝐱-</a:t>
            </a:r>
            <a:endParaRPr sz="2800">
              <a:latin typeface="Cambria Math"/>
              <a:cs typeface="Cambria Math"/>
            </a:endParaRPr>
          </a:p>
        </p:txBody>
      </p:sp>
      <p:sp>
        <p:nvSpPr>
          <p:cNvPr id="26" name="object 26"/>
          <p:cNvSpPr txBox="1"/>
          <p:nvPr/>
        </p:nvSpPr>
        <p:spPr>
          <a:xfrm>
            <a:off x="9814306" y="2228087"/>
            <a:ext cx="1368425" cy="452755"/>
          </a:xfrm>
          <a:prstGeom prst="rect">
            <a:avLst/>
          </a:prstGeom>
        </p:spPr>
        <p:txBody>
          <a:bodyPr vert="horz" wrap="square" lIns="0" tIns="12700" rIns="0" bIns="0" rtlCol="0">
            <a:spAutoFit/>
          </a:bodyPr>
          <a:lstStyle/>
          <a:p>
            <a:pPr marL="12700">
              <a:lnSpc>
                <a:spcPct val="100000"/>
              </a:lnSpc>
              <a:spcBef>
                <a:spcPts val="100"/>
              </a:spcBef>
            </a:pPr>
            <a:r>
              <a:rPr sz="2800" dirty="0">
                <a:latin typeface="Calibri"/>
                <a:cs typeface="Calibri"/>
              </a:rPr>
              <a:t>to</a:t>
            </a:r>
            <a:r>
              <a:rPr sz="2800" spc="-50" dirty="0">
                <a:latin typeface="Calibri"/>
                <a:cs typeface="Calibri"/>
              </a:rPr>
              <a:t> </a:t>
            </a:r>
            <a:r>
              <a:rPr sz="2800" dirty="0">
                <a:latin typeface="Calibri"/>
                <a:cs typeface="Calibri"/>
              </a:rPr>
              <a:t>be</a:t>
            </a:r>
            <a:r>
              <a:rPr sz="2800" spc="-35" dirty="0">
                <a:latin typeface="Calibri"/>
                <a:cs typeface="Calibri"/>
              </a:rPr>
              <a:t> </a:t>
            </a:r>
            <a:r>
              <a:rPr sz="2800" spc="-20" dirty="0">
                <a:latin typeface="Calibri"/>
                <a:cs typeface="Calibri"/>
              </a:rPr>
              <a:t>big.</a:t>
            </a:r>
            <a:endParaRPr sz="2800">
              <a:latin typeface="Calibri"/>
              <a:cs typeface="Calibri"/>
            </a:endParaRPr>
          </a:p>
        </p:txBody>
      </p:sp>
      <p:sp>
        <p:nvSpPr>
          <p:cNvPr id="27" name="object 27"/>
          <p:cNvSpPr txBox="1"/>
          <p:nvPr/>
        </p:nvSpPr>
        <p:spPr>
          <a:xfrm>
            <a:off x="4154170" y="2726741"/>
            <a:ext cx="7189470" cy="1336040"/>
          </a:xfrm>
          <a:prstGeom prst="rect">
            <a:avLst/>
          </a:prstGeom>
        </p:spPr>
        <p:txBody>
          <a:bodyPr vert="horz" wrap="square" lIns="0" tIns="241300" rIns="0" bIns="0" rtlCol="0">
            <a:spAutoFit/>
          </a:bodyPr>
          <a:lstStyle/>
          <a:p>
            <a:pPr marL="266700" indent="-228600">
              <a:lnSpc>
                <a:spcPct val="100000"/>
              </a:lnSpc>
              <a:spcBef>
                <a:spcPts val="1900"/>
              </a:spcBef>
              <a:buFont typeface="Arial"/>
              <a:buChar char="•"/>
              <a:tabLst>
                <a:tab pos="266700" algn="l"/>
                <a:tab pos="1113790" algn="l"/>
              </a:tabLst>
            </a:pPr>
            <a:r>
              <a:rPr sz="2800" dirty="0">
                <a:latin typeface="Calibri"/>
                <a:cs typeface="Calibri"/>
              </a:rPr>
              <a:t>If</a:t>
            </a:r>
            <a:r>
              <a:rPr sz="2800" spc="-5" dirty="0">
                <a:latin typeface="Calibri"/>
                <a:cs typeface="Calibri"/>
              </a:rPr>
              <a:t> </a:t>
            </a: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dirty="0">
                <a:latin typeface="Cambria Math"/>
                <a:cs typeface="Cambria Math"/>
              </a:rPr>
              <a:t>≥</a:t>
            </a:r>
            <a:r>
              <a:rPr sz="2800" spc="150" dirty="0">
                <a:latin typeface="Cambria Math"/>
                <a:cs typeface="Cambria Math"/>
              </a:rPr>
              <a:t> </a:t>
            </a:r>
            <a:r>
              <a:rPr sz="2800" spc="100" dirty="0">
                <a:latin typeface="Cambria Math"/>
                <a:cs typeface="Cambria Math"/>
              </a:rPr>
              <a:t>𝑑</a:t>
            </a:r>
            <a:r>
              <a:rPr sz="3000" spc="150" baseline="23611" dirty="0">
                <a:latin typeface="Cambria Math"/>
                <a:cs typeface="Cambria Math"/>
              </a:rPr>
              <a:t>-</a:t>
            </a:r>
            <a:r>
              <a:rPr sz="3000" spc="67" baseline="23611" dirty="0">
                <a:latin typeface="Cambria Math"/>
                <a:cs typeface="Cambria Math"/>
              </a:rPr>
              <a:t>  </a:t>
            </a:r>
            <a:r>
              <a:rPr sz="2800" dirty="0">
                <a:latin typeface="Cambria Math"/>
                <a:cs typeface="Cambria Math"/>
              </a:rPr>
              <a:t>+</a:t>
            </a:r>
            <a:r>
              <a:rPr sz="2800" spc="-5" dirty="0">
                <a:latin typeface="Cambria Math"/>
                <a:cs typeface="Cambria Math"/>
              </a:rPr>
              <a:t> </a:t>
            </a:r>
            <a:r>
              <a:rPr sz="2800" dirty="0">
                <a:latin typeface="Cambria Math"/>
                <a:cs typeface="Cambria Math"/>
              </a:rPr>
              <a:t>𝛼</a:t>
            </a:r>
            <a:r>
              <a:rPr sz="2800" dirty="0">
                <a:latin typeface="Calibri"/>
                <a:cs typeface="Calibri"/>
              </a:rPr>
              <a:t>, then</a:t>
            </a:r>
            <a:r>
              <a:rPr sz="2800" spc="15" dirty="0">
                <a:latin typeface="Calibri"/>
                <a:cs typeface="Calibri"/>
              </a:rPr>
              <a:t> </a:t>
            </a:r>
            <a:r>
              <a:rPr sz="2800" dirty="0">
                <a:latin typeface="Calibri"/>
                <a:cs typeface="Calibri"/>
              </a:rPr>
              <a:t>no</a:t>
            </a:r>
            <a:r>
              <a:rPr sz="2800" spc="-5" dirty="0">
                <a:latin typeface="Calibri"/>
                <a:cs typeface="Calibri"/>
              </a:rPr>
              <a:t> </a:t>
            </a:r>
            <a:r>
              <a:rPr sz="2800" dirty="0">
                <a:latin typeface="Calibri"/>
                <a:cs typeface="Calibri"/>
              </a:rPr>
              <a:t>loss.</a:t>
            </a:r>
            <a:r>
              <a:rPr sz="2800" spc="25" dirty="0">
                <a:latin typeface="Calibri"/>
                <a:cs typeface="Calibri"/>
              </a:rPr>
              <a:t> </a:t>
            </a:r>
            <a:r>
              <a:rPr sz="2800" dirty="0">
                <a:solidFill>
                  <a:srgbClr val="7E7E7E"/>
                </a:solidFill>
                <a:latin typeface="Calibri"/>
                <a:cs typeface="Calibri"/>
              </a:rPr>
              <a:t>(</a:t>
            </a:r>
            <a:r>
              <a:rPr sz="2800" dirty="0">
                <a:solidFill>
                  <a:srgbClr val="7E7E7E"/>
                </a:solidFill>
                <a:latin typeface="Cambria Math"/>
                <a:cs typeface="Cambria Math"/>
              </a:rPr>
              <a:t>𝛼</a:t>
            </a:r>
            <a:r>
              <a:rPr sz="2800" spc="220" dirty="0">
                <a:solidFill>
                  <a:srgbClr val="7E7E7E"/>
                </a:solidFill>
                <a:latin typeface="Cambria Math"/>
                <a:cs typeface="Cambria Math"/>
              </a:rPr>
              <a:t> </a:t>
            </a:r>
            <a:r>
              <a:rPr sz="2800" dirty="0">
                <a:solidFill>
                  <a:srgbClr val="7E7E7E"/>
                </a:solidFill>
                <a:latin typeface="Cambria Math"/>
                <a:cs typeface="Cambria Math"/>
              </a:rPr>
              <a:t>&gt;</a:t>
            </a:r>
            <a:r>
              <a:rPr sz="2800" spc="160" dirty="0">
                <a:solidFill>
                  <a:srgbClr val="7E7E7E"/>
                </a:solidFill>
                <a:latin typeface="Cambria Math"/>
                <a:cs typeface="Cambria Math"/>
              </a:rPr>
              <a:t> </a:t>
            </a:r>
            <a:r>
              <a:rPr sz="2800" dirty="0">
                <a:solidFill>
                  <a:srgbClr val="7E7E7E"/>
                </a:solidFill>
                <a:latin typeface="Cambria Math"/>
                <a:cs typeface="Cambria Math"/>
              </a:rPr>
              <a:t>0</a:t>
            </a:r>
            <a:r>
              <a:rPr sz="2800" spc="20" dirty="0">
                <a:solidFill>
                  <a:srgbClr val="7E7E7E"/>
                </a:solidFill>
                <a:latin typeface="Cambria Math"/>
                <a:cs typeface="Cambria Math"/>
              </a:rPr>
              <a:t> </a:t>
            </a:r>
            <a:r>
              <a:rPr sz="2800" dirty="0">
                <a:solidFill>
                  <a:srgbClr val="7E7E7E"/>
                </a:solidFill>
                <a:latin typeface="Calibri"/>
                <a:cs typeface="Calibri"/>
              </a:rPr>
              <a:t>is</a:t>
            </a:r>
            <a:r>
              <a:rPr sz="2800" spc="5" dirty="0">
                <a:solidFill>
                  <a:srgbClr val="7E7E7E"/>
                </a:solidFill>
                <a:latin typeface="Calibri"/>
                <a:cs typeface="Calibri"/>
              </a:rPr>
              <a:t> </a:t>
            </a:r>
            <a:r>
              <a:rPr sz="2800" spc="-10" dirty="0">
                <a:solidFill>
                  <a:srgbClr val="7E7E7E"/>
                </a:solidFill>
                <a:latin typeface="Calibri"/>
                <a:cs typeface="Calibri"/>
              </a:rPr>
              <a:t>margin.)</a:t>
            </a:r>
            <a:endParaRPr sz="2800">
              <a:latin typeface="Calibri"/>
              <a:cs typeface="Calibri"/>
            </a:endParaRPr>
          </a:p>
          <a:p>
            <a:pPr marL="266700" indent="-228600">
              <a:lnSpc>
                <a:spcPct val="100000"/>
              </a:lnSpc>
              <a:spcBef>
                <a:spcPts val="1800"/>
              </a:spcBef>
              <a:buFont typeface="Arial"/>
              <a:buChar char="•"/>
              <a:tabLst>
                <a:tab pos="266700" algn="l"/>
              </a:tabLst>
            </a:pPr>
            <a:r>
              <a:rPr sz="2800" dirty="0">
                <a:latin typeface="Calibri"/>
                <a:cs typeface="Calibri"/>
              </a:rPr>
              <a:t>Otherwise,</a:t>
            </a:r>
            <a:r>
              <a:rPr sz="2800" spc="-30" dirty="0">
                <a:latin typeface="Calibri"/>
                <a:cs typeface="Calibri"/>
              </a:rPr>
              <a:t> </a:t>
            </a:r>
            <a:r>
              <a:rPr sz="2800" dirty="0">
                <a:latin typeface="Calibri"/>
                <a:cs typeface="Calibri"/>
              </a:rPr>
              <a:t>the</a:t>
            </a:r>
            <a:r>
              <a:rPr sz="2800" spc="-10" dirty="0">
                <a:latin typeface="Calibri"/>
                <a:cs typeface="Calibri"/>
              </a:rPr>
              <a:t> </a:t>
            </a:r>
            <a:r>
              <a:rPr sz="2800" dirty="0">
                <a:latin typeface="Calibri"/>
                <a:cs typeface="Calibri"/>
              </a:rPr>
              <a:t>loss is</a:t>
            </a:r>
            <a:r>
              <a:rPr sz="2800" spc="-5" dirty="0">
                <a:latin typeface="Calibri"/>
                <a:cs typeface="Calibri"/>
              </a:rPr>
              <a:t> </a:t>
            </a:r>
            <a:r>
              <a:rPr sz="2800" spc="100" dirty="0">
                <a:latin typeface="Cambria Math"/>
                <a:cs typeface="Cambria Math"/>
              </a:rPr>
              <a:t>𝑑</a:t>
            </a:r>
            <a:r>
              <a:rPr sz="3000" spc="150" baseline="23611" dirty="0">
                <a:latin typeface="Cambria Math"/>
                <a:cs typeface="Cambria Math"/>
              </a:rPr>
              <a:t>+</a:t>
            </a:r>
            <a:r>
              <a:rPr sz="3000" spc="67" baseline="23611" dirty="0">
                <a:latin typeface="Cambria Math"/>
                <a:cs typeface="Cambria Math"/>
              </a:rPr>
              <a:t>  </a:t>
            </a:r>
            <a:r>
              <a:rPr sz="2800" dirty="0">
                <a:latin typeface="Cambria Math"/>
                <a:cs typeface="Cambria Math"/>
              </a:rPr>
              <a:t>+</a:t>
            </a:r>
            <a:r>
              <a:rPr sz="2800" spc="-15" dirty="0">
                <a:latin typeface="Cambria Math"/>
                <a:cs typeface="Cambria Math"/>
              </a:rPr>
              <a:t> </a:t>
            </a:r>
            <a:r>
              <a:rPr sz="2800" dirty="0">
                <a:latin typeface="Cambria Math"/>
                <a:cs typeface="Cambria Math"/>
              </a:rPr>
              <a:t>𝛼</a:t>
            </a:r>
            <a:r>
              <a:rPr sz="2800" spc="65" dirty="0">
                <a:latin typeface="Cambria Math"/>
                <a:cs typeface="Cambria Math"/>
              </a:rPr>
              <a:t> </a:t>
            </a:r>
            <a:r>
              <a:rPr sz="2800" dirty="0">
                <a:latin typeface="Cambria Math"/>
                <a:cs typeface="Cambria Math"/>
              </a:rPr>
              <a:t>−</a:t>
            </a:r>
            <a:r>
              <a:rPr sz="2800" spc="-25" dirty="0">
                <a:latin typeface="Cambria Math"/>
                <a:cs typeface="Cambria Math"/>
              </a:rPr>
              <a:t> </a:t>
            </a:r>
            <a:r>
              <a:rPr sz="2800" spc="160" dirty="0">
                <a:latin typeface="Cambria Math"/>
                <a:cs typeface="Cambria Math"/>
              </a:rPr>
              <a:t>𝑑</a:t>
            </a:r>
            <a:r>
              <a:rPr sz="3000" spc="240" baseline="23611" dirty="0">
                <a:latin typeface="Cambria Math"/>
                <a:cs typeface="Cambria Math"/>
              </a:rPr>
              <a:t>-</a:t>
            </a:r>
            <a:r>
              <a:rPr sz="2800" spc="-50" dirty="0">
                <a:latin typeface="Calibri"/>
                <a:cs typeface="Calibri"/>
              </a:rPr>
              <a:t>.</a:t>
            </a:r>
            <a:endParaRPr sz="2800">
              <a:latin typeface="Calibri"/>
              <a:cs typeface="Calibri"/>
            </a:endParaRPr>
          </a:p>
        </p:txBody>
      </p:sp>
      <p:sp>
        <p:nvSpPr>
          <p:cNvPr id="28" name="object 28"/>
          <p:cNvSpPr/>
          <p:nvPr/>
        </p:nvSpPr>
        <p:spPr>
          <a:xfrm>
            <a:off x="6692138" y="4397502"/>
            <a:ext cx="109855" cy="329565"/>
          </a:xfrm>
          <a:custGeom>
            <a:avLst/>
            <a:gdLst/>
            <a:ahLst/>
            <a:cxnLst/>
            <a:rect l="l" t="t" r="r" b="b"/>
            <a:pathLst>
              <a:path w="109854" h="329564">
                <a:moveTo>
                  <a:pt x="4698" y="0"/>
                </a:moveTo>
                <a:lnTo>
                  <a:pt x="0" y="13335"/>
                </a:lnTo>
                <a:lnTo>
                  <a:pt x="19050" y="21590"/>
                </a:lnTo>
                <a:lnTo>
                  <a:pt x="35559" y="33020"/>
                </a:lnTo>
                <a:lnTo>
                  <a:pt x="60325" y="65531"/>
                </a:lnTo>
                <a:lnTo>
                  <a:pt x="74929" y="109220"/>
                </a:lnTo>
                <a:lnTo>
                  <a:pt x="79755" y="162814"/>
                </a:lnTo>
                <a:lnTo>
                  <a:pt x="78485" y="191897"/>
                </a:lnTo>
                <a:lnTo>
                  <a:pt x="68706" y="241935"/>
                </a:lnTo>
                <a:lnTo>
                  <a:pt x="49148" y="280924"/>
                </a:lnTo>
                <a:lnTo>
                  <a:pt x="19303" y="307340"/>
                </a:lnTo>
                <a:lnTo>
                  <a:pt x="507" y="315595"/>
                </a:lnTo>
                <a:lnTo>
                  <a:pt x="4698" y="329056"/>
                </a:lnTo>
                <a:lnTo>
                  <a:pt x="49656" y="307975"/>
                </a:lnTo>
                <a:lnTo>
                  <a:pt x="82676" y="271525"/>
                </a:lnTo>
                <a:lnTo>
                  <a:pt x="102996" y="222758"/>
                </a:lnTo>
                <a:lnTo>
                  <a:pt x="109727" y="164592"/>
                </a:lnTo>
                <a:lnTo>
                  <a:pt x="108076" y="134366"/>
                </a:lnTo>
                <a:lnTo>
                  <a:pt x="94487" y="81025"/>
                </a:lnTo>
                <a:lnTo>
                  <a:pt x="67563" y="37465"/>
                </a:lnTo>
                <a:lnTo>
                  <a:pt x="28575" y="8636"/>
                </a:lnTo>
                <a:lnTo>
                  <a:pt x="4698" y="0"/>
                </a:lnTo>
                <a:close/>
              </a:path>
            </a:pathLst>
          </a:custGeom>
          <a:solidFill>
            <a:srgbClr val="000000"/>
          </a:solidFill>
        </p:spPr>
        <p:txBody>
          <a:bodyPr wrap="square" lIns="0" tIns="0" rIns="0" bIns="0" rtlCol="0"/>
          <a:lstStyle/>
          <a:p>
            <a:endParaRPr/>
          </a:p>
        </p:txBody>
      </p:sp>
      <p:sp>
        <p:nvSpPr>
          <p:cNvPr id="29" name="object 29"/>
          <p:cNvSpPr/>
          <p:nvPr/>
        </p:nvSpPr>
        <p:spPr>
          <a:xfrm>
            <a:off x="5135879" y="4397502"/>
            <a:ext cx="109855" cy="329565"/>
          </a:xfrm>
          <a:custGeom>
            <a:avLst/>
            <a:gdLst/>
            <a:ahLst/>
            <a:cxnLst/>
            <a:rect l="l" t="t" r="r" b="b"/>
            <a:pathLst>
              <a:path w="109854" h="329564">
                <a:moveTo>
                  <a:pt x="105029" y="0"/>
                </a:moveTo>
                <a:lnTo>
                  <a:pt x="60198" y="21081"/>
                </a:lnTo>
                <a:lnTo>
                  <a:pt x="27178" y="57658"/>
                </a:lnTo>
                <a:lnTo>
                  <a:pt x="6731" y="106553"/>
                </a:lnTo>
                <a:lnTo>
                  <a:pt x="0" y="164592"/>
                </a:lnTo>
                <a:lnTo>
                  <a:pt x="1650" y="194818"/>
                </a:lnTo>
                <a:lnTo>
                  <a:pt x="15240" y="248285"/>
                </a:lnTo>
                <a:lnTo>
                  <a:pt x="42164" y="291592"/>
                </a:lnTo>
                <a:lnTo>
                  <a:pt x="81153" y="320421"/>
                </a:lnTo>
                <a:lnTo>
                  <a:pt x="105029" y="329056"/>
                </a:lnTo>
                <a:lnTo>
                  <a:pt x="109220" y="315595"/>
                </a:lnTo>
                <a:lnTo>
                  <a:pt x="90424" y="307340"/>
                </a:lnTo>
                <a:lnTo>
                  <a:pt x="74295" y="295783"/>
                </a:lnTo>
                <a:lnTo>
                  <a:pt x="49530" y="262890"/>
                </a:lnTo>
                <a:lnTo>
                  <a:pt x="34925" y="218186"/>
                </a:lnTo>
                <a:lnTo>
                  <a:pt x="30099" y="162814"/>
                </a:lnTo>
                <a:lnTo>
                  <a:pt x="31242" y="134747"/>
                </a:lnTo>
                <a:lnTo>
                  <a:pt x="41021" y="86106"/>
                </a:lnTo>
                <a:lnTo>
                  <a:pt x="60706" y="47625"/>
                </a:lnTo>
                <a:lnTo>
                  <a:pt x="90805" y="21590"/>
                </a:lnTo>
                <a:lnTo>
                  <a:pt x="109728" y="13335"/>
                </a:lnTo>
                <a:lnTo>
                  <a:pt x="105029" y="0"/>
                </a:lnTo>
                <a:close/>
              </a:path>
            </a:pathLst>
          </a:custGeom>
          <a:solidFill>
            <a:srgbClr val="000000"/>
          </a:solidFill>
        </p:spPr>
        <p:txBody>
          <a:bodyPr wrap="square" lIns="0" tIns="0" rIns="0" bIns="0" rtlCol="0"/>
          <a:lstStyle/>
          <a:p>
            <a:endParaRPr/>
          </a:p>
        </p:txBody>
      </p:sp>
      <p:sp>
        <p:nvSpPr>
          <p:cNvPr id="30" name="object 30"/>
          <p:cNvSpPr/>
          <p:nvPr/>
        </p:nvSpPr>
        <p:spPr>
          <a:xfrm>
            <a:off x="10443971" y="4396740"/>
            <a:ext cx="111125" cy="331470"/>
          </a:xfrm>
          <a:custGeom>
            <a:avLst/>
            <a:gdLst/>
            <a:ahLst/>
            <a:cxnLst/>
            <a:rect l="l" t="t" r="r" b="b"/>
            <a:pathLst>
              <a:path w="111125" h="331470">
                <a:moveTo>
                  <a:pt x="4572" y="0"/>
                </a:moveTo>
                <a:lnTo>
                  <a:pt x="0" y="0"/>
                </a:lnTo>
                <a:lnTo>
                  <a:pt x="0" y="13208"/>
                </a:lnTo>
                <a:lnTo>
                  <a:pt x="2667" y="13208"/>
                </a:lnTo>
                <a:lnTo>
                  <a:pt x="14477" y="13970"/>
                </a:lnTo>
                <a:lnTo>
                  <a:pt x="48259" y="33909"/>
                </a:lnTo>
                <a:lnTo>
                  <a:pt x="56260" y="69596"/>
                </a:lnTo>
                <a:lnTo>
                  <a:pt x="56006" y="76073"/>
                </a:lnTo>
                <a:lnTo>
                  <a:pt x="55372" y="83185"/>
                </a:lnTo>
                <a:lnTo>
                  <a:pt x="54355" y="91059"/>
                </a:lnTo>
                <a:lnTo>
                  <a:pt x="50164" y="114935"/>
                </a:lnTo>
                <a:lnTo>
                  <a:pt x="49529" y="120777"/>
                </a:lnTo>
                <a:lnTo>
                  <a:pt x="49275" y="125222"/>
                </a:lnTo>
                <a:lnTo>
                  <a:pt x="49910" y="132207"/>
                </a:lnTo>
                <a:lnTo>
                  <a:pt x="78612" y="163449"/>
                </a:lnTo>
                <a:lnTo>
                  <a:pt x="78612" y="166497"/>
                </a:lnTo>
                <a:lnTo>
                  <a:pt x="49910" y="197612"/>
                </a:lnTo>
                <a:lnTo>
                  <a:pt x="49275" y="204724"/>
                </a:lnTo>
                <a:lnTo>
                  <a:pt x="49529" y="209169"/>
                </a:lnTo>
                <a:lnTo>
                  <a:pt x="50164" y="214884"/>
                </a:lnTo>
                <a:lnTo>
                  <a:pt x="54355" y="238760"/>
                </a:lnTo>
                <a:lnTo>
                  <a:pt x="55372" y="246634"/>
                </a:lnTo>
                <a:lnTo>
                  <a:pt x="56006" y="253873"/>
                </a:lnTo>
                <a:lnTo>
                  <a:pt x="56260" y="260223"/>
                </a:lnTo>
                <a:lnTo>
                  <a:pt x="55372" y="274828"/>
                </a:lnTo>
                <a:lnTo>
                  <a:pt x="34289" y="310515"/>
                </a:lnTo>
                <a:lnTo>
                  <a:pt x="2667" y="317881"/>
                </a:lnTo>
                <a:lnTo>
                  <a:pt x="0" y="317881"/>
                </a:lnTo>
                <a:lnTo>
                  <a:pt x="0" y="331089"/>
                </a:lnTo>
                <a:lnTo>
                  <a:pt x="4572" y="331089"/>
                </a:lnTo>
                <a:lnTo>
                  <a:pt x="23622" y="329692"/>
                </a:lnTo>
                <a:lnTo>
                  <a:pt x="65531" y="312420"/>
                </a:lnTo>
                <a:lnTo>
                  <a:pt x="84581" y="274574"/>
                </a:lnTo>
                <a:lnTo>
                  <a:pt x="85851" y="257175"/>
                </a:lnTo>
                <a:lnTo>
                  <a:pt x="85598" y="249682"/>
                </a:lnTo>
                <a:lnTo>
                  <a:pt x="84708" y="241681"/>
                </a:lnTo>
                <a:lnTo>
                  <a:pt x="83438" y="233299"/>
                </a:lnTo>
                <a:lnTo>
                  <a:pt x="78994" y="212090"/>
                </a:lnTo>
                <a:lnTo>
                  <a:pt x="77597" y="203835"/>
                </a:lnTo>
                <a:lnTo>
                  <a:pt x="77597" y="191643"/>
                </a:lnTo>
                <a:lnTo>
                  <a:pt x="80391" y="185166"/>
                </a:lnTo>
                <a:lnTo>
                  <a:pt x="110744" y="172085"/>
                </a:lnTo>
                <a:lnTo>
                  <a:pt x="110744" y="157861"/>
                </a:lnTo>
                <a:lnTo>
                  <a:pt x="77597" y="138176"/>
                </a:lnTo>
                <a:lnTo>
                  <a:pt x="77597" y="126111"/>
                </a:lnTo>
                <a:lnTo>
                  <a:pt x="78994" y="117856"/>
                </a:lnTo>
                <a:lnTo>
                  <a:pt x="83438" y="96647"/>
                </a:lnTo>
                <a:lnTo>
                  <a:pt x="84708" y="88137"/>
                </a:lnTo>
                <a:lnTo>
                  <a:pt x="85598" y="80264"/>
                </a:lnTo>
                <a:lnTo>
                  <a:pt x="85851" y="72771"/>
                </a:lnTo>
                <a:lnTo>
                  <a:pt x="84581" y="55880"/>
                </a:lnTo>
                <a:lnTo>
                  <a:pt x="65531" y="18668"/>
                </a:lnTo>
                <a:lnTo>
                  <a:pt x="23622" y="1397"/>
                </a:lnTo>
                <a:lnTo>
                  <a:pt x="4572" y="0"/>
                </a:lnTo>
                <a:close/>
              </a:path>
            </a:pathLst>
          </a:custGeom>
          <a:solidFill>
            <a:srgbClr val="000000"/>
          </a:solidFill>
        </p:spPr>
        <p:txBody>
          <a:bodyPr wrap="square" lIns="0" tIns="0" rIns="0" bIns="0" rtlCol="0"/>
          <a:lstStyle/>
          <a:p>
            <a:endParaRPr/>
          </a:p>
        </p:txBody>
      </p:sp>
      <p:sp>
        <p:nvSpPr>
          <p:cNvPr id="31" name="object 31"/>
          <p:cNvSpPr/>
          <p:nvPr/>
        </p:nvSpPr>
        <p:spPr>
          <a:xfrm>
            <a:off x="7952231" y="4396740"/>
            <a:ext cx="111125" cy="331470"/>
          </a:xfrm>
          <a:custGeom>
            <a:avLst/>
            <a:gdLst/>
            <a:ahLst/>
            <a:cxnLst/>
            <a:rect l="l" t="t" r="r" b="b"/>
            <a:pathLst>
              <a:path w="111125" h="331470">
                <a:moveTo>
                  <a:pt x="110744" y="0"/>
                </a:moveTo>
                <a:lnTo>
                  <a:pt x="106299" y="0"/>
                </a:lnTo>
                <a:lnTo>
                  <a:pt x="87122" y="1397"/>
                </a:lnTo>
                <a:lnTo>
                  <a:pt x="45212" y="18668"/>
                </a:lnTo>
                <a:lnTo>
                  <a:pt x="26289" y="55753"/>
                </a:lnTo>
                <a:lnTo>
                  <a:pt x="25146" y="75946"/>
                </a:lnTo>
                <a:lnTo>
                  <a:pt x="25273" y="80010"/>
                </a:lnTo>
                <a:lnTo>
                  <a:pt x="26035" y="88011"/>
                </a:lnTo>
                <a:lnTo>
                  <a:pt x="27304" y="96393"/>
                </a:lnTo>
                <a:lnTo>
                  <a:pt x="31750" y="117602"/>
                </a:lnTo>
                <a:lnTo>
                  <a:pt x="33147" y="125857"/>
                </a:lnTo>
                <a:lnTo>
                  <a:pt x="33147" y="138049"/>
                </a:lnTo>
                <a:lnTo>
                  <a:pt x="30352" y="144526"/>
                </a:lnTo>
                <a:lnTo>
                  <a:pt x="0" y="157607"/>
                </a:lnTo>
                <a:lnTo>
                  <a:pt x="0" y="171958"/>
                </a:lnTo>
                <a:lnTo>
                  <a:pt x="33147" y="191516"/>
                </a:lnTo>
                <a:lnTo>
                  <a:pt x="33147" y="203708"/>
                </a:lnTo>
                <a:lnTo>
                  <a:pt x="31750" y="211836"/>
                </a:lnTo>
                <a:lnTo>
                  <a:pt x="27304" y="233172"/>
                </a:lnTo>
                <a:lnTo>
                  <a:pt x="26035" y="241554"/>
                </a:lnTo>
                <a:lnTo>
                  <a:pt x="25273" y="249555"/>
                </a:lnTo>
                <a:lnTo>
                  <a:pt x="25019" y="256921"/>
                </a:lnTo>
                <a:lnTo>
                  <a:pt x="26289" y="274447"/>
                </a:lnTo>
                <a:lnTo>
                  <a:pt x="45212" y="312420"/>
                </a:lnTo>
                <a:lnTo>
                  <a:pt x="87122" y="329692"/>
                </a:lnTo>
                <a:lnTo>
                  <a:pt x="106299" y="331089"/>
                </a:lnTo>
                <a:lnTo>
                  <a:pt x="110744" y="331089"/>
                </a:lnTo>
                <a:lnTo>
                  <a:pt x="110744" y="317881"/>
                </a:lnTo>
                <a:lnTo>
                  <a:pt x="108203" y="317881"/>
                </a:lnTo>
                <a:lnTo>
                  <a:pt x="96266" y="317119"/>
                </a:lnTo>
                <a:lnTo>
                  <a:pt x="62484" y="297053"/>
                </a:lnTo>
                <a:lnTo>
                  <a:pt x="54483" y="260096"/>
                </a:lnTo>
                <a:lnTo>
                  <a:pt x="54737" y="253619"/>
                </a:lnTo>
                <a:lnTo>
                  <a:pt x="55372" y="246507"/>
                </a:lnTo>
                <a:lnTo>
                  <a:pt x="56515" y="238633"/>
                </a:lnTo>
                <a:lnTo>
                  <a:pt x="59563" y="221742"/>
                </a:lnTo>
                <a:lnTo>
                  <a:pt x="61214" y="209042"/>
                </a:lnTo>
                <a:lnTo>
                  <a:pt x="61468" y="204597"/>
                </a:lnTo>
                <a:lnTo>
                  <a:pt x="60960" y="197485"/>
                </a:lnTo>
                <a:lnTo>
                  <a:pt x="32131" y="166370"/>
                </a:lnTo>
                <a:lnTo>
                  <a:pt x="32131" y="163195"/>
                </a:lnTo>
                <a:lnTo>
                  <a:pt x="60960" y="132080"/>
                </a:lnTo>
                <a:lnTo>
                  <a:pt x="61468" y="124968"/>
                </a:lnTo>
                <a:lnTo>
                  <a:pt x="61214" y="120523"/>
                </a:lnTo>
                <a:lnTo>
                  <a:pt x="59563" y="107823"/>
                </a:lnTo>
                <a:lnTo>
                  <a:pt x="56515" y="90932"/>
                </a:lnTo>
                <a:lnTo>
                  <a:pt x="55372" y="83058"/>
                </a:lnTo>
                <a:lnTo>
                  <a:pt x="54737" y="75946"/>
                </a:lnTo>
                <a:lnTo>
                  <a:pt x="54483" y="69468"/>
                </a:lnTo>
                <a:lnTo>
                  <a:pt x="55372" y="55499"/>
                </a:lnTo>
                <a:lnTo>
                  <a:pt x="76581" y="20574"/>
                </a:lnTo>
                <a:lnTo>
                  <a:pt x="108203" y="13208"/>
                </a:lnTo>
                <a:lnTo>
                  <a:pt x="110744" y="13208"/>
                </a:lnTo>
                <a:lnTo>
                  <a:pt x="110744" y="0"/>
                </a:lnTo>
                <a:close/>
              </a:path>
            </a:pathLst>
          </a:custGeom>
          <a:solidFill>
            <a:srgbClr val="000000"/>
          </a:solidFill>
        </p:spPr>
        <p:txBody>
          <a:bodyPr wrap="square" lIns="0" tIns="0" rIns="0" bIns="0" rtlCol="0"/>
          <a:lstStyle/>
          <a:p>
            <a:endParaRPr/>
          </a:p>
        </p:txBody>
      </p:sp>
      <p:sp>
        <p:nvSpPr>
          <p:cNvPr id="32" name="object 32"/>
          <p:cNvSpPr txBox="1"/>
          <p:nvPr/>
        </p:nvSpPr>
        <p:spPr>
          <a:xfrm>
            <a:off x="4141723" y="4275835"/>
            <a:ext cx="6558280" cy="452755"/>
          </a:xfrm>
          <a:prstGeom prst="rect">
            <a:avLst/>
          </a:prstGeom>
        </p:spPr>
        <p:txBody>
          <a:bodyPr vert="horz" wrap="square" lIns="0" tIns="12700" rIns="0" bIns="0" rtlCol="0">
            <a:spAutoFit/>
          </a:bodyPr>
          <a:lstStyle/>
          <a:p>
            <a:pPr marL="279400" indent="-228600">
              <a:lnSpc>
                <a:spcPct val="100000"/>
              </a:lnSpc>
              <a:spcBef>
                <a:spcPts val="100"/>
              </a:spcBef>
              <a:buFont typeface="Arial"/>
              <a:buChar char="•"/>
              <a:tabLst>
                <a:tab pos="279400" algn="l"/>
                <a:tab pos="1110615" algn="l"/>
                <a:tab pos="2790190" algn="l"/>
                <a:tab pos="3931285" algn="l"/>
                <a:tab pos="4379595" algn="l"/>
                <a:tab pos="6429375" algn="l"/>
              </a:tabLst>
            </a:pPr>
            <a:r>
              <a:rPr sz="2800" spc="-20" dirty="0">
                <a:latin typeface="Cambria Math"/>
                <a:cs typeface="Cambria Math"/>
              </a:rPr>
              <a:t>Loss</a:t>
            </a:r>
            <a:r>
              <a:rPr sz="2800" dirty="0">
                <a:latin typeface="Cambria Math"/>
                <a:cs typeface="Cambria Math"/>
              </a:rPr>
              <a:t>	</a:t>
            </a:r>
            <a:r>
              <a:rPr sz="2800" spc="50" dirty="0">
                <a:solidFill>
                  <a:srgbClr val="FF0000"/>
                </a:solidFill>
                <a:latin typeface="Cambria Math"/>
                <a:cs typeface="Cambria Math"/>
              </a:rPr>
              <a:t>𝐱a</a:t>
            </a:r>
            <a:r>
              <a:rPr sz="2800" spc="50" dirty="0">
                <a:latin typeface="Cambria Math"/>
                <a:cs typeface="Cambria Math"/>
              </a:rPr>
              <a:t>,</a:t>
            </a:r>
            <a:r>
              <a:rPr sz="2800" spc="-90" dirty="0">
                <a:latin typeface="Cambria Math"/>
                <a:cs typeface="Cambria Math"/>
              </a:rPr>
              <a:t> </a:t>
            </a:r>
            <a:r>
              <a:rPr sz="2800" spc="130" dirty="0">
                <a:solidFill>
                  <a:srgbClr val="538235"/>
                </a:solidFill>
                <a:latin typeface="Cambria Math"/>
                <a:cs typeface="Cambria Math"/>
              </a:rPr>
              <a:t>𝐱+</a:t>
            </a:r>
            <a:r>
              <a:rPr sz="2800" spc="130" dirty="0">
                <a:latin typeface="Cambria Math"/>
                <a:cs typeface="Cambria Math"/>
              </a:rPr>
              <a:t>,</a:t>
            </a:r>
            <a:r>
              <a:rPr sz="2800" spc="45" dirty="0">
                <a:latin typeface="Cambria Math"/>
                <a:cs typeface="Cambria Math"/>
              </a:rPr>
              <a:t> </a:t>
            </a:r>
            <a:r>
              <a:rPr sz="2800" spc="70" dirty="0">
                <a:solidFill>
                  <a:srgbClr val="006FC0"/>
                </a:solidFill>
                <a:latin typeface="Cambria Math"/>
                <a:cs typeface="Cambria Math"/>
              </a:rPr>
              <a:t>𝐱-</a:t>
            </a:r>
            <a:r>
              <a:rPr sz="2800" dirty="0">
                <a:solidFill>
                  <a:srgbClr val="006FC0"/>
                </a:solidFill>
                <a:latin typeface="Cambria Math"/>
                <a:cs typeface="Cambria Math"/>
              </a:rPr>
              <a:t>	</a:t>
            </a:r>
            <a:r>
              <a:rPr sz="2800" dirty="0">
                <a:latin typeface="Cambria Math"/>
                <a:cs typeface="Cambria Math"/>
              </a:rPr>
              <a:t>=</a:t>
            </a:r>
            <a:r>
              <a:rPr sz="2800" spc="135" dirty="0">
                <a:latin typeface="Cambria Math"/>
                <a:cs typeface="Cambria Math"/>
              </a:rPr>
              <a:t> </a:t>
            </a:r>
            <a:r>
              <a:rPr sz="2800" spc="-25" dirty="0">
                <a:latin typeface="Cambria Math"/>
                <a:cs typeface="Cambria Math"/>
              </a:rPr>
              <a:t>max</a:t>
            </a:r>
            <a:r>
              <a:rPr sz="2800" dirty="0">
                <a:latin typeface="Cambria Math"/>
                <a:cs typeface="Cambria Math"/>
              </a:rPr>
              <a:t>	</a:t>
            </a:r>
            <a:r>
              <a:rPr sz="2800" spc="-25" dirty="0">
                <a:latin typeface="Cambria Math"/>
                <a:cs typeface="Cambria Math"/>
              </a:rPr>
              <a:t>0,</a:t>
            </a:r>
            <a:r>
              <a:rPr sz="2800" dirty="0">
                <a:latin typeface="Cambria Math"/>
                <a:cs typeface="Cambria Math"/>
              </a:rPr>
              <a:t>	</a:t>
            </a:r>
            <a:r>
              <a:rPr sz="2800" spc="100" dirty="0">
                <a:latin typeface="Cambria Math"/>
                <a:cs typeface="Cambria Math"/>
              </a:rPr>
              <a:t>𝑑</a:t>
            </a:r>
            <a:r>
              <a:rPr sz="3000" spc="150" baseline="23611" dirty="0">
                <a:latin typeface="Cambria Math"/>
                <a:cs typeface="Cambria Math"/>
              </a:rPr>
              <a:t>+</a:t>
            </a:r>
            <a:r>
              <a:rPr sz="3000" spc="67" baseline="23611" dirty="0">
                <a:latin typeface="Cambria Math"/>
                <a:cs typeface="Cambria Math"/>
              </a:rPr>
              <a:t>  </a:t>
            </a:r>
            <a:r>
              <a:rPr sz="2800" dirty="0">
                <a:latin typeface="Cambria Math"/>
                <a:cs typeface="Cambria Math"/>
              </a:rPr>
              <a:t>+</a:t>
            </a:r>
            <a:r>
              <a:rPr sz="2800" spc="-10" dirty="0">
                <a:latin typeface="Cambria Math"/>
                <a:cs typeface="Cambria Math"/>
              </a:rPr>
              <a:t> </a:t>
            </a:r>
            <a:r>
              <a:rPr sz="2800" dirty="0">
                <a:latin typeface="Cambria Math"/>
                <a:cs typeface="Cambria Math"/>
              </a:rPr>
              <a:t>𝛼</a:t>
            </a:r>
            <a:r>
              <a:rPr sz="2800" spc="75" dirty="0">
                <a:latin typeface="Cambria Math"/>
                <a:cs typeface="Cambria Math"/>
              </a:rPr>
              <a:t> </a:t>
            </a:r>
            <a:r>
              <a:rPr sz="2800" dirty="0">
                <a:latin typeface="Cambria Math"/>
                <a:cs typeface="Cambria Math"/>
              </a:rPr>
              <a:t>−</a:t>
            </a:r>
            <a:r>
              <a:rPr sz="2800" spc="-10" dirty="0">
                <a:latin typeface="Cambria Math"/>
                <a:cs typeface="Cambria Math"/>
              </a:rPr>
              <a:t> </a:t>
            </a:r>
            <a:r>
              <a:rPr sz="2800" spc="65" dirty="0">
                <a:latin typeface="Cambria Math"/>
                <a:cs typeface="Cambria Math"/>
              </a:rPr>
              <a:t>𝑑</a:t>
            </a:r>
            <a:r>
              <a:rPr sz="3000" spc="97" baseline="23611" dirty="0">
                <a:latin typeface="Cambria Math"/>
                <a:cs typeface="Cambria Math"/>
              </a:rPr>
              <a:t>-</a:t>
            </a:r>
            <a:r>
              <a:rPr sz="3000" baseline="23611" dirty="0">
                <a:latin typeface="Cambria Math"/>
                <a:cs typeface="Cambria Math"/>
              </a:rPr>
              <a:t>	</a:t>
            </a:r>
            <a:r>
              <a:rPr sz="2800" spc="-50" dirty="0">
                <a:latin typeface="Calibri"/>
                <a:cs typeface="Calibri"/>
              </a:rPr>
              <a:t>.</a:t>
            </a:r>
            <a:endParaRPr sz="2800">
              <a:latin typeface="Calibri"/>
              <a:cs typeface="Calibri"/>
            </a:endParaRPr>
          </a:p>
        </p:txBody>
      </p:sp>
      <p:pic>
        <p:nvPicPr>
          <p:cNvPr id="33" name="object 33"/>
          <p:cNvPicPr/>
          <p:nvPr/>
        </p:nvPicPr>
        <p:blipFill>
          <a:blip r:embed="rId2" cstate="print"/>
          <a:stretch>
            <a:fillRect/>
          </a:stretch>
        </p:blipFill>
        <p:spPr>
          <a:xfrm>
            <a:off x="287274" y="3083814"/>
            <a:ext cx="1756410" cy="1317498"/>
          </a:xfrm>
          <a:prstGeom prst="rect">
            <a:avLst/>
          </a:prstGeom>
        </p:spPr>
      </p:pic>
      <p:pic>
        <p:nvPicPr>
          <p:cNvPr id="34" name="object 34"/>
          <p:cNvPicPr/>
          <p:nvPr/>
        </p:nvPicPr>
        <p:blipFill>
          <a:blip r:embed="rId3" cstate="print"/>
          <a:stretch>
            <a:fillRect/>
          </a:stretch>
        </p:blipFill>
        <p:spPr>
          <a:xfrm>
            <a:off x="259841" y="1328927"/>
            <a:ext cx="1811274" cy="1207008"/>
          </a:xfrm>
          <a:prstGeom prst="rect">
            <a:avLst/>
          </a:prstGeom>
        </p:spPr>
      </p:pic>
      <p:pic>
        <p:nvPicPr>
          <p:cNvPr id="35" name="object 35"/>
          <p:cNvPicPr/>
          <p:nvPr/>
        </p:nvPicPr>
        <p:blipFill>
          <a:blip r:embed="rId4" cstate="print"/>
          <a:stretch>
            <a:fillRect/>
          </a:stretch>
        </p:blipFill>
        <p:spPr>
          <a:xfrm>
            <a:off x="287274" y="4949190"/>
            <a:ext cx="1756410" cy="1171194"/>
          </a:xfrm>
          <a:prstGeom prst="rect">
            <a:avLst/>
          </a:prstGeom>
        </p:spPr>
      </p:pic>
      <p:sp>
        <p:nvSpPr>
          <p:cNvPr id="36" name="object 36"/>
          <p:cNvSpPr txBox="1"/>
          <p:nvPr/>
        </p:nvSpPr>
        <p:spPr>
          <a:xfrm>
            <a:off x="4179823" y="4979112"/>
            <a:ext cx="7353300" cy="436880"/>
          </a:xfrm>
          <a:prstGeom prst="rect">
            <a:avLst/>
          </a:prstGeom>
        </p:spPr>
        <p:txBody>
          <a:bodyPr vert="horz" wrap="square" lIns="0" tIns="0" rIns="0" bIns="0" rtlCol="0">
            <a:spAutoFit/>
          </a:bodyPr>
          <a:lstStyle/>
          <a:p>
            <a:pPr marL="12700">
              <a:lnSpc>
                <a:spcPts val="3200"/>
              </a:lnSpc>
            </a:pPr>
            <a:r>
              <a:rPr sz="2800" dirty="0">
                <a:latin typeface="Arial"/>
                <a:cs typeface="Arial"/>
              </a:rPr>
              <a:t>•</a:t>
            </a:r>
            <a:r>
              <a:rPr sz="2800" spc="-45" dirty="0">
                <a:latin typeface="Arial"/>
                <a:cs typeface="Arial"/>
              </a:rPr>
              <a:t> </a:t>
            </a:r>
            <a:r>
              <a:rPr sz="2800" dirty="0">
                <a:latin typeface="Calibri"/>
                <a:cs typeface="Calibri"/>
              </a:rPr>
              <a:t>Update</a:t>
            </a:r>
            <a:r>
              <a:rPr sz="2800" spc="-50"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CNN</a:t>
            </a:r>
            <a:r>
              <a:rPr sz="2800" spc="-30" dirty="0">
                <a:latin typeface="Calibri"/>
                <a:cs typeface="Calibri"/>
              </a:rPr>
              <a:t> </a:t>
            </a:r>
            <a:r>
              <a:rPr sz="2800" dirty="0">
                <a:latin typeface="Calibri"/>
                <a:cs typeface="Calibri"/>
              </a:rPr>
              <a:t>(function</a:t>
            </a:r>
            <a:r>
              <a:rPr sz="2800" spc="-40" dirty="0">
                <a:latin typeface="Calibri"/>
                <a:cs typeface="Calibri"/>
              </a:rPr>
              <a:t> </a:t>
            </a:r>
            <a:r>
              <a:rPr sz="2800" dirty="0">
                <a:latin typeface="Cambria Math"/>
                <a:cs typeface="Cambria Math"/>
              </a:rPr>
              <a:t>𝐟</a:t>
            </a:r>
            <a:r>
              <a:rPr sz="2800" dirty="0">
                <a:latin typeface="Calibri"/>
                <a:cs typeface="Calibri"/>
              </a:rPr>
              <a:t>)</a:t>
            </a:r>
            <a:r>
              <a:rPr sz="2800" spc="-40" dirty="0">
                <a:latin typeface="Calibri"/>
                <a:cs typeface="Calibri"/>
              </a:rPr>
              <a:t> </a:t>
            </a:r>
            <a:r>
              <a:rPr sz="2800" dirty="0">
                <a:latin typeface="Calibri"/>
                <a:cs typeface="Calibri"/>
              </a:rPr>
              <a:t>to</a:t>
            </a:r>
            <a:r>
              <a:rPr sz="2800" spc="-45" dirty="0">
                <a:latin typeface="Calibri"/>
                <a:cs typeface="Calibri"/>
              </a:rPr>
              <a:t> </a:t>
            </a:r>
            <a:r>
              <a:rPr sz="2800" dirty="0">
                <a:latin typeface="Calibri"/>
                <a:cs typeface="Calibri"/>
              </a:rPr>
              <a:t>decrease</a:t>
            </a:r>
            <a:r>
              <a:rPr sz="2800" spc="-55" dirty="0">
                <a:latin typeface="Calibri"/>
                <a:cs typeface="Calibri"/>
              </a:rPr>
              <a:t> </a:t>
            </a:r>
            <a:r>
              <a:rPr sz="2800" dirty="0">
                <a:latin typeface="Calibri"/>
                <a:cs typeface="Calibri"/>
              </a:rPr>
              <a:t>the</a:t>
            </a:r>
            <a:r>
              <a:rPr sz="2800" spc="-50" dirty="0">
                <a:latin typeface="Calibri"/>
                <a:cs typeface="Calibri"/>
              </a:rPr>
              <a:t> </a:t>
            </a:r>
            <a:r>
              <a:rPr sz="2800" spc="-10" dirty="0">
                <a:latin typeface="Calibri"/>
                <a:cs typeface="Calibri"/>
              </a:rPr>
              <a:t>loss.</a:t>
            </a:r>
            <a:endParaRPr sz="2800">
              <a:latin typeface="Calibri"/>
              <a:cs typeface="Calibri"/>
            </a:endParaRPr>
          </a:p>
        </p:txBody>
      </p:sp>
      <p:sp>
        <p:nvSpPr>
          <p:cNvPr id="37" name="object 37"/>
          <p:cNvSpPr txBox="1"/>
          <p:nvPr/>
        </p:nvSpPr>
        <p:spPr>
          <a:xfrm>
            <a:off x="2098039" y="5098517"/>
            <a:ext cx="1043940" cy="789940"/>
          </a:xfrm>
          <a:prstGeom prst="rect">
            <a:avLst/>
          </a:prstGeom>
        </p:spPr>
        <p:txBody>
          <a:bodyPr vert="horz" wrap="square" lIns="0" tIns="0" rIns="0" bIns="0" rtlCol="0">
            <a:spAutoFit/>
          </a:bodyPr>
          <a:lstStyle/>
          <a:p>
            <a:pPr marL="238125">
              <a:lnSpc>
                <a:spcPts val="3620"/>
              </a:lnSpc>
            </a:pPr>
            <a:r>
              <a:rPr sz="3600" spc="105" dirty="0">
                <a:solidFill>
                  <a:srgbClr val="4471C4"/>
                </a:solidFill>
                <a:latin typeface="Cambria Math"/>
                <a:cs typeface="Cambria Math"/>
              </a:rPr>
              <a:t>𝐱-</a:t>
            </a:r>
            <a:endParaRPr sz="3600">
              <a:latin typeface="Cambria Math"/>
              <a:cs typeface="Cambria Math"/>
            </a:endParaRPr>
          </a:p>
          <a:p>
            <a:pPr marL="12700">
              <a:lnSpc>
                <a:spcPct val="100000"/>
              </a:lnSpc>
            </a:pPr>
            <a:r>
              <a:rPr sz="2000" spc="-20" dirty="0">
                <a:solidFill>
                  <a:srgbClr val="4471C4"/>
                </a:solidFill>
                <a:latin typeface="Calibri"/>
                <a:cs typeface="Calibri"/>
              </a:rPr>
              <a:t>(negative)</a:t>
            </a:r>
            <a:endParaRPr sz="20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pic>
        <p:nvPicPr>
          <p:cNvPr id="3" name="object 3"/>
          <p:cNvPicPr/>
          <p:nvPr/>
        </p:nvPicPr>
        <p:blipFill>
          <a:blip r:embed="rId2"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3"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grpSp>
        <p:nvGrpSpPr>
          <p:cNvPr id="7" name="object 7"/>
          <p:cNvGrpSpPr/>
          <p:nvPr/>
        </p:nvGrpSpPr>
        <p:grpSpPr>
          <a:xfrm>
            <a:off x="4196334" y="5265420"/>
            <a:ext cx="3773804" cy="1210945"/>
            <a:chOff x="4196334" y="5265420"/>
            <a:chExt cx="3773804" cy="1210945"/>
          </a:xfrm>
        </p:grpSpPr>
        <p:pic>
          <p:nvPicPr>
            <p:cNvPr id="8" name="object 8"/>
            <p:cNvPicPr/>
            <p:nvPr/>
          </p:nvPicPr>
          <p:blipFill>
            <a:blip r:embed="rId4" cstate="print"/>
            <a:stretch>
              <a:fillRect/>
            </a:stretch>
          </p:blipFill>
          <p:spPr>
            <a:xfrm>
              <a:off x="4196334" y="5265420"/>
              <a:ext cx="1818132" cy="1210818"/>
            </a:xfrm>
            <a:prstGeom prst="rect">
              <a:avLst/>
            </a:prstGeom>
          </p:spPr>
        </p:pic>
        <p:pic>
          <p:nvPicPr>
            <p:cNvPr id="9" name="object 9"/>
            <p:cNvPicPr/>
            <p:nvPr/>
          </p:nvPicPr>
          <p:blipFill>
            <a:blip r:embed="rId5" cstate="print"/>
            <a:stretch>
              <a:fillRect/>
            </a:stretch>
          </p:blipFill>
          <p:spPr>
            <a:xfrm>
              <a:off x="6159246" y="5265420"/>
              <a:ext cx="1810511" cy="1207770"/>
            </a:xfrm>
            <a:prstGeom prst="rect">
              <a:avLst/>
            </a:prstGeom>
          </p:spPr>
        </p:pic>
      </p:grpSp>
      <p:sp>
        <p:nvSpPr>
          <p:cNvPr id="10" name="object 10"/>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1" name="object 11"/>
          <p:cNvPicPr/>
          <p:nvPr/>
        </p:nvPicPr>
        <p:blipFill>
          <a:blip r:embed="rId6" cstate="print"/>
          <a:stretch>
            <a:fillRect/>
          </a:stretch>
        </p:blipFill>
        <p:spPr>
          <a:xfrm>
            <a:off x="8106918" y="5265420"/>
            <a:ext cx="1807464" cy="1201674"/>
          </a:xfrm>
          <a:prstGeom prst="rect">
            <a:avLst/>
          </a:prstGeom>
        </p:spPr>
      </p:pic>
      <p:sp>
        <p:nvSpPr>
          <p:cNvPr id="12" name="object 12"/>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grpSp>
        <p:nvGrpSpPr>
          <p:cNvPr id="13" name="object 13"/>
          <p:cNvGrpSpPr/>
          <p:nvPr/>
        </p:nvGrpSpPr>
        <p:grpSpPr>
          <a:xfrm>
            <a:off x="176784" y="4639055"/>
            <a:ext cx="11903075" cy="2095500"/>
            <a:chOff x="176784" y="4639055"/>
            <a:chExt cx="11903075" cy="2095500"/>
          </a:xfrm>
        </p:grpSpPr>
        <p:pic>
          <p:nvPicPr>
            <p:cNvPr id="14" name="object 14"/>
            <p:cNvPicPr/>
            <p:nvPr/>
          </p:nvPicPr>
          <p:blipFill>
            <a:blip r:embed="rId7" cstate="print"/>
            <a:stretch>
              <a:fillRect/>
            </a:stretch>
          </p:blipFill>
          <p:spPr>
            <a:xfrm>
              <a:off x="10062972" y="5265419"/>
              <a:ext cx="1801368" cy="1201674"/>
            </a:xfrm>
            <a:prstGeom prst="rect">
              <a:avLst/>
            </a:prstGeom>
          </p:spPr>
        </p:pic>
        <p:sp>
          <p:nvSpPr>
            <p:cNvPr id="15" name="object 15"/>
            <p:cNvSpPr/>
            <p:nvPr/>
          </p:nvSpPr>
          <p:spPr>
            <a:xfrm>
              <a:off x="195834" y="4658105"/>
              <a:ext cx="11864975" cy="2057400"/>
            </a:xfrm>
            <a:custGeom>
              <a:avLst/>
              <a:gdLst/>
              <a:ahLst/>
              <a:cxnLst/>
              <a:rect l="l" t="t" r="r" b="b"/>
              <a:pathLst>
                <a:path w="11864975" h="2057400">
                  <a:moveTo>
                    <a:pt x="0" y="342900"/>
                  </a:moveTo>
                  <a:lnTo>
                    <a:pt x="3124" y="296418"/>
                  </a:lnTo>
                  <a:lnTo>
                    <a:pt x="12242" y="251714"/>
                  </a:lnTo>
                  <a:lnTo>
                    <a:pt x="26949" y="209423"/>
                  </a:lnTo>
                  <a:lnTo>
                    <a:pt x="46812" y="169799"/>
                  </a:lnTo>
                  <a:lnTo>
                    <a:pt x="71450" y="133350"/>
                  </a:lnTo>
                  <a:lnTo>
                    <a:pt x="100431" y="100457"/>
                  </a:lnTo>
                  <a:lnTo>
                    <a:pt x="133362" y="71501"/>
                  </a:lnTo>
                  <a:lnTo>
                    <a:pt x="169837" y="46863"/>
                  </a:lnTo>
                  <a:lnTo>
                    <a:pt x="209435" y="26924"/>
                  </a:lnTo>
                  <a:lnTo>
                    <a:pt x="251752" y="12192"/>
                  </a:lnTo>
                  <a:lnTo>
                    <a:pt x="296379" y="3175"/>
                  </a:lnTo>
                  <a:lnTo>
                    <a:pt x="342912" y="0"/>
                  </a:lnTo>
                  <a:lnTo>
                    <a:pt x="11521694" y="0"/>
                  </a:lnTo>
                  <a:lnTo>
                    <a:pt x="11568303" y="3175"/>
                  </a:lnTo>
                  <a:lnTo>
                    <a:pt x="11612880" y="12192"/>
                  </a:lnTo>
                  <a:lnTo>
                    <a:pt x="11655171" y="26924"/>
                  </a:lnTo>
                  <a:lnTo>
                    <a:pt x="11694795" y="46863"/>
                  </a:lnTo>
                  <a:lnTo>
                    <a:pt x="11731244" y="71501"/>
                  </a:lnTo>
                  <a:lnTo>
                    <a:pt x="11764137" y="100457"/>
                  </a:lnTo>
                  <a:lnTo>
                    <a:pt x="11793220" y="133350"/>
                  </a:lnTo>
                  <a:lnTo>
                    <a:pt x="11817858" y="169799"/>
                  </a:lnTo>
                  <a:lnTo>
                    <a:pt x="11837670" y="209423"/>
                  </a:lnTo>
                  <a:lnTo>
                    <a:pt x="11852402" y="251714"/>
                  </a:lnTo>
                  <a:lnTo>
                    <a:pt x="11861546" y="296418"/>
                  </a:lnTo>
                  <a:lnTo>
                    <a:pt x="11864594" y="342900"/>
                  </a:lnTo>
                  <a:lnTo>
                    <a:pt x="11864594" y="1714487"/>
                  </a:lnTo>
                  <a:lnTo>
                    <a:pt x="11861546" y="1761020"/>
                  </a:lnTo>
                  <a:lnTo>
                    <a:pt x="11852402" y="1805647"/>
                  </a:lnTo>
                  <a:lnTo>
                    <a:pt x="11837670" y="1847964"/>
                  </a:lnTo>
                  <a:lnTo>
                    <a:pt x="11817858" y="1887562"/>
                  </a:lnTo>
                  <a:lnTo>
                    <a:pt x="11793220" y="1924037"/>
                  </a:lnTo>
                  <a:lnTo>
                    <a:pt x="11764137" y="1956968"/>
                  </a:lnTo>
                  <a:lnTo>
                    <a:pt x="11731244" y="1985949"/>
                  </a:lnTo>
                  <a:lnTo>
                    <a:pt x="11694795" y="2010587"/>
                  </a:lnTo>
                  <a:lnTo>
                    <a:pt x="11655171" y="2030450"/>
                  </a:lnTo>
                  <a:lnTo>
                    <a:pt x="11612880" y="2045144"/>
                  </a:lnTo>
                  <a:lnTo>
                    <a:pt x="11568303" y="2054263"/>
                  </a:lnTo>
                  <a:lnTo>
                    <a:pt x="11521694" y="2057400"/>
                  </a:lnTo>
                  <a:lnTo>
                    <a:pt x="342912" y="2057400"/>
                  </a:lnTo>
                  <a:lnTo>
                    <a:pt x="296379" y="2054263"/>
                  </a:lnTo>
                  <a:lnTo>
                    <a:pt x="251752" y="2045144"/>
                  </a:lnTo>
                  <a:lnTo>
                    <a:pt x="209435" y="2030450"/>
                  </a:lnTo>
                  <a:lnTo>
                    <a:pt x="169837" y="2010587"/>
                  </a:lnTo>
                  <a:lnTo>
                    <a:pt x="133362" y="1985949"/>
                  </a:lnTo>
                  <a:lnTo>
                    <a:pt x="100431" y="1956968"/>
                  </a:lnTo>
                  <a:lnTo>
                    <a:pt x="71450" y="1924037"/>
                  </a:lnTo>
                  <a:lnTo>
                    <a:pt x="46812" y="1887562"/>
                  </a:lnTo>
                  <a:lnTo>
                    <a:pt x="26949" y="1847964"/>
                  </a:lnTo>
                  <a:lnTo>
                    <a:pt x="12242" y="1805647"/>
                  </a:lnTo>
                  <a:lnTo>
                    <a:pt x="3124" y="1761020"/>
                  </a:lnTo>
                  <a:lnTo>
                    <a:pt x="0" y="1714487"/>
                  </a:lnTo>
                  <a:lnTo>
                    <a:pt x="0" y="342900"/>
                  </a:lnTo>
                  <a:close/>
                </a:path>
              </a:pathLst>
            </a:custGeom>
            <a:ln w="38100">
              <a:solidFill>
                <a:srgbClr val="C00000"/>
              </a:solidFill>
            </a:ln>
          </p:spPr>
          <p:txBody>
            <a:bodyPr wrap="square" lIns="0" tIns="0" rIns="0" bIns="0" rtlCol="0"/>
            <a:lstStyle/>
            <a:p>
              <a:endParaRPr/>
            </a:p>
          </p:txBody>
        </p:sp>
      </p:grpSp>
      <p:sp>
        <p:nvSpPr>
          <p:cNvPr id="16" name="object 16"/>
          <p:cNvSpPr txBox="1"/>
          <p:nvPr/>
        </p:nvSpPr>
        <p:spPr>
          <a:xfrm>
            <a:off x="4611370" y="3976116"/>
            <a:ext cx="3103245" cy="1231265"/>
          </a:xfrm>
          <a:prstGeom prst="rect">
            <a:avLst/>
          </a:prstGeom>
        </p:spPr>
        <p:txBody>
          <a:bodyPr vert="horz" wrap="square" lIns="0" tIns="12700" rIns="0" bIns="0" rtlCol="0">
            <a:spAutoFit/>
          </a:bodyPr>
          <a:lstStyle/>
          <a:p>
            <a:pPr marR="49530" algn="ctr">
              <a:lnSpc>
                <a:spcPct val="100000"/>
              </a:lnSpc>
              <a:spcBef>
                <a:spcPts val="100"/>
              </a:spcBef>
            </a:pPr>
            <a:r>
              <a:rPr sz="3200" b="1" dirty="0">
                <a:solidFill>
                  <a:srgbClr val="C00000"/>
                </a:solidFill>
                <a:latin typeface="Lucida Bright"/>
                <a:cs typeface="Lucida Bright"/>
              </a:rPr>
              <a:t>Support</a:t>
            </a:r>
            <a:r>
              <a:rPr sz="3200" b="1" spc="-35" dirty="0">
                <a:solidFill>
                  <a:srgbClr val="C00000"/>
                </a:solidFill>
                <a:latin typeface="Lucida Bright"/>
                <a:cs typeface="Lucida Bright"/>
              </a:rPr>
              <a:t> </a:t>
            </a:r>
            <a:r>
              <a:rPr sz="3200" b="1" spc="-20" dirty="0">
                <a:solidFill>
                  <a:srgbClr val="C00000"/>
                </a:solidFill>
                <a:latin typeface="Lucida Bright"/>
                <a:cs typeface="Lucida Bright"/>
              </a:rPr>
              <a:t>Set:</a:t>
            </a:r>
            <a:endParaRPr sz="3200">
              <a:latin typeface="Lucida Bright"/>
              <a:cs typeface="Lucida Bright"/>
            </a:endParaRPr>
          </a:p>
          <a:p>
            <a:pPr algn="ctr">
              <a:lnSpc>
                <a:spcPct val="100000"/>
              </a:lnSpc>
              <a:spcBef>
                <a:spcPts val="2290"/>
              </a:spcBef>
              <a:tabLst>
                <a:tab pos="1833880" algn="l"/>
              </a:tabLst>
            </a:pPr>
            <a:r>
              <a:rPr sz="2800" b="1" spc="-10" dirty="0">
                <a:solidFill>
                  <a:srgbClr val="585858"/>
                </a:solidFill>
                <a:latin typeface="Calibri"/>
                <a:cs typeface="Calibri"/>
              </a:rPr>
              <a:t>Rabbit</a:t>
            </a:r>
            <a:r>
              <a:rPr sz="2800" b="1" dirty="0">
                <a:solidFill>
                  <a:srgbClr val="585858"/>
                </a:solidFill>
                <a:latin typeface="Calibri"/>
                <a:cs typeface="Calibri"/>
              </a:rPr>
              <a:t>	</a:t>
            </a:r>
            <a:r>
              <a:rPr sz="2800" b="1" spc="-10" dirty="0">
                <a:solidFill>
                  <a:srgbClr val="585858"/>
                </a:solidFill>
                <a:latin typeface="Calibri"/>
                <a:cs typeface="Calibri"/>
              </a:rPr>
              <a:t>Hamster</a:t>
            </a:r>
            <a:endParaRPr sz="2800">
              <a:latin typeface="Calibri"/>
              <a:cs typeface="Calibri"/>
            </a:endParaRPr>
          </a:p>
        </p:txBody>
      </p:sp>
      <p:pic>
        <p:nvPicPr>
          <p:cNvPr id="17" name="object 17"/>
          <p:cNvPicPr/>
          <p:nvPr/>
        </p:nvPicPr>
        <p:blipFill>
          <a:blip r:embed="rId8" cstate="print"/>
          <a:stretch>
            <a:fillRect/>
          </a:stretch>
        </p:blipFill>
        <p:spPr>
          <a:xfrm>
            <a:off x="4968240" y="893063"/>
            <a:ext cx="2320290" cy="1738122"/>
          </a:xfrm>
          <a:prstGeom prst="rect">
            <a:avLst/>
          </a:prstGeom>
        </p:spPr>
      </p:pic>
      <p:sp>
        <p:nvSpPr>
          <p:cNvPr id="18" name="object 18"/>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pic>
        <p:nvPicPr>
          <p:cNvPr id="3" name="object 3"/>
          <p:cNvPicPr/>
          <p:nvPr/>
        </p:nvPicPr>
        <p:blipFill>
          <a:blip r:embed="rId2"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3"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7" name="object 7"/>
          <p:cNvPicPr/>
          <p:nvPr/>
        </p:nvPicPr>
        <p:blipFill>
          <a:blip r:embed="rId4" cstate="print"/>
          <a:stretch>
            <a:fillRect/>
          </a:stretch>
        </p:blipFill>
        <p:spPr>
          <a:xfrm>
            <a:off x="4196334" y="5265420"/>
            <a:ext cx="1818132" cy="1210818"/>
          </a:xfrm>
          <a:prstGeom prst="rect">
            <a:avLst/>
          </a:prstGeom>
        </p:spPr>
      </p:pic>
      <p:sp>
        <p:nvSpPr>
          <p:cNvPr id="8" name="object 8"/>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9" name="object 9"/>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0" name="object 10"/>
          <p:cNvPicPr/>
          <p:nvPr/>
        </p:nvPicPr>
        <p:blipFill>
          <a:blip r:embed="rId5" cstate="print"/>
          <a:stretch>
            <a:fillRect/>
          </a:stretch>
        </p:blipFill>
        <p:spPr>
          <a:xfrm>
            <a:off x="6159246" y="5265420"/>
            <a:ext cx="1810511" cy="1207770"/>
          </a:xfrm>
          <a:prstGeom prst="rect">
            <a:avLst/>
          </a:prstGeom>
        </p:spPr>
      </p:pic>
      <p:sp>
        <p:nvSpPr>
          <p:cNvPr id="11" name="object 11"/>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2" name="object 12"/>
          <p:cNvPicPr/>
          <p:nvPr/>
        </p:nvPicPr>
        <p:blipFill>
          <a:blip r:embed="rId6" cstate="print"/>
          <a:stretch>
            <a:fillRect/>
          </a:stretch>
        </p:blipFill>
        <p:spPr>
          <a:xfrm>
            <a:off x="8106918" y="5265420"/>
            <a:ext cx="1807464" cy="1201674"/>
          </a:xfrm>
          <a:prstGeom prst="rect">
            <a:avLst/>
          </a:prstGeom>
        </p:spPr>
      </p:pic>
      <p:sp>
        <p:nvSpPr>
          <p:cNvPr id="13" name="object 13"/>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4" name="object 14"/>
          <p:cNvPicPr/>
          <p:nvPr/>
        </p:nvPicPr>
        <p:blipFill>
          <a:blip r:embed="rId7" cstate="print"/>
          <a:stretch>
            <a:fillRect/>
          </a:stretch>
        </p:blipFill>
        <p:spPr>
          <a:xfrm>
            <a:off x="10062971" y="5265420"/>
            <a:ext cx="1801368" cy="1201674"/>
          </a:xfrm>
          <a:prstGeom prst="rect">
            <a:avLst/>
          </a:prstGeom>
        </p:spPr>
      </p:pic>
      <p:pic>
        <p:nvPicPr>
          <p:cNvPr id="15" name="object 15"/>
          <p:cNvPicPr/>
          <p:nvPr/>
        </p:nvPicPr>
        <p:blipFill>
          <a:blip r:embed="rId8" cstate="print"/>
          <a:stretch>
            <a:fillRect/>
          </a:stretch>
        </p:blipFill>
        <p:spPr>
          <a:xfrm>
            <a:off x="4968240" y="893063"/>
            <a:ext cx="2320290" cy="1738122"/>
          </a:xfrm>
          <a:prstGeom prst="rect">
            <a:avLst/>
          </a:prstGeom>
        </p:spPr>
      </p:pic>
      <p:sp>
        <p:nvSpPr>
          <p:cNvPr id="16" name="object 16"/>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7" name="object 17"/>
          <p:cNvSpPr/>
          <p:nvPr/>
        </p:nvSpPr>
        <p:spPr>
          <a:xfrm>
            <a:off x="1162811" y="2548127"/>
            <a:ext cx="3737610" cy="2227580"/>
          </a:xfrm>
          <a:custGeom>
            <a:avLst/>
            <a:gdLst/>
            <a:ahLst/>
            <a:cxnLst/>
            <a:rect l="l" t="t" r="r" b="b"/>
            <a:pathLst>
              <a:path w="3737610" h="2227579">
                <a:moveTo>
                  <a:pt x="3622293" y="0"/>
                </a:moveTo>
                <a:lnTo>
                  <a:pt x="3622929" y="38100"/>
                </a:lnTo>
                <a:lnTo>
                  <a:pt x="3564128" y="39116"/>
                </a:lnTo>
                <a:lnTo>
                  <a:pt x="3391027" y="48513"/>
                </a:lnTo>
                <a:lnTo>
                  <a:pt x="3218561" y="63881"/>
                </a:lnTo>
                <a:lnTo>
                  <a:pt x="3047111" y="84962"/>
                </a:lnTo>
                <a:lnTo>
                  <a:pt x="2877058" y="111633"/>
                </a:lnTo>
                <a:lnTo>
                  <a:pt x="2708655" y="143763"/>
                </a:lnTo>
                <a:lnTo>
                  <a:pt x="2542413" y="181101"/>
                </a:lnTo>
                <a:lnTo>
                  <a:pt x="2378455" y="223393"/>
                </a:lnTo>
                <a:lnTo>
                  <a:pt x="2217166" y="270383"/>
                </a:lnTo>
                <a:lnTo>
                  <a:pt x="2058924" y="322072"/>
                </a:lnTo>
                <a:lnTo>
                  <a:pt x="1753108" y="438404"/>
                </a:lnTo>
                <a:lnTo>
                  <a:pt x="1463548" y="570611"/>
                </a:lnTo>
                <a:lnTo>
                  <a:pt x="1325499" y="642366"/>
                </a:lnTo>
                <a:lnTo>
                  <a:pt x="1192530" y="717423"/>
                </a:lnTo>
                <a:lnTo>
                  <a:pt x="1065021" y="795655"/>
                </a:lnTo>
                <a:lnTo>
                  <a:pt x="943229" y="877062"/>
                </a:lnTo>
                <a:lnTo>
                  <a:pt x="827532" y="961136"/>
                </a:lnTo>
                <a:lnTo>
                  <a:pt x="718312" y="1047876"/>
                </a:lnTo>
                <a:lnTo>
                  <a:pt x="615695" y="1137158"/>
                </a:lnTo>
                <a:lnTo>
                  <a:pt x="520192" y="1228725"/>
                </a:lnTo>
                <a:lnTo>
                  <a:pt x="432053" y="1322197"/>
                </a:lnTo>
                <a:lnTo>
                  <a:pt x="351790" y="1417701"/>
                </a:lnTo>
                <a:lnTo>
                  <a:pt x="279526" y="1514856"/>
                </a:lnTo>
                <a:lnTo>
                  <a:pt x="215772" y="1613535"/>
                </a:lnTo>
                <a:lnTo>
                  <a:pt x="160781" y="1713611"/>
                </a:lnTo>
                <a:lnTo>
                  <a:pt x="114934" y="1814830"/>
                </a:lnTo>
                <a:lnTo>
                  <a:pt x="78638" y="1916938"/>
                </a:lnTo>
                <a:lnTo>
                  <a:pt x="52209" y="2020062"/>
                </a:lnTo>
                <a:lnTo>
                  <a:pt x="39395" y="2111883"/>
                </a:lnTo>
                <a:lnTo>
                  <a:pt x="0" y="2109343"/>
                </a:lnTo>
                <a:lnTo>
                  <a:pt x="49771" y="2227072"/>
                </a:lnTo>
                <a:lnTo>
                  <a:pt x="114046" y="2116582"/>
                </a:lnTo>
                <a:lnTo>
                  <a:pt x="77533" y="2114296"/>
                </a:lnTo>
                <a:lnTo>
                  <a:pt x="89649" y="2027428"/>
                </a:lnTo>
                <a:lnTo>
                  <a:pt x="115062" y="1928114"/>
                </a:lnTo>
                <a:lnTo>
                  <a:pt x="150240" y="1829054"/>
                </a:lnTo>
                <a:lnTo>
                  <a:pt x="194818" y="1730629"/>
                </a:lnTo>
                <a:lnTo>
                  <a:pt x="248412" y="1633093"/>
                </a:lnTo>
                <a:lnTo>
                  <a:pt x="310896" y="1536573"/>
                </a:lnTo>
                <a:lnTo>
                  <a:pt x="381634" y="1441323"/>
                </a:lnTo>
                <a:lnTo>
                  <a:pt x="460501" y="1347597"/>
                </a:lnTo>
                <a:lnTo>
                  <a:pt x="547243" y="1255522"/>
                </a:lnTo>
                <a:lnTo>
                  <a:pt x="641350" y="1165352"/>
                </a:lnTo>
                <a:lnTo>
                  <a:pt x="742569" y="1077214"/>
                </a:lnTo>
                <a:lnTo>
                  <a:pt x="850645" y="991488"/>
                </a:lnTo>
                <a:lnTo>
                  <a:pt x="965073" y="908304"/>
                </a:lnTo>
                <a:lnTo>
                  <a:pt x="1085595" y="827786"/>
                </a:lnTo>
                <a:lnTo>
                  <a:pt x="1211833" y="750188"/>
                </a:lnTo>
                <a:lnTo>
                  <a:pt x="1343533" y="675894"/>
                </a:lnTo>
                <a:lnTo>
                  <a:pt x="1480185" y="604901"/>
                </a:lnTo>
                <a:lnTo>
                  <a:pt x="1767839" y="473583"/>
                </a:lnTo>
                <a:lnTo>
                  <a:pt x="2071496" y="358013"/>
                </a:lnTo>
                <a:lnTo>
                  <a:pt x="2228468" y="306832"/>
                </a:lnTo>
                <a:lnTo>
                  <a:pt x="2388489" y="260096"/>
                </a:lnTo>
                <a:lnTo>
                  <a:pt x="2551303" y="218186"/>
                </a:lnTo>
                <a:lnTo>
                  <a:pt x="2716403" y="181101"/>
                </a:lnTo>
                <a:lnTo>
                  <a:pt x="2883535" y="149225"/>
                </a:lnTo>
                <a:lnTo>
                  <a:pt x="3052317" y="122682"/>
                </a:lnTo>
                <a:lnTo>
                  <a:pt x="3222498" y="101726"/>
                </a:lnTo>
                <a:lnTo>
                  <a:pt x="3393693" y="86487"/>
                </a:lnTo>
                <a:lnTo>
                  <a:pt x="3565525" y="77216"/>
                </a:lnTo>
                <a:lnTo>
                  <a:pt x="3623691" y="76200"/>
                </a:lnTo>
                <a:lnTo>
                  <a:pt x="3624326" y="114300"/>
                </a:lnTo>
                <a:lnTo>
                  <a:pt x="3737610" y="55118"/>
                </a:lnTo>
                <a:lnTo>
                  <a:pt x="3622293" y="0"/>
                </a:lnTo>
                <a:close/>
              </a:path>
            </a:pathLst>
          </a:custGeom>
          <a:solidFill>
            <a:srgbClr val="7E7E7E"/>
          </a:solidFill>
        </p:spPr>
        <p:txBody>
          <a:bodyPr wrap="square" lIns="0" tIns="0" rIns="0" bIns="0" rtlCol="0"/>
          <a:lstStyle/>
          <a:p>
            <a:endParaRPr/>
          </a:p>
        </p:txBody>
      </p:sp>
      <p:sp>
        <p:nvSpPr>
          <p:cNvPr id="18" name="object 18"/>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1397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231</a:t>
            </a:r>
            <a:endParaRPr sz="2400">
              <a:latin typeface="Cambria Math"/>
              <a:cs typeface="Cambria Math"/>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pic>
        <p:nvPicPr>
          <p:cNvPr id="3" name="object 3"/>
          <p:cNvPicPr/>
          <p:nvPr/>
        </p:nvPicPr>
        <p:blipFill>
          <a:blip r:embed="rId2" cstate="print"/>
          <a:stretch>
            <a:fillRect/>
          </a:stretch>
        </p:blipFill>
        <p:spPr>
          <a:xfrm>
            <a:off x="454913" y="5265420"/>
            <a:ext cx="1673352" cy="1156716"/>
          </a:xfrm>
          <a:prstGeom prst="rect">
            <a:avLst/>
          </a:prstGeom>
        </p:spPr>
      </p:pic>
      <p:sp>
        <p:nvSpPr>
          <p:cNvPr id="4" name="object 4"/>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5" name="object 5"/>
          <p:cNvPicPr/>
          <p:nvPr/>
        </p:nvPicPr>
        <p:blipFill>
          <a:blip r:embed="rId3" cstate="print"/>
          <a:stretch>
            <a:fillRect/>
          </a:stretch>
        </p:blipFill>
        <p:spPr>
          <a:xfrm>
            <a:off x="2255520" y="5265420"/>
            <a:ext cx="1811274" cy="1207770"/>
          </a:xfrm>
          <a:prstGeom prst="rect">
            <a:avLst/>
          </a:prstGeom>
        </p:spPr>
      </p:pic>
      <p:sp>
        <p:nvSpPr>
          <p:cNvPr id="6" name="object 6"/>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7" name="object 7"/>
          <p:cNvPicPr/>
          <p:nvPr/>
        </p:nvPicPr>
        <p:blipFill>
          <a:blip r:embed="rId4" cstate="print"/>
          <a:stretch>
            <a:fillRect/>
          </a:stretch>
        </p:blipFill>
        <p:spPr>
          <a:xfrm>
            <a:off x="4196334" y="5265420"/>
            <a:ext cx="1818132" cy="1210818"/>
          </a:xfrm>
          <a:prstGeom prst="rect">
            <a:avLst/>
          </a:prstGeom>
        </p:spPr>
      </p:pic>
      <p:sp>
        <p:nvSpPr>
          <p:cNvPr id="8" name="object 8"/>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9" name="object 9"/>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0" name="object 10"/>
          <p:cNvPicPr/>
          <p:nvPr/>
        </p:nvPicPr>
        <p:blipFill>
          <a:blip r:embed="rId5" cstate="print"/>
          <a:stretch>
            <a:fillRect/>
          </a:stretch>
        </p:blipFill>
        <p:spPr>
          <a:xfrm>
            <a:off x="6159246" y="5265420"/>
            <a:ext cx="1810511" cy="1207770"/>
          </a:xfrm>
          <a:prstGeom prst="rect">
            <a:avLst/>
          </a:prstGeom>
        </p:spPr>
      </p:pic>
      <p:sp>
        <p:nvSpPr>
          <p:cNvPr id="11" name="object 11"/>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2" name="object 12"/>
          <p:cNvPicPr/>
          <p:nvPr/>
        </p:nvPicPr>
        <p:blipFill>
          <a:blip r:embed="rId6" cstate="print"/>
          <a:stretch>
            <a:fillRect/>
          </a:stretch>
        </p:blipFill>
        <p:spPr>
          <a:xfrm>
            <a:off x="8106918" y="5265420"/>
            <a:ext cx="1807464" cy="1201674"/>
          </a:xfrm>
          <a:prstGeom prst="rect">
            <a:avLst/>
          </a:prstGeom>
        </p:spPr>
      </p:pic>
      <p:sp>
        <p:nvSpPr>
          <p:cNvPr id="13" name="object 13"/>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4" name="object 14"/>
          <p:cNvPicPr/>
          <p:nvPr/>
        </p:nvPicPr>
        <p:blipFill>
          <a:blip r:embed="rId7" cstate="print"/>
          <a:stretch>
            <a:fillRect/>
          </a:stretch>
        </p:blipFill>
        <p:spPr>
          <a:xfrm>
            <a:off x="10062971" y="5265420"/>
            <a:ext cx="1801368" cy="1201674"/>
          </a:xfrm>
          <a:prstGeom prst="rect">
            <a:avLst/>
          </a:prstGeom>
        </p:spPr>
      </p:pic>
      <p:pic>
        <p:nvPicPr>
          <p:cNvPr id="15" name="object 15"/>
          <p:cNvPicPr/>
          <p:nvPr/>
        </p:nvPicPr>
        <p:blipFill>
          <a:blip r:embed="rId8" cstate="print"/>
          <a:stretch>
            <a:fillRect/>
          </a:stretch>
        </p:blipFill>
        <p:spPr>
          <a:xfrm>
            <a:off x="4968240" y="893063"/>
            <a:ext cx="2320290" cy="1738122"/>
          </a:xfrm>
          <a:prstGeom prst="rect">
            <a:avLst/>
          </a:prstGeom>
        </p:spPr>
      </p:pic>
      <p:sp>
        <p:nvSpPr>
          <p:cNvPr id="16" name="object 16"/>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7" name="object 17"/>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1397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231</a:t>
            </a:r>
            <a:endParaRPr sz="2400">
              <a:latin typeface="Cambria Math"/>
              <a:cs typeface="Cambria Math"/>
            </a:endParaRPr>
          </a:p>
        </p:txBody>
      </p:sp>
      <p:sp>
        <p:nvSpPr>
          <p:cNvPr id="18" name="object 18"/>
          <p:cNvSpPr/>
          <p:nvPr/>
        </p:nvSpPr>
        <p:spPr>
          <a:xfrm>
            <a:off x="3146298" y="2628138"/>
            <a:ext cx="1755139" cy="2146935"/>
          </a:xfrm>
          <a:custGeom>
            <a:avLst/>
            <a:gdLst/>
            <a:ahLst/>
            <a:cxnLst/>
            <a:rect l="l" t="t" r="r" b="b"/>
            <a:pathLst>
              <a:path w="1755139" h="2146935">
                <a:moveTo>
                  <a:pt x="1630044" y="0"/>
                </a:moveTo>
                <a:lnTo>
                  <a:pt x="1595754" y="41528"/>
                </a:lnTo>
                <a:lnTo>
                  <a:pt x="1544574" y="46100"/>
                </a:lnTo>
                <a:lnTo>
                  <a:pt x="1487551" y="50291"/>
                </a:lnTo>
                <a:lnTo>
                  <a:pt x="1425575" y="54228"/>
                </a:lnTo>
                <a:lnTo>
                  <a:pt x="1359280" y="57785"/>
                </a:lnTo>
                <a:lnTo>
                  <a:pt x="1216025" y="63626"/>
                </a:lnTo>
                <a:lnTo>
                  <a:pt x="1062736" y="67310"/>
                </a:lnTo>
                <a:lnTo>
                  <a:pt x="903604" y="68579"/>
                </a:lnTo>
                <a:lnTo>
                  <a:pt x="861822" y="71754"/>
                </a:lnTo>
                <a:lnTo>
                  <a:pt x="819403" y="81152"/>
                </a:lnTo>
                <a:lnTo>
                  <a:pt x="777621" y="96520"/>
                </a:lnTo>
                <a:lnTo>
                  <a:pt x="736346" y="117348"/>
                </a:lnTo>
                <a:lnTo>
                  <a:pt x="695705" y="143637"/>
                </a:lnTo>
                <a:lnTo>
                  <a:pt x="655701" y="175006"/>
                </a:lnTo>
                <a:lnTo>
                  <a:pt x="616457" y="211200"/>
                </a:lnTo>
                <a:lnTo>
                  <a:pt x="577850" y="252222"/>
                </a:lnTo>
                <a:lnTo>
                  <a:pt x="503300" y="346837"/>
                </a:lnTo>
                <a:lnTo>
                  <a:pt x="432180" y="458088"/>
                </a:lnTo>
                <a:lnTo>
                  <a:pt x="364998" y="584326"/>
                </a:lnTo>
                <a:lnTo>
                  <a:pt x="302260" y="723900"/>
                </a:lnTo>
                <a:lnTo>
                  <a:pt x="244728" y="875411"/>
                </a:lnTo>
                <a:lnTo>
                  <a:pt x="192912" y="1037463"/>
                </a:lnTo>
                <a:lnTo>
                  <a:pt x="147319" y="1208532"/>
                </a:lnTo>
                <a:lnTo>
                  <a:pt x="108585" y="1387094"/>
                </a:lnTo>
                <a:lnTo>
                  <a:pt x="77469" y="1571752"/>
                </a:lnTo>
                <a:lnTo>
                  <a:pt x="54356" y="1760982"/>
                </a:lnTo>
                <a:lnTo>
                  <a:pt x="40131" y="1953133"/>
                </a:lnTo>
                <a:lnTo>
                  <a:pt x="38100" y="2032127"/>
                </a:lnTo>
                <a:lnTo>
                  <a:pt x="0" y="2031111"/>
                </a:lnTo>
                <a:lnTo>
                  <a:pt x="54228" y="2146935"/>
                </a:lnTo>
                <a:lnTo>
                  <a:pt x="114300" y="2034032"/>
                </a:lnTo>
                <a:lnTo>
                  <a:pt x="76200" y="2033016"/>
                </a:lnTo>
                <a:lnTo>
                  <a:pt x="78104" y="1955038"/>
                </a:lnTo>
                <a:lnTo>
                  <a:pt x="92328" y="1764664"/>
                </a:lnTo>
                <a:lnTo>
                  <a:pt x="115188" y="1577213"/>
                </a:lnTo>
                <a:lnTo>
                  <a:pt x="146050" y="1394333"/>
                </a:lnTo>
                <a:lnTo>
                  <a:pt x="184403" y="1217549"/>
                </a:lnTo>
                <a:lnTo>
                  <a:pt x="229488" y="1048257"/>
                </a:lnTo>
                <a:lnTo>
                  <a:pt x="280797" y="887984"/>
                </a:lnTo>
                <a:lnTo>
                  <a:pt x="337565" y="738504"/>
                </a:lnTo>
                <a:lnTo>
                  <a:pt x="399161" y="601090"/>
                </a:lnTo>
                <a:lnTo>
                  <a:pt x="465074" y="477392"/>
                </a:lnTo>
                <a:lnTo>
                  <a:pt x="534415" y="368935"/>
                </a:lnTo>
                <a:lnTo>
                  <a:pt x="606678" y="277113"/>
                </a:lnTo>
                <a:lnTo>
                  <a:pt x="643254" y="238251"/>
                </a:lnTo>
                <a:lnTo>
                  <a:pt x="680465" y="203962"/>
                </a:lnTo>
                <a:lnTo>
                  <a:pt x="717803" y="174625"/>
                </a:lnTo>
                <a:lnTo>
                  <a:pt x="755396" y="150495"/>
                </a:lnTo>
                <a:lnTo>
                  <a:pt x="792861" y="131445"/>
                </a:lnTo>
                <a:lnTo>
                  <a:pt x="830199" y="117856"/>
                </a:lnTo>
                <a:lnTo>
                  <a:pt x="905255" y="106679"/>
                </a:lnTo>
                <a:lnTo>
                  <a:pt x="1063243" y="105410"/>
                </a:lnTo>
                <a:lnTo>
                  <a:pt x="1217167" y="101726"/>
                </a:lnTo>
                <a:lnTo>
                  <a:pt x="1361059" y="95885"/>
                </a:lnTo>
                <a:lnTo>
                  <a:pt x="1427861" y="92328"/>
                </a:lnTo>
                <a:lnTo>
                  <a:pt x="1490217" y="88391"/>
                </a:lnTo>
                <a:lnTo>
                  <a:pt x="1547622" y="84074"/>
                </a:lnTo>
                <a:lnTo>
                  <a:pt x="1599564" y="79501"/>
                </a:lnTo>
                <a:lnTo>
                  <a:pt x="1646174" y="74422"/>
                </a:lnTo>
                <a:lnTo>
                  <a:pt x="1647825" y="74040"/>
                </a:lnTo>
                <a:lnTo>
                  <a:pt x="1656588" y="111251"/>
                </a:lnTo>
                <a:lnTo>
                  <a:pt x="1754631" y="29083"/>
                </a:lnTo>
                <a:lnTo>
                  <a:pt x="1630044" y="0"/>
                </a:lnTo>
                <a:close/>
              </a:path>
            </a:pathLst>
          </a:custGeom>
          <a:solidFill>
            <a:srgbClr val="7E7E7E"/>
          </a:solidFill>
        </p:spPr>
        <p:txBody>
          <a:bodyPr wrap="square" lIns="0" tIns="0" rIns="0" bIns="0" rtlCol="0"/>
          <a:lstStyle/>
          <a:p>
            <a:endParaRPr/>
          </a:p>
        </p:txBody>
      </p:sp>
      <p:sp>
        <p:nvSpPr>
          <p:cNvPr id="19" name="object 19"/>
          <p:cNvSpPr txBox="1"/>
          <p:nvPr/>
        </p:nvSpPr>
        <p:spPr>
          <a:xfrm>
            <a:off x="2255520" y="3922014"/>
            <a:ext cx="1812289" cy="462915"/>
          </a:xfrm>
          <a:prstGeom prst="rect">
            <a:avLst/>
          </a:prstGeom>
          <a:solidFill>
            <a:srgbClr val="FFF1CC"/>
          </a:solidFill>
        </p:spPr>
        <p:txBody>
          <a:bodyPr vert="horz" wrap="square" lIns="0" tIns="24765" rIns="0" bIns="0" rtlCol="0">
            <a:spAutoFit/>
          </a:bodyPr>
          <a:lstStyle/>
          <a:p>
            <a:pPr marL="29400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19</a:t>
            </a:r>
            <a:endParaRPr sz="2400">
              <a:latin typeface="Cambria Math"/>
              <a:cs typeface="Cambria Math"/>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913" y="5265420"/>
            <a:ext cx="1673352" cy="1156716"/>
          </a:xfrm>
          <a:prstGeom prst="rect">
            <a:avLst/>
          </a:prstGeom>
        </p:spPr>
      </p:pic>
      <p:sp>
        <p:nvSpPr>
          <p:cNvPr id="3" name="object 3"/>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4" name="object 4"/>
          <p:cNvPicPr/>
          <p:nvPr/>
        </p:nvPicPr>
        <p:blipFill>
          <a:blip r:embed="rId3" cstate="print"/>
          <a:stretch>
            <a:fillRect/>
          </a:stretch>
        </p:blipFill>
        <p:spPr>
          <a:xfrm>
            <a:off x="2255520" y="5265420"/>
            <a:ext cx="1811274" cy="1207770"/>
          </a:xfrm>
          <a:prstGeom prst="rect">
            <a:avLst/>
          </a:prstGeom>
        </p:spPr>
      </p:pic>
      <p:sp>
        <p:nvSpPr>
          <p:cNvPr id="5" name="object 5"/>
          <p:cNvSpPr txBox="1"/>
          <p:nvPr/>
        </p:nvSpPr>
        <p:spPr>
          <a:xfrm>
            <a:off x="2611627" y="4760214"/>
            <a:ext cx="1169035"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Squirrel</a:t>
            </a:r>
            <a:endParaRPr sz="2800">
              <a:latin typeface="Calibri"/>
              <a:cs typeface="Calibri"/>
            </a:endParaRPr>
          </a:p>
        </p:txBody>
      </p:sp>
      <p:pic>
        <p:nvPicPr>
          <p:cNvPr id="6" name="object 6"/>
          <p:cNvPicPr/>
          <p:nvPr/>
        </p:nvPicPr>
        <p:blipFill>
          <a:blip r:embed="rId4" cstate="print"/>
          <a:stretch>
            <a:fillRect/>
          </a:stretch>
        </p:blipFill>
        <p:spPr>
          <a:xfrm>
            <a:off x="4196334" y="5265420"/>
            <a:ext cx="1818132" cy="1210818"/>
          </a:xfrm>
          <a:prstGeom prst="rect">
            <a:avLst/>
          </a:prstGeom>
        </p:spPr>
      </p:pic>
      <p:sp>
        <p:nvSpPr>
          <p:cNvPr id="7" name="object 7"/>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8" name="object 8"/>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9" name="object 9"/>
          <p:cNvPicPr/>
          <p:nvPr/>
        </p:nvPicPr>
        <p:blipFill>
          <a:blip r:embed="rId5" cstate="print"/>
          <a:stretch>
            <a:fillRect/>
          </a:stretch>
        </p:blipFill>
        <p:spPr>
          <a:xfrm>
            <a:off x="6159246" y="5265420"/>
            <a:ext cx="1810511" cy="1207770"/>
          </a:xfrm>
          <a:prstGeom prst="rect">
            <a:avLst/>
          </a:prstGeom>
        </p:spPr>
      </p:pic>
      <p:sp>
        <p:nvSpPr>
          <p:cNvPr id="10" name="object 10"/>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1" name="object 11"/>
          <p:cNvPicPr/>
          <p:nvPr/>
        </p:nvPicPr>
        <p:blipFill>
          <a:blip r:embed="rId6" cstate="print"/>
          <a:stretch>
            <a:fillRect/>
          </a:stretch>
        </p:blipFill>
        <p:spPr>
          <a:xfrm>
            <a:off x="8106918" y="5265420"/>
            <a:ext cx="1807464" cy="1201674"/>
          </a:xfrm>
          <a:prstGeom prst="rect">
            <a:avLst/>
          </a:prstGeom>
        </p:spPr>
      </p:pic>
      <p:sp>
        <p:nvSpPr>
          <p:cNvPr id="12" name="object 12"/>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3" name="object 13"/>
          <p:cNvPicPr/>
          <p:nvPr/>
        </p:nvPicPr>
        <p:blipFill>
          <a:blip r:embed="rId7" cstate="print"/>
          <a:stretch>
            <a:fillRect/>
          </a:stretch>
        </p:blipFill>
        <p:spPr>
          <a:xfrm>
            <a:off x="10062971" y="5265420"/>
            <a:ext cx="1801368" cy="1201674"/>
          </a:xfrm>
          <a:prstGeom prst="rect">
            <a:avLst/>
          </a:prstGeom>
        </p:spPr>
      </p:pic>
      <p:pic>
        <p:nvPicPr>
          <p:cNvPr id="14" name="object 14"/>
          <p:cNvPicPr/>
          <p:nvPr/>
        </p:nvPicPr>
        <p:blipFill>
          <a:blip r:embed="rId8" cstate="print"/>
          <a:stretch>
            <a:fillRect/>
          </a:stretch>
        </p:blipFill>
        <p:spPr>
          <a:xfrm>
            <a:off x="4975859" y="1447800"/>
            <a:ext cx="2320290" cy="1737360"/>
          </a:xfrm>
          <a:prstGeom prst="rect">
            <a:avLst/>
          </a:prstGeom>
        </p:spPr>
      </p:pic>
      <p:sp>
        <p:nvSpPr>
          <p:cNvPr id="15" name="object 15"/>
          <p:cNvSpPr txBox="1">
            <a:spLocks noGrp="1"/>
          </p:cNvSpPr>
          <p:nvPr>
            <p:ph type="title"/>
          </p:nvPr>
        </p:nvSpPr>
        <p:spPr>
          <a:xfrm>
            <a:off x="838453" y="650240"/>
            <a:ext cx="453898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Prediction</a:t>
            </a:r>
          </a:p>
          <a:p>
            <a:pPr marL="2724150">
              <a:lnSpc>
                <a:spcPts val="3185"/>
              </a:lnSpc>
            </a:pPr>
            <a:r>
              <a:rPr sz="2800" b="1" spc="-10" dirty="0">
                <a:solidFill>
                  <a:srgbClr val="C00000"/>
                </a:solidFill>
                <a:latin typeface="Calibri"/>
                <a:cs typeface="Calibri"/>
              </a:rPr>
              <a:t>Query:</a:t>
            </a:r>
            <a:endParaRPr sz="2800">
              <a:latin typeface="Calibri"/>
              <a:cs typeface="Calibri"/>
            </a:endParaRPr>
          </a:p>
        </p:txBody>
      </p:sp>
      <p:sp>
        <p:nvSpPr>
          <p:cNvPr id="16" name="object 16"/>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1397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231</a:t>
            </a:r>
            <a:endParaRPr sz="2400">
              <a:latin typeface="Cambria Math"/>
              <a:cs typeface="Cambria Math"/>
            </a:endParaRPr>
          </a:p>
        </p:txBody>
      </p:sp>
      <p:sp>
        <p:nvSpPr>
          <p:cNvPr id="17" name="object 17"/>
          <p:cNvSpPr txBox="1"/>
          <p:nvPr/>
        </p:nvSpPr>
        <p:spPr>
          <a:xfrm>
            <a:off x="2255520" y="3922014"/>
            <a:ext cx="1812289" cy="462915"/>
          </a:xfrm>
          <a:prstGeom prst="rect">
            <a:avLst/>
          </a:prstGeom>
          <a:solidFill>
            <a:srgbClr val="FFF1CC"/>
          </a:solidFill>
        </p:spPr>
        <p:txBody>
          <a:bodyPr vert="horz" wrap="square" lIns="0" tIns="24765" rIns="0" bIns="0" rtlCol="0">
            <a:spAutoFit/>
          </a:bodyPr>
          <a:lstStyle/>
          <a:p>
            <a:pPr marL="29400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19</a:t>
            </a:r>
            <a:endParaRPr sz="2400">
              <a:latin typeface="Cambria Math"/>
              <a:cs typeface="Cambria Math"/>
            </a:endParaRPr>
          </a:p>
        </p:txBody>
      </p:sp>
      <p:sp>
        <p:nvSpPr>
          <p:cNvPr id="18" name="object 18"/>
          <p:cNvSpPr txBox="1"/>
          <p:nvPr/>
        </p:nvSpPr>
        <p:spPr>
          <a:xfrm>
            <a:off x="4194047" y="3922014"/>
            <a:ext cx="1821180" cy="462915"/>
          </a:xfrm>
          <a:prstGeom prst="rect">
            <a:avLst/>
          </a:prstGeom>
          <a:solidFill>
            <a:srgbClr val="FFF1CC"/>
          </a:solidFill>
        </p:spPr>
        <p:txBody>
          <a:bodyPr vert="horz" wrap="square" lIns="0" tIns="24765" rIns="0" bIns="0" rtlCol="0">
            <a:spAutoFit/>
          </a:bodyPr>
          <a:lstStyle/>
          <a:p>
            <a:pPr marL="214629">
              <a:lnSpc>
                <a:spcPct val="100000"/>
              </a:lnSpc>
              <a:spcBef>
                <a:spcPts val="195"/>
              </a:spcBef>
            </a:pPr>
            <a:r>
              <a:rPr sz="2400" dirty="0">
                <a:latin typeface="Cambria Math"/>
                <a:cs typeface="Cambria Math"/>
              </a:rPr>
              <a:t>dist</a:t>
            </a:r>
            <a:r>
              <a:rPr sz="2400" spc="140"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138</a:t>
            </a:r>
            <a:endParaRPr sz="2400">
              <a:latin typeface="Cambria Math"/>
              <a:cs typeface="Cambria Math"/>
            </a:endParaRPr>
          </a:p>
        </p:txBody>
      </p:sp>
      <p:sp>
        <p:nvSpPr>
          <p:cNvPr id="19" name="object 19"/>
          <p:cNvSpPr txBox="1"/>
          <p:nvPr/>
        </p:nvSpPr>
        <p:spPr>
          <a:xfrm>
            <a:off x="6159246" y="3922014"/>
            <a:ext cx="1811020" cy="462915"/>
          </a:xfrm>
          <a:prstGeom prst="rect">
            <a:avLst/>
          </a:prstGeom>
          <a:solidFill>
            <a:srgbClr val="FFF1CC"/>
          </a:solidFill>
        </p:spPr>
        <p:txBody>
          <a:bodyPr vert="horz" wrap="square" lIns="0" tIns="24765" rIns="0" bIns="0" rtlCol="0">
            <a:spAutoFit/>
          </a:bodyPr>
          <a:lstStyle/>
          <a:p>
            <a:pPr marL="29400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76</a:t>
            </a:r>
            <a:endParaRPr sz="2400">
              <a:latin typeface="Cambria Math"/>
              <a:cs typeface="Cambria Math"/>
            </a:endParaRPr>
          </a:p>
        </p:txBody>
      </p:sp>
      <p:sp>
        <p:nvSpPr>
          <p:cNvPr id="20" name="object 20"/>
          <p:cNvSpPr txBox="1"/>
          <p:nvPr/>
        </p:nvSpPr>
        <p:spPr>
          <a:xfrm>
            <a:off x="8103107" y="3922014"/>
            <a:ext cx="1811655" cy="462915"/>
          </a:xfrm>
          <a:prstGeom prst="rect">
            <a:avLst/>
          </a:prstGeom>
          <a:solidFill>
            <a:srgbClr val="FFF1CC"/>
          </a:solidFill>
        </p:spPr>
        <p:txBody>
          <a:bodyPr vert="horz" wrap="square" lIns="0" tIns="24765" rIns="0" bIns="0" rtlCol="0">
            <a:spAutoFit/>
          </a:bodyPr>
          <a:lstStyle/>
          <a:p>
            <a:pPr marL="21018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122</a:t>
            </a:r>
            <a:endParaRPr sz="2400">
              <a:latin typeface="Cambria Math"/>
              <a:cs typeface="Cambria Math"/>
            </a:endParaRPr>
          </a:p>
        </p:txBody>
      </p:sp>
      <p:sp>
        <p:nvSpPr>
          <p:cNvPr id="21" name="object 21"/>
          <p:cNvSpPr txBox="1"/>
          <p:nvPr/>
        </p:nvSpPr>
        <p:spPr>
          <a:xfrm>
            <a:off x="10058400" y="3922014"/>
            <a:ext cx="1807210" cy="462915"/>
          </a:xfrm>
          <a:prstGeom prst="rect">
            <a:avLst/>
          </a:prstGeom>
          <a:solidFill>
            <a:srgbClr val="FFF1CC"/>
          </a:solidFill>
        </p:spPr>
        <p:txBody>
          <a:bodyPr vert="horz" wrap="square" lIns="0" tIns="24765" rIns="0" bIns="0" rtlCol="0">
            <a:spAutoFit/>
          </a:bodyPr>
          <a:lstStyle/>
          <a:p>
            <a:pPr marL="2921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94</a:t>
            </a:r>
            <a:endParaRPr sz="2400">
              <a:latin typeface="Cambria Math"/>
              <a:cs typeface="Cambria Math"/>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2668" y="802640"/>
            <a:ext cx="581660" cy="558800"/>
          </a:xfrm>
          <a:prstGeom prst="rect">
            <a:avLst/>
          </a:prstGeom>
        </p:spPr>
        <p:txBody>
          <a:bodyPr vert="horz" wrap="square" lIns="0" tIns="0" rIns="0" bIns="0" rtlCol="0">
            <a:spAutoFit/>
          </a:bodyPr>
          <a:lstStyle/>
          <a:p>
            <a:pPr>
              <a:lnSpc>
                <a:spcPts val="4180"/>
              </a:lnSpc>
            </a:pPr>
            <a:r>
              <a:rPr sz="4400" b="0" spc="-35" dirty="0">
                <a:latin typeface="Calibri Light"/>
                <a:cs typeface="Calibri Light"/>
              </a:rPr>
              <a:t>on</a:t>
            </a:r>
            <a:endParaRPr sz="4400">
              <a:latin typeface="Calibri Light"/>
              <a:cs typeface="Calibri Light"/>
            </a:endParaRPr>
          </a:p>
        </p:txBody>
      </p:sp>
      <p:grpSp>
        <p:nvGrpSpPr>
          <p:cNvPr id="3" name="object 3"/>
          <p:cNvGrpSpPr/>
          <p:nvPr/>
        </p:nvGrpSpPr>
        <p:grpSpPr>
          <a:xfrm>
            <a:off x="454913" y="3660013"/>
            <a:ext cx="3626485" cy="2913380"/>
            <a:chOff x="454913" y="3660013"/>
            <a:chExt cx="3626485" cy="2913380"/>
          </a:xfrm>
        </p:grpSpPr>
        <p:pic>
          <p:nvPicPr>
            <p:cNvPr id="4" name="object 4"/>
            <p:cNvPicPr/>
            <p:nvPr/>
          </p:nvPicPr>
          <p:blipFill>
            <a:blip r:embed="rId2" cstate="print"/>
            <a:stretch>
              <a:fillRect/>
            </a:stretch>
          </p:blipFill>
          <p:spPr>
            <a:xfrm>
              <a:off x="454913" y="5265420"/>
              <a:ext cx="1673352" cy="1156716"/>
            </a:xfrm>
            <a:prstGeom prst="rect">
              <a:avLst/>
            </a:prstGeom>
          </p:spPr>
        </p:pic>
        <p:sp>
          <p:nvSpPr>
            <p:cNvPr id="5" name="object 5"/>
            <p:cNvSpPr/>
            <p:nvPr/>
          </p:nvSpPr>
          <p:spPr>
            <a:xfrm>
              <a:off x="2245740" y="3883533"/>
              <a:ext cx="1758950" cy="461645"/>
            </a:xfrm>
            <a:custGeom>
              <a:avLst/>
              <a:gdLst/>
              <a:ahLst/>
              <a:cxnLst/>
              <a:rect l="l" t="t" r="r" b="b"/>
              <a:pathLst>
                <a:path w="1758950" h="461645">
                  <a:moveTo>
                    <a:pt x="0" y="461645"/>
                  </a:moveTo>
                  <a:lnTo>
                    <a:pt x="1758949" y="461645"/>
                  </a:lnTo>
                  <a:lnTo>
                    <a:pt x="1758949" y="0"/>
                  </a:lnTo>
                  <a:lnTo>
                    <a:pt x="0" y="0"/>
                  </a:lnTo>
                  <a:lnTo>
                    <a:pt x="0" y="461645"/>
                  </a:lnTo>
                  <a:close/>
                </a:path>
              </a:pathLst>
            </a:custGeom>
            <a:solidFill>
              <a:srgbClr val="FFF1CC"/>
            </a:solidFill>
          </p:spPr>
          <p:txBody>
            <a:bodyPr wrap="square" lIns="0" tIns="0" rIns="0" bIns="0" rtlCol="0"/>
            <a:lstStyle/>
            <a:p>
              <a:endParaRPr/>
            </a:p>
          </p:txBody>
        </p:sp>
        <p:sp>
          <p:nvSpPr>
            <p:cNvPr id="6" name="object 6"/>
            <p:cNvSpPr/>
            <p:nvPr/>
          </p:nvSpPr>
          <p:spPr>
            <a:xfrm>
              <a:off x="2207640" y="3660013"/>
              <a:ext cx="1835150" cy="2913380"/>
            </a:xfrm>
            <a:custGeom>
              <a:avLst/>
              <a:gdLst/>
              <a:ahLst/>
              <a:cxnLst/>
              <a:rect l="l" t="t" r="r" b="b"/>
              <a:pathLst>
                <a:path w="1835150" h="2913379">
                  <a:moveTo>
                    <a:pt x="0" y="0"/>
                  </a:moveTo>
                  <a:lnTo>
                    <a:pt x="0" y="2912757"/>
                  </a:lnTo>
                </a:path>
                <a:path w="1835150" h="2913379">
                  <a:moveTo>
                    <a:pt x="1835149" y="0"/>
                  </a:moveTo>
                  <a:lnTo>
                    <a:pt x="1835149" y="2912757"/>
                  </a:lnTo>
                </a:path>
              </a:pathLst>
            </a:custGeom>
            <a:ln w="76200">
              <a:solidFill>
                <a:srgbClr val="FF0000"/>
              </a:solidFill>
            </a:ln>
          </p:spPr>
          <p:txBody>
            <a:bodyPr wrap="square" lIns="0" tIns="0" rIns="0" bIns="0" rtlCol="0"/>
            <a:lstStyle/>
            <a:p>
              <a:endParaRPr/>
            </a:p>
          </p:txBody>
        </p:sp>
      </p:grpSp>
      <p:sp>
        <p:nvSpPr>
          <p:cNvPr id="7" name="object 7"/>
          <p:cNvSpPr txBox="1"/>
          <p:nvPr/>
        </p:nvSpPr>
        <p:spPr>
          <a:xfrm>
            <a:off x="1025905" y="4760214"/>
            <a:ext cx="526415" cy="452755"/>
          </a:xfrm>
          <a:prstGeom prst="rect">
            <a:avLst/>
          </a:prstGeom>
        </p:spPr>
        <p:txBody>
          <a:bodyPr vert="horz" wrap="square" lIns="0" tIns="12700" rIns="0" bIns="0" rtlCol="0">
            <a:spAutoFit/>
          </a:bodyPr>
          <a:lstStyle/>
          <a:p>
            <a:pPr marL="12700">
              <a:lnSpc>
                <a:spcPct val="100000"/>
              </a:lnSpc>
              <a:spcBef>
                <a:spcPts val="100"/>
              </a:spcBef>
            </a:pPr>
            <a:r>
              <a:rPr sz="2800" b="1" spc="-35" dirty="0">
                <a:solidFill>
                  <a:srgbClr val="585858"/>
                </a:solidFill>
                <a:latin typeface="Calibri"/>
                <a:cs typeface="Calibri"/>
              </a:rPr>
              <a:t>Fox</a:t>
            </a:r>
            <a:endParaRPr sz="2800">
              <a:latin typeface="Calibri"/>
              <a:cs typeface="Calibri"/>
            </a:endParaRPr>
          </a:p>
        </p:txBody>
      </p:sp>
      <p:pic>
        <p:nvPicPr>
          <p:cNvPr id="8" name="object 8"/>
          <p:cNvPicPr/>
          <p:nvPr/>
        </p:nvPicPr>
        <p:blipFill>
          <a:blip r:embed="rId3" cstate="print"/>
          <a:stretch>
            <a:fillRect/>
          </a:stretch>
        </p:blipFill>
        <p:spPr>
          <a:xfrm>
            <a:off x="2255520" y="5265420"/>
            <a:ext cx="1811274" cy="1207770"/>
          </a:xfrm>
          <a:prstGeom prst="rect">
            <a:avLst/>
          </a:prstGeom>
        </p:spPr>
      </p:pic>
      <p:graphicFrame>
        <p:nvGraphicFramePr>
          <p:cNvPr id="9" name="object 9"/>
          <p:cNvGraphicFramePr>
            <a:graphicFrameLocks noGrp="1"/>
          </p:cNvGraphicFramePr>
          <p:nvPr/>
        </p:nvGraphicFramePr>
        <p:xfrm>
          <a:off x="2207641" y="3660013"/>
          <a:ext cx="1911350" cy="2835910"/>
        </p:xfrm>
        <a:graphic>
          <a:graphicData uri="http://schemas.openxmlformats.org/drawingml/2006/table">
            <a:tbl>
              <a:tblPr firstRow="1" bandRow="1">
                <a:tableStyleId>{2D5ABB26-0587-4C30-8999-92F81FD0307C}</a:tableStyleId>
              </a:tblPr>
              <a:tblGrid>
                <a:gridCol w="1835150">
                  <a:extLst>
                    <a:ext uri="{9D8B030D-6E8A-4147-A177-3AD203B41FA5}">
                      <a16:colId xmlns:a16="http://schemas.microsoft.com/office/drawing/2014/main" val="20000"/>
                    </a:ext>
                  </a:extLst>
                </a:gridCol>
              </a:tblGrid>
              <a:tr h="646430">
                <a:tc>
                  <a:txBody>
                    <a:bodyPr/>
                    <a:lstStyle/>
                    <a:p>
                      <a:pPr marR="293370" algn="r">
                        <a:lnSpc>
                          <a:spcPct val="100000"/>
                        </a:lnSpc>
                        <a:spcBef>
                          <a:spcPts val="1655"/>
                        </a:spcBef>
                      </a:pPr>
                      <a:r>
                        <a:rPr sz="2400" dirty="0">
                          <a:solidFill>
                            <a:srgbClr val="FF0000"/>
                          </a:solidFill>
                          <a:latin typeface="Cambria Math"/>
                          <a:cs typeface="Cambria Math"/>
                        </a:rPr>
                        <a:t>dist</a:t>
                      </a:r>
                      <a:r>
                        <a:rPr sz="2400" spc="135" dirty="0">
                          <a:solidFill>
                            <a:srgbClr val="FF0000"/>
                          </a:solidFill>
                          <a:latin typeface="Cambria Math"/>
                          <a:cs typeface="Cambria Math"/>
                        </a:rPr>
                        <a:t> </a:t>
                      </a:r>
                      <a:r>
                        <a:rPr sz="2400" dirty="0">
                          <a:solidFill>
                            <a:srgbClr val="FF0000"/>
                          </a:solidFill>
                          <a:latin typeface="Cambria Math"/>
                          <a:cs typeface="Cambria Math"/>
                        </a:rPr>
                        <a:t>=</a:t>
                      </a:r>
                      <a:r>
                        <a:rPr sz="2400" spc="125" dirty="0">
                          <a:solidFill>
                            <a:srgbClr val="FF0000"/>
                          </a:solidFill>
                          <a:latin typeface="Cambria Math"/>
                          <a:cs typeface="Cambria Math"/>
                        </a:rPr>
                        <a:t> </a:t>
                      </a:r>
                      <a:r>
                        <a:rPr sz="2400" spc="-25" dirty="0">
                          <a:solidFill>
                            <a:srgbClr val="FF0000"/>
                          </a:solidFill>
                          <a:latin typeface="Cambria Math"/>
                          <a:cs typeface="Cambria Math"/>
                        </a:rPr>
                        <a:t>19</a:t>
                      </a:r>
                      <a:endParaRPr sz="2400">
                        <a:latin typeface="Cambria Math"/>
                        <a:cs typeface="Cambria Math"/>
                      </a:endParaRPr>
                    </a:p>
                  </a:txBody>
                  <a:tcPr marL="0" marR="0" marT="210185" marB="0">
                    <a:lnT w="76200">
                      <a:solidFill>
                        <a:srgbClr val="FF0000"/>
                      </a:solidFill>
                      <a:prstDash val="solid"/>
                    </a:lnT>
                  </a:tcPr>
                </a:tc>
                <a:extLst>
                  <a:ext uri="{0D108BD9-81ED-4DB2-BD59-A6C34878D82A}">
                    <a16:rowId xmlns:a16="http://schemas.microsoft.com/office/drawing/2014/main" val="10000"/>
                  </a:ext>
                </a:extLst>
              </a:tr>
              <a:tr h="2189480">
                <a:tc>
                  <a:txBody>
                    <a:bodyPr/>
                    <a:lstStyle/>
                    <a:p>
                      <a:pPr>
                        <a:lnSpc>
                          <a:spcPct val="100000"/>
                        </a:lnSpc>
                        <a:spcBef>
                          <a:spcPts val="35"/>
                        </a:spcBef>
                      </a:pPr>
                      <a:endParaRPr sz="2750">
                        <a:latin typeface="Times New Roman"/>
                        <a:cs typeface="Times New Roman"/>
                      </a:endParaRPr>
                    </a:p>
                    <a:p>
                      <a:pPr marR="287020" algn="r">
                        <a:lnSpc>
                          <a:spcPct val="100000"/>
                        </a:lnSpc>
                      </a:pPr>
                      <a:r>
                        <a:rPr sz="2800" b="1" spc="-10" dirty="0">
                          <a:solidFill>
                            <a:srgbClr val="585858"/>
                          </a:solidFill>
                          <a:latin typeface="Calibri"/>
                          <a:cs typeface="Calibri"/>
                        </a:rPr>
                        <a:t>Squirrel</a:t>
                      </a:r>
                      <a:endParaRPr sz="2800">
                        <a:latin typeface="Calibri"/>
                        <a:cs typeface="Calibri"/>
                      </a:endParaRPr>
                    </a:p>
                  </a:txBody>
                  <a:tcPr marL="0" marR="0" marT="4445" marB="0">
                    <a:lnB w="76200">
                      <a:solidFill>
                        <a:srgbClr val="FF0000"/>
                      </a:solidFill>
                      <a:prstDash val="solid"/>
                    </a:lnB>
                  </a:tcPr>
                </a:tc>
                <a:extLst>
                  <a:ext uri="{0D108BD9-81ED-4DB2-BD59-A6C34878D82A}">
                    <a16:rowId xmlns:a16="http://schemas.microsoft.com/office/drawing/2014/main" val="10001"/>
                  </a:ext>
                </a:extLst>
              </a:tr>
            </a:tbl>
          </a:graphicData>
        </a:graphic>
      </p:graphicFrame>
      <p:pic>
        <p:nvPicPr>
          <p:cNvPr id="10" name="object 10"/>
          <p:cNvPicPr/>
          <p:nvPr/>
        </p:nvPicPr>
        <p:blipFill>
          <a:blip r:embed="rId4" cstate="print"/>
          <a:stretch>
            <a:fillRect/>
          </a:stretch>
        </p:blipFill>
        <p:spPr>
          <a:xfrm>
            <a:off x="4196334" y="5265420"/>
            <a:ext cx="1818132" cy="1210818"/>
          </a:xfrm>
          <a:prstGeom prst="rect">
            <a:avLst/>
          </a:prstGeom>
        </p:spPr>
      </p:pic>
      <p:sp>
        <p:nvSpPr>
          <p:cNvPr id="11" name="object 11"/>
          <p:cNvSpPr txBox="1"/>
          <p:nvPr/>
        </p:nvSpPr>
        <p:spPr>
          <a:xfrm>
            <a:off x="4606797" y="4760214"/>
            <a:ext cx="988060" cy="452755"/>
          </a:xfrm>
          <a:prstGeom prst="rect">
            <a:avLst/>
          </a:prstGeom>
        </p:spPr>
        <p:txBody>
          <a:bodyPr vert="horz" wrap="square" lIns="0" tIns="12700" rIns="0" bIns="0" rtlCol="0">
            <a:spAutoFit/>
          </a:bodyPr>
          <a:lstStyle/>
          <a:p>
            <a:pPr marL="12700">
              <a:lnSpc>
                <a:spcPct val="100000"/>
              </a:lnSpc>
              <a:spcBef>
                <a:spcPts val="100"/>
              </a:spcBef>
            </a:pPr>
            <a:r>
              <a:rPr sz="2800" b="1" spc="-10" dirty="0">
                <a:solidFill>
                  <a:srgbClr val="585858"/>
                </a:solidFill>
                <a:latin typeface="Calibri"/>
                <a:cs typeface="Calibri"/>
              </a:rPr>
              <a:t>Rabbit</a:t>
            </a:r>
            <a:endParaRPr sz="2800">
              <a:latin typeface="Calibri"/>
              <a:cs typeface="Calibri"/>
            </a:endParaRPr>
          </a:p>
        </p:txBody>
      </p:sp>
      <p:sp>
        <p:nvSpPr>
          <p:cNvPr id="12" name="object 12"/>
          <p:cNvSpPr txBox="1"/>
          <p:nvPr/>
        </p:nvSpPr>
        <p:spPr>
          <a:xfrm>
            <a:off x="6441185" y="4760214"/>
            <a:ext cx="126873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Hamster</a:t>
            </a:r>
            <a:endParaRPr sz="2800">
              <a:latin typeface="Calibri"/>
              <a:cs typeface="Calibri"/>
            </a:endParaRPr>
          </a:p>
        </p:txBody>
      </p:sp>
      <p:pic>
        <p:nvPicPr>
          <p:cNvPr id="13" name="object 13"/>
          <p:cNvPicPr/>
          <p:nvPr/>
        </p:nvPicPr>
        <p:blipFill>
          <a:blip r:embed="rId5" cstate="print"/>
          <a:stretch>
            <a:fillRect/>
          </a:stretch>
        </p:blipFill>
        <p:spPr>
          <a:xfrm>
            <a:off x="6159246" y="5265420"/>
            <a:ext cx="1810511" cy="1207770"/>
          </a:xfrm>
          <a:prstGeom prst="rect">
            <a:avLst/>
          </a:prstGeom>
        </p:spPr>
      </p:pic>
      <p:sp>
        <p:nvSpPr>
          <p:cNvPr id="14" name="object 14"/>
          <p:cNvSpPr txBox="1"/>
          <p:nvPr/>
        </p:nvSpPr>
        <p:spPr>
          <a:xfrm>
            <a:off x="8606028" y="4760214"/>
            <a:ext cx="803910"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Otter</a:t>
            </a:r>
            <a:endParaRPr sz="2800">
              <a:latin typeface="Calibri"/>
              <a:cs typeface="Calibri"/>
            </a:endParaRPr>
          </a:p>
        </p:txBody>
      </p:sp>
      <p:pic>
        <p:nvPicPr>
          <p:cNvPr id="15" name="object 15"/>
          <p:cNvPicPr/>
          <p:nvPr/>
        </p:nvPicPr>
        <p:blipFill>
          <a:blip r:embed="rId6" cstate="print"/>
          <a:stretch>
            <a:fillRect/>
          </a:stretch>
        </p:blipFill>
        <p:spPr>
          <a:xfrm>
            <a:off x="8106918" y="5265420"/>
            <a:ext cx="1807464" cy="1201674"/>
          </a:xfrm>
          <a:prstGeom prst="rect">
            <a:avLst/>
          </a:prstGeom>
        </p:spPr>
      </p:pic>
      <p:sp>
        <p:nvSpPr>
          <p:cNvPr id="16" name="object 16"/>
          <p:cNvSpPr txBox="1"/>
          <p:nvPr/>
        </p:nvSpPr>
        <p:spPr>
          <a:xfrm>
            <a:off x="10439654" y="4760214"/>
            <a:ext cx="1038225" cy="452755"/>
          </a:xfrm>
          <a:prstGeom prst="rect">
            <a:avLst/>
          </a:prstGeom>
        </p:spPr>
        <p:txBody>
          <a:bodyPr vert="horz" wrap="square" lIns="0" tIns="12700" rIns="0" bIns="0" rtlCol="0">
            <a:spAutoFit/>
          </a:bodyPr>
          <a:lstStyle/>
          <a:p>
            <a:pPr marL="12700">
              <a:lnSpc>
                <a:spcPct val="100000"/>
              </a:lnSpc>
              <a:spcBef>
                <a:spcPts val="100"/>
              </a:spcBef>
            </a:pPr>
            <a:r>
              <a:rPr sz="2800" b="1" spc="-20" dirty="0">
                <a:solidFill>
                  <a:srgbClr val="585858"/>
                </a:solidFill>
                <a:latin typeface="Calibri"/>
                <a:cs typeface="Calibri"/>
              </a:rPr>
              <a:t>Beaver</a:t>
            </a:r>
            <a:endParaRPr sz="2800">
              <a:latin typeface="Calibri"/>
              <a:cs typeface="Calibri"/>
            </a:endParaRPr>
          </a:p>
        </p:txBody>
      </p:sp>
      <p:pic>
        <p:nvPicPr>
          <p:cNvPr id="17" name="object 17"/>
          <p:cNvPicPr/>
          <p:nvPr/>
        </p:nvPicPr>
        <p:blipFill>
          <a:blip r:embed="rId7" cstate="print"/>
          <a:stretch>
            <a:fillRect/>
          </a:stretch>
        </p:blipFill>
        <p:spPr>
          <a:xfrm>
            <a:off x="10062971" y="5265420"/>
            <a:ext cx="1801368" cy="1201674"/>
          </a:xfrm>
          <a:prstGeom prst="rect">
            <a:avLst/>
          </a:prstGeom>
        </p:spPr>
      </p:pic>
      <p:pic>
        <p:nvPicPr>
          <p:cNvPr id="18" name="object 18"/>
          <p:cNvPicPr/>
          <p:nvPr/>
        </p:nvPicPr>
        <p:blipFill>
          <a:blip r:embed="rId8" cstate="print"/>
          <a:stretch>
            <a:fillRect/>
          </a:stretch>
        </p:blipFill>
        <p:spPr>
          <a:xfrm>
            <a:off x="4968240" y="893063"/>
            <a:ext cx="2320290" cy="1738122"/>
          </a:xfrm>
          <a:prstGeom prst="rect">
            <a:avLst/>
          </a:prstGeom>
        </p:spPr>
      </p:pic>
      <p:sp>
        <p:nvSpPr>
          <p:cNvPr id="19" name="object 19"/>
          <p:cNvSpPr txBox="1">
            <a:spLocks noGrp="1"/>
          </p:cNvSpPr>
          <p:nvPr>
            <p:ph type="title"/>
          </p:nvPr>
        </p:nvSpPr>
        <p:spPr>
          <a:xfrm>
            <a:off x="838453" y="650240"/>
            <a:ext cx="3958590" cy="1078230"/>
          </a:xfrm>
          <a:prstGeom prst="rect">
            <a:avLst/>
          </a:prstGeom>
        </p:spPr>
        <p:txBody>
          <a:bodyPr vert="horz" wrap="square" lIns="0" tIns="12700" rIns="0" bIns="0" rtlCol="0">
            <a:spAutoFit/>
          </a:bodyPr>
          <a:lstStyle/>
          <a:p>
            <a:pPr marL="12700">
              <a:lnSpc>
                <a:spcPts val="5105"/>
              </a:lnSpc>
              <a:spcBef>
                <a:spcPts val="100"/>
              </a:spcBef>
            </a:pPr>
            <a:r>
              <a:rPr spc="-15" dirty="0"/>
              <a:t>One-</a:t>
            </a:r>
            <a:r>
              <a:rPr dirty="0"/>
              <a:t>Shot</a:t>
            </a:r>
            <a:r>
              <a:rPr spc="25" dirty="0"/>
              <a:t> </a:t>
            </a:r>
            <a:r>
              <a:rPr spc="-20" dirty="0"/>
              <a:t>Predicti</a:t>
            </a:r>
          </a:p>
          <a:p>
            <a:pPr marR="225425" algn="r">
              <a:lnSpc>
                <a:spcPts val="3185"/>
              </a:lnSpc>
            </a:pPr>
            <a:r>
              <a:rPr sz="2800" b="1" spc="-10" dirty="0">
                <a:solidFill>
                  <a:srgbClr val="C00000"/>
                </a:solidFill>
                <a:latin typeface="Calibri"/>
                <a:cs typeface="Calibri"/>
              </a:rPr>
              <a:t>Query:</a:t>
            </a:r>
            <a:endParaRPr sz="2800">
              <a:latin typeface="Calibri"/>
              <a:cs typeface="Calibri"/>
            </a:endParaRPr>
          </a:p>
        </p:txBody>
      </p:sp>
      <p:sp>
        <p:nvSpPr>
          <p:cNvPr id="20" name="object 20"/>
          <p:cNvSpPr txBox="1"/>
          <p:nvPr/>
        </p:nvSpPr>
        <p:spPr>
          <a:xfrm>
            <a:off x="454913" y="3922014"/>
            <a:ext cx="1673860" cy="462915"/>
          </a:xfrm>
          <a:prstGeom prst="rect">
            <a:avLst/>
          </a:prstGeom>
          <a:solidFill>
            <a:srgbClr val="FFF1CC"/>
          </a:solidFill>
        </p:spPr>
        <p:txBody>
          <a:bodyPr vert="horz" wrap="square" lIns="0" tIns="24765" rIns="0" bIns="0" rtlCol="0">
            <a:spAutoFit/>
          </a:bodyPr>
          <a:lstStyle/>
          <a:p>
            <a:pPr marL="1397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231</a:t>
            </a:r>
            <a:endParaRPr sz="2400">
              <a:latin typeface="Cambria Math"/>
              <a:cs typeface="Cambria Math"/>
            </a:endParaRPr>
          </a:p>
        </p:txBody>
      </p:sp>
      <p:sp>
        <p:nvSpPr>
          <p:cNvPr id="21" name="object 21"/>
          <p:cNvSpPr txBox="1"/>
          <p:nvPr/>
        </p:nvSpPr>
        <p:spPr>
          <a:xfrm>
            <a:off x="4194047" y="3922014"/>
            <a:ext cx="1821180" cy="462915"/>
          </a:xfrm>
          <a:prstGeom prst="rect">
            <a:avLst/>
          </a:prstGeom>
          <a:solidFill>
            <a:srgbClr val="FFF1CC"/>
          </a:solidFill>
        </p:spPr>
        <p:txBody>
          <a:bodyPr vert="horz" wrap="square" lIns="0" tIns="24765" rIns="0" bIns="0" rtlCol="0">
            <a:spAutoFit/>
          </a:bodyPr>
          <a:lstStyle/>
          <a:p>
            <a:pPr marL="214629">
              <a:lnSpc>
                <a:spcPct val="100000"/>
              </a:lnSpc>
              <a:spcBef>
                <a:spcPts val="195"/>
              </a:spcBef>
            </a:pPr>
            <a:r>
              <a:rPr sz="2400" dirty="0">
                <a:latin typeface="Cambria Math"/>
                <a:cs typeface="Cambria Math"/>
              </a:rPr>
              <a:t>dist</a:t>
            </a:r>
            <a:r>
              <a:rPr sz="2400" spc="140"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138</a:t>
            </a:r>
            <a:endParaRPr sz="2400">
              <a:latin typeface="Cambria Math"/>
              <a:cs typeface="Cambria Math"/>
            </a:endParaRPr>
          </a:p>
        </p:txBody>
      </p:sp>
      <p:sp>
        <p:nvSpPr>
          <p:cNvPr id="22" name="object 22"/>
          <p:cNvSpPr txBox="1"/>
          <p:nvPr/>
        </p:nvSpPr>
        <p:spPr>
          <a:xfrm>
            <a:off x="6159246" y="3922014"/>
            <a:ext cx="1811020" cy="462915"/>
          </a:xfrm>
          <a:prstGeom prst="rect">
            <a:avLst/>
          </a:prstGeom>
          <a:solidFill>
            <a:srgbClr val="FFF1CC"/>
          </a:solidFill>
        </p:spPr>
        <p:txBody>
          <a:bodyPr vert="horz" wrap="square" lIns="0" tIns="24765" rIns="0" bIns="0" rtlCol="0">
            <a:spAutoFit/>
          </a:bodyPr>
          <a:lstStyle/>
          <a:p>
            <a:pPr marL="29400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76</a:t>
            </a:r>
            <a:endParaRPr sz="2400">
              <a:latin typeface="Cambria Math"/>
              <a:cs typeface="Cambria Math"/>
            </a:endParaRPr>
          </a:p>
        </p:txBody>
      </p:sp>
      <p:sp>
        <p:nvSpPr>
          <p:cNvPr id="23" name="object 23"/>
          <p:cNvSpPr txBox="1"/>
          <p:nvPr/>
        </p:nvSpPr>
        <p:spPr>
          <a:xfrm>
            <a:off x="8103107" y="3922014"/>
            <a:ext cx="1811655" cy="462915"/>
          </a:xfrm>
          <a:prstGeom prst="rect">
            <a:avLst/>
          </a:prstGeom>
          <a:solidFill>
            <a:srgbClr val="FFF1CC"/>
          </a:solidFill>
        </p:spPr>
        <p:txBody>
          <a:bodyPr vert="horz" wrap="square" lIns="0" tIns="24765" rIns="0" bIns="0" rtlCol="0">
            <a:spAutoFit/>
          </a:bodyPr>
          <a:lstStyle/>
          <a:p>
            <a:pPr marL="210185">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122</a:t>
            </a:r>
            <a:endParaRPr sz="2400">
              <a:latin typeface="Cambria Math"/>
              <a:cs typeface="Cambria Math"/>
            </a:endParaRPr>
          </a:p>
        </p:txBody>
      </p:sp>
      <p:sp>
        <p:nvSpPr>
          <p:cNvPr id="24" name="object 24"/>
          <p:cNvSpPr txBox="1"/>
          <p:nvPr/>
        </p:nvSpPr>
        <p:spPr>
          <a:xfrm>
            <a:off x="10058400" y="3922014"/>
            <a:ext cx="1807210" cy="462915"/>
          </a:xfrm>
          <a:prstGeom prst="rect">
            <a:avLst/>
          </a:prstGeom>
          <a:solidFill>
            <a:srgbClr val="FFF1CC"/>
          </a:solidFill>
        </p:spPr>
        <p:txBody>
          <a:bodyPr vert="horz" wrap="square" lIns="0" tIns="24765" rIns="0" bIns="0" rtlCol="0">
            <a:spAutoFit/>
          </a:bodyPr>
          <a:lstStyle/>
          <a:p>
            <a:pPr marL="292100">
              <a:lnSpc>
                <a:spcPct val="100000"/>
              </a:lnSpc>
              <a:spcBef>
                <a:spcPts val="195"/>
              </a:spcBef>
            </a:pPr>
            <a:r>
              <a:rPr sz="2400" dirty="0">
                <a:latin typeface="Cambria Math"/>
                <a:cs typeface="Cambria Math"/>
              </a:rPr>
              <a:t>dist</a:t>
            </a:r>
            <a:r>
              <a:rPr sz="2400" spc="135" dirty="0">
                <a:latin typeface="Cambria Math"/>
                <a:cs typeface="Cambria Math"/>
              </a:rPr>
              <a:t> </a:t>
            </a:r>
            <a:r>
              <a:rPr sz="2400" dirty="0">
                <a:latin typeface="Cambria Math"/>
                <a:cs typeface="Cambria Math"/>
              </a:rPr>
              <a:t>=</a:t>
            </a:r>
            <a:r>
              <a:rPr sz="2400" spc="125" dirty="0">
                <a:latin typeface="Cambria Math"/>
                <a:cs typeface="Cambria Math"/>
              </a:rPr>
              <a:t> </a:t>
            </a:r>
            <a:r>
              <a:rPr sz="2400" spc="-25" dirty="0">
                <a:latin typeface="Cambria Math"/>
                <a:cs typeface="Cambria Math"/>
              </a:rPr>
              <a:t>94</a:t>
            </a:r>
            <a:endParaRPr sz="2400">
              <a:latin typeface="Cambria Math"/>
              <a:cs typeface="Cambria Math"/>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3546" y="2481580"/>
            <a:ext cx="2146935" cy="695960"/>
          </a:xfrm>
          <a:prstGeom prst="rect">
            <a:avLst/>
          </a:prstGeom>
        </p:spPr>
        <p:txBody>
          <a:bodyPr vert="horz" wrap="square" lIns="0" tIns="12065" rIns="0" bIns="0" rtlCol="0">
            <a:spAutoFit/>
          </a:bodyPr>
          <a:lstStyle/>
          <a:p>
            <a:pPr marL="12700">
              <a:lnSpc>
                <a:spcPct val="100000"/>
              </a:lnSpc>
              <a:spcBef>
                <a:spcPts val="95"/>
              </a:spcBef>
            </a:pPr>
            <a:r>
              <a:rPr spc="-10" dirty="0"/>
              <a:t>Summary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012190">
              <a:lnSpc>
                <a:spcPct val="100000"/>
              </a:lnSpc>
              <a:spcBef>
                <a:spcPts val="95"/>
              </a:spcBef>
            </a:pPr>
            <a:r>
              <a:rPr dirty="0"/>
              <a:t>Basic</a:t>
            </a:r>
            <a:r>
              <a:rPr spc="-75" dirty="0"/>
              <a:t> </a:t>
            </a:r>
            <a:r>
              <a:rPr dirty="0"/>
              <a:t>Idea</a:t>
            </a:r>
            <a:r>
              <a:rPr spc="-70" dirty="0"/>
              <a:t> </a:t>
            </a:r>
            <a:r>
              <a:rPr dirty="0"/>
              <a:t>of</a:t>
            </a:r>
            <a:r>
              <a:rPr spc="-40" dirty="0"/>
              <a:t> </a:t>
            </a:r>
            <a:r>
              <a:rPr spc="-65" dirty="0"/>
              <a:t>Few-</a:t>
            </a:r>
            <a:r>
              <a:rPr dirty="0"/>
              <a:t>Shot</a:t>
            </a:r>
            <a:r>
              <a:rPr spc="-30" dirty="0"/>
              <a:t> </a:t>
            </a:r>
            <a:r>
              <a:rPr spc="-10" dirty="0"/>
              <a:t>Learning</a:t>
            </a:r>
          </a:p>
        </p:txBody>
      </p:sp>
      <p:sp>
        <p:nvSpPr>
          <p:cNvPr id="3" name="object 3"/>
          <p:cNvSpPr txBox="1">
            <a:spLocks noGrp="1"/>
          </p:cNvSpPr>
          <p:nvPr>
            <p:ph type="body" idx="1"/>
          </p:nvPr>
        </p:nvSpPr>
        <p:spPr>
          <a:prstGeom prst="rect">
            <a:avLst/>
          </a:prstGeom>
        </p:spPr>
        <p:txBody>
          <a:bodyPr vert="horz" wrap="square" lIns="0" tIns="167640" rIns="0" bIns="0" rtlCol="0">
            <a:spAutoFit/>
          </a:bodyPr>
          <a:lstStyle/>
          <a:p>
            <a:pPr marL="241300" indent="-228600">
              <a:lnSpc>
                <a:spcPct val="100000"/>
              </a:lnSpc>
              <a:spcBef>
                <a:spcPts val="1320"/>
              </a:spcBef>
              <a:buFont typeface="Arial"/>
              <a:buChar char="•"/>
              <a:tabLst>
                <a:tab pos="241300" algn="l"/>
              </a:tabLst>
            </a:pPr>
            <a:r>
              <a:rPr spc="-70" dirty="0"/>
              <a:t>Train</a:t>
            </a:r>
            <a:r>
              <a:rPr spc="-105" dirty="0"/>
              <a:t> </a:t>
            </a:r>
            <a:r>
              <a:rPr dirty="0"/>
              <a:t>a</a:t>
            </a:r>
            <a:r>
              <a:rPr spc="-85" dirty="0"/>
              <a:t> </a:t>
            </a:r>
            <a:r>
              <a:rPr dirty="0">
                <a:solidFill>
                  <a:srgbClr val="C00000"/>
                </a:solidFill>
              </a:rPr>
              <a:t>Siamese</a:t>
            </a:r>
            <a:r>
              <a:rPr spc="-75" dirty="0">
                <a:solidFill>
                  <a:srgbClr val="C00000"/>
                </a:solidFill>
              </a:rPr>
              <a:t> </a:t>
            </a:r>
            <a:r>
              <a:rPr dirty="0">
                <a:solidFill>
                  <a:srgbClr val="C00000"/>
                </a:solidFill>
              </a:rPr>
              <a:t>network</a:t>
            </a:r>
            <a:r>
              <a:rPr spc="-70" dirty="0">
                <a:solidFill>
                  <a:srgbClr val="C00000"/>
                </a:solidFill>
              </a:rPr>
              <a:t> </a:t>
            </a:r>
            <a:r>
              <a:rPr dirty="0"/>
              <a:t>on</a:t>
            </a:r>
            <a:r>
              <a:rPr spc="-50" dirty="0"/>
              <a:t> </a:t>
            </a:r>
            <a:r>
              <a:rPr spc="-40" dirty="0"/>
              <a:t>large-</a:t>
            </a:r>
            <a:r>
              <a:rPr dirty="0"/>
              <a:t>scale</a:t>
            </a:r>
            <a:r>
              <a:rPr spc="-95" dirty="0"/>
              <a:t> </a:t>
            </a:r>
            <a:r>
              <a:rPr dirty="0"/>
              <a:t>training</a:t>
            </a:r>
            <a:r>
              <a:rPr spc="-70" dirty="0"/>
              <a:t> </a:t>
            </a:r>
            <a:r>
              <a:rPr spc="-20" dirty="0"/>
              <a:t>set.</a:t>
            </a:r>
          </a:p>
          <a:p>
            <a:pPr marL="241300" indent="-228600">
              <a:lnSpc>
                <a:spcPct val="100000"/>
              </a:lnSpc>
              <a:spcBef>
                <a:spcPts val="1225"/>
              </a:spcBef>
              <a:buFont typeface="Arial"/>
              <a:buChar char="•"/>
              <a:tabLst>
                <a:tab pos="241300" algn="l"/>
              </a:tabLst>
            </a:pPr>
            <a:r>
              <a:rPr dirty="0"/>
              <a:t>Given</a:t>
            </a:r>
            <a:r>
              <a:rPr spc="-65" dirty="0"/>
              <a:t> </a:t>
            </a:r>
            <a:r>
              <a:rPr dirty="0"/>
              <a:t>a</a:t>
            </a:r>
            <a:r>
              <a:rPr spc="-30" dirty="0"/>
              <a:t> </a:t>
            </a:r>
            <a:r>
              <a:rPr dirty="0">
                <a:solidFill>
                  <a:srgbClr val="C00000"/>
                </a:solidFill>
              </a:rPr>
              <a:t>support</a:t>
            </a:r>
            <a:r>
              <a:rPr spc="-25" dirty="0">
                <a:solidFill>
                  <a:srgbClr val="C00000"/>
                </a:solidFill>
              </a:rPr>
              <a:t> </a:t>
            </a:r>
            <a:r>
              <a:rPr dirty="0">
                <a:solidFill>
                  <a:srgbClr val="C00000"/>
                </a:solidFill>
              </a:rPr>
              <a:t>set</a:t>
            </a:r>
            <a:r>
              <a:rPr spc="-25" dirty="0">
                <a:solidFill>
                  <a:srgbClr val="C00000"/>
                </a:solidFill>
              </a:rPr>
              <a:t> </a:t>
            </a:r>
            <a:r>
              <a:rPr dirty="0"/>
              <a:t>of</a:t>
            </a:r>
            <a:r>
              <a:rPr spc="-30" dirty="0"/>
              <a:t> </a:t>
            </a:r>
            <a:r>
              <a:rPr spc="-10" dirty="0">
                <a:latin typeface="Cambria Math"/>
                <a:cs typeface="Cambria Math"/>
              </a:rPr>
              <a:t>𝑘</a:t>
            </a:r>
            <a:r>
              <a:rPr spc="-10" dirty="0"/>
              <a:t>-</a:t>
            </a:r>
            <a:r>
              <a:rPr dirty="0"/>
              <a:t>way</a:t>
            </a:r>
            <a:r>
              <a:rPr spc="-35" dirty="0"/>
              <a:t> </a:t>
            </a:r>
            <a:r>
              <a:rPr spc="-10" dirty="0">
                <a:latin typeface="Cambria Math"/>
                <a:cs typeface="Cambria Math"/>
              </a:rPr>
              <a:t>𝑛</a:t>
            </a:r>
            <a:r>
              <a:rPr spc="-10" dirty="0"/>
              <a:t>-shot.</a:t>
            </a:r>
          </a:p>
          <a:p>
            <a:pPr marL="698500" lvl="1" indent="-228600">
              <a:lnSpc>
                <a:spcPct val="100000"/>
              </a:lnSpc>
              <a:spcBef>
                <a:spcPts val="819"/>
              </a:spcBef>
              <a:buFont typeface="Arial"/>
              <a:buChar char="•"/>
              <a:tabLst>
                <a:tab pos="698500" algn="l"/>
              </a:tabLst>
            </a:pPr>
            <a:r>
              <a:rPr sz="2400" spc="-10" dirty="0">
                <a:latin typeface="Cambria Math"/>
                <a:cs typeface="Cambria Math"/>
              </a:rPr>
              <a:t>𝑘</a:t>
            </a:r>
            <a:r>
              <a:rPr sz="2400" spc="-10" dirty="0">
                <a:latin typeface="Calibri"/>
                <a:cs typeface="Calibri"/>
              </a:rPr>
              <a:t>-</a:t>
            </a:r>
            <a:r>
              <a:rPr sz="2400" dirty="0">
                <a:latin typeface="Calibri"/>
                <a:cs typeface="Calibri"/>
              </a:rPr>
              <a:t>way</a:t>
            </a:r>
            <a:r>
              <a:rPr sz="2400" spc="-40" dirty="0">
                <a:latin typeface="Calibri"/>
                <a:cs typeface="Calibri"/>
              </a:rPr>
              <a:t> </a:t>
            </a:r>
            <a:r>
              <a:rPr sz="2400" dirty="0">
                <a:latin typeface="Calibri"/>
                <a:cs typeface="Calibri"/>
              </a:rPr>
              <a:t>means</a:t>
            </a:r>
            <a:r>
              <a:rPr sz="2400" spc="-30" dirty="0">
                <a:latin typeface="Calibri"/>
                <a:cs typeface="Calibri"/>
              </a:rPr>
              <a:t> </a:t>
            </a:r>
            <a:r>
              <a:rPr sz="2400" dirty="0">
                <a:latin typeface="Cambria Math"/>
                <a:cs typeface="Cambria Math"/>
              </a:rPr>
              <a:t>𝑘</a:t>
            </a:r>
            <a:r>
              <a:rPr sz="2400" spc="55" dirty="0">
                <a:latin typeface="Cambria Math"/>
                <a:cs typeface="Cambria Math"/>
              </a:rPr>
              <a:t> </a:t>
            </a:r>
            <a:r>
              <a:rPr sz="2400" spc="-10" dirty="0">
                <a:latin typeface="Calibri"/>
                <a:cs typeface="Calibri"/>
              </a:rPr>
              <a:t>classes.</a:t>
            </a:r>
            <a:endParaRPr sz="2400">
              <a:latin typeface="Calibri"/>
              <a:cs typeface="Calibri"/>
            </a:endParaRPr>
          </a:p>
          <a:p>
            <a:pPr marL="698500" lvl="1" indent="-228600">
              <a:lnSpc>
                <a:spcPct val="100000"/>
              </a:lnSpc>
              <a:spcBef>
                <a:spcPts val="800"/>
              </a:spcBef>
              <a:buFont typeface="Arial"/>
              <a:buChar char="•"/>
              <a:tabLst>
                <a:tab pos="698500" algn="l"/>
              </a:tabLst>
            </a:pPr>
            <a:r>
              <a:rPr sz="2400" spc="-10" dirty="0">
                <a:latin typeface="Cambria Math"/>
                <a:cs typeface="Cambria Math"/>
              </a:rPr>
              <a:t>𝑛</a:t>
            </a:r>
            <a:r>
              <a:rPr sz="2400" spc="-10" dirty="0">
                <a:latin typeface="Calibri"/>
                <a:cs typeface="Calibri"/>
              </a:rPr>
              <a:t>-</a:t>
            </a:r>
            <a:r>
              <a:rPr sz="2400" dirty="0">
                <a:latin typeface="Calibri"/>
                <a:cs typeface="Calibri"/>
              </a:rPr>
              <a:t>shot</a:t>
            </a:r>
            <a:r>
              <a:rPr sz="2400" spc="-55" dirty="0">
                <a:latin typeface="Calibri"/>
                <a:cs typeface="Calibri"/>
              </a:rPr>
              <a:t> </a:t>
            </a:r>
            <a:r>
              <a:rPr sz="2400" dirty="0">
                <a:latin typeface="Calibri"/>
                <a:cs typeface="Calibri"/>
              </a:rPr>
              <a:t>means</a:t>
            </a:r>
            <a:r>
              <a:rPr sz="2400" spc="-15" dirty="0">
                <a:latin typeface="Calibri"/>
                <a:cs typeface="Calibri"/>
              </a:rPr>
              <a:t> </a:t>
            </a:r>
            <a:r>
              <a:rPr sz="2400" dirty="0">
                <a:latin typeface="Calibri"/>
                <a:cs typeface="Calibri"/>
              </a:rPr>
              <a:t>every</a:t>
            </a:r>
            <a:r>
              <a:rPr sz="2400" spc="-5" dirty="0">
                <a:latin typeface="Calibri"/>
                <a:cs typeface="Calibri"/>
              </a:rPr>
              <a:t> </a:t>
            </a:r>
            <a:r>
              <a:rPr sz="2400" dirty="0">
                <a:latin typeface="Calibri"/>
                <a:cs typeface="Calibri"/>
              </a:rPr>
              <a:t>class</a:t>
            </a:r>
            <a:r>
              <a:rPr sz="2400" spc="-35" dirty="0">
                <a:latin typeface="Calibri"/>
                <a:cs typeface="Calibri"/>
              </a:rPr>
              <a:t> </a:t>
            </a:r>
            <a:r>
              <a:rPr sz="2400" dirty="0">
                <a:latin typeface="Calibri"/>
                <a:cs typeface="Calibri"/>
              </a:rPr>
              <a:t>has</a:t>
            </a:r>
            <a:r>
              <a:rPr sz="2400" spc="-20" dirty="0">
                <a:latin typeface="Calibri"/>
                <a:cs typeface="Calibri"/>
              </a:rPr>
              <a:t> </a:t>
            </a:r>
            <a:r>
              <a:rPr sz="2400" dirty="0">
                <a:latin typeface="Cambria Math"/>
                <a:cs typeface="Cambria Math"/>
              </a:rPr>
              <a:t>𝑛</a:t>
            </a:r>
            <a:r>
              <a:rPr sz="2400" spc="35" dirty="0">
                <a:latin typeface="Cambria Math"/>
                <a:cs typeface="Cambria Math"/>
              </a:rPr>
              <a:t> </a:t>
            </a:r>
            <a:r>
              <a:rPr sz="2400" spc="-10" dirty="0">
                <a:latin typeface="Calibri"/>
                <a:cs typeface="Calibri"/>
              </a:rPr>
              <a:t>samples.</a:t>
            </a:r>
            <a:endParaRPr sz="2400">
              <a:latin typeface="Calibri"/>
              <a:cs typeface="Calibri"/>
            </a:endParaRPr>
          </a:p>
          <a:p>
            <a:pPr marL="698500" lvl="1" indent="-228600">
              <a:lnSpc>
                <a:spcPct val="100000"/>
              </a:lnSpc>
              <a:spcBef>
                <a:spcPts val="800"/>
              </a:spcBef>
              <a:buFont typeface="Arial"/>
              <a:buChar char="•"/>
              <a:tabLst>
                <a:tab pos="698500" algn="l"/>
              </a:tabLst>
            </a:pPr>
            <a:r>
              <a:rPr sz="2400" dirty="0">
                <a:latin typeface="Calibri"/>
                <a:cs typeface="Calibri"/>
              </a:rPr>
              <a:t>The</a:t>
            </a:r>
            <a:r>
              <a:rPr sz="2400" spc="-65" dirty="0">
                <a:latin typeface="Calibri"/>
                <a:cs typeface="Calibri"/>
              </a:rPr>
              <a:t> </a:t>
            </a:r>
            <a:r>
              <a:rPr sz="2400" dirty="0">
                <a:latin typeface="Calibri"/>
                <a:cs typeface="Calibri"/>
              </a:rPr>
              <a:t>training</a:t>
            </a:r>
            <a:r>
              <a:rPr sz="2400" spc="-70" dirty="0">
                <a:latin typeface="Calibri"/>
                <a:cs typeface="Calibri"/>
              </a:rPr>
              <a:t> </a:t>
            </a:r>
            <a:r>
              <a:rPr sz="2400" dirty="0">
                <a:latin typeface="Calibri"/>
                <a:cs typeface="Calibri"/>
              </a:rPr>
              <a:t>set</a:t>
            </a:r>
            <a:r>
              <a:rPr sz="2400" spc="-65" dirty="0">
                <a:latin typeface="Calibri"/>
                <a:cs typeface="Calibri"/>
              </a:rPr>
              <a:t> </a:t>
            </a:r>
            <a:r>
              <a:rPr sz="2400" dirty="0">
                <a:latin typeface="Calibri"/>
                <a:cs typeface="Calibri"/>
              </a:rPr>
              <a:t>does</a:t>
            </a:r>
            <a:r>
              <a:rPr sz="2400" spc="-55" dirty="0">
                <a:latin typeface="Calibri"/>
                <a:cs typeface="Calibri"/>
              </a:rPr>
              <a:t> </a:t>
            </a:r>
            <a:r>
              <a:rPr sz="2400" dirty="0">
                <a:latin typeface="Calibri"/>
                <a:cs typeface="Calibri"/>
              </a:rPr>
              <a:t>not</a:t>
            </a:r>
            <a:r>
              <a:rPr sz="2400" spc="-65" dirty="0">
                <a:latin typeface="Calibri"/>
                <a:cs typeface="Calibri"/>
              </a:rPr>
              <a:t> </a:t>
            </a:r>
            <a:r>
              <a:rPr sz="2400" dirty="0">
                <a:latin typeface="Calibri"/>
                <a:cs typeface="Calibri"/>
              </a:rPr>
              <a:t>contain</a:t>
            </a:r>
            <a:r>
              <a:rPr sz="2400" spc="-65" dirty="0">
                <a:latin typeface="Calibri"/>
                <a:cs typeface="Calibri"/>
              </a:rPr>
              <a:t> </a:t>
            </a:r>
            <a:r>
              <a:rPr sz="2400" dirty="0">
                <a:latin typeface="Calibri"/>
                <a:cs typeface="Calibri"/>
              </a:rPr>
              <a:t>the</a:t>
            </a:r>
            <a:r>
              <a:rPr sz="2400" spc="-55" dirty="0">
                <a:latin typeface="Calibri"/>
                <a:cs typeface="Calibri"/>
              </a:rPr>
              <a:t> </a:t>
            </a:r>
            <a:r>
              <a:rPr sz="2400" dirty="0">
                <a:latin typeface="Cambria Math"/>
                <a:cs typeface="Cambria Math"/>
              </a:rPr>
              <a:t>𝑘</a:t>
            </a:r>
            <a:r>
              <a:rPr sz="2400" spc="20" dirty="0">
                <a:latin typeface="Cambria Math"/>
                <a:cs typeface="Cambria Math"/>
              </a:rPr>
              <a:t> </a:t>
            </a:r>
            <a:r>
              <a:rPr sz="2400" spc="-10" dirty="0">
                <a:latin typeface="Calibri"/>
                <a:cs typeface="Calibri"/>
              </a:rPr>
              <a:t>classes.</a:t>
            </a:r>
            <a:endParaRPr sz="2400">
              <a:latin typeface="Calibri"/>
              <a:cs typeface="Calibri"/>
            </a:endParaRPr>
          </a:p>
          <a:p>
            <a:pPr marL="241300" indent="-228600">
              <a:lnSpc>
                <a:spcPct val="100000"/>
              </a:lnSpc>
              <a:spcBef>
                <a:spcPts val="1155"/>
              </a:spcBef>
              <a:buFont typeface="Arial"/>
              <a:buChar char="•"/>
              <a:tabLst>
                <a:tab pos="241300" algn="l"/>
              </a:tabLst>
            </a:pPr>
            <a:r>
              <a:rPr dirty="0"/>
              <a:t>Given</a:t>
            </a:r>
            <a:r>
              <a:rPr spc="-114" dirty="0"/>
              <a:t> </a:t>
            </a:r>
            <a:r>
              <a:rPr dirty="0"/>
              <a:t>a</a:t>
            </a:r>
            <a:r>
              <a:rPr spc="-95" dirty="0"/>
              <a:t> </a:t>
            </a:r>
            <a:r>
              <a:rPr spc="-35" dirty="0">
                <a:solidFill>
                  <a:srgbClr val="C00000"/>
                </a:solidFill>
              </a:rPr>
              <a:t>query</a:t>
            </a:r>
            <a:r>
              <a:rPr spc="-35" dirty="0"/>
              <a:t>,</a:t>
            </a:r>
            <a:r>
              <a:rPr spc="-75" dirty="0"/>
              <a:t> </a:t>
            </a:r>
            <a:r>
              <a:rPr dirty="0"/>
              <a:t>predict</a:t>
            </a:r>
            <a:r>
              <a:rPr spc="-75" dirty="0"/>
              <a:t> </a:t>
            </a:r>
            <a:r>
              <a:rPr dirty="0"/>
              <a:t>its</a:t>
            </a:r>
            <a:r>
              <a:rPr spc="-70" dirty="0"/>
              <a:t> </a:t>
            </a:r>
            <a:r>
              <a:rPr spc="-10" dirty="0"/>
              <a:t>class.</a:t>
            </a:r>
          </a:p>
          <a:p>
            <a:pPr marL="698500" lvl="1" indent="-228600">
              <a:lnSpc>
                <a:spcPct val="100000"/>
              </a:lnSpc>
              <a:spcBef>
                <a:spcPts val="825"/>
              </a:spcBef>
              <a:buFont typeface="Arial"/>
              <a:buChar char="•"/>
              <a:tabLst>
                <a:tab pos="698500" algn="l"/>
              </a:tabLst>
            </a:pPr>
            <a:r>
              <a:rPr sz="2400" dirty="0">
                <a:latin typeface="Calibri"/>
                <a:cs typeface="Calibri"/>
              </a:rPr>
              <a:t>Use</a:t>
            </a:r>
            <a:r>
              <a:rPr sz="2400" spc="-80" dirty="0">
                <a:latin typeface="Calibri"/>
                <a:cs typeface="Calibri"/>
              </a:rPr>
              <a:t> </a:t>
            </a:r>
            <a:r>
              <a:rPr sz="2400" dirty="0">
                <a:latin typeface="Calibri"/>
                <a:cs typeface="Calibri"/>
              </a:rPr>
              <a:t>the</a:t>
            </a:r>
            <a:r>
              <a:rPr sz="2400" spc="-60" dirty="0">
                <a:latin typeface="Calibri"/>
                <a:cs typeface="Calibri"/>
              </a:rPr>
              <a:t> </a:t>
            </a:r>
            <a:r>
              <a:rPr sz="2400" dirty="0">
                <a:latin typeface="Calibri"/>
                <a:cs typeface="Calibri"/>
              </a:rPr>
              <a:t>Siamese</a:t>
            </a:r>
            <a:r>
              <a:rPr sz="2400" spc="-60" dirty="0">
                <a:latin typeface="Calibri"/>
                <a:cs typeface="Calibri"/>
              </a:rPr>
              <a:t> </a:t>
            </a:r>
            <a:r>
              <a:rPr sz="2400" dirty="0">
                <a:latin typeface="Calibri"/>
                <a:cs typeface="Calibri"/>
              </a:rPr>
              <a:t>network</a:t>
            </a:r>
            <a:r>
              <a:rPr sz="2400" spc="-60" dirty="0">
                <a:latin typeface="Calibri"/>
                <a:cs typeface="Calibri"/>
              </a:rPr>
              <a:t> </a:t>
            </a:r>
            <a:r>
              <a:rPr sz="2400" dirty="0">
                <a:latin typeface="Calibri"/>
                <a:cs typeface="Calibri"/>
              </a:rPr>
              <a:t>to</a:t>
            </a:r>
            <a:r>
              <a:rPr sz="2400" spc="-65" dirty="0">
                <a:latin typeface="Calibri"/>
                <a:cs typeface="Calibri"/>
              </a:rPr>
              <a:t> </a:t>
            </a:r>
            <a:r>
              <a:rPr sz="2400" dirty="0">
                <a:latin typeface="Calibri"/>
                <a:cs typeface="Calibri"/>
              </a:rPr>
              <a:t>compute</a:t>
            </a:r>
            <a:r>
              <a:rPr sz="2400" spc="-65" dirty="0">
                <a:latin typeface="Calibri"/>
                <a:cs typeface="Calibri"/>
              </a:rPr>
              <a:t> </a:t>
            </a:r>
            <a:r>
              <a:rPr sz="2400" dirty="0">
                <a:latin typeface="Calibri"/>
                <a:cs typeface="Calibri"/>
              </a:rPr>
              <a:t>similarity</a:t>
            </a:r>
            <a:r>
              <a:rPr sz="2400" spc="-75" dirty="0">
                <a:latin typeface="Calibri"/>
                <a:cs typeface="Calibri"/>
              </a:rPr>
              <a:t> </a:t>
            </a:r>
            <a:r>
              <a:rPr sz="2400" dirty="0">
                <a:latin typeface="Calibri"/>
                <a:cs typeface="Calibri"/>
              </a:rPr>
              <a:t>or</a:t>
            </a:r>
            <a:r>
              <a:rPr sz="2400" spc="-55" dirty="0">
                <a:latin typeface="Calibri"/>
                <a:cs typeface="Calibri"/>
              </a:rPr>
              <a:t> </a:t>
            </a:r>
            <a:r>
              <a:rPr sz="2400" spc="-10" dirty="0">
                <a:latin typeface="Calibri"/>
                <a:cs typeface="Calibri"/>
              </a:rPr>
              <a:t>distance.</a:t>
            </a:r>
            <a:endParaRPr sz="24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spc="-35" dirty="0"/>
              <a:t>Training</a:t>
            </a:r>
            <a:r>
              <a:rPr sz="6000" spc="-290" dirty="0"/>
              <a:t> </a:t>
            </a:r>
            <a:r>
              <a:rPr sz="6000" spc="-40" dirty="0"/>
              <a:t>Data</a:t>
            </a:r>
            <a:endParaRPr sz="6000"/>
          </a:p>
        </p:txBody>
      </p:sp>
      <p:pic>
        <p:nvPicPr>
          <p:cNvPr id="3" name="object 3"/>
          <p:cNvPicPr/>
          <p:nvPr/>
        </p:nvPicPr>
        <p:blipFill>
          <a:blip r:embed="rId2" cstate="print"/>
          <a:stretch>
            <a:fillRect/>
          </a:stretch>
        </p:blipFill>
        <p:spPr>
          <a:xfrm>
            <a:off x="2879598" y="2479548"/>
            <a:ext cx="1075181" cy="806958"/>
          </a:xfrm>
          <a:prstGeom prst="rect">
            <a:avLst/>
          </a:prstGeom>
        </p:spPr>
      </p:pic>
      <p:sp>
        <p:nvSpPr>
          <p:cNvPr id="4" name="object 4"/>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5" name="object 5"/>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6" name="object 6"/>
          <p:cNvPicPr/>
          <p:nvPr/>
        </p:nvPicPr>
        <p:blipFill>
          <a:blip r:embed="rId3" cstate="print"/>
          <a:stretch>
            <a:fillRect/>
          </a:stretch>
        </p:blipFill>
        <p:spPr>
          <a:xfrm>
            <a:off x="1196339" y="2479548"/>
            <a:ext cx="1187196" cy="79095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Siamese</a:t>
            </a:r>
            <a:r>
              <a:rPr spc="-215" dirty="0"/>
              <a:t> </a:t>
            </a:r>
            <a:r>
              <a:rPr dirty="0"/>
              <a:t>Network</a:t>
            </a:r>
            <a:r>
              <a:rPr spc="-190" dirty="0"/>
              <a:t> </a:t>
            </a:r>
            <a:r>
              <a:rPr dirty="0"/>
              <a:t>for</a:t>
            </a:r>
            <a:r>
              <a:rPr spc="-195" dirty="0"/>
              <a:t> </a:t>
            </a:r>
            <a:r>
              <a:rPr dirty="0"/>
              <a:t>Pairwise</a:t>
            </a:r>
            <a:r>
              <a:rPr spc="-195" dirty="0"/>
              <a:t> </a:t>
            </a:r>
            <a:r>
              <a:rPr spc="-10" dirty="0"/>
              <a:t>Similarity</a:t>
            </a:r>
          </a:p>
        </p:txBody>
      </p:sp>
      <p:sp>
        <p:nvSpPr>
          <p:cNvPr id="3" name="object 3"/>
          <p:cNvSpPr/>
          <p:nvPr/>
        </p:nvSpPr>
        <p:spPr>
          <a:xfrm>
            <a:off x="2485644" y="2212085"/>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4" name="object 4"/>
          <p:cNvSpPr txBox="1"/>
          <p:nvPr/>
        </p:nvSpPr>
        <p:spPr>
          <a:xfrm>
            <a:off x="1184655" y="2740405"/>
            <a:ext cx="585470" cy="635635"/>
          </a:xfrm>
          <a:prstGeom prst="rect">
            <a:avLst/>
          </a:prstGeom>
        </p:spPr>
        <p:txBody>
          <a:bodyPr vert="horz" wrap="square" lIns="0" tIns="12700" rIns="0" bIns="0" rtlCol="0">
            <a:spAutoFit/>
          </a:bodyPr>
          <a:lstStyle/>
          <a:p>
            <a:pPr marL="12700">
              <a:lnSpc>
                <a:spcPct val="100000"/>
              </a:lnSpc>
              <a:spcBef>
                <a:spcPts val="100"/>
              </a:spcBef>
            </a:pPr>
            <a:r>
              <a:rPr sz="4000" spc="-25" dirty="0">
                <a:latin typeface="Cambria Math"/>
                <a:cs typeface="Cambria Math"/>
              </a:rPr>
              <a:t>𝐱1</a:t>
            </a:r>
            <a:endParaRPr sz="4000">
              <a:latin typeface="Cambria Math"/>
              <a:cs typeface="Cambria Math"/>
            </a:endParaRPr>
          </a:p>
        </p:txBody>
      </p:sp>
      <p:sp>
        <p:nvSpPr>
          <p:cNvPr id="5" name="object 5"/>
          <p:cNvSpPr txBox="1"/>
          <p:nvPr/>
        </p:nvSpPr>
        <p:spPr>
          <a:xfrm>
            <a:off x="1173225" y="5459476"/>
            <a:ext cx="521334" cy="635635"/>
          </a:xfrm>
          <a:prstGeom prst="rect">
            <a:avLst/>
          </a:prstGeom>
        </p:spPr>
        <p:txBody>
          <a:bodyPr vert="horz" wrap="square" lIns="0" tIns="12700" rIns="0" bIns="0" rtlCol="0">
            <a:spAutoFit/>
          </a:bodyPr>
          <a:lstStyle/>
          <a:p>
            <a:pPr marL="12700">
              <a:lnSpc>
                <a:spcPct val="100000"/>
              </a:lnSpc>
              <a:spcBef>
                <a:spcPts val="100"/>
              </a:spcBef>
            </a:pPr>
            <a:r>
              <a:rPr sz="4000" spc="-190" dirty="0">
                <a:latin typeface="Cambria Math"/>
                <a:cs typeface="Cambria Math"/>
              </a:rPr>
              <a:t>𝐱2</a:t>
            </a:r>
            <a:endParaRPr sz="4000">
              <a:latin typeface="Cambria Math"/>
              <a:cs typeface="Cambria Math"/>
            </a:endParaRPr>
          </a:p>
        </p:txBody>
      </p:sp>
      <p:sp>
        <p:nvSpPr>
          <p:cNvPr id="6" name="object 6"/>
          <p:cNvSpPr txBox="1"/>
          <p:nvPr/>
        </p:nvSpPr>
        <p:spPr>
          <a:xfrm>
            <a:off x="3002026" y="1697735"/>
            <a:ext cx="194945" cy="513080"/>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Math"/>
                <a:cs typeface="Cambria Math"/>
              </a:rPr>
              <a:t>𝐟</a:t>
            </a:r>
            <a:endParaRPr sz="3200">
              <a:latin typeface="Cambria Math"/>
              <a:cs typeface="Cambria Math"/>
            </a:endParaRPr>
          </a:p>
        </p:txBody>
      </p:sp>
      <p:sp>
        <p:nvSpPr>
          <p:cNvPr id="7" name="object 7"/>
          <p:cNvSpPr/>
          <p:nvPr/>
        </p:nvSpPr>
        <p:spPr>
          <a:xfrm>
            <a:off x="3999738" y="1626107"/>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FF0000"/>
          </a:solidFill>
        </p:spPr>
        <p:txBody>
          <a:bodyPr wrap="square" lIns="0" tIns="0" rIns="0" bIns="0" rtlCol="0"/>
          <a:lstStyle/>
          <a:p>
            <a:endParaRPr/>
          </a:p>
        </p:txBody>
      </p:sp>
      <p:sp>
        <p:nvSpPr>
          <p:cNvPr id="8" name="object 8"/>
          <p:cNvSpPr txBox="1"/>
          <p:nvPr/>
        </p:nvSpPr>
        <p:spPr>
          <a:xfrm>
            <a:off x="3002026" y="426948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9" name="object 9"/>
          <p:cNvSpPr/>
          <p:nvPr/>
        </p:nvSpPr>
        <p:spPr>
          <a:xfrm>
            <a:off x="3999738" y="4184091"/>
            <a:ext cx="100330" cy="1442085"/>
          </a:xfrm>
          <a:custGeom>
            <a:avLst/>
            <a:gdLst/>
            <a:ahLst/>
            <a:cxnLst/>
            <a:rect l="l" t="t" r="r" b="b"/>
            <a:pathLst>
              <a:path w="100329" h="1442085">
                <a:moveTo>
                  <a:pt x="100266" y="0"/>
                </a:moveTo>
                <a:lnTo>
                  <a:pt x="0" y="0"/>
                </a:lnTo>
                <a:lnTo>
                  <a:pt x="0" y="1441703"/>
                </a:lnTo>
                <a:lnTo>
                  <a:pt x="100266" y="1441703"/>
                </a:lnTo>
                <a:lnTo>
                  <a:pt x="100266" y="0"/>
                </a:lnTo>
                <a:close/>
              </a:path>
            </a:pathLst>
          </a:custGeom>
          <a:solidFill>
            <a:srgbClr val="4471C4"/>
          </a:solidFill>
        </p:spPr>
        <p:txBody>
          <a:bodyPr wrap="square" lIns="0" tIns="0" rIns="0" bIns="0" rtlCol="0"/>
          <a:lstStyle/>
          <a:p>
            <a:endParaRPr/>
          </a:p>
        </p:txBody>
      </p:sp>
      <p:sp>
        <p:nvSpPr>
          <p:cNvPr id="10" name="object 10"/>
          <p:cNvSpPr/>
          <p:nvPr/>
        </p:nvSpPr>
        <p:spPr>
          <a:xfrm>
            <a:off x="6143244" y="2950464"/>
            <a:ext cx="100330" cy="1442085"/>
          </a:xfrm>
          <a:custGeom>
            <a:avLst/>
            <a:gdLst/>
            <a:ahLst/>
            <a:cxnLst/>
            <a:rect l="l" t="t" r="r" b="b"/>
            <a:pathLst>
              <a:path w="100329" h="1442085">
                <a:moveTo>
                  <a:pt x="100266" y="0"/>
                </a:moveTo>
                <a:lnTo>
                  <a:pt x="0" y="0"/>
                </a:lnTo>
                <a:lnTo>
                  <a:pt x="0" y="1441704"/>
                </a:lnTo>
                <a:lnTo>
                  <a:pt x="100266" y="1441704"/>
                </a:lnTo>
                <a:lnTo>
                  <a:pt x="100266" y="0"/>
                </a:lnTo>
                <a:close/>
              </a:path>
            </a:pathLst>
          </a:custGeom>
          <a:solidFill>
            <a:srgbClr val="6F2F9F"/>
          </a:solidFill>
        </p:spPr>
        <p:txBody>
          <a:bodyPr wrap="square" lIns="0" tIns="0" rIns="0" bIns="0" rtlCol="0"/>
          <a:lstStyle/>
          <a:p>
            <a:endParaRPr/>
          </a:p>
        </p:txBody>
      </p:sp>
      <p:sp>
        <p:nvSpPr>
          <p:cNvPr id="11" name="object 11"/>
          <p:cNvSpPr/>
          <p:nvPr/>
        </p:nvSpPr>
        <p:spPr>
          <a:xfrm>
            <a:off x="2485644" y="4770882"/>
            <a:ext cx="1386205" cy="285750"/>
          </a:xfrm>
          <a:custGeom>
            <a:avLst/>
            <a:gdLst/>
            <a:ahLst/>
            <a:cxnLst/>
            <a:rect l="l" t="t" r="r" b="b"/>
            <a:pathLst>
              <a:path w="1386204" h="285750">
                <a:moveTo>
                  <a:pt x="1100073" y="0"/>
                </a:moveTo>
                <a:lnTo>
                  <a:pt x="1191514" y="114300"/>
                </a:lnTo>
                <a:lnTo>
                  <a:pt x="0" y="114300"/>
                </a:lnTo>
                <a:lnTo>
                  <a:pt x="0" y="171450"/>
                </a:lnTo>
                <a:lnTo>
                  <a:pt x="1191514" y="171450"/>
                </a:lnTo>
                <a:lnTo>
                  <a:pt x="1100073" y="285750"/>
                </a:lnTo>
                <a:lnTo>
                  <a:pt x="1385823" y="142875"/>
                </a:lnTo>
                <a:lnTo>
                  <a:pt x="1100073" y="0"/>
                </a:lnTo>
                <a:close/>
              </a:path>
            </a:pathLst>
          </a:custGeom>
          <a:solidFill>
            <a:srgbClr val="7E7E7E"/>
          </a:solidFill>
        </p:spPr>
        <p:txBody>
          <a:bodyPr wrap="square" lIns="0" tIns="0" rIns="0" bIns="0" rtlCol="0"/>
          <a:lstStyle/>
          <a:p>
            <a:endParaRPr/>
          </a:p>
        </p:txBody>
      </p:sp>
      <p:sp>
        <p:nvSpPr>
          <p:cNvPr id="12" name="object 12"/>
          <p:cNvSpPr/>
          <p:nvPr/>
        </p:nvSpPr>
        <p:spPr>
          <a:xfrm>
            <a:off x="4251959" y="3841241"/>
            <a:ext cx="1749425" cy="1087755"/>
          </a:xfrm>
          <a:custGeom>
            <a:avLst/>
            <a:gdLst/>
            <a:ahLst/>
            <a:cxnLst/>
            <a:rect l="l" t="t" r="r" b="b"/>
            <a:pathLst>
              <a:path w="1749425" h="1087754">
                <a:moveTo>
                  <a:pt x="1749043" y="0"/>
                </a:moveTo>
                <a:lnTo>
                  <a:pt x="1430781" y="27558"/>
                </a:lnTo>
                <a:lnTo>
                  <a:pt x="1568450" y="77215"/>
                </a:lnTo>
                <a:lnTo>
                  <a:pt x="0" y="1038986"/>
                </a:lnTo>
                <a:lnTo>
                  <a:pt x="29844" y="1087754"/>
                </a:lnTo>
                <a:lnTo>
                  <a:pt x="1598422" y="125983"/>
                </a:lnTo>
                <a:lnTo>
                  <a:pt x="1580261" y="271144"/>
                </a:lnTo>
                <a:lnTo>
                  <a:pt x="1749043" y="0"/>
                </a:lnTo>
                <a:close/>
              </a:path>
            </a:pathLst>
          </a:custGeom>
          <a:solidFill>
            <a:srgbClr val="7E7E7E"/>
          </a:solidFill>
        </p:spPr>
        <p:txBody>
          <a:bodyPr wrap="square" lIns="0" tIns="0" rIns="0" bIns="0" rtlCol="0"/>
          <a:lstStyle/>
          <a:p>
            <a:endParaRPr/>
          </a:p>
        </p:txBody>
      </p:sp>
      <p:sp>
        <p:nvSpPr>
          <p:cNvPr id="13" name="object 13"/>
          <p:cNvSpPr txBox="1"/>
          <p:nvPr/>
        </p:nvSpPr>
        <p:spPr>
          <a:xfrm>
            <a:off x="3866388" y="3031744"/>
            <a:ext cx="478155" cy="513080"/>
          </a:xfrm>
          <a:prstGeom prst="rect">
            <a:avLst/>
          </a:prstGeom>
        </p:spPr>
        <p:txBody>
          <a:bodyPr vert="horz" wrap="square" lIns="0" tIns="12065" rIns="0" bIns="0" rtlCol="0">
            <a:spAutoFit/>
          </a:bodyPr>
          <a:lstStyle/>
          <a:p>
            <a:pPr marL="38100">
              <a:lnSpc>
                <a:spcPct val="100000"/>
              </a:lnSpc>
              <a:spcBef>
                <a:spcPts val="95"/>
              </a:spcBef>
            </a:pPr>
            <a:r>
              <a:rPr sz="3200" spc="-25" dirty="0">
                <a:solidFill>
                  <a:srgbClr val="FF0000"/>
                </a:solidFill>
                <a:latin typeface="Cambria Math"/>
                <a:cs typeface="Cambria Math"/>
              </a:rPr>
              <a:t>𝐡</a:t>
            </a:r>
            <a:r>
              <a:rPr sz="3450" spc="-37" baseline="-16908" dirty="0">
                <a:solidFill>
                  <a:srgbClr val="FF0000"/>
                </a:solidFill>
                <a:latin typeface="Cambria Math"/>
                <a:cs typeface="Cambria Math"/>
              </a:rPr>
              <a:t>1</a:t>
            </a:r>
            <a:endParaRPr sz="3450" baseline="-16908">
              <a:latin typeface="Cambria Math"/>
              <a:cs typeface="Cambria Math"/>
            </a:endParaRPr>
          </a:p>
        </p:txBody>
      </p:sp>
      <p:sp>
        <p:nvSpPr>
          <p:cNvPr id="14" name="object 14"/>
          <p:cNvSpPr txBox="1"/>
          <p:nvPr/>
        </p:nvSpPr>
        <p:spPr>
          <a:xfrm>
            <a:off x="6036564" y="4463033"/>
            <a:ext cx="226060" cy="513080"/>
          </a:xfrm>
          <a:prstGeom prst="rect">
            <a:avLst/>
          </a:prstGeom>
        </p:spPr>
        <p:txBody>
          <a:bodyPr vert="horz" wrap="square" lIns="0" tIns="12065" rIns="0" bIns="0" rtlCol="0">
            <a:spAutoFit/>
          </a:bodyPr>
          <a:lstStyle/>
          <a:p>
            <a:pPr marL="12700">
              <a:lnSpc>
                <a:spcPct val="100000"/>
              </a:lnSpc>
              <a:spcBef>
                <a:spcPts val="95"/>
              </a:spcBef>
            </a:pPr>
            <a:r>
              <a:rPr sz="3200" spc="-50" dirty="0">
                <a:solidFill>
                  <a:srgbClr val="6F2F9F"/>
                </a:solidFill>
                <a:latin typeface="Cambria Math"/>
                <a:cs typeface="Cambria Math"/>
              </a:rPr>
              <a:t>𝐳</a:t>
            </a:r>
            <a:endParaRPr sz="3200">
              <a:latin typeface="Cambria Math"/>
              <a:cs typeface="Cambria Math"/>
            </a:endParaRPr>
          </a:p>
        </p:txBody>
      </p:sp>
      <p:sp>
        <p:nvSpPr>
          <p:cNvPr id="15" name="object 15"/>
          <p:cNvSpPr txBox="1"/>
          <p:nvPr/>
        </p:nvSpPr>
        <p:spPr>
          <a:xfrm>
            <a:off x="3889247" y="5623052"/>
            <a:ext cx="450215" cy="513080"/>
          </a:xfrm>
          <a:prstGeom prst="rect">
            <a:avLst/>
          </a:prstGeom>
        </p:spPr>
        <p:txBody>
          <a:bodyPr vert="horz" wrap="square" lIns="0" tIns="12065" rIns="0" bIns="0" rtlCol="0">
            <a:spAutoFit/>
          </a:bodyPr>
          <a:lstStyle/>
          <a:p>
            <a:pPr marL="12700">
              <a:lnSpc>
                <a:spcPct val="100000"/>
              </a:lnSpc>
              <a:spcBef>
                <a:spcPts val="95"/>
              </a:spcBef>
            </a:pPr>
            <a:r>
              <a:rPr sz="3200" spc="-175" dirty="0">
                <a:solidFill>
                  <a:srgbClr val="006FC0"/>
                </a:solidFill>
                <a:latin typeface="Cambria Math"/>
                <a:cs typeface="Cambria Math"/>
              </a:rPr>
              <a:t>𝐡2</a:t>
            </a:r>
            <a:endParaRPr sz="3200">
              <a:latin typeface="Cambria Math"/>
              <a:cs typeface="Cambria Math"/>
            </a:endParaRPr>
          </a:p>
        </p:txBody>
      </p:sp>
      <p:sp>
        <p:nvSpPr>
          <p:cNvPr id="16" name="object 16"/>
          <p:cNvSpPr txBox="1"/>
          <p:nvPr/>
        </p:nvSpPr>
        <p:spPr>
          <a:xfrm>
            <a:off x="6531609" y="2854960"/>
            <a:ext cx="934085" cy="635000"/>
          </a:xfrm>
          <a:prstGeom prst="rect">
            <a:avLst/>
          </a:prstGeom>
        </p:spPr>
        <p:txBody>
          <a:bodyPr vert="horz" wrap="square" lIns="0" tIns="12065" rIns="0" bIns="0" rtlCol="0">
            <a:spAutoFit/>
          </a:bodyPr>
          <a:lstStyle/>
          <a:p>
            <a:pPr marL="12700" marR="5080" indent="76200">
              <a:lnSpc>
                <a:spcPct val="100000"/>
              </a:lnSpc>
              <a:spcBef>
                <a:spcPts val="95"/>
              </a:spcBef>
            </a:pPr>
            <a:r>
              <a:rPr sz="2000" b="1" spc="-10" dirty="0">
                <a:solidFill>
                  <a:srgbClr val="7E7E7E"/>
                </a:solidFill>
                <a:latin typeface="Courier New"/>
                <a:cs typeface="Courier New"/>
              </a:rPr>
              <a:t>Dense </a:t>
            </a:r>
            <a:r>
              <a:rPr sz="2000" b="1" spc="-20" dirty="0">
                <a:solidFill>
                  <a:srgbClr val="7E7E7E"/>
                </a:solidFill>
                <a:latin typeface="Courier New"/>
                <a:cs typeface="Courier New"/>
              </a:rPr>
              <a:t>Layers</a:t>
            </a:r>
            <a:endParaRPr sz="2000">
              <a:latin typeface="Courier New"/>
              <a:cs typeface="Courier New"/>
            </a:endParaRPr>
          </a:p>
        </p:txBody>
      </p:sp>
      <p:pic>
        <p:nvPicPr>
          <p:cNvPr id="17" name="object 17"/>
          <p:cNvPicPr/>
          <p:nvPr/>
        </p:nvPicPr>
        <p:blipFill>
          <a:blip r:embed="rId2" cstate="print"/>
          <a:stretch>
            <a:fillRect/>
          </a:stretch>
        </p:blipFill>
        <p:spPr>
          <a:xfrm>
            <a:off x="10205466" y="3326129"/>
            <a:ext cx="1066800" cy="693420"/>
          </a:xfrm>
          <a:prstGeom prst="rect">
            <a:avLst/>
          </a:prstGeom>
        </p:spPr>
      </p:pic>
      <p:sp>
        <p:nvSpPr>
          <p:cNvPr id="18" name="object 18"/>
          <p:cNvSpPr/>
          <p:nvPr/>
        </p:nvSpPr>
        <p:spPr>
          <a:xfrm>
            <a:off x="6352794" y="3528059"/>
            <a:ext cx="1386205" cy="285750"/>
          </a:xfrm>
          <a:custGeom>
            <a:avLst/>
            <a:gdLst/>
            <a:ahLst/>
            <a:cxnLst/>
            <a:rect l="l" t="t" r="r" b="b"/>
            <a:pathLst>
              <a:path w="1386204" h="285750">
                <a:moveTo>
                  <a:pt x="1100074" y="0"/>
                </a:moveTo>
                <a:lnTo>
                  <a:pt x="1191513" y="114300"/>
                </a:lnTo>
                <a:lnTo>
                  <a:pt x="0" y="114300"/>
                </a:lnTo>
                <a:lnTo>
                  <a:pt x="0" y="171450"/>
                </a:lnTo>
                <a:lnTo>
                  <a:pt x="1191513"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19" name="object 19"/>
          <p:cNvSpPr/>
          <p:nvPr/>
        </p:nvSpPr>
        <p:spPr>
          <a:xfrm>
            <a:off x="11373104" y="4092702"/>
            <a:ext cx="93980" cy="282575"/>
          </a:xfrm>
          <a:custGeom>
            <a:avLst/>
            <a:gdLst/>
            <a:ahLst/>
            <a:cxnLst/>
            <a:rect l="l" t="t" r="r" b="b"/>
            <a:pathLst>
              <a:path w="93979" h="282575">
                <a:moveTo>
                  <a:pt x="4064" y="0"/>
                </a:moveTo>
                <a:lnTo>
                  <a:pt x="0" y="11430"/>
                </a:lnTo>
                <a:lnTo>
                  <a:pt x="16382" y="18542"/>
                </a:lnTo>
                <a:lnTo>
                  <a:pt x="30352" y="28321"/>
                </a:lnTo>
                <a:lnTo>
                  <a:pt x="58927" y="73914"/>
                </a:lnTo>
                <a:lnTo>
                  <a:pt x="67182" y="115697"/>
                </a:lnTo>
                <a:lnTo>
                  <a:pt x="68325" y="139827"/>
                </a:lnTo>
                <a:lnTo>
                  <a:pt x="67182" y="164719"/>
                </a:lnTo>
                <a:lnTo>
                  <a:pt x="58800" y="207645"/>
                </a:lnTo>
                <a:lnTo>
                  <a:pt x="30352" y="254000"/>
                </a:lnTo>
                <a:lnTo>
                  <a:pt x="380" y="271018"/>
                </a:lnTo>
                <a:lnTo>
                  <a:pt x="4064" y="282448"/>
                </a:lnTo>
                <a:lnTo>
                  <a:pt x="42545" y="264414"/>
                </a:lnTo>
                <a:lnTo>
                  <a:pt x="70739" y="233045"/>
                </a:lnTo>
                <a:lnTo>
                  <a:pt x="88265" y="191135"/>
                </a:lnTo>
                <a:lnTo>
                  <a:pt x="93979" y="141350"/>
                </a:lnTo>
                <a:lnTo>
                  <a:pt x="92582" y="115443"/>
                </a:lnTo>
                <a:lnTo>
                  <a:pt x="80899" y="69468"/>
                </a:lnTo>
                <a:lnTo>
                  <a:pt x="57785" y="32131"/>
                </a:lnTo>
                <a:lnTo>
                  <a:pt x="24511" y="7366"/>
                </a:lnTo>
                <a:lnTo>
                  <a:pt x="4064" y="0"/>
                </a:lnTo>
                <a:close/>
              </a:path>
            </a:pathLst>
          </a:custGeom>
          <a:solidFill>
            <a:srgbClr val="000000"/>
          </a:solidFill>
        </p:spPr>
        <p:txBody>
          <a:bodyPr wrap="square" lIns="0" tIns="0" rIns="0" bIns="0" rtlCol="0"/>
          <a:lstStyle/>
          <a:p>
            <a:endParaRPr/>
          </a:p>
        </p:txBody>
      </p:sp>
      <p:sp>
        <p:nvSpPr>
          <p:cNvPr id="20" name="object 20"/>
          <p:cNvSpPr/>
          <p:nvPr/>
        </p:nvSpPr>
        <p:spPr>
          <a:xfrm>
            <a:off x="10539983" y="4092702"/>
            <a:ext cx="93980" cy="282575"/>
          </a:xfrm>
          <a:custGeom>
            <a:avLst/>
            <a:gdLst/>
            <a:ahLst/>
            <a:cxnLst/>
            <a:rect l="l" t="t" r="r" b="b"/>
            <a:pathLst>
              <a:path w="93979" h="282575">
                <a:moveTo>
                  <a:pt x="90043" y="0"/>
                </a:moveTo>
                <a:lnTo>
                  <a:pt x="51562" y="18161"/>
                </a:lnTo>
                <a:lnTo>
                  <a:pt x="23241" y="49530"/>
                </a:lnTo>
                <a:lnTo>
                  <a:pt x="5842" y="91440"/>
                </a:lnTo>
                <a:lnTo>
                  <a:pt x="0" y="141350"/>
                </a:lnTo>
                <a:lnTo>
                  <a:pt x="1397" y="167259"/>
                </a:lnTo>
                <a:lnTo>
                  <a:pt x="13081" y="213106"/>
                </a:lnTo>
                <a:lnTo>
                  <a:pt x="36068" y="250444"/>
                </a:lnTo>
                <a:lnTo>
                  <a:pt x="69469" y="275081"/>
                </a:lnTo>
                <a:lnTo>
                  <a:pt x="90043" y="282448"/>
                </a:lnTo>
                <a:lnTo>
                  <a:pt x="93599" y="271018"/>
                </a:lnTo>
                <a:lnTo>
                  <a:pt x="77470" y="263906"/>
                </a:lnTo>
                <a:lnTo>
                  <a:pt x="63626" y="254000"/>
                </a:lnTo>
                <a:lnTo>
                  <a:pt x="35179" y="207645"/>
                </a:lnTo>
                <a:lnTo>
                  <a:pt x="26797" y="164719"/>
                </a:lnTo>
                <a:lnTo>
                  <a:pt x="25781" y="139827"/>
                </a:lnTo>
                <a:lnTo>
                  <a:pt x="26797" y="115697"/>
                </a:lnTo>
                <a:lnTo>
                  <a:pt x="35179" y="73914"/>
                </a:lnTo>
                <a:lnTo>
                  <a:pt x="63754" y="28321"/>
                </a:lnTo>
                <a:lnTo>
                  <a:pt x="93980" y="11430"/>
                </a:lnTo>
                <a:lnTo>
                  <a:pt x="90043" y="0"/>
                </a:lnTo>
                <a:close/>
              </a:path>
            </a:pathLst>
          </a:custGeom>
          <a:solidFill>
            <a:srgbClr val="000000"/>
          </a:solidFill>
        </p:spPr>
        <p:txBody>
          <a:bodyPr wrap="square" lIns="0" tIns="0" rIns="0" bIns="0" rtlCol="0"/>
          <a:lstStyle/>
          <a:p>
            <a:endParaRPr/>
          </a:p>
        </p:txBody>
      </p:sp>
      <p:sp>
        <p:nvSpPr>
          <p:cNvPr id="21" name="object 21"/>
          <p:cNvSpPr txBox="1"/>
          <p:nvPr/>
        </p:nvSpPr>
        <p:spPr>
          <a:xfrm>
            <a:off x="10031221" y="3995420"/>
            <a:ext cx="14033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sim</a:t>
            </a:r>
            <a:r>
              <a:rPr sz="2400" spc="550" dirty="0">
                <a:latin typeface="Cambria Math"/>
                <a:cs typeface="Cambria Math"/>
              </a:rPr>
              <a:t> </a:t>
            </a:r>
            <a:r>
              <a:rPr sz="2400" dirty="0">
                <a:latin typeface="Cambria Math"/>
                <a:cs typeface="Cambria Math"/>
              </a:rPr>
              <a:t>𝐱1,</a:t>
            </a:r>
            <a:r>
              <a:rPr sz="2400" spc="-40" dirty="0">
                <a:latin typeface="Cambria Math"/>
                <a:cs typeface="Cambria Math"/>
              </a:rPr>
              <a:t> </a:t>
            </a:r>
            <a:r>
              <a:rPr sz="2400" spc="-25" dirty="0">
                <a:latin typeface="Cambria Math"/>
                <a:cs typeface="Cambria Math"/>
              </a:rPr>
              <a:t>𝐱2</a:t>
            </a:r>
            <a:endParaRPr sz="2400">
              <a:latin typeface="Cambria Math"/>
              <a:cs typeface="Cambria Math"/>
            </a:endParaRPr>
          </a:p>
        </p:txBody>
      </p:sp>
      <p:sp>
        <p:nvSpPr>
          <p:cNvPr id="22" name="object 22"/>
          <p:cNvSpPr/>
          <p:nvPr/>
        </p:nvSpPr>
        <p:spPr>
          <a:xfrm>
            <a:off x="4251197" y="2330957"/>
            <a:ext cx="1749425" cy="1123950"/>
          </a:xfrm>
          <a:custGeom>
            <a:avLst/>
            <a:gdLst/>
            <a:ahLst/>
            <a:cxnLst/>
            <a:rect l="l" t="t" r="r" b="b"/>
            <a:pathLst>
              <a:path w="1749425" h="1123950">
                <a:moveTo>
                  <a:pt x="30606" y="0"/>
                </a:moveTo>
                <a:lnTo>
                  <a:pt x="0" y="48259"/>
                </a:lnTo>
                <a:lnTo>
                  <a:pt x="1570101" y="1043813"/>
                </a:lnTo>
                <a:lnTo>
                  <a:pt x="1431543" y="1091438"/>
                </a:lnTo>
                <a:lnTo>
                  <a:pt x="1749425" y="1123822"/>
                </a:lnTo>
                <a:lnTo>
                  <a:pt x="1584578" y="850138"/>
                </a:lnTo>
                <a:lnTo>
                  <a:pt x="1600707" y="995552"/>
                </a:lnTo>
                <a:lnTo>
                  <a:pt x="30606" y="0"/>
                </a:lnTo>
                <a:close/>
              </a:path>
            </a:pathLst>
          </a:custGeom>
          <a:solidFill>
            <a:srgbClr val="7E7E7E"/>
          </a:solidFill>
        </p:spPr>
        <p:txBody>
          <a:bodyPr wrap="square" lIns="0" tIns="0" rIns="0" bIns="0" rtlCol="0"/>
          <a:lstStyle/>
          <a:p>
            <a:endParaRPr/>
          </a:p>
        </p:txBody>
      </p:sp>
      <p:pic>
        <p:nvPicPr>
          <p:cNvPr id="23" name="object 23"/>
          <p:cNvPicPr/>
          <p:nvPr/>
        </p:nvPicPr>
        <p:blipFill>
          <a:blip r:embed="rId3" cstate="print"/>
          <a:stretch>
            <a:fillRect/>
          </a:stretch>
        </p:blipFill>
        <p:spPr>
          <a:xfrm>
            <a:off x="545591" y="4310634"/>
            <a:ext cx="1811274" cy="1207008"/>
          </a:xfrm>
          <a:prstGeom prst="rect">
            <a:avLst/>
          </a:prstGeom>
        </p:spPr>
      </p:pic>
      <p:pic>
        <p:nvPicPr>
          <p:cNvPr id="24" name="object 24"/>
          <p:cNvPicPr/>
          <p:nvPr/>
        </p:nvPicPr>
        <p:blipFill>
          <a:blip r:embed="rId4" cstate="print"/>
          <a:stretch>
            <a:fillRect/>
          </a:stretch>
        </p:blipFill>
        <p:spPr>
          <a:xfrm>
            <a:off x="545591" y="1743455"/>
            <a:ext cx="1811274" cy="1206246"/>
          </a:xfrm>
          <a:prstGeom prst="rect">
            <a:avLst/>
          </a:prstGeom>
        </p:spPr>
      </p:pic>
      <p:sp>
        <p:nvSpPr>
          <p:cNvPr id="25" name="object 25"/>
          <p:cNvSpPr/>
          <p:nvPr/>
        </p:nvSpPr>
        <p:spPr>
          <a:xfrm>
            <a:off x="8523731" y="3544823"/>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pic>
        <p:nvPicPr>
          <p:cNvPr id="26" name="object 26"/>
          <p:cNvPicPr/>
          <p:nvPr/>
        </p:nvPicPr>
        <p:blipFill>
          <a:blip r:embed="rId5" cstate="print"/>
          <a:stretch>
            <a:fillRect/>
          </a:stretch>
        </p:blipFill>
        <p:spPr>
          <a:xfrm>
            <a:off x="8011668" y="3553205"/>
            <a:ext cx="240029" cy="235458"/>
          </a:xfrm>
          <a:prstGeom prst="rect">
            <a:avLst/>
          </a:prstGeom>
        </p:spPr>
      </p:pic>
      <p:sp>
        <p:nvSpPr>
          <p:cNvPr id="27" name="object 27"/>
          <p:cNvSpPr txBox="1"/>
          <p:nvPr/>
        </p:nvSpPr>
        <p:spPr>
          <a:xfrm>
            <a:off x="8609583" y="3119119"/>
            <a:ext cx="108521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7E7E7E"/>
                </a:solidFill>
                <a:latin typeface="Courier New"/>
                <a:cs typeface="Courier New"/>
              </a:rPr>
              <a:t>Sigmoid</a:t>
            </a:r>
            <a:endParaRPr sz="2000">
              <a:latin typeface="Courier New"/>
              <a:cs typeface="Courier New"/>
            </a:endParaRPr>
          </a:p>
        </p:txBody>
      </p:sp>
      <p:sp>
        <p:nvSpPr>
          <p:cNvPr id="28" name="object 28"/>
          <p:cNvSpPr txBox="1"/>
          <p:nvPr/>
        </p:nvSpPr>
        <p:spPr>
          <a:xfrm>
            <a:off x="10218419" y="1316736"/>
            <a:ext cx="1043940" cy="523240"/>
          </a:xfrm>
          <a:prstGeom prst="rect">
            <a:avLst/>
          </a:prstGeom>
          <a:solidFill>
            <a:srgbClr val="FFF1CC"/>
          </a:solidFill>
        </p:spPr>
        <p:txBody>
          <a:bodyPr vert="horz" wrap="square" lIns="0" tIns="0" rIns="0" bIns="0" rtlCol="0">
            <a:spAutoFit/>
          </a:bodyPr>
          <a:lstStyle/>
          <a:p>
            <a:pPr marL="92075">
              <a:lnSpc>
                <a:spcPts val="3090"/>
              </a:lnSpc>
            </a:pPr>
            <a:r>
              <a:rPr sz="2800" b="1" spc="-20" dirty="0">
                <a:latin typeface="Courier New"/>
                <a:cs typeface="Courier New"/>
              </a:rPr>
              <a:t>Loss</a:t>
            </a:r>
            <a:endParaRPr sz="2800">
              <a:latin typeface="Courier New"/>
              <a:cs typeface="Courier New"/>
            </a:endParaRPr>
          </a:p>
        </p:txBody>
      </p:sp>
      <p:sp>
        <p:nvSpPr>
          <p:cNvPr id="29" name="object 29"/>
          <p:cNvSpPr txBox="1"/>
          <p:nvPr/>
        </p:nvSpPr>
        <p:spPr>
          <a:xfrm>
            <a:off x="6242303" y="1332738"/>
            <a:ext cx="2333625" cy="523240"/>
          </a:xfrm>
          <a:prstGeom prst="rect">
            <a:avLst/>
          </a:prstGeom>
          <a:solidFill>
            <a:srgbClr val="FFF1CC"/>
          </a:solidFill>
        </p:spPr>
        <p:txBody>
          <a:bodyPr vert="horz" wrap="square" lIns="0" tIns="0" rIns="0" bIns="0" rtlCol="0">
            <a:spAutoFit/>
          </a:bodyPr>
          <a:lstStyle/>
          <a:p>
            <a:pPr marL="91440">
              <a:lnSpc>
                <a:spcPts val="3090"/>
              </a:lnSpc>
            </a:pPr>
            <a:r>
              <a:rPr sz="2800" b="1" dirty="0">
                <a:solidFill>
                  <a:srgbClr val="C00000"/>
                </a:solidFill>
                <a:latin typeface="Courier New"/>
                <a:cs typeface="Courier New"/>
              </a:rPr>
              <a:t>Target</a:t>
            </a:r>
            <a:r>
              <a:rPr sz="2800" b="1" spc="-80" dirty="0">
                <a:solidFill>
                  <a:srgbClr val="C00000"/>
                </a:solidFill>
                <a:latin typeface="Courier New"/>
                <a:cs typeface="Courier New"/>
              </a:rPr>
              <a:t> </a:t>
            </a:r>
            <a:r>
              <a:rPr sz="2800" b="1" dirty="0">
                <a:solidFill>
                  <a:srgbClr val="C00000"/>
                </a:solidFill>
                <a:latin typeface="Courier New"/>
                <a:cs typeface="Courier New"/>
              </a:rPr>
              <a:t>=</a:t>
            </a:r>
            <a:r>
              <a:rPr sz="2800" b="1" spc="-80" dirty="0">
                <a:solidFill>
                  <a:srgbClr val="C00000"/>
                </a:solidFill>
                <a:latin typeface="Courier New"/>
                <a:cs typeface="Courier New"/>
              </a:rPr>
              <a:t> </a:t>
            </a:r>
            <a:r>
              <a:rPr sz="2800" b="1" spc="-50" dirty="0">
                <a:solidFill>
                  <a:srgbClr val="C00000"/>
                </a:solidFill>
                <a:latin typeface="Courier New"/>
                <a:cs typeface="Courier New"/>
              </a:rPr>
              <a:t>1</a:t>
            </a:r>
            <a:endParaRPr sz="2800">
              <a:latin typeface="Courier New"/>
              <a:cs typeface="Courier New"/>
            </a:endParaRPr>
          </a:p>
        </p:txBody>
      </p:sp>
      <p:sp>
        <p:nvSpPr>
          <p:cNvPr id="30" name="object 30"/>
          <p:cNvSpPr/>
          <p:nvPr/>
        </p:nvSpPr>
        <p:spPr>
          <a:xfrm>
            <a:off x="8695181" y="1451610"/>
            <a:ext cx="1386205" cy="285750"/>
          </a:xfrm>
          <a:custGeom>
            <a:avLst/>
            <a:gdLst/>
            <a:ahLst/>
            <a:cxnLst/>
            <a:rect l="l" t="t" r="r" b="b"/>
            <a:pathLst>
              <a:path w="1386204" h="285750">
                <a:moveTo>
                  <a:pt x="1100074" y="0"/>
                </a:moveTo>
                <a:lnTo>
                  <a:pt x="1191514" y="114300"/>
                </a:lnTo>
                <a:lnTo>
                  <a:pt x="0" y="114300"/>
                </a:lnTo>
                <a:lnTo>
                  <a:pt x="0" y="171450"/>
                </a:lnTo>
                <a:lnTo>
                  <a:pt x="1191514" y="171450"/>
                </a:lnTo>
                <a:lnTo>
                  <a:pt x="1100074" y="285750"/>
                </a:lnTo>
                <a:lnTo>
                  <a:pt x="1385824" y="142875"/>
                </a:lnTo>
                <a:lnTo>
                  <a:pt x="1100074" y="0"/>
                </a:lnTo>
                <a:close/>
              </a:path>
            </a:pathLst>
          </a:custGeom>
          <a:solidFill>
            <a:srgbClr val="7E7E7E"/>
          </a:solidFill>
        </p:spPr>
        <p:txBody>
          <a:bodyPr wrap="square" lIns="0" tIns="0" rIns="0" bIns="0" rtlCol="0"/>
          <a:lstStyle/>
          <a:p>
            <a:endParaRPr/>
          </a:p>
        </p:txBody>
      </p:sp>
      <p:sp>
        <p:nvSpPr>
          <p:cNvPr id="31" name="object 31"/>
          <p:cNvSpPr/>
          <p:nvPr/>
        </p:nvSpPr>
        <p:spPr>
          <a:xfrm>
            <a:off x="10587228" y="1929383"/>
            <a:ext cx="285750" cy="1256665"/>
          </a:xfrm>
          <a:custGeom>
            <a:avLst/>
            <a:gdLst/>
            <a:ahLst/>
            <a:cxnLst/>
            <a:rect l="l" t="t" r="r" b="b"/>
            <a:pathLst>
              <a:path w="285750" h="1256664">
                <a:moveTo>
                  <a:pt x="142875" y="0"/>
                </a:moveTo>
                <a:lnTo>
                  <a:pt x="0" y="285750"/>
                </a:lnTo>
                <a:lnTo>
                  <a:pt x="114300" y="194310"/>
                </a:lnTo>
                <a:lnTo>
                  <a:pt x="114300" y="1256664"/>
                </a:lnTo>
                <a:lnTo>
                  <a:pt x="171450" y="1256664"/>
                </a:lnTo>
                <a:lnTo>
                  <a:pt x="171450" y="194310"/>
                </a:lnTo>
                <a:lnTo>
                  <a:pt x="285750" y="285750"/>
                </a:lnTo>
                <a:lnTo>
                  <a:pt x="142875" y="0"/>
                </a:lnTo>
                <a:close/>
              </a:path>
            </a:pathLst>
          </a:custGeom>
          <a:solidFill>
            <a:srgbClr val="7E7E7E"/>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629920">
              <a:lnSpc>
                <a:spcPct val="100000"/>
              </a:lnSpc>
              <a:spcBef>
                <a:spcPts val="95"/>
              </a:spcBef>
            </a:pPr>
            <a:r>
              <a:rPr dirty="0"/>
              <a:t>Siamese</a:t>
            </a:r>
            <a:r>
              <a:rPr spc="-185" dirty="0"/>
              <a:t> </a:t>
            </a:r>
            <a:r>
              <a:rPr dirty="0"/>
              <a:t>Network</a:t>
            </a:r>
            <a:r>
              <a:rPr spc="-165" dirty="0"/>
              <a:t> </a:t>
            </a:r>
            <a:r>
              <a:rPr dirty="0"/>
              <a:t>with</a:t>
            </a:r>
            <a:r>
              <a:rPr spc="-170" dirty="0"/>
              <a:t> </a:t>
            </a:r>
            <a:r>
              <a:rPr spc="-35" dirty="0"/>
              <a:t>Triplet</a:t>
            </a:r>
            <a:r>
              <a:rPr spc="-155" dirty="0"/>
              <a:t> </a:t>
            </a:r>
            <a:r>
              <a:rPr spc="-20" dirty="0"/>
              <a:t>Loss</a:t>
            </a:r>
          </a:p>
        </p:txBody>
      </p:sp>
      <p:pic>
        <p:nvPicPr>
          <p:cNvPr id="3" name="object 3"/>
          <p:cNvPicPr/>
          <p:nvPr/>
        </p:nvPicPr>
        <p:blipFill>
          <a:blip r:embed="rId2" cstate="print"/>
          <a:stretch>
            <a:fillRect/>
          </a:stretch>
        </p:blipFill>
        <p:spPr>
          <a:xfrm>
            <a:off x="3255182" y="1794933"/>
            <a:ext cx="2459813" cy="300566"/>
          </a:xfrm>
          <a:prstGeom prst="rect">
            <a:avLst/>
          </a:prstGeom>
        </p:spPr>
      </p:pic>
      <p:sp>
        <p:nvSpPr>
          <p:cNvPr id="4" name="object 4"/>
          <p:cNvSpPr txBox="1"/>
          <p:nvPr/>
        </p:nvSpPr>
        <p:spPr>
          <a:xfrm>
            <a:off x="4388611" y="1292097"/>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5" name="object 5"/>
          <p:cNvPicPr/>
          <p:nvPr/>
        </p:nvPicPr>
        <p:blipFill>
          <a:blip r:embed="rId2" cstate="print"/>
          <a:stretch>
            <a:fillRect/>
          </a:stretch>
        </p:blipFill>
        <p:spPr>
          <a:xfrm>
            <a:off x="3255182" y="3598587"/>
            <a:ext cx="2459813" cy="300566"/>
          </a:xfrm>
          <a:prstGeom prst="rect">
            <a:avLst/>
          </a:prstGeom>
        </p:spPr>
      </p:pic>
      <p:sp>
        <p:nvSpPr>
          <p:cNvPr id="6" name="object 6"/>
          <p:cNvSpPr txBox="1"/>
          <p:nvPr/>
        </p:nvSpPr>
        <p:spPr>
          <a:xfrm>
            <a:off x="4388611" y="3091433"/>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pic>
        <p:nvPicPr>
          <p:cNvPr id="7" name="object 7"/>
          <p:cNvPicPr/>
          <p:nvPr/>
        </p:nvPicPr>
        <p:blipFill>
          <a:blip r:embed="rId2" cstate="print"/>
          <a:stretch>
            <a:fillRect/>
          </a:stretch>
        </p:blipFill>
        <p:spPr>
          <a:xfrm>
            <a:off x="3255182" y="5389287"/>
            <a:ext cx="2459813" cy="300566"/>
          </a:xfrm>
          <a:prstGeom prst="rect">
            <a:avLst/>
          </a:prstGeom>
        </p:spPr>
      </p:pic>
      <p:sp>
        <p:nvSpPr>
          <p:cNvPr id="8" name="object 8"/>
          <p:cNvSpPr txBox="1"/>
          <p:nvPr/>
        </p:nvSpPr>
        <p:spPr>
          <a:xfrm>
            <a:off x="4388611" y="4890515"/>
            <a:ext cx="194945" cy="513080"/>
          </a:xfrm>
          <a:prstGeom prst="rect">
            <a:avLst/>
          </a:prstGeom>
        </p:spPr>
        <p:txBody>
          <a:bodyPr vert="horz" wrap="square" lIns="0" tIns="12065" rIns="0" bIns="0" rtlCol="0">
            <a:spAutoFit/>
          </a:bodyPr>
          <a:lstStyle/>
          <a:p>
            <a:pPr marL="12700">
              <a:lnSpc>
                <a:spcPct val="100000"/>
              </a:lnSpc>
              <a:spcBef>
                <a:spcPts val="95"/>
              </a:spcBef>
            </a:pPr>
            <a:r>
              <a:rPr sz="3200" spc="-50" dirty="0">
                <a:latin typeface="Cambria Math"/>
                <a:cs typeface="Cambria Math"/>
              </a:rPr>
              <a:t>𝐟</a:t>
            </a:r>
            <a:endParaRPr sz="3200">
              <a:latin typeface="Cambria Math"/>
              <a:cs typeface="Cambria Math"/>
            </a:endParaRPr>
          </a:p>
        </p:txBody>
      </p:sp>
      <p:sp>
        <p:nvSpPr>
          <p:cNvPr id="9" name="object 9"/>
          <p:cNvSpPr/>
          <p:nvPr/>
        </p:nvSpPr>
        <p:spPr>
          <a:xfrm>
            <a:off x="5915405" y="1295463"/>
            <a:ext cx="99695" cy="1198880"/>
          </a:xfrm>
          <a:custGeom>
            <a:avLst/>
            <a:gdLst/>
            <a:ahLst/>
            <a:cxnLst/>
            <a:rect l="l" t="t" r="r" b="b"/>
            <a:pathLst>
              <a:path w="99695" h="1198880">
                <a:moveTo>
                  <a:pt x="99507" y="0"/>
                </a:moveTo>
                <a:lnTo>
                  <a:pt x="0" y="0"/>
                </a:lnTo>
                <a:lnTo>
                  <a:pt x="0" y="1198308"/>
                </a:lnTo>
                <a:lnTo>
                  <a:pt x="99507" y="1198308"/>
                </a:lnTo>
                <a:lnTo>
                  <a:pt x="99507" y="0"/>
                </a:lnTo>
                <a:close/>
              </a:path>
            </a:pathLst>
          </a:custGeom>
          <a:solidFill>
            <a:srgbClr val="538235"/>
          </a:solidFill>
        </p:spPr>
        <p:txBody>
          <a:bodyPr wrap="square" lIns="0" tIns="0" rIns="0" bIns="0" rtlCol="0"/>
          <a:lstStyle/>
          <a:p>
            <a:endParaRPr/>
          </a:p>
        </p:txBody>
      </p:sp>
      <p:sp>
        <p:nvSpPr>
          <p:cNvPr id="10" name="object 10"/>
          <p:cNvSpPr/>
          <p:nvPr/>
        </p:nvSpPr>
        <p:spPr>
          <a:xfrm>
            <a:off x="7061581" y="1746504"/>
            <a:ext cx="125730" cy="376555"/>
          </a:xfrm>
          <a:custGeom>
            <a:avLst/>
            <a:gdLst/>
            <a:ahLst/>
            <a:cxnLst/>
            <a:rect l="l" t="t" r="r" b="b"/>
            <a:pathLst>
              <a:path w="125729" h="376555">
                <a:moveTo>
                  <a:pt x="5334" y="0"/>
                </a:moveTo>
                <a:lnTo>
                  <a:pt x="0" y="15240"/>
                </a:lnTo>
                <a:lnTo>
                  <a:pt x="21844" y="24765"/>
                </a:lnTo>
                <a:lnTo>
                  <a:pt x="40640" y="37846"/>
                </a:lnTo>
                <a:lnTo>
                  <a:pt x="68961" y="74930"/>
                </a:lnTo>
                <a:lnTo>
                  <a:pt x="85598" y="124841"/>
                </a:lnTo>
                <a:lnTo>
                  <a:pt x="91186" y="186309"/>
                </a:lnTo>
                <a:lnTo>
                  <a:pt x="89789" y="219456"/>
                </a:lnTo>
                <a:lnTo>
                  <a:pt x="78613" y="276733"/>
                </a:lnTo>
                <a:lnTo>
                  <a:pt x="56134" y="321437"/>
                </a:lnTo>
                <a:lnTo>
                  <a:pt x="22098" y="351536"/>
                </a:lnTo>
                <a:lnTo>
                  <a:pt x="635" y="361061"/>
                </a:lnTo>
                <a:lnTo>
                  <a:pt x="5334" y="376300"/>
                </a:lnTo>
                <a:lnTo>
                  <a:pt x="56769" y="352171"/>
                </a:lnTo>
                <a:lnTo>
                  <a:pt x="94488" y="310515"/>
                </a:lnTo>
                <a:lnTo>
                  <a:pt x="117728" y="254762"/>
                </a:lnTo>
                <a:lnTo>
                  <a:pt x="125475" y="188213"/>
                </a:lnTo>
                <a:lnTo>
                  <a:pt x="123571" y="153797"/>
                </a:lnTo>
                <a:lnTo>
                  <a:pt x="108076" y="92583"/>
                </a:lnTo>
                <a:lnTo>
                  <a:pt x="77216" y="42799"/>
                </a:lnTo>
                <a:lnTo>
                  <a:pt x="32639" y="9906"/>
                </a:lnTo>
                <a:lnTo>
                  <a:pt x="5334" y="0"/>
                </a:lnTo>
                <a:close/>
              </a:path>
            </a:pathLst>
          </a:custGeom>
          <a:solidFill>
            <a:srgbClr val="000000"/>
          </a:solidFill>
        </p:spPr>
        <p:txBody>
          <a:bodyPr wrap="square" lIns="0" tIns="0" rIns="0" bIns="0" rtlCol="0"/>
          <a:lstStyle/>
          <a:p>
            <a:endParaRPr/>
          </a:p>
        </p:txBody>
      </p:sp>
      <p:sp>
        <p:nvSpPr>
          <p:cNvPr id="11" name="object 11"/>
          <p:cNvSpPr/>
          <p:nvPr/>
        </p:nvSpPr>
        <p:spPr>
          <a:xfrm>
            <a:off x="6457950" y="1746504"/>
            <a:ext cx="125730" cy="376555"/>
          </a:xfrm>
          <a:custGeom>
            <a:avLst/>
            <a:gdLst/>
            <a:ahLst/>
            <a:cxnLst/>
            <a:rect l="l" t="t" r="r" b="b"/>
            <a:pathLst>
              <a:path w="125729" h="376555">
                <a:moveTo>
                  <a:pt x="120142" y="0"/>
                </a:moveTo>
                <a:lnTo>
                  <a:pt x="68833" y="24130"/>
                </a:lnTo>
                <a:lnTo>
                  <a:pt x="31114" y="65912"/>
                </a:lnTo>
                <a:lnTo>
                  <a:pt x="7747" y="121920"/>
                </a:lnTo>
                <a:lnTo>
                  <a:pt x="0" y="188213"/>
                </a:lnTo>
                <a:lnTo>
                  <a:pt x="1904" y="222885"/>
                </a:lnTo>
                <a:lnTo>
                  <a:pt x="17399" y="283972"/>
                </a:lnTo>
                <a:lnTo>
                  <a:pt x="48132" y="333629"/>
                </a:lnTo>
                <a:lnTo>
                  <a:pt x="92709" y="366522"/>
                </a:lnTo>
                <a:lnTo>
                  <a:pt x="120142" y="376300"/>
                </a:lnTo>
                <a:lnTo>
                  <a:pt x="124841" y="361061"/>
                </a:lnTo>
                <a:lnTo>
                  <a:pt x="103377" y="351536"/>
                </a:lnTo>
                <a:lnTo>
                  <a:pt x="84835" y="338328"/>
                </a:lnTo>
                <a:lnTo>
                  <a:pt x="56642" y="300736"/>
                </a:lnTo>
                <a:lnTo>
                  <a:pt x="39877" y="249555"/>
                </a:lnTo>
                <a:lnTo>
                  <a:pt x="34289" y="186309"/>
                </a:lnTo>
                <a:lnTo>
                  <a:pt x="35687" y="154178"/>
                </a:lnTo>
                <a:lnTo>
                  <a:pt x="46863" y="98425"/>
                </a:lnTo>
                <a:lnTo>
                  <a:pt x="69342" y="54483"/>
                </a:lnTo>
                <a:lnTo>
                  <a:pt x="103758" y="24765"/>
                </a:lnTo>
                <a:lnTo>
                  <a:pt x="125475" y="15240"/>
                </a:lnTo>
                <a:lnTo>
                  <a:pt x="120142" y="0"/>
                </a:lnTo>
                <a:close/>
              </a:path>
            </a:pathLst>
          </a:custGeom>
          <a:solidFill>
            <a:srgbClr val="000000"/>
          </a:solidFill>
        </p:spPr>
        <p:txBody>
          <a:bodyPr wrap="square" lIns="0" tIns="0" rIns="0" bIns="0" rtlCol="0"/>
          <a:lstStyle/>
          <a:p>
            <a:endParaRPr/>
          </a:p>
        </p:txBody>
      </p:sp>
      <p:sp>
        <p:nvSpPr>
          <p:cNvPr id="12" name="object 12"/>
          <p:cNvSpPr txBox="1"/>
          <p:nvPr/>
        </p:nvSpPr>
        <p:spPr>
          <a:xfrm>
            <a:off x="6240271" y="1621027"/>
            <a:ext cx="91059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65" dirty="0">
                <a:solidFill>
                  <a:srgbClr val="538235"/>
                </a:solidFill>
                <a:latin typeface="Cambria Math"/>
                <a:cs typeface="Cambria Math"/>
              </a:rPr>
              <a:t>𝐱+</a:t>
            </a:r>
            <a:endParaRPr sz="3200">
              <a:latin typeface="Cambria Math"/>
              <a:cs typeface="Cambria Math"/>
            </a:endParaRPr>
          </a:p>
        </p:txBody>
      </p:sp>
      <p:sp>
        <p:nvSpPr>
          <p:cNvPr id="13" name="object 13"/>
          <p:cNvSpPr/>
          <p:nvPr/>
        </p:nvSpPr>
        <p:spPr>
          <a:xfrm>
            <a:off x="5929121" y="3093783"/>
            <a:ext cx="100330" cy="1199515"/>
          </a:xfrm>
          <a:custGeom>
            <a:avLst/>
            <a:gdLst/>
            <a:ahLst/>
            <a:cxnLst/>
            <a:rect l="l" t="t" r="r" b="b"/>
            <a:pathLst>
              <a:path w="100329" h="1199514">
                <a:moveTo>
                  <a:pt x="100266" y="0"/>
                </a:moveTo>
                <a:lnTo>
                  <a:pt x="0" y="0"/>
                </a:lnTo>
                <a:lnTo>
                  <a:pt x="0" y="1199070"/>
                </a:lnTo>
                <a:lnTo>
                  <a:pt x="100266" y="1199070"/>
                </a:lnTo>
                <a:lnTo>
                  <a:pt x="100266" y="0"/>
                </a:lnTo>
                <a:close/>
              </a:path>
            </a:pathLst>
          </a:custGeom>
          <a:solidFill>
            <a:srgbClr val="FF0000"/>
          </a:solidFill>
        </p:spPr>
        <p:txBody>
          <a:bodyPr wrap="square" lIns="0" tIns="0" rIns="0" bIns="0" rtlCol="0"/>
          <a:lstStyle/>
          <a:p>
            <a:endParaRPr/>
          </a:p>
        </p:txBody>
      </p:sp>
      <p:sp>
        <p:nvSpPr>
          <p:cNvPr id="14" name="object 14"/>
          <p:cNvSpPr/>
          <p:nvPr/>
        </p:nvSpPr>
        <p:spPr>
          <a:xfrm>
            <a:off x="7035292" y="3545585"/>
            <a:ext cx="125730" cy="376555"/>
          </a:xfrm>
          <a:custGeom>
            <a:avLst/>
            <a:gdLst/>
            <a:ahLst/>
            <a:cxnLst/>
            <a:rect l="l" t="t" r="r" b="b"/>
            <a:pathLst>
              <a:path w="125729" h="376554">
                <a:moveTo>
                  <a:pt x="5460" y="0"/>
                </a:moveTo>
                <a:lnTo>
                  <a:pt x="0" y="15239"/>
                </a:lnTo>
                <a:lnTo>
                  <a:pt x="21843" y="24764"/>
                </a:lnTo>
                <a:lnTo>
                  <a:pt x="40639" y="37846"/>
                </a:lnTo>
                <a:lnTo>
                  <a:pt x="68960" y="74930"/>
                </a:lnTo>
                <a:lnTo>
                  <a:pt x="85598" y="124840"/>
                </a:lnTo>
                <a:lnTo>
                  <a:pt x="91185" y="186308"/>
                </a:lnTo>
                <a:lnTo>
                  <a:pt x="89788" y="219456"/>
                </a:lnTo>
                <a:lnTo>
                  <a:pt x="78612" y="276732"/>
                </a:lnTo>
                <a:lnTo>
                  <a:pt x="56260" y="321437"/>
                </a:lnTo>
                <a:lnTo>
                  <a:pt x="22098" y="351536"/>
                </a:lnTo>
                <a:lnTo>
                  <a:pt x="634" y="361061"/>
                </a:lnTo>
                <a:lnTo>
                  <a:pt x="5460" y="376300"/>
                </a:lnTo>
                <a:lnTo>
                  <a:pt x="56768" y="352170"/>
                </a:lnTo>
                <a:lnTo>
                  <a:pt x="94614" y="310514"/>
                </a:lnTo>
                <a:lnTo>
                  <a:pt x="117855" y="254762"/>
                </a:lnTo>
                <a:lnTo>
                  <a:pt x="125602" y="188213"/>
                </a:lnTo>
                <a:lnTo>
                  <a:pt x="123571" y="153796"/>
                </a:lnTo>
                <a:lnTo>
                  <a:pt x="108076" y="92582"/>
                </a:lnTo>
                <a:lnTo>
                  <a:pt x="77215" y="42799"/>
                </a:lnTo>
                <a:lnTo>
                  <a:pt x="32765" y="9905"/>
                </a:lnTo>
                <a:lnTo>
                  <a:pt x="5460" y="0"/>
                </a:lnTo>
                <a:close/>
              </a:path>
            </a:pathLst>
          </a:custGeom>
          <a:solidFill>
            <a:srgbClr val="000000"/>
          </a:solidFill>
        </p:spPr>
        <p:txBody>
          <a:bodyPr wrap="square" lIns="0" tIns="0" rIns="0" bIns="0" rtlCol="0"/>
          <a:lstStyle/>
          <a:p>
            <a:endParaRPr/>
          </a:p>
        </p:txBody>
      </p:sp>
      <p:sp>
        <p:nvSpPr>
          <p:cNvPr id="15" name="object 15"/>
          <p:cNvSpPr/>
          <p:nvPr/>
        </p:nvSpPr>
        <p:spPr>
          <a:xfrm>
            <a:off x="6483858" y="3545585"/>
            <a:ext cx="125730" cy="376555"/>
          </a:xfrm>
          <a:custGeom>
            <a:avLst/>
            <a:gdLst/>
            <a:ahLst/>
            <a:cxnLst/>
            <a:rect l="l" t="t" r="r" b="b"/>
            <a:pathLst>
              <a:path w="125729" h="376554">
                <a:moveTo>
                  <a:pt x="120141" y="0"/>
                </a:moveTo>
                <a:lnTo>
                  <a:pt x="68834" y="24129"/>
                </a:lnTo>
                <a:lnTo>
                  <a:pt x="31114" y="65912"/>
                </a:lnTo>
                <a:lnTo>
                  <a:pt x="7746" y="121919"/>
                </a:lnTo>
                <a:lnTo>
                  <a:pt x="0" y="188213"/>
                </a:lnTo>
                <a:lnTo>
                  <a:pt x="1904" y="222884"/>
                </a:lnTo>
                <a:lnTo>
                  <a:pt x="17399" y="283971"/>
                </a:lnTo>
                <a:lnTo>
                  <a:pt x="48133" y="333628"/>
                </a:lnTo>
                <a:lnTo>
                  <a:pt x="92710" y="366521"/>
                </a:lnTo>
                <a:lnTo>
                  <a:pt x="120141" y="376300"/>
                </a:lnTo>
                <a:lnTo>
                  <a:pt x="124967" y="361061"/>
                </a:lnTo>
                <a:lnTo>
                  <a:pt x="103505" y="351536"/>
                </a:lnTo>
                <a:lnTo>
                  <a:pt x="84962" y="338327"/>
                </a:lnTo>
                <a:lnTo>
                  <a:pt x="56641" y="300736"/>
                </a:lnTo>
                <a:lnTo>
                  <a:pt x="39877" y="249555"/>
                </a:lnTo>
                <a:lnTo>
                  <a:pt x="34416" y="186308"/>
                </a:lnTo>
                <a:lnTo>
                  <a:pt x="35687" y="154177"/>
                </a:lnTo>
                <a:lnTo>
                  <a:pt x="46862" y="98425"/>
                </a:lnTo>
                <a:lnTo>
                  <a:pt x="69341" y="54483"/>
                </a:lnTo>
                <a:lnTo>
                  <a:pt x="103759" y="24764"/>
                </a:lnTo>
                <a:lnTo>
                  <a:pt x="125475" y="15239"/>
                </a:lnTo>
                <a:lnTo>
                  <a:pt x="120141" y="0"/>
                </a:lnTo>
                <a:close/>
              </a:path>
            </a:pathLst>
          </a:custGeom>
          <a:solidFill>
            <a:srgbClr val="000000"/>
          </a:solidFill>
        </p:spPr>
        <p:txBody>
          <a:bodyPr wrap="square" lIns="0" tIns="0" rIns="0" bIns="0" rtlCol="0"/>
          <a:lstStyle/>
          <a:p>
            <a:endParaRPr/>
          </a:p>
        </p:txBody>
      </p:sp>
      <p:sp>
        <p:nvSpPr>
          <p:cNvPr id="16" name="object 16"/>
          <p:cNvSpPr txBox="1"/>
          <p:nvPr/>
        </p:nvSpPr>
        <p:spPr>
          <a:xfrm>
            <a:off x="6266434" y="3420109"/>
            <a:ext cx="779780" cy="513080"/>
          </a:xfrm>
          <a:prstGeom prst="rect">
            <a:avLst/>
          </a:prstGeom>
        </p:spPr>
        <p:txBody>
          <a:bodyPr vert="horz" wrap="square" lIns="0" tIns="12065" rIns="0" bIns="0" rtlCol="0">
            <a:spAutoFit/>
          </a:bodyPr>
          <a:lstStyle/>
          <a:p>
            <a:pPr marL="12700">
              <a:lnSpc>
                <a:spcPct val="100000"/>
              </a:lnSpc>
              <a:spcBef>
                <a:spcPts val="95"/>
              </a:spcBef>
              <a:tabLst>
                <a:tab pos="350520" algn="l"/>
              </a:tabLst>
            </a:pPr>
            <a:r>
              <a:rPr sz="3200" spc="-50" dirty="0">
                <a:latin typeface="Cambria Math"/>
                <a:cs typeface="Cambria Math"/>
              </a:rPr>
              <a:t>𝐟</a:t>
            </a:r>
            <a:r>
              <a:rPr sz="3200" dirty="0">
                <a:latin typeface="Cambria Math"/>
                <a:cs typeface="Cambria Math"/>
              </a:rPr>
              <a:t>	</a:t>
            </a:r>
            <a:r>
              <a:rPr sz="3200" spc="-25" dirty="0">
                <a:solidFill>
                  <a:srgbClr val="FF0000"/>
                </a:solidFill>
                <a:latin typeface="Cambria Math"/>
                <a:cs typeface="Cambria Math"/>
              </a:rPr>
              <a:t>𝐱a</a:t>
            </a:r>
            <a:endParaRPr sz="3200">
              <a:latin typeface="Cambria Math"/>
              <a:cs typeface="Cambria Math"/>
            </a:endParaRPr>
          </a:p>
        </p:txBody>
      </p:sp>
      <p:grpSp>
        <p:nvGrpSpPr>
          <p:cNvPr id="17" name="object 17"/>
          <p:cNvGrpSpPr/>
          <p:nvPr/>
        </p:nvGrpSpPr>
        <p:grpSpPr>
          <a:xfrm>
            <a:off x="5930772" y="4886833"/>
            <a:ext cx="112395" cy="1212215"/>
            <a:chOff x="5930772" y="4886833"/>
            <a:chExt cx="112395" cy="1212215"/>
          </a:xfrm>
        </p:grpSpPr>
        <p:sp>
          <p:nvSpPr>
            <p:cNvPr id="18" name="object 18"/>
            <p:cNvSpPr/>
            <p:nvPr/>
          </p:nvSpPr>
          <p:spPr>
            <a:xfrm>
              <a:off x="5936741" y="4892802"/>
              <a:ext cx="99695" cy="1199515"/>
            </a:xfrm>
            <a:custGeom>
              <a:avLst/>
              <a:gdLst/>
              <a:ahLst/>
              <a:cxnLst/>
              <a:rect l="l" t="t" r="r" b="b"/>
              <a:pathLst>
                <a:path w="99695" h="1199514">
                  <a:moveTo>
                    <a:pt x="99507" y="0"/>
                  </a:moveTo>
                  <a:lnTo>
                    <a:pt x="0" y="0"/>
                  </a:lnTo>
                  <a:lnTo>
                    <a:pt x="0" y="1199070"/>
                  </a:lnTo>
                  <a:lnTo>
                    <a:pt x="99507" y="1199070"/>
                  </a:lnTo>
                  <a:lnTo>
                    <a:pt x="99507" y="0"/>
                  </a:lnTo>
                  <a:close/>
                </a:path>
              </a:pathLst>
            </a:custGeom>
            <a:solidFill>
              <a:srgbClr val="006FC0"/>
            </a:solidFill>
          </p:spPr>
          <p:txBody>
            <a:bodyPr wrap="square" lIns="0" tIns="0" rIns="0" bIns="0" rtlCol="0"/>
            <a:lstStyle/>
            <a:p>
              <a:endParaRPr/>
            </a:p>
          </p:txBody>
        </p:sp>
        <p:sp>
          <p:nvSpPr>
            <p:cNvPr id="19" name="object 19"/>
            <p:cNvSpPr/>
            <p:nvPr/>
          </p:nvSpPr>
          <p:spPr>
            <a:xfrm>
              <a:off x="5937122" y="4893183"/>
              <a:ext cx="99695" cy="1199515"/>
            </a:xfrm>
            <a:custGeom>
              <a:avLst/>
              <a:gdLst/>
              <a:ahLst/>
              <a:cxnLst/>
              <a:rect l="l" t="t" r="r" b="b"/>
              <a:pathLst>
                <a:path w="99695" h="1199514">
                  <a:moveTo>
                    <a:pt x="0" y="1199070"/>
                  </a:moveTo>
                  <a:lnTo>
                    <a:pt x="99507" y="1199070"/>
                  </a:lnTo>
                  <a:lnTo>
                    <a:pt x="99507" y="0"/>
                  </a:lnTo>
                  <a:lnTo>
                    <a:pt x="0" y="0"/>
                  </a:lnTo>
                  <a:lnTo>
                    <a:pt x="0" y="1199070"/>
                  </a:lnTo>
                  <a:close/>
                </a:path>
              </a:pathLst>
            </a:custGeom>
            <a:ln w="12699">
              <a:solidFill>
                <a:srgbClr val="41709C"/>
              </a:solidFill>
            </a:ln>
          </p:spPr>
          <p:txBody>
            <a:bodyPr wrap="square" lIns="0" tIns="0" rIns="0" bIns="0" rtlCol="0"/>
            <a:lstStyle/>
            <a:p>
              <a:endParaRPr/>
            </a:p>
          </p:txBody>
        </p:sp>
      </p:grpSp>
      <p:sp>
        <p:nvSpPr>
          <p:cNvPr id="20" name="object 20"/>
          <p:cNvSpPr/>
          <p:nvPr/>
        </p:nvSpPr>
        <p:spPr>
          <a:xfrm>
            <a:off x="7061581" y="5322570"/>
            <a:ext cx="125730" cy="376555"/>
          </a:xfrm>
          <a:custGeom>
            <a:avLst/>
            <a:gdLst/>
            <a:ahLst/>
            <a:cxnLst/>
            <a:rect l="l" t="t" r="r" b="b"/>
            <a:pathLst>
              <a:path w="125729" h="376554">
                <a:moveTo>
                  <a:pt x="5334" y="0"/>
                </a:moveTo>
                <a:lnTo>
                  <a:pt x="0" y="15239"/>
                </a:lnTo>
                <a:lnTo>
                  <a:pt x="21844" y="24764"/>
                </a:lnTo>
                <a:lnTo>
                  <a:pt x="40640" y="37845"/>
                </a:lnTo>
                <a:lnTo>
                  <a:pt x="68961" y="74929"/>
                </a:lnTo>
                <a:lnTo>
                  <a:pt x="85598" y="124840"/>
                </a:lnTo>
                <a:lnTo>
                  <a:pt x="91186" y="186308"/>
                </a:lnTo>
                <a:lnTo>
                  <a:pt x="89789" y="219455"/>
                </a:lnTo>
                <a:lnTo>
                  <a:pt x="78613" y="276694"/>
                </a:lnTo>
                <a:lnTo>
                  <a:pt x="56134" y="321386"/>
                </a:lnTo>
                <a:lnTo>
                  <a:pt x="22098" y="351535"/>
                </a:lnTo>
                <a:lnTo>
                  <a:pt x="635" y="361035"/>
                </a:lnTo>
                <a:lnTo>
                  <a:pt x="5334" y="376313"/>
                </a:lnTo>
                <a:lnTo>
                  <a:pt x="56769" y="352234"/>
                </a:lnTo>
                <a:lnTo>
                  <a:pt x="94488" y="310553"/>
                </a:lnTo>
                <a:lnTo>
                  <a:pt x="117728" y="254761"/>
                </a:lnTo>
                <a:lnTo>
                  <a:pt x="125475" y="188213"/>
                </a:lnTo>
                <a:lnTo>
                  <a:pt x="123571" y="153796"/>
                </a:lnTo>
                <a:lnTo>
                  <a:pt x="108076" y="92582"/>
                </a:lnTo>
                <a:lnTo>
                  <a:pt x="77216" y="42798"/>
                </a:lnTo>
                <a:lnTo>
                  <a:pt x="32639" y="9905"/>
                </a:lnTo>
                <a:lnTo>
                  <a:pt x="5334" y="0"/>
                </a:lnTo>
                <a:close/>
              </a:path>
            </a:pathLst>
          </a:custGeom>
          <a:solidFill>
            <a:srgbClr val="000000"/>
          </a:solidFill>
        </p:spPr>
        <p:txBody>
          <a:bodyPr wrap="square" lIns="0" tIns="0" rIns="0" bIns="0" rtlCol="0"/>
          <a:lstStyle/>
          <a:p>
            <a:endParaRPr/>
          </a:p>
        </p:txBody>
      </p:sp>
      <p:sp>
        <p:nvSpPr>
          <p:cNvPr id="21" name="object 21"/>
          <p:cNvSpPr/>
          <p:nvPr/>
        </p:nvSpPr>
        <p:spPr>
          <a:xfrm>
            <a:off x="6457950" y="5322570"/>
            <a:ext cx="125730" cy="376555"/>
          </a:xfrm>
          <a:custGeom>
            <a:avLst/>
            <a:gdLst/>
            <a:ahLst/>
            <a:cxnLst/>
            <a:rect l="l" t="t" r="r" b="b"/>
            <a:pathLst>
              <a:path w="125729" h="376554">
                <a:moveTo>
                  <a:pt x="120142" y="0"/>
                </a:moveTo>
                <a:lnTo>
                  <a:pt x="68833" y="24129"/>
                </a:lnTo>
                <a:lnTo>
                  <a:pt x="31114" y="65912"/>
                </a:lnTo>
                <a:lnTo>
                  <a:pt x="7747" y="121919"/>
                </a:lnTo>
                <a:lnTo>
                  <a:pt x="0" y="188213"/>
                </a:lnTo>
                <a:lnTo>
                  <a:pt x="1904" y="222884"/>
                </a:lnTo>
                <a:lnTo>
                  <a:pt x="17399" y="283971"/>
                </a:lnTo>
                <a:lnTo>
                  <a:pt x="48132" y="333590"/>
                </a:lnTo>
                <a:lnTo>
                  <a:pt x="92709" y="366471"/>
                </a:lnTo>
                <a:lnTo>
                  <a:pt x="120142" y="376313"/>
                </a:lnTo>
                <a:lnTo>
                  <a:pt x="124841" y="361035"/>
                </a:lnTo>
                <a:lnTo>
                  <a:pt x="103377" y="351535"/>
                </a:lnTo>
                <a:lnTo>
                  <a:pt x="84835" y="338315"/>
                </a:lnTo>
                <a:lnTo>
                  <a:pt x="56642" y="300735"/>
                </a:lnTo>
                <a:lnTo>
                  <a:pt x="39877" y="249554"/>
                </a:lnTo>
                <a:lnTo>
                  <a:pt x="34289" y="186308"/>
                </a:lnTo>
                <a:lnTo>
                  <a:pt x="35687" y="154177"/>
                </a:lnTo>
                <a:lnTo>
                  <a:pt x="46863" y="98424"/>
                </a:lnTo>
                <a:lnTo>
                  <a:pt x="69342" y="54482"/>
                </a:lnTo>
                <a:lnTo>
                  <a:pt x="103758" y="24764"/>
                </a:lnTo>
                <a:lnTo>
                  <a:pt x="125475" y="15239"/>
                </a:lnTo>
                <a:lnTo>
                  <a:pt x="120142" y="0"/>
                </a:lnTo>
                <a:close/>
              </a:path>
            </a:pathLst>
          </a:custGeom>
          <a:solidFill>
            <a:srgbClr val="000000"/>
          </a:solidFill>
        </p:spPr>
        <p:txBody>
          <a:bodyPr wrap="square" lIns="0" tIns="0" rIns="0" bIns="0" rtlCol="0"/>
          <a:lstStyle/>
          <a:p>
            <a:endParaRPr/>
          </a:p>
        </p:txBody>
      </p:sp>
      <p:sp>
        <p:nvSpPr>
          <p:cNvPr id="22" name="object 22"/>
          <p:cNvSpPr txBox="1"/>
          <p:nvPr/>
        </p:nvSpPr>
        <p:spPr>
          <a:xfrm>
            <a:off x="6240271" y="5197094"/>
            <a:ext cx="742315" cy="513080"/>
          </a:xfrm>
          <a:prstGeom prst="rect">
            <a:avLst/>
          </a:prstGeom>
        </p:spPr>
        <p:txBody>
          <a:bodyPr vert="horz" wrap="square" lIns="0" tIns="12700" rIns="0" bIns="0" rtlCol="0">
            <a:spAutoFit/>
          </a:bodyPr>
          <a:lstStyle/>
          <a:p>
            <a:pPr marL="12700">
              <a:lnSpc>
                <a:spcPct val="100000"/>
              </a:lnSpc>
              <a:spcBef>
                <a:spcPts val="100"/>
              </a:spcBef>
              <a:tabLst>
                <a:tab pos="350520" algn="l"/>
              </a:tabLst>
            </a:pPr>
            <a:r>
              <a:rPr sz="3200" spc="-50" dirty="0">
                <a:latin typeface="Cambria Math"/>
                <a:cs typeface="Cambria Math"/>
              </a:rPr>
              <a:t>𝐟</a:t>
            </a:r>
            <a:r>
              <a:rPr sz="3200" dirty="0">
                <a:latin typeface="Cambria Math"/>
                <a:cs typeface="Cambria Math"/>
              </a:rPr>
              <a:t>	</a:t>
            </a:r>
            <a:r>
              <a:rPr sz="3200" spc="90" dirty="0">
                <a:solidFill>
                  <a:srgbClr val="006FC0"/>
                </a:solidFill>
                <a:latin typeface="Cambria Math"/>
                <a:cs typeface="Cambria Math"/>
              </a:rPr>
              <a:t>𝐱-</a:t>
            </a:r>
            <a:endParaRPr sz="3200">
              <a:latin typeface="Cambria Math"/>
              <a:cs typeface="Cambria Math"/>
            </a:endParaRPr>
          </a:p>
        </p:txBody>
      </p:sp>
      <p:sp>
        <p:nvSpPr>
          <p:cNvPr id="23" name="object 23"/>
          <p:cNvSpPr/>
          <p:nvPr/>
        </p:nvSpPr>
        <p:spPr>
          <a:xfrm>
            <a:off x="7507985" y="1837182"/>
            <a:ext cx="645795" cy="1798955"/>
          </a:xfrm>
          <a:custGeom>
            <a:avLst/>
            <a:gdLst/>
            <a:ahLst/>
            <a:cxnLst/>
            <a:rect l="l" t="t" r="r" b="b"/>
            <a:pathLst>
              <a:path w="645795" h="1798954">
                <a:moveTo>
                  <a:pt x="0" y="0"/>
                </a:moveTo>
                <a:lnTo>
                  <a:pt x="74041" y="1396"/>
                </a:lnTo>
                <a:lnTo>
                  <a:pt x="141986" y="5460"/>
                </a:lnTo>
                <a:lnTo>
                  <a:pt x="201930" y="11810"/>
                </a:lnTo>
                <a:lnTo>
                  <a:pt x="251968" y="20192"/>
                </a:lnTo>
                <a:lnTo>
                  <a:pt x="290068" y="30098"/>
                </a:lnTo>
                <a:lnTo>
                  <a:pt x="322834" y="53720"/>
                </a:lnTo>
                <a:lnTo>
                  <a:pt x="322834" y="845565"/>
                </a:lnTo>
                <a:lnTo>
                  <a:pt x="331343" y="857884"/>
                </a:lnTo>
                <a:lnTo>
                  <a:pt x="393827" y="879220"/>
                </a:lnTo>
                <a:lnTo>
                  <a:pt x="443738" y="887476"/>
                </a:lnTo>
                <a:lnTo>
                  <a:pt x="503682" y="893826"/>
                </a:lnTo>
                <a:lnTo>
                  <a:pt x="571627" y="897889"/>
                </a:lnTo>
                <a:lnTo>
                  <a:pt x="645668" y="899287"/>
                </a:lnTo>
                <a:lnTo>
                  <a:pt x="571627" y="900683"/>
                </a:lnTo>
                <a:lnTo>
                  <a:pt x="503682" y="904747"/>
                </a:lnTo>
                <a:lnTo>
                  <a:pt x="443738" y="911097"/>
                </a:lnTo>
                <a:lnTo>
                  <a:pt x="393827" y="919479"/>
                </a:lnTo>
                <a:lnTo>
                  <a:pt x="355600" y="929385"/>
                </a:lnTo>
                <a:lnTo>
                  <a:pt x="322834" y="953134"/>
                </a:lnTo>
                <a:lnTo>
                  <a:pt x="322834" y="1744852"/>
                </a:lnTo>
                <a:lnTo>
                  <a:pt x="314325" y="1757171"/>
                </a:lnTo>
                <a:lnTo>
                  <a:pt x="251968" y="1778507"/>
                </a:lnTo>
                <a:lnTo>
                  <a:pt x="201930" y="1786762"/>
                </a:lnTo>
                <a:lnTo>
                  <a:pt x="141986" y="1793112"/>
                </a:lnTo>
                <a:lnTo>
                  <a:pt x="74041" y="1797176"/>
                </a:lnTo>
                <a:lnTo>
                  <a:pt x="0" y="1798573"/>
                </a:lnTo>
              </a:path>
            </a:pathLst>
          </a:custGeom>
          <a:ln w="38099">
            <a:solidFill>
              <a:srgbClr val="000000"/>
            </a:solidFill>
          </a:ln>
        </p:spPr>
        <p:txBody>
          <a:bodyPr wrap="square" lIns="0" tIns="0" rIns="0" bIns="0" rtlCol="0"/>
          <a:lstStyle/>
          <a:p>
            <a:endParaRPr/>
          </a:p>
        </p:txBody>
      </p:sp>
      <p:sp>
        <p:nvSpPr>
          <p:cNvPr id="24" name="object 24"/>
          <p:cNvSpPr txBox="1"/>
          <p:nvPr/>
        </p:nvSpPr>
        <p:spPr>
          <a:xfrm>
            <a:off x="8361933" y="2499105"/>
            <a:ext cx="910590" cy="452755"/>
          </a:xfrm>
          <a:prstGeom prst="rect">
            <a:avLst/>
          </a:prstGeom>
        </p:spPr>
        <p:txBody>
          <a:bodyPr vert="horz" wrap="square" lIns="0" tIns="12700" rIns="0" bIns="0" rtlCol="0">
            <a:spAutoFit/>
          </a:bodyPr>
          <a:lstStyle/>
          <a:p>
            <a:pPr marL="38100">
              <a:lnSpc>
                <a:spcPct val="100000"/>
              </a:lnSpc>
              <a:spcBef>
                <a:spcPts val="100"/>
              </a:spcBef>
              <a:tabLst>
                <a:tab pos="606425" algn="l"/>
              </a:tabLst>
            </a:pPr>
            <a:r>
              <a:rPr sz="2800" spc="75" dirty="0">
                <a:latin typeface="Cambria Math"/>
                <a:cs typeface="Cambria Math"/>
              </a:rPr>
              <a:t>𝑑</a:t>
            </a:r>
            <a:r>
              <a:rPr sz="3000" spc="112"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25" name="object 25"/>
          <p:cNvSpPr/>
          <p:nvPr/>
        </p:nvSpPr>
        <p:spPr>
          <a:xfrm>
            <a:off x="11736323" y="2561031"/>
            <a:ext cx="27305" cy="429895"/>
          </a:xfrm>
          <a:custGeom>
            <a:avLst/>
            <a:gdLst/>
            <a:ahLst/>
            <a:cxnLst/>
            <a:rect l="l" t="t" r="r" b="b"/>
            <a:pathLst>
              <a:path w="27304" h="429894">
                <a:moveTo>
                  <a:pt x="26864" y="0"/>
                </a:moveTo>
                <a:lnTo>
                  <a:pt x="0" y="0"/>
                </a:lnTo>
                <a:lnTo>
                  <a:pt x="0" y="429437"/>
                </a:lnTo>
                <a:lnTo>
                  <a:pt x="26864" y="429437"/>
                </a:lnTo>
                <a:lnTo>
                  <a:pt x="26864" y="0"/>
                </a:lnTo>
                <a:close/>
              </a:path>
            </a:pathLst>
          </a:custGeom>
          <a:solidFill>
            <a:srgbClr val="000000"/>
          </a:solidFill>
        </p:spPr>
        <p:txBody>
          <a:bodyPr wrap="square" lIns="0" tIns="0" rIns="0" bIns="0" rtlCol="0"/>
          <a:lstStyle/>
          <a:p>
            <a:endParaRPr/>
          </a:p>
        </p:txBody>
      </p:sp>
      <p:sp>
        <p:nvSpPr>
          <p:cNvPr id="26" name="object 26"/>
          <p:cNvSpPr/>
          <p:nvPr/>
        </p:nvSpPr>
        <p:spPr>
          <a:xfrm>
            <a:off x="9326118" y="2561031"/>
            <a:ext cx="27305" cy="429895"/>
          </a:xfrm>
          <a:custGeom>
            <a:avLst/>
            <a:gdLst/>
            <a:ahLst/>
            <a:cxnLst/>
            <a:rect l="l" t="t" r="r" b="b"/>
            <a:pathLst>
              <a:path w="27304" h="429894">
                <a:moveTo>
                  <a:pt x="26863" y="0"/>
                </a:moveTo>
                <a:lnTo>
                  <a:pt x="0" y="0"/>
                </a:lnTo>
                <a:lnTo>
                  <a:pt x="0" y="429437"/>
                </a:lnTo>
                <a:lnTo>
                  <a:pt x="26863" y="429437"/>
                </a:lnTo>
                <a:lnTo>
                  <a:pt x="26863" y="0"/>
                </a:lnTo>
                <a:close/>
              </a:path>
            </a:pathLst>
          </a:custGeom>
          <a:solidFill>
            <a:srgbClr val="000000"/>
          </a:solidFill>
        </p:spPr>
        <p:txBody>
          <a:bodyPr wrap="square" lIns="0" tIns="0" rIns="0" bIns="0" rtlCol="0"/>
          <a:lstStyle/>
          <a:p>
            <a:endParaRPr/>
          </a:p>
        </p:txBody>
      </p:sp>
      <p:sp>
        <p:nvSpPr>
          <p:cNvPr id="27" name="object 27"/>
          <p:cNvSpPr/>
          <p:nvPr/>
        </p:nvSpPr>
        <p:spPr>
          <a:xfrm>
            <a:off x="11623547"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28" name="object 28"/>
          <p:cNvSpPr/>
          <p:nvPr/>
        </p:nvSpPr>
        <p:spPr>
          <a:xfrm>
            <a:off x="9438893" y="2613621"/>
            <a:ext cx="27305" cy="323850"/>
          </a:xfrm>
          <a:custGeom>
            <a:avLst/>
            <a:gdLst/>
            <a:ahLst/>
            <a:cxnLst/>
            <a:rect l="l" t="t" r="r" b="b"/>
            <a:pathLst>
              <a:path w="27304" h="323850">
                <a:moveTo>
                  <a:pt x="26863" y="0"/>
                </a:moveTo>
                <a:lnTo>
                  <a:pt x="0" y="0"/>
                </a:lnTo>
                <a:lnTo>
                  <a:pt x="0" y="323761"/>
                </a:lnTo>
                <a:lnTo>
                  <a:pt x="26863" y="323761"/>
                </a:lnTo>
                <a:lnTo>
                  <a:pt x="26863" y="0"/>
                </a:lnTo>
                <a:close/>
              </a:path>
            </a:pathLst>
          </a:custGeom>
          <a:solidFill>
            <a:srgbClr val="000000"/>
          </a:solidFill>
        </p:spPr>
        <p:txBody>
          <a:bodyPr wrap="square" lIns="0" tIns="0" rIns="0" bIns="0" rtlCol="0"/>
          <a:lstStyle/>
          <a:p>
            <a:endParaRPr/>
          </a:p>
        </p:txBody>
      </p:sp>
      <p:sp>
        <p:nvSpPr>
          <p:cNvPr id="29" name="object 29"/>
          <p:cNvSpPr/>
          <p:nvPr/>
        </p:nvSpPr>
        <p:spPr>
          <a:xfrm>
            <a:off x="10215244" y="2610611"/>
            <a:ext cx="109855" cy="330200"/>
          </a:xfrm>
          <a:custGeom>
            <a:avLst/>
            <a:gdLst/>
            <a:ahLst/>
            <a:cxnLst/>
            <a:rect l="l" t="t" r="r" b="b"/>
            <a:pathLst>
              <a:path w="109854" h="330200">
                <a:moveTo>
                  <a:pt x="4699" y="0"/>
                </a:moveTo>
                <a:lnTo>
                  <a:pt x="0" y="13335"/>
                </a:lnTo>
                <a:lnTo>
                  <a:pt x="19176" y="21716"/>
                </a:lnTo>
                <a:lnTo>
                  <a:pt x="35559" y="33147"/>
                </a:lnTo>
                <a:lnTo>
                  <a:pt x="60325" y="65659"/>
                </a:lnTo>
                <a:lnTo>
                  <a:pt x="74929" y="109474"/>
                </a:lnTo>
                <a:lnTo>
                  <a:pt x="79755" y="163195"/>
                </a:lnTo>
                <a:lnTo>
                  <a:pt x="78612" y="192277"/>
                </a:lnTo>
                <a:lnTo>
                  <a:pt x="68833" y="242442"/>
                </a:lnTo>
                <a:lnTo>
                  <a:pt x="49149" y="281686"/>
                </a:lnTo>
                <a:lnTo>
                  <a:pt x="19303" y="308101"/>
                </a:lnTo>
                <a:lnTo>
                  <a:pt x="634" y="316357"/>
                </a:lnTo>
                <a:lnTo>
                  <a:pt x="4699" y="329818"/>
                </a:lnTo>
                <a:lnTo>
                  <a:pt x="49656" y="308610"/>
                </a:lnTo>
                <a:lnTo>
                  <a:pt x="82803" y="272161"/>
                </a:lnTo>
                <a:lnTo>
                  <a:pt x="103124" y="223265"/>
                </a:lnTo>
                <a:lnTo>
                  <a:pt x="109854" y="164973"/>
                </a:lnTo>
                <a:lnTo>
                  <a:pt x="108203" y="134747"/>
                </a:lnTo>
                <a:lnTo>
                  <a:pt x="94614" y="81152"/>
                </a:lnTo>
                <a:lnTo>
                  <a:pt x="67563" y="37591"/>
                </a:lnTo>
                <a:lnTo>
                  <a:pt x="28701" y="8636"/>
                </a:lnTo>
                <a:lnTo>
                  <a:pt x="4699" y="0"/>
                </a:lnTo>
                <a:close/>
              </a:path>
            </a:pathLst>
          </a:custGeom>
          <a:solidFill>
            <a:srgbClr val="000000"/>
          </a:solidFill>
        </p:spPr>
        <p:txBody>
          <a:bodyPr wrap="square" lIns="0" tIns="0" rIns="0" bIns="0" rtlCol="0"/>
          <a:lstStyle/>
          <a:p>
            <a:endParaRPr/>
          </a:p>
        </p:txBody>
      </p:sp>
      <p:sp>
        <p:nvSpPr>
          <p:cNvPr id="30" name="object 30"/>
          <p:cNvSpPr/>
          <p:nvPr/>
        </p:nvSpPr>
        <p:spPr>
          <a:xfrm>
            <a:off x="9687306" y="2610611"/>
            <a:ext cx="109855" cy="330200"/>
          </a:xfrm>
          <a:custGeom>
            <a:avLst/>
            <a:gdLst/>
            <a:ahLst/>
            <a:cxnLst/>
            <a:rect l="l" t="t" r="r" b="b"/>
            <a:pathLst>
              <a:path w="109854" h="330200">
                <a:moveTo>
                  <a:pt x="105028" y="0"/>
                </a:moveTo>
                <a:lnTo>
                  <a:pt x="60198" y="21082"/>
                </a:lnTo>
                <a:lnTo>
                  <a:pt x="27177" y="57785"/>
                </a:lnTo>
                <a:lnTo>
                  <a:pt x="6858" y="106807"/>
                </a:lnTo>
                <a:lnTo>
                  <a:pt x="0" y="164973"/>
                </a:lnTo>
                <a:lnTo>
                  <a:pt x="1650" y="195325"/>
                </a:lnTo>
                <a:lnTo>
                  <a:pt x="15240" y="248792"/>
                </a:lnTo>
                <a:lnTo>
                  <a:pt x="42164" y="292353"/>
                </a:lnTo>
                <a:lnTo>
                  <a:pt x="81152" y="321183"/>
                </a:lnTo>
                <a:lnTo>
                  <a:pt x="105028" y="329818"/>
                </a:lnTo>
                <a:lnTo>
                  <a:pt x="109220" y="316357"/>
                </a:lnTo>
                <a:lnTo>
                  <a:pt x="90424" y="308101"/>
                </a:lnTo>
                <a:lnTo>
                  <a:pt x="74295" y="296417"/>
                </a:lnTo>
                <a:lnTo>
                  <a:pt x="49529" y="263525"/>
                </a:lnTo>
                <a:lnTo>
                  <a:pt x="34925" y="218693"/>
                </a:lnTo>
                <a:lnTo>
                  <a:pt x="30099" y="163195"/>
                </a:lnTo>
                <a:lnTo>
                  <a:pt x="31242" y="135127"/>
                </a:lnTo>
                <a:lnTo>
                  <a:pt x="41021" y="86233"/>
                </a:lnTo>
                <a:lnTo>
                  <a:pt x="60705" y="47751"/>
                </a:lnTo>
                <a:lnTo>
                  <a:pt x="90804" y="21716"/>
                </a:lnTo>
                <a:lnTo>
                  <a:pt x="109727" y="13335"/>
                </a:lnTo>
                <a:lnTo>
                  <a:pt x="105028" y="0"/>
                </a:lnTo>
                <a:close/>
              </a:path>
            </a:pathLst>
          </a:custGeom>
          <a:solidFill>
            <a:srgbClr val="000000"/>
          </a:solidFill>
        </p:spPr>
        <p:txBody>
          <a:bodyPr wrap="square" lIns="0" tIns="0" rIns="0" bIns="0" rtlCol="0"/>
          <a:lstStyle/>
          <a:p>
            <a:endParaRPr/>
          </a:p>
        </p:txBody>
      </p:sp>
      <p:sp>
        <p:nvSpPr>
          <p:cNvPr id="31" name="object 31"/>
          <p:cNvSpPr/>
          <p:nvPr/>
        </p:nvSpPr>
        <p:spPr>
          <a:xfrm>
            <a:off x="11439652" y="2610611"/>
            <a:ext cx="109855" cy="330200"/>
          </a:xfrm>
          <a:custGeom>
            <a:avLst/>
            <a:gdLst/>
            <a:ahLst/>
            <a:cxnLst/>
            <a:rect l="l" t="t" r="r" b="b"/>
            <a:pathLst>
              <a:path w="109854" h="330200">
                <a:moveTo>
                  <a:pt x="4699" y="0"/>
                </a:moveTo>
                <a:lnTo>
                  <a:pt x="0" y="13335"/>
                </a:lnTo>
                <a:lnTo>
                  <a:pt x="19050" y="21716"/>
                </a:lnTo>
                <a:lnTo>
                  <a:pt x="35432" y="33147"/>
                </a:lnTo>
                <a:lnTo>
                  <a:pt x="60198" y="65659"/>
                </a:lnTo>
                <a:lnTo>
                  <a:pt x="74802" y="109474"/>
                </a:lnTo>
                <a:lnTo>
                  <a:pt x="79628" y="163195"/>
                </a:lnTo>
                <a:lnTo>
                  <a:pt x="78358" y="192277"/>
                </a:lnTo>
                <a:lnTo>
                  <a:pt x="68706" y="242442"/>
                </a:lnTo>
                <a:lnTo>
                  <a:pt x="49022" y="281686"/>
                </a:lnTo>
                <a:lnTo>
                  <a:pt x="19303" y="308101"/>
                </a:lnTo>
                <a:lnTo>
                  <a:pt x="507" y="316357"/>
                </a:lnTo>
                <a:lnTo>
                  <a:pt x="4699" y="329818"/>
                </a:lnTo>
                <a:lnTo>
                  <a:pt x="49529" y="308610"/>
                </a:lnTo>
                <a:lnTo>
                  <a:pt x="82550" y="272161"/>
                </a:lnTo>
                <a:lnTo>
                  <a:pt x="102870" y="223265"/>
                </a:lnTo>
                <a:lnTo>
                  <a:pt x="109600" y="164973"/>
                </a:lnTo>
                <a:lnTo>
                  <a:pt x="107950" y="134747"/>
                </a:lnTo>
                <a:lnTo>
                  <a:pt x="94361" y="81152"/>
                </a:lnTo>
                <a:lnTo>
                  <a:pt x="67437" y="37591"/>
                </a:lnTo>
                <a:lnTo>
                  <a:pt x="28575" y="8636"/>
                </a:lnTo>
                <a:lnTo>
                  <a:pt x="4699" y="0"/>
                </a:lnTo>
                <a:close/>
              </a:path>
            </a:pathLst>
          </a:custGeom>
          <a:solidFill>
            <a:srgbClr val="000000"/>
          </a:solidFill>
        </p:spPr>
        <p:txBody>
          <a:bodyPr wrap="square" lIns="0" tIns="0" rIns="0" bIns="0" rtlCol="0"/>
          <a:lstStyle/>
          <a:p>
            <a:endParaRPr/>
          </a:p>
        </p:txBody>
      </p:sp>
      <p:sp>
        <p:nvSpPr>
          <p:cNvPr id="32" name="object 32"/>
          <p:cNvSpPr/>
          <p:nvPr/>
        </p:nvSpPr>
        <p:spPr>
          <a:xfrm>
            <a:off x="10958321" y="2610611"/>
            <a:ext cx="109855" cy="330200"/>
          </a:xfrm>
          <a:custGeom>
            <a:avLst/>
            <a:gdLst/>
            <a:ahLst/>
            <a:cxnLst/>
            <a:rect l="l" t="t" r="r" b="b"/>
            <a:pathLst>
              <a:path w="109854" h="330200">
                <a:moveTo>
                  <a:pt x="104901" y="0"/>
                </a:moveTo>
                <a:lnTo>
                  <a:pt x="60198" y="21082"/>
                </a:lnTo>
                <a:lnTo>
                  <a:pt x="27177" y="57785"/>
                </a:lnTo>
                <a:lnTo>
                  <a:pt x="6730" y="106807"/>
                </a:lnTo>
                <a:lnTo>
                  <a:pt x="0" y="164973"/>
                </a:lnTo>
                <a:lnTo>
                  <a:pt x="1650" y="195325"/>
                </a:lnTo>
                <a:lnTo>
                  <a:pt x="15239" y="248792"/>
                </a:lnTo>
                <a:lnTo>
                  <a:pt x="42036" y="292353"/>
                </a:lnTo>
                <a:lnTo>
                  <a:pt x="81025" y="321183"/>
                </a:lnTo>
                <a:lnTo>
                  <a:pt x="104901" y="329818"/>
                </a:lnTo>
                <a:lnTo>
                  <a:pt x="109093" y="316357"/>
                </a:lnTo>
                <a:lnTo>
                  <a:pt x="90424" y="308101"/>
                </a:lnTo>
                <a:lnTo>
                  <a:pt x="74168" y="296417"/>
                </a:lnTo>
                <a:lnTo>
                  <a:pt x="49529" y="263525"/>
                </a:lnTo>
                <a:lnTo>
                  <a:pt x="34925" y="218693"/>
                </a:lnTo>
                <a:lnTo>
                  <a:pt x="29972" y="163195"/>
                </a:lnTo>
                <a:lnTo>
                  <a:pt x="31242" y="135127"/>
                </a:lnTo>
                <a:lnTo>
                  <a:pt x="41021" y="86233"/>
                </a:lnTo>
                <a:lnTo>
                  <a:pt x="60578" y="47751"/>
                </a:lnTo>
                <a:lnTo>
                  <a:pt x="90677" y="21716"/>
                </a:lnTo>
                <a:lnTo>
                  <a:pt x="109600" y="13335"/>
                </a:lnTo>
                <a:lnTo>
                  <a:pt x="104901" y="0"/>
                </a:lnTo>
                <a:close/>
              </a:path>
            </a:pathLst>
          </a:custGeom>
          <a:solidFill>
            <a:srgbClr val="000000"/>
          </a:solidFill>
        </p:spPr>
        <p:txBody>
          <a:bodyPr wrap="square" lIns="0" tIns="0" rIns="0" bIns="0" rtlCol="0"/>
          <a:lstStyle/>
          <a:p>
            <a:endParaRPr/>
          </a:p>
        </p:txBody>
      </p:sp>
      <p:sp>
        <p:nvSpPr>
          <p:cNvPr id="33" name="object 33"/>
          <p:cNvSpPr txBox="1"/>
          <p:nvPr/>
        </p:nvSpPr>
        <p:spPr>
          <a:xfrm>
            <a:off x="9496552" y="2499105"/>
            <a:ext cx="1948814" cy="452755"/>
          </a:xfrm>
          <a:prstGeom prst="rect">
            <a:avLst/>
          </a:prstGeom>
        </p:spPr>
        <p:txBody>
          <a:bodyPr vert="horz" wrap="square" lIns="0" tIns="12700" rIns="0" bIns="0" rtlCol="0">
            <a:spAutoFit/>
          </a:bodyPr>
          <a:lstStyle/>
          <a:p>
            <a:pPr marL="12700">
              <a:lnSpc>
                <a:spcPct val="100000"/>
              </a:lnSpc>
              <a:spcBef>
                <a:spcPts val="100"/>
              </a:spcBef>
              <a:tabLst>
                <a:tab pos="307340" algn="l"/>
                <a:tab pos="939165" algn="l"/>
                <a:tab pos="1577340" algn="l"/>
              </a:tabLst>
            </a:pPr>
            <a:r>
              <a:rPr sz="2800" spc="-50" dirty="0">
                <a:latin typeface="Cambria Math"/>
                <a:cs typeface="Cambria Math"/>
              </a:rPr>
              <a:t>𝐟</a:t>
            </a:r>
            <a:r>
              <a:rPr sz="2800" dirty="0">
                <a:latin typeface="Cambria Math"/>
                <a:cs typeface="Cambria Math"/>
              </a:rPr>
              <a:t>	</a:t>
            </a:r>
            <a:r>
              <a:rPr sz="2800" spc="70" dirty="0">
                <a:solidFill>
                  <a:srgbClr val="538235"/>
                </a:solidFill>
                <a:latin typeface="Cambria Math"/>
                <a:cs typeface="Cambria Math"/>
              </a:rPr>
              <a:t>𝐱+</a:t>
            </a:r>
            <a:r>
              <a:rPr sz="2800" dirty="0">
                <a:solidFill>
                  <a:srgbClr val="538235"/>
                </a:solidFill>
                <a:latin typeface="Cambria Math"/>
                <a:cs typeface="Cambria Math"/>
              </a:rPr>
              <a:t>	</a:t>
            </a: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34" name="object 34"/>
          <p:cNvSpPr txBox="1"/>
          <p:nvPr/>
        </p:nvSpPr>
        <p:spPr>
          <a:xfrm>
            <a:off x="11794235" y="2264867"/>
            <a:ext cx="166370" cy="839469"/>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35" name="object 35"/>
          <p:cNvSpPr/>
          <p:nvPr/>
        </p:nvSpPr>
        <p:spPr>
          <a:xfrm>
            <a:off x="7507985" y="3878579"/>
            <a:ext cx="645795" cy="1799589"/>
          </a:xfrm>
          <a:custGeom>
            <a:avLst/>
            <a:gdLst/>
            <a:ahLst/>
            <a:cxnLst/>
            <a:rect l="l" t="t" r="r" b="b"/>
            <a:pathLst>
              <a:path w="645795" h="1799589">
                <a:moveTo>
                  <a:pt x="0" y="0"/>
                </a:moveTo>
                <a:lnTo>
                  <a:pt x="74041" y="1397"/>
                </a:lnTo>
                <a:lnTo>
                  <a:pt x="141986" y="5461"/>
                </a:lnTo>
                <a:lnTo>
                  <a:pt x="201930" y="11811"/>
                </a:lnTo>
                <a:lnTo>
                  <a:pt x="251968" y="20193"/>
                </a:lnTo>
                <a:lnTo>
                  <a:pt x="290068" y="30099"/>
                </a:lnTo>
                <a:lnTo>
                  <a:pt x="322834" y="53721"/>
                </a:lnTo>
                <a:lnTo>
                  <a:pt x="322834" y="845947"/>
                </a:lnTo>
                <a:lnTo>
                  <a:pt x="331343" y="858266"/>
                </a:lnTo>
                <a:lnTo>
                  <a:pt x="393827" y="879602"/>
                </a:lnTo>
                <a:lnTo>
                  <a:pt x="443738" y="887857"/>
                </a:lnTo>
                <a:lnTo>
                  <a:pt x="503682" y="894207"/>
                </a:lnTo>
                <a:lnTo>
                  <a:pt x="571627" y="898271"/>
                </a:lnTo>
                <a:lnTo>
                  <a:pt x="645668" y="899668"/>
                </a:lnTo>
                <a:lnTo>
                  <a:pt x="571627" y="901065"/>
                </a:lnTo>
                <a:lnTo>
                  <a:pt x="503682" y="905129"/>
                </a:lnTo>
                <a:lnTo>
                  <a:pt x="443738" y="911479"/>
                </a:lnTo>
                <a:lnTo>
                  <a:pt x="393827" y="919861"/>
                </a:lnTo>
                <a:lnTo>
                  <a:pt x="355600" y="929767"/>
                </a:lnTo>
                <a:lnTo>
                  <a:pt x="322834" y="953516"/>
                </a:lnTo>
                <a:lnTo>
                  <a:pt x="322834" y="1745615"/>
                </a:lnTo>
                <a:lnTo>
                  <a:pt x="314325" y="1757946"/>
                </a:lnTo>
                <a:lnTo>
                  <a:pt x="251968" y="1779257"/>
                </a:lnTo>
                <a:lnTo>
                  <a:pt x="201930" y="1787575"/>
                </a:lnTo>
                <a:lnTo>
                  <a:pt x="141986" y="1793925"/>
                </a:lnTo>
                <a:lnTo>
                  <a:pt x="74041" y="1797977"/>
                </a:lnTo>
                <a:lnTo>
                  <a:pt x="0" y="1799399"/>
                </a:lnTo>
              </a:path>
            </a:pathLst>
          </a:custGeom>
          <a:ln w="38100">
            <a:solidFill>
              <a:srgbClr val="000000"/>
            </a:solidFill>
          </a:ln>
        </p:spPr>
        <p:txBody>
          <a:bodyPr wrap="square" lIns="0" tIns="0" rIns="0" bIns="0" rtlCol="0"/>
          <a:lstStyle/>
          <a:p>
            <a:endParaRPr/>
          </a:p>
        </p:txBody>
      </p:sp>
      <p:sp>
        <p:nvSpPr>
          <p:cNvPr id="36" name="object 36"/>
          <p:cNvSpPr txBox="1"/>
          <p:nvPr/>
        </p:nvSpPr>
        <p:spPr>
          <a:xfrm>
            <a:off x="8361933" y="4543805"/>
            <a:ext cx="805180" cy="452755"/>
          </a:xfrm>
          <a:prstGeom prst="rect">
            <a:avLst/>
          </a:prstGeom>
        </p:spPr>
        <p:txBody>
          <a:bodyPr vert="horz" wrap="square" lIns="0" tIns="12700" rIns="0" bIns="0" rtlCol="0">
            <a:spAutoFit/>
          </a:bodyPr>
          <a:lstStyle/>
          <a:p>
            <a:pPr marL="38100">
              <a:lnSpc>
                <a:spcPct val="100000"/>
              </a:lnSpc>
              <a:spcBef>
                <a:spcPts val="100"/>
              </a:spcBef>
              <a:tabLst>
                <a:tab pos="500380" algn="l"/>
              </a:tabLst>
            </a:pPr>
            <a:r>
              <a:rPr sz="2800" spc="80" dirty="0">
                <a:latin typeface="Cambria Math"/>
                <a:cs typeface="Cambria Math"/>
              </a:rPr>
              <a:t>𝑑</a:t>
            </a:r>
            <a:r>
              <a:rPr sz="3000" spc="120" baseline="23611" dirty="0">
                <a:latin typeface="Cambria Math"/>
                <a:cs typeface="Cambria Math"/>
              </a:rPr>
              <a:t>-</a:t>
            </a:r>
            <a:r>
              <a:rPr sz="3000" baseline="23611" dirty="0">
                <a:latin typeface="Cambria Math"/>
                <a:cs typeface="Cambria Math"/>
              </a:rPr>
              <a:t>	</a:t>
            </a:r>
            <a:r>
              <a:rPr sz="2800" spc="-50" dirty="0">
                <a:latin typeface="Cambria Math"/>
                <a:cs typeface="Cambria Math"/>
              </a:rPr>
              <a:t>=</a:t>
            </a:r>
            <a:endParaRPr sz="2800">
              <a:latin typeface="Cambria Math"/>
              <a:cs typeface="Cambria Math"/>
            </a:endParaRPr>
          </a:p>
        </p:txBody>
      </p:sp>
      <p:sp>
        <p:nvSpPr>
          <p:cNvPr id="37" name="object 37"/>
          <p:cNvSpPr/>
          <p:nvPr/>
        </p:nvSpPr>
        <p:spPr>
          <a:xfrm>
            <a:off x="11736323" y="4604715"/>
            <a:ext cx="27305" cy="430530"/>
          </a:xfrm>
          <a:custGeom>
            <a:avLst/>
            <a:gdLst/>
            <a:ahLst/>
            <a:cxnLst/>
            <a:rect l="l" t="t" r="r" b="b"/>
            <a:pathLst>
              <a:path w="27304" h="430529">
                <a:moveTo>
                  <a:pt x="26864" y="0"/>
                </a:moveTo>
                <a:lnTo>
                  <a:pt x="0" y="0"/>
                </a:lnTo>
                <a:lnTo>
                  <a:pt x="0" y="430199"/>
                </a:lnTo>
                <a:lnTo>
                  <a:pt x="26864" y="430199"/>
                </a:lnTo>
                <a:lnTo>
                  <a:pt x="26864" y="0"/>
                </a:lnTo>
                <a:close/>
              </a:path>
            </a:pathLst>
          </a:custGeom>
          <a:solidFill>
            <a:srgbClr val="000000"/>
          </a:solidFill>
        </p:spPr>
        <p:txBody>
          <a:bodyPr wrap="square" lIns="0" tIns="0" rIns="0" bIns="0" rtlCol="0"/>
          <a:lstStyle/>
          <a:p>
            <a:endParaRPr/>
          </a:p>
        </p:txBody>
      </p:sp>
      <p:sp>
        <p:nvSpPr>
          <p:cNvPr id="38" name="object 38"/>
          <p:cNvSpPr/>
          <p:nvPr/>
        </p:nvSpPr>
        <p:spPr>
          <a:xfrm>
            <a:off x="9326118" y="4604715"/>
            <a:ext cx="27305" cy="430530"/>
          </a:xfrm>
          <a:custGeom>
            <a:avLst/>
            <a:gdLst/>
            <a:ahLst/>
            <a:cxnLst/>
            <a:rect l="l" t="t" r="r" b="b"/>
            <a:pathLst>
              <a:path w="27304" h="430529">
                <a:moveTo>
                  <a:pt x="26863" y="0"/>
                </a:moveTo>
                <a:lnTo>
                  <a:pt x="0" y="0"/>
                </a:lnTo>
                <a:lnTo>
                  <a:pt x="0" y="430199"/>
                </a:lnTo>
                <a:lnTo>
                  <a:pt x="26863" y="430199"/>
                </a:lnTo>
                <a:lnTo>
                  <a:pt x="26863" y="0"/>
                </a:lnTo>
                <a:close/>
              </a:path>
            </a:pathLst>
          </a:custGeom>
          <a:solidFill>
            <a:srgbClr val="000000"/>
          </a:solidFill>
        </p:spPr>
        <p:txBody>
          <a:bodyPr wrap="square" lIns="0" tIns="0" rIns="0" bIns="0" rtlCol="0"/>
          <a:lstStyle/>
          <a:p>
            <a:endParaRPr/>
          </a:p>
        </p:txBody>
      </p:sp>
      <p:sp>
        <p:nvSpPr>
          <p:cNvPr id="39" name="object 39"/>
          <p:cNvSpPr/>
          <p:nvPr/>
        </p:nvSpPr>
        <p:spPr>
          <a:xfrm>
            <a:off x="11623547" y="4658068"/>
            <a:ext cx="27305" cy="323215"/>
          </a:xfrm>
          <a:custGeom>
            <a:avLst/>
            <a:gdLst/>
            <a:ahLst/>
            <a:cxnLst/>
            <a:rect l="l" t="t" r="r" b="b"/>
            <a:pathLst>
              <a:path w="27304" h="323214">
                <a:moveTo>
                  <a:pt x="26863" y="0"/>
                </a:moveTo>
                <a:lnTo>
                  <a:pt x="0" y="0"/>
                </a:lnTo>
                <a:lnTo>
                  <a:pt x="0" y="322999"/>
                </a:lnTo>
                <a:lnTo>
                  <a:pt x="26863" y="322999"/>
                </a:lnTo>
                <a:lnTo>
                  <a:pt x="26863" y="0"/>
                </a:lnTo>
                <a:close/>
              </a:path>
            </a:pathLst>
          </a:custGeom>
          <a:solidFill>
            <a:srgbClr val="000000"/>
          </a:solidFill>
        </p:spPr>
        <p:txBody>
          <a:bodyPr wrap="square" lIns="0" tIns="0" rIns="0" bIns="0" rtlCol="0"/>
          <a:lstStyle/>
          <a:p>
            <a:endParaRPr/>
          </a:p>
        </p:txBody>
      </p:sp>
      <p:sp>
        <p:nvSpPr>
          <p:cNvPr id="40" name="object 40"/>
          <p:cNvSpPr/>
          <p:nvPr/>
        </p:nvSpPr>
        <p:spPr>
          <a:xfrm>
            <a:off x="9438893" y="4658068"/>
            <a:ext cx="27305" cy="323215"/>
          </a:xfrm>
          <a:custGeom>
            <a:avLst/>
            <a:gdLst/>
            <a:ahLst/>
            <a:cxnLst/>
            <a:rect l="l" t="t" r="r" b="b"/>
            <a:pathLst>
              <a:path w="27304" h="323214">
                <a:moveTo>
                  <a:pt x="26863" y="0"/>
                </a:moveTo>
                <a:lnTo>
                  <a:pt x="0" y="0"/>
                </a:lnTo>
                <a:lnTo>
                  <a:pt x="0" y="322999"/>
                </a:lnTo>
                <a:lnTo>
                  <a:pt x="26863" y="322999"/>
                </a:lnTo>
                <a:lnTo>
                  <a:pt x="26863" y="0"/>
                </a:lnTo>
                <a:close/>
              </a:path>
            </a:pathLst>
          </a:custGeom>
          <a:solidFill>
            <a:srgbClr val="000000"/>
          </a:solidFill>
        </p:spPr>
        <p:txBody>
          <a:bodyPr wrap="square" lIns="0" tIns="0" rIns="0" bIns="0" rtlCol="0"/>
          <a:lstStyle/>
          <a:p>
            <a:endParaRPr/>
          </a:p>
        </p:txBody>
      </p:sp>
      <p:sp>
        <p:nvSpPr>
          <p:cNvPr id="41" name="object 41"/>
          <p:cNvSpPr/>
          <p:nvPr/>
        </p:nvSpPr>
        <p:spPr>
          <a:xfrm>
            <a:off x="10169270" y="4655058"/>
            <a:ext cx="109855" cy="330200"/>
          </a:xfrm>
          <a:custGeom>
            <a:avLst/>
            <a:gdLst/>
            <a:ahLst/>
            <a:cxnLst/>
            <a:rect l="l" t="t" r="r" b="b"/>
            <a:pathLst>
              <a:path w="109854" h="330200">
                <a:moveTo>
                  <a:pt x="4699" y="0"/>
                </a:moveTo>
                <a:lnTo>
                  <a:pt x="0" y="13335"/>
                </a:lnTo>
                <a:lnTo>
                  <a:pt x="19050" y="21717"/>
                </a:lnTo>
                <a:lnTo>
                  <a:pt x="35432" y="33147"/>
                </a:lnTo>
                <a:lnTo>
                  <a:pt x="60325" y="65659"/>
                </a:lnTo>
                <a:lnTo>
                  <a:pt x="74802" y="109474"/>
                </a:lnTo>
                <a:lnTo>
                  <a:pt x="79755" y="163195"/>
                </a:lnTo>
                <a:lnTo>
                  <a:pt x="78485" y="192278"/>
                </a:lnTo>
                <a:lnTo>
                  <a:pt x="68706" y="242443"/>
                </a:lnTo>
                <a:lnTo>
                  <a:pt x="49149" y="281686"/>
                </a:lnTo>
                <a:lnTo>
                  <a:pt x="19303" y="308102"/>
                </a:lnTo>
                <a:lnTo>
                  <a:pt x="507" y="316357"/>
                </a:lnTo>
                <a:lnTo>
                  <a:pt x="4699" y="329819"/>
                </a:lnTo>
                <a:lnTo>
                  <a:pt x="49656" y="308610"/>
                </a:lnTo>
                <a:lnTo>
                  <a:pt x="82676" y="272161"/>
                </a:lnTo>
                <a:lnTo>
                  <a:pt x="102997" y="223266"/>
                </a:lnTo>
                <a:lnTo>
                  <a:pt x="109727" y="164973"/>
                </a:lnTo>
                <a:lnTo>
                  <a:pt x="108076" y="134747"/>
                </a:lnTo>
                <a:lnTo>
                  <a:pt x="94487" y="81153"/>
                </a:lnTo>
                <a:lnTo>
                  <a:pt x="67563" y="37592"/>
                </a:lnTo>
                <a:lnTo>
                  <a:pt x="28575" y="8636"/>
                </a:lnTo>
                <a:lnTo>
                  <a:pt x="4699" y="0"/>
                </a:lnTo>
                <a:close/>
              </a:path>
            </a:pathLst>
          </a:custGeom>
          <a:solidFill>
            <a:srgbClr val="000000"/>
          </a:solidFill>
        </p:spPr>
        <p:txBody>
          <a:bodyPr wrap="square" lIns="0" tIns="0" rIns="0" bIns="0" rtlCol="0"/>
          <a:lstStyle/>
          <a:p>
            <a:endParaRPr/>
          </a:p>
        </p:txBody>
      </p:sp>
      <p:sp>
        <p:nvSpPr>
          <p:cNvPr id="42" name="object 42"/>
          <p:cNvSpPr/>
          <p:nvPr/>
        </p:nvSpPr>
        <p:spPr>
          <a:xfrm>
            <a:off x="9687306" y="4655058"/>
            <a:ext cx="109855" cy="330200"/>
          </a:xfrm>
          <a:custGeom>
            <a:avLst/>
            <a:gdLst/>
            <a:ahLst/>
            <a:cxnLst/>
            <a:rect l="l" t="t" r="r" b="b"/>
            <a:pathLst>
              <a:path w="109854" h="330200">
                <a:moveTo>
                  <a:pt x="105028" y="0"/>
                </a:moveTo>
                <a:lnTo>
                  <a:pt x="60198" y="21082"/>
                </a:lnTo>
                <a:lnTo>
                  <a:pt x="27177" y="57785"/>
                </a:lnTo>
                <a:lnTo>
                  <a:pt x="6858" y="106807"/>
                </a:lnTo>
                <a:lnTo>
                  <a:pt x="0" y="164973"/>
                </a:lnTo>
                <a:lnTo>
                  <a:pt x="1650" y="195326"/>
                </a:lnTo>
                <a:lnTo>
                  <a:pt x="15240" y="248793"/>
                </a:lnTo>
                <a:lnTo>
                  <a:pt x="42164" y="292354"/>
                </a:lnTo>
                <a:lnTo>
                  <a:pt x="81152" y="321183"/>
                </a:lnTo>
                <a:lnTo>
                  <a:pt x="105028" y="329819"/>
                </a:lnTo>
                <a:lnTo>
                  <a:pt x="109220" y="316357"/>
                </a:lnTo>
                <a:lnTo>
                  <a:pt x="90424" y="308102"/>
                </a:lnTo>
                <a:lnTo>
                  <a:pt x="74295" y="296418"/>
                </a:lnTo>
                <a:lnTo>
                  <a:pt x="49529" y="263525"/>
                </a:lnTo>
                <a:lnTo>
                  <a:pt x="34925" y="218694"/>
                </a:lnTo>
                <a:lnTo>
                  <a:pt x="30099" y="163195"/>
                </a:lnTo>
                <a:lnTo>
                  <a:pt x="31242" y="135128"/>
                </a:lnTo>
                <a:lnTo>
                  <a:pt x="41021" y="86233"/>
                </a:lnTo>
                <a:lnTo>
                  <a:pt x="60705" y="47752"/>
                </a:lnTo>
                <a:lnTo>
                  <a:pt x="90804" y="21717"/>
                </a:lnTo>
                <a:lnTo>
                  <a:pt x="109727" y="13335"/>
                </a:lnTo>
                <a:lnTo>
                  <a:pt x="105028" y="0"/>
                </a:lnTo>
                <a:close/>
              </a:path>
            </a:pathLst>
          </a:custGeom>
          <a:solidFill>
            <a:srgbClr val="000000"/>
          </a:solidFill>
        </p:spPr>
        <p:txBody>
          <a:bodyPr wrap="square" lIns="0" tIns="0" rIns="0" bIns="0" rtlCol="0"/>
          <a:lstStyle/>
          <a:p>
            <a:endParaRPr/>
          </a:p>
        </p:txBody>
      </p:sp>
      <p:sp>
        <p:nvSpPr>
          <p:cNvPr id="43" name="object 43"/>
          <p:cNvSpPr txBox="1"/>
          <p:nvPr/>
        </p:nvSpPr>
        <p:spPr>
          <a:xfrm>
            <a:off x="9496552" y="4543805"/>
            <a:ext cx="678180" cy="452755"/>
          </a:xfrm>
          <a:prstGeom prst="rect">
            <a:avLst/>
          </a:prstGeom>
        </p:spPr>
        <p:txBody>
          <a:bodyPr vert="horz" wrap="square" lIns="0" tIns="12700" rIns="0" bIns="0" rtlCol="0">
            <a:spAutoFit/>
          </a:bodyPr>
          <a:lstStyle/>
          <a:p>
            <a:pPr marL="12700">
              <a:lnSpc>
                <a:spcPct val="100000"/>
              </a:lnSpc>
              <a:spcBef>
                <a:spcPts val="100"/>
              </a:spcBef>
              <a:tabLst>
                <a:tab pos="307340" algn="l"/>
              </a:tabLst>
            </a:pPr>
            <a:r>
              <a:rPr sz="2800" spc="-50" dirty="0">
                <a:latin typeface="Cambria Math"/>
                <a:cs typeface="Cambria Math"/>
              </a:rPr>
              <a:t>𝐟</a:t>
            </a:r>
            <a:r>
              <a:rPr sz="2800" dirty="0">
                <a:latin typeface="Cambria Math"/>
                <a:cs typeface="Cambria Math"/>
              </a:rPr>
              <a:t>	</a:t>
            </a:r>
            <a:r>
              <a:rPr sz="2800" spc="-25" dirty="0">
                <a:solidFill>
                  <a:srgbClr val="FF0000"/>
                </a:solidFill>
                <a:latin typeface="Cambria Math"/>
                <a:cs typeface="Cambria Math"/>
              </a:rPr>
              <a:t>𝐱a</a:t>
            </a:r>
            <a:endParaRPr sz="2800">
              <a:latin typeface="Cambria Math"/>
              <a:cs typeface="Cambria Math"/>
            </a:endParaRPr>
          </a:p>
        </p:txBody>
      </p:sp>
      <p:sp>
        <p:nvSpPr>
          <p:cNvPr id="44" name="object 44"/>
          <p:cNvSpPr/>
          <p:nvPr/>
        </p:nvSpPr>
        <p:spPr>
          <a:xfrm>
            <a:off x="11439906" y="4655058"/>
            <a:ext cx="109855" cy="330200"/>
          </a:xfrm>
          <a:custGeom>
            <a:avLst/>
            <a:gdLst/>
            <a:ahLst/>
            <a:cxnLst/>
            <a:rect l="l" t="t" r="r" b="b"/>
            <a:pathLst>
              <a:path w="109854" h="330200">
                <a:moveTo>
                  <a:pt x="4572" y="0"/>
                </a:moveTo>
                <a:lnTo>
                  <a:pt x="0" y="13335"/>
                </a:lnTo>
                <a:lnTo>
                  <a:pt x="19050" y="21717"/>
                </a:lnTo>
                <a:lnTo>
                  <a:pt x="35433" y="33147"/>
                </a:lnTo>
                <a:lnTo>
                  <a:pt x="60198" y="65659"/>
                </a:lnTo>
                <a:lnTo>
                  <a:pt x="74802" y="109474"/>
                </a:lnTo>
                <a:lnTo>
                  <a:pt x="79628" y="163195"/>
                </a:lnTo>
                <a:lnTo>
                  <a:pt x="78486" y="192278"/>
                </a:lnTo>
                <a:lnTo>
                  <a:pt x="68707" y="242443"/>
                </a:lnTo>
                <a:lnTo>
                  <a:pt x="49022" y="281686"/>
                </a:lnTo>
                <a:lnTo>
                  <a:pt x="19176" y="308102"/>
                </a:lnTo>
                <a:lnTo>
                  <a:pt x="508" y="316357"/>
                </a:lnTo>
                <a:lnTo>
                  <a:pt x="4572" y="329819"/>
                </a:lnTo>
                <a:lnTo>
                  <a:pt x="49529" y="308610"/>
                </a:lnTo>
                <a:lnTo>
                  <a:pt x="82676" y="272161"/>
                </a:lnTo>
                <a:lnTo>
                  <a:pt x="102997" y="223266"/>
                </a:lnTo>
                <a:lnTo>
                  <a:pt x="109727" y="164973"/>
                </a:lnTo>
                <a:lnTo>
                  <a:pt x="108076" y="134747"/>
                </a:lnTo>
                <a:lnTo>
                  <a:pt x="94488" y="81153"/>
                </a:lnTo>
                <a:lnTo>
                  <a:pt x="67437" y="37592"/>
                </a:lnTo>
                <a:lnTo>
                  <a:pt x="28575" y="8636"/>
                </a:lnTo>
                <a:lnTo>
                  <a:pt x="4572" y="0"/>
                </a:lnTo>
                <a:close/>
              </a:path>
            </a:pathLst>
          </a:custGeom>
          <a:solidFill>
            <a:srgbClr val="000000"/>
          </a:solidFill>
        </p:spPr>
        <p:txBody>
          <a:bodyPr wrap="square" lIns="0" tIns="0" rIns="0" bIns="0" rtlCol="0"/>
          <a:lstStyle/>
          <a:p>
            <a:endParaRPr/>
          </a:p>
        </p:txBody>
      </p:sp>
      <p:sp>
        <p:nvSpPr>
          <p:cNvPr id="45" name="object 45"/>
          <p:cNvSpPr/>
          <p:nvPr/>
        </p:nvSpPr>
        <p:spPr>
          <a:xfrm>
            <a:off x="10911840" y="4655058"/>
            <a:ext cx="109855" cy="330200"/>
          </a:xfrm>
          <a:custGeom>
            <a:avLst/>
            <a:gdLst/>
            <a:ahLst/>
            <a:cxnLst/>
            <a:rect l="l" t="t" r="r" b="b"/>
            <a:pathLst>
              <a:path w="109854" h="330200">
                <a:moveTo>
                  <a:pt x="105028" y="0"/>
                </a:moveTo>
                <a:lnTo>
                  <a:pt x="60198" y="21082"/>
                </a:lnTo>
                <a:lnTo>
                  <a:pt x="27177" y="57785"/>
                </a:lnTo>
                <a:lnTo>
                  <a:pt x="6857" y="106807"/>
                </a:lnTo>
                <a:lnTo>
                  <a:pt x="0" y="164973"/>
                </a:lnTo>
                <a:lnTo>
                  <a:pt x="1650" y="195326"/>
                </a:lnTo>
                <a:lnTo>
                  <a:pt x="15239" y="248793"/>
                </a:lnTo>
                <a:lnTo>
                  <a:pt x="42163" y="292354"/>
                </a:lnTo>
                <a:lnTo>
                  <a:pt x="81152" y="321183"/>
                </a:lnTo>
                <a:lnTo>
                  <a:pt x="105028" y="329819"/>
                </a:lnTo>
                <a:lnTo>
                  <a:pt x="109219" y="316357"/>
                </a:lnTo>
                <a:lnTo>
                  <a:pt x="90424" y="308102"/>
                </a:lnTo>
                <a:lnTo>
                  <a:pt x="74294" y="296418"/>
                </a:lnTo>
                <a:lnTo>
                  <a:pt x="49529" y="263525"/>
                </a:lnTo>
                <a:lnTo>
                  <a:pt x="34925" y="218694"/>
                </a:lnTo>
                <a:lnTo>
                  <a:pt x="30099" y="163195"/>
                </a:lnTo>
                <a:lnTo>
                  <a:pt x="31241" y="135128"/>
                </a:lnTo>
                <a:lnTo>
                  <a:pt x="41020" y="86233"/>
                </a:lnTo>
                <a:lnTo>
                  <a:pt x="60705" y="47752"/>
                </a:lnTo>
                <a:lnTo>
                  <a:pt x="90804" y="21717"/>
                </a:lnTo>
                <a:lnTo>
                  <a:pt x="109727" y="13335"/>
                </a:lnTo>
                <a:lnTo>
                  <a:pt x="105028" y="0"/>
                </a:lnTo>
                <a:close/>
              </a:path>
            </a:pathLst>
          </a:custGeom>
          <a:solidFill>
            <a:srgbClr val="000000"/>
          </a:solidFill>
        </p:spPr>
        <p:txBody>
          <a:bodyPr wrap="square" lIns="0" tIns="0" rIns="0" bIns="0" rtlCol="0"/>
          <a:lstStyle/>
          <a:p>
            <a:endParaRPr/>
          </a:p>
        </p:txBody>
      </p:sp>
      <p:sp>
        <p:nvSpPr>
          <p:cNvPr id="46" name="object 46"/>
          <p:cNvSpPr txBox="1"/>
          <p:nvPr/>
        </p:nvSpPr>
        <p:spPr>
          <a:xfrm>
            <a:off x="10377169" y="4543805"/>
            <a:ext cx="994410" cy="452755"/>
          </a:xfrm>
          <a:prstGeom prst="rect">
            <a:avLst/>
          </a:prstGeom>
        </p:spPr>
        <p:txBody>
          <a:bodyPr vert="horz" wrap="square" lIns="0" tIns="12700" rIns="0" bIns="0" rtlCol="0">
            <a:spAutoFit/>
          </a:bodyPr>
          <a:lstStyle/>
          <a:p>
            <a:pPr marL="12700">
              <a:lnSpc>
                <a:spcPct val="100000"/>
              </a:lnSpc>
              <a:spcBef>
                <a:spcPts val="100"/>
              </a:spcBef>
              <a:tabLst>
                <a:tab pos="650875" algn="l"/>
              </a:tabLst>
            </a:pPr>
            <a:r>
              <a:rPr sz="2800" dirty="0">
                <a:latin typeface="Cambria Math"/>
                <a:cs typeface="Cambria Math"/>
              </a:rPr>
              <a:t>−</a:t>
            </a:r>
            <a:r>
              <a:rPr sz="2800" spc="-10" dirty="0">
                <a:latin typeface="Cambria Math"/>
                <a:cs typeface="Cambria Math"/>
              </a:rPr>
              <a:t> </a:t>
            </a:r>
            <a:r>
              <a:rPr sz="2800" spc="-50" dirty="0">
                <a:latin typeface="Cambria Math"/>
                <a:cs typeface="Cambria Math"/>
              </a:rPr>
              <a:t>𝐟</a:t>
            </a:r>
            <a:r>
              <a:rPr sz="2800" dirty="0">
                <a:latin typeface="Cambria Math"/>
                <a:cs typeface="Cambria Math"/>
              </a:rPr>
              <a:t>	</a:t>
            </a:r>
            <a:r>
              <a:rPr sz="2800" spc="70" dirty="0">
                <a:solidFill>
                  <a:srgbClr val="006FC0"/>
                </a:solidFill>
                <a:latin typeface="Cambria Math"/>
                <a:cs typeface="Cambria Math"/>
              </a:rPr>
              <a:t>𝐱-</a:t>
            </a:r>
            <a:endParaRPr sz="2800">
              <a:latin typeface="Cambria Math"/>
              <a:cs typeface="Cambria Math"/>
            </a:endParaRPr>
          </a:p>
        </p:txBody>
      </p:sp>
      <p:sp>
        <p:nvSpPr>
          <p:cNvPr id="47" name="object 47"/>
          <p:cNvSpPr txBox="1"/>
          <p:nvPr/>
        </p:nvSpPr>
        <p:spPr>
          <a:xfrm>
            <a:off x="11794235" y="4309313"/>
            <a:ext cx="166370" cy="839469"/>
          </a:xfrm>
          <a:prstGeom prst="rect">
            <a:avLst/>
          </a:prstGeom>
        </p:spPr>
        <p:txBody>
          <a:bodyPr vert="horz" wrap="square" lIns="0" tIns="114935" rIns="0" bIns="0" rtlCol="0">
            <a:spAutoFit/>
          </a:bodyPr>
          <a:lstStyle/>
          <a:p>
            <a:pPr marL="12700">
              <a:lnSpc>
                <a:spcPct val="100000"/>
              </a:lnSpc>
              <a:spcBef>
                <a:spcPts val="905"/>
              </a:spcBef>
            </a:pPr>
            <a:r>
              <a:rPr sz="2000" spc="-5" dirty="0">
                <a:latin typeface="Cambria Math"/>
                <a:cs typeface="Cambria Math"/>
              </a:rPr>
              <a:t>2</a:t>
            </a:r>
            <a:endParaRPr sz="2000">
              <a:latin typeface="Cambria Math"/>
              <a:cs typeface="Cambria Math"/>
            </a:endParaRPr>
          </a:p>
          <a:p>
            <a:pPr marL="12700">
              <a:lnSpc>
                <a:spcPct val="100000"/>
              </a:lnSpc>
              <a:spcBef>
                <a:spcPts val="800"/>
              </a:spcBef>
            </a:pPr>
            <a:r>
              <a:rPr sz="2000" spc="-5" dirty="0">
                <a:latin typeface="Cambria Math"/>
                <a:cs typeface="Cambria Math"/>
              </a:rPr>
              <a:t>2</a:t>
            </a:r>
            <a:endParaRPr sz="2000">
              <a:latin typeface="Cambria Math"/>
              <a:cs typeface="Cambria Math"/>
            </a:endParaRPr>
          </a:p>
        </p:txBody>
      </p:sp>
      <p:sp>
        <p:nvSpPr>
          <p:cNvPr id="48" name="object 48"/>
          <p:cNvSpPr txBox="1"/>
          <p:nvPr/>
        </p:nvSpPr>
        <p:spPr>
          <a:xfrm>
            <a:off x="2153411" y="3360275"/>
            <a:ext cx="888365" cy="1024255"/>
          </a:xfrm>
          <a:prstGeom prst="rect">
            <a:avLst/>
          </a:prstGeom>
        </p:spPr>
        <p:txBody>
          <a:bodyPr vert="horz" wrap="square" lIns="0" tIns="106045" rIns="0" bIns="0" rtlCol="0">
            <a:spAutoFit/>
          </a:bodyPr>
          <a:lstStyle/>
          <a:p>
            <a:pPr marR="4445" algn="ctr">
              <a:lnSpc>
                <a:spcPct val="100000"/>
              </a:lnSpc>
              <a:spcBef>
                <a:spcPts val="835"/>
              </a:spcBef>
            </a:pPr>
            <a:r>
              <a:rPr sz="3600" spc="-25" dirty="0">
                <a:solidFill>
                  <a:srgbClr val="FF0000"/>
                </a:solidFill>
                <a:latin typeface="Cambria Math"/>
                <a:cs typeface="Cambria Math"/>
              </a:rPr>
              <a:t>𝐱a</a:t>
            </a:r>
            <a:endParaRPr sz="3600">
              <a:latin typeface="Cambria Math"/>
              <a:cs typeface="Cambria Math"/>
            </a:endParaRPr>
          </a:p>
          <a:p>
            <a:pPr algn="ctr">
              <a:lnSpc>
                <a:spcPct val="100000"/>
              </a:lnSpc>
              <a:spcBef>
                <a:spcPts val="405"/>
              </a:spcBef>
            </a:pPr>
            <a:r>
              <a:rPr sz="2000" spc="-10" dirty="0">
                <a:solidFill>
                  <a:srgbClr val="FF0000"/>
                </a:solidFill>
                <a:latin typeface="Calibri"/>
                <a:cs typeface="Calibri"/>
              </a:rPr>
              <a:t>(anchor)</a:t>
            </a:r>
            <a:endParaRPr sz="2000">
              <a:latin typeface="Calibri"/>
              <a:cs typeface="Calibri"/>
            </a:endParaRPr>
          </a:p>
        </p:txBody>
      </p:sp>
      <p:pic>
        <p:nvPicPr>
          <p:cNvPr id="49" name="object 49"/>
          <p:cNvPicPr/>
          <p:nvPr/>
        </p:nvPicPr>
        <p:blipFill>
          <a:blip r:embed="rId3" cstate="print"/>
          <a:stretch>
            <a:fillRect/>
          </a:stretch>
        </p:blipFill>
        <p:spPr>
          <a:xfrm>
            <a:off x="287274" y="3083814"/>
            <a:ext cx="1756410" cy="1317498"/>
          </a:xfrm>
          <a:prstGeom prst="rect">
            <a:avLst/>
          </a:prstGeom>
        </p:spPr>
      </p:pic>
      <p:sp>
        <p:nvSpPr>
          <p:cNvPr id="50" name="object 50"/>
          <p:cNvSpPr txBox="1"/>
          <p:nvPr/>
        </p:nvSpPr>
        <p:spPr>
          <a:xfrm>
            <a:off x="2115311" y="1494481"/>
            <a:ext cx="975994" cy="1024890"/>
          </a:xfrm>
          <a:prstGeom prst="rect">
            <a:avLst/>
          </a:prstGeom>
        </p:spPr>
        <p:txBody>
          <a:bodyPr vert="horz" wrap="square" lIns="0" tIns="106680" rIns="0" bIns="0" rtlCol="0">
            <a:spAutoFit/>
          </a:bodyPr>
          <a:lstStyle/>
          <a:p>
            <a:pPr marR="52069" algn="ctr">
              <a:lnSpc>
                <a:spcPct val="100000"/>
              </a:lnSpc>
              <a:spcBef>
                <a:spcPts val="840"/>
              </a:spcBef>
            </a:pPr>
            <a:r>
              <a:rPr sz="3600" spc="105" dirty="0">
                <a:solidFill>
                  <a:srgbClr val="538235"/>
                </a:solidFill>
                <a:latin typeface="Cambria Math"/>
                <a:cs typeface="Cambria Math"/>
              </a:rPr>
              <a:t>𝐱+</a:t>
            </a:r>
            <a:endParaRPr sz="3600">
              <a:latin typeface="Cambria Math"/>
              <a:cs typeface="Cambria Math"/>
            </a:endParaRPr>
          </a:p>
          <a:p>
            <a:pPr algn="ctr">
              <a:lnSpc>
                <a:spcPct val="100000"/>
              </a:lnSpc>
              <a:spcBef>
                <a:spcPts val="405"/>
              </a:spcBef>
            </a:pPr>
            <a:r>
              <a:rPr sz="2000" spc="-10" dirty="0">
                <a:solidFill>
                  <a:srgbClr val="538235"/>
                </a:solidFill>
                <a:latin typeface="Calibri"/>
                <a:cs typeface="Calibri"/>
              </a:rPr>
              <a:t>(positive)</a:t>
            </a:r>
            <a:endParaRPr sz="2000">
              <a:latin typeface="Calibri"/>
              <a:cs typeface="Calibri"/>
            </a:endParaRPr>
          </a:p>
        </p:txBody>
      </p:sp>
      <p:pic>
        <p:nvPicPr>
          <p:cNvPr id="51" name="object 51"/>
          <p:cNvPicPr/>
          <p:nvPr/>
        </p:nvPicPr>
        <p:blipFill>
          <a:blip r:embed="rId4" cstate="print"/>
          <a:stretch>
            <a:fillRect/>
          </a:stretch>
        </p:blipFill>
        <p:spPr>
          <a:xfrm>
            <a:off x="259841" y="1328927"/>
            <a:ext cx="1811274" cy="1207008"/>
          </a:xfrm>
          <a:prstGeom prst="rect">
            <a:avLst/>
          </a:prstGeom>
        </p:spPr>
      </p:pic>
      <p:sp>
        <p:nvSpPr>
          <p:cNvPr id="52" name="object 52"/>
          <p:cNvSpPr txBox="1"/>
          <p:nvPr/>
        </p:nvSpPr>
        <p:spPr>
          <a:xfrm>
            <a:off x="2324607" y="5027676"/>
            <a:ext cx="266065" cy="574040"/>
          </a:xfrm>
          <a:prstGeom prst="rect">
            <a:avLst/>
          </a:prstGeom>
        </p:spPr>
        <p:txBody>
          <a:bodyPr vert="horz" wrap="square" lIns="0" tIns="12700" rIns="0" bIns="0" rtlCol="0">
            <a:spAutoFit/>
          </a:bodyPr>
          <a:lstStyle/>
          <a:p>
            <a:pPr marL="12700">
              <a:lnSpc>
                <a:spcPct val="100000"/>
              </a:lnSpc>
              <a:spcBef>
                <a:spcPts val="100"/>
              </a:spcBef>
            </a:pPr>
            <a:r>
              <a:rPr sz="3600" spc="-50" dirty="0">
                <a:solidFill>
                  <a:srgbClr val="4471C4"/>
                </a:solidFill>
                <a:latin typeface="Cambria Math"/>
                <a:cs typeface="Cambria Math"/>
              </a:rPr>
              <a:t>𝐱</a:t>
            </a:r>
            <a:endParaRPr sz="3600">
              <a:latin typeface="Cambria Math"/>
              <a:cs typeface="Cambria Math"/>
            </a:endParaRPr>
          </a:p>
        </p:txBody>
      </p:sp>
      <p:sp>
        <p:nvSpPr>
          <p:cNvPr id="53" name="object 53"/>
          <p:cNvSpPr txBox="1"/>
          <p:nvPr/>
        </p:nvSpPr>
        <p:spPr>
          <a:xfrm>
            <a:off x="2582164" y="4990591"/>
            <a:ext cx="135255" cy="421640"/>
          </a:xfrm>
          <a:prstGeom prst="rect">
            <a:avLst/>
          </a:prstGeom>
        </p:spPr>
        <p:txBody>
          <a:bodyPr vert="horz" wrap="square" lIns="0" tIns="12700" rIns="0" bIns="0" rtlCol="0">
            <a:spAutoFit/>
          </a:bodyPr>
          <a:lstStyle/>
          <a:p>
            <a:pPr marL="12700">
              <a:lnSpc>
                <a:spcPct val="100000"/>
              </a:lnSpc>
              <a:spcBef>
                <a:spcPts val="100"/>
              </a:spcBef>
            </a:pPr>
            <a:r>
              <a:rPr sz="2600" dirty="0">
                <a:solidFill>
                  <a:srgbClr val="4471C4"/>
                </a:solidFill>
                <a:latin typeface="Cambria Math"/>
                <a:cs typeface="Cambria Math"/>
              </a:rPr>
              <a:t>-</a:t>
            </a:r>
            <a:endParaRPr sz="2600">
              <a:latin typeface="Cambria Math"/>
              <a:cs typeface="Cambria Math"/>
            </a:endParaRPr>
          </a:p>
        </p:txBody>
      </p:sp>
      <p:sp>
        <p:nvSpPr>
          <p:cNvPr id="54" name="object 54"/>
          <p:cNvSpPr txBox="1"/>
          <p:nvPr/>
        </p:nvSpPr>
        <p:spPr>
          <a:xfrm>
            <a:off x="2098039" y="5539994"/>
            <a:ext cx="1043940" cy="330200"/>
          </a:xfrm>
          <a:prstGeom prst="rect">
            <a:avLst/>
          </a:prstGeom>
        </p:spPr>
        <p:txBody>
          <a:bodyPr vert="horz" wrap="square" lIns="0" tIns="12065" rIns="0" bIns="0" rtlCol="0">
            <a:spAutoFit/>
          </a:bodyPr>
          <a:lstStyle/>
          <a:p>
            <a:pPr marL="12700">
              <a:lnSpc>
                <a:spcPct val="100000"/>
              </a:lnSpc>
              <a:spcBef>
                <a:spcPts val="95"/>
              </a:spcBef>
            </a:pPr>
            <a:r>
              <a:rPr sz="2000" spc="-20" dirty="0">
                <a:solidFill>
                  <a:srgbClr val="4471C4"/>
                </a:solidFill>
                <a:latin typeface="Calibri"/>
                <a:cs typeface="Calibri"/>
              </a:rPr>
              <a:t>(negative)</a:t>
            </a:r>
            <a:endParaRPr sz="2000">
              <a:latin typeface="Calibri"/>
              <a:cs typeface="Calibri"/>
            </a:endParaRPr>
          </a:p>
        </p:txBody>
      </p:sp>
      <p:pic>
        <p:nvPicPr>
          <p:cNvPr id="55" name="object 55"/>
          <p:cNvPicPr/>
          <p:nvPr/>
        </p:nvPicPr>
        <p:blipFill>
          <a:blip r:embed="rId5" cstate="print"/>
          <a:stretch>
            <a:fillRect/>
          </a:stretch>
        </p:blipFill>
        <p:spPr>
          <a:xfrm>
            <a:off x="287274" y="4949190"/>
            <a:ext cx="1756410" cy="11711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spc="-35" dirty="0"/>
              <a:t>Training</a:t>
            </a:r>
            <a:r>
              <a:rPr sz="6000" spc="-290" dirty="0"/>
              <a:t> </a:t>
            </a:r>
            <a:r>
              <a:rPr sz="6000" spc="-40" dirty="0"/>
              <a:t>Data</a:t>
            </a:r>
            <a:endParaRPr sz="6000"/>
          </a:p>
        </p:txBody>
      </p:sp>
      <p:pic>
        <p:nvPicPr>
          <p:cNvPr id="3" name="object 3"/>
          <p:cNvPicPr/>
          <p:nvPr/>
        </p:nvPicPr>
        <p:blipFill>
          <a:blip r:embed="rId2" cstate="print"/>
          <a:stretch>
            <a:fillRect/>
          </a:stretch>
        </p:blipFill>
        <p:spPr>
          <a:xfrm>
            <a:off x="2879598" y="2479548"/>
            <a:ext cx="1075181" cy="806958"/>
          </a:xfrm>
          <a:prstGeom prst="rect">
            <a:avLst/>
          </a:prstGeom>
        </p:spPr>
      </p:pic>
      <p:sp>
        <p:nvSpPr>
          <p:cNvPr id="4" name="object 4"/>
          <p:cNvSpPr txBox="1"/>
          <p:nvPr/>
        </p:nvSpPr>
        <p:spPr>
          <a:xfrm>
            <a:off x="546608" y="2144775"/>
            <a:ext cx="4797425" cy="1367155"/>
          </a:xfrm>
          <a:prstGeom prst="rect">
            <a:avLst/>
          </a:prstGeom>
        </p:spPr>
        <p:txBody>
          <a:bodyPr vert="horz" wrap="square" lIns="0" tIns="12700" rIns="0" bIns="0" rtlCol="0">
            <a:spAutoFit/>
          </a:bodyPr>
          <a:lstStyle/>
          <a:p>
            <a:pPr marL="404495" indent="-392430">
              <a:lnSpc>
                <a:spcPct val="100000"/>
              </a:lnSpc>
              <a:spcBef>
                <a:spcPts val="1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sp>
        <p:nvSpPr>
          <p:cNvPr id="5" name="object 5"/>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6" name="object 6"/>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7" name="object 7"/>
          <p:cNvPicPr/>
          <p:nvPr/>
        </p:nvPicPr>
        <p:blipFill>
          <a:blip r:embed="rId3" cstate="print"/>
          <a:stretch>
            <a:fillRect/>
          </a:stretch>
        </p:blipFill>
        <p:spPr>
          <a:xfrm>
            <a:off x="1196339" y="2479548"/>
            <a:ext cx="1187196" cy="790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b="0" spc="-35" dirty="0">
                <a:latin typeface="Calibri Light"/>
                <a:cs typeface="Calibri Light"/>
              </a:rPr>
              <a:t>Training</a:t>
            </a:r>
            <a:r>
              <a:rPr sz="6000" b="0" spc="-290" dirty="0">
                <a:latin typeface="Calibri Light"/>
                <a:cs typeface="Calibri Light"/>
              </a:rPr>
              <a:t> </a:t>
            </a:r>
            <a:r>
              <a:rPr sz="6000" b="0" spc="-40" dirty="0">
                <a:latin typeface="Calibri Light"/>
                <a:cs typeface="Calibri Light"/>
              </a:rPr>
              <a:t>Data</a:t>
            </a:r>
            <a:endParaRPr sz="6000">
              <a:latin typeface="Calibri Light"/>
              <a:cs typeface="Calibri Light"/>
            </a:endParaRPr>
          </a:p>
        </p:txBody>
      </p:sp>
      <p:pic>
        <p:nvPicPr>
          <p:cNvPr id="3" name="object 3"/>
          <p:cNvPicPr/>
          <p:nvPr/>
        </p:nvPicPr>
        <p:blipFill>
          <a:blip r:embed="rId3" cstate="print"/>
          <a:stretch>
            <a:fillRect/>
          </a:stretch>
        </p:blipFill>
        <p:spPr>
          <a:xfrm>
            <a:off x="2879598" y="2479548"/>
            <a:ext cx="1075181" cy="806958"/>
          </a:xfrm>
          <a:prstGeom prst="rect">
            <a:avLst/>
          </a:prstGeom>
        </p:spPr>
      </p:pic>
      <p:pic>
        <p:nvPicPr>
          <p:cNvPr id="4" name="object 4"/>
          <p:cNvPicPr/>
          <p:nvPr/>
        </p:nvPicPr>
        <p:blipFill>
          <a:blip r:embed="rId4" cstate="print"/>
          <a:stretch>
            <a:fillRect/>
          </a:stretch>
        </p:blipFill>
        <p:spPr>
          <a:xfrm>
            <a:off x="1008125" y="3888485"/>
            <a:ext cx="1477518" cy="811530"/>
          </a:xfrm>
          <a:prstGeom prst="rect">
            <a:avLst/>
          </a:prstGeom>
        </p:spPr>
      </p:pic>
      <p:pic>
        <p:nvPicPr>
          <p:cNvPr id="5" name="object 5"/>
          <p:cNvPicPr/>
          <p:nvPr/>
        </p:nvPicPr>
        <p:blipFill>
          <a:blip r:embed="rId5" cstate="print"/>
          <a:stretch>
            <a:fillRect/>
          </a:stretch>
        </p:blipFill>
        <p:spPr>
          <a:xfrm>
            <a:off x="2841498" y="3888485"/>
            <a:ext cx="1216914" cy="811530"/>
          </a:xfrm>
          <a:prstGeom prst="rect">
            <a:avLst/>
          </a:prstGeom>
        </p:spPr>
      </p:pic>
      <p:sp>
        <p:nvSpPr>
          <p:cNvPr id="6" name="object 6"/>
          <p:cNvSpPr txBox="1"/>
          <p:nvPr/>
        </p:nvSpPr>
        <p:spPr>
          <a:xfrm>
            <a:off x="546608" y="1954877"/>
            <a:ext cx="4798060" cy="3088640"/>
          </a:xfrm>
          <a:prstGeom prst="rect">
            <a:avLst/>
          </a:prstGeom>
        </p:spPr>
        <p:txBody>
          <a:bodyPr vert="horz" wrap="square" lIns="0" tIns="202565" rIns="0" bIns="0" rtlCol="0">
            <a:spAutoFit/>
          </a:bodyPr>
          <a:lstStyle/>
          <a:p>
            <a:pPr marL="404495" indent="-392430">
              <a:lnSpc>
                <a:spcPct val="100000"/>
              </a:lnSpc>
              <a:spcBef>
                <a:spcPts val="1595"/>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a:p>
            <a:pPr marL="404495" indent="-392430">
              <a:lnSpc>
                <a:spcPct val="100000"/>
              </a:lnSpc>
              <a:spcBef>
                <a:spcPts val="15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pic>
        <p:nvPicPr>
          <p:cNvPr id="7" name="object 7"/>
          <p:cNvPicPr/>
          <p:nvPr/>
        </p:nvPicPr>
        <p:blipFill>
          <a:blip r:embed="rId6" cstate="print"/>
          <a:stretch>
            <a:fillRect/>
          </a:stretch>
        </p:blipFill>
        <p:spPr>
          <a:xfrm>
            <a:off x="2806445" y="5348478"/>
            <a:ext cx="1260347" cy="783336"/>
          </a:xfrm>
          <a:prstGeom prst="rect">
            <a:avLst/>
          </a:prstGeom>
        </p:spPr>
      </p:pic>
      <p:pic>
        <p:nvPicPr>
          <p:cNvPr id="8" name="object 8"/>
          <p:cNvPicPr/>
          <p:nvPr/>
        </p:nvPicPr>
        <p:blipFill>
          <a:blip r:embed="rId7" cstate="print"/>
          <a:stretch>
            <a:fillRect/>
          </a:stretch>
        </p:blipFill>
        <p:spPr>
          <a:xfrm>
            <a:off x="1176527" y="5331714"/>
            <a:ext cx="1226058" cy="816863"/>
          </a:xfrm>
          <a:prstGeom prst="rect">
            <a:avLst/>
          </a:prstGeom>
        </p:spPr>
      </p:pic>
      <p:sp>
        <p:nvSpPr>
          <p:cNvPr id="9" name="object 9"/>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10" name="object 10"/>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11" name="object 11"/>
          <p:cNvPicPr/>
          <p:nvPr/>
        </p:nvPicPr>
        <p:blipFill>
          <a:blip r:embed="rId8" cstate="print"/>
          <a:stretch>
            <a:fillRect/>
          </a:stretch>
        </p:blipFill>
        <p:spPr>
          <a:xfrm>
            <a:off x="1196339" y="2479548"/>
            <a:ext cx="1187196" cy="790955"/>
          </a:xfrm>
          <a:prstGeom prst="rect">
            <a:avLst/>
          </a:prstGeom>
        </p:spPr>
      </p:pic>
      <p:sp>
        <p:nvSpPr>
          <p:cNvPr id="12" name="object 12"/>
          <p:cNvSpPr txBox="1"/>
          <p:nvPr/>
        </p:nvSpPr>
        <p:spPr>
          <a:xfrm>
            <a:off x="389559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3" name="object 13"/>
          <p:cNvSpPr txBox="1"/>
          <p:nvPr/>
        </p:nvSpPr>
        <p:spPr>
          <a:xfrm>
            <a:off x="226110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4" name="object 14"/>
          <p:cNvSpPr txBox="1"/>
          <p:nvPr/>
        </p:nvSpPr>
        <p:spPr>
          <a:xfrm>
            <a:off x="546608" y="5339306"/>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15" name="object 15"/>
          <p:cNvSpPr txBox="1"/>
          <p:nvPr/>
        </p:nvSpPr>
        <p:spPr>
          <a:xfrm>
            <a:off x="4415535" y="5512879"/>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1)</a:t>
            </a:r>
            <a:endParaRPr sz="8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27602" y="-16764"/>
            <a:ext cx="4008120" cy="939800"/>
          </a:xfrm>
          <a:prstGeom prst="rect">
            <a:avLst/>
          </a:prstGeom>
        </p:spPr>
        <p:txBody>
          <a:bodyPr vert="horz" wrap="square" lIns="0" tIns="12700" rIns="0" bIns="0" rtlCol="0">
            <a:spAutoFit/>
          </a:bodyPr>
          <a:lstStyle/>
          <a:p>
            <a:pPr marL="12700">
              <a:lnSpc>
                <a:spcPct val="100000"/>
              </a:lnSpc>
              <a:spcBef>
                <a:spcPts val="100"/>
              </a:spcBef>
            </a:pPr>
            <a:r>
              <a:rPr sz="6000" b="0" spc="-35" dirty="0">
                <a:latin typeface="Calibri Light"/>
                <a:cs typeface="Calibri Light"/>
              </a:rPr>
              <a:t>Training</a:t>
            </a:r>
            <a:r>
              <a:rPr sz="6000" b="0" spc="-290" dirty="0">
                <a:latin typeface="Calibri Light"/>
                <a:cs typeface="Calibri Light"/>
              </a:rPr>
              <a:t> </a:t>
            </a:r>
            <a:r>
              <a:rPr sz="6000" b="0" spc="-40" dirty="0">
                <a:latin typeface="Calibri Light"/>
                <a:cs typeface="Calibri Light"/>
              </a:rPr>
              <a:t>Data</a:t>
            </a:r>
            <a:endParaRPr sz="6000">
              <a:latin typeface="Calibri Light"/>
              <a:cs typeface="Calibri Light"/>
            </a:endParaRPr>
          </a:p>
        </p:txBody>
      </p:sp>
      <p:pic>
        <p:nvPicPr>
          <p:cNvPr id="3" name="object 3"/>
          <p:cNvPicPr/>
          <p:nvPr/>
        </p:nvPicPr>
        <p:blipFill>
          <a:blip r:embed="rId2" cstate="print"/>
          <a:stretch>
            <a:fillRect/>
          </a:stretch>
        </p:blipFill>
        <p:spPr>
          <a:xfrm>
            <a:off x="2879598" y="2479548"/>
            <a:ext cx="1075181" cy="806958"/>
          </a:xfrm>
          <a:prstGeom prst="rect">
            <a:avLst/>
          </a:prstGeom>
        </p:spPr>
      </p:pic>
      <p:pic>
        <p:nvPicPr>
          <p:cNvPr id="4" name="object 4"/>
          <p:cNvPicPr/>
          <p:nvPr/>
        </p:nvPicPr>
        <p:blipFill>
          <a:blip r:embed="rId3" cstate="print"/>
          <a:stretch>
            <a:fillRect/>
          </a:stretch>
        </p:blipFill>
        <p:spPr>
          <a:xfrm>
            <a:off x="1008125" y="3888485"/>
            <a:ext cx="1477518" cy="811530"/>
          </a:xfrm>
          <a:prstGeom prst="rect">
            <a:avLst/>
          </a:prstGeom>
        </p:spPr>
      </p:pic>
      <p:pic>
        <p:nvPicPr>
          <p:cNvPr id="5" name="object 5"/>
          <p:cNvPicPr/>
          <p:nvPr/>
        </p:nvPicPr>
        <p:blipFill>
          <a:blip r:embed="rId4" cstate="print"/>
          <a:stretch>
            <a:fillRect/>
          </a:stretch>
        </p:blipFill>
        <p:spPr>
          <a:xfrm>
            <a:off x="2841498" y="3888485"/>
            <a:ext cx="1216914" cy="811530"/>
          </a:xfrm>
          <a:prstGeom prst="rect">
            <a:avLst/>
          </a:prstGeom>
        </p:spPr>
      </p:pic>
      <p:sp>
        <p:nvSpPr>
          <p:cNvPr id="6" name="object 6"/>
          <p:cNvSpPr txBox="1"/>
          <p:nvPr/>
        </p:nvSpPr>
        <p:spPr>
          <a:xfrm>
            <a:off x="546608" y="1954877"/>
            <a:ext cx="4798060" cy="3088640"/>
          </a:xfrm>
          <a:prstGeom prst="rect">
            <a:avLst/>
          </a:prstGeom>
        </p:spPr>
        <p:txBody>
          <a:bodyPr vert="horz" wrap="square" lIns="0" tIns="202565" rIns="0" bIns="0" rtlCol="0">
            <a:spAutoFit/>
          </a:bodyPr>
          <a:lstStyle/>
          <a:p>
            <a:pPr marL="404495" indent="-392430">
              <a:lnSpc>
                <a:spcPct val="100000"/>
              </a:lnSpc>
              <a:spcBef>
                <a:spcPts val="1595"/>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a:p>
            <a:pPr marL="404495" indent="-392430">
              <a:lnSpc>
                <a:spcPct val="100000"/>
              </a:lnSpc>
              <a:spcBef>
                <a:spcPts val="1500"/>
              </a:spcBef>
              <a:buSzPct val="98863"/>
              <a:buFont typeface="Arial"/>
              <a:buChar char="•"/>
              <a:tabLst>
                <a:tab pos="405130" algn="l"/>
                <a:tab pos="1713864" algn="l"/>
                <a:tab pos="3348354" algn="l"/>
              </a:tabLst>
            </a:pPr>
            <a:r>
              <a:rPr sz="8800" spc="-50" dirty="0">
                <a:latin typeface="Calibri"/>
                <a:cs typeface="Calibri"/>
              </a:rPr>
              <a:t>(</a:t>
            </a:r>
            <a:r>
              <a:rPr sz="8800" dirty="0">
                <a:latin typeface="Calibri"/>
                <a:cs typeface="Calibri"/>
              </a:rPr>
              <a:t>	</a:t>
            </a:r>
            <a:r>
              <a:rPr sz="8800" spc="-50" dirty="0">
                <a:latin typeface="Calibri"/>
                <a:cs typeface="Calibri"/>
              </a:rPr>
              <a:t>,</a:t>
            </a:r>
            <a:r>
              <a:rPr sz="8800" dirty="0">
                <a:latin typeface="Calibri"/>
                <a:cs typeface="Calibri"/>
              </a:rPr>
              <a:t>	,</a:t>
            </a:r>
            <a:r>
              <a:rPr sz="8800" spc="-5" dirty="0">
                <a:latin typeface="Calibri"/>
                <a:cs typeface="Calibri"/>
              </a:rPr>
              <a:t> </a:t>
            </a:r>
            <a:r>
              <a:rPr sz="8800" spc="-25" dirty="0">
                <a:latin typeface="Calibri"/>
                <a:cs typeface="Calibri"/>
              </a:rPr>
              <a:t>1)</a:t>
            </a:r>
            <a:endParaRPr sz="8800">
              <a:latin typeface="Calibri"/>
              <a:cs typeface="Calibri"/>
            </a:endParaRPr>
          </a:p>
        </p:txBody>
      </p:sp>
      <p:pic>
        <p:nvPicPr>
          <p:cNvPr id="7" name="object 7"/>
          <p:cNvPicPr/>
          <p:nvPr/>
        </p:nvPicPr>
        <p:blipFill>
          <a:blip r:embed="rId5" cstate="print"/>
          <a:stretch>
            <a:fillRect/>
          </a:stretch>
        </p:blipFill>
        <p:spPr>
          <a:xfrm>
            <a:off x="2806445" y="5348478"/>
            <a:ext cx="1260347" cy="783336"/>
          </a:xfrm>
          <a:prstGeom prst="rect">
            <a:avLst/>
          </a:prstGeom>
        </p:spPr>
      </p:pic>
      <p:pic>
        <p:nvPicPr>
          <p:cNvPr id="8" name="object 8"/>
          <p:cNvPicPr/>
          <p:nvPr/>
        </p:nvPicPr>
        <p:blipFill>
          <a:blip r:embed="rId6" cstate="print"/>
          <a:stretch>
            <a:fillRect/>
          </a:stretch>
        </p:blipFill>
        <p:spPr>
          <a:xfrm>
            <a:off x="1176527" y="5331714"/>
            <a:ext cx="1226058" cy="816863"/>
          </a:xfrm>
          <a:prstGeom prst="rect">
            <a:avLst/>
          </a:prstGeom>
        </p:spPr>
      </p:pic>
      <p:pic>
        <p:nvPicPr>
          <p:cNvPr id="9" name="object 9"/>
          <p:cNvPicPr/>
          <p:nvPr/>
        </p:nvPicPr>
        <p:blipFill>
          <a:blip r:embed="rId7" cstate="print"/>
          <a:stretch>
            <a:fillRect/>
          </a:stretch>
        </p:blipFill>
        <p:spPr>
          <a:xfrm>
            <a:off x="7247381" y="2558033"/>
            <a:ext cx="1217676" cy="806196"/>
          </a:xfrm>
          <a:prstGeom prst="rect">
            <a:avLst/>
          </a:prstGeom>
        </p:spPr>
      </p:pic>
      <p:sp>
        <p:nvSpPr>
          <p:cNvPr id="10" name="object 10"/>
          <p:cNvSpPr txBox="1"/>
          <p:nvPr/>
        </p:nvSpPr>
        <p:spPr>
          <a:xfrm>
            <a:off x="685800" y="1135380"/>
            <a:ext cx="4914900" cy="885825"/>
          </a:xfrm>
          <a:prstGeom prst="rect">
            <a:avLst/>
          </a:prstGeom>
          <a:solidFill>
            <a:srgbClr val="FFF1CC"/>
          </a:solidFill>
        </p:spPr>
        <p:txBody>
          <a:bodyPr vert="horz" wrap="square" lIns="0" tIns="137795" rIns="0" bIns="0" rtlCol="0">
            <a:spAutoFit/>
          </a:bodyPr>
          <a:lstStyle/>
          <a:p>
            <a:pPr marL="2540" algn="ctr">
              <a:lnSpc>
                <a:spcPct val="100000"/>
              </a:lnSpc>
              <a:spcBef>
                <a:spcPts val="1085"/>
              </a:spcBef>
            </a:pPr>
            <a:r>
              <a:rPr sz="3200" b="1" dirty="0">
                <a:solidFill>
                  <a:srgbClr val="C00000"/>
                </a:solidFill>
                <a:latin typeface="Lucida Bright"/>
                <a:cs typeface="Lucida Bright"/>
              </a:rPr>
              <a:t>Positive</a:t>
            </a:r>
            <a:r>
              <a:rPr sz="3200" b="1" spc="-170"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sp>
        <p:nvSpPr>
          <p:cNvPr id="11" name="object 11"/>
          <p:cNvSpPr txBox="1"/>
          <p:nvPr/>
        </p:nvSpPr>
        <p:spPr>
          <a:xfrm>
            <a:off x="6745985" y="1158239"/>
            <a:ext cx="4914900" cy="885825"/>
          </a:xfrm>
          <a:prstGeom prst="rect">
            <a:avLst/>
          </a:prstGeom>
          <a:solidFill>
            <a:srgbClr val="FFF1CC"/>
          </a:solidFill>
        </p:spPr>
        <p:txBody>
          <a:bodyPr vert="horz" wrap="square" lIns="0" tIns="137795" rIns="0" bIns="0" rtlCol="0">
            <a:spAutoFit/>
          </a:bodyPr>
          <a:lstStyle/>
          <a:p>
            <a:pPr marL="3175" algn="ctr">
              <a:lnSpc>
                <a:spcPct val="100000"/>
              </a:lnSpc>
              <a:spcBef>
                <a:spcPts val="1085"/>
              </a:spcBef>
            </a:pPr>
            <a:r>
              <a:rPr sz="3200" b="1" dirty="0">
                <a:solidFill>
                  <a:srgbClr val="C00000"/>
                </a:solidFill>
                <a:latin typeface="Lucida Bright"/>
                <a:cs typeface="Lucida Bright"/>
              </a:rPr>
              <a:t>Negative</a:t>
            </a:r>
            <a:r>
              <a:rPr sz="3200" b="1" spc="-165" dirty="0">
                <a:solidFill>
                  <a:srgbClr val="C00000"/>
                </a:solidFill>
                <a:latin typeface="Lucida Bright"/>
                <a:cs typeface="Lucida Bright"/>
              </a:rPr>
              <a:t> </a:t>
            </a:r>
            <a:r>
              <a:rPr sz="3200" b="1" spc="-10" dirty="0">
                <a:solidFill>
                  <a:srgbClr val="C00000"/>
                </a:solidFill>
                <a:latin typeface="Lucida Bright"/>
                <a:cs typeface="Lucida Bright"/>
              </a:rPr>
              <a:t>Samples</a:t>
            </a:r>
            <a:endParaRPr sz="3200">
              <a:latin typeface="Lucida Bright"/>
              <a:cs typeface="Lucida Bright"/>
            </a:endParaRPr>
          </a:p>
        </p:txBody>
      </p:sp>
      <p:pic>
        <p:nvPicPr>
          <p:cNvPr id="12" name="object 12"/>
          <p:cNvPicPr/>
          <p:nvPr/>
        </p:nvPicPr>
        <p:blipFill>
          <a:blip r:embed="rId8" cstate="print"/>
          <a:stretch>
            <a:fillRect/>
          </a:stretch>
        </p:blipFill>
        <p:spPr>
          <a:xfrm>
            <a:off x="1196339" y="2479548"/>
            <a:ext cx="1187196" cy="790955"/>
          </a:xfrm>
          <a:prstGeom prst="rect">
            <a:avLst/>
          </a:prstGeom>
        </p:spPr>
      </p:pic>
      <p:sp>
        <p:nvSpPr>
          <p:cNvPr id="13" name="object 13"/>
          <p:cNvSpPr txBox="1"/>
          <p:nvPr/>
        </p:nvSpPr>
        <p:spPr>
          <a:xfrm>
            <a:off x="389559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4" name="object 14"/>
          <p:cNvSpPr txBox="1"/>
          <p:nvPr/>
        </p:nvSpPr>
        <p:spPr>
          <a:xfrm>
            <a:off x="2261107" y="5525579"/>
            <a:ext cx="279400" cy="1118235"/>
          </a:xfrm>
          <a:prstGeom prst="rect">
            <a:avLst/>
          </a:prstGeom>
        </p:spPr>
        <p:txBody>
          <a:bodyPr vert="horz" wrap="square" lIns="0" tIns="0" rIns="0" bIns="0" rtlCol="0">
            <a:spAutoFit/>
          </a:bodyPr>
          <a:lstStyle/>
          <a:p>
            <a:pPr>
              <a:lnSpc>
                <a:spcPts val="8360"/>
              </a:lnSpc>
            </a:pPr>
            <a:r>
              <a:rPr sz="8800" dirty="0">
                <a:latin typeface="Calibri"/>
                <a:cs typeface="Calibri"/>
              </a:rPr>
              <a:t>,</a:t>
            </a:r>
            <a:endParaRPr sz="8800">
              <a:latin typeface="Calibri"/>
              <a:cs typeface="Calibri"/>
            </a:endParaRPr>
          </a:p>
        </p:txBody>
      </p:sp>
      <p:sp>
        <p:nvSpPr>
          <p:cNvPr id="15" name="object 15"/>
          <p:cNvSpPr txBox="1"/>
          <p:nvPr/>
        </p:nvSpPr>
        <p:spPr>
          <a:xfrm>
            <a:off x="546608" y="5339306"/>
            <a:ext cx="755650" cy="1316990"/>
          </a:xfrm>
          <a:prstGeom prst="rect">
            <a:avLst/>
          </a:prstGeom>
        </p:spPr>
        <p:txBody>
          <a:bodyPr vert="horz" wrap="square" lIns="0" tIns="0" rIns="0" bIns="0" rtlCol="0">
            <a:spAutoFit/>
          </a:bodyPr>
          <a:lstStyle/>
          <a:p>
            <a:pPr marL="12700">
              <a:lnSpc>
                <a:spcPts val="9830"/>
              </a:lnSpc>
            </a:pPr>
            <a:r>
              <a:rPr sz="8800" spc="-25" dirty="0">
                <a:latin typeface="Arial"/>
                <a:cs typeface="Arial"/>
              </a:rPr>
              <a:t>•</a:t>
            </a:r>
            <a:r>
              <a:rPr sz="8800" spc="-25" dirty="0">
                <a:latin typeface="Calibri"/>
                <a:cs typeface="Calibri"/>
              </a:rPr>
              <a:t>(</a:t>
            </a:r>
            <a:endParaRPr sz="8800">
              <a:latin typeface="Calibri"/>
              <a:cs typeface="Calibri"/>
            </a:endParaRPr>
          </a:p>
        </p:txBody>
      </p:sp>
      <p:sp>
        <p:nvSpPr>
          <p:cNvPr id="16" name="object 16"/>
          <p:cNvSpPr txBox="1"/>
          <p:nvPr/>
        </p:nvSpPr>
        <p:spPr>
          <a:xfrm>
            <a:off x="4415535" y="5512879"/>
            <a:ext cx="929005" cy="1143635"/>
          </a:xfrm>
          <a:prstGeom prst="rect">
            <a:avLst/>
          </a:prstGeom>
        </p:spPr>
        <p:txBody>
          <a:bodyPr vert="horz" wrap="square" lIns="0" tIns="0" rIns="0" bIns="0" rtlCol="0">
            <a:spAutoFit/>
          </a:bodyPr>
          <a:lstStyle/>
          <a:p>
            <a:pPr marL="12700">
              <a:lnSpc>
                <a:spcPts val="8460"/>
              </a:lnSpc>
            </a:pPr>
            <a:r>
              <a:rPr sz="8800" spc="-25" dirty="0">
                <a:latin typeface="Calibri"/>
                <a:cs typeface="Calibri"/>
              </a:rPr>
              <a:t>1)</a:t>
            </a:r>
            <a:endParaRPr sz="8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1952</Words>
  <Application>Microsoft Office PowerPoint</Application>
  <PresentationFormat>Widescreen</PresentationFormat>
  <Paragraphs>649</Paragraphs>
  <Slides>61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Cambria Math</vt:lpstr>
      <vt:lpstr>Courier New</vt:lpstr>
      <vt:lpstr>Lucida Bright</vt:lpstr>
      <vt:lpstr>Times New Roman</vt:lpstr>
      <vt:lpstr>Office Theme</vt:lpstr>
      <vt:lpstr>Lecture 8 Metric Learning and Siamese Nets</vt:lpstr>
      <vt:lpstr>Learning Pairwise Similarity Scores</vt:lpstr>
      <vt:lpstr>PowerPoint Presentation</vt:lpstr>
      <vt:lpstr>Training Data</vt:lpstr>
      <vt:lpstr>Training Data</vt:lpstr>
      <vt:lpstr>Training Data</vt:lpstr>
      <vt:lpstr>Training Data</vt:lpstr>
      <vt:lpstr>PowerPoint Presentation</vt:lpstr>
      <vt:lpstr>PowerPoint Presentation</vt:lpstr>
      <vt:lpstr>PowerPoint Presentation</vt:lpstr>
      <vt:lpstr>PowerPoint Presentation</vt:lpstr>
      <vt:lpstr>PowerPoint Presentation</vt:lpstr>
      <vt:lpstr>CNN for Feature Extraction</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Training Siamese Network</vt:lpstr>
      <vt:lpstr>One-Shot Prediction</vt:lpstr>
      <vt:lpstr>One-Shot Prediction Query:</vt:lpstr>
      <vt:lpstr>One-Shot Prediction Query:</vt:lpstr>
      <vt:lpstr>One-Shot Prediction Query:</vt:lpstr>
      <vt:lpstr>One-Shot Predicti Query:</vt:lpstr>
      <vt:lpstr>One-Shot Predicti Query:</vt:lpstr>
      <vt:lpstr>One-Shot Predicti Query:</vt:lpstr>
      <vt:lpstr>Triplet Loss</vt:lpstr>
      <vt:lpstr>Data for Training Siamese Network</vt:lpstr>
      <vt:lpstr>Data for Training Siamese Network</vt:lpstr>
      <vt:lpstr>Data for Training Siamese Network</vt:lpstr>
      <vt:lpstr>Data for Training Siamese Network</vt:lpstr>
      <vt:lpstr>Data for Training Siamese Network</vt:lpstr>
      <vt:lpstr>Data for Training Siamese Network</vt:lpstr>
      <vt:lpstr>Data for Training Siamese Network</vt:lpstr>
      <vt:lpstr>Triplet Loss</vt:lpstr>
      <vt:lpstr>Triplet Loss</vt:lpstr>
      <vt:lpstr>Triplet Loss</vt:lpstr>
      <vt:lpstr>Triplet Loss</vt:lpstr>
      <vt:lpstr>Triplet Loss</vt:lpstr>
      <vt:lpstr>Triplet Loss</vt:lpstr>
      <vt:lpstr>Triplet Loss</vt:lpstr>
      <vt:lpstr>Triplet Loss</vt:lpstr>
      <vt:lpstr>Triplet Loss</vt:lpstr>
      <vt:lpstr>Triplet Loss</vt:lpstr>
      <vt:lpstr>Triplet Loss</vt:lpstr>
      <vt:lpstr>One-Shot Predicti Query:</vt:lpstr>
      <vt:lpstr>One-Shot Predicti Query:</vt:lpstr>
      <vt:lpstr>One-Shot Predicti Query:</vt:lpstr>
      <vt:lpstr>One-Shot Prediction Query:</vt:lpstr>
      <vt:lpstr>One-Shot Predicti Query:</vt:lpstr>
      <vt:lpstr>Summary</vt:lpstr>
      <vt:lpstr>Basic Idea of Few-Shot Learning</vt:lpstr>
      <vt:lpstr>Siamese Network for Pairwise Similarity</vt:lpstr>
      <vt:lpstr>Siamese Network with Triplet Loss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  Recurrent Neural Networks  and NLP</dc:title>
  <dc:creator>Jin Lu</dc:creator>
  <cp:lastModifiedBy>Johnson, Demetrius</cp:lastModifiedBy>
  <cp:revision>2</cp:revision>
  <dcterms:created xsi:type="dcterms:W3CDTF">2023-04-05T19:12:34Z</dcterms:created>
  <dcterms:modified xsi:type="dcterms:W3CDTF">2023-04-05T21:46:39Z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2022-04-06T00:00:00Z</vt:filetime>
  </property>
  <property fmtid="{D5CDD505-2E9C-101B-9397-08002B2CF9AE}" pid="3" name="Creator">
    <vt:lpwstr>Microsoft® PowerPoint® for Microsoft 365</vt:lpwstr>
  </property>
  <property fmtid="{D5CDD505-2E9C-101B-9397-08002B2CF9AE}" pid="4" name="LastSaved">
    <vt:filetime>2023-04-05T00:00:00Z</vt:filetime>
  </property>
  <property fmtid="{D5CDD505-2E9C-101B-9397-08002B2CF9AE}" pid="5" name="Producer">
    <vt:lpwstr>Microsoft® PowerPoint® for Microsoft 365</vt:lpwstr>
  </property>
</Properties>
</file>