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9" r:id="rId7"/>
    <p:sldId id="262" r:id="rId8"/>
    <p:sldId id="263" r:id="rId9"/>
    <p:sldId id="264" r:id="rId10"/>
    <p:sldId id="270" r:id="rId11"/>
    <p:sldId id="268" r:id="rId12"/>
    <p:sldId id="266" r:id="rId13"/>
    <p:sldId id="265"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110" d="100"/>
          <a:sy n="110" d="100"/>
        </p:scale>
        <p:origin x="4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12/22/2022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12/22/2022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12/22/2022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12/22/2022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12/22/2022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2" Type="http://schemas.openxmlformats.org/officeDocument/2006/relationships/hyperlink" Target="mailto:mark@mm-eservice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3200" dirty="0">
                <a:solidFill>
                  <a:schemeClr val="tx1"/>
                </a:solidFill>
              </a:rPr>
              <a:t>Network Engineering and Architecture Toolset</a:t>
            </a:r>
            <a:br>
              <a:rPr lang="en-US" sz="3200" dirty="0">
                <a:solidFill>
                  <a:schemeClr val="tx1"/>
                </a:solidFill>
              </a:rPr>
            </a:br>
            <a:r>
              <a:rPr lang="en-US" sz="3200" dirty="0">
                <a:solidFill>
                  <a:schemeClr val="tx1"/>
                </a:solidFill>
              </a:rPr>
              <a:t>(</a:t>
            </a:r>
            <a:r>
              <a:rPr lang="en-US" sz="3200" dirty="0" err="1">
                <a:solidFill>
                  <a:schemeClr val="tx1"/>
                </a:solidFill>
              </a:rPr>
              <a:t>NEAT</a:t>
            </a:r>
            <a:r>
              <a:rPr lang="en-US" sz="3200" cap="none" dirty="0" err="1">
                <a:solidFill>
                  <a:schemeClr val="tx1"/>
                </a:solidFill>
              </a:rPr>
              <a:t>set</a:t>
            </a:r>
            <a:r>
              <a:rPr lang="en-US" sz="3200" dirty="0">
                <a:solidFill>
                  <a:schemeClr val="tx1"/>
                </a:solidFill>
              </a:rPr>
              <a: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77500" lnSpcReduction="20000"/>
          </a:bodyPr>
          <a:lstStyle/>
          <a:p>
            <a:pPr>
              <a:spcAft>
                <a:spcPts val="600"/>
              </a:spcAft>
            </a:pPr>
            <a:r>
              <a:rPr lang="en-US" dirty="0">
                <a:solidFill>
                  <a:schemeClr val="tx1"/>
                </a:solidFill>
              </a:rPr>
              <a:t>Mark Elias</a:t>
            </a:r>
          </a:p>
          <a:p>
            <a:pPr>
              <a:spcAft>
                <a:spcPts val="600"/>
              </a:spcAft>
            </a:pPr>
            <a:r>
              <a:rPr lang="en-US" dirty="0">
                <a:solidFill>
                  <a:schemeClr val="tx1"/>
                </a:solidFill>
              </a:rPr>
              <a:t>M&amp;M e-Services, LLC</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CBE30-5016-1618-0262-F7DF2A37BD6B}"/>
              </a:ext>
            </a:extLst>
          </p:cNvPr>
          <p:cNvSpPr>
            <a:spLocks noGrp="1"/>
          </p:cNvSpPr>
          <p:nvPr>
            <p:ph type="title"/>
          </p:nvPr>
        </p:nvSpPr>
        <p:spPr/>
        <p:txBody>
          <a:bodyPr/>
          <a:lstStyle/>
          <a:p>
            <a:r>
              <a:rPr lang="en-US" dirty="0">
                <a:solidFill>
                  <a:schemeClr val="tx1"/>
                </a:solidFill>
              </a:rPr>
              <a:t>Related PDFs</a:t>
            </a:r>
          </a:p>
        </p:txBody>
      </p:sp>
      <p:sp>
        <p:nvSpPr>
          <p:cNvPr id="3" name="Content Placeholder 2">
            <a:extLst>
              <a:ext uri="{FF2B5EF4-FFF2-40B4-BE49-F238E27FC236}">
                <a16:creationId xmlns:a16="http://schemas.microsoft.com/office/drawing/2014/main" id="{19A42214-CD28-A051-AAA0-AC63BE1F0F23}"/>
              </a:ext>
            </a:extLst>
          </p:cNvPr>
          <p:cNvSpPr>
            <a:spLocks noGrp="1"/>
          </p:cNvSpPr>
          <p:nvPr>
            <p:ph idx="1"/>
          </p:nvPr>
        </p:nvSpPr>
        <p:spPr/>
        <p:txBody>
          <a:bodyPr/>
          <a:lstStyle/>
          <a:p>
            <a:r>
              <a:rPr lang="en-US" dirty="0"/>
              <a:t>The attached documents are related to a program called ARCHE, which was a forerunner to the new CONFIGURE program under development</a:t>
            </a:r>
          </a:p>
          <a:p>
            <a:endParaRPr lang="en-US" dirty="0"/>
          </a:p>
          <a:p>
            <a:r>
              <a:rPr lang="en-US" dirty="0"/>
              <a:t>ARCHE for Dummies – A quick primer on the ARCHE program:</a:t>
            </a:r>
          </a:p>
          <a:p>
            <a:endParaRPr lang="en-US" dirty="0"/>
          </a:p>
          <a:p>
            <a:endParaRPr lang="en-US" dirty="0"/>
          </a:p>
          <a:p>
            <a:endParaRPr lang="en-US" dirty="0"/>
          </a:p>
          <a:p>
            <a:r>
              <a:rPr lang="en-US" dirty="0"/>
              <a:t>ARCHE Training – A more detailed guide to ARCHE and Smart Templates:    </a:t>
            </a:r>
          </a:p>
        </p:txBody>
      </p:sp>
      <p:graphicFrame>
        <p:nvGraphicFramePr>
          <p:cNvPr id="7" name="Object 6">
            <a:extLst>
              <a:ext uri="{FF2B5EF4-FFF2-40B4-BE49-F238E27FC236}">
                <a16:creationId xmlns:a16="http://schemas.microsoft.com/office/drawing/2014/main" id="{8C4E7893-3C29-D558-91F8-B00A686442B9}"/>
              </a:ext>
            </a:extLst>
          </p:cNvPr>
          <p:cNvGraphicFramePr>
            <a:graphicFrameLocks noChangeAspect="1"/>
          </p:cNvGraphicFramePr>
          <p:nvPr>
            <p:extLst>
              <p:ext uri="{D42A27DB-BD31-4B8C-83A1-F6EECF244321}">
                <p14:modId xmlns:p14="http://schemas.microsoft.com/office/powerpoint/2010/main" val="2194486986"/>
              </p:ext>
            </p:extLst>
          </p:nvPr>
        </p:nvGraphicFramePr>
        <p:xfrm>
          <a:off x="8503920" y="4426312"/>
          <a:ext cx="914400" cy="771525"/>
        </p:xfrm>
        <a:graphic>
          <a:graphicData uri="http://schemas.openxmlformats.org/presentationml/2006/ole">
            <mc:AlternateContent xmlns:mc="http://schemas.openxmlformats.org/markup-compatibility/2006">
              <mc:Choice xmlns:v="urn:schemas-microsoft-com:vml" Requires="v">
                <p:oleObj name="Acrobat Document" showAsIcon="1" r:id="rId2" imgW="914400" imgH="771480" progId="Acrobat.Document.DC">
                  <p:embed/>
                </p:oleObj>
              </mc:Choice>
              <mc:Fallback>
                <p:oleObj name="Acrobat Document" showAsIcon="1" r:id="rId2" imgW="914400" imgH="771480" progId="Acrobat.Document.DC">
                  <p:embed/>
                  <p:pic>
                    <p:nvPicPr>
                      <p:cNvPr id="0" name=""/>
                      <p:cNvPicPr/>
                      <p:nvPr/>
                    </p:nvPicPr>
                    <p:blipFill>
                      <a:blip r:embed="rId3"/>
                      <a:stretch>
                        <a:fillRect/>
                      </a:stretch>
                    </p:blipFill>
                    <p:spPr>
                      <a:xfrm>
                        <a:off x="8503920" y="4426312"/>
                        <a:ext cx="914400" cy="771525"/>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EFA47E0D-5A78-9C7A-06D5-10A96ECC4CB0}"/>
              </a:ext>
            </a:extLst>
          </p:cNvPr>
          <p:cNvGraphicFramePr>
            <a:graphicFrameLocks noChangeAspect="1"/>
          </p:cNvGraphicFramePr>
          <p:nvPr>
            <p:extLst>
              <p:ext uri="{D42A27DB-BD31-4B8C-83A1-F6EECF244321}">
                <p14:modId xmlns:p14="http://schemas.microsoft.com/office/powerpoint/2010/main" val="2774171668"/>
              </p:ext>
            </p:extLst>
          </p:nvPr>
        </p:nvGraphicFramePr>
        <p:xfrm>
          <a:off x="8503920" y="3137445"/>
          <a:ext cx="914400" cy="771525"/>
        </p:xfrm>
        <a:graphic>
          <a:graphicData uri="http://schemas.openxmlformats.org/presentationml/2006/ole">
            <mc:AlternateContent xmlns:mc="http://schemas.openxmlformats.org/markup-compatibility/2006">
              <mc:Choice xmlns:v="urn:schemas-microsoft-com:vml" Requires="v">
                <p:oleObj name="Acrobat Document" showAsIcon="1" r:id="rId4" imgW="914400" imgH="771480" progId="Acrobat.Document.DC">
                  <p:embed/>
                </p:oleObj>
              </mc:Choice>
              <mc:Fallback>
                <p:oleObj name="Acrobat Document" showAsIcon="1" r:id="rId4" imgW="914400" imgH="771480" progId="Acrobat.Document.DC">
                  <p:embed/>
                  <p:pic>
                    <p:nvPicPr>
                      <p:cNvPr id="0" name=""/>
                      <p:cNvPicPr/>
                      <p:nvPr/>
                    </p:nvPicPr>
                    <p:blipFill>
                      <a:blip r:embed="rId5"/>
                      <a:stretch>
                        <a:fillRect/>
                      </a:stretch>
                    </p:blipFill>
                    <p:spPr>
                      <a:xfrm>
                        <a:off x="8503920" y="313744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113293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678E-624B-946D-96E4-0F79A58F8BEA}"/>
              </a:ext>
            </a:extLst>
          </p:cNvPr>
          <p:cNvSpPr>
            <a:spLocks noGrp="1"/>
          </p:cNvSpPr>
          <p:nvPr>
            <p:ph type="title"/>
          </p:nvPr>
        </p:nvSpPr>
        <p:spPr/>
        <p:txBody>
          <a:bodyPr/>
          <a:lstStyle/>
          <a:p>
            <a:r>
              <a:rPr lang="en-US" dirty="0"/>
              <a:t>Contact Information</a:t>
            </a:r>
          </a:p>
        </p:txBody>
      </p:sp>
      <p:sp>
        <p:nvSpPr>
          <p:cNvPr id="3" name="Content Placeholder 2">
            <a:extLst>
              <a:ext uri="{FF2B5EF4-FFF2-40B4-BE49-F238E27FC236}">
                <a16:creationId xmlns:a16="http://schemas.microsoft.com/office/drawing/2014/main" id="{90599063-D42D-0329-634A-ACD48CDD8250}"/>
              </a:ext>
            </a:extLst>
          </p:cNvPr>
          <p:cNvSpPr>
            <a:spLocks noGrp="1"/>
          </p:cNvSpPr>
          <p:nvPr>
            <p:ph idx="1"/>
          </p:nvPr>
        </p:nvSpPr>
        <p:spPr/>
        <p:txBody>
          <a:bodyPr/>
          <a:lstStyle/>
          <a:p>
            <a:pPr marL="0" indent="0">
              <a:buNone/>
            </a:pPr>
            <a:r>
              <a:rPr lang="en-US" dirty="0"/>
              <a:t>Mark Elias</a:t>
            </a:r>
          </a:p>
          <a:p>
            <a:pPr marL="0" indent="0">
              <a:buNone/>
            </a:pPr>
            <a:r>
              <a:rPr lang="en-US" dirty="0"/>
              <a:t>Chief Technology Officer / Consultant</a:t>
            </a:r>
          </a:p>
          <a:p>
            <a:pPr marL="0" indent="0">
              <a:buNone/>
            </a:pPr>
            <a:r>
              <a:rPr lang="en-US" dirty="0"/>
              <a:t>M&amp;M e-Services, LLC</a:t>
            </a:r>
          </a:p>
          <a:p>
            <a:pPr marL="0" indent="0">
              <a:buNone/>
            </a:pPr>
            <a:r>
              <a:rPr lang="en-US" dirty="0">
                <a:hlinkClick r:id="rId2"/>
              </a:rPr>
              <a:t>mark@mm-eservices.com</a:t>
            </a:r>
            <a:endParaRPr lang="en-US" dirty="0"/>
          </a:p>
          <a:p>
            <a:pPr marL="0" indent="0">
              <a:buNone/>
            </a:pPr>
            <a:r>
              <a:rPr lang="en-US" dirty="0"/>
              <a:t>M: 586-241-3939</a:t>
            </a:r>
          </a:p>
          <a:p>
            <a:pPr marL="0" indent="0">
              <a:buNone/>
            </a:pPr>
            <a:endParaRPr lang="en-US" dirty="0"/>
          </a:p>
          <a:p>
            <a:endParaRPr lang="en-US" dirty="0"/>
          </a:p>
        </p:txBody>
      </p:sp>
    </p:spTree>
    <p:extLst>
      <p:ext uri="{BB962C8B-B14F-4D97-AF65-F5344CB8AC3E}">
        <p14:creationId xmlns:p14="http://schemas.microsoft.com/office/powerpoint/2010/main" val="2350666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a:bodyPr>
          <a:lstStyle/>
          <a:p>
            <a:pPr algn="ctr"/>
            <a:r>
              <a:rPr lang="en-US" dirty="0"/>
              <a:t>What is </a:t>
            </a:r>
            <a:r>
              <a:rPr lang="en-US" dirty="0" err="1"/>
              <a:t>NEATset</a:t>
            </a:r>
            <a:r>
              <a:rPr lang="en-US" sz="3200" baseline="30000" dirty="0"/>
              <a:t>©</a:t>
            </a:r>
            <a:endParaRPr lang="en-US" baseline="30000" dirty="0"/>
          </a:p>
        </p:txBody>
      </p:sp>
      <p:sp>
        <p:nvSpPr>
          <p:cNvPr id="4" name="Content Placeholder 3">
            <a:extLst>
              <a:ext uri="{FF2B5EF4-FFF2-40B4-BE49-F238E27FC236}">
                <a16:creationId xmlns:a16="http://schemas.microsoft.com/office/drawing/2014/main" id="{60D1F656-7525-93A7-D24A-DE14B3602E02}"/>
              </a:ext>
            </a:extLst>
          </p:cNvPr>
          <p:cNvSpPr>
            <a:spLocks noGrp="1"/>
          </p:cNvSpPr>
          <p:nvPr>
            <p:ph idx="1"/>
          </p:nvPr>
        </p:nvSpPr>
        <p:spPr/>
        <p:txBody>
          <a:bodyPr>
            <a:normAutofit lnSpcReduction="10000"/>
          </a:bodyPr>
          <a:lstStyle/>
          <a:p>
            <a:r>
              <a:rPr lang="en-US" dirty="0" err="1"/>
              <a:t>NEATset</a:t>
            </a:r>
            <a:r>
              <a:rPr lang="en-US" dirty="0"/>
              <a:t> is a series of tools that can be used by Network Engineers and Architects to create, audit, repair, and otherwise manage network devices that use text based configuration files.</a:t>
            </a:r>
          </a:p>
          <a:p>
            <a:r>
              <a:rPr lang="en-US" dirty="0" err="1"/>
              <a:t>NEATset</a:t>
            </a:r>
            <a:r>
              <a:rPr lang="en-US" dirty="0"/>
              <a:t> includes tools such as:</a:t>
            </a:r>
          </a:p>
          <a:p>
            <a:pPr lvl="1"/>
            <a:r>
              <a:rPr lang="en-US" dirty="0"/>
              <a:t>CONFIGURE: Template based engine that combines data with intelligent templates to create a custom configuration file for a network device</a:t>
            </a:r>
          </a:p>
          <a:p>
            <a:pPr lvl="1"/>
            <a:r>
              <a:rPr lang="en-US" dirty="0"/>
              <a:t>AUDIT: A rule-based tool that can review elements of a device configuration. It can compare these to a “golden configuration”, it can assist with configuration updates, and is a precursor for developing custom remediation scripts</a:t>
            </a:r>
          </a:p>
          <a:p>
            <a:pPr lvl="1"/>
            <a:r>
              <a:rPr lang="en-US" dirty="0"/>
              <a:t>REPAIR: A tool that uses the output of AUDIT, combined with its own directives, to create remediation files that can bring a configuration back into alignment with its “golden” image or can apply incremental changes as the network design matures and expands</a:t>
            </a:r>
          </a:p>
          <a:p>
            <a:pPr lvl="1"/>
            <a:r>
              <a:rPr lang="en-US" dirty="0"/>
              <a:t>FORMAT: Another AUDIT adjunct tool that takes the unstructured information that AUDIT returns from the configuration file and reformats it into tabular data that can be used to drive configuration updates</a:t>
            </a:r>
          </a:p>
          <a:p>
            <a:pPr lvl="1"/>
            <a:r>
              <a:rPr lang="en-US" dirty="0"/>
              <a:t>CHANGE / MULTICHANGE: Tools that can talk to network devices to retrieve real-time information or to push changes</a:t>
            </a:r>
          </a:p>
          <a:p>
            <a:pPr lvl="1"/>
            <a:r>
              <a:rPr lang="en-US" dirty="0"/>
              <a:t>DASHBOARD: An interactive tool that facilitates the creation of AUDIT rule-sets and REPAIR directives</a:t>
            </a:r>
          </a:p>
          <a:p>
            <a:pPr lvl="1"/>
            <a:r>
              <a:rPr lang="en-US" dirty="0"/>
              <a:t>DISCOVER: An SMNP based tool that can retrieve information from a network device, such as vendor, model, or configuration</a:t>
            </a:r>
          </a:p>
        </p:txBody>
      </p:sp>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9E20-0ED3-ECDC-7A88-07E7AB24DB0B}"/>
              </a:ext>
            </a:extLst>
          </p:cNvPr>
          <p:cNvSpPr>
            <a:spLocks noGrp="1"/>
          </p:cNvSpPr>
          <p:nvPr>
            <p:ph type="title"/>
          </p:nvPr>
        </p:nvSpPr>
        <p:spPr/>
        <p:txBody>
          <a:bodyPr/>
          <a:lstStyle/>
          <a:p>
            <a:r>
              <a:rPr lang="en-US" dirty="0" err="1"/>
              <a:t>NEATset</a:t>
            </a:r>
            <a:r>
              <a:rPr lang="en-US" dirty="0"/>
              <a:t> History</a:t>
            </a:r>
          </a:p>
        </p:txBody>
      </p:sp>
      <p:sp>
        <p:nvSpPr>
          <p:cNvPr id="3" name="Content Placeholder 2">
            <a:extLst>
              <a:ext uri="{FF2B5EF4-FFF2-40B4-BE49-F238E27FC236}">
                <a16:creationId xmlns:a16="http://schemas.microsoft.com/office/drawing/2014/main" id="{F1934444-6A11-812F-DDC5-719337760C9F}"/>
              </a:ext>
            </a:extLst>
          </p:cNvPr>
          <p:cNvSpPr>
            <a:spLocks noGrp="1"/>
          </p:cNvSpPr>
          <p:nvPr>
            <p:ph idx="1"/>
          </p:nvPr>
        </p:nvSpPr>
        <p:spPr/>
        <p:txBody>
          <a:bodyPr/>
          <a:lstStyle/>
          <a:p>
            <a:r>
              <a:rPr lang="en-US" dirty="0"/>
              <a:t>Early versions of similar </a:t>
            </a:r>
            <a:r>
              <a:rPr lang="en-US" dirty="0" err="1"/>
              <a:t>NEATset</a:t>
            </a:r>
            <a:r>
              <a:rPr lang="en-US" dirty="0"/>
              <a:t> tools have saved architects and engineers thousands of man-hours when building new devices and making changes to them. These older tools have:</a:t>
            </a:r>
          </a:p>
          <a:p>
            <a:pPr lvl="1"/>
            <a:r>
              <a:rPr lang="en-US" dirty="0"/>
              <a:t>Been used to change 100’s of Class of Service policy maps within a single day</a:t>
            </a:r>
          </a:p>
          <a:p>
            <a:pPr lvl="1"/>
            <a:r>
              <a:rPr lang="en-US" dirty="0"/>
              <a:t>Been used to increase the change rate from 200 devices a week to over 600 per week for a major network overhaul</a:t>
            </a:r>
          </a:p>
          <a:p>
            <a:pPr lvl="1"/>
            <a:r>
              <a:rPr lang="en-US" dirty="0"/>
              <a:t>Were once used to generate 1000 route maps, each with a very restricted set of requirements, all within 10 minutes. These route maps, averaging nearly 20 lines of code each, were then applied to over 75 network devices within 2 hours</a:t>
            </a:r>
          </a:p>
          <a:p>
            <a:pPr lvl="1"/>
            <a:r>
              <a:rPr lang="en-US" dirty="0"/>
              <a:t>Audited 9000 routers, looking for a set of 12 possible command permutations, and created custom remediation scripts for each of these permutations, coupled with data specific gleaned from each device. The whole auditing and remediation script creation process took only 8 hours. The next day these 9000 custom remediation scripts were applied to these of the affected routers in less than 8 hours. Total time to analyze the permutations, develop the audit rules, craft the fix directives, then run the AUDIT, FIX, and CHANGE tools took less than 20 hours to correct 9000 network devices, which averages out to only 8 seconds total per device!</a:t>
            </a:r>
          </a:p>
          <a:p>
            <a:r>
              <a:rPr lang="en-US" dirty="0" err="1"/>
              <a:t>NEATset</a:t>
            </a:r>
            <a:r>
              <a:rPr lang="en-US" dirty="0"/>
              <a:t> is the next evolution in these tools!</a:t>
            </a:r>
          </a:p>
        </p:txBody>
      </p:sp>
    </p:spTree>
    <p:extLst>
      <p:ext uri="{BB962C8B-B14F-4D97-AF65-F5344CB8AC3E}">
        <p14:creationId xmlns:p14="http://schemas.microsoft.com/office/powerpoint/2010/main" val="1707598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DD4CF-ECCE-4D24-D2A7-9EAF413F5989}"/>
              </a:ext>
            </a:extLst>
          </p:cNvPr>
          <p:cNvSpPr>
            <a:spLocks noGrp="1"/>
          </p:cNvSpPr>
          <p:nvPr>
            <p:ph type="title"/>
          </p:nvPr>
        </p:nvSpPr>
        <p:spPr/>
        <p:txBody>
          <a:bodyPr/>
          <a:lstStyle/>
          <a:p>
            <a:r>
              <a:rPr lang="en-US" dirty="0"/>
              <a:t>U-M Senior Design Project and </a:t>
            </a:r>
            <a:r>
              <a:rPr lang="en-US" dirty="0" err="1"/>
              <a:t>NEATset</a:t>
            </a:r>
            <a:endParaRPr lang="en-US" dirty="0"/>
          </a:p>
        </p:txBody>
      </p:sp>
      <p:sp>
        <p:nvSpPr>
          <p:cNvPr id="3" name="Content Placeholder 2">
            <a:extLst>
              <a:ext uri="{FF2B5EF4-FFF2-40B4-BE49-F238E27FC236}">
                <a16:creationId xmlns:a16="http://schemas.microsoft.com/office/drawing/2014/main" id="{21E9DA2B-B7B5-3247-9E68-B36D990D04F6}"/>
              </a:ext>
            </a:extLst>
          </p:cNvPr>
          <p:cNvSpPr>
            <a:spLocks noGrp="1"/>
          </p:cNvSpPr>
          <p:nvPr>
            <p:ph idx="1"/>
          </p:nvPr>
        </p:nvSpPr>
        <p:spPr/>
        <p:txBody>
          <a:bodyPr>
            <a:normAutofit fontScale="92500" lnSpcReduction="10000"/>
          </a:bodyPr>
          <a:lstStyle/>
          <a:p>
            <a:r>
              <a:rPr lang="en-US" dirty="0" err="1"/>
              <a:t>NEATset’s</a:t>
            </a:r>
            <a:r>
              <a:rPr lang="en-US" dirty="0"/>
              <a:t> CONFIGURE tools is being re-architected from scratch to expand its capabilities and make the templates it uses more native language in design. </a:t>
            </a:r>
          </a:p>
          <a:p>
            <a:r>
              <a:rPr lang="en-US" dirty="0"/>
              <a:t>The old program built a huge file that could contain numerous copies of the same sets of templates. This file had to be parsed line by line rather than being able to skip around blocks of code.</a:t>
            </a:r>
          </a:p>
          <a:p>
            <a:r>
              <a:rPr lang="en-US" dirty="0"/>
              <a:t>The new program suite will include the following features:</a:t>
            </a:r>
          </a:p>
          <a:p>
            <a:pPr lvl="1"/>
            <a:r>
              <a:rPr lang="en-US" dirty="0"/>
              <a:t>New template language that is more natural and relies less on special characters</a:t>
            </a:r>
          </a:p>
          <a:p>
            <a:pPr lvl="1"/>
            <a:r>
              <a:rPr lang="en-US" dirty="0"/>
              <a:t>Template “pre-compiler” that will validate a template and pre-process it into a object file that will speed up processing</a:t>
            </a:r>
          </a:p>
          <a:p>
            <a:pPr lvl="1"/>
            <a:r>
              <a:rPr lang="en-US" dirty="0"/>
              <a:t>New logic that will allow the program to skip around blocks of code that are irrelevant</a:t>
            </a:r>
          </a:p>
          <a:p>
            <a:pPr lvl="1"/>
            <a:r>
              <a:rPr lang="en-US" dirty="0"/>
              <a:t>Implementing a subroutine system that will only load a secondary template one time</a:t>
            </a:r>
          </a:p>
          <a:p>
            <a:pPr lvl="1"/>
            <a:r>
              <a:rPr lang="en-US" dirty="0"/>
              <a:t>Include subroutines that will allow the reading of Excel based data natively in addition to tab-separated data files</a:t>
            </a:r>
          </a:p>
          <a:p>
            <a:r>
              <a:rPr lang="en-US" dirty="0"/>
              <a:t>The new program will also be “Docker-</a:t>
            </a:r>
            <a:r>
              <a:rPr lang="en-US" dirty="0" err="1"/>
              <a:t>ized</a:t>
            </a:r>
            <a:r>
              <a:rPr lang="en-US" dirty="0"/>
              <a:t>” meaning that it will be able to run inside a Docker container that will include the correct runtime environment for the CONFIGURE program</a:t>
            </a:r>
          </a:p>
          <a:p>
            <a:r>
              <a:rPr lang="en-US" dirty="0"/>
              <a:t>Finally, as an optional project, a template converter will be created to convert older templates into the new </a:t>
            </a:r>
            <a:r>
              <a:rPr lang="en-US" dirty="0" err="1"/>
              <a:t>NEATset</a:t>
            </a:r>
            <a:r>
              <a:rPr lang="en-US" dirty="0"/>
              <a:t> template format</a:t>
            </a:r>
          </a:p>
        </p:txBody>
      </p:sp>
    </p:spTree>
    <p:extLst>
      <p:ext uri="{BB962C8B-B14F-4D97-AF65-F5344CB8AC3E}">
        <p14:creationId xmlns:p14="http://schemas.microsoft.com/office/powerpoint/2010/main" val="1007053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3AC8-9BE9-DF85-7222-087CF7C340FD}"/>
              </a:ext>
            </a:extLst>
          </p:cNvPr>
          <p:cNvSpPr>
            <a:spLocks noGrp="1"/>
          </p:cNvSpPr>
          <p:nvPr>
            <p:ph type="title"/>
          </p:nvPr>
        </p:nvSpPr>
        <p:spPr/>
        <p:txBody>
          <a:bodyPr/>
          <a:lstStyle/>
          <a:p>
            <a:r>
              <a:rPr lang="en-US" dirty="0"/>
              <a:t>Design Considerations</a:t>
            </a:r>
          </a:p>
        </p:txBody>
      </p:sp>
      <p:sp>
        <p:nvSpPr>
          <p:cNvPr id="3" name="Content Placeholder 2">
            <a:extLst>
              <a:ext uri="{FF2B5EF4-FFF2-40B4-BE49-F238E27FC236}">
                <a16:creationId xmlns:a16="http://schemas.microsoft.com/office/drawing/2014/main" id="{C35072E1-83E7-B0A4-F7CC-56242ABD6A88}"/>
              </a:ext>
            </a:extLst>
          </p:cNvPr>
          <p:cNvSpPr>
            <a:spLocks noGrp="1"/>
          </p:cNvSpPr>
          <p:nvPr>
            <p:ph idx="1"/>
          </p:nvPr>
        </p:nvSpPr>
        <p:spPr/>
        <p:txBody>
          <a:bodyPr>
            <a:normAutofit lnSpcReduction="10000"/>
          </a:bodyPr>
          <a:lstStyle/>
          <a:p>
            <a:r>
              <a:rPr lang="en-US" dirty="0"/>
              <a:t>The existing program was written in PERL (Note: Programmers familiar with Python should be able to adapt to PERL)</a:t>
            </a:r>
          </a:p>
          <a:p>
            <a:pPr lvl="1"/>
            <a:r>
              <a:rPr lang="en-US" dirty="0"/>
              <a:t>The new program should also be written in PERL to take advantage of an existing set of functions, contained in a PERL package module (.pm file), that can be included in a </a:t>
            </a:r>
            <a:r>
              <a:rPr lang="en-US" dirty="0" err="1"/>
              <a:t>NEATset</a:t>
            </a:r>
            <a:r>
              <a:rPr lang="en-US" dirty="0"/>
              <a:t>-enabled template file</a:t>
            </a:r>
          </a:p>
          <a:p>
            <a:r>
              <a:rPr lang="en-US" dirty="0"/>
              <a:t>The preferred PERL interpreter to use is Strawberry PERL as it can be freely distributed without royalties.</a:t>
            </a:r>
          </a:p>
          <a:p>
            <a:pPr lvl="1"/>
            <a:r>
              <a:rPr lang="en-US" dirty="0"/>
              <a:t>This should be part of the Docker environment for CONFIGURE</a:t>
            </a:r>
          </a:p>
          <a:p>
            <a:r>
              <a:rPr lang="en-US" dirty="0"/>
              <a:t>There are PERL modules, available from CPAN, that can be used for reading Excel formatted data files that also need to be part of the Docker environment. The actual package will be evaluated and selected as part of the design process.</a:t>
            </a:r>
          </a:p>
          <a:p>
            <a:r>
              <a:rPr lang="en-US" dirty="0"/>
              <a:t>Finally the </a:t>
            </a:r>
            <a:r>
              <a:rPr lang="en-US" dirty="0" err="1"/>
              <a:t>NEATset</a:t>
            </a:r>
            <a:r>
              <a:rPr lang="en-US" dirty="0"/>
              <a:t> functions file (NEATsetFunctions.pm) will be provided to include in the Docker environment and for program testing</a:t>
            </a:r>
          </a:p>
          <a:p>
            <a:r>
              <a:rPr lang="en-US" dirty="0"/>
              <a:t>For coding, the team is encourages to use the Komodo IDE (Integrated Development Environment) tool from Active State. This program was just released as Open Source, so there are no licensing issues with the team using it for program development and testing.</a:t>
            </a:r>
          </a:p>
        </p:txBody>
      </p:sp>
    </p:spTree>
    <p:extLst>
      <p:ext uri="{BB962C8B-B14F-4D97-AF65-F5344CB8AC3E}">
        <p14:creationId xmlns:p14="http://schemas.microsoft.com/office/powerpoint/2010/main" val="6703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3E9CF-0434-6BE2-E2A0-62F46E050436}"/>
              </a:ext>
            </a:extLst>
          </p:cNvPr>
          <p:cNvSpPr>
            <a:spLocks noGrp="1"/>
          </p:cNvSpPr>
          <p:nvPr>
            <p:ph type="title"/>
          </p:nvPr>
        </p:nvSpPr>
        <p:spPr/>
        <p:txBody>
          <a:bodyPr/>
          <a:lstStyle/>
          <a:p>
            <a:r>
              <a:rPr lang="en-US" dirty="0"/>
              <a:t>Design Considerations, Part 2</a:t>
            </a:r>
          </a:p>
        </p:txBody>
      </p:sp>
      <p:sp>
        <p:nvSpPr>
          <p:cNvPr id="3" name="Content Placeholder 2">
            <a:extLst>
              <a:ext uri="{FF2B5EF4-FFF2-40B4-BE49-F238E27FC236}">
                <a16:creationId xmlns:a16="http://schemas.microsoft.com/office/drawing/2014/main" id="{A09CAB3B-B82E-BBCB-6AA7-072324930B37}"/>
              </a:ext>
            </a:extLst>
          </p:cNvPr>
          <p:cNvSpPr>
            <a:spLocks noGrp="1"/>
          </p:cNvSpPr>
          <p:nvPr>
            <p:ph idx="1"/>
          </p:nvPr>
        </p:nvSpPr>
        <p:spPr/>
        <p:txBody>
          <a:bodyPr>
            <a:normAutofit lnSpcReduction="10000"/>
          </a:bodyPr>
          <a:lstStyle/>
          <a:p>
            <a:r>
              <a:rPr lang="en-US" dirty="0"/>
              <a:t>The older set of templates that was the precursor for CONFIGURE parsed used the following constructs:</a:t>
            </a:r>
          </a:p>
          <a:p>
            <a:pPr lvl="1"/>
            <a:r>
              <a:rPr lang="en-US" dirty="0"/>
              <a:t>Braces (“{“ and “}”) were used to denote template command elements, sometimes with as many as 5 constructs being part of the same command</a:t>
            </a:r>
          </a:p>
          <a:p>
            <a:pPr lvl="1"/>
            <a:r>
              <a:rPr lang="en-US" dirty="0"/>
              <a:t>Angle brackets (“&lt;“ and “&gt;”) were used to denote data fields and variables</a:t>
            </a:r>
          </a:p>
          <a:p>
            <a:pPr lvl="1"/>
            <a:r>
              <a:rPr lang="en-US" dirty="0"/>
              <a:t>Square brackets (“[“ and “]”) were used to denote functions</a:t>
            </a:r>
          </a:p>
          <a:p>
            <a:pPr lvl="1"/>
            <a:r>
              <a:rPr lang="en-US" dirty="0"/>
              <a:t>A double greater than sign (“&gt;&gt;”) was used to denote a sub-template</a:t>
            </a:r>
          </a:p>
          <a:p>
            <a:pPr lvl="2"/>
            <a:r>
              <a:rPr lang="en-US" dirty="0"/>
              <a:t>There was no provision for passing parameters to sub-templates, even when they functioned as sub-routines</a:t>
            </a:r>
          </a:p>
          <a:p>
            <a:r>
              <a:rPr lang="en-US" dirty="0"/>
              <a:t>The new templates will use the following constructs:</a:t>
            </a:r>
          </a:p>
          <a:p>
            <a:pPr lvl="1"/>
            <a:r>
              <a:rPr lang="en-US" dirty="0"/>
              <a:t>All commands will be prefaced by a command code (default being “!&gt;”), but command elements will be more native language (see examples)</a:t>
            </a:r>
          </a:p>
          <a:p>
            <a:pPr lvl="1"/>
            <a:r>
              <a:rPr lang="en-US" dirty="0"/>
              <a:t>There will be a “mode” option to toggle requiring the command prefix</a:t>
            </a:r>
          </a:p>
          <a:p>
            <a:pPr lvl="1"/>
            <a:r>
              <a:rPr lang="en-US" dirty="0"/>
              <a:t>Variables and data fields will now be bracketed by double angle brackets (“&lt;&lt;“ and “&gt;&gt;”) instead of single (“&lt;“ and “&gt;”)  to make it easier to denote when an angle bracket is part of a comparison such as less than or greater then</a:t>
            </a:r>
          </a:p>
          <a:p>
            <a:pPr lvl="1"/>
            <a:r>
              <a:rPr lang="en-US" dirty="0"/>
              <a:t>Functions will still use square brackets (“[“ and “]”) as delimiters</a:t>
            </a:r>
          </a:p>
          <a:p>
            <a:pPr lvl="1"/>
            <a:r>
              <a:rPr lang="en-US" dirty="0"/>
              <a:t>The “Call” command will replace the “&gt;&gt;” (include) construct, which will also allow argument passing</a:t>
            </a:r>
          </a:p>
        </p:txBody>
      </p:sp>
    </p:spTree>
    <p:extLst>
      <p:ext uri="{BB962C8B-B14F-4D97-AF65-F5344CB8AC3E}">
        <p14:creationId xmlns:p14="http://schemas.microsoft.com/office/powerpoint/2010/main" val="4207605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7FCAE0-8183-8679-9823-F38AE868007E}"/>
              </a:ext>
            </a:extLst>
          </p:cNvPr>
          <p:cNvSpPr>
            <a:spLocks noGrp="1"/>
          </p:cNvSpPr>
          <p:nvPr>
            <p:ph type="title"/>
          </p:nvPr>
        </p:nvSpPr>
        <p:spPr/>
        <p:txBody>
          <a:bodyPr/>
          <a:lstStyle/>
          <a:p>
            <a:r>
              <a:rPr lang="en-US" dirty="0"/>
              <a:t>Template Construct Examples</a:t>
            </a:r>
          </a:p>
        </p:txBody>
      </p:sp>
      <p:sp>
        <p:nvSpPr>
          <p:cNvPr id="5" name="Text Placeholder 4">
            <a:extLst>
              <a:ext uri="{FF2B5EF4-FFF2-40B4-BE49-F238E27FC236}">
                <a16:creationId xmlns:a16="http://schemas.microsoft.com/office/drawing/2014/main" id="{16960F2D-F479-4B1C-E708-6A286000FC99}"/>
              </a:ext>
            </a:extLst>
          </p:cNvPr>
          <p:cNvSpPr>
            <a:spLocks noGrp="1"/>
          </p:cNvSpPr>
          <p:nvPr>
            <p:ph type="body" idx="1"/>
          </p:nvPr>
        </p:nvSpPr>
        <p:spPr/>
        <p:txBody>
          <a:bodyPr/>
          <a:lstStyle/>
          <a:p>
            <a:r>
              <a:rPr lang="en-US" dirty="0"/>
              <a:t>Older templates</a:t>
            </a:r>
          </a:p>
        </p:txBody>
      </p:sp>
      <p:sp>
        <p:nvSpPr>
          <p:cNvPr id="6" name="Content Placeholder 5">
            <a:extLst>
              <a:ext uri="{FF2B5EF4-FFF2-40B4-BE49-F238E27FC236}">
                <a16:creationId xmlns:a16="http://schemas.microsoft.com/office/drawing/2014/main" id="{AAC93839-E813-23B7-975E-B1B58F5BDCD4}"/>
              </a:ext>
            </a:extLst>
          </p:cNvPr>
          <p:cNvSpPr>
            <a:spLocks noGrp="1"/>
          </p:cNvSpPr>
          <p:nvPr>
            <p:ph sz="half" idx="2"/>
          </p:nvPr>
        </p:nvSpPr>
        <p:spPr/>
        <p:txBody>
          <a:bodyPr/>
          <a:lstStyle/>
          <a:p>
            <a:r>
              <a:rPr lang="en-US" dirty="0"/>
              <a:t>{if}{&lt;data field&gt;}EQ{</a:t>
            </a:r>
            <a:r>
              <a:rPr lang="en-US" dirty="0" err="1"/>
              <a:t>TextString</a:t>
            </a:r>
            <a:r>
              <a:rPr lang="en-US" dirty="0"/>
              <a:t>}</a:t>
            </a:r>
          </a:p>
          <a:p>
            <a:pPr lvl="1"/>
            <a:r>
              <a:rPr lang="en-US" dirty="0"/>
              <a:t>{else}</a:t>
            </a:r>
          </a:p>
          <a:p>
            <a:pPr lvl="1"/>
            <a:r>
              <a:rPr lang="en-US" dirty="0"/>
              <a:t>{end}</a:t>
            </a:r>
          </a:p>
          <a:p>
            <a:r>
              <a:rPr lang="en-US" dirty="0"/>
              <a:t>{for}{</a:t>
            </a:r>
            <a:r>
              <a:rPr lang="en-US" dirty="0" err="1"/>
              <a:t>varName</a:t>
            </a:r>
            <a:r>
              <a:rPr lang="en-US" dirty="0"/>
              <a:t>}{1}{11}{2}</a:t>
            </a:r>
          </a:p>
          <a:p>
            <a:pPr lvl="1"/>
            <a:r>
              <a:rPr lang="en-US" dirty="0"/>
              <a:t>{next}</a:t>
            </a:r>
          </a:p>
          <a:p>
            <a:r>
              <a:rPr lang="en-US" dirty="0"/>
              <a:t>{while}{&lt;value1&gt;}&gt;={&lt;value2&gt;}</a:t>
            </a:r>
          </a:p>
          <a:p>
            <a:r>
              <a:rPr lang="en-US" dirty="0"/>
              <a:t>{select}{&lt;</a:t>
            </a:r>
            <a:r>
              <a:rPr lang="en-US" dirty="0" err="1"/>
              <a:t>varName</a:t>
            </a:r>
            <a:r>
              <a:rPr lang="en-US" dirty="0"/>
              <a:t>&gt;}</a:t>
            </a:r>
          </a:p>
          <a:p>
            <a:pPr lvl="1"/>
            <a:r>
              <a:rPr lang="en-US" dirty="0"/>
              <a:t>{case}&lt;={&lt;varName2&gt;}</a:t>
            </a:r>
          </a:p>
        </p:txBody>
      </p:sp>
      <p:sp>
        <p:nvSpPr>
          <p:cNvPr id="7" name="Text Placeholder 6">
            <a:extLst>
              <a:ext uri="{FF2B5EF4-FFF2-40B4-BE49-F238E27FC236}">
                <a16:creationId xmlns:a16="http://schemas.microsoft.com/office/drawing/2014/main" id="{C896CFDB-4AEC-881A-17FB-23DEF5EFD09D}"/>
              </a:ext>
            </a:extLst>
          </p:cNvPr>
          <p:cNvSpPr>
            <a:spLocks noGrp="1"/>
          </p:cNvSpPr>
          <p:nvPr>
            <p:ph type="body" sz="quarter" idx="3"/>
          </p:nvPr>
        </p:nvSpPr>
        <p:spPr/>
        <p:txBody>
          <a:bodyPr/>
          <a:lstStyle/>
          <a:p>
            <a:r>
              <a:rPr lang="en-US" dirty="0"/>
              <a:t>New templates</a:t>
            </a:r>
          </a:p>
        </p:txBody>
      </p:sp>
      <p:sp>
        <p:nvSpPr>
          <p:cNvPr id="8" name="Content Placeholder 7">
            <a:extLst>
              <a:ext uri="{FF2B5EF4-FFF2-40B4-BE49-F238E27FC236}">
                <a16:creationId xmlns:a16="http://schemas.microsoft.com/office/drawing/2014/main" id="{505F268D-64B6-3E9E-1770-19165B3F4E89}"/>
              </a:ext>
            </a:extLst>
          </p:cNvPr>
          <p:cNvSpPr>
            <a:spLocks noGrp="1"/>
          </p:cNvSpPr>
          <p:nvPr>
            <p:ph sz="quarter" idx="4"/>
          </p:nvPr>
        </p:nvSpPr>
        <p:spPr/>
        <p:txBody>
          <a:bodyPr/>
          <a:lstStyle/>
          <a:p>
            <a:r>
              <a:rPr lang="en-US" dirty="0"/>
              <a:t>!&gt; If &lt;&lt;data field&gt;&gt; eq “</a:t>
            </a:r>
            <a:r>
              <a:rPr lang="en-US" dirty="0" err="1"/>
              <a:t>TextString</a:t>
            </a:r>
            <a:r>
              <a:rPr lang="en-US" dirty="0"/>
              <a:t>”</a:t>
            </a:r>
          </a:p>
          <a:p>
            <a:pPr lvl="1"/>
            <a:r>
              <a:rPr lang="en-US" dirty="0"/>
              <a:t>!&gt; else</a:t>
            </a:r>
          </a:p>
          <a:p>
            <a:pPr lvl="1"/>
            <a:r>
              <a:rPr lang="en-US" dirty="0"/>
              <a:t>!&gt; end</a:t>
            </a:r>
          </a:p>
          <a:p>
            <a:r>
              <a:rPr lang="en-US" dirty="0"/>
              <a:t>!&gt; for </a:t>
            </a:r>
            <a:r>
              <a:rPr lang="en-US" dirty="0" err="1"/>
              <a:t>varName</a:t>
            </a:r>
            <a:r>
              <a:rPr lang="en-US" dirty="0"/>
              <a:t> = 1 to 11 step 2</a:t>
            </a:r>
          </a:p>
          <a:p>
            <a:pPr lvl="1"/>
            <a:r>
              <a:rPr lang="en-US" dirty="0"/>
              <a:t>!&gt; next</a:t>
            </a:r>
          </a:p>
          <a:p>
            <a:r>
              <a:rPr lang="en-US" dirty="0"/>
              <a:t>!&gt; while value1 &gt;= value2</a:t>
            </a:r>
          </a:p>
          <a:p>
            <a:r>
              <a:rPr lang="en-US" dirty="0"/>
              <a:t>!&gt; select &lt;&lt;</a:t>
            </a:r>
            <a:r>
              <a:rPr lang="en-US" dirty="0" err="1"/>
              <a:t>varName</a:t>
            </a:r>
            <a:r>
              <a:rPr lang="en-US" dirty="0"/>
              <a:t>&gt;&gt;</a:t>
            </a:r>
          </a:p>
          <a:p>
            <a:pPr lvl="1"/>
            <a:r>
              <a:rPr lang="en-US" dirty="0"/>
              <a:t>!&gt; case &lt;= &lt;&lt;varName2&gt;&gt;</a:t>
            </a:r>
          </a:p>
        </p:txBody>
      </p:sp>
    </p:spTree>
    <p:extLst>
      <p:ext uri="{BB962C8B-B14F-4D97-AF65-F5344CB8AC3E}">
        <p14:creationId xmlns:p14="http://schemas.microsoft.com/office/powerpoint/2010/main" val="41258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54F0-D21D-D511-6F1D-6EB14D39C1B8}"/>
              </a:ext>
            </a:extLst>
          </p:cNvPr>
          <p:cNvSpPr>
            <a:spLocks noGrp="1"/>
          </p:cNvSpPr>
          <p:nvPr>
            <p:ph type="title"/>
          </p:nvPr>
        </p:nvSpPr>
        <p:spPr/>
        <p:txBody>
          <a:bodyPr/>
          <a:lstStyle/>
          <a:p>
            <a:r>
              <a:rPr lang="en-US" dirty="0">
                <a:solidFill>
                  <a:schemeClr val="tx1"/>
                </a:solidFill>
              </a:rPr>
              <a:t>Design Considerations, Part 3</a:t>
            </a:r>
          </a:p>
        </p:txBody>
      </p:sp>
      <p:sp>
        <p:nvSpPr>
          <p:cNvPr id="3" name="Content Placeholder 2">
            <a:extLst>
              <a:ext uri="{FF2B5EF4-FFF2-40B4-BE49-F238E27FC236}">
                <a16:creationId xmlns:a16="http://schemas.microsoft.com/office/drawing/2014/main" id="{66232163-FD96-F21A-4E7F-05E70BB91136}"/>
              </a:ext>
            </a:extLst>
          </p:cNvPr>
          <p:cNvSpPr>
            <a:spLocks noGrp="1"/>
          </p:cNvSpPr>
          <p:nvPr>
            <p:ph idx="1"/>
          </p:nvPr>
        </p:nvSpPr>
        <p:spPr/>
        <p:txBody>
          <a:bodyPr>
            <a:normAutofit lnSpcReduction="10000"/>
          </a:bodyPr>
          <a:lstStyle/>
          <a:p>
            <a:r>
              <a:rPr lang="en-US" dirty="0"/>
              <a:t>Data field can contain spaces and can also not be changed, which is why we always use the double angle brackets to return the value of a data field and cannot use a data field name where just a variable name can be used</a:t>
            </a:r>
          </a:p>
          <a:p>
            <a:r>
              <a:rPr lang="en-US" dirty="0"/>
              <a:t>Variables must not contain spaces. When the variable name is used without double angle brackets, the program is referring to the variable, such as in a For-Next loop. When the value of a variable is required, then double angle brackets are used to cause the program to use the value instead of the name.</a:t>
            </a:r>
          </a:p>
          <a:p>
            <a:r>
              <a:rPr lang="en-US" dirty="0"/>
              <a:t>In the previous examples, only simple values or single data field or variables were shown. However the program should allow for more complex constructs as might be found in any other programming language. So where a single data field’s or variable’s value was used, this could be a complex expression. Please note that logical evaluations such as and’s and </a:t>
            </a:r>
            <a:r>
              <a:rPr lang="en-US" dirty="0" err="1"/>
              <a:t>or’s</a:t>
            </a:r>
            <a:r>
              <a:rPr lang="en-US" dirty="0"/>
              <a:t> are performed using a function. When using complex expressions with these functions, the program should expect that these expressions will be contained within parentheses, and separated by commas:</a:t>
            </a:r>
          </a:p>
          <a:p>
            <a:pPr lvl="1"/>
            <a:r>
              <a:rPr lang="en-US" dirty="0"/>
              <a:t>E.g. [and (expression1), (expression2), {var1}]</a:t>
            </a:r>
          </a:p>
          <a:p>
            <a:pPr lvl="1"/>
            <a:r>
              <a:rPr lang="en-US" dirty="0"/>
              <a:t>Parentheses are always an option for clarity and to handle expression groupings</a:t>
            </a:r>
          </a:p>
          <a:p>
            <a:endParaRPr lang="en-US" dirty="0"/>
          </a:p>
        </p:txBody>
      </p:sp>
    </p:spTree>
    <p:extLst>
      <p:ext uri="{BB962C8B-B14F-4D97-AF65-F5344CB8AC3E}">
        <p14:creationId xmlns:p14="http://schemas.microsoft.com/office/powerpoint/2010/main" val="1319849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3E36C-20EA-3C3C-2E7B-ABD3C6D00C1C}"/>
              </a:ext>
            </a:extLst>
          </p:cNvPr>
          <p:cNvSpPr>
            <a:spLocks noGrp="1"/>
          </p:cNvSpPr>
          <p:nvPr>
            <p:ph type="title"/>
          </p:nvPr>
        </p:nvSpPr>
        <p:spPr/>
        <p:txBody>
          <a:bodyPr/>
          <a:lstStyle/>
          <a:p>
            <a:r>
              <a:rPr lang="en-US" dirty="0">
                <a:solidFill>
                  <a:schemeClr val="tx1"/>
                </a:solidFill>
              </a:rPr>
              <a:t>Design Considerations, Part 4</a:t>
            </a:r>
          </a:p>
        </p:txBody>
      </p:sp>
      <p:sp>
        <p:nvSpPr>
          <p:cNvPr id="3" name="Content Placeholder 2">
            <a:extLst>
              <a:ext uri="{FF2B5EF4-FFF2-40B4-BE49-F238E27FC236}">
                <a16:creationId xmlns:a16="http://schemas.microsoft.com/office/drawing/2014/main" id="{21B085D5-E6CE-7B9A-FB65-A76E2EEA6839}"/>
              </a:ext>
            </a:extLst>
          </p:cNvPr>
          <p:cNvSpPr>
            <a:spLocks noGrp="1"/>
          </p:cNvSpPr>
          <p:nvPr>
            <p:ph idx="1"/>
          </p:nvPr>
        </p:nvSpPr>
        <p:spPr/>
        <p:txBody>
          <a:bodyPr>
            <a:normAutofit lnSpcReduction="10000"/>
          </a:bodyPr>
          <a:lstStyle/>
          <a:p>
            <a:r>
              <a:rPr lang="en-US" dirty="0"/>
              <a:t>Command mode toggle</a:t>
            </a:r>
          </a:p>
          <a:p>
            <a:pPr lvl="1"/>
            <a:r>
              <a:rPr lang="en-US" dirty="0"/>
              <a:t>Normally the CONFIGURE program will expect a template to use the command prefix to highlight a control construct, treating all other lines as part of the configuration output</a:t>
            </a:r>
          </a:p>
          <a:p>
            <a:pPr lvl="1"/>
            <a:r>
              <a:rPr lang="en-US" dirty="0"/>
              <a:t>When Command mode is toggled ON, the command prefix is not used</a:t>
            </a:r>
          </a:p>
          <a:p>
            <a:pPr lvl="2"/>
            <a:r>
              <a:rPr lang="en-US" dirty="0"/>
              <a:t>All lines are assumed to be control constructs</a:t>
            </a:r>
          </a:p>
          <a:p>
            <a:pPr lvl="2"/>
            <a:r>
              <a:rPr lang="en-US" dirty="0"/>
              <a:t>To output a configuration line, the new Print command will be used</a:t>
            </a:r>
          </a:p>
          <a:p>
            <a:pPr lvl="2"/>
            <a:r>
              <a:rPr lang="en-US" dirty="0"/>
              <a:t>Command mode is only valid within a subroutine and reverts back to Template mode (where command prefixes are expected) when exiting a subroutine (sub-template)</a:t>
            </a:r>
          </a:p>
          <a:p>
            <a:r>
              <a:rPr lang="en-US" dirty="0"/>
              <a:t>Data was supplied previously either as tab separated values files or as part of a single JSON file</a:t>
            </a:r>
          </a:p>
          <a:p>
            <a:pPr lvl="1"/>
            <a:r>
              <a:rPr lang="en-US" dirty="0"/>
              <a:t>The new program will also accept a native Excel datasheet as inputs. When using a Excel input:</a:t>
            </a:r>
          </a:p>
          <a:p>
            <a:pPr lvl="2"/>
            <a:r>
              <a:rPr lang="en-US" dirty="0"/>
              <a:t>Filenames will become tab names in the data workbook</a:t>
            </a:r>
          </a:p>
          <a:p>
            <a:pPr lvl="2"/>
            <a:r>
              <a:rPr lang="en-US" dirty="0"/>
              <a:t>Worksheets will still utilize column headers in the first row to denote data fields within a worksheet</a:t>
            </a:r>
          </a:p>
          <a:p>
            <a:pPr lvl="2"/>
            <a:r>
              <a:rPr lang="en-US" dirty="0"/>
              <a:t>The first data field will be considered a key field by default, but other and possibly more complex keys are possible</a:t>
            </a:r>
          </a:p>
          <a:p>
            <a:pPr lvl="2"/>
            <a:r>
              <a:rPr lang="en-US" dirty="0"/>
              <a:t>When the program encounters the first data field to be blank, this will be equivalent to an End of File marker</a:t>
            </a:r>
          </a:p>
          <a:p>
            <a:pPr lvl="2"/>
            <a:r>
              <a:rPr lang="en-US" dirty="0"/>
              <a:t>Worksheets can be opened with an alias, allowing for a relationship of a data set to itself </a:t>
            </a:r>
          </a:p>
          <a:p>
            <a:pPr lvl="3"/>
            <a:r>
              <a:rPr lang="en-US" dirty="0"/>
              <a:t>This also applies to tab separated values files</a:t>
            </a:r>
          </a:p>
          <a:p>
            <a:pPr lvl="1"/>
            <a:endParaRPr lang="en-US" dirty="0"/>
          </a:p>
        </p:txBody>
      </p:sp>
    </p:spTree>
    <p:extLst>
      <p:ext uri="{BB962C8B-B14F-4D97-AF65-F5344CB8AC3E}">
        <p14:creationId xmlns:p14="http://schemas.microsoft.com/office/powerpoint/2010/main" val="24173603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{8EC2D493-8569-4C32-A496-5590855FEA57}tf78438558_win32</Template>
  <TotalTime>6096</TotalTime>
  <Words>1773</Words>
  <Application>Microsoft Office PowerPoint</Application>
  <PresentationFormat>Widescreen</PresentationFormat>
  <Paragraphs>106</Paragraphs>
  <Slides>11</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5" baseType="lpstr">
      <vt:lpstr>Century Gothic</vt:lpstr>
      <vt:lpstr>Garamond</vt:lpstr>
      <vt:lpstr>SavonVTI</vt:lpstr>
      <vt:lpstr>Adobe Acrobat Document</vt:lpstr>
      <vt:lpstr>Network Engineering and Architecture Toolset (NEATset)</vt:lpstr>
      <vt:lpstr>What is NEATset©</vt:lpstr>
      <vt:lpstr>NEATset History</vt:lpstr>
      <vt:lpstr>U-M Senior Design Project and NEATset</vt:lpstr>
      <vt:lpstr>Design Considerations</vt:lpstr>
      <vt:lpstr>Design Considerations, Part 2</vt:lpstr>
      <vt:lpstr>Template Construct Examples</vt:lpstr>
      <vt:lpstr>Design Considerations, Part 3</vt:lpstr>
      <vt:lpstr>Design Considerations, Part 4</vt:lpstr>
      <vt:lpstr>Related PDFs</vt:lpstr>
      <vt:lpstr>Contact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Engineering and Architecture Toolset (NEATset)</dc:title>
  <dc:creator>Mark Elias</dc:creator>
  <cp:lastModifiedBy>Mark Elias</cp:lastModifiedBy>
  <cp:revision>10</cp:revision>
  <dcterms:created xsi:type="dcterms:W3CDTF">2022-05-03T01:49:43Z</dcterms:created>
  <dcterms:modified xsi:type="dcterms:W3CDTF">2022-12-26T17:29:41Z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