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65" r:id="rId3"/>
    <p:sldId id="257" r:id="rId4"/>
    <p:sldId id="266" r:id="rId5"/>
    <p:sldId id="267" r:id="rId6"/>
    <p:sldId id="268" r:id="rId7"/>
    <p:sldId id="269" r:id="rId8"/>
    <p:sldId id="270" r:id="rId9"/>
    <p:sldId id="271" r:id="rId10"/>
    <p:sldId id="272" r:id="rId11"/>
    <p:sldId id="273" r:id="rId12"/>
    <p:sldId id="274" r:id="rId13"/>
    <p:sldId id="279" r:id="rId14"/>
    <p:sldId id="280" r:id="rId15"/>
    <p:sldId id="263"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hdTdtndQsUaTk+yIvcb633n/p+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98" autoAdjust="0"/>
  </p:normalViewPr>
  <p:slideViewPr>
    <p:cSldViewPr snapToGrid="0">
      <p:cViewPr varScale="1">
        <p:scale>
          <a:sx n="78" d="100"/>
          <a:sy n="78" d="100"/>
        </p:scale>
        <p:origin x="154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228600" lvl="0" indent="-228600" algn="l" rtl="0">
              <a:spcBef>
                <a:spcPts val="0"/>
              </a:spcBef>
              <a:spcAft>
                <a:spcPts val="0"/>
              </a:spcAft>
              <a:buFont typeface="+mj-lt"/>
              <a:buAutoNum type="arabicPeriod"/>
            </a:pPr>
            <a:r>
              <a:rPr lang="en-US" b="0" i="0" dirty="0">
                <a:solidFill>
                  <a:srgbClr val="202124"/>
                </a:solidFill>
                <a:effectLst/>
                <a:latin typeface="Roboto" panose="02000000000000000000" pitchFamily="2" charset="0"/>
              </a:rPr>
              <a:t>The Aviation and Transportation Security Act, passed by the 107th Congress and signed on </a:t>
            </a:r>
            <a:r>
              <a:rPr lang="en-US" b="1" i="0" dirty="0">
                <a:solidFill>
                  <a:srgbClr val="202124"/>
                </a:solidFill>
                <a:effectLst/>
                <a:latin typeface="Roboto" panose="02000000000000000000" pitchFamily="2" charset="0"/>
              </a:rPr>
              <a:t>November 19, 2001</a:t>
            </a:r>
            <a:r>
              <a:rPr lang="en-US" b="0" i="0" dirty="0">
                <a:solidFill>
                  <a:srgbClr val="202124"/>
                </a:solidFill>
                <a:effectLst/>
                <a:latin typeface="Roboto" panose="02000000000000000000" pitchFamily="2" charset="0"/>
              </a:rPr>
              <a:t>, established TSA.</a:t>
            </a:r>
          </a:p>
          <a:p>
            <a:pPr marL="228600" lvl="0" indent="-228600" algn="l" rtl="0">
              <a:spcBef>
                <a:spcPts val="0"/>
              </a:spcBef>
              <a:spcAft>
                <a:spcPts val="0"/>
              </a:spcAft>
              <a:buFont typeface="+mj-lt"/>
              <a:buAutoNum type="arabicPeriod"/>
            </a:pPr>
            <a:r>
              <a:rPr lang="en-US" b="0" i="0" dirty="0">
                <a:solidFill>
                  <a:srgbClr val="202124"/>
                </a:solidFill>
                <a:effectLst/>
                <a:latin typeface="Roboto" panose="02000000000000000000" pitchFamily="2" charset="0"/>
              </a:rPr>
              <a:t>We all can be proud of this legislation.” The USA PATRIOT Act, enacted on </a:t>
            </a:r>
            <a:r>
              <a:rPr lang="en-US" b="1" i="0" dirty="0">
                <a:solidFill>
                  <a:srgbClr val="202124"/>
                </a:solidFill>
                <a:effectLst/>
                <a:latin typeface="Roboto" panose="02000000000000000000" pitchFamily="2" charset="0"/>
              </a:rPr>
              <a:t>October 26, 2001</a:t>
            </a:r>
            <a:r>
              <a:rPr lang="en-US" b="0" i="0" dirty="0">
                <a:solidFill>
                  <a:srgbClr val="202124"/>
                </a:solidFill>
                <a:effectLst/>
                <a:latin typeface="Roboto" panose="02000000000000000000" pitchFamily="2" charset="0"/>
              </a:rPr>
              <a:t>, has been critical in preventing another terrorist attack on the United States.</a:t>
            </a:r>
          </a:p>
          <a:p>
            <a:pPr marL="228600" lvl="0" indent="-228600" algn="l" rtl="0">
              <a:spcBef>
                <a:spcPts val="0"/>
              </a:spcBef>
              <a:spcAft>
                <a:spcPts val="0"/>
              </a:spcAft>
              <a:buFont typeface="+mj-lt"/>
              <a:buAutoNum type="arabicPeriod"/>
            </a:pPr>
            <a:endParaRPr lang="en-US"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4040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228600" lvl="0" indent="-228600" algn="l" rtl="0">
              <a:spcBef>
                <a:spcPts val="0"/>
              </a:spcBef>
              <a:spcAft>
                <a:spcPts val="0"/>
              </a:spcAft>
              <a:buFont typeface="+mj-lt"/>
              <a:buAutoNum type="arabicPeriod"/>
            </a:pPr>
            <a:r>
              <a:rPr lang="en-US" dirty="0"/>
              <a:t>The Patriot Act expands the kinds of information that law enforcement officials can gather with pen registers and trap-and-trace devices. It allows police to use pen registers on the Internet to track email addresses and URLs. The law does not require they demonstrate probable cause. To obtain a warrant, police simply certify that the information to be gained is relevant to an ongoing criminal investigation.</a:t>
            </a:r>
          </a:p>
          <a:p>
            <a:pPr marL="228600" lvl="0" indent="-228600" algn="l" rtl="0">
              <a:spcBef>
                <a:spcPts val="0"/>
              </a:spcBef>
              <a:spcAft>
                <a:spcPts val="0"/>
              </a:spcAft>
              <a:buFont typeface="+mj-lt"/>
              <a:buAutoNum type="arabicPeriod"/>
            </a:pPr>
            <a:r>
              <a:rPr lang="en-US" dirty="0"/>
              <a:t>Law enforcement agencies seeking to install a wiretap or a pen register/trap-and-trace device have always been required to get a court order from a judge with jurisdiction over the location where the device was to be installed. The Patriot Act extends the jurisdiction of court-ordered wiretaps to the entire country. A judge in New York can authorize the installation of a device in California, for example. The act also allows the nationwide application of court-ordered search warrants for terrorist-related investigations.</a:t>
            </a: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8300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228600" lvl="0" indent="-228600" algn="l" rtl="0">
              <a:spcBef>
                <a:spcPts val="0"/>
              </a:spcBef>
              <a:spcAft>
                <a:spcPts val="0"/>
              </a:spcAft>
              <a:buFont typeface="+mj-lt"/>
              <a:buAutoNum type="arabicPeriod"/>
            </a:pPr>
            <a:r>
              <a:rPr lang="en-US" dirty="0"/>
              <a:t>The Patriot Act expanded the use of National Security Letters, making it easier for the FBI to collect Internet, business, medical, educational, library, and church/mosque/ synagogue records. To obtain a search warrant authorizing </a:t>
            </a:r>
            <a:r>
              <a:rPr lang="en-US" b="1" dirty="0"/>
              <a:t>the collection of records about an individual, the FBI merely needs to issue a National Security Letter stating that the records are related to an ongoing investigation</a:t>
            </a:r>
            <a:r>
              <a:rPr lang="en-US" dirty="0"/>
              <a:t>. (The Patriot Act does specifically prohibit the FBI from investigating citizens solely on the basis of activities protected by the First Amendment.) A typical National Security Letter contains a gag order that forbids the letter’s recipient from disclosing receipt of the letter. National Security Letters are controversial because, unlike warrants, they do not require the approval of a judge. That means there is no need for the FBI to show probable cause. Between 2003 and 2006, the FBI issued 192,499 National Security Letters [44].</a:t>
            </a: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373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228600" lvl="0" indent="-228600" algn="l" rtl="0">
              <a:spcBef>
                <a:spcPts val="0"/>
              </a:spcBef>
              <a:spcAft>
                <a:spcPts val="0"/>
              </a:spcAft>
              <a:buFont typeface="+mj-lt"/>
              <a:buAutoNum type="arabicPeriod"/>
            </a:pPr>
            <a:r>
              <a:rPr lang="en-US" dirty="0"/>
              <a:t>Driver’s Privacy Protection Act in 1994. The law prohibits states from revealing certain personal information provided by drivers in order to obtain licenses. It also requires states to provide this information to the federal government.</a:t>
            </a:r>
          </a:p>
          <a:p>
            <a:pPr marL="228600" lvl="0" indent="-228600" algn="l" rtl="0">
              <a:spcBef>
                <a:spcPts val="0"/>
              </a:spcBef>
              <a:spcAft>
                <a:spcPts val="0"/>
              </a:spcAft>
              <a:buFont typeface="+mj-lt"/>
              <a:buAutoNum type="arabicPeriod"/>
            </a:pPr>
            <a:r>
              <a:rPr lang="en-US" dirty="0"/>
              <a:t>After seven-year-old Megan </a:t>
            </a:r>
            <a:r>
              <a:rPr lang="en-US" dirty="0" err="1"/>
              <a:t>Kanka</a:t>
            </a:r>
            <a:r>
              <a:rPr lang="en-US" dirty="0"/>
              <a:t> of New Jersey was abducted, raped, and murdered by a neighbor who had a criminal record as a pedophile, Congress passed a law requiring that local police release information about registered sex offenders living in the community.</a:t>
            </a:r>
          </a:p>
          <a:p>
            <a:pPr marL="228600" lvl="0" indent="-228600" algn="l" rtl="0">
              <a:spcBef>
                <a:spcPts val="0"/>
              </a:spcBef>
              <a:spcAft>
                <a:spcPts val="0"/>
              </a:spcAft>
              <a:buFont typeface="+mj-lt"/>
              <a:buAutoNum type="arabicPeriod"/>
            </a:pPr>
            <a:r>
              <a:rPr lang="en-US" b="0" i="0" dirty="0">
                <a:solidFill>
                  <a:srgbClr val="202124"/>
                </a:solidFill>
                <a:effectLst/>
                <a:latin typeface="Roboto" panose="02000000000000000000" pitchFamily="2" charset="0"/>
              </a:rPr>
              <a:t>The Aviation and Transportation Security Act, passed by the 107th Congress and signed on </a:t>
            </a:r>
            <a:r>
              <a:rPr lang="en-US" b="1" i="0" dirty="0">
                <a:solidFill>
                  <a:srgbClr val="202124"/>
                </a:solidFill>
                <a:effectLst/>
                <a:latin typeface="Roboto" panose="02000000000000000000" pitchFamily="2" charset="0"/>
              </a:rPr>
              <a:t>November 19, 2001</a:t>
            </a:r>
            <a:r>
              <a:rPr lang="en-US" b="0" i="0" dirty="0">
                <a:solidFill>
                  <a:srgbClr val="202124"/>
                </a:solidFill>
                <a:effectLst/>
                <a:latin typeface="Roboto" panose="02000000000000000000" pitchFamily="2" charset="0"/>
              </a:rPr>
              <a:t>, established TSA.</a:t>
            </a: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0637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228600" lvl="0" indent="-228600" algn="l" rtl="0">
              <a:spcBef>
                <a:spcPts val="0"/>
              </a:spcBef>
              <a:spcAft>
                <a:spcPts val="0"/>
              </a:spcAft>
              <a:buFont typeface="+mj-lt"/>
              <a:buAutoNum type="arabicPeriod"/>
            </a:pPr>
            <a:r>
              <a:rPr lang="en-US" dirty="0"/>
              <a:t>Driver’s Privacy Protection Act in 1994. The law prohibits states from revealing certain personal information provided by drivers in order to obtain licenses. It also requires states to provide this information to the federal government.</a:t>
            </a:r>
          </a:p>
          <a:p>
            <a:pPr marL="228600" lvl="0" indent="-228600" algn="l" rtl="0">
              <a:spcBef>
                <a:spcPts val="0"/>
              </a:spcBef>
              <a:spcAft>
                <a:spcPts val="0"/>
              </a:spcAft>
              <a:buFont typeface="+mj-lt"/>
              <a:buAutoNum type="arabicPeriod"/>
            </a:pPr>
            <a:r>
              <a:rPr lang="en-US" dirty="0"/>
              <a:t>After seven-year-old Megan </a:t>
            </a:r>
            <a:r>
              <a:rPr lang="en-US" dirty="0" err="1"/>
              <a:t>Kanka</a:t>
            </a:r>
            <a:r>
              <a:rPr lang="en-US" dirty="0"/>
              <a:t> of New Jersey was abducted, raped, and murdered by a neighbor who had a criminal record as a pedophile, Congress passed a law requiring that local police release information about registered sex offenders living in the community.</a:t>
            </a:r>
          </a:p>
          <a:p>
            <a:pPr marL="228600" lvl="0" indent="-228600" algn="l" rtl="0">
              <a:spcBef>
                <a:spcPts val="0"/>
              </a:spcBef>
              <a:spcAft>
                <a:spcPts val="0"/>
              </a:spcAft>
              <a:buFont typeface="+mj-lt"/>
              <a:buAutoNum type="arabicPeriod"/>
            </a:pPr>
            <a:r>
              <a:rPr lang="en-US" b="0" i="0" dirty="0">
                <a:solidFill>
                  <a:srgbClr val="202124"/>
                </a:solidFill>
                <a:effectLst/>
                <a:latin typeface="Roboto" panose="02000000000000000000" pitchFamily="2" charset="0"/>
              </a:rPr>
              <a:t>The Aviation and Transportation Security Act, passed by the 107th Congress and signed on </a:t>
            </a:r>
            <a:r>
              <a:rPr lang="en-US" b="1" i="0" dirty="0">
                <a:solidFill>
                  <a:srgbClr val="202124"/>
                </a:solidFill>
                <a:effectLst/>
                <a:latin typeface="Roboto" panose="02000000000000000000" pitchFamily="2" charset="0"/>
              </a:rPr>
              <a:t>November 19, 2001</a:t>
            </a:r>
            <a:r>
              <a:rPr lang="en-US" b="0" i="0" dirty="0">
                <a:solidFill>
                  <a:srgbClr val="202124"/>
                </a:solidFill>
                <a:effectLst/>
                <a:latin typeface="Roboto" panose="02000000000000000000" pitchFamily="2" charset="0"/>
              </a:rPr>
              <a:t>, established TSA.</a:t>
            </a: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081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228600" lvl="0" indent="-228600" algn="l" rtl="0">
              <a:spcBef>
                <a:spcPts val="0"/>
              </a:spcBef>
              <a:spcAft>
                <a:spcPts val="0"/>
              </a:spcAft>
              <a:buFont typeface="+mj-lt"/>
              <a:buAutoNum type="arabicPeriod"/>
            </a:pPr>
            <a:r>
              <a:rPr lang="en-US" dirty="0"/>
              <a:t>Driver’s Privacy Protection Act in 1994. The law prohibits states from revealing certain personal information provided by drivers in order to obtain licenses. It also requires states to provide this information to the federal government.</a:t>
            </a:r>
          </a:p>
          <a:p>
            <a:pPr marL="228600" lvl="0" indent="-228600" algn="l" rtl="0">
              <a:spcBef>
                <a:spcPts val="0"/>
              </a:spcBef>
              <a:spcAft>
                <a:spcPts val="0"/>
              </a:spcAft>
              <a:buFont typeface="+mj-lt"/>
              <a:buAutoNum type="arabicPeriod"/>
            </a:pPr>
            <a:r>
              <a:rPr lang="en-US" dirty="0"/>
              <a:t>After seven-year-old Megan </a:t>
            </a:r>
            <a:r>
              <a:rPr lang="en-US" dirty="0" err="1"/>
              <a:t>Kanka</a:t>
            </a:r>
            <a:r>
              <a:rPr lang="en-US" dirty="0"/>
              <a:t> of New Jersey was abducted, raped, and murdered by a neighbor who had a criminal record as a pedophile, Congress passed a law requiring that local police release information about registered sex offenders living in the community.</a:t>
            </a:r>
          </a:p>
          <a:p>
            <a:pPr marL="228600" lvl="0" indent="-228600" algn="l" rtl="0">
              <a:spcBef>
                <a:spcPts val="0"/>
              </a:spcBef>
              <a:spcAft>
                <a:spcPts val="0"/>
              </a:spcAft>
              <a:buFont typeface="+mj-lt"/>
              <a:buAutoNum type="arabicPeriod"/>
            </a:pPr>
            <a:r>
              <a:rPr lang="en-US" b="0" i="0" dirty="0">
                <a:solidFill>
                  <a:srgbClr val="202124"/>
                </a:solidFill>
                <a:effectLst/>
                <a:latin typeface="Roboto" panose="02000000000000000000" pitchFamily="2" charset="0"/>
              </a:rPr>
              <a:t>The Aviation and Transportation Security Act, passed by the 107th Congress and signed on </a:t>
            </a:r>
            <a:r>
              <a:rPr lang="en-US" b="1" i="0" dirty="0">
                <a:solidFill>
                  <a:srgbClr val="202124"/>
                </a:solidFill>
                <a:effectLst/>
                <a:latin typeface="Roboto" panose="02000000000000000000" pitchFamily="2" charset="0"/>
              </a:rPr>
              <a:t>November 19, 2001</a:t>
            </a:r>
            <a:r>
              <a:rPr lang="en-US" b="0" i="0" dirty="0">
                <a:solidFill>
                  <a:srgbClr val="202124"/>
                </a:solidFill>
                <a:effectLst/>
                <a:latin typeface="Roboto" panose="02000000000000000000" pitchFamily="2" charset="0"/>
              </a:rPr>
              <a:t>, established TSA.</a:t>
            </a: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1863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228600" lvl="0" indent="-228600" algn="l" rtl="0">
              <a:spcBef>
                <a:spcPts val="0"/>
              </a:spcBef>
              <a:spcAft>
                <a:spcPts val="0"/>
              </a:spcAft>
              <a:buFont typeface="+mj-lt"/>
              <a:buAutoNum type="arabicPeriod"/>
            </a:pPr>
            <a:r>
              <a:rPr lang="en-US" dirty="0"/>
              <a:t>Driver’s Privacy Protection Act in 1994. The law prohibits states from revealing certain personal information provided by drivers in order to obtain licenses. It also requires states to provide this information to the federal government.</a:t>
            </a:r>
          </a:p>
          <a:p>
            <a:pPr marL="228600" lvl="0" indent="-228600" algn="l" rtl="0">
              <a:spcBef>
                <a:spcPts val="0"/>
              </a:spcBef>
              <a:spcAft>
                <a:spcPts val="0"/>
              </a:spcAft>
              <a:buFont typeface="+mj-lt"/>
              <a:buAutoNum type="arabicPeriod"/>
            </a:pPr>
            <a:r>
              <a:rPr lang="en-US" dirty="0"/>
              <a:t>After seven-year-old Megan </a:t>
            </a:r>
            <a:r>
              <a:rPr lang="en-US" dirty="0" err="1"/>
              <a:t>Kanka</a:t>
            </a:r>
            <a:r>
              <a:rPr lang="en-US" dirty="0"/>
              <a:t> of New Jersey was abducted, raped, and murdered by a neighbor who had a criminal record as a pedophile, Congress passed a law requiring that local police release information about registered sex offenders living in the community.</a:t>
            </a:r>
          </a:p>
          <a:p>
            <a:pPr marL="228600" lvl="0" indent="-228600" algn="l" rtl="0">
              <a:spcBef>
                <a:spcPts val="0"/>
              </a:spcBef>
              <a:spcAft>
                <a:spcPts val="0"/>
              </a:spcAft>
              <a:buFont typeface="+mj-lt"/>
              <a:buAutoNum type="arabicPeriod"/>
            </a:pPr>
            <a:r>
              <a:rPr lang="en-US" b="0" i="0" dirty="0">
                <a:solidFill>
                  <a:srgbClr val="202124"/>
                </a:solidFill>
                <a:effectLst/>
                <a:latin typeface="Roboto" panose="02000000000000000000" pitchFamily="2" charset="0"/>
              </a:rPr>
              <a:t>The Aviation and Transportation Security Act, passed by the 107th Congress and signed on </a:t>
            </a:r>
            <a:r>
              <a:rPr lang="en-US" b="1" i="0" dirty="0">
                <a:solidFill>
                  <a:srgbClr val="202124"/>
                </a:solidFill>
                <a:effectLst/>
                <a:latin typeface="Roboto" panose="02000000000000000000" pitchFamily="2" charset="0"/>
              </a:rPr>
              <a:t>November 19, 2001</a:t>
            </a:r>
            <a:r>
              <a:rPr lang="en-US" b="0" i="0" dirty="0">
                <a:solidFill>
                  <a:srgbClr val="202124"/>
                </a:solidFill>
                <a:effectLst/>
                <a:latin typeface="Roboto" panose="02000000000000000000" pitchFamily="2" charset="0"/>
              </a:rPr>
              <a:t>, established TSA.</a:t>
            </a:r>
          </a:p>
          <a:p>
            <a:pPr marL="228600" lvl="0" indent="-228600" algn="l" rtl="0">
              <a:spcBef>
                <a:spcPts val="0"/>
              </a:spcBef>
              <a:spcAft>
                <a:spcPts val="0"/>
              </a:spcAft>
              <a:buFont typeface="+mj-lt"/>
              <a:buAutoNum type="arabicPeriod"/>
            </a:pPr>
            <a:r>
              <a:rPr lang="en-US" b="0" i="0" dirty="0">
                <a:solidFill>
                  <a:srgbClr val="202124"/>
                </a:solidFill>
                <a:effectLst/>
                <a:latin typeface="Roboto" panose="02000000000000000000" pitchFamily="2" charset="0"/>
              </a:rPr>
              <a:t>We all can be proud of this legislation.” The USA PATRIOT Act, enacted on </a:t>
            </a:r>
            <a:r>
              <a:rPr lang="en-US" b="1" i="0" dirty="0">
                <a:solidFill>
                  <a:srgbClr val="202124"/>
                </a:solidFill>
                <a:effectLst/>
                <a:latin typeface="Roboto" panose="02000000000000000000" pitchFamily="2" charset="0"/>
              </a:rPr>
              <a:t>October 26, 2001</a:t>
            </a:r>
            <a:r>
              <a:rPr lang="en-US" b="0" i="0" dirty="0">
                <a:solidFill>
                  <a:srgbClr val="202124"/>
                </a:solidFill>
                <a:effectLst/>
                <a:latin typeface="Roboto" panose="02000000000000000000" pitchFamily="2" charset="0"/>
              </a:rPr>
              <a:t>, has been critical in preventing another terrorist attack on the United States.</a:t>
            </a: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228600" lvl="0" indent="-228600" algn="l" rtl="0">
              <a:spcBef>
                <a:spcPts val="0"/>
              </a:spcBef>
              <a:spcAft>
                <a:spcPts val="0"/>
              </a:spcAft>
              <a:buFont typeface="+mj-lt"/>
              <a:buAutoNum type="arabicPeriod"/>
            </a:pPr>
            <a:r>
              <a:rPr lang="en-US" dirty="0"/>
              <a:t>the Federal Communications Act of 1934 made wiretapping illegal, and by 1967 the US Supreme Court had closed the door to wiretapping and bugging performed without a warrant (court order).</a:t>
            </a:r>
          </a:p>
          <a:p>
            <a:pPr marL="228600" lvl="0" indent="-228600" algn="l" rtl="0">
              <a:spcBef>
                <a:spcPts val="0"/>
              </a:spcBef>
              <a:spcAft>
                <a:spcPts val="0"/>
              </a:spcAft>
              <a:buFont typeface="+mj-lt"/>
              <a:buAutoNum type="arabicPeriod"/>
            </a:pPr>
            <a:r>
              <a:rPr lang="en-US" dirty="0"/>
              <a:t>the United States was in the middle of the Vietnam War. In 1968 the country was rocked by violent antiwar demonstrations and the assassinations of Martin Luther King Jr. and Robert F. Kennedy. Law enforcement agencies pressured Congress to allow wiretapping under some circumstances.</a:t>
            </a: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2809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228600" lvl="0" indent="-228600" algn="l" rtl="0">
              <a:spcBef>
                <a:spcPts val="0"/>
              </a:spcBef>
              <a:spcAft>
                <a:spcPts val="0"/>
              </a:spcAft>
              <a:buFont typeface="+mj-lt"/>
              <a:buAutoNum type="arabicPeriod"/>
            </a:pPr>
            <a:r>
              <a:rPr lang="en-US" dirty="0"/>
              <a:t>Driver’s Privacy Protection Act in 1994. The law prohibits states from revealing certain personal information provided by drivers in order to obtain licenses. It also requires states to provide this information to the federal government.</a:t>
            </a:r>
          </a:p>
          <a:p>
            <a:pPr marL="228600" lvl="0" indent="-228600" algn="l" rtl="0">
              <a:spcBef>
                <a:spcPts val="0"/>
              </a:spcBef>
              <a:spcAft>
                <a:spcPts val="0"/>
              </a:spcAft>
              <a:buFont typeface="+mj-lt"/>
              <a:buAutoNum type="arabicPeriod"/>
            </a:pPr>
            <a:r>
              <a:rPr lang="en-US" dirty="0"/>
              <a:t>After seven-year-old Megan </a:t>
            </a:r>
            <a:r>
              <a:rPr lang="en-US" dirty="0" err="1"/>
              <a:t>Kanka</a:t>
            </a:r>
            <a:r>
              <a:rPr lang="en-US" dirty="0"/>
              <a:t> of New Jersey was abducted, raped, and murdered by a neighbor who had a criminal record as a pedophile, Congress passed a law requiring that local police release information about registered sex offenders living in the community.</a:t>
            </a:r>
          </a:p>
          <a:p>
            <a:pPr marL="228600" lvl="0" indent="-228600" algn="l" rtl="0">
              <a:spcBef>
                <a:spcPts val="0"/>
              </a:spcBef>
              <a:spcAft>
                <a:spcPts val="0"/>
              </a:spcAft>
              <a:buFont typeface="+mj-lt"/>
              <a:buAutoNum type="arabicPeriod"/>
            </a:pPr>
            <a:r>
              <a:rPr lang="en-US" b="0" i="0" dirty="0">
                <a:solidFill>
                  <a:srgbClr val="202124"/>
                </a:solidFill>
                <a:effectLst/>
                <a:latin typeface="Roboto" panose="02000000000000000000" pitchFamily="2" charset="0"/>
              </a:rPr>
              <a:t>The Aviation and Transportation Security Act, passed by the 107th Congress and signed on </a:t>
            </a:r>
            <a:r>
              <a:rPr lang="en-US" b="1" i="0" dirty="0">
                <a:solidFill>
                  <a:srgbClr val="202124"/>
                </a:solidFill>
                <a:effectLst/>
                <a:latin typeface="Roboto" panose="02000000000000000000" pitchFamily="2" charset="0"/>
              </a:rPr>
              <a:t>November 19, 2001</a:t>
            </a:r>
            <a:r>
              <a:rPr lang="en-US" b="0" i="0" dirty="0">
                <a:solidFill>
                  <a:srgbClr val="202124"/>
                </a:solidFill>
                <a:effectLst/>
                <a:latin typeface="Roboto" panose="02000000000000000000" pitchFamily="2" charset="0"/>
              </a:rPr>
              <a:t>, established TSA.</a:t>
            </a: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4462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228600" lvl="0" indent="-228600" algn="l" rtl="0">
              <a:spcBef>
                <a:spcPts val="0"/>
              </a:spcBef>
              <a:spcAft>
                <a:spcPts val="0"/>
              </a:spcAft>
              <a:buFont typeface="+mj-lt"/>
              <a:buAutoNum type="arabicPeriod"/>
            </a:pPr>
            <a:r>
              <a:rPr lang="en-US" dirty="0"/>
              <a:t>The Foreign Intelligence Surveillance Act of 1978 (FISA) provides for judicial and congressional oversight of the government’s covert surveillance of foreign governments and their agents. The law allows the president to authorize electronic surveillance of foreign nationals for up to one year without a court order, as long as there is little chance that the surveillance will reveal the contents of communications with any US citizens. If communications with US citizens are to be monitored, the government must get a court order from the FISA Court.</a:t>
            </a:r>
          </a:p>
          <a:p>
            <a:pPr marL="228600" lvl="0" indent="-228600" algn="l" rtl="0">
              <a:spcBef>
                <a:spcPts val="0"/>
              </a:spcBef>
              <a:spcAft>
                <a:spcPts val="0"/>
              </a:spcAft>
              <a:buFont typeface="+mj-lt"/>
              <a:buAutoNum type="arabicPeriod"/>
            </a:pPr>
            <a:r>
              <a:rPr lang="en-US" dirty="0"/>
              <a:t>FISA was amended by the Protect America Act of 2007. This act allows the US government to wiretap communications beginning or ending in a foreign country without oversight by the FISA Court.</a:t>
            </a: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3066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228600" lvl="0" indent="-228600" algn="l" rtl="0">
              <a:spcBef>
                <a:spcPts val="0"/>
              </a:spcBef>
              <a:spcAft>
                <a:spcPts val="0"/>
              </a:spcAft>
              <a:buFont typeface="+mj-lt"/>
              <a:buAutoNum type="arabicPeriod"/>
            </a:pPr>
            <a:r>
              <a:rPr lang="en-US" dirty="0"/>
              <a:t>Congress updated the wiretapping law in 1986 with the passage of the Electronic Communications Privacy Act (ECPA). The ECPA allows police to attach two kinds of surveillance devices to a suspect’s phone line. If the suspect makes a phone call, a pen register displays the number being dialed. If the suspect gets a phone call, a trap-and-trace device displays the caller’s phone number. While a court order is needed to approve the installation of pen registers and trap-and-trace devices, prosecutors do not need to demonstrate probable cause, and the approval is virtually automatic.</a:t>
            </a:r>
          </a:p>
          <a:p>
            <a:pPr marL="228600" lvl="0" indent="-228600" algn="l" rtl="0">
              <a:spcBef>
                <a:spcPts val="0"/>
              </a:spcBef>
              <a:spcAft>
                <a:spcPts val="0"/>
              </a:spcAft>
              <a:buFont typeface="+mj-lt"/>
              <a:buAutoNum type="arabicPeriod"/>
            </a:pPr>
            <a:r>
              <a:rPr lang="en-US" dirty="0"/>
              <a:t>The ECPA also allows police to conduct roving wiretaps—wiretaps that move from phone to phone—if they can demonstrate the suspect is attempting to avoid surveillance by using many different phones [19].</a:t>
            </a: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1172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228600" lvl="0" indent="-228600" algn="l" rtl="0">
              <a:spcBef>
                <a:spcPts val="0"/>
              </a:spcBef>
              <a:spcAft>
                <a:spcPts val="0"/>
              </a:spcAft>
              <a:buFont typeface="+mj-lt"/>
              <a:buAutoNum type="arabicPeriod"/>
            </a:pPr>
            <a:r>
              <a:rPr lang="en-US" dirty="0"/>
              <a:t>The Stored Communications Act, part of the Electronic Communications Privacy Act, has significant privacy implications related to the collection of email messages. Under this law, the government does not need a search warrant to obtain from an Internet service provider email messages more than 180 days old. In other words, when a computer user allows an Internet service provider to store his or her email messages, the user is giving up the expectation of privacy of that information [35].</a:t>
            </a: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03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228600" lvl="0" indent="-228600" algn="l" rtl="0">
              <a:spcBef>
                <a:spcPts val="0"/>
              </a:spcBef>
              <a:spcAft>
                <a:spcPts val="0"/>
              </a:spcAft>
              <a:buFont typeface="+mj-lt"/>
              <a:buAutoNum type="arabicPeriod"/>
            </a:pPr>
            <a:r>
              <a:rPr lang="en-US" dirty="0"/>
              <a:t>The implementation of digital phone networks interfered with the wiretapping ability of the FBI and other organizations. In response to these technological changes, Congress passed the Communications Assistance for Law Enforcement Act of 1994 (CALEA), also known as the Digital Telephony Act. This law required that networking equipment used by phone companies be designed or modified so that law enforcement agencies can trace calls, listen in on telephone calls, and intercept email messages. CALEA thereby ensured that court-ordered wiretapping would still be possible even as new digital technologies were introduced.</a:t>
            </a: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0131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1792288" y="612775"/>
            <a:ext cx="5486400" cy="4114800"/>
          </a:xfrm>
          <a:prstGeom prst="rect">
            <a:avLst/>
          </a:prstGeom>
          <a:noFill/>
          <a:ln>
            <a:noFill/>
          </a:ln>
        </p:spPr>
      </p:sp>
      <p:sp>
        <p:nvSpPr>
          <p:cNvPr id="68" name="Google Shape;68;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subTitle" idx="1"/>
          </p:nvPr>
        </p:nvSpPr>
        <p:spPr>
          <a:xfrm>
            <a:off x="356908" y="4529667"/>
            <a:ext cx="8471713" cy="1849601"/>
          </a:xfrm>
          <a:prstGeom prst="rect">
            <a:avLst/>
          </a:prstGeom>
          <a:noFill/>
          <a:ln>
            <a:noFill/>
          </a:ln>
        </p:spPr>
        <p:txBody>
          <a:bodyPr spcFirstLastPara="1" wrap="square" lIns="91425" tIns="45700" rIns="91425" bIns="45700" anchor="t" anchorCtr="0">
            <a:normAutofit lnSpcReduction="10000"/>
          </a:bodyPr>
          <a:lstStyle/>
          <a:p>
            <a:pPr marL="0" lvl="0" indent="0" algn="ctr" rtl="0">
              <a:spcBef>
                <a:spcPts val="0"/>
              </a:spcBef>
              <a:spcAft>
                <a:spcPts val="0"/>
              </a:spcAft>
              <a:buClr>
                <a:schemeClr val="dk2"/>
              </a:buClr>
              <a:buSzPts val="3200"/>
              <a:buNone/>
            </a:pPr>
            <a:r>
              <a:rPr lang="en-US" dirty="0"/>
              <a:t>Chapter 6.5-6.6 Wire Tapping/Patriot Act</a:t>
            </a:r>
          </a:p>
          <a:p>
            <a:pPr marL="0" lvl="0" indent="0" algn="ctr" rtl="0">
              <a:spcBef>
                <a:spcPts val="0"/>
              </a:spcBef>
              <a:spcAft>
                <a:spcPts val="0"/>
              </a:spcAft>
              <a:buClr>
                <a:schemeClr val="dk2"/>
              </a:buClr>
              <a:buSzPts val="3200"/>
              <a:buNone/>
            </a:pPr>
            <a:r>
              <a:rPr lang="en-US" dirty="0"/>
              <a:t>Ethics Presentation</a:t>
            </a:r>
          </a:p>
          <a:p>
            <a:pPr marL="0" lvl="0" indent="0" algn="ctr" rtl="0">
              <a:spcBef>
                <a:spcPts val="0"/>
              </a:spcBef>
              <a:spcAft>
                <a:spcPts val="0"/>
              </a:spcAft>
              <a:buClr>
                <a:schemeClr val="dk2"/>
              </a:buClr>
              <a:buSzPts val="3200"/>
              <a:buNone/>
            </a:pPr>
            <a:r>
              <a:rPr lang="en-US" dirty="0"/>
              <a:t>By Demetrius Johnson (Meech)</a:t>
            </a:r>
          </a:p>
          <a:p>
            <a:pPr marL="0" lvl="0" indent="0" algn="ctr" rtl="0">
              <a:spcBef>
                <a:spcPts val="0"/>
              </a:spcBef>
              <a:spcAft>
                <a:spcPts val="0"/>
              </a:spcAft>
              <a:buClr>
                <a:schemeClr val="dk2"/>
              </a:buClr>
              <a:buSzPts val="3200"/>
              <a:buNone/>
            </a:pPr>
            <a:r>
              <a:rPr lang="en-US" dirty="0"/>
              <a:t>CIS-4951 Winter 2023 With Dr. Bruce Maxim</a:t>
            </a:r>
          </a:p>
        </p:txBody>
      </p:sp>
      <p:sp>
        <p:nvSpPr>
          <p:cNvPr id="89" name="Google Shape;89;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pic>
        <p:nvPicPr>
          <p:cNvPr id="3" name="Picture 2">
            <a:extLst>
              <a:ext uri="{FF2B5EF4-FFF2-40B4-BE49-F238E27FC236}">
                <a16:creationId xmlns:a16="http://schemas.microsoft.com/office/drawing/2014/main" id="{C581A1A8-2885-9FD6-7291-B519883FF62D}"/>
              </a:ext>
            </a:extLst>
          </p:cNvPr>
          <p:cNvPicPr>
            <a:picLocks noChangeAspect="1"/>
          </p:cNvPicPr>
          <p:nvPr/>
        </p:nvPicPr>
        <p:blipFill>
          <a:blip r:embed="rId4"/>
          <a:stretch>
            <a:fillRect/>
          </a:stretch>
        </p:blipFill>
        <p:spPr>
          <a:xfrm>
            <a:off x="1213350" y="0"/>
            <a:ext cx="3853336" cy="2425335"/>
          </a:xfrm>
          <a:prstGeom prst="rect">
            <a:avLst/>
          </a:prstGeom>
        </p:spPr>
      </p:pic>
      <p:pic>
        <p:nvPicPr>
          <p:cNvPr id="5" name="Picture 4">
            <a:extLst>
              <a:ext uri="{FF2B5EF4-FFF2-40B4-BE49-F238E27FC236}">
                <a16:creationId xmlns:a16="http://schemas.microsoft.com/office/drawing/2014/main" id="{F7E04AAF-3B7A-3E5C-CBFB-0D38ED64DC98}"/>
              </a:ext>
            </a:extLst>
          </p:cNvPr>
          <p:cNvPicPr>
            <a:picLocks noChangeAspect="1"/>
          </p:cNvPicPr>
          <p:nvPr/>
        </p:nvPicPr>
        <p:blipFill>
          <a:blip r:embed="rId5"/>
          <a:stretch>
            <a:fillRect/>
          </a:stretch>
        </p:blipFill>
        <p:spPr>
          <a:xfrm>
            <a:off x="1213350" y="3005137"/>
            <a:ext cx="1714500" cy="847725"/>
          </a:xfrm>
          <a:prstGeom prst="rect">
            <a:avLst/>
          </a:prstGeom>
        </p:spPr>
      </p:pic>
      <p:pic>
        <p:nvPicPr>
          <p:cNvPr id="7" name="Picture 6">
            <a:extLst>
              <a:ext uri="{FF2B5EF4-FFF2-40B4-BE49-F238E27FC236}">
                <a16:creationId xmlns:a16="http://schemas.microsoft.com/office/drawing/2014/main" id="{33AAC526-1AB5-BB41-480C-953D175E3389}"/>
              </a:ext>
            </a:extLst>
          </p:cNvPr>
          <p:cNvPicPr>
            <a:picLocks noChangeAspect="1"/>
          </p:cNvPicPr>
          <p:nvPr/>
        </p:nvPicPr>
        <p:blipFill>
          <a:blip r:embed="rId6"/>
          <a:stretch>
            <a:fillRect/>
          </a:stretch>
        </p:blipFill>
        <p:spPr>
          <a:xfrm>
            <a:off x="5174719" y="1131360"/>
            <a:ext cx="3095625" cy="876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532167"/>
            <a:ext cx="8229600" cy="1201202"/>
          </a:xfrm>
          <a:prstGeom prst="rect">
            <a:avLst/>
          </a:prstGeom>
          <a:noFill/>
          <a:ln>
            <a:noFill/>
          </a:ln>
        </p:spPr>
        <p:txBody>
          <a:bodyPr spcFirstLastPara="1" wrap="square" lIns="91425" tIns="45700" rIns="91425" bIns="45700" anchor="t" anchorCtr="0">
            <a:normAutofit/>
          </a:bodyPr>
          <a:lstStyle/>
          <a:p>
            <a:pPr marL="0" lvl="0" indent="0" algn="ctr" rtl="0">
              <a:spcBef>
                <a:spcPts val="592"/>
              </a:spcBef>
              <a:spcAft>
                <a:spcPts val="0"/>
              </a:spcAft>
              <a:buClr>
                <a:schemeClr val="dk1"/>
              </a:buClr>
              <a:buSzPts val="3200"/>
              <a:buNone/>
            </a:pPr>
            <a:r>
              <a:rPr lang="en-US" sz="3600" b="1" dirty="0">
                <a:solidFill>
                  <a:srgbClr val="0000FF"/>
                </a:solidFill>
              </a:rPr>
              <a:t>6.6 USA PATRIOT Act</a:t>
            </a:r>
          </a:p>
        </p:txBody>
      </p:sp>
      <p:sp>
        <p:nvSpPr>
          <p:cNvPr id="95" name="Google Shape;9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 name="Google Shape;94;p2">
            <a:extLst>
              <a:ext uri="{FF2B5EF4-FFF2-40B4-BE49-F238E27FC236}">
                <a16:creationId xmlns:a16="http://schemas.microsoft.com/office/drawing/2014/main" id="{8F58144C-D3D3-7962-4811-7431AC963F9C}"/>
              </a:ext>
            </a:extLst>
          </p:cNvPr>
          <p:cNvSpPr txBox="1">
            <a:spLocks/>
          </p:cNvSpPr>
          <p:nvPr/>
        </p:nvSpPr>
        <p:spPr>
          <a:xfrm>
            <a:off x="457200" y="2585885"/>
            <a:ext cx="8229600" cy="396731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Uniting and Strengthening America by Providing Appropriate Tools Required to Intercept and Obstruct Terrorism (USA PATRIOT) Act of 2001</a:t>
            </a:r>
          </a:p>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Wow that’s a long name…</a:t>
            </a:r>
          </a:p>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Notice the emotional overtone of the very name of the legislation.</a:t>
            </a:r>
          </a:p>
          <a:p>
            <a:pPr lvl="1" indent="-457200">
              <a:spcBef>
                <a:spcPts val="592"/>
              </a:spcBef>
              <a:buSzPts val="3200"/>
            </a:pPr>
            <a:r>
              <a:rPr lang="en-US" sz="1600" dirty="0">
                <a:solidFill>
                  <a:schemeClr val="tx1"/>
                </a:solidFill>
                <a:latin typeface="Amasis MT Pro Medium" panose="02040604050005020304" pitchFamily="18" charset="0"/>
                <a:ea typeface="BatangChe" panose="020B0503020000020004" pitchFamily="49" charset="-127"/>
              </a:rPr>
              <a:t>“Uniting and Strengthening America…”</a:t>
            </a:r>
          </a:p>
          <a:p>
            <a:pPr indent="-457200">
              <a:spcBef>
                <a:spcPts val="592"/>
              </a:spcBef>
              <a:buSzPts val="3200"/>
            </a:pPr>
            <a:endParaRPr lang="en-US" sz="2000" dirty="0">
              <a:solidFill>
                <a:schemeClr val="tx1"/>
              </a:solidFill>
              <a:latin typeface="Amasis MT Pro Medium" panose="02040604050005020304" pitchFamily="18" charset="0"/>
              <a:ea typeface="BatangChe" panose="020B0503020000020004" pitchFamily="49" charset="-127"/>
            </a:endParaRPr>
          </a:p>
        </p:txBody>
      </p:sp>
    </p:spTree>
    <p:extLst>
      <p:ext uri="{BB962C8B-B14F-4D97-AF65-F5344CB8AC3E}">
        <p14:creationId xmlns:p14="http://schemas.microsoft.com/office/powerpoint/2010/main" val="407417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532167"/>
            <a:ext cx="8229600" cy="1201202"/>
          </a:xfrm>
          <a:prstGeom prst="rect">
            <a:avLst/>
          </a:prstGeom>
          <a:noFill/>
          <a:ln>
            <a:noFill/>
          </a:ln>
        </p:spPr>
        <p:txBody>
          <a:bodyPr spcFirstLastPara="1" wrap="square" lIns="91425" tIns="45700" rIns="91425" bIns="45700" anchor="t" anchorCtr="0">
            <a:normAutofit/>
          </a:bodyPr>
          <a:lstStyle/>
          <a:p>
            <a:pPr marL="0" lvl="0" indent="0" algn="ctr" rtl="0">
              <a:spcBef>
                <a:spcPts val="592"/>
              </a:spcBef>
              <a:spcAft>
                <a:spcPts val="0"/>
              </a:spcAft>
              <a:buClr>
                <a:schemeClr val="dk1"/>
              </a:buClr>
              <a:buSzPts val="3200"/>
              <a:buNone/>
            </a:pPr>
            <a:r>
              <a:rPr lang="en-US" sz="2400" b="1" dirty="0">
                <a:solidFill>
                  <a:srgbClr val="0000FF"/>
                </a:solidFill>
              </a:rPr>
              <a:t>6.6.1 Provisions of the PATRIOT Act</a:t>
            </a:r>
          </a:p>
        </p:txBody>
      </p:sp>
      <p:sp>
        <p:nvSpPr>
          <p:cNvPr id="95" name="Google Shape;9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 name="Google Shape;94;p2">
            <a:extLst>
              <a:ext uri="{FF2B5EF4-FFF2-40B4-BE49-F238E27FC236}">
                <a16:creationId xmlns:a16="http://schemas.microsoft.com/office/drawing/2014/main" id="{8F58144C-D3D3-7962-4811-7431AC963F9C}"/>
              </a:ext>
            </a:extLst>
          </p:cNvPr>
          <p:cNvSpPr txBox="1">
            <a:spLocks/>
          </p:cNvSpPr>
          <p:nvPr/>
        </p:nvSpPr>
        <p:spPr>
          <a:xfrm>
            <a:off x="457200" y="2585885"/>
            <a:ext cx="8229600" cy="396731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1. Providing federal law enforcement and intelligence officials with greater authority to monitor communications.</a:t>
            </a:r>
          </a:p>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2. Giving the Secretary of the Treasury greater powers to regulate banks, preventing them from being used to launder foreign money.</a:t>
            </a:r>
          </a:p>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3. Making it more difficult for terrorists to enter the United States.</a:t>
            </a:r>
          </a:p>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4. Defining new crimes and penalties for terrorist activity.</a:t>
            </a:r>
          </a:p>
        </p:txBody>
      </p:sp>
    </p:spTree>
    <p:extLst>
      <p:ext uri="{BB962C8B-B14F-4D97-AF65-F5344CB8AC3E}">
        <p14:creationId xmlns:p14="http://schemas.microsoft.com/office/powerpoint/2010/main" val="4093269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532167"/>
            <a:ext cx="8229600" cy="1201202"/>
          </a:xfrm>
          <a:prstGeom prst="rect">
            <a:avLst/>
          </a:prstGeom>
          <a:noFill/>
          <a:ln>
            <a:noFill/>
          </a:ln>
        </p:spPr>
        <p:txBody>
          <a:bodyPr spcFirstLastPara="1" wrap="square" lIns="91425" tIns="45700" rIns="91425" bIns="45700" anchor="t" anchorCtr="0">
            <a:normAutofit/>
          </a:bodyPr>
          <a:lstStyle/>
          <a:p>
            <a:pPr marL="0" lvl="0" indent="0" algn="ctr" rtl="0">
              <a:spcBef>
                <a:spcPts val="592"/>
              </a:spcBef>
              <a:spcAft>
                <a:spcPts val="0"/>
              </a:spcAft>
              <a:buClr>
                <a:schemeClr val="dk1"/>
              </a:buClr>
              <a:buSzPts val="3200"/>
              <a:buNone/>
            </a:pPr>
            <a:r>
              <a:rPr lang="en-US" sz="2400" b="1" dirty="0">
                <a:solidFill>
                  <a:srgbClr val="0000FF"/>
                </a:solidFill>
              </a:rPr>
              <a:t>6.6.2 National Security Letters</a:t>
            </a:r>
          </a:p>
        </p:txBody>
      </p:sp>
      <p:sp>
        <p:nvSpPr>
          <p:cNvPr id="95" name="Google Shape;9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 name="Google Shape;94;p2">
            <a:extLst>
              <a:ext uri="{FF2B5EF4-FFF2-40B4-BE49-F238E27FC236}">
                <a16:creationId xmlns:a16="http://schemas.microsoft.com/office/drawing/2014/main" id="{8F58144C-D3D3-7962-4811-7431AC963F9C}"/>
              </a:ext>
            </a:extLst>
          </p:cNvPr>
          <p:cNvSpPr txBox="1">
            <a:spLocks/>
          </p:cNvSpPr>
          <p:nvPr/>
        </p:nvSpPr>
        <p:spPr>
          <a:xfrm>
            <a:off x="457200" y="2585885"/>
            <a:ext cx="8229600" cy="396731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National Security Letters Act expanded by PATRIOT ACT</a:t>
            </a:r>
          </a:p>
          <a:p>
            <a:pPr lvl="1" indent="-457200">
              <a:spcBef>
                <a:spcPts val="592"/>
              </a:spcBef>
              <a:buSzPts val="3200"/>
            </a:pPr>
            <a:r>
              <a:rPr lang="en-US" sz="1600" dirty="0">
                <a:solidFill>
                  <a:schemeClr val="tx1"/>
                </a:solidFill>
                <a:latin typeface="Amasis MT Pro Medium" panose="02040604050005020304" pitchFamily="18" charset="0"/>
                <a:ea typeface="BatangChe" panose="020B0503020000020004" pitchFamily="49" charset="-127"/>
              </a:rPr>
              <a:t>Sneak 100..again…</a:t>
            </a:r>
          </a:p>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Made it easier for the FBI to collect Internet, business, medical, educational, library, and church/mosque/ synagogue records.</a:t>
            </a:r>
          </a:p>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National Security Letters </a:t>
            </a:r>
            <a:r>
              <a:rPr lang="en-US" sz="2000" b="1" u="sng" dirty="0">
                <a:solidFill>
                  <a:schemeClr val="tx1"/>
                </a:solidFill>
                <a:latin typeface="Amasis MT Pro Medium" panose="02040604050005020304" pitchFamily="18" charset="0"/>
                <a:ea typeface="BatangChe" panose="020B0503020000020004" pitchFamily="49" charset="-127"/>
              </a:rPr>
              <a:t>do not require the approval of a judge</a:t>
            </a:r>
            <a:r>
              <a:rPr lang="en-US" sz="2000" dirty="0">
                <a:solidFill>
                  <a:schemeClr val="tx1"/>
                </a:solidFill>
                <a:latin typeface="Amasis MT Pro Medium" panose="02040604050005020304" pitchFamily="18" charset="0"/>
                <a:ea typeface="BatangChe" panose="020B0503020000020004" pitchFamily="49" charset="-127"/>
              </a:rPr>
              <a:t>. </a:t>
            </a:r>
          </a:p>
          <a:p>
            <a:pPr lvl="1" indent="-457200">
              <a:spcBef>
                <a:spcPts val="592"/>
              </a:spcBef>
              <a:buSzPts val="3200"/>
            </a:pPr>
            <a:r>
              <a:rPr lang="en-US" sz="1600" dirty="0">
                <a:solidFill>
                  <a:schemeClr val="tx1"/>
                </a:solidFill>
                <a:latin typeface="Amasis MT Pro Medium" panose="02040604050005020304" pitchFamily="18" charset="0"/>
                <a:ea typeface="BatangChe" panose="020B0503020000020004" pitchFamily="49" charset="-127"/>
              </a:rPr>
              <a:t>No need for the FBI to show probable cause. </a:t>
            </a:r>
          </a:p>
        </p:txBody>
      </p:sp>
    </p:spTree>
    <p:extLst>
      <p:ext uri="{BB962C8B-B14F-4D97-AF65-F5344CB8AC3E}">
        <p14:creationId xmlns:p14="http://schemas.microsoft.com/office/powerpoint/2010/main" val="1013944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331379"/>
            <a:ext cx="8229600" cy="1201202"/>
          </a:xfrm>
          <a:prstGeom prst="rect">
            <a:avLst/>
          </a:prstGeom>
          <a:noFill/>
          <a:ln>
            <a:noFill/>
          </a:ln>
        </p:spPr>
        <p:txBody>
          <a:bodyPr spcFirstLastPara="1" wrap="square" lIns="91425" tIns="45700" rIns="91425" bIns="45700" anchor="t" anchorCtr="0">
            <a:normAutofit/>
          </a:bodyPr>
          <a:lstStyle/>
          <a:p>
            <a:pPr marL="0" lvl="0" indent="0" algn="ctr" rtl="0">
              <a:spcBef>
                <a:spcPts val="592"/>
              </a:spcBef>
              <a:spcAft>
                <a:spcPts val="0"/>
              </a:spcAft>
              <a:buClr>
                <a:schemeClr val="dk1"/>
              </a:buClr>
              <a:buSzPts val="3200"/>
              <a:buNone/>
            </a:pPr>
            <a:r>
              <a:rPr lang="en-US" sz="2400" b="1" dirty="0">
                <a:solidFill>
                  <a:srgbClr val="0000FF"/>
                </a:solidFill>
              </a:rPr>
              <a:t>When National Security Measures become </a:t>
            </a:r>
            <a:r>
              <a:rPr lang="en-US" sz="2400" b="1" dirty="0">
                <a:solidFill>
                  <a:srgbClr val="0000FF"/>
                </a:solidFill>
                <a:sym typeface="Wingdings" panose="05000000000000000000" pitchFamily="2" charset="2"/>
              </a:rPr>
              <a:t></a:t>
            </a:r>
          </a:p>
          <a:p>
            <a:pPr marL="0" lvl="0" indent="0" algn="ctr" rtl="0">
              <a:spcBef>
                <a:spcPts val="592"/>
              </a:spcBef>
              <a:spcAft>
                <a:spcPts val="0"/>
              </a:spcAft>
              <a:buClr>
                <a:schemeClr val="dk1"/>
              </a:buClr>
              <a:buSzPts val="3200"/>
              <a:buNone/>
            </a:pPr>
            <a:r>
              <a:rPr lang="en-US" sz="2400" b="1" dirty="0">
                <a:solidFill>
                  <a:srgbClr val="0000FF"/>
                </a:solidFill>
                <a:sym typeface="Wingdings" panose="05000000000000000000" pitchFamily="2" charset="2"/>
              </a:rPr>
              <a:t>A Matter of National Security</a:t>
            </a:r>
            <a:endParaRPr lang="en-US" sz="2400" b="1" dirty="0">
              <a:solidFill>
                <a:srgbClr val="0000FF"/>
              </a:solidFill>
            </a:endParaRPr>
          </a:p>
        </p:txBody>
      </p:sp>
      <p:sp>
        <p:nvSpPr>
          <p:cNvPr id="95" name="Google Shape;9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 name="Google Shape;94;p2">
            <a:extLst>
              <a:ext uri="{FF2B5EF4-FFF2-40B4-BE49-F238E27FC236}">
                <a16:creationId xmlns:a16="http://schemas.microsoft.com/office/drawing/2014/main" id="{8F58144C-D3D3-7962-4811-7431AC963F9C}"/>
              </a:ext>
            </a:extLst>
          </p:cNvPr>
          <p:cNvSpPr txBox="1">
            <a:spLocks/>
          </p:cNvSpPr>
          <p:nvPr/>
        </p:nvSpPr>
        <p:spPr>
          <a:xfrm>
            <a:off x="457200" y="1779639"/>
            <a:ext cx="8229600" cy="477356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indent="-457200">
              <a:spcBef>
                <a:spcPts val="592"/>
              </a:spcBef>
              <a:buSzPts val="3200"/>
            </a:pPr>
            <a:endParaRPr lang="en-US" sz="2000" dirty="0">
              <a:solidFill>
                <a:schemeClr val="tx1"/>
              </a:solidFill>
              <a:latin typeface="Amasis MT Pro Medium" panose="02040604050005020304" pitchFamily="18" charset="0"/>
              <a:ea typeface="BatangChe" panose="020B0503020000020004" pitchFamily="49" charset="-127"/>
            </a:endParaRPr>
          </a:p>
          <a:p>
            <a:pPr indent="-457200">
              <a:spcBef>
                <a:spcPts val="592"/>
              </a:spcBef>
              <a:buSzPts val="3200"/>
            </a:pPr>
            <a:endParaRPr lang="en-US" sz="2000" dirty="0">
              <a:solidFill>
                <a:schemeClr val="tx1"/>
              </a:solidFill>
              <a:latin typeface="Amasis MT Pro Medium" panose="02040604050005020304" pitchFamily="18" charset="0"/>
              <a:ea typeface="BatangChe" panose="020B0503020000020004" pitchFamily="49" charset="-127"/>
            </a:endParaRPr>
          </a:p>
          <a:p>
            <a:pPr indent="-457200">
              <a:spcBef>
                <a:spcPts val="592"/>
              </a:spcBef>
              <a:buSzPts val="3200"/>
            </a:pPr>
            <a:endParaRPr lang="en-US" sz="2000" dirty="0">
              <a:solidFill>
                <a:schemeClr val="tx1"/>
              </a:solidFill>
              <a:latin typeface="Amasis MT Pro Medium" panose="02040604050005020304" pitchFamily="18" charset="0"/>
              <a:ea typeface="BatangChe" panose="020B0503020000020004" pitchFamily="49" charset="-127"/>
            </a:endParaRPr>
          </a:p>
          <a:p>
            <a:pPr indent="-457200">
              <a:spcBef>
                <a:spcPts val="592"/>
              </a:spcBef>
              <a:buSzPts val="3200"/>
            </a:pPr>
            <a:endParaRPr lang="en-US" sz="2000" dirty="0">
              <a:solidFill>
                <a:schemeClr val="tx1"/>
              </a:solidFill>
              <a:latin typeface="Amasis MT Pro Medium" panose="02040604050005020304" pitchFamily="18" charset="0"/>
              <a:ea typeface="BatangChe" panose="020B0503020000020004" pitchFamily="49" charset="-127"/>
            </a:endParaRPr>
          </a:p>
          <a:p>
            <a:pPr indent="-457200">
              <a:spcBef>
                <a:spcPts val="592"/>
              </a:spcBef>
              <a:buSzPts val="3200"/>
            </a:pPr>
            <a:endParaRPr lang="en-US" sz="2000" dirty="0">
              <a:solidFill>
                <a:schemeClr val="tx1"/>
              </a:solidFill>
              <a:latin typeface="Amasis MT Pro Medium" panose="02040604050005020304" pitchFamily="18" charset="0"/>
              <a:ea typeface="BatangChe" panose="020B0503020000020004" pitchFamily="49" charset="-127"/>
            </a:endParaRPr>
          </a:p>
          <a:p>
            <a:pPr indent="-457200">
              <a:spcBef>
                <a:spcPts val="592"/>
              </a:spcBef>
              <a:buSzPts val="3200"/>
            </a:pPr>
            <a:endParaRPr lang="en-US" sz="2000" dirty="0">
              <a:solidFill>
                <a:schemeClr val="tx1"/>
              </a:solidFill>
              <a:latin typeface="Amasis MT Pro Medium" panose="02040604050005020304" pitchFamily="18" charset="0"/>
              <a:ea typeface="BatangChe" panose="020B0503020000020004" pitchFamily="49" charset="-127"/>
            </a:endParaRPr>
          </a:p>
          <a:p>
            <a:pPr indent="-457200">
              <a:spcBef>
                <a:spcPts val="592"/>
              </a:spcBef>
              <a:buSzPts val="3200"/>
            </a:pPr>
            <a:endParaRPr lang="en-US" sz="2000" dirty="0">
              <a:solidFill>
                <a:schemeClr val="tx1"/>
              </a:solidFill>
              <a:latin typeface="Amasis MT Pro Medium" panose="02040604050005020304" pitchFamily="18" charset="0"/>
              <a:ea typeface="BatangChe" panose="020B0503020000020004" pitchFamily="49" charset="-127"/>
            </a:endParaRPr>
          </a:p>
          <a:p>
            <a:pPr indent="-457200">
              <a:spcBef>
                <a:spcPts val="592"/>
              </a:spcBef>
              <a:buSzPts val="3200"/>
            </a:pPr>
            <a:endParaRPr lang="en-US" sz="2000" dirty="0">
              <a:solidFill>
                <a:schemeClr val="tx1"/>
              </a:solidFill>
              <a:latin typeface="Amasis MT Pro Medium" panose="02040604050005020304" pitchFamily="18" charset="0"/>
              <a:ea typeface="BatangChe" panose="020B0503020000020004" pitchFamily="49" charset="-127"/>
            </a:endParaRPr>
          </a:p>
          <a:p>
            <a:pPr indent="-457200">
              <a:spcBef>
                <a:spcPts val="592"/>
              </a:spcBef>
              <a:buSzPts val="3200"/>
            </a:pPr>
            <a:endParaRPr lang="en-US" sz="2000" dirty="0">
              <a:solidFill>
                <a:schemeClr val="tx1"/>
              </a:solidFill>
              <a:latin typeface="Amasis MT Pro Medium" panose="02040604050005020304" pitchFamily="18" charset="0"/>
              <a:ea typeface="BatangChe" panose="020B0503020000020004" pitchFamily="49" charset="-127"/>
            </a:endParaRPr>
          </a:p>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Question for you (ask yourself): If a solution creates more problems (or a bigger problem) than the problem it (proports to) solves, is it really a solution? Does it truly count as a cure?</a:t>
            </a:r>
          </a:p>
        </p:txBody>
      </p:sp>
      <p:pic>
        <p:nvPicPr>
          <p:cNvPr id="3" name="Picture 2">
            <a:extLst>
              <a:ext uri="{FF2B5EF4-FFF2-40B4-BE49-F238E27FC236}">
                <a16:creationId xmlns:a16="http://schemas.microsoft.com/office/drawing/2014/main" id="{FF233145-B1C7-63B7-5505-810179E284C0}"/>
              </a:ext>
            </a:extLst>
          </p:cNvPr>
          <p:cNvPicPr>
            <a:picLocks noChangeAspect="1"/>
          </p:cNvPicPr>
          <p:nvPr/>
        </p:nvPicPr>
        <p:blipFill>
          <a:blip r:embed="rId4"/>
          <a:stretch>
            <a:fillRect/>
          </a:stretch>
        </p:blipFill>
        <p:spPr>
          <a:xfrm>
            <a:off x="2673452" y="2315056"/>
            <a:ext cx="3797095" cy="2764285"/>
          </a:xfrm>
          <a:prstGeom prst="rect">
            <a:avLst/>
          </a:prstGeom>
        </p:spPr>
      </p:pic>
    </p:spTree>
    <p:extLst>
      <p:ext uri="{BB962C8B-B14F-4D97-AF65-F5344CB8AC3E}">
        <p14:creationId xmlns:p14="http://schemas.microsoft.com/office/powerpoint/2010/main" val="2988790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331379"/>
            <a:ext cx="8229600" cy="1819594"/>
          </a:xfrm>
          <a:prstGeom prst="rect">
            <a:avLst/>
          </a:prstGeom>
          <a:noFill/>
          <a:ln>
            <a:noFill/>
          </a:ln>
        </p:spPr>
        <p:txBody>
          <a:bodyPr spcFirstLastPara="1" wrap="square" lIns="91425" tIns="45700" rIns="91425" bIns="45700" anchor="t" anchorCtr="0">
            <a:normAutofit/>
          </a:bodyPr>
          <a:lstStyle/>
          <a:p>
            <a:pPr marL="0" lvl="0" indent="0" algn="ctr" rtl="0">
              <a:spcBef>
                <a:spcPts val="592"/>
              </a:spcBef>
              <a:spcAft>
                <a:spcPts val="0"/>
              </a:spcAft>
              <a:buClr>
                <a:schemeClr val="dk1"/>
              </a:buClr>
              <a:buSzPts val="3200"/>
              <a:buNone/>
            </a:pPr>
            <a:r>
              <a:rPr lang="en-US" sz="4000" b="1" dirty="0">
                <a:solidFill>
                  <a:srgbClr val="0000FF"/>
                </a:solidFill>
              </a:rPr>
              <a:t>QUESTIONS?</a:t>
            </a:r>
          </a:p>
        </p:txBody>
      </p:sp>
      <p:sp>
        <p:nvSpPr>
          <p:cNvPr id="95" name="Google Shape;9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 name="Google Shape;94;p2">
            <a:extLst>
              <a:ext uri="{FF2B5EF4-FFF2-40B4-BE49-F238E27FC236}">
                <a16:creationId xmlns:a16="http://schemas.microsoft.com/office/drawing/2014/main" id="{8F58144C-D3D3-7962-4811-7431AC963F9C}"/>
              </a:ext>
            </a:extLst>
          </p:cNvPr>
          <p:cNvSpPr txBox="1">
            <a:spLocks/>
          </p:cNvSpPr>
          <p:nvPr/>
        </p:nvSpPr>
        <p:spPr>
          <a:xfrm>
            <a:off x="457200" y="2532580"/>
            <a:ext cx="8229600" cy="432541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indent="-457200">
              <a:spcBef>
                <a:spcPts val="592"/>
              </a:spcBef>
              <a:buSzPts val="3200"/>
            </a:pPr>
            <a:endParaRPr lang="en-US" dirty="0">
              <a:solidFill>
                <a:schemeClr val="tx1"/>
              </a:solidFill>
              <a:latin typeface="Amasis MT Pro Medium" panose="02040604050005020304" pitchFamily="18" charset="0"/>
              <a:ea typeface="BatangChe" panose="020B0503020000020004" pitchFamily="49" charset="-127"/>
            </a:endParaRPr>
          </a:p>
          <a:p>
            <a:pPr indent="-457200">
              <a:spcBef>
                <a:spcPts val="592"/>
              </a:spcBef>
              <a:buSzPts val="3200"/>
            </a:pPr>
            <a:endParaRPr lang="en-US" dirty="0">
              <a:solidFill>
                <a:schemeClr val="tx1"/>
              </a:solidFill>
              <a:latin typeface="Amasis MT Pro Medium" panose="02040604050005020304" pitchFamily="18" charset="0"/>
              <a:ea typeface="BatangChe" panose="020B0503020000020004" pitchFamily="49" charset="-127"/>
            </a:endParaRPr>
          </a:p>
          <a:p>
            <a:pPr marL="0" indent="0">
              <a:spcBef>
                <a:spcPts val="592"/>
              </a:spcBef>
              <a:buSzPts val="3200"/>
              <a:buNone/>
            </a:pPr>
            <a:endParaRPr lang="en-US" dirty="0">
              <a:solidFill>
                <a:schemeClr val="tx1"/>
              </a:solidFill>
              <a:latin typeface="Amasis MT Pro Medium" panose="02040604050005020304" pitchFamily="18" charset="0"/>
              <a:ea typeface="BatangChe" panose="020B0503020000020004" pitchFamily="49" charset="-127"/>
            </a:endParaRPr>
          </a:p>
          <a:p>
            <a:pPr marL="0" indent="0">
              <a:spcBef>
                <a:spcPts val="592"/>
              </a:spcBef>
              <a:buSzPts val="3200"/>
              <a:buNone/>
            </a:pPr>
            <a:r>
              <a:rPr lang="en-US" dirty="0">
                <a:solidFill>
                  <a:schemeClr val="tx1"/>
                </a:solidFill>
                <a:latin typeface="Amasis MT Pro Medium" panose="02040604050005020304" pitchFamily="18" charset="0"/>
                <a:ea typeface="BatangChe" panose="020B0503020000020004" pitchFamily="49" charset="-127"/>
              </a:rPr>
              <a:t>		0______________________o</a:t>
            </a:r>
          </a:p>
        </p:txBody>
      </p:sp>
    </p:spTree>
    <p:extLst>
      <p:ext uri="{BB962C8B-B14F-4D97-AF65-F5344CB8AC3E}">
        <p14:creationId xmlns:p14="http://schemas.microsoft.com/office/powerpoint/2010/main" val="2943805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
        <p:cNvGrpSpPr/>
        <p:nvPr/>
      </p:nvGrpSpPr>
      <p:grpSpPr>
        <a:xfrm>
          <a:off x="0" y="0"/>
          <a:ext cx="0" cy="0"/>
          <a:chOff x="0" y="0"/>
          <a:chExt cx="0" cy="0"/>
        </a:xfrm>
      </p:grpSpPr>
      <p:sp>
        <p:nvSpPr>
          <p:cNvPr id="133" name="Google Shape;133;p9"/>
          <p:cNvSpPr txBox="1">
            <a:spLocks noGrp="1"/>
          </p:cNvSpPr>
          <p:nvPr>
            <p:ph type="body" idx="1"/>
          </p:nvPr>
        </p:nvSpPr>
        <p:spPr>
          <a:xfrm>
            <a:off x="457200" y="2373956"/>
            <a:ext cx="8229600" cy="3827379"/>
          </a:xfrm>
          <a:prstGeom prst="rect">
            <a:avLst/>
          </a:prstGeom>
          <a:noFill/>
          <a:ln>
            <a:noFill/>
          </a:ln>
        </p:spPr>
        <p:txBody>
          <a:bodyPr spcFirstLastPara="1" wrap="square" lIns="91425" tIns="45700" rIns="91425" bIns="45700" anchor="t" anchorCtr="0">
            <a:normAutofit/>
          </a:bodyPr>
          <a:lstStyle/>
          <a:p>
            <a:pPr marL="0" lvl="0" indent="0" algn="l" rtl="0">
              <a:spcBef>
                <a:spcPts val="440"/>
              </a:spcBef>
              <a:spcAft>
                <a:spcPts val="0"/>
              </a:spcAft>
              <a:buClr>
                <a:srgbClr val="17365D"/>
              </a:buClr>
              <a:buSzPts val="2200"/>
              <a:buNone/>
            </a:pPr>
            <a:r>
              <a:rPr lang="en-US" sz="2200" dirty="0">
                <a:solidFill>
                  <a:srgbClr val="17365D"/>
                </a:solidFill>
              </a:rPr>
              <a:t>“Ethics for the age of information”, (6</a:t>
            </a:r>
            <a:r>
              <a:rPr lang="en-US" sz="2200" baseline="30000" dirty="0">
                <a:solidFill>
                  <a:srgbClr val="17365D"/>
                </a:solidFill>
              </a:rPr>
              <a:t>th</a:t>
            </a:r>
            <a:r>
              <a:rPr lang="en-US" sz="2200" dirty="0">
                <a:solidFill>
                  <a:srgbClr val="17365D"/>
                </a:solidFill>
              </a:rPr>
              <a:t> Edition), by Michael J. Quinn</a:t>
            </a:r>
            <a:endParaRPr sz="2200" dirty="0">
              <a:solidFill>
                <a:srgbClr val="17365D"/>
              </a:solidFill>
            </a:endParaRPr>
          </a:p>
        </p:txBody>
      </p:sp>
      <p:sp>
        <p:nvSpPr>
          <p:cNvPr id="134" name="Google Shape;13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135" name="Google Shape;135;p9"/>
          <p:cNvSpPr txBox="1"/>
          <p:nvPr/>
        </p:nvSpPr>
        <p:spPr>
          <a:xfrm>
            <a:off x="3192177" y="1531126"/>
            <a:ext cx="2743200"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u="sng" dirty="0">
                <a:solidFill>
                  <a:srgbClr val="17365D"/>
                </a:solidFill>
                <a:latin typeface="Calibri"/>
                <a:ea typeface="Calibri"/>
                <a:cs typeface="Calibri"/>
                <a:sym typeface="Calibri"/>
              </a:rPr>
              <a:t>Source:</a:t>
            </a:r>
            <a:endParaRPr sz="3000" u="sng" dirty="0">
              <a:solidFill>
                <a:srgbClr val="17365D"/>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532166"/>
            <a:ext cx="8229600" cy="1685167"/>
          </a:xfrm>
          <a:prstGeom prst="rect">
            <a:avLst/>
          </a:prstGeom>
          <a:noFill/>
          <a:ln>
            <a:noFill/>
          </a:ln>
        </p:spPr>
        <p:txBody>
          <a:bodyPr spcFirstLastPara="1" wrap="square" lIns="91425" tIns="45700" rIns="91425" bIns="45700" anchor="t" anchorCtr="0">
            <a:normAutofit/>
          </a:bodyPr>
          <a:lstStyle/>
          <a:p>
            <a:pPr marL="0" lvl="0" indent="0" algn="ctr" rtl="0">
              <a:spcBef>
                <a:spcPts val="592"/>
              </a:spcBef>
              <a:spcAft>
                <a:spcPts val="0"/>
              </a:spcAft>
              <a:buClr>
                <a:schemeClr val="dk1"/>
              </a:buClr>
              <a:buSzPts val="3200"/>
              <a:buNone/>
            </a:pPr>
            <a:r>
              <a:rPr lang="en-US" sz="4400" b="1" dirty="0">
                <a:solidFill>
                  <a:srgbClr val="0000FF"/>
                </a:solidFill>
              </a:rPr>
              <a:t>Define “Crisis”</a:t>
            </a:r>
            <a:endParaRPr sz="4400" b="1" dirty="0">
              <a:solidFill>
                <a:srgbClr val="0000FF"/>
              </a:solidFill>
            </a:endParaRPr>
          </a:p>
        </p:txBody>
      </p:sp>
      <p:sp>
        <p:nvSpPr>
          <p:cNvPr id="95" name="Google Shape;9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 name="Google Shape;94;p2">
            <a:extLst>
              <a:ext uri="{FF2B5EF4-FFF2-40B4-BE49-F238E27FC236}">
                <a16:creationId xmlns:a16="http://schemas.microsoft.com/office/drawing/2014/main" id="{8F58144C-D3D3-7962-4811-7431AC963F9C}"/>
              </a:ext>
            </a:extLst>
          </p:cNvPr>
          <p:cNvSpPr txBox="1">
            <a:spLocks/>
          </p:cNvSpPr>
          <p:nvPr/>
        </p:nvSpPr>
        <p:spPr>
          <a:xfrm>
            <a:off x="457200" y="2877157"/>
            <a:ext cx="8229600" cy="367604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indent="-457200">
              <a:spcBef>
                <a:spcPts val="592"/>
              </a:spcBef>
              <a:buSzPts val="3200"/>
            </a:pPr>
            <a:endParaRPr lang="en-US" sz="2000" dirty="0">
              <a:solidFill>
                <a:schemeClr val="tx1"/>
              </a:solidFill>
              <a:latin typeface="Amasis MT Pro Medium" panose="02040604050005020304" pitchFamily="18" charset="0"/>
              <a:ea typeface="BatangChe" panose="020B0503020000020004" pitchFamily="49" charset="-127"/>
            </a:endParaRPr>
          </a:p>
        </p:txBody>
      </p:sp>
      <p:pic>
        <p:nvPicPr>
          <p:cNvPr id="4" name="Picture 3">
            <a:extLst>
              <a:ext uri="{FF2B5EF4-FFF2-40B4-BE49-F238E27FC236}">
                <a16:creationId xmlns:a16="http://schemas.microsoft.com/office/drawing/2014/main" id="{47332004-0E65-43FB-57C3-E8725BC13C2B}"/>
              </a:ext>
            </a:extLst>
          </p:cNvPr>
          <p:cNvPicPr>
            <a:picLocks noChangeAspect="1"/>
          </p:cNvPicPr>
          <p:nvPr/>
        </p:nvPicPr>
        <p:blipFill>
          <a:blip r:embed="rId4"/>
          <a:stretch>
            <a:fillRect/>
          </a:stretch>
        </p:blipFill>
        <p:spPr>
          <a:xfrm>
            <a:off x="707419" y="2708882"/>
            <a:ext cx="7729161" cy="3131751"/>
          </a:xfrm>
          <a:prstGeom prst="rect">
            <a:avLst/>
          </a:prstGeom>
        </p:spPr>
      </p:pic>
    </p:spTree>
    <p:extLst>
      <p:ext uri="{BB962C8B-B14F-4D97-AF65-F5344CB8AC3E}">
        <p14:creationId xmlns:p14="http://schemas.microsoft.com/office/powerpoint/2010/main" val="192453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532166"/>
            <a:ext cx="8229600" cy="1685167"/>
          </a:xfrm>
          <a:prstGeom prst="rect">
            <a:avLst/>
          </a:prstGeom>
          <a:noFill/>
          <a:ln>
            <a:noFill/>
          </a:ln>
        </p:spPr>
        <p:txBody>
          <a:bodyPr spcFirstLastPara="1" wrap="square" lIns="91425" tIns="45700" rIns="91425" bIns="45700" anchor="t" anchorCtr="0">
            <a:normAutofit/>
          </a:bodyPr>
          <a:lstStyle/>
          <a:p>
            <a:pPr marL="0" lvl="0" indent="0" algn="ctr" rtl="0">
              <a:spcBef>
                <a:spcPts val="592"/>
              </a:spcBef>
              <a:spcAft>
                <a:spcPts val="0"/>
              </a:spcAft>
              <a:buClr>
                <a:schemeClr val="dk1"/>
              </a:buClr>
              <a:buSzPts val="3200"/>
              <a:buNone/>
            </a:pPr>
            <a:r>
              <a:rPr lang="en-US" b="1" dirty="0">
                <a:solidFill>
                  <a:srgbClr val="0000FF"/>
                </a:solidFill>
              </a:rPr>
              <a:t>Introduction:</a:t>
            </a:r>
          </a:p>
          <a:p>
            <a:pPr marL="0" lvl="0" indent="0" algn="ctr" rtl="0">
              <a:spcBef>
                <a:spcPts val="592"/>
              </a:spcBef>
              <a:spcAft>
                <a:spcPts val="0"/>
              </a:spcAft>
              <a:buClr>
                <a:schemeClr val="dk1"/>
              </a:buClr>
              <a:buSzPts val="3200"/>
              <a:buNone/>
            </a:pPr>
            <a:r>
              <a:rPr lang="en-US" b="1" dirty="0">
                <a:solidFill>
                  <a:srgbClr val="0000FF"/>
                </a:solidFill>
              </a:rPr>
              <a:t>It all began with ‘A </a:t>
            </a:r>
            <a:r>
              <a:rPr lang="en-US" b="1" dirty="0">
                <a:solidFill>
                  <a:srgbClr val="FF0000"/>
                </a:solidFill>
              </a:rPr>
              <a:t>Crisis</a:t>
            </a:r>
            <a:r>
              <a:rPr lang="en-US" b="1" dirty="0">
                <a:solidFill>
                  <a:srgbClr val="0000FF"/>
                </a:solidFill>
              </a:rPr>
              <a:t>…’</a:t>
            </a:r>
            <a:endParaRPr b="1" dirty="0">
              <a:solidFill>
                <a:srgbClr val="0000FF"/>
              </a:solidFill>
            </a:endParaRPr>
          </a:p>
        </p:txBody>
      </p:sp>
      <p:sp>
        <p:nvSpPr>
          <p:cNvPr id="95" name="Google Shape;9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 name="Google Shape;94;p2">
            <a:extLst>
              <a:ext uri="{FF2B5EF4-FFF2-40B4-BE49-F238E27FC236}">
                <a16:creationId xmlns:a16="http://schemas.microsoft.com/office/drawing/2014/main" id="{8F58144C-D3D3-7962-4811-7431AC963F9C}"/>
              </a:ext>
            </a:extLst>
          </p:cNvPr>
          <p:cNvSpPr txBox="1">
            <a:spLocks/>
          </p:cNvSpPr>
          <p:nvPr/>
        </p:nvSpPr>
        <p:spPr>
          <a:xfrm>
            <a:off x="457200" y="2877157"/>
            <a:ext cx="8229600" cy="3676043"/>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Governments and other powerful entities have a pattern of taking advantage of crises.</a:t>
            </a:r>
          </a:p>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When there is a crisis, there is </a:t>
            </a:r>
            <a:r>
              <a:rPr lang="en-US" sz="2000" dirty="0">
                <a:solidFill>
                  <a:srgbClr val="FF0000"/>
                </a:solidFill>
                <a:latin typeface="Amasis MT Pro Medium" panose="02040604050005020304" pitchFamily="18" charset="0"/>
                <a:ea typeface="BatangChe" panose="020B0503020000020004" pitchFamily="49" charset="-127"/>
              </a:rPr>
              <a:t>panic:</a:t>
            </a:r>
          </a:p>
          <a:p>
            <a:pPr lvl="1" indent="-457200">
              <a:spcBef>
                <a:spcPts val="592"/>
              </a:spcBef>
              <a:buSzPts val="3200"/>
            </a:pPr>
            <a:r>
              <a:rPr lang="en-US" sz="1600" dirty="0">
                <a:solidFill>
                  <a:schemeClr val="tx1"/>
                </a:solidFill>
                <a:latin typeface="Amasis MT Pro Medium" panose="02040604050005020304" pitchFamily="18" charset="0"/>
                <a:ea typeface="BatangChe" panose="020B0503020000020004" pitchFamily="49" charset="-127"/>
              </a:rPr>
              <a:t>There is </a:t>
            </a:r>
            <a:r>
              <a:rPr lang="en-US" sz="1600" b="1" u="sng" dirty="0">
                <a:solidFill>
                  <a:srgbClr val="7030A0"/>
                </a:solidFill>
                <a:latin typeface="Amasis MT Pro Medium" panose="02040604050005020304" pitchFamily="18" charset="0"/>
                <a:ea typeface="BatangChe" panose="020B0503020000020004" pitchFamily="49" charset="-127"/>
              </a:rPr>
              <a:t>fear </a:t>
            </a:r>
            <a:r>
              <a:rPr lang="en-US" sz="1600" b="1" dirty="0">
                <a:solidFill>
                  <a:srgbClr val="0000FF"/>
                </a:solidFill>
                <a:latin typeface="Amasis MT Pro Medium" panose="02040604050005020304" pitchFamily="18" charset="0"/>
                <a:ea typeface="BatangChe" panose="020B0503020000020004" pitchFamily="49" charset="-127"/>
              </a:rPr>
              <a:t>(and emotional (irrational) decision-making)</a:t>
            </a:r>
          </a:p>
          <a:p>
            <a:pPr lvl="1" indent="-457200">
              <a:spcBef>
                <a:spcPts val="592"/>
              </a:spcBef>
              <a:buSzPts val="3200"/>
            </a:pPr>
            <a:r>
              <a:rPr lang="en-US" sz="1600" b="1" u="sng" dirty="0">
                <a:solidFill>
                  <a:schemeClr val="tx1"/>
                </a:solidFill>
                <a:latin typeface="Amasis MT Pro Medium" panose="02040604050005020304" pitchFamily="18" charset="0"/>
                <a:ea typeface="BatangChe" panose="020B0503020000020004" pitchFamily="49" charset="-127"/>
              </a:rPr>
              <a:t>There is the opportunity to seize control (power) in exchange to providing a salvation to the crisis</a:t>
            </a:r>
          </a:p>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Driver’s Privacy Protection Act in 1994</a:t>
            </a:r>
          </a:p>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Sex Offenders Registry</a:t>
            </a:r>
          </a:p>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Attacks of 9/11/2001 </a:t>
            </a:r>
            <a:r>
              <a:rPr lang="en-US" sz="2000" dirty="0">
                <a:solidFill>
                  <a:schemeClr val="tx1"/>
                </a:solidFill>
                <a:latin typeface="Amasis MT Pro Medium" panose="02040604050005020304" pitchFamily="18" charset="0"/>
                <a:ea typeface="BatangChe" panose="020B0503020000020004" pitchFamily="49" charset="-127"/>
                <a:sym typeface="Wingdings" panose="05000000000000000000" pitchFamily="2" charset="2"/>
              </a:rPr>
              <a:t> TSA (Transp. Sec. Admin.) + Patriot Act</a:t>
            </a:r>
            <a:endParaRPr lang="en-US" sz="2000" dirty="0">
              <a:solidFill>
                <a:schemeClr val="tx1"/>
              </a:solidFill>
              <a:latin typeface="Amasis MT Pro Medium" panose="02040604050005020304" pitchFamily="18" charset="0"/>
              <a:ea typeface="BatangChe" panose="020B0503020000020004" pitchFamily="49" charset="-127"/>
            </a:endParaRPr>
          </a:p>
          <a:p>
            <a:pPr indent="-457200">
              <a:spcBef>
                <a:spcPts val="592"/>
              </a:spcBef>
              <a:buSzPts val="3200"/>
            </a:pPr>
            <a:r>
              <a:rPr lang="en-US" sz="2000" dirty="0">
                <a:solidFill>
                  <a:srgbClr val="0000FF"/>
                </a:solidFill>
                <a:latin typeface="Amasis MT Pro Medium" panose="02040604050005020304" pitchFamily="18" charset="0"/>
                <a:ea typeface="BatangChe" panose="020B0503020000020004" pitchFamily="49" charset="-127"/>
              </a:rPr>
              <a:t>Today</a:t>
            </a:r>
            <a:r>
              <a:rPr lang="en-US" sz="2000" dirty="0">
                <a:solidFill>
                  <a:schemeClr val="tx1"/>
                </a:solidFill>
                <a:latin typeface="Amasis MT Pro Medium" panose="02040604050005020304" pitchFamily="18" charset="0"/>
                <a:ea typeface="BatangChe" panose="020B0503020000020004" pitchFamily="49" charset="-127"/>
              </a:rPr>
              <a:t>: Covid-19 Pandemic </a:t>
            </a:r>
            <a:r>
              <a:rPr lang="en-US" sz="2000" dirty="0">
                <a:solidFill>
                  <a:schemeClr val="tx1"/>
                </a:solidFill>
                <a:latin typeface="Amasis MT Pro Medium" panose="02040604050005020304" pitchFamily="18" charset="0"/>
                <a:ea typeface="BatangChe" panose="020B0503020000020004" pitchFamily="49" charset="-127"/>
                <a:sym typeface="Wingdings" panose="05000000000000000000" pitchFamily="2" charset="2"/>
              </a:rPr>
              <a:t> expanded medical mandates (less bodily autonomy and medical freedom)?</a:t>
            </a:r>
            <a:endParaRPr lang="en-US" sz="2000" dirty="0">
              <a:solidFill>
                <a:schemeClr val="tx1"/>
              </a:solidFill>
              <a:latin typeface="Amasis MT Pro Medium" panose="02040604050005020304" pitchFamily="18" charset="0"/>
              <a:ea typeface="BatangChe" panose="020B0503020000020004" pitchFamily="49" charset="-12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532167"/>
            <a:ext cx="8229600" cy="1201202"/>
          </a:xfrm>
          <a:prstGeom prst="rect">
            <a:avLst/>
          </a:prstGeom>
          <a:noFill/>
          <a:ln>
            <a:noFill/>
          </a:ln>
        </p:spPr>
        <p:txBody>
          <a:bodyPr spcFirstLastPara="1" wrap="square" lIns="91425" tIns="45700" rIns="91425" bIns="45700" anchor="t" anchorCtr="0">
            <a:normAutofit/>
          </a:bodyPr>
          <a:lstStyle/>
          <a:p>
            <a:pPr marL="0" lvl="0" indent="0" algn="ctr" rtl="0">
              <a:spcBef>
                <a:spcPts val="592"/>
              </a:spcBef>
              <a:spcAft>
                <a:spcPts val="0"/>
              </a:spcAft>
              <a:buClr>
                <a:schemeClr val="dk1"/>
              </a:buClr>
              <a:buSzPts val="3200"/>
              <a:buNone/>
            </a:pPr>
            <a:r>
              <a:rPr lang="en-US" b="1" dirty="0">
                <a:solidFill>
                  <a:srgbClr val="0000FF"/>
                </a:solidFill>
              </a:rPr>
              <a:t>6.5 US Legislation Authorizing Wiretapping </a:t>
            </a:r>
          </a:p>
        </p:txBody>
      </p:sp>
      <p:sp>
        <p:nvSpPr>
          <p:cNvPr id="95" name="Google Shape;9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 name="Google Shape;94;p2">
            <a:extLst>
              <a:ext uri="{FF2B5EF4-FFF2-40B4-BE49-F238E27FC236}">
                <a16:creationId xmlns:a16="http://schemas.microsoft.com/office/drawing/2014/main" id="{8F58144C-D3D3-7962-4811-7431AC963F9C}"/>
              </a:ext>
            </a:extLst>
          </p:cNvPr>
          <p:cNvSpPr txBox="1">
            <a:spLocks/>
          </p:cNvSpPr>
          <p:nvPr/>
        </p:nvSpPr>
        <p:spPr>
          <a:xfrm>
            <a:off x="457200" y="2585885"/>
            <a:ext cx="8229600" cy="396731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Federal Communications Act of 1934 made wiretapping illegal</a:t>
            </a:r>
          </a:p>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Law enforcement had no legal tools of electronic surveillance against civilians</a:t>
            </a:r>
          </a:p>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sym typeface="Wingdings" panose="05000000000000000000" pitchFamily="2" charset="2"/>
              </a:rPr>
              <a:t>Enter Crisis from stage left – please! Vietnam War and the Red Scare (Communism/Russia) and the threat of Nuclear War</a:t>
            </a:r>
            <a:endParaRPr lang="en-US" sz="2000" dirty="0">
              <a:solidFill>
                <a:schemeClr val="tx1"/>
              </a:solidFill>
              <a:latin typeface="Amasis MT Pro Medium" panose="02040604050005020304" pitchFamily="18" charset="0"/>
              <a:ea typeface="BatangChe" panose="020B0503020000020004" pitchFamily="49" charset="-127"/>
            </a:endParaRPr>
          </a:p>
        </p:txBody>
      </p:sp>
    </p:spTree>
    <p:extLst>
      <p:ext uri="{BB962C8B-B14F-4D97-AF65-F5344CB8AC3E}">
        <p14:creationId xmlns:p14="http://schemas.microsoft.com/office/powerpoint/2010/main" val="238709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532167"/>
            <a:ext cx="8229600" cy="1201202"/>
          </a:xfrm>
          <a:prstGeom prst="rect">
            <a:avLst/>
          </a:prstGeom>
          <a:noFill/>
          <a:ln>
            <a:noFill/>
          </a:ln>
        </p:spPr>
        <p:txBody>
          <a:bodyPr spcFirstLastPara="1" wrap="square" lIns="91425" tIns="45700" rIns="91425" bIns="45700" anchor="t" anchorCtr="0">
            <a:normAutofit/>
          </a:bodyPr>
          <a:lstStyle/>
          <a:p>
            <a:pPr marL="0" lvl="0" indent="0" algn="ctr" rtl="0">
              <a:spcBef>
                <a:spcPts val="592"/>
              </a:spcBef>
              <a:spcAft>
                <a:spcPts val="0"/>
              </a:spcAft>
              <a:buClr>
                <a:schemeClr val="dk1"/>
              </a:buClr>
              <a:buSzPts val="3200"/>
              <a:buNone/>
            </a:pPr>
            <a:r>
              <a:rPr lang="en-US" sz="2400" b="1" dirty="0">
                <a:solidFill>
                  <a:srgbClr val="0000FF"/>
                </a:solidFill>
              </a:rPr>
              <a:t>6.5.1 Title III</a:t>
            </a:r>
          </a:p>
        </p:txBody>
      </p:sp>
      <p:sp>
        <p:nvSpPr>
          <p:cNvPr id="95" name="Google Shape;9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 name="Google Shape;94;p2">
            <a:extLst>
              <a:ext uri="{FF2B5EF4-FFF2-40B4-BE49-F238E27FC236}">
                <a16:creationId xmlns:a16="http://schemas.microsoft.com/office/drawing/2014/main" id="{8F58144C-D3D3-7962-4811-7431AC963F9C}"/>
              </a:ext>
            </a:extLst>
          </p:cNvPr>
          <p:cNvSpPr txBox="1">
            <a:spLocks/>
          </p:cNvSpPr>
          <p:nvPr/>
        </p:nvSpPr>
        <p:spPr>
          <a:xfrm>
            <a:off x="457200" y="2585885"/>
            <a:ext cx="8229600" cy="396731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Congress responded by passing Title III of the Omnibus Crime Control and Safe Streets Act of 1968.</a:t>
            </a:r>
          </a:p>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Title III allows a police agency that has obtained a court order to tap a phone for </a:t>
            </a:r>
            <a:r>
              <a:rPr lang="en-US" sz="2000" b="1" dirty="0">
                <a:solidFill>
                  <a:schemeClr val="tx1"/>
                </a:solidFill>
                <a:latin typeface="Amasis MT Pro Medium" panose="02040604050005020304" pitchFamily="18" charset="0"/>
                <a:ea typeface="BatangChe" panose="020B0503020000020004" pitchFamily="49" charset="-127"/>
              </a:rPr>
              <a:t>up to 30 days</a:t>
            </a:r>
            <a:r>
              <a:rPr lang="en-US" sz="2000" dirty="0">
                <a:solidFill>
                  <a:schemeClr val="tx1"/>
                </a:solidFill>
                <a:latin typeface="Amasis MT Pro Medium" panose="02040604050005020304" pitchFamily="18" charset="0"/>
                <a:ea typeface="BatangChe" panose="020B0503020000020004" pitchFamily="49" charset="-127"/>
              </a:rPr>
              <a:t>.</a:t>
            </a:r>
          </a:p>
        </p:txBody>
      </p:sp>
    </p:spTree>
    <p:extLst>
      <p:ext uri="{BB962C8B-B14F-4D97-AF65-F5344CB8AC3E}">
        <p14:creationId xmlns:p14="http://schemas.microsoft.com/office/powerpoint/2010/main" val="2322220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532167"/>
            <a:ext cx="8229600" cy="1201202"/>
          </a:xfrm>
          <a:prstGeom prst="rect">
            <a:avLst/>
          </a:prstGeom>
          <a:noFill/>
          <a:ln>
            <a:noFill/>
          </a:ln>
        </p:spPr>
        <p:txBody>
          <a:bodyPr spcFirstLastPara="1" wrap="square" lIns="91425" tIns="45700" rIns="91425" bIns="45700" anchor="t" anchorCtr="0">
            <a:normAutofit/>
          </a:bodyPr>
          <a:lstStyle/>
          <a:p>
            <a:pPr marL="0" lvl="0" indent="0" algn="ctr" rtl="0">
              <a:spcBef>
                <a:spcPts val="592"/>
              </a:spcBef>
              <a:spcAft>
                <a:spcPts val="0"/>
              </a:spcAft>
              <a:buClr>
                <a:schemeClr val="dk1"/>
              </a:buClr>
              <a:buSzPts val="3200"/>
              <a:buNone/>
            </a:pPr>
            <a:r>
              <a:rPr lang="en-US" sz="2400" b="1" dirty="0">
                <a:solidFill>
                  <a:srgbClr val="0000FF"/>
                </a:solidFill>
              </a:rPr>
              <a:t>6.5.2 Foreign Intelligence Surveillance Act</a:t>
            </a:r>
          </a:p>
        </p:txBody>
      </p:sp>
      <p:sp>
        <p:nvSpPr>
          <p:cNvPr id="95" name="Google Shape;9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 name="Google Shape;94;p2">
            <a:extLst>
              <a:ext uri="{FF2B5EF4-FFF2-40B4-BE49-F238E27FC236}">
                <a16:creationId xmlns:a16="http://schemas.microsoft.com/office/drawing/2014/main" id="{8F58144C-D3D3-7962-4811-7431AC963F9C}"/>
              </a:ext>
            </a:extLst>
          </p:cNvPr>
          <p:cNvSpPr txBox="1">
            <a:spLocks/>
          </p:cNvSpPr>
          <p:nvPr/>
        </p:nvSpPr>
        <p:spPr>
          <a:xfrm>
            <a:off x="457200" y="2585885"/>
            <a:ext cx="8229600" cy="396731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The Foreign Intelligence Surveillance Act of 1978 (FISA) </a:t>
            </a:r>
          </a:p>
          <a:p>
            <a:pPr lvl="1" indent="-457200">
              <a:spcBef>
                <a:spcPts val="592"/>
              </a:spcBef>
              <a:buSzPts val="3200"/>
            </a:pPr>
            <a:r>
              <a:rPr lang="en-US" sz="1600" dirty="0">
                <a:solidFill>
                  <a:schemeClr val="tx1"/>
                </a:solidFill>
                <a:latin typeface="Amasis MT Pro Medium" panose="02040604050005020304" pitchFamily="18" charset="0"/>
                <a:ea typeface="BatangChe" panose="020B0503020000020004" pitchFamily="49" charset="-127"/>
              </a:rPr>
              <a:t>The law allows the president to authorize electronic surveillance of foreign nationals for up to one year </a:t>
            </a:r>
            <a:r>
              <a:rPr lang="en-US" sz="1600" b="1" u="sng" dirty="0">
                <a:solidFill>
                  <a:schemeClr val="tx1"/>
                </a:solidFill>
                <a:latin typeface="Amasis MT Pro Medium" panose="02040604050005020304" pitchFamily="18" charset="0"/>
                <a:ea typeface="BatangChe" panose="020B0503020000020004" pitchFamily="49" charset="-127"/>
              </a:rPr>
              <a:t>without a court order.</a:t>
            </a:r>
          </a:p>
          <a:p>
            <a:pPr lvl="1" indent="-457200">
              <a:spcBef>
                <a:spcPts val="592"/>
              </a:spcBef>
              <a:buSzPts val="3200"/>
            </a:pPr>
            <a:r>
              <a:rPr lang="en-US" sz="1600" dirty="0">
                <a:solidFill>
                  <a:schemeClr val="tx1"/>
                </a:solidFill>
                <a:latin typeface="Amasis MT Pro Medium" panose="02040604050005020304" pitchFamily="18" charset="0"/>
                <a:ea typeface="BatangChe" panose="020B0503020000020004" pitchFamily="49" charset="-127"/>
              </a:rPr>
              <a:t>Citizens can still be surveilled if court order granted.</a:t>
            </a:r>
          </a:p>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Protect America Act of 2007</a:t>
            </a:r>
          </a:p>
        </p:txBody>
      </p:sp>
    </p:spTree>
    <p:extLst>
      <p:ext uri="{BB962C8B-B14F-4D97-AF65-F5344CB8AC3E}">
        <p14:creationId xmlns:p14="http://schemas.microsoft.com/office/powerpoint/2010/main" val="289334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532167"/>
            <a:ext cx="8229600" cy="1201202"/>
          </a:xfrm>
          <a:prstGeom prst="rect">
            <a:avLst/>
          </a:prstGeom>
          <a:noFill/>
          <a:ln>
            <a:noFill/>
          </a:ln>
        </p:spPr>
        <p:txBody>
          <a:bodyPr spcFirstLastPara="1" wrap="square" lIns="91425" tIns="45700" rIns="91425" bIns="45700" anchor="t" anchorCtr="0">
            <a:normAutofit/>
          </a:bodyPr>
          <a:lstStyle/>
          <a:p>
            <a:pPr marL="0" lvl="0" indent="0" algn="ctr" rtl="0">
              <a:spcBef>
                <a:spcPts val="592"/>
              </a:spcBef>
              <a:spcAft>
                <a:spcPts val="0"/>
              </a:spcAft>
              <a:buClr>
                <a:schemeClr val="dk1"/>
              </a:buClr>
              <a:buSzPts val="3200"/>
              <a:buNone/>
            </a:pPr>
            <a:r>
              <a:rPr lang="en-US" sz="2400" b="1" dirty="0">
                <a:solidFill>
                  <a:srgbClr val="0000FF"/>
                </a:solidFill>
              </a:rPr>
              <a:t>6.5.3 Electronic Communications Privacy Act (ECPA) of 1986</a:t>
            </a:r>
          </a:p>
        </p:txBody>
      </p:sp>
      <p:sp>
        <p:nvSpPr>
          <p:cNvPr id="95" name="Google Shape;9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 name="Google Shape;94;p2">
            <a:extLst>
              <a:ext uri="{FF2B5EF4-FFF2-40B4-BE49-F238E27FC236}">
                <a16:creationId xmlns:a16="http://schemas.microsoft.com/office/drawing/2014/main" id="{8F58144C-D3D3-7962-4811-7431AC963F9C}"/>
              </a:ext>
            </a:extLst>
          </p:cNvPr>
          <p:cNvSpPr txBox="1">
            <a:spLocks/>
          </p:cNvSpPr>
          <p:nvPr/>
        </p:nvSpPr>
        <p:spPr>
          <a:xfrm>
            <a:off x="457200" y="2585885"/>
            <a:ext cx="8229600" cy="396731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Update (</a:t>
            </a:r>
            <a:r>
              <a:rPr lang="en-US" sz="2000" i="1" dirty="0">
                <a:solidFill>
                  <a:schemeClr val="tx1"/>
                </a:solidFill>
                <a:latin typeface="Amasis MT Pro Medium" panose="02040604050005020304" pitchFamily="18" charset="0"/>
                <a:ea typeface="BatangChe" panose="020B0503020000020004" pitchFamily="49" charset="-127"/>
              </a:rPr>
              <a:t>expand – sneak level 100) </a:t>
            </a:r>
            <a:r>
              <a:rPr lang="en-US" sz="2000" dirty="0">
                <a:solidFill>
                  <a:schemeClr val="tx1"/>
                </a:solidFill>
                <a:latin typeface="Amasis MT Pro Medium" panose="02040604050005020304" pitchFamily="18" charset="0"/>
                <a:ea typeface="BatangChe" panose="020B0503020000020004" pitchFamily="49" charset="-127"/>
              </a:rPr>
              <a:t>the wiretapping laws</a:t>
            </a:r>
          </a:p>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Pen register (track numbers dialed)</a:t>
            </a:r>
          </a:p>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Trap-and-trace (display caller’s phone #)</a:t>
            </a:r>
          </a:p>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Roving wiretaps (law enforcement can invade other citizen’s privacy if the suspect they are authorized to track is allegedly avoiding surveillance)</a:t>
            </a:r>
          </a:p>
          <a:p>
            <a:pPr indent="-457200">
              <a:spcBef>
                <a:spcPts val="592"/>
              </a:spcBef>
              <a:buSzPts val="3200"/>
            </a:pPr>
            <a:endParaRPr lang="en-US" sz="2000" dirty="0">
              <a:solidFill>
                <a:schemeClr val="tx1"/>
              </a:solidFill>
              <a:latin typeface="Amasis MT Pro Medium" panose="02040604050005020304" pitchFamily="18" charset="0"/>
              <a:ea typeface="BatangChe" panose="020B0503020000020004" pitchFamily="49" charset="-127"/>
            </a:endParaRPr>
          </a:p>
        </p:txBody>
      </p:sp>
    </p:spTree>
    <p:extLst>
      <p:ext uri="{BB962C8B-B14F-4D97-AF65-F5344CB8AC3E}">
        <p14:creationId xmlns:p14="http://schemas.microsoft.com/office/powerpoint/2010/main" val="332635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532167"/>
            <a:ext cx="8229600" cy="1201202"/>
          </a:xfrm>
          <a:prstGeom prst="rect">
            <a:avLst/>
          </a:prstGeom>
          <a:noFill/>
          <a:ln>
            <a:noFill/>
          </a:ln>
        </p:spPr>
        <p:txBody>
          <a:bodyPr spcFirstLastPara="1" wrap="square" lIns="91425" tIns="45700" rIns="91425" bIns="45700" anchor="t" anchorCtr="0">
            <a:normAutofit/>
          </a:bodyPr>
          <a:lstStyle/>
          <a:p>
            <a:pPr marL="0" lvl="0" indent="0" algn="ctr" rtl="0">
              <a:spcBef>
                <a:spcPts val="592"/>
              </a:spcBef>
              <a:spcAft>
                <a:spcPts val="0"/>
              </a:spcAft>
              <a:buClr>
                <a:schemeClr val="dk1"/>
              </a:buClr>
              <a:buSzPts val="3200"/>
              <a:buNone/>
            </a:pPr>
            <a:r>
              <a:rPr lang="en-US" sz="2400" b="1" dirty="0">
                <a:solidFill>
                  <a:srgbClr val="0000FF"/>
                </a:solidFill>
              </a:rPr>
              <a:t>6.5.4 Stored Communications Act</a:t>
            </a:r>
          </a:p>
        </p:txBody>
      </p:sp>
      <p:sp>
        <p:nvSpPr>
          <p:cNvPr id="95" name="Google Shape;9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 name="Google Shape;94;p2">
            <a:extLst>
              <a:ext uri="{FF2B5EF4-FFF2-40B4-BE49-F238E27FC236}">
                <a16:creationId xmlns:a16="http://schemas.microsoft.com/office/drawing/2014/main" id="{8F58144C-D3D3-7962-4811-7431AC963F9C}"/>
              </a:ext>
            </a:extLst>
          </p:cNvPr>
          <p:cNvSpPr txBox="1">
            <a:spLocks/>
          </p:cNvSpPr>
          <p:nvPr/>
        </p:nvSpPr>
        <p:spPr>
          <a:xfrm>
            <a:off x="457200" y="2585885"/>
            <a:ext cx="8229600" cy="396731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Part of the Electronic Communications Privacy Act</a:t>
            </a:r>
          </a:p>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The government does not need a search warrant to obtain from an Internet service provider email messages more than 180 days old…0__0</a:t>
            </a:r>
          </a:p>
        </p:txBody>
      </p:sp>
    </p:spTree>
    <p:extLst>
      <p:ext uri="{BB962C8B-B14F-4D97-AF65-F5344CB8AC3E}">
        <p14:creationId xmlns:p14="http://schemas.microsoft.com/office/powerpoint/2010/main" val="55405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532167"/>
            <a:ext cx="8229600" cy="1201202"/>
          </a:xfrm>
          <a:prstGeom prst="rect">
            <a:avLst/>
          </a:prstGeom>
          <a:noFill/>
          <a:ln>
            <a:noFill/>
          </a:ln>
        </p:spPr>
        <p:txBody>
          <a:bodyPr spcFirstLastPara="1" wrap="square" lIns="91425" tIns="45700" rIns="91425" bIns="45700" anchor="t" anchorCtr="0">
            <a:normAutofit/>
          </a:bodyPr>
          <a:lstStyle/>
          <a:p>
            <a:pPr marL="0" lvl="0" indent="0" algn="ctr" rtl="0">
              <a:spcBef>
                <a:spcPts val="592"/>
              </a:spcBef>
              <a:spcAft>
                <a:spcPts val="0"/>
              </a:spcAft>
              <a:buClr>
                <a:schemeClr val="dk1"/>
              </a:buClr>
              <a:buSzPts val="3200"/>
              <a:buNone/>
            </a:pPr>
            <a:r>
              <a:rPr lang="en-US" sz="2400" b="1" dirty="0">
                <a:solidFill>
                  <a:srgbClr val="0000FF"/>
                </a:solidFill>
              </a:rPr>
              <a:t>6.5.5 Communications Assistance for Law Enforcement Act</a:t>
            </a:r>
          </a:p>
          <a:p>
            <a:pPr marL="0" lvl="0" indent="0" algn="ctr" rtl="0">
              <a:spcBef>
                <a:spcPts val="592"/>
              </a:spcBef>
              <a:spcAft>
                <a:spcPts val="0"/>
              </a:spcAft>
              <a:buClr>
                <a:schemeClr val="dk1"/>
              </a:buClr>
              <a:buSzPts val="3200"/>
              <a:buNone/>
            </a:pPr>
            <a:r>
              <a:rPr lang="en-US" sz="2400" b="1" dirty="0">
                <a:solidFill>
                  <a:srgbClr val="0000FF"/>
                </a:solidFill>
              </a:rPr>
              <a:t>of 1994 (CALEA)</a:t>
            </a:r>
          </a:p>
        </p:txBody>
      </p:sp>
      <p:sp>
        <p:nvSpPr>
          <p:cNvPr id="95" name="Google Shape;9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 name="Google Shape;94;p2">
            <a:extLst>
              <a:ext uri="{FF2B5EF4-FFF2-40B4-BE49-F238E27FC236}">
                <a16:creationId xmlns:a16="http://schemas.microsoft.com/office/drawing/2014/main" id="{8F58144C-D3D3-7962-4811-7431AC963F9C}"/>
              </a:ext>
            </a:extLst>
          </p:cNvPr>
          <p:cNvSpPr txBox="1">
            <a:spLocks/>
          </p:cNvSpPr>
          <p:nvPr/>
        </p:nvSpPr>
        <p:spPr>
          <a:xfrm>
            <a:off x="457200" y="2585885"/>
            <a:ext cx="8229600" cy="396731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AKA: Digital Telephony Act</a:t>
            </a:r>
          </a:p>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This law </a:t>
            </a:r>
            <a:r>
              <a:rPr lang="en-US" sz="2000" b="1" u="sng" dirty="0">
                <a:solidFill>
                  <a:schemeClr val="tx1"/>
                </a:solidFill>
                <a:latin typeface="Amasis MT Pro Medium" panose="02040604050005020304" pitchFamily="18" charset="0"/>
                <a:ea typeface="BatangChe" panose="020B0503020000020004" pitchFamily="49" charset="-127"/>
              </a:rPr>
              <a:t>required</a:t>
            </a:r>
            <a:r>
              <a:rPr lang="en-US" sz="2000" dirty="0">
                <a:solidFill>
                  <a:schemeClr val="tx1"/>
                </a:solidFill>
                <a:latin typeface="Amasis MT Pro Medium" panose="02040604050005020304" pitchFamily="18" charset="0"/>
                <a:ea typeface="BatangChe" panose="020B0503020000020004" pitchFamily="49" charset="-127"/>
              </a:rPr>
              <a:t> that networking equipment used by phone companies be designed or modified so that law enforcement agencies can trace calls, listen in on telephone calls, and intercept email messages. </a:t>
            </a:r>
          </a:p>
          <a:p>
            <a:pPr indent="-457200">
              <a:spcBef>
                <a:spcPts val="592"/>
              </a:spcBef>
              <a:buSzPts val="3200"/>
            </a:pPr>
            <a:r>
              <a:rPr lang="en-US" sz="2000" dirty="0">
                <a:solidFill>
                  <a:schemeClr val="tx1"/>
                </a:solidFill>
                <a:latin typeface="Amasis MT Pro Medium" panose="02040604050005020304" pitchFamily="18" charset="0"/>
                <a:ea typeface="BatangChe" panose="020B0503020000020004" pitchFamily="49" charset="-127"/>
              </a:rPr>
              <a:t>So essentially this was the government keeping up with the times…to make sure they can still surveil (keep the previously passed surveillance laws relevant).</a:t>
            </a:r>
          </a:p>
          <a:p>
            <a:pPr indent="-457200">
              <a:spcBef>
                <a:spcPts val="592"/>
              </a:spcBef>
              <a:buSzPts val="3200"/>
            </a:pPr>
            <a:endParaRPr lang="en-US" sz="2000" dirty="0">
              <a:solidFill>
                <a:schemeClr val="tx1"/>
              </a:solidFill>
              <a:latin typeface="Amasis MT Pro Medium" panose="02040604050005020304" pitchFamily="18" charset="0"/>
              <a:ea typeface="BatangChe" panose="020B0503020000020004" pitchFamily="49" charset="-127"/>
            </a:endParaRPr>
          </a:p>
        </p:txBody>
      </p:sp>
    </p:spTree>
    <p:extLst>
      <p:ext uri="{BB962C8B-B14F-4D97-AF65-F5344CB8AC3E}">
        <p14:creationId xmlns:p14="http://schemas.microsoft.com/office/powerpoint/2010/main" val="423396963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2209</Words>
  <Application>Microsoft Office PowerPoint</Application>
  <PresentationFormat>On-screen Show (4:3)</PresentationFormat>
  <Paragraphs>119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Amasis MT Pro Medium</vt:lpstr>
      <vt:lpstr>Arial</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Marmarelli, Marissa</dc:creator>
  <cp:lastModifiedBy>Johnson, Demetrius</cp:lastModifiedBy>
  <cp:revision>23</cp:revision>
  <dcterms:created xsi:type="dcterms:W3CDTF">2014-05-07T16:40:04Z</dcterms:created>
  <dcterms:modified xsi:type="dcterms:W3CDTF">2023-02-01T16:01:26Z</dcterms:modified>
</cp:coreProperties>
</file>