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5e4a8c9a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olivia</a:t>
            </a:r>
            <a:endParaRPr/>
          </a:p>
        </p:txBody>
      </p:sp>
      <p:sp>
        <p:nvSpPr>
          <p:cNvPr id="161" name="Google Shape;161;g215e4a8c9a0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15e4a8c9a0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olivia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g215e4a8c9a0_0_3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d8e88b98b_4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olivia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21d8e88b98b_4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1d66dec71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jonathan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21d66dec712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1d66dec712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jonathan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g21d66dec712_1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d66dec712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ryan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21d66dec712_1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d66dec712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/>
              <a:t>ryan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1d66dec712_1_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1d66dec71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g21d66dec712_1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1" name="Google Shape;111;p1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2" name="Google Shape;112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8" name="Google Shape;118;p1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19" name="Google Shape;119;p1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1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1" name="Google Shape;121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4.png"/><Relationship Id="rId5" Type="http://schemas.openxmlformats.org/officeDocument/2006/relationships/hyperlink" Target="http://drive.google.com/file/d/1kbGI0ayCdsjhhIhMlycZ-d9gaQykMWwZ/view" TargetMode="External"/><Relationship Id="rId6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hyperlink" Target="mailto:meech@umich.edu" TargetMode="External"/><Relationship Id="rId9" Type="http://schemas.openxmlformats.org/officeDocument/2006/relationships/hyperlink" Target="mailto:bmaxim@umich.edu" TargetMode="External"/><Relationship Id="rId5" Type="http://schemas.openxmlformats.org/officeDocument/2006/relationships/hyperlink" Target="mailto:sauerr@umich.edu" TargetMode="External"/><Relationship Id="rId6" Type="http://schemas.openxmlformats.org/officeDocument/2006/relationships/hyperlink" Target="mailto:jcschal@umich.edu" TargetMode="External"/><Relationship Id="rId7" Type="http://schemas.openxmlformats.org/officeDocument/2006/relationships/hyperlink" Target="mailto:opelle@umich.edu" TargetMode="External"/><Relationship Id="rId8" Type="http://schemas.openxmlformats.org/officeDocument/2006/relationships/hyperlink" Target="mailto:zhesong@umich.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idx="1" type="subTitle"/>
          </p:nvPr>
        </p:nvSpPr>
        <p:spPr>
          <a:xfrm>
            <a:off x="356908" y="4965584"/>
            <a:ext cx="8471700" cy="14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Demetrius Johnson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Olivia Pellegrini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Ryan Sauer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None/>
            </a:pPr>
            <a:r>
              <a:rPr lang="en-US"/>
              <a:t>Jonathan Schall</a:t>
            </a:r>
            <a:endParaRPr/>
          </a:p>
        </p:txBody>
      </p:sp>
      <p:sp>
        <p:nvSpPr>
          <p:cNvPr id="164" name="Google Shape;164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25"/>
          <p:cNvSpPr txBox="1"/>
          <p:nvPr/>
        </p:nvSpPr>
        <p:spPr>
          <a:xfrm>
            <a:off x="2253100" y="491175"/>
            <a:ext cx="45153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CIS-4951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With Dr. Bruce Maxim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Sky Socket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Post Mortem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Presentation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221750" y="1648550"/>
            <a:ext cx="4569000" cy="4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2300" u="sng"/>
              <a:t>What went right?</a:t>
            </a:r>
            <a:endParaRPr b="1" sz="2300" u="sng"/>
          </a:p>
          <a:p>
            <a:pPr indent="0" lvl="0" marL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2300" u="sng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Communication between team members and client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Followed to our schedule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Reached ours goal of what we wanted to accomplish for Senior Design I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Drone flying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Running OpenCV object detection program</a:t>
            </a:r>
            <a:endParaRPr sz="2000"/>
          </a:p>
          <a:p>
            <a:pPr indent="-355600" lvl="1" marL="1371600" rtl="0" algn="l">
              <a:spcBef>
                <a:spcPts val="0"/>
              </a:spcBef>
              <a:spcAft>
                <a:spcPts val="0"/>
              </a:spcAft>
              <a:buSzPts val="2000"/>
              <a:buChar char="–"/>
            </a:pPr>
            <a:r>
              <a:rPr lang="en-US" sz="2000"/>
              <a:t>Car can drive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7049" y="2663800"/>
            <a:ext cx="3993149" cy="251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" type="body"/>
          </p:nvPr>
        </p:nvSpPr>
        <p:spPr>
          <a:xfrm>
            <a:off x="486625" y="1825150"/>
            <a:ext cx="4833900" cy="4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b="1" lang="en-US" sz="2300" u="sng"/>
              <a:t>What went right?</a:t>
            </a:r>
            <a:endParaRPr b="1" sz="2300" u="sng"/>
          </a:p>
          <a:p>
            <a:pPr indent="0" lvl="0" marL="0" rtl="0" algn="l">
              <a:lnSpc>
                <a:spcPct val="10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b="1" sz="2300" u="sng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'Extending Automotive Vision System by Unmanned Aerial Vehicles' accepted for the IEEE MOST 2023 Demo and Poster Session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Performed well at the Senior Design Competition</a:t>
            </a:r>
            <a:endParaRPr sz="2000"/>
          </a:p>
        </p:txBody>
      </p:sp>
      <p:sp>
        <p:nvSpPr>
          <p:cNvPr id="178" name="Google Shape;178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075" y="2819375"/>
            <a:ext cx="3167250" cy="23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368900" y="1640100"/>
            <a:ext cx="4998600" cy="4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u="sng"/>
              <a:t>What went wrong?</a:t>
            </a:r>
            <a:endParaRPr b="1" sz="2200" u="sng"/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Drone required continuous repairs after constant failures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Took some time to get the drone flying and to get the programs working on the RPi image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Limited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frame rate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and lens distortion on the camera that may cause more issues later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No place to run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experiment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on campus yet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1700" y="1984450"/>
            <a:ext cx="2537500" cy="20057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 title="PSYCHOPATH.AVI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73373" y="4350575"/>
            <a:ext cx="3565829" cy="200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idx="1" type="body"/>
          </p:nvPr>
        </p:nvSpPr>
        <p:spPr>
          <a:xfrm>
            <a:off x="457200" y="1532175"/>
            <a:ext cx="8307000" cy="4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000" u="sng">
                <a:latin typeface="Arial"/>
                <a:ea typeface="Arial"/>
                <a:cs typeface="Arial"/>
                <a:sym typeface="Arial"/>
              </a:rPr>
              <a:t>Lessons learned/process improvement suggestions:</a:t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Learn to have a flexible schedule and be willing to make </a:t>
            </a:r>
            <a:r>
              <a:rPr lang="en-US" sz="2000"/>
              <a:t>changes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Either set goals low or create expectations to be done ahead of time</a:t>
            </a:r>
            <a:endParaRPr sz="2000"/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Needed a proper procedure for creating changes in our schedule</a:t>
            </a:r>
            <a:endParaRPr sz="2400"/>
          </a:p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72825" y="3429000"/>
            <a:ext cx="3798350" cy="2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457200" y="1532166"/>
            <a:ext cx="8229600" cy="4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000" u="sng">
                <a:latin typeface="Arial"/>
                <a:ea typeface="Arial"/>
                <a:cs typeface="Arial"/>
                <a:sym typeface="Arial"/>
              </a:rPr>
              <a:t>Why is lifelong learning important for computing professionals?</a:t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It is important for developers to keep up with the techn</a:t>
            </a:r>
            <a:r>
              <a:rPr lang="en-US" sz="2000"/>
              <a:t>ological </a:t>
            </a:r>
            <a:r>
              <a:rPr lang="en-US" sz="2000"/>
              <a:t>advancements</a:t>
            </a:r>
            <a:r>
              <a:rPr lang="en-US" sz="2000"/>
              <a:t> that are always taking place</a:t>
            </a:r>
            <a:endParaRPr sz="2000"/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Especially important in Cybersecurity where attackers are always learning new ways to conduct attacks and exploit vulnerabilities.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There is knowledge to be gained in every CS field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There is knowledge we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don't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know is knowledge to be known yet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2600" y="4388425"/>
            <a:ext cx="3007450" cy="22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457200" y="1532166"/>
            <a:ext cx="8229600" cy="48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b="1" lang="en-US" sz="2000" u="sng">
                <a:latin typeface="Arial"/>
                <a:ea typeface="Arial"/>
                <a:cs typeface="Arial"/>
                <a:sym typeface="Arial"/>
              </a:rPr>
              <a:t>How did you use knowledge and skills from your major on this project?</a:t>
            </a:r>
            <a:endParaRPr b="1" sz="2000" u="sng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Learn how to use OpenCV with previous Python experience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Improved our Linux skills using a VM to run the program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Utilized socket programming from networking course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Utilized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edge computing concepts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Implemented software development concepts 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8350" y="4235399"/>
            <a:ext cx="3904850" cy="241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457200" y="2305130"/>
            <a:ext cx="8229600" cy="38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rgbClr val="17365D"/>
              </a:buClr>
              <a:buSzPts val="2200"/>
              <a:buChar char="•"/>
            </a:pPr>
            <a:r>
              <a:rPr lang="en-US" sz="2200">
                <a:solidFill>
                  <a:srgbClr val="17365D"/>
                </a:solidFill>
              </a:rPr>
              <a:t>Demetrius Johnson</a:t>
            </a:r>
            <a:endParaRPr sz="2200">
              <a:solidFill>
                <a:srgbClr val="17365D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–"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meech@umich.edu</a:t>
            </a:r>
            <a:endParaRPr sz="2200">
              <a:solidFill>
                <a:srgbClr val="17365D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•"/>
            </a:pPr>
            <a:r>
              <a:rPr lang="en-US" sz="2200">
                <a:solidFill>
                  <a:srgbClr val="17365D"/>
                </a:solidFill>
              </a:rPr>
              <a:t>Ryan Saur</a:t>
            </a:r>
            <a:endParaRPr sz="2200">
              <a:solidFill>
                <a:srgbClr val="17365D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–"/>
            </a:pPr>
            <a:r>
              <a:rPr lang="en-US" sz="2200" u="sng">
                <a:solidFill>
                  <a:schemeClr val="hlink"/>
                </a:solidFill>
                <a:hlinkClick r:id="rId5"/>
              </a:rPr>
              <a:t>sauerr@umich.edu</a:t>
            </a:r>
            <a:endParaRPr sz="2200">
              <a:solidFill>
                <a:srgbClr val="17365D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•"/>
            </a:pPr>
            <a:r>
              <a:rPr lang="en-US" sz="2200">
                <a:solidFill>
                  <a:srgbClr val="17365D"/>
                </a:solidFill>
              </a:rPr>
              <a:t>Jonathan Schall</a:t>
            </a:r>
            <a:endParaRPr sz="2200">
              <a:solidFill>
                <a:srgbClr val="17365D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–"/>
            </a:pPr>
            <a:r>
              <a:rPr lang="en-US" sz="2200" u="sng">
                <a:solidFill>
                  <a:schemeClr val="hlink"/>
                </a:solidFill>
                <a:hlinkClick r:id="rId6"/>
              </a:rPr>
              <a:t>jcschal@umich.edu</a:t>
            </a:r>
            <a:endParaRPr sz="2200">
              <a:solidFill>
                <a:srgbClr val="17365D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•"/>
            </a:pPr>
            <a:r>
              <a:rPr lang="en-US" sz="2200">
                <a:solidFill>
                  <a:srgbClr val="17365D"/>
                </a:solidFill>
              </a:rPr>
              <a:t>Olivia Pellegrini</a:t>
            </a:r>
            <a:endParaRPr sz="2200">
              <a:solidFill>
                <a:srgbClr val="17365D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–"/>
            </a:pPr>
            <a:r>
              <a:rPr lang="en-US" sz="2200" u="sng">
                <a:solidFill>
                  <a:schemeClr val="hlink"/>
                </a:solidFill>
                <a:hlinkClick r:id="rId7"/>
              </a:rPr>
              <a:t>opelle@umich.edu</a:t>
            </a:r>
            <a:endParaRPr sz="2200">
              <a:solidFill>
                <a:srgbClr val="17365D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•"/>
            </a:pPr>
            <a:r>
              <a:rPr lang="en-US" sz="2200">
                <a:solidFill>
                  <a:srgbClr val="17365D"/>
                </a:solidFill>
              </a:rPr>
              <a:t>Dr. Zheng Song (Client)</a:t>
            </a:r>
            <a:endParaRPr sz="2200">
              <a:solidFill>
                <a:srgbClr val="17365D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–"/>
            </a:pPr>
            <a:r>
              <a:rPr lang="en-US" sz="2200" u="sng">
                <a:solidFill>
                  <a:schemeClr val="hlink"/>
                </a:solidFill>
                <a:hlinkClick r:id="rId8"/>
              </a:rPr>
              <a:t>zhesong@umich.edu</a:t>
            </a:r>
            <a:endParaRPr sz="2200">
              <a:solidFill>
                <a:srgbClr val="17365D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•"/>
            </a:pPr>
            <a:r>
              <a:rPr lang="en-US" sz="2200">
                <a:solidFill>
                  <a:srgbClr val="17365D"/>
                </a:solidFill>
              </a:rPr>
              <a:t>Dr. Bruce Maxim</a:t>
            </a:r>
            <a:endParaRPr sz="2200">
              <a:solidFill>
                <a:srgbClr val="17365D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–"/>
            </a:pPr>
            <a:r>
              <a:rPr lang="en-US" sz="2200">
                <a:solidFill>
                  <a:srgbClr val="17365D"/>
                </a:solidFill>
              </a:rPr>
              <a:t>Senior Design Professor/Director CIS-4951 Winter 2023</a:t>
            </a:r>
            <a:endParaRPr sz="2200">
              <a:solidFill>
                <a:srgbClr val="17365D"/>
              </a:solidFill>
            </a:endParaRPr>
          </a:p>
          <a:p>
            <a:pPr indent="-3683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200"/>
              <a:buChar char="–"/>
            </a:pPr>
            <a:r>
              <a:rPr lang="en-US" sz="2200" u="sng">
                <a:solidFill>
                  <a:schemeClr val="hlink"/>
                </a:solidFill>
                <a:hlinkClick r:id="rId9"/>
              </a:rPr>
              <a:t>bmaxim@umich.edu</a:t>
            </a:r>
            <a:endParaRPr sz="2200">
              <a:solidFill>
                <a:srgbClr val="17365D"/>
              </a:solidFill>
            </a:endParaRPr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3192177" y="1531126"/>
            <a:ext cx="2743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sng" cap="none" strike="noStrike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rPr>
              <a:t>Contact Us</a:t>
            </a:r>
            <a:endParaRPr b="0" i="0" sz="3000" u="sng" cap="none" strike="noStrike">
              <a:solidFill>
                <a:srgbClr val="17365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