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Nunito"/>
      <p:regular r:id="rId31"/>
      <p:bold r:id="rId32"/>
      <p:italic r:id="rId33"/>
      <p:boldItalic r:id="rId34"/>
    </p:embeddedFont>
    <p:embeddedFont>
      <p:font typeface="Maven Pro"/>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943550-9815-4C88-87C3-F93BFDE8AB95}">
  <a:tblStyle styleId="{4E943550-9815-4C88-87C3-F93BFDE8AB9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Nunito-italic.fntdata"/><Relationship Id="rId10" Type="http://schemas.openxmlformats.org/officeDocument/2006/relationships/slide" Target="slides/slide4.xml"/><Relationship Id="rId32" Type="http://schemas.openxmlformats.org/officeDocument/2006/relationships/font" Target="fonts/Nunito-bold.fntdata"/><Relationship Id="rId13" Type="http://schemas.openxmlformats.org/officeDocument/2006/relationships/slide" Target="slides/slide7.xml"/><Relationship Id="rId35" Type="http://schemas.openxmlformats.org/officeDocument/2006/relationships/font" Target="fonts/MavenPro-regular.fntdata"/><Relationship Id="rId12" Type="http://schemas.openxmlformats.org/officeDocument/2006/relationships/slide" Target="slides/slide6.xml"/><Relationship Id="rId34" Type="http://schemas.openxmlformats.org/officeDocument/2006/relationships/font" Target="fonts/Nunito-boldItalic.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MavenPr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2c7c5d87e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2c7c5d87e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to add paper numbers to each section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2c7c5d87e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2c7c5d87e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Lane changing / Autonomous Vehicles</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Enhancing Vision systems/ ADAS for drivers</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Anti theft system</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Detect potential problems with the car</a:t>
            </a:r>
            <a:endParaRPr sz="1300">
              <a:solidFill>
                <a:srgbClr val="424242"/>
              </a:solidFill>
              <a:latin typeface="Nunito"/>
              <a:ea typeface="Nunito"/>
              <a:cs typeface="Nunito"/>
              <a:sym typeface="Nuni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2db14d2382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2db14d2382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2db14d2382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2db14d2382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2db14d2382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2db14d2382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1454a2e1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1454a2e1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Category 1: Drone-assisted vehicle network </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000">
                <a:solidFill>
                  <a:schemeClr val="dk1"/>
                </a:solidFill>
              </a:rPr>
              <a:t>Step 1: put all the papers here, introduce what the paper does.[1]: what it does. </a:t>
            </a:r>
            <a:endParaRPr b="1"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rPr>
              <a:t>Step 2: connect the logic: </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rPr>
              <a:t>A few categories: </a:t>
            </a:r>
            <a:endParaRPr sz="1000">
              <a:solidFill>
                <a:schemeClr val="dk1"/>
              </a:solidFill>
            </a:endParaRPr>
          </a:p>
          <a:p>
            <a:pPr indent="-292100" lvl="0" marL="457200" rtl="0" algn="l">
              <a:lnSpc>
                <a:spcPct val="115000"/>
              </a:lnSpc>
              <a:spcBef>
                <a:spcPts val="1200"/>
              </a:spcBef>
              <a:spcAft>
                <a:spcPts val="0"/>
              </a:spcAft>
              <a:buClr>
                <a:schemeClr val="dk1"/>
              </a:buClr>
              <a:buSzPts val="1000"/>
              <a:buAutoNum type="arabicParenR"/>
            </a:pPr>
            <a:r>
              <a:rPr lang="en" sz="1000">
                <a:solidFill>
                  <a:schemeClr val="dk1"/>
                </a:solidFill>
              </a:rPr>
              <a:t>Drone as communication relay only: papers [1], [2], [3] introduce methods that use drone as communication relay. The focus of paper is …, while paper 2 differs from paper 1 in term sof ….</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arenR"/>
            </a:pPr>
            <a:r>
              <a:rPr lang="en" sz="1000">
                <a:solidFill>
                  <a:schemeClr val="dk1"/>
                </a:solidFill>
              </a:rPr>
              <a:t>Drone as communication organizer….</a:t>
            </a:r>
            <a:endParaRPr sz="10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1000">
                <a:solidFill>
                  <a:schemeClr val="dk1"/>
                </a:solidFill>
              </a:rPr>
              <a:t>We think there are a few remaining challenges for this: 1)... 2)... </a:t>
            </a:r>
            <a:endParaRPr sz="10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1454a2e19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1454a2e19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Category 1: Drone-assisted vehicle network </a:t>
            </a:r>
            <a:endParaRPr sz="1000">
              <a:solidFill>
                <a:schemeClr val="dk1"/>
              </a:solidFill>
            </a:endParaRPr>
          </a:p>
          <a:p>
            <a:pPr indent="0" lvl="0" marL="0" rtl="0" algn="l">
              <a:lnSpc>
                <a:spcPct val="115000"/>
              </a:lnSpc>
              <a:spcBef>
                <a:spcPts val="1200"/>
              </a:spcBef>
              <a:spcAft>
                <a:spcPts val="0"/>
              </a:spcAft>
              <a:buNone/>
            </a:pPr>
            <a:r>
              <a:rPr b="1" lang="en" sz="1000">
                <a:solidFill>
                  <a:schemeClr val="dk1"/>
                </a:solidFill>
              </a:rPr>
              <a:t>Step 1: put all the papers here, introduce what the paper does.[1]: what it does. </a:t>
            </a:r>
            <a:endParaRPr b="1" sz="1000">
              <a:solidFill>
                <a:schemeClr val="dk1"/>
              </a:solidFill>
            </a:endParaRPr>
          </a:p>
          <a:p>
            <a:pPr indent="0" lvl="0" marL="0" rtl="0" algn="l">
              <a:lnSpc>
                <a:spcPct val="115000"/>
              </a:lnSpc>
              <a:spcBef>
                <a:spcPts val="1200"/>
              </a:spcBef>
              <a:spcAft>
                <a:spcPts val="0"/>
              </a:spcAft>
              <a:buNone/>
            </a:pPr>
            <a:r>
              <a:rPr lang="en" sz="1000">
                <a:solidFill>
                  <a:schemeClr val="dk1"/>
                </a:solidFill>
              </a:rPr>
              <a:t>Step 2: connect the logic: </a:t>
            </a:r>
            <a:endParaRPr sz="1000">
              <a:solidFill>
                <a:schemeClr val="dk1"/>
              </a:solidFill>
            </a:endParaRPr>
          </a:p>
          <a:p>
            <a:pPr indent="0" lvl="0" marL="0" rtl="0" algn="l">
              <a:lnSpc>
                <a:spcPct val="115000"/>
              </a:lnSpc>
              <a:spcBef>
                <a:spcPts val="1200"/>
              </a:spcBef>
              <a:spcAft>
                <a:spcPts val="0"/>
              </a:spcAft>
              <a:buNone/>
            </a:pPr>
            <a:r>
              <a:rPr lang="en" sz="1000">
                <a:solidFill>
                  <a:schemeClr val="dk1"/>
                </a:solidFill>
              </a:rPr>
              <a:t>A few categories: </a:t>
            </a:r>
            <a:endParaRPr sz="1000">
              <a:solidFill>
                <a:schemeClr val="dk1"/>
              </a:solidFill>
            </a:endParaRPr>
          </a:p>
          <a:p>
            <a:pPr indent="-292100" lvl="0" marL="457200" rtl="0" algn="l">
              <a:lnSpc>
                <a:spcPct val="115000"/>
              </a:lnSpc>
              <a:spcBef>
                <a:spcPts val="1200"/>
              </a:spcBef>
              <a:spcAft>
                <a:spcPts val="0"/>
              </a:spcAft>
              <a:buClr>
                <a:schemeClr val="dk1"/>
              </a:buClr>
              <a:buSzPts val="1000"/>
              <a:buAutoNum type="arabicParenR"/>
            </a:pPr>
            <a:r>
              <a:rPr lang="en" sz="1000">
                <a:solidFill>
                  <a:schemeClr val="dk1"/>
                </a:solidFill>
              </a:rPr>
              <a:t>Drone as communication relay only: papers [1], [2], [3] introduce methods that use drone as communication relay. The focus of paper is …, while paper 2 differs from paper 1 in term sof ….</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arenR"/>
            </a:pPr>
            <a:r>
              <a:rPr lang="en" sz="1000">
                <a:solidFill>
                  <a:schemeClr val="dk1"/>
                </a:solidFill>
              </a:rPr>
              <a:t>Drone as communication organizer….</a:t>
            </a:r>
            <a:endParaRPr sz="1000">
              <a:solidFill>
                <a:schemeClr val="dk1"/>
              </a:solidFill>
            </a:endParaRPr>
          </a:p>
          <a:p>
            <a:pPr indent="0" lvl="0" marL="0" rtl="0" algn="l">
              <a:lnSpc>
                <a:spcPct val="115000"/>
              </a:lnSpc>
              <a:spcBef>
                <a:spcPts val="1200"/>
              </a:spcBef>
              <a:spcAft>
                <a:spcPts val="1200"/>
              </a:spcAft>
              <a:buNone/>
            </a:pPr>
            <a:r>
              <a:rPr lang="en" sz="1000">
                <a:solidFill>
                  <a:schemeClr val="dk1"/>
                </a:solidFill>
              </a:rPr>
              <a:t>We think there are a few remaining challenges for this: 1)... 2)... </a:t>
            </a:r>
            <a:endParaRPr sz="10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1454a2e19c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1454a2e19c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2c7c5d87e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2c7c5d87e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1454a2e19c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1454a2e19c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2db14d238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2db14d238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2c7c5d87e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2c7c5d87e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Drone Applications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1454a2e19c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1454a2e19c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1454a2e19c_5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1454a2e19c_5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2db14d238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2db14d238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2db14d2382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2db14d2382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2db14d238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2db14d238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1454a2e19c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1454a2e19c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1454a2e19c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1454a2e19c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1454a2e19c_5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1454a2e19c_5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1454a2e19c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1454a2e19c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2db14d2382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2db14d2382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2c7c5d87e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2c7c5d87e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Need to read Multi-UAV-Aided Networks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Future work should be compressive imaging, did not include in this section</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Drone-Car Collaboration: Survey Paper</a:t>
            </a:r>
            <a:endParaRPr/>
          </a:p>
        </p:txBody>
      </p:sp>
      <p:sp>
        <p:nvSpPr>
          <p:cNvPr id="278" name="Google Shape;278;p13"/>
          <p:cNvSpPr txBox="1"/>
          <p:nvPr>
            <p:ph idx="4294967295" type="subTitle"/>
          </p:nvPr>
        </p:nvSpPr>
        <p:spPr>
          <a:xfrm>
            <a:off x="824000" y="3207550"/>
            <a:ext cx="4255500" cy="14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770"/>
              <a:buNone/>
            </a:pPr>
            <a:r>
              <a:rPr lang="en" sz="1410"/>
              <a:t>by: Demetrius Johnson, Ryan Saue</a:t>
            </a:r>
            <a:r>
              <a:rPr lang="en" sz="1410"/>
              <a:t>r, </a:t>
            </a:r>
            <a:r>
              <a:rPr lang="en" sz="1410"/>
              <a:t>Jonathan Schall, and Olivia Pellegrini</a:t>
            </a:r>
            <a:endParaRPr sz="1410"/>
          </a:p>
          <a:p>
            <a:pPr indent="0" lvl="0" marL="0" rtl="0" algn="l">
              <a:spcBef>
                <a:spcPts val="1200"/>
              </a:spcBef>
              <a:spcAft>
                <a:spcPts val="1200"/>
              </a:spcAft>
              <a:buSzPts val="770"/>
              <a:buNone/>
            </a:pPr>
            <a:r>
              <a:rPr lang="en" sz="1410"/>
              <a:t>April 13th, 2023</a:t>
            </a:r>
            <a:endParaRPr sz="141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2"/>
          <p:cNvSpPr txBox="1"/>
          <p:nvPr>
            <p:ph type="title"/>
          </p:nvPr>
        </p:nvSpPr>
        <p:spPr>
          <a:xfrm>
            <a:off x="39450" y="77125"/>
            <a:ext cx="8822700" cy="69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Category 1: Drone-assisted Vehicular Networks</a:t>
            </a:r>
            <a:endParaRPr/>
          </a:p>
        </p:txBody>
      </p:sp>
      <p:sp>
        <p:nvSpPr>
          <p:cNvPr id="330" name="Google Shape;330;p22"/>
          <p:cNvSpPr txBox="1"/>
          <p:nvPr>
            <p:ph idx="1" type="body"/>
          </p:nvPr>
        </p:nvSpPr>
        <p:spPr>
          <a:xfrm>
            <a:off x="238125" y="769525"/>
            <a:ext cx="8520600" cy="3862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100">
                <a:solidFill>
                  <a:schemeClr val="dk1"/>
                </a:solidFill>
              </a:rPr>
              <a:t>Correlation between papers:</a:t>
            </a:r>
            <a:endParaRPr sz="1100">
              <a:solidFill>
                <a:schemeClr val="dk1"/>
              </a:solidFill>
            </a:endParaRPr>
          </a:p>
          <a:p>
            <a:pPr indent="0" lvl="0" marL="0" rtl="0" algn="l">
              <a:lnSpc>
                <a:spcPct val="105000"/>
              </a:lnSpc>
              <a:spcBef>
                <a:spcPts val="1200"/>
              </a:spcBef>
              <a:spcAft>
                <a:spcPts val="0"/>
              </a:spcAft>
              <a:buNone/>
            </a:pPr>
            <a:r>
              <a:rPr lang="en" sz="1100">
                <a:solidFill>
                  <a:schemeClr val="dk1"/>
                </a:solidFill>
              </a:rPr>
              <a:t>Papers [2][3] address the topic of </a:t>
            </a:r>
            <a:r>
              <a:rPr b="1" lang="en" sz="1100">
                <a:solidFill>
                  <a:schemeClr val="dk1"/>
                </a:solidFill>
              </a:rPr>
              <a:t>UAV used for VEC:</a:t>
            </a:r>
            <a:endParaRPr b="1" sz="1100">
              <a:solidFill>
                <a:schemeClr val="dk1"/>
              </a:solidFill>
            </a:endParaRPr>
          </a:p>
          <a:p>
            <a:pPr indent="-298450" lvl="0" marL="457200" rtl="0" algn="l">
              <a:lnSpc>
                <a:spcPct val="105000"/>
              </a:lnSpc>
              <a:spcBef>
                <a:spcPts val="1200"/>
              </a:spcBef>
              <a:spcAft>
                <a:spcPts val="0"/>
              </a:spcAft>
              <a:buClr>
                <a:schemeClr val="dk1"/>
              </a:buClr>
              <a:buSzPts val="1100"/>
              <a:buAutoNum type="arabicPeriod"/>
            </a:pPr>
            <a:r>
              <a:rPr lang="en" sz="1100">
                <a:solidFill>
                  <a:schemeClr val="dk1"/>
                </a:solidFill>
              </a:rPr>
              <a:t>Offloading intensive computation task can improve other functions of the car in a V2V communication. The drone offers an edge infrastructure with storage capacity and high computation.</a:t>
            </a:r>
            <a:endParaRPr sz="1100">
              <a:solidFill>
                <a:schemeClr val="dk1"/>
              </a:solidFill>
            </a:endParaRPr>
          </a:p>
          <a:p>
            <a:pPr indent="-298450" lvl="0" marL="457200" rtl="0" algn="l">
              <a:lnSpc>
                <a:spcPct val="105000"/>
              </a:lnSpc>
              <a:spcBef>
                <a:spcPts val="0"/>
              </a:spcBef>
              <a:spcAft>
                <a:spcPts val="0"/>
              </a:spcAft>
              <a:buClr>
                <a:schemeClr val="dk1"/>
              </a:buClr>
              <a:buSzPts val="1100"/>
              <a:buAutoNum type="arabicPeriod"/>
            </a:pPr>
            <a:r>
              <a:rPr lang="en" sz="1100">
                <a:solidFill>
                  <a:schemeClr val="dk1"/>
                </a:solidFill>
              </a:rPr>
              <a:t>UAV-to-community offloading system can provide computation support, with the main goal of maximizing throughput using efficient task scheduling algorithm and trajectory design. </a:t>
            </a:r>
            <a:endParaRPr sz="1100">
              <a:solidFill>
                <a:schemeClr val="dk1"/>
              </a:solidFill>
            </a:endParaRPr>
          </a:p>
          <a:p>
            <a:pPr indent="-298450" lvl="0" marL="457200" rtl="0" algn="l">
              <a:lnSpc>
                <a:spcPct val="105000"/>
              </a:lnSpc>
              <a:spcBef>
                <a:spcPts val="0"/>
              </a:spcBef>
              <a:spcAft>
                <a:spcPts val="0"/>
              </a:spcAft>
              <a:buClr>
                <a:schemeClr val="dk1"/>
              </a:buClr>
              <a:buSzPts val="1100"/>
              <a:buAutoNum type="arabicPeriod"/>
            </a:pPr>
            <a:r>
              <a:rPr lang="en" sz="1100">
                <a:solidFill>
                  <a:schemeClr val="dk1"/>
                </a:solidFill>
              </a:rPr>
              <a:t>Performance metrics tradeoffs with battery, velocity, computation, and acceleration of UAV.   </a:t>
            </a:r>
            <a:endParaRPr sz="1100">
              <a:solidFill>
                <a:schemeClr val="dk1"/>
              </a:solidFill>
            </a:endParaRPr>
          </a:p>
          <a:p>
            <a:pPr indent="-298450" lvl="0" marL="457200" rtl="0" algn="l">
              <a:lnSpc>
                <a:spcPct val="105000"/>
              </a:lnSpc>
              <a:spcBef>
                <a:spcPts val="0"/>
              </a:spcBef>
              <a:spcAft>
                <a:spcPts val="0"/>
              </a:spcAft>
              <a:buClr>
                <a:schemeClr val="dk1"/>
              </a:buClr>
              <a:buSzPts val="1100"/>
              <a:buAutoNum type="arabicPeriod"/>
            </a:pPr>
            <a:r>
              <a:rPr lang="en" sz="1100">
                <a:solidFill>
                  <a:schemeClr val="dk1"/>
                </a:solidFill>
              </a:rPr>
              <a:t>UAV usage to improve VEC with route planning, recharge management, and task shifting.  </a:t>
            </a:r>
            <a:endParaRPr sz="1100">
              <a:solidFill>
                <a:schemeClr val="dk1"/>
              </a:solidFill>
            </a:endParaRPr>
          </a:p>
          <a:p>
            <a:pPr indent="0" lvl="0" marL="0" rtl="0" algn="l">
              <a:lnSpc>
                <a:spcPct val="105000"/>
              </a:lnSpc>
              <a:spcBef>
                <a:spcPts val="1200"/>
              </a:spcBef>
              <a:spcAft>
                <a:spcPts val="0"/>
              </a:spcAft>
              <a:buNone/>
            </a:pPr>
            <a:r>
              <a:rPr lang="en" sz="1100">
                <a:solidFill>
                  <a:schemeClr val="dk1"/>
                </a:solidFill>
              </a:rPr>
              <a:t>Papers </a:t>
            </a:r>
            <a:r>
              <a:rPr lang="en" sz="1100">
                <a:solidFill>
                  <a:schemeClr val="dk1"/>
                </a:solidFill>
              </a:rPr>
              <a:t>[1][2][5] address the topics of </a:t>
            </a:r>
            <a:r>
              <a:rPr b="1" lang="en" sz="1100">
                <a:solidFill>
                  <a:schemeClr val="dk1"/>
                </a:solidFill>
              </a:rPr>
              <a:t>d</a:t>
            </a:r>
            <a:r>
              <a:rPr b="1" lang="en" sz="1100">
                <a:solidFill>
                  <a:schemeClr val="dk1"/>
                </a:solidFill>
              </a:rPr>
              <a:t>rone to assist with V2V/V2X</a:t>
            </a:r>
            <a:r>
              <a:rPr lang="en" sz="1100">
                <a:solidFill>
                  <a:schemeClr val="dk1"/>
                </a:solidFill>
              </a:rPr>
              <a:t>:</a:t>
            </a:r>
            <a:endParaRPr sz="1100">
              <a:solidFill>
                <a:schemeClr val="dk1"/>
              </a:solidFill>
            </a:endParaRPr>
          </a:p>
          <a:p>
            <a:pPr indent="-298450" lvl="0" marL="457200" rtl="0" algn="l">
              <a:lnSpc>
                <a:spcPct val="105000"/>
              </a:lnSpc>
              <a:spcBef>
                <a:spcPts val="1200"/>
              </a:spcBef>
              <a:spcAft>
                <a:spcPts val="0"/>
              </a:spcAft>
              <a:buClr>
                <a:schemeClr val="dk1"/>
              </a:buClr>
              <a:buSzPts val="1100"/>
              <a:buAutoNum type="arabicPeriod"/>
            </a:pPr>
            <a:r>
              <a:rPr lang="en" sz="1100">
                <a:solidFill>
                  <a:schemeClr val="dk1"/>
                </a:solidFill>
              </a:rPr>
              <a:t>Using UAV can be used as wireless base stations for many purposes. These purposes include emergency situations, information dissemination, coverage/capacity enhancement, ad hoc method of communication, etc.</a:t>
            </a:r>
            <a:endParaRPr sz="1100">
              <a:solidFill>
                <a:schemeClr val="dk1"/>
              </a:solidFill>
            </a:endParaRPr>
          </a:p>
          <a:p>
            <a:pPr indent="-298450" lvl="0" marL="457200" rtl="0" algn="l">
              <a:lnSpc>
                <a:spcPct val="105000"/>
              </a:lnSpc>
              <a:spcBef>
                <a:spcPts val="0"/>
              </a:spcBef>
              <a:spcAft>
                <a:spcPts val="0"/>
              </a:spcAft>
              <a:buClr>
                <a:schemeClr val="dk1"/>
              </a:buClr>
              <a:buSzPts val="1100"/>
              <a:buAutoNum type="arabicPeriod"/>
            </a:pPr>
            <a:r>
              <a:rPr lang="en" sz="1100">
                <a:solidFill>
                  <a:schemeClr val="dk1"/>
                </a:solidFill>
              </a:rPr>
              <a:t>UAVs for improved Line-of-Sight (LoS) communication in cases where communication between a user and BS may be interrupted such as road layout or terrains.</a:t>
            </a:r>
            <a:endParaRPr sz="1100">
              <a:solidFill>
                <a:schemeClr val="dk1"/>
              </a:solidFill>
            </a:endParaRPr>
          </a:p>
          <a:p>
            <a:pPr indent="0" lvl="0" marL="0" rtl="0" algn="l">
              <a:lnSpc>
                <a:spcPct val="105000"/>
              </a:lnSpc>
              <a:spcBef>
                <a:spcPts val="1200"/>
              </a:spcBef>
              <a:spcAft>
                <a:spcPts val="1200"/>
              </a:spcAft>
              <a:buNone/>
            </a:pPr>
            <a:r>
              <a:t/>
            </a:r>
            <a:endParaRPr sz="1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3"/>
          <p:cNvSpPr txBox="1"/>
          <p:nvPr>
            <p:ph type="title"/>
          </p:nvPr>
        </p:nvSpPr>
        <p:spPr>
          <a:xfrm>
            <a:off x="1354625" y="22572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Category 2: Drone for assisting (single car) driving</a:t>
            </a:r>
            <a:endParaRPr/>
          </a:p>
          <a:p>
            <a:pPr indent="0" lvl="0" marL="0" rtl="0" algn="l">
              <a:spcBef>
                <a:spcPts val="0"/>
              </a:spcBef>
              <a:spcAft>
                <a:spcPts val="0"/>
              </a:spcAft>
              <a:buNone/>
            </a:pPr>
            <a:r>
              <a:t/>
            </a:r>
            <a:endParaRPr/>
          </a:p>
        </p:txBody>
      </p:sp>
      <p:sp>
        <p:nvSpPr>
          <p:cNvPr id="336" name="Google Shape;336;p23"/>
          <p:cNvSpPr txBox="1"/>
          <p:nvPr>
            <p:ph idx="1" type="body"/>
          </p:nvPr>
        </p:nvSpPr>
        <p:spPr>
          <a:xfrm>
            <a:off x="311700" y="1152475"/>
            <a:ext cx="8520600" cy="3738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84615"/>
              <a:buFont typeface="Arial"/>
              <a:buNone/>
            </a:pPr>
            <a:r>
              <a:rPr lang="en"/>
              <a:t>[1] Autonomous landing on a moving vehicle with an unmanned aerial vehicle</a:t>
            </a:r>
            <a:endParaRPr/>
          </a:p>
          <a:p>
            <a:pPr indent="0" lvl="0" marL="0" rtl="0" algn="l">
              <a:spcBef>
                <a:spcPts val="1200"/>
              </a:spcBef>
              <a:spcAft>
                <a:spcPts val="0"/>
              </a:spcAft>
              <a:buClr>
                <a:schemeClr val="dk1"/>
              </a:buClr>
              <a:buSzPct val="84615"/>
              <a:buFont typeface="Arial"/>
              <a:buNone/>
            </a:pPr>
            <a:r>
              <a:rPr lang="en"/>
              <a:t>[2] Bird's eye view: Cooperative exploration by UGV and UAV</a:t>
            </a:r>
            <a:endParaRPr/>
          </a:p>
          <a:p>
            <a:pPr indent="0" lvl="0" marL="0" rtl="0" algn="l">
              <a:spcBef>
                <a:spcPts val="1200"/>
              </a:spcBef>
              <a:spcAft>
                <a:spcPts val="0"/>
              </a:spcAft>
              <a:buClr>
                <a:schemeClr val="dk1"/>
              </a:buClr>
              <a:buSzPct val="84615"/>
              <a:buFont typeface="Arial"/>
              <a:buNone/>
            </a:pPr>
            <a:r>
              <a:rPr lang="en"/>
              <a:t>[3] Evaluating UAV-to-Car Communications Performance: From Testbed to Simulation Experiments</a:t>
            </a:r>
            <a:endParaRPr/>
          </a:p>
          <a:p>
            <a:pPr indent="0" lvl="0" marL="0" rtl="0" algn="l">
              <a:spcBef>
                <a:spcPts val="1200"/>
              </a:spcBef>
              <a:spcAft>
                <a:spcPts val="0"/>
              </a:spcAft>
              <a:buClr>
                <a:schemeClr val="dk1"/>
              </a:buClr>
              <a:buSzPct val="84615"/>
              <a:buFont typeface="Arial"/>
              <a:buNone/>
            </a:pPr>
            <a:r>
              <a:rPr lang="en"/>
              <a:t>[4] Path-Following with a UGV-UAV Formation Considering that the UAV Lands on the UGV</a:t>
            </a:r>
            <a:endParaRPr/>
          </a:p>
          <a:p>
            <a:pPr indent="0" lvl="0" marL="0" rtl="0" algn="l">
              <a:spcBef>
                <a:spcPts val="1200"/>
              </a:spcBef>
              <a:spcAft>
                <a:spcPts val="0"/>
              </a:spcAft>
              <a:buClr>
                <a:schemeClr val="dk1"/>
              </a:buClr>
              <a:buSzPct val="84615"/>
              <a:buFont typeface="Arial"/>
              <a:buNone/>
            </a:pPr>
            <a:r>
              <a:rPr lang="en"/>
              <a:t>[5] Virtual reality to evaluate UAV based street lights for improving traffic safety</a:t>
            </a:r>
            <a:endParaRPr/>
          </a:p>
          <a:p>
            <a:pPr indent="0" lvl="0" marL="0" rtl="0" algn="l">
              <a:spcBef>
                <a:spcPts val="1200"/>
              </a:spcBef>
              <a:spcAft>
                <a:spcPts val="0"/>
              </a:spcAft>
              <a:buClr>
                <a:schemeClr val="dk1"/>
              </a:buClr>
              <a:buSzPct val="84615"/>
              <a:buFont typeface="Arial"/>
              <a:buNone/>
            </a:pPr>
            <a:r>
              <a:rPr lang="en"/>
              <a:t>[6] Knowledge-Based Approach for the Perception Enhancement of a Vehicle</a:t>
            </a:r>
            <a:endParaRPr/>
          </a:p>
          <a:p>
            <a:pPr indent="0" lvl="0" marL="0" rtl="0" algn="l">
              <a:spcBef>
                <a:spcPts val="1200"/>
              </a:spcBef>
              <a:spcAft>
                <a:spcPts val="0"/>
              </a:spcAft>
              <a:buClr>
                <a:schemeClr val="dk1"/>
              </a:buClr>
              <a:buSzPct val="84615"/>
              <a:buFont typeface="Arial"/>
              <a:buNone/>
            </a:pPr>
            <a:r>
              <a:rPr lang="en"/>
              <a:t>[7] Perception Enhancement and Improving Driving Context Recognition of an Autonomous Vehicle Using UAVs</a:t>
            </a:r>
            <a:endParaRPr/>
          </a:p>
          <a:p>
            <a:pPr indent="0" lvl="0" marL="0" rtl="0" algn="l">
              <a:spcBef>
                <a:spcPts val="1200"/>
              </a:spcBef>
              <a:spcAft>
                <a:spcPts val="0"/>
              </a:spcAft>
              <a:buClr>
                <a:schemeClr val="dk1"/>
              </a:buClr>
              <a:buSzPct val="84615"/>
              <a:buFont typeface="Arial"/>
              <a:buNone/>
            </a:pPr>
            <a:r>
              <a:rPr lang="en"/>
              <a:t>[8] Lane Detection and Lane-Changing Identification with High-Resolution Data from a Swarm of Drones</a:t>
            </a:r>
            <a:endParaRPr/>
          </a:p>
          <a:p>
            <a:pPr indent="0" lvl="0" marL="0" rtl="0" algn="l">
              <a:spcBef>
                <a:spcPts val="1200"/>
              </a:spcBef>
              <a:spcAft>
                <a:spcPts val="0"/>
              </a:spcAft>
              <a:buClr>
                <a:schemeClr val="dk1"/>
              </a:buClr>
              <a:buSzPct val="84615"/>
              <a:buFont typeface="Arial"/>
              <a:buNone/>
            </a:pPr>
            <a:r>
              <a:rPr lang="en"/>
              <a:t>[9] Prediction of Lane-Changing Maneuvers with Automatic Labeling and Deep Learning</a:t>
            </a:r>
            <a:endParaRPr/>
          </a:p>
          <a:p>
            <a:pPr indent="0" lvl="0" marL="0" rtl="0" algn="l">
              <a:spcBef>
                <a:spcPts val="1200"/>
              </a:spcBef>
              <a:spcAft>
                <a:spcPts val="0"/>
              </a:spcAft>
              <a:buClr>
                <a:schemeClr val="dk1"/>
              </a:buClr>
              <a:buSzPct val="84615"/>
              <a:buFont typeface="Arial"/>
              <a:buNone/>
            </a:pPr>
            <a:r>
              <a:rPr lang="en"/>
              <a:t>[10] Drone-Assisted Lane Change Maneuver using Reinforcement Learning with Dynamic Reward Function</a:t>
            </a:r>
            <a:endParaRPr/>
          </a:p>
          <a:p>
            <a:pPr indent="0" lvl="0" marL="0" rtl="0" algn="l">
              <a:spcBef>
                <a:spcPts val="1200"/>
              </a:spcBef>
              <a:spcAft>
                <a:spcPts val="0"/>
              </a:spcAft>
              <a:buClr>
                <a:schemeClr val="dk1"/>
              </a:buClr>
              <a:buSzPct val="84615"/>
              <a:buFont typeface="Arial"/>
              <a:buNone/>
            </a:pPr>
            <a:r>
              <a:rPr lang="en"/>
              <a:t>[11] Development of a lane change risk index using vehicle trajectory data</a:t>
            </a:r>
            <a:endParaRPr/>
          </a:p>
          <a:p>
            <a:pPr indent="0" lvl="0" marL="0" rtl="0" algn="l">
              <a:spcBef>
                <a:spcPts val="1200"/>
              </a:spcBef>
              <a:spcAft>
                <a:spcPts val="1200"/>
              </a:spcAft>
              <a:buClr>
                <a:schemeClr val="dk1"/>
              </a:buClr>
              <a:buSzPct val="84615"/>
              <a:buFont typeface="Arial"/>
              <a:buNone/>
            </a:pPr>
            <a:r>
              <a:rPr lang="en"/>
              <a:t>[12] Inspection of Aircraft Wing Panels Using Unmanned Aerial Vehicles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Category 2: Drone for assisting (single car) driving - Correlation tables</a:t>
            </a:r>
            <a:endParaRPr/>
          </a:p>
          <a:p>
            <a:pPr indent="0" lvl="0" marL="0" rtl="0" algn="l">
              <a:spcBef>
                <a:spcPts val="0"/>
              </a:spcBef>
              <a:spcAft>
                <a:spcPts val="0"/>
              </a:spcAft>
              <a:buNone/>
            </a:pPr>
            <a:r>
              <a:t/>
            </a:r>
            <a:endParaRPr/>
          </a:p>
        </p:txBody>
      </p:sp>
      <p:graphicFrame>
        <p:nvGraphicFramePr>
          <p:cNvPr id="342" name="Google Shape;342;p24"/>
          <p:cNvGraphicFramePr/>
          <p:nvPr/>
        </p:nvGraphicFramePr>
        <p:xfrm>
          <a:off x="364250" y="1660725"/>
          <a:ext cx="3000000" cy="3000000"/>
        </p:xfrm>
        <a:graphic>
          <a:graphicData uri="http://schemas.openxmlformats.org/drawingml/2006/table">
            <a:tbl>
              <a:tblPr>
                <a:noFill/>
                <a:tableStyleId>{4E943550-9815-4C88-87C3-F93BFDE8AB95}</a:tableStyleId>
              </a:tblPr>
              <a:tblGrid>
                <a:gridCol w="1054725"/>
                <a:gridCol w="1054725"/>
                <a:gridCol w="1054725"/>
                <a:gridCol w="1054725"/>
                <a:gridCol w="1054725"/>
                <a:gridCol w="1054725"/>
                <a:gridCol w="1054725"/>
                <a:gridCol w="1054725"/>
              </a:tblGrid>
              <a:tr h="431725">
                <a:tc>
                  <a:txBody>
                    <a:bodyPr/>
                    <a:lstStyle/>
                    <a:p>
                      <a:pPr indent="0" lvl="0" marL="0" rtl="0" algn="ctr">
                        <a:lnSpc>
                          <a:spcPct val="115000"/>
                        </a:lnSpc>
                        <a:spcBef>
                          <a:spcPts val="0"/>
                        </a:spcBef>
                        <a:spcAft>
                          <a:spcPts val="0"/>
                        </a:spcAft>
                        <a:buNone/>
                      </a:pPr>
                      <a:r>
                        <a:rPr lang="en" sz="1000">
                          <a:solidFill>
                            <a:srgbClr val="374151"/>
                          </a:solidFill>
                        </a:rPr>
                        <a:t>Paper</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D297"/>
                    </a:solidFill>
                  </a:tcPr>
                </a:tc>
                <a:tc>
                  <a:txBody>
                    <a:bodyPr/>
                    <a:lstStyle/>
                    <a:p>
                      <a:pPr indent="0" lvl="0" marL="0" rtl="0" algn="ctr">
                        <a:lnSpc>
                          <a:spcPct val="115000"/>
                        </a:lnSpc>
                        <a:spcBef>
                          <a:spcPts val="0"/>
                        </a:spcBef>
                        <a:spcAft>
                          <a:spcPts val="0"/>
                        </a:spcAft>
                        <a:buNone/>
                      </a:pPr>
                      <a:r>
                        <a:rPr lang="en" sz="1000">
                          <a:solidFill>
                            <a:srgbClr val="374151"/>
                          </a:solidFill>
                        </a:rPr>
                        <a:t>Lane Detection</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D297"/>
                    </a:solidFill>
                  </a:tcPr>
                </a:tc>
                <a:tc>
                  <a:txBody>
                    <a:bodyPr/>
                    <a:lstStyle/>
                    <a:p>
                      <a:pPr indent="0" lvl="0" marL="0" rtl="0" algn="ctr">
                        <a:lnSpc>
                          <a:spcPct val="115000"/>
                        </a:lnSpc>
                        <a:spcBef>
                          <a:spcPts val="0"/>
                        </a:spcBef>
                        <a:spcAft>
                          <a:spcPts val="0"/>
                        </a:spcAft>
                        <a:buNone/>
                      </a:pPr>
                      <a:r>
                        <a:rPr lang="en" sz="1000">
                          <a:solidFill>
                            <a:srgbClr val="374151"/>
                          </a:solidFill>
                        </a:rPr>
                        <a:t>Lane Changing</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D297"/>
                    </a:solidFill>
                  </a:tcPr>
                </a:tc>
                <a:tc>
                  <a:txBody>
                    <a:bodyPr/>
                    <a:lstStyle/>
                    <a:p>
                      <a:pPr indent="0" lvl="0" marL="0" rtl="0" algn="ctr">
                        <a:lnSpc>
                          <a:spcPct val="115000"/>
                        </a:lnSpc>
                        <a:spcBef>
                          <a:spcPts val="0"/>
                        </a:spcBef>
                        <a:spcAft>
                          <a:spcPts val="0"/>
                        </a:spcAft>
                        <a:buNone/>
                      </a:pPr>
                      <a:r>
                        <a:rPr lang="en" sz="1000">
                          <a:solidFill>
                            <a:srgbClr val="374151"/>
                          </a:solidFill>
                        </a:rPr>
                        <a:t>Perception Enhancement</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D297"/>
                    </a:solidFill>
                  </a:tcPr>
                </a:tc>
                <a:tc>
                  <a:txBody>
                    <a:bodyPr/>
                    <a:lstStyle/>
                    <a:p>
                      <a:pPr indent="0" lvl="0" marL="0" rtl="0" algn="ctr">
                        <a:lnSpc>
                          <a:spcPct val="115000"/>
                        </a:lnSpc>
                        <a:spcBef>
                          <a:spcPts val="0"/>
                        </a:spcBef>
                        <a:spcAft>
                          <a:spcPts val="0"/>
                        </a:spcAft>
                        <a:buNone/>
                      </a:pPr>
                      <a:r>
                        <a:rPr lang="en" sz="1000">
                          <a:solidFill>
                            <a:srgbClr val="374151"/>
                          </a:solidFill>
                        </a:rPr>
                        <a:t>UAV-assisted Communication</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D297"/>
                    </a:solidFill>
                  </a:tcPr>
                </a:tc>
                <a:tc>
                  <a:txBody>
                    <a:bodyPr/>
                    <a:lstStyle/>
                    <a:p>
                      <a:pPr indent="0" lvl="0" marL="0" rtl="0" algn="ctr">
                        <a:lnSpc>
                          <a:spcPct val="115000"/>
                        </a:lnSpc>
                        <a:spcBef>
                          <a:spcPts val="0"/>
                        </a:spcBef>
                        <a:spcAft>
                          <a:spcPts val="0"/>
                        </a:spcAft>
                        <a:buNone/>
                      </a:pPr>
                      <a:r>
                        <a:rPr lang="en" sz="1000">
                          <a:solidFill>
                            <a:srgbClr val="374151"/>
                          </a:solidFill>
                        </a:rPr>
                        <a:t>Cooperative Exploration</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D297"/>
                    </a:solidFill>
                  </a:tcPr>
                </a:tc>
                <a:tc>
                  <a:txBody>
                    <a:bodyPr/>
                    <a:lstStyle/>
                    <a:p>
                      <a:pPr indent="0" lvl="0" marL="0" rtl="0" algn="ctr">
                        <a:lnSpc>
                          <a:spcPct val="115000"/>
                        </a:lnSpc>
                        <a:spcBef>
                          <a:spcPts val="0"/>
                        </a:spcBef>
                        <a:spcAft>
                          <a:spcPts val="0"/>
                        </a:spcAft>
                        <a:buNone/>
                      </a:pPr>
                      <a:r>
                        <a:rPr lang="en" sz="1000">
                          <a:solidFill>
                            <a:srgbClr val="374151"/>
                          </a:solidFill>
                        </a:rPr>
                        <a:t>Traffic Safety</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D297"/>
                    </a:solidFill>
                  </a:tcPr>
                </a:tc>
                <a:tc>
                  <a:txBody>
                    <a:bodyPr/>
                    <a:lstStyle/>
                    <a:p>
                      <a:pPr indent="0" lvl="0" marL="0" rtl="0" algn="ctr">
                        <a:lnSpc>
                          <a:spcPct val="115000"/>
                        </a:lnSpc>
                        <a:spcBef>
                          <a:spcPts val="0"/>
                        </a:spcBef>
                        <a:spcAft>
                          <a:spcPts val="0"/>
                        </a:spcAft>
                        <a:buNone/>
                      </a:pPr>
                      <a:r>
                        <a:rPr lang="en" sz="1000">
                          <a:solidFill>
                            <a:srgbClr val="374151"/>
                          </a:solidFill>
                        </a:rPr>
                        <a:t>Inspection</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D297"/>
                    </a:solidFill>
                  </a:tcPr>
                </a:tc>
              </a:tr>
              <a:tr h="237450">
                <a:tc>
                  <a:txBody>
                    <a:bodyPr/>
                    <a:lstStyle/>
                    <a:p>
                      <a:pPr indent="0" lvl="0" marL="0" rtl="0" algn="l">
                        <a:lnSpc>
                          <a:spcPct val="115000"/>
                        </a:lnSpc>
                        <a:spcBef>
                          <a:spcPts val="0"/>
                        </a:spcBef>
                        <a:spcAft>
                          <a:spcPts val="0"/>
                        </a:spcAft>
                        <a:buNone/>
                      </a:pPr>
                      <a:r>
                        <a:rPr lang="en" sz="1000">
                          <a:solidFill>
                            <a:srgbClr val="374151"/>
                          </a:solidFill>
                        </a:rPr>
                        <a:t>1</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Yes</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Yes</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7450">
                <a:tc>
                  <a:txBody>
                    <a:bodyPr/>
                    <a:lstStyle/>
                    <a:p>
                      <a:pPr indent="0" lvl="0" marL="0" rtl="0" algn="l">
                        <a:lnSpc>
                          <a:spcPct val="115000"/>
                        </a:lnSpc>
                        <a:spcBef>
                          <a:spcPts val="0"/>
                        </a:spcBef>
                        <a:spcAft>
                          <a:spcPts val="0"/>
                        </a:spcAft>
                        <a:buNone/>
                      </a:pPr>
                      <a:r>
                        <a:rPr lang="en" sz="1000">
                          <a:solidFill>
                            <a:srgbClr val="374151"/>
                          </a:solidFill>
                        </a:rPr>
                        <a:t>2</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Yes</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Yes</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Yes</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r>
              <a:tr h="237450">
                <a:tc>
                  <a:txBody>
                    <a:bodyPr/>
                    <a:lstStyle/>
                    <a:p>
                      <a:pPr indent="0" lvl="0" marL="0" rtl="0" algn="l">
                        <a:lnSpc>
                          <a:spcPct val="115000"/>
                        </a:lnSpc>
                        <a:spcBef>
                          <a:spcPts val="0"/>
                        </a:spcBef>
                        <a:spcAft>
                          <a:spcPts val="0"/>
                        </a:spcAft>
                        <a:buNone/>
                      </a:pPr>
                      <a:r>
                        <a:rPr lang="en" sz="1000">
                          <a:solidFill>
                            <a:srgbClr val="374151"/>
                          </a:solidFill>
                        </a:rPr>
                        <a:t>3</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Yes</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Yes</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7450">
                <a:tc>
                  <a:txBody>
                    <a:bodyPr/>
                    <a:lstStyle/>
                    <a:p>
                      <a:pPr indent="0" lvl="0" marL="0" rtl="0" algn="l">
                        <a:lnSpc>
                          <a:spcPct val="115000"/>
                        </a:lnSpc>
                        <a:spcBef>
                          <a:spcPts val="0"/>
                        </a:spcBef>
                        <a:spcAft>
                          <a:spcPts val="0"/>
                        </a:spcAft>
                        <a:buNone/>
                      </a:pPr>
                      <a:r>
                        <a:rPr lang="en" sz="1000">
                          <a:solidFill>
                            <a:srgbClr val="374151"/>
                          </a:solidFill>
                        </a:rPr>
                        <a:t>4</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Yes</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Yes</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Yes</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r>
              <a:tr h="237450">
                <a:tc>
                  <a:txBody>
                    <a:bodyPr/>
                    <a:lstStyle/>
                    <a:p>
                      <a:pPr indent="0" lvl="0" marL="0" rtl="0" algn="l">
                        <a:lnSpc>
                          <a:spcPct val="115000"/>
                        </a:lnSpc>
                        <a:spcBef>
                          <a:spcPts val="0"/>
                        </a:spcBef>
                        <a:spcAft>
                          <a:spcPts val="0"/>
                        </a:spcAft>
                        <a:buNone/>
                      </a:pPr>
                      <a:r>
                        <a:rPr lang="en" sz="1000">
                          <a:solidFill>
                            <a:srgbClr val="374151"/>
                          </a:solidFill>
                        </a:rPr>
                        <a:t>5</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Yes</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7450">
                <a:tc>
                  <a:txBody>
                    <a:bodyPr/>
                    <a:lstStyle/>
                    <a:p>
                      <a:pPr indent="0" lvl="0" marL="0" rtl="0" algn="l">
                        <a:lnSpc>
                          <a:spcPct val="115000"/>
                        </a:lnSpc>
                        <a:spcBef>
                          <a:spcPts val="0"/>
                        </a:spcBef>
                        <a:spcAft>
                          <a:spcPts val="0"/>
                        </a:spcAft>
                        <a:buNone/>
                      </a:pPr>
                      <a:r>
                        <a:rPr lang="en" sz="1000">
                          <a:solidFill>
                            <a:srgbClr val="374151"/>
                          </a:solidFill>
                        </a:rPr>
                        <a:t>6</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Yes</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r>
              <a:tr h="237450">
                <a:tc>
                  <a:txBody>
                    <a:bodyPr/>
                    <a:lstStyle/>
                    <a:p>
                      <a:pPr indent="0" lvl="0" marL="0" rtl="0" algn="l">
                        <a:lnSpc>
                          <a:spcPct val="115000"/>
                        </a:lnSpc>
                        <a:spcBef>
                          <a:spcPts val="0"/>
                        </a:spcBef>
                        <a:spcAft>
                          <a:spcPts val="0"/>
                        </a:spcAft>
                        <a:buNone/>
                      </a:pPr>
                      <a:r>
                        <a:rPr lang="en" sz="1000">
                          <a:solidFill>
                            <a:srgbClr val="374151"/>
                          </a:solidFill>
                        </a:rPr>
                        <a:t>7</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Yes</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Yes</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7450">
                <a:tc>
                  <a:txBody>
                    <a:bodyPr/>
                    <a:lstStyle/>
                    <a:p>
                      <a:pPr indent="0" lvl="0" marL="0" rtl="0" algn="l">
                        <a:lnSpc>
                          <a:spcPct val="115000"/>
                        </a:lnSpc>
                        <a:spcBef>
                          <a:spcPts val="0"/>
                        </a:spcBef>
                        <a:spcAft>
                          <a:spcPts val="0"/>
                        </a:spcAft>
                        <a:buNone/>
                      </a:pPr>
                      <a:r>
                        <a:rPr lang="en" sz="1000">
                          <a:solidFill>
                            <a:srgbClr val="374151"/>
                          </a:solidFill>
                        </a:rPr>
                        <a:t>8</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Yes</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Yes</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Yes</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r>
              <a:tr h="237450">
                <a:tc>
                  <a:txBody>
                    <a:bodyPr/>
                    <a:lstStyle/>
                    <a:p>
                      <a:pPr indent="0" lvl="0" marL="0" rtl="0" algn="l">
                        <a:lnSpc>
                          <a:spcPct val="115000"/>
                        </a:lnSpc>
                        <a:spcBef>
                          <a:spcPts val="0"/>
                        </a:spcBef>
                        <a:spcAft>
                          <a:spcPts val="0"/>
                        </a:spcAft>
                        <a:buNone/>
                      </a:pPr>
                      <a:r>
                        <a:rPr lang="en" sz="1000">
                          <a:solidFill>
                            <a:srgbClr val="374151"/>
                          </a:solidFill>
                        </a:rPr>
                        <a:t>9</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Yes</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7450">
                <a:tc>
                  <a:txBody>
                    <a:bodyPr/>
                    <a:lstStyle/>
                    <a:p>
                      <a:pPr indent="0" lvl="0" marL="0" rtl="0" algn="l">
                        <a:lnSpc>
                          <a:spcPct val="115000"/>
                        </a:lnSpc>
                        <a:spcBef>
                          <a:spcPts val="0"/>
                        </a:spcBef>
                        <a:spcAft>
                          <a:spcPts val="0"/>
                        </a:spcAft>
                        <a:buNone/>
                      </a:pPr>
                      <a:r>
                        <a:rPr lang="en" sz="1000">
                          <a:solidFill>
                            <a:srgbClr val="374151"/>
                          </a:solidFill>
                        </a:rPr>
                        <a:t>10</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Yes</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r>
              <a:tr h="237450">
                <a:tc>
                  <a:txBody>
                    <a:bodyPr/>
                    <a:lstStyle/>
                    <a:p>
                      <a:pPr indent="0" lvl="0" marL="0" rtl="0" algn="l">
                        <a:lnSpc>
                          <a:spcPct val="115000"/>
                        </a:lnSpc>
                        <a:spcBef>
                          <a:spcPts val="0"/>
                        </a:spcBef>
                        <a:spcAft>
                          <a:spcPts val="0"/>
                        </a:spcAft>
                        <a:buNone/>
                      </a:pPr>
                      <a:r>
                        <a:rPr lang="en" sz="1000">
                          <a:solidFill>
                            <a:srgbClr val="374151"/>
                          </a:solidFill>
                        </a:rPr>
                        <a:t>11</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Yes</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Yes</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7450">
                <a:tc>
                  <a:txBody>
                    <a:bodyPr/>
                    <a:lstStyle/>
                    <a:p>
                      <a:pPr indent="0" lvl="0" marL="0" rtl="0" algn="l">
                        <a:lnSpc>
                          <a:spcPct val="115000"/>
                        </a:lnSpc>
                        <a:spcBef>
                          <a:spcPts val="0"/>
                        </a:spcBef>
                        <a:spcAft>
                          <a:spcPts val="0"/>
                        </a:spcAft>
                        <a:buNone/>
                      </a:pPr>
                      <a:r>
                        <a:rPr lang="en" sz="1000">
                          <a:solidFill>
                            <a:srgbClr val="374151"/>
                          </a:solidFill>
                        </a:rPr>
                        <a:t>12</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No</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Yes</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Category 2: Drone for assisting (single car) driving - Correlation tables</a:t>
            </a:r>
            <a:endParaRPr/>
          </a:p>
          <a:p>
            <a:pPr indent="0" lvl="0" marL="0" rtl="0" algn="l">
              <a:spcBef>
                <a:spcPts val="0"/>
              </a:spcBef>
              <a:spcAft>
                <a:spcPts val="0"/>
              </a:spcAft>
              <a:buNone/>
            </a:pPr>
            <a:r>
              <a:t/>
            </a:r>
            <a:endParaRPr/>
          </a:p>
        </p:txBody>
      </p:sp>
      <p:graphicFrame>
        <p:nvGraphicFramePr>
          <p:cNvPr id="348" name="Google Shape;348;p25"/>
          <p:cNvGraphicFramePr/>
          <p:nvPr/>
        </p:nvGraphicFramePr>
        <p:xfrm>
          <a:off x="143925" y="1563250"/>
          <a:ext cx="3000000" cy="3000000"/>
        </p:xfrm>
        <a:graphic>
          <a:graphicData uri="http://schemas.openxmlformats.org/drawingml/2006/table">
            <a:tbl>
              <a:tblPr>
                <a:noFill/>
                <a:tableStyleId>{4E943550-9815-4C88-87C3-F93BFDE8AB95}</a:tableStyleId>
              </a:tblPr>
              <a:tblGrid>
                <a:gridCol w="617550"/>
                <a:gridCol w="2794050"/>
                <a:gridCol w="1705800"/>
                <a:gridCol w="1705800"/>
                <a:gridCol w="1705800"/>
              </a:tblGrid>
              <a:tr h="140675">
                <a:tc>
                  <a:txBody>
                    <a:bodyPr/>
                    <a:lstStyle/>
                    <a:p>
                      <a:pPr indent="0" lvl="0" marL="0" rtl="0" algn="ctr">
                        <a:lnSpc>
                          <a:spcPct val="115000"/>
                        </a:lnSpc>
                        <a:spcBef>
                          <a:spcPts val="0"/>
                        </a:spcBef>
                        <a:spcAft>
                          <a:spcPts val="0"/>
                        </a:spcAft>
                        <a:buNone/>
                      </a:pPr>
                      <a:r>
                        <a:rPr lang="en" sz="1000">
                          <a:solidFill>
                            <a:srgbClr val="374151"/>
                          </a:solidFill>
                        </a:rPr>
                        <a:t>Paper</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D297"/>
                    </a:solidFill>
                  </a:tcPr>
                </a:tc>
                <a:tc>
                  <a:txBody>
                    <a:bodyPr/>
                    <a:lstStyle/>
                    <a:p>
                      <a:pPr indent="0" lvl="0" marL="0" rtl="0" algn="ctr">
                        <a:lnSpc>
                          <a:spcPct val="115000"/>
                        </a:lnSpc>
                        <a:spcBef>
                          <a:spcPts val="0"/>
                        </a:spcBef>
                        <a:spcAft>
                          <a:spcPts val="0"/>
                        </a:spcAft>
                        <a:buNone/>
                      </a:pPr>
                      <a:r>
                        <a:rPr lang="en" sz="1000">
                          <a:solidFill>
                            <a:srgbClr val="374151"/>
                          </a:solidFill>
                        </a:rPr>
                        <a:t>Sensors</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D297"/>
                    </a:solidFill>
                  </a:tcPr>
                </a:tc>
                <a:tc>
                  <a:txBody>
                    <a:bodyPr/>
                    <a:lstStyle/>
                    <a:p>
                      <a:pPr indent="0" lvl="0" marL="0" rtl="0" algn="ctr">
                        <a:lnSpc>
                          <a:spcPct val="115000"/>
                        </a:lnSpc>
                        <a:spcBef>
                          <a:spcPts val="0"/>
                        </a:spcBef>
                        <a:spcAft>
                          <a:spcPts val="0"/>
                        </a:spcAft>
                        <a:buNone/>
                      </a:pPr>
                      <a:r>
                        <a:rPr lang="en" sz="1000">
                          <a:solidFill>
                            <a:srgbClr val="374151"/>
                          </a:solidFill>
                        </a:rPr>
                        <a:t>Platform</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D297"/>
                    </a:solidFill>
                  </a:tcPr>
                </a:tc>
                <a:tc>
                  <a:txBody>
                    <a:bodyPr/>
                    <a:lstStyle/>
                    <a:p>
                      <a:pPr indent="0" lvl="0" marL="0" rtl="0" algn="ctr">
                        <a:lnSpc>
                          <a:spcPct val="115000"/>
                        </a:lnSpc>
                        <a:spcBef>
                          <a:spcPts val="0"/>
                        </a:spcBef>
                        <a:spcAft>
                          <a:spcPts val="0"/>
                        </a:spcAft>
                        <a:buNone/>
                      </a:pPr>
                      <a:r>
                        <a:rPr lang="en" sz="1000">
                          <a:solidFill>
                            <a:srgbClr val="374151"/>
                          </a:solidFill>
                        </a:rPr>
                        <a:t>Environment</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D297"/>
                    </a:solidFill>
                  </a:tcPr>
                </a:tc>
                <a:tc>
                  <a:txBody>
                    <a:bodyPr/>
                    <a:lstStyle/>
                    <a:p>
                      <a:pPr indent="0" lvl="0" marL="0" rtl="0" algn="ctr">
                        <a:lnSpc>
                          <a:spcPct val="115000"/>
                        </a:lnSpc>
                        <a:spcBef>
                          <a:spcPts val="0"/>
                        </a:spcBef>
                        <a:spcAft>
                          <a:spcPts val="0"/>
                        </a:spcAft>
                        <a:buNone/>
                      </a:pPr>
                      <a:r>
                        <a:rPr lang="en" sz="1000">
                          <a:solidFill>
                            <a:srgbClr val="374151"/>
                          </a:solidFill>
                        </a:rPr>
                        <a:t>Application</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D297"/>
                    </a:solidFill>
                  </a:tcPr>
                </a:tc>
              </a:tr>
              <a:tr h="255750">
                <a:tc>
                  <a:txBody>
                    <a:bodyPr/>
                    <a:lstStyle/>
                    <a:p>
                      <a:pPr indent="0" lvl="0" marL="0" rtl="0" algn="l">
                        <a:lnSpc>
                          <a:spcPct val="115000"/>
                        </a:lnSpc>
                        <a:spcBef>
                          <a:spcPts val="0"/>
                        </a:spcBef>
                        <a:spcAft>
                          <a:spcPts val="0"/>
                        </a:spcAft>
                        <a:buNone/>
                      </a:pPr>
                      <a:r>
                        <a:rPr lang="en" sz="1000">
                          <a:solidFill>
                            <a:srgbClr val="374151"/>
                          </a:solidFill>
                        </a:rPr>
                        <a:t>1</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Camera, LIDAR, Radar</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UAV</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Outdoor</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Traffic surveillance</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55750">
                <a:tc>
                  <a:txBody>
                    <a:bodyPr/>
                    <a:lstStyle/>
                    <a:p>
                      <a:pPr indent="0" lvl="0" marL="0" rtl="0" algn="l">
                        <a:lnSpc>
                          <a:spcPct val="115000"/>
                        </a:lnSpc>
                        <a:spcBef>
                          <a:spcPts val="0"/>
                        </a:spcBef>
                        <a:spcAft>
                          <a:spcPts val="0"/>
                        </a:spcAft>
                        <a:buNone/>
                      </a:pPr>
                      <a:r>
                        <a:rPr lang="en" sz="1000">
                          <a:solidFill>
                            <a:srgbClr val="374151"/>
                          </a:solidFill>
                        </a:rPr>
                        <a:t>2</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Camera</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UGV, UAV</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Indoor</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Search and rescue</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r>
              <a:tr h="255750">
                <a:tc>
                  <a:txBody>
                    <a:bodyPr/>
                    <a:lstStyle/>
                    <a:p>
                      <a:pPr indent="0" lvl="0" marL="0" rtl="0" algn="l">
                        <a:lnSpc>
                          <a:spcPct val="115000"/>
                        </a:lnSpc>
                        <a:spcBef>
                          <a:spcPts val="0"/>
                        </a:spcBef>
                        <a:spcAft>
                          <a:spcPts val="0"/>
                        </a:spcAft>
                        <a:buNone/>
                      </a:pPr>
                      <a:r>
                        <a:rPr lang="en" sz="1000">
                          <a:solidFill>
                            <a:srgbClr val="374151"/>
                          </a:solidFill>
                        </a:rPr>
                        <a:t>3</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Radar, LIDAR, Camera</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UAV, Cars</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Outdoor</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VANET, ITS</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55750">
                <a:tc>
                  <a:txBody>
                    <a:bodyPr/>
                    <a:lstStyle/>
                    <a:p>
                      <a:pPr indent="0" lvl="0" marL="0" rtl="0" algn="l">
                        <a:lnSpc>
                          <a:spcPct val="115000"/>
                        </a:lnSpc>
                        <a:spcBef>
                          <a:spcPts val="0"/>
                        </a:spcBef>
                        <a:spcAft>
                          <a:spcPts val="0"/>
                        </a:spcAft>
                        <a:buNone/>
                      </a:pPr>
                      <a:r>
                        <a:rPr lang="en" sz="1000">
                          <a:solidFill>
                            <a:srgbClr val="374151"/>
                          </a:solidFill>
                        </a:rPr>
                        <a:t>4</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LIDAR</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UGV, UAV</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Outdoor</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Package delivery</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r>
              <a:tr h="255750">
                <a:tc>
                  <a:txBody>
                    <a:bodyPr/>
                    <a:lstStyle/>
                    <a:p>
                      <a:pPr indent="0" lvl="0" marL="0" rtl="0" algn="l">
                        <a:lnSpc>
                          <a:spcPct val="115000"/>
                        </a:lnSpc>
                        <a:spcBef>
                          <a:spcPts val="0"/>
                        </a:spcBef>
                        <a:spcAft>
                          <a:spcPts val="0"/>
                        </a:spcAft>
                        <a:buNone/>
                      </a:pPr>
                      <a:r>
                        <a:rPr lang="en" sz="1000">
                          <a:solidFill>
                            <a:srgbClr val="374151"/>
                          </a:solidFill>
                        </a:rPr>
                        <a:t>5</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Camera</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UAV</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Outdoor</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Lighting drone service</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55750">
                <a:tc>
                  <a:txBody>
                    <a:bodyPr/>
                    <a:lstStyle/>
                    <a:p>
                      <a:pPr indent="0" lvl="0" marL="0" rtl="0" algn="l">
                        <a:lnSpc>
                          <a:spcPct val="115000"/>
                        </a:lnSpc>
                        <a:spcBef>
                          <a:spcPts val="0"/>
                        </a:spcBef>
                        <a:spcAft>
                          <a:spcPts val="0"/>
                        </a:spcAft>
                        <a:buNone/>
                      </a:pPr>
                      <a:r>
                        <a:rPr lang="en" sz="1000">
                          <a:solidFill>
                            <a:srgbClr val="374151"/>
                          </a:solidFill>
                        </a:rPr>
                        <a:t>6</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Embedded sensors</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Vehicle, UAV</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Outdoor</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Perception enhancement</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r>
              <a:tr h="255750">
                <a:tc>
                  <a:txBody>
                    <a:bodyPr/>
                    <a:lstStyle/>
                    <a:p>
                      <a:pPr indent="0" lvl="0" marL="0" rtl="0" algn="l">
                        <a:lnSpc>
                          <a:spcPct val="115000"/>
                        </a:lnSpc>
                        <a:spcBef>
                          <a:spcPts val="0"/>
                        </a:spcBef>
                        <a:spcAft>
                          <a:spcPts val="0"/>
                        </a:spcAft>
                        <a:buNone/>
                      </a:pPr>
                      <a:r>
                        <a:rPr lang="en" sz="1000">
                          <a:solidFill>
                            <a:srgbClr val="374151"/>
                          </a:solidFill>
                        </a:rPr>
                        <a:t>7</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Radar, LIDAR, Camera</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Vehicle, UAV</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Outdoor</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Driving context recognition</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40675">
                <a:tc>
                  <a:txBody>
                    <a:bodyPr/>
                    <a:lstStyle/>
                    <a:p>
                      <a:pPr indent="0" lvl="0" marL="0" rtl="0" algn="l">
                        <a:lnSpc>
                          <a:spcPct val="115000"/>
                        </a:lnSpc>
                        <a:spcBef>
                          <a:spcPts val="0"/>
                        </a:spcBef>
                        <a:spcAft>
                          <a:spcPts val="0"/>
                        </a:spcAft>
                        <a:buNone/>
                      </a:pPr>
                      <a:r>
                        <a:rPr lang="en" sz="1000">
                          <a:solidFill>
                            <a:srgbClr val="374151"/>
                          </a:solidFill>
                        </a:rPr>
                        <a:t>8</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Camera</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Drones</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Outdoor</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Lane detection</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r>
              <a:tr h="255750">
                <a:tc>
                  <a:txBody>
                    <a:bodyPr/>
                    <a:lstStyle/>
                    <a:p>
                      <a:pPr indent="0" lvl="0" marL="0" rtl="0" algn="l">
                        <a:lnSpc>
                          <a:spcPct val="115000"/>
                        </a:lnSpc>
                        <a:spcBef>
                          <a:spcPts val="0"/>
                        </a:spcBef>
                        <a:spcAft>
                          <a:spcPts val="0"/>
                        </a:spcAft>
                        <a:buNone/>
                      </a:pPr>
                      <a:r>
                        <a:rPr lang="en" sz="1000">
                          <a:solidFill>
                            <a:srgbClr val="374151"/>
                          </a:solidFill>
                        </a:rPr>
                        <a:t>9</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Camera, Radar</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Vehicle</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Outdoor</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Maneuver prediction</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55750">
                <a:tc>
                  <a:txBody>
                    <a:bodyPr/>
                    <a:lstStyle/>
                    <a:p>
                      <a:pPr indent="0" lvl="0" marL="0" rtl="0" algn="l">
                        <a:lnSpc>
                          <a:spcPct val="115000"/>
                        </a:lnSpc>
                        <a:spcBef>
                          <a:spcPts val="0"/>
                        </a:spcBef>
                        <a:spcAft>
                          <a:spcPts val="0"/>
                        </a:spcAft>
                        <a:buNone/>
                      </a:pPr>
                      <a:r>
                        <a:rPr lang="en" sz="1000">
                          <a:solidFill>
                            <a:srgbClr val="374151"/>
                          </a:solidFill>
                        </a:rPr>
                        <a:t>10</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Camera</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UAV</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Outdoor</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Lane change assistance</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r>
              <a:tr h="255750">
                <a:tc>
                  <a:txBody>
                    <a:bodyPr/>
                    <a:lstStyle/>
                    <a:p>
                      <a:pPr indent="0" lvl="0" marL="0" rtl="0" algn="l">
                        <a:lnSpc>
                          <a:spcPct val="115000"/>
                        </a:lnSpc>
                        <a:spcBef>
                          <a:spcPts val="0"/>
                        </a:spcBef>
                        <a:spcAft>
                          <a:spcPts val="0"/>
                        </a:spcAft>
                        <a:buNone/>
                      </a:pPr>
                      <a:r>
                        <a:rPr lang="en" sz="1000">
                          <a:solidFill>
                            <a:srgbClr val="374151"/>
                          </a:solidFill>
                        </a:rPr>
                        <a:t>11</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Trajectory data</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Vehicle</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Outdoor</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000">
                          <a:solidFill>
                            <a:srgbClr val="374151"/>
                          </a:solidFill>
                        </a:rPr>
                        <a:t>Lane change risk estimation</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70850">
                <a:tc>
                  <a:txBody>
                    <a:bodyPr/>
                    <a:lstStyle/>
                    <a:p>
                      <a:pPr indent="0" lvl="0" marL="0" rtl="0" algn="l">
                        <a:lnSpc>
                          <a:spcPct val="115000"/>
                        </a:lnSpc>
                        <a:spcBef>
                          <a:spcPts val="0"/>
                        </a:spcBef>
                        <a:spcAft>
                          <a:spcPts val="0"/>
                        </a:spcAft>
                        <a:buNone/>
                      </a:pPr>
                      <a:r>
                        <a:rPr lang="en" sz="1000">
                          <a:solidFill>
                            <a:srgbClr val="374151"/>
                          </a:solidFill>
                        </a:rPr>
                        <a:t>12</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Camera, Ultraviolet Torch</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UAV</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Indoor</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1000">
                          <a:solidFill>
                            <a:srgbClr val="374151"/>
                          </a:solidFill>
                        </a:rPr>
                        <a:t>Aircraft inspection</a:t>
                      </a:r>
                      <a:endParaRPr sz="10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Category 2: Drone for assisting (single car) driving - Correlation tables</a:t>
            </a:r>
            <a:endParaRPr/>
          </a:p>
          <a:p>
            <a:pPr indent="0" lvl="0" marL="0" rtl="0" algn="l">
              <a:spcBef>
                <a:spcPts val="0"/>
              </a:spcBef>
              <a:spcAft>
                <a:spcPts val="0"/>
              </a:spcAft>
              <a:buNone/>
            </a:pPr>
            <a:r>
              <a:t/>
            </a:r>
            <a:endParaRPr/>
          </a:p>
        </p:txBody>
      </p:sp>
      <p:graphicFrame>
        <p:nvGraphicFramePr>
          <p:cNvPr id="354" name="Google Shape;354;p26"/>
          <p:cNvGraphicFramePr/>
          <p:nvPr/>
        </p:nvGraphicFramePr>
        <p:xfrm>
          <a:off x="389650" y="1597875"/>
          <a:ext cx="3000000" cy="3000000"/>
        </p:xfrm>
        <a:graphic>
          <a:graphicData uri="http://schemas.openxmlformats.org/drawingml/2006/table">
            <a:tbl>
              <a:tblPr>
                <a:noFill/>
                <a:tableStyleId>{4E943550-9815-4C88-87C3-F93BFDE8AB95}</a:tableStyleId>
              </a:tblPr>
              <a:tblGrid>
                <a:gridCol w="472900"/>
                <a:gridCol w="901225"/>
                <a:gridCol w="687050"/>
                <a:gridCol w="687050"/>
                <a:gridCol w="687050"/>
                <a:gridCol w="687050"/>
                <a:gridCol w="687050"/>
                <a:gridCol w="687050"/>
                <a:gridCol w="687050"/>
                <a:gridCol w="766350"/>
                <a:gridCol w="687050"/>
                <a:gridCol w="801575"/>
              </a:tblGrid>
              <a:tr h="661575">
                <a:tc>
                  <a:txBody>
                    <a:bodyPr/>
                    <a:lstStyle/>
                    <a:p>
                      <a:pPr indent="0" lvl="0" marL="0" rtl="0" algn="ctr">
                        <a:lnSpc>
                          <a:spcPct val="115000"/>
                        </a:lnSpc>
                        <a:spcBef>
                          <a:spcPts val="0"/>
                        </a:spcBef>
                        <a:spcAft>
                          <a:spcPts val="0"/>
                        </a:spcAft>
                        <a:buNone/>
                      </a:pPr>
                      <a:r>
                        <a:rPr lang="en" sz="700">
                          <a:solidFill>
                            <a:srgbClr val="374151"/>
                          </a:solidFill>
                        </a:rPr>
                        <a:t>Paper</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D297"/>
                    </a:solidFill>
                  </a:tcPr>
                </a:tc>
                <a:tc>
                  <a:txBody>
                    <a:bodyPr/>
                    <a:lstStyle/>
                    <a:p>
                      <a:pPr indent="0" lvl="0" marL="0" rtl="0" algn="ctr">
                        <a:lnSpc>
                          <a:spcPct val="115000"/>
                        </a:lnSpc>
                        <a:spcBef>
                          <a:spcPts val="0"/>
                        </a:spcBef>
                        <a:spcAft>
                          <a:spcPts val="0"/>
                        </a:spcAft>
                        <a:buNone/>
                      </a:pPr>
                      <a:r>
                        <a:rPr lang="en" sz="700">
                          <a:solidFill>
                            <a:srgbClr val="374151"/>
                          </a:solidFill>
                        </a:rPr>
                        <a:t>Cooperative exploration</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D297"/>
                    </a:solidFill>
                  </a:tcPr>
                </a:tc>
                <a:tc>
                  <a:txBody>
                    <a:bodyPr/>
                    <a:lstStyle/>
                    <a:p>
                      <a:pPr indent="0" lvl="0" marL="0" rtl="0" algn="ctr">
                        <a:lnSpc>
                          <a:spcPct val="115000"/>
                        </a:lnSpc>
                        <a:spcBef>
                          <a:spcPts val="0"/>
                        </a:spcBef>
                        <a:spcAft>
                          <a:spcPts val="0"/>
                        </a:spcAft>
                        <a:buNone/>
                      </a:pPr>
                      <a:r>
                        <a:rPr lang="en" sz="700">
                          <a:solidFill>
                            <a:srgbClr val="374151"/>
                          </a:solidFill>
                        </a:rPr>
                        <a:t>UAV communications</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D297"/>
                    </a:solidFill>
                  </a:tcPr>
                </a:tc>
                <a:tc>
                  <a:txBody>
                    <a:bodyPr/>
                    <a:lstStyle/>
                    <a:p>
                      <a:pPr indent="0" lvl="0" marL="0" rtl="0" algn="ctr">
                        <a:lnSpc>
                          <a:spcPct val="115000"/>
                        </a:lnSpc>
                        <a:spcBef>
                          <a:spcPts val="0"/>
                        </a:spcBef>
                        <a:spcAft>
                          <a:spcPts val="0"/>
                        </a:spcAft>
                        <a:buNone/>
                      </a:pPr>
                      <a:r>
                        <a:rPr lang="en" sz="700">
                          <a:solidFill>
                            <a:srgbClr val="374151"/>
                          </a:solidFill>
                        </a:rPr>
                        <a:t>UGV-UAV formation control</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D297"/>
                    </a:solidFill>
                  </a:tcPr>
                </a:tc>
                <a:tc>
                  <a:txBody>
                    <a:bodyPr/>
                    <a:lstStyle/>
                    <a:p>
                      <a:pPr indent="0" lvl="0" marL="0" rtl="0" algn="ctr">
                        <a:lnSpc>
                          <a:spcPct val="115000"/>
                        </a:lnSpc>
                        <a:spcBef>
                          <a:spcPts val="0"/>
                        </a:spcBef>
                        <a:spcAft>
                          <a:spcPts val="0"/>
                        </a:spcAft>
                        <a:buNone/>
                      </a:pPr>
                      <a:r>
                        <a:rPr lang="en" sz="700">
                          <a:solidFill>
                            <a:srgbClr val="374151"/>
                          </a:solidFill>
                        </a:rPr>
                        <a:t>Virtual reality</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D297"/>
                    </a:solidFill>
                  </a:tcPr>
                </a:tc>
                <a:tc>
                  <a:txBody>
                    <a:bodyPr/>
                    <a:lstStyle/>
                    <a:p>
                      <a:pPr indent="0" lvl="0" marL="0" rtl="0" algn="ctr">
                        <a:lnSpc>
                          <a:spcPct val="115000"/>
                        </a:lnSpc>
                        <a:spcBef>
                          <a:spcPts val="0"/>
                        </a:spcBef>
                        <a:spcAft>
                          <a:spcPts val="0"/>
                        </a:spcAft>
                        <a:buNone/>
                      </a:pPr>
                      <a:r>
                        <a:rPr lang="en" sz="700">
                          <a:solidFill>
                            <a:srgbClr val="374151"/>
                          </a:solidFill>
                        </a:rPr>
                        <a:t>Perception enhancement</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D297"/>
                    </a:solidFill>
                  </a:tcPr>
                </a:tc>
                <a:tc>
                  <a:txBody>
                    <a:bodyPr/>
                    <a:lstStyle/>
                    <a:p>
                      <a:pPr indent="0" lvl="0" marL="0" rtl="0" algn="ctr">
                        <a:lnSpc>
                          <a:spcPct val="115000"/>
                        </a:lnSpc>
                        <a:spcBef>
                          <a:spcPts val="0"/>
                        </a:spcBef>
                        <a:spcAft>
                          <a:spcPts val="0"/>
                        </a:spcAft>
                        <a:buNone/>
                      </a:pPr>
                      <a:r>
                        <a:rPr lang="en" sz="700">
                          <a:solidFill>
                            <a:srgbClr val="374151"/>
                          </a:solidFill>
                        </a:rPr>
                        <a:t>Autonomous vehicle perception</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D297"/>
                    </a:solidFill>
                  </a:tcPr>
                </a:tc>
                <a:tc>
                  <a:txBody>
                    <a:bodyPr/>
                    <a:lstStyle/>
                    <a:p>
                      <a:pPr indent="0" lvl="0" marL="0" rtl="0" algn="ctr">
                        <a:lnSpc>
                          <a:spcPct val="115000"/>
                        </a:lnSpc>
                        <a:spcBef>
                          <a:spcPts val="0"/>
                        </a:spcBef>
                        <a:spcAft>
                          <a:spcPts val="0"/>
                        </a:spcAft>
                        <a:buNone/>
                      </a:pPr>
                      <a:r>
                        <a:rPr lang="en" sz="700">
                          <a:solidFill>
                            <a:srgbClr val="374151"/>
                          </a:solidFill>
                        </a:rPr>
                        <a:t>Lane detection and lane-changing identification</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D297"/>
                    </a:solidFill>
                  </a:tcPr>
                </a:tc>
                <a:tc>
                  <a:txBody>
                    <a:bodyPr/>
                    <a:lstStyle/>
                    <a:p>
                      <a:pPr indent="0" lvl="0" marL="0" rtl="0" algn="ctr">
                        <a:lnSpc>
                          <a:spcPct val="115000"/>
                        </a:lnSpc>
                        <a:spcBef>
                          <a:spcPts val="0"/>
                        </a:spcBef>
                        <a:spcAft>
                          <a:spcPts val="0"/>
                        </a:spcAft>
                        <a:buNone/>
                      </a:pPr>
                      <a:r>
                        <a:rPr lang="en" sz="700">
                          <a:solidFill>
                            <a:srgbClr val="374151"/>
                          </a:solidFill>
                        </a:rPr>
                        <a:t>Lane-changing prediction with automatic labeling</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D297"/>
                    </a:solidFill>
                  </a:tcPr>
                </a:tc>
                <a:tc>
                  <a:txBody>
                    <a:bodyPr/>
                    <a:lstStyle/>
                    <a:p>
                      <a:pPr indent="0" lvl="0" marL="0" rtl="0" algn="ctr">
                        <a:lnSpc>
                          <a:spcPct val="115000"/>
                        </a:lnSpc>
                        <a:spcBef>
                          <a:spcPts val="0"/>
                        </a:spcBef>
                        <a:spcAft>
                          <a:spcPts val="0"/>
                        </a:spcAft>
                        <a:buNone/>
                      </a:pPr>
                      <a:r>
                        <a:rPr lang="en" sz="700">
                          <a:solidFill>
                            <a:srgbClr val="374151"/>
                          </a:solidFill>
                        </a:rPr>
                        <a:t>Drone-assisted lane change maneuver</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D297"/>
                    </a:solidFill>
                  </a:tcPr>
                </a:tc>
                <a:tc>
                  <a:txBody>
                    <a:bodyPr/>
                    <a:lstStyle/>
                    <a:p>
                      <a:pPr indent="0" lvl="0" marL="0" rtl="0" algn="ctr">
                        <a:lnSpc>
                          <a:spcPct val="115000"/>
                        </a:lnSpc>
                        <a:spcBef>
                          <a:spcPts val="0"/>
                        </a:spcBef>
                        <a:spcAft>
                          <a:spcPts val="0"/>
                        </a:spcAft>
                        <a:buNone/>
                      </a:pPr>
                      <a:r>
                        <a:rPr lang="en" sz="700">
                          <a:solidFill>
                            <a:srgbClr val="374151"/>
                          </a:solidFill>
                        </a:rPr>
                        <a:t>Lane change risk index</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D297"/>
                    </a:solidFill>
                  </a:tcPr>
                </a:tc>
                <a:tc>
                  <a:txBody>
                    <a:bodyPr/>
                    <a:lstStyle/>
                    <a:p>
                      <a:pPr indent="0" lvl="0" marL="0" rtl="0" algn="ctr">
                        <a:lnSpc>
                          <a:spcPct val="115000"/>
                        </a:lnSpc>
                        <a:spcBef>
                          <a:spcPts val="0"/>
                        </a:spcBef>
                        <a:spcAft>
                          <a:spcPts val="0"/>
                        </a:spcAft>
                        <a:buNone/>
                      </a:pPr>
                      <a:r>
                        <a:rPr lang="en" sz="700">
                          <a:solidFill>
                            <a:srgbClr val="374151"/>
                          </a:solidFill>
                        </a:rPr>
                        <a:t>Aircraft wing panel inspection</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3D297"/>
                    </a:solidFill>
                  </a:tcPr>
                </a:tc>
              </a:tr>
              <a:tr h="219850">
                <a:tc>
                  <a:txBody>
                    <a:bodyPr/>
                    <a:lstStyle/>
                    <a:p>
                      <a:pPr indent="0" lvl="0" marL="0" rtl="0" algn="l">
                        <a:lnSpc>
                          <a:spcPct val="115000"/>
                        </a:lnSpc>
                        <a:spcBef>
                          <a:spcPts val="0"/>
                        </a:spcBef>
                        <a:spcAft>
                          <a:spcPts val="0"/>
                        </a:spcAft>
                        <a:buNone/>
                      </a:pPr>
                      <a:r>
                        <a:rPr lang="en" sz="700">
                          <a:solidFill>
                            <a:srgbClr val="374151"/>
                          </a:solidFill>
                        </a:rPr>
                        <a:t>1</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solidFill>
                            <a:srgbClr val="374151"/>
                          </a:solidFill>
                        </a:rPr>
                        <a:t>X</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solidFill>
                            <a:srgbClr val="374151"/>
                          </a:solidFill>
                        </a:rPr>
                        <a:t>X</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solidFill>
                            <a:srgbClr val="374151"/>
                          </a:solidFill>
                        </a:rPr>
                        <a:t>X</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solidFill>
                            <a:srgbClr val="374151"/>
                          </a:solidFill>
                        </a:rPr>
                        <a:t>X</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19850">
                <a:tc>
                  <a:txBody>
                    <a:bodyPr/>
                    <a:lstStyle/>
                    <a:p>
                      <a:pPr indent="0" lvl="0" marL="0" rtl="0" algn="l">
                        <a:lnSpc>
                          <a:spcPct val="115000"/>
                        </a:lnSpc>
                        <a:spcBef>
                          <a:spcPts val="0"/>
                        </a:spcBef>
                        <a:spcAft>
                          <a:spcPts val="0"/>
                        </a:spcAft>
                        <a:buNone/>
                      </a:pPr>
                      <a:r>
                        <a:rPr lang="en" sz="700">
                          <a:solidFill>
                            <a:srgbClr val="374151"/>
                          </a:solidFill>
                        </a:rPr>
                        <a:t>2</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700">
                          <a:solidFill>
                            <a:srgbClr val="374151"/>
                          </a:solidFill>
                        </a:rPr>
                        <a:t>X</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700">
                          <a:solidFill>
                            <a:srgbClr val="374151"/>
                          </a:solidFill>
                        </a:rPr>
                        <a:t>X</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r>
              <a:tr h="219850">
                <a:tc>
                  <a:txBody>
                    <a:bodyPr/>
                    <a:lstStyle/>
                    <a:p>
                      <a:pPr indent="0" lvl="0" marL="0" rtl="0" algn="l">
                        <a:lnSpc>
                          <a:spcPct val="115000"/>
                        </a:lnSpc>
                        <a:spcBef>
                          <a:spcPts val="0"/>
                        </a:spcBef>
                        <a:spcAft>
                          <a:spcPts val="0"/>
                        </a:spcAft>
                        <a:buNone/>
                      </a:pPr>
                      <a:r>
                        <a:rPr lang="en" sz="700">
                          <a:solidFill>
                            <a:srgbClr val="374151"/>
                          </a:solidFill>
                        </a:rPr>
                        <a:t>3</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solidFill>
                            <a:srgbClr val="374151"/>
                          </a:solidFill>
                        </a:rPr>
                        <a:t>X</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19850">
                <a:tc>
                  <a:txBody>
                    <a:bodyPr/>
                    <a:lstStyle/>
                    <a:p>
                      <a:pPr indent="0" lvl="0" marL="0" rtl="0" algn="l">
                        <a:lnSpc>
                          <a:spcPct val="115000"/>
                        </a:lnSpc>
                        <a:spcBef>
                          <a:spcPts val="0"/>
                        </a:spcBef>
                        <a:spcAft>
                          <a:spcPts val="0"/>
                        </a:spcAft>
                        <a:buNone/>
                      </a:pPr>
                      <a:r>
                        <a:rPr lang="en" sz="700">
                          <a:solidFill>
                            <a:srgbClr val="374151"/>
                          </a:solidFill>
                        </a:rPr>
                        <a:t>4</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700">
                          <a:solidFill>
                            <a:srgbClr val="374151"/>
                          </a:solidFill>
                        </a:rPr>
                        <a:t>X</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700">
                          <a:solidFill>
                            <a:srgbClr val="374151"/>
                          </a:solidFill>
                        </a:rPr>
                        <a:t>X</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r>
              <a:tr h="219850">
                <a:tc>
                  <a:txBody>
                    <a:bodyPr/>
                    <a:lstStyle/>
                    <a:p>
                      <a:pPr indent="0" lvl="0" marL="0" rtl="0" algn="l">
                        <a:lnSpc>
                          <a:spcPct val="115000"/>
                        </a:lnSpc>
                        <a:spcBef>
                          <a:spcPts val="0"/>
                        </a:spcBef>
                        <a:spcAft>
                          <a:spcPts val="0"/>
                        </a:spcAft>
                        <a:buNone/>
                      </a:pPr>
                      <a:r>
                        <a:rPr lang="en" sz="700">
                          <a:solidFill>
                            <a:srgbClr val="374151"/>
                          </a:solidFill>
                        </a:rPr>
                        <a:t>5</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solidFill>
                            <a:srgbClr val="374151"/>
                          </a:solidFill>
                        </a:rPr>
                        <a:t>X</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19850">
                <a:tc>
                  <a:txBody>
                    <a:bodyPr/>
                    <a:lstStyle/>
                    <a:p>
                      <a:pPr indent="0" lvl="0" marL="0" rtl="0" algn="l">
                        <a:lnSpc>
                          <a:spcPct val="115000"/>
                        </a:lnSpc>
                        <a:spcBef>
                          <a:spcPts val="0"/>
                        </a:spcBef>
                        <a:spcAft>
                          <a:spcPts val="0"/>
                        </a:spcAft>
                        <a:buNone/>
                      </a:pPr>
                      <a:r>
                        <a:rPr lang="en" sz="700">
                          <a:solidFill>
                            <a:srgbClr val="374151"/>
                          </a:solidFill>
                        </a:rPr>
                        <a:t>6</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700">
                          <a:solidFill>
                            <a:srgbClr val="374151"/>
                          </a:solidFill>
                        </a:rPr>
                        <a:t>X</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700">
                          <a:solidFill>
                            <a:srgbClr val="374151"/>
                          </a:solidFill>
                        </a:rPr>
                        <a:t>X</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r>
              <a:tr h="219850">
                <a:tc>
                  <a:txBody>
                    <a:bodyPr/>
                    <a:lstStyle/>
                    <a:p>
                      <a:pPr indent="0" lvl="0" marL="0" rtl="0" algn="l">
                        <a:lnSpc>
                          <a:spcPct val="115000"/>
                        </a:lnSpc>
                        <a:spcBef>
                          <a:spcPts val="0"/>
                        </a:spcBef>
                        <a:spcAft>
                          <a:spcPts val="0"/>
                        </a:spcAft>
                        <a:buNone/>
                      </a:pPr>
                      <a:r>
                        <a:rPr lang="en" sz="700">
                          <a:solidFill>
                            <a:srgbClr val="374151"/>
                          </a:solidFill>
                        </a:rPr>
                        <a:t>7</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solidFill>
                            <a:srgbClr val="374151"/>
                          </a:solidFill>
                        </a:rPr>
                        <a:t>X</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solidFill>
                            <a:srgbClr val="374151"/>
                          </a:solidFill>
                        </a:rPr>
                        <a:t>X</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19850">
                <a:tc>
                  <a:txBody>
                    <a:bodyPr/>
                    <a:lstStyle/>
                    <a:p>
                      <a:pPr indent="0" lvl="0" marL="0" rtl="0" algn="l">
                        <a:lnSpc>
                          <a:spcPct val="115000"/>
                        </a:lnSpc>
                        <a:spcBef>
                          <a:spcPts val="0"/>
                        </a:spcBef>
                        <a:spcAft>
                          <a:spcPts val="0"/>
                        </a:spcAft>
                        <a:buNone/>
                      </a:pPr>
                      <a:r>
                        <a:rPr lang="en" sz="700">
                          <a:solidFill>
                            <a:srgbClr val="374151"/>
                          </a:solidFill>
                        </a:rPr>
                        <a:t>8</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700">
                          <a:solidFill>
                            <a:srgbClr val="374151"/>
                          </a:solidFill>
                        </a:rPr>
                        <a:t>X</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700">
                          <a:solidFill>
                            <a:srgbClr val="374151"/>
                          </a:solidFill>
                        </a:rPr>
                        <a:t>X</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700">
                          <a:solidFill>
                            <a:srgbClr val="374151"/>
                          </a:solidFill>
                        </a:rPr>
                        <a:t>X</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r>
              <a:tr h="219850">
                <a:tc>
                  <a:txBody>
                    <a:bodyPr/>
                    <a:lstStyle/>
                    <a:p>
                      <a:pPr indent="0" lvl="0" marL="0" rtl="0" algn="l">
                        <a:lnSpc>
                          <a:spcPct val="115000"/>
                        </a:lnSpc>
                        <a:spcBef>
                          <a:spcPts val="0"/>
                        </a:spcBef>
                        <a:spcAft>
                          <a:spcPts val="0"/>
                        </a:spcAft>
                        <a:buNone/>
                      </a:pPr>
                      <a:r>
                        <a:rPr lang="en" sz="700">
                          <a:solidFill>
                            <a:srgbClr val="374151"/>
                          </a:solidFill>
                        </a:rPr>
                        <a:t>9</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solidFill>
                            <a:srgbClr val="374151"/>
                          </a:solidFill>
                        </a:rPr>
                        <a:t>X</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solidFill>
                            <a:srgbClr val="374151"/>
                          </a:solidFill>
                        </a:rPr>
                        <a:t>X</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solidFill>
                            <a:srgbClr val="374151"/>
                          </a:solidFill>
                        </a:rPr>
                        <a:t>X</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19850">
                <a:tc>
                  <a:txBody>
                    <a:bodyPr/>
                    <a:lstStyle/>
                    <a:p>
                      <a:pPr indent="0" lvl="0" marL="0" rtl="0" algn="l">
                        <a:lnSpc>
                          <a:spcPct val="115000"/>
                        </a:lnSpc>
                        <a:spcBef>
                          <a:spcPts val="0"/>
                        </a:spcBef>
                        <a:spcAft>
                          <a:spcPts val="0"/>
                        </a:spcAft>
                        <a:buNone/>
                      </a:pPr>
                      <a:r>
                        <a:rPr lang="en" sz="700">
                          <a:solidFill>
                            <a:srgbClr val="374151"/>
                          </a:solidFill>
                        </a:rPr>
                        <a:t>10</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700">
                          <a:solidFill>
                            <a:srgbClr val="374151"/>
                          </a:solidFill>
                        </a:rPr>
                        <a:t>X</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r>
              <a:tr h="219850">
                <a:tc>
                  <a:txBody>
                    <a:bodyPr/>
                    <a:lstStyle/>
                    <a:p>
                      <a:pPr indent="0" lvl="0" marL="0" rtl="0" algn="l">
                        <a:lnSpc>
                          <a:spcPct val="115000"/>
                        </a:lnSpc>
                        <a:spcBef>
                          <a:spcPts val="0"/>
                        </a:spcBef>
                        <a:spcAft>
                          <a:spcPts val="0"/>
                        </a:spcAft>
                        <a:buNone/>
                      </a:pPr>
                      <a:r>
                        <a:rPr lang="en" sz="700">
                          <a:solidFill>
                            <a:srgbClr val="374151"/>
                          </a:solidFill>
                        </a:rPr>
                        <a:t>11</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solidFill>
                            <a:srgbClr val="374151"/>
                          </a:solidFill>
                        </a:rPr>
                        <a:t>X</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solidFill>
                            <a:srgbClr val="374151"/>
                          </a:solidFill>
                        </a:rPr>
                        <a:t>X</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700">
                          <a:solidFill>
                            <a:srgbClr val="374151"/>
                          </a:solidFill>
                        </a:rPr>
                        <a:t>X</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19850">
                <a:tc>
                  <a:txBody>
                    <a:bodyPr/>
                    <a:lstStyle/>
                    <a:p>
                      <a:pPr indent="0" lvl="0" marL="0" rtl="0" algn="l">
                        <a:lnSpc>
                          <a:spcPct val="115000"/>
                        </a:lnSpc>
                        <a:spcBef>
                          <a:spcPts val="0"/>
                        </a:spcBef>
                        <a:spcAft>
                          <a:spcPts val="0"/>
                        </a:spcAft>
                        <a:buNone/>
                      </a:pPr>
                      <a:r>
                        <a:rPr lang="en" sz="700">
                          <a:solidFill>
                            <a:srgbClr val="374151"/>
                          </a:solidFill>
                        </a:rPr>
                        <a:t>12</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c>
                  <a:txBody>
                    <a:bodyPr/>
                    <a:lstStyle/>
                    <a:p>
                      <a:pPr indent="0" lvl="0" marL="0" rtl="0" algn="l">
                        <a:lnSpc>
                          <a:spcPct val="115000"/>
                        </a:lnSpc>
                        <a:spcBef>
                          <a:spcPts val="0"/>
                        </a:spcBef>
                        <a:spcAft>
                          <a:spcPts val="0"/>
                        </a:spcAft>
                        <a:buNone/>
                      </a:pPr>
                      <a:r>
                        <a:rPr lang="en" sz="700">
                          <a:solidFill>
                            <a:srgbClr val="374151"/>
                          </a:solidFill>
                        </a:rPr>
                        <a:t>X</a:t>
                      </a:r>
                      <a:endParaRPr sz="700">
                        <a:solidFill>
                          <a:srgbClr val="374151"/>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F9E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Category 3: Drone as public infrastructure</a:t>
            </a:r>
            <a:endParaRPr/>
          </a:p>
        </p:txBody>
      </p:sp>
      <p:sp>
        <p:nvSpPr>
          <p:cNvPr id="360" name="Google Shape;360;p27"/>
          <p:cNvSpPr txBox="1"/>
          <p:nvPr>
            <p:ph idx="1" type="body"/>
          </p:nvPr>
        </p:nvSpPr>
        <p:spPr>
          <a:xfrm>
            <a:off x="311700" y="1152475"/>
            <a:ext cx="8520600" cy="37386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[1] Car detection over urban city for </a:t>
            </a:r>
            <a:r>
              <a:rPr lang="en"/>
              <a:t>feasibility</a:t>
            </a:r>
            <a:r>
              <a:rPr lang="en"/>
              <a:t>. They try to balance precision with speed using </a:t>
            </a:r>
            <a:r>
              <a:rPr lang="en"/>
              <a:t>embedded</a:t>
            </a:r>
            <a:r>
              <a:rPr lang="en"/>
              <a:t> and dedicated hardware.</a:t>
            </a:r>
            <a:endParaRPr/>
          </a:p>
          <a:p>
            <a:pPr indent="0" lvl="0" marL="0" rtl="0" algn="l">
              <a:spcBef>
                <a:spcPts val="1200"/>
              </a:spcBef>
              <a:spcAft>
                <a:spcPts val="0"/>
              </a:spcAft>
              <a:buNone/>
            </a:pPr>
            <a:r>
              <a:rPr lang="en"/>
              <a:t>[2] UAV data analyzed and used to calculate data for merging vehicles</a:t>
            </a:r>
            <a:endParaRPr/>
          </a:p>
          <a:p>
            <a:pPr indent="0" lvl="0" marL="0" rtl="0" algn="l">
              <a:spcBef>
                <a:spcPts val="1200"/>
              </a:spcBef>
              <a:spcAft>
                <a:spcPts val="0"/>
              </a:spcAft>
              <a:buNone/>
            </a:pPr>
            <a:r>
              <a:rPr lang="en"/>
              <a:t>[3] Car vision system (opencv) to detect open parking spaces</a:t>
            </a:r>
            <a:endParaRPr/>
          </a:p>
          <a:p>
            <a:pPr indent="0" lvl="0" marL="0" rtl="0" algn="l">
              <a:spcBef>
                <a:spcPts val="1200"/>
              </a:spcBef>
              <a:spcAft>
                <a:spcPts val="0"/>
              </a:spcAft>
              <a:buNone/>
            </a:pPr>
            <a:r>
              <a:rPr lang="en"/>
              <a:t>[4] UAV relaying to UGV but with different land types to test realistic communication situations using 5Ghz</a:t>
            </a:r>
            <a:endParaRPr/>
          </a:p>
          <a:p>
            <a:pPr indent="0" lvl="0" marL="0" rtl="0" algn="l">
              <a:spcBef>
                <a:spcPts val="1200"/>
              </a:spcBef>
              <a:spcAft>
                <a:spcPts val="0"/>
              </a:spcAft>
              <a:buNone/>
            </a:pPr>
            <a:r>
              <a:rPr lang="en"/>
              <a:t>[5] This is the proposition for [4]</a:t>
            </a:r>
            <a:endParaRPr/>
          </a:p>
          <a:p>
            <a:pPr indent="0" lvl="0" marL="0" rtl="0" algn="l">
              <a:spcBef>
                <a:spcPts val="1200"/>
              </a:spcBef>
              <a:spcAft>
                <a:spcPts val="0"/>
              </a:spcAft>
              <a:buNone/>
            </a:pPr>
            <a:r>
              <a:rPr lang="en"/>
              <a:t>[6] Utilized UAV to detect cars with a wide range of orientations in </a:t>
            </a:r>
            <a:r>
              <a:rPr lang="en"/>
              <a:t>relative</a:t>
            </a:r>
            <a:r>
              <a:rPr lang="en"/>
              <a:t> real time (but on a powerful computer)</a:t>
            </a:r>
            <a:endParaRPr/>
          </a:p>
          <a:p>
            <a:pPr indent="0" lvl="0" marL="0" rtl="0" algn="l">
              <a:spcBef>
                <a:spcPts val="1200"/>
              </a:spcBef>
              <a:spcAft>
                <a:spcPts val="0"/>
              </a:spcAft>
              <a:buNone/>
            </a:pPr>
            <a:r>
              <a:rPr lang="en"/>
              <a:t>[7] Lightweight system to detect roads/cars for traffic monitoring with complex </a:t>
            </a:r>
            <a:r>
              <a:rPr lang="en"/>
              <a:t>surroundings</a:t>
            </a:r>
            <a:r>
              <a:rPr lang="en"/>
              <a:t> and shadows</a:t>
            </a:r>
            <a:endParaRPr/>
          </a:p>
          <a:p>
            <a:pPr indent="0" lvl="0" marL="0" rtl="0" algn="l">
              <a:spcBef>
                <a:spcPts val="1200"/>
              </a:spcBef>
              <a:spcAft>
                <a:spcPts val="0"/>
              </a:spcAft>
              <a:buNone/>
            </a:pPr>
            <a:r>
              <a:rPr lang="en"/>
              <a:t>[8] Discusses Possible uses for more versatile camera locations within a city context rather than stationary cameras. Also UAV for rerouting cars</a:t>
            </a:r>
            <a:endParaRPr/>
          </a:p>
          <a:p>
            <a:pPr indent="0" lvl="0" marL="0" rtl="0" algn="l">
              <a:spcBef>
                <a:spcPts val="1200"/>
              </a:spcBef>
              <a:spcAft>
                <a:spcPts val="0"/>
              </a:spcAft>
              <a:buNone/>
            </a:pPr>
            <a:r>
              <a:rPr lang="en"/>
              <a:t>[9] UAV can be utilized for smart path planning and deployed optimally to cover city and coordinate</a:t>
            </a:r>
            <a:endParaRPr/>
          </a:p>
          <a:p>
            <a:pPr indent="0" lvl="0" marL="0" rtl="0" algn="l">
              <a:spcBef>
                <a:spcPts val="1200"/>
              </a:spcBef>
              <a:spcAft>
                <a:spcPts val="0"/>
              </a:spcAft>
              <a:buNone/>
            </a:pPr>
            <a:r>
              <a:rPr lang="en"/>
              <a:t>[10] Survey of use for smart </a:t>
            </a:r>
            <a:r>
              <a:rPr lang="en"/>
              <a:t>city</a:t>
            </a:r>
            <a:r>
              <a:rPr lang="en"/>
              <a:t> including traffic monitoring, open parking and routing for cars. </a:t>
            </a:r>
            <a:r>
              <a:rPr lang="en"/>
              <a:t>Infrastructure</a:t>
            </a:r>
            <a:r>
              <a:rPr lang="en"/>
              <a:t> inspections.Surveying land for development</a:t>
            </a:r>
            <a:endParaRPr/>
          </a:p>
          <a:p>
            <a:pPr indent="0" lvl="0" marL="0" rtl="0" algn="l">
              <a:spcBef>
                <a:spcPts val="1200"/>
              </a:spcBef>
              <a:spcAft>
                <a:spcPts val="1200"/>
              </a:spcAft>
              <a:buClr>
                <a:schemeClr val="dk1"/>
              </a:buClr>
              <a:buSzPct val="84615"/>
              <a:buFont typeface="Arial"/>
              <a:buNone/>
            </a:pPr>
            <a:r>
              <a:rPr lang="en"/>
              <a:t>[11] UAVs utilized to capture traffic and then data used for analysis on density of traffic for later use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Category 3: Drone as public infrastructure</a:t>
            </a:r>
            <a:endParaRPr/>
          </a:p>
        </p:txBody>
      </p:sp>
      <p:sp>
        <p:nvSpPr>
          <p:cNvPr id="366" name="Google Shape;366;p28"/>
          <p:cNvSpPr txBox="1"/>
          <p:nvPr>
            <p:ph idx="1" type="body"/>
          </p:nvPr>
        </p:nvSpPr>
        <p:spPr>
          <a:xfrm>
            <a:off x="1303800" y="1468575"/>
            <a:ext cx="7528500" cy="3422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Categories:</a:t>
            </a:r>
            <a:endParaRPr/>
          </a:p>
          <a:p>
            <a:pPr indent="0" lvl="0" marL="0" rtl="0" algn="l">
              <a:spcBef>
                <a:spcPts val="1200"/>
              </a:spcBef>
              <a:spcAft>
                <a:spcPts val="0"/>
              </a:spcAft>
              <a:buNone/>
            </a:pPr>
            <a:r>
              <a:rPr b="1" lang="en"/>
              <a:t>Offline</a:t>
            </a:r>
            <a:endParaRPr b="1"/>
          </a:p>
          <a:p>
            <a:pPr indent="0" lvl="0" marL="0" rtl="0" algn="l">
              <a:spcBef>
                <a:spcPts val="1200"/>
              </a:spcBef>
              <a:spcAft>
                <a:spcPts val="0"/>
              </a:spcAft>
              <a:buNone/>
            </a:pPr>
            <a:r>
              <a:rPr lang="en"/>
              <a:t>1) </a:t>
            </a:r>
            <a:r>
              <a:rPr lang="en"/>
              <a:t>Drones used as data </a:t>
            </a:r>
            <a:r>
              <a:rPr lang="en"/>
              <a:t>collection</a:t>
            </a:r>
            <a:r>
              <a:rPr lang="en"/>
              <a:t> agents for offline decision making was discussed in papers [1], [2], [6], [7], and [11]. [2], [7], and [11] focused on drones just as movable cameras while [1] and [6] tried doing it in real time but found it to be slow and inaccurate. [1] was the only one with an </a:t>
            </a:r>
            <a:r>
              <a:rPr lang="en"/>
              <a:t>embedded</a:t>
            </a:r>
            <a:r>
              <a:rPr lang="en"/>
              <a:t> system. The data was then used for merging data at highway exits, traffic density, and pattern recognition.</a:t>
            </a:r>
            <a:endParaRPr/>
          </a:p>
          <a:p>
            <a:pPr indent="0" lvl="0" marL="0" rtl="0" algn="l">
              <a:spcBef>
                <a:spcPts val="1200"/>
              </a:spcBef>
              <a:spcAft>
                <a:spcPts val="0"/>
              </a:spcAft>
              <a:buNone/>
            </a:pPr>
            <a:r>
              <a:rPr b="1" lang="en"/>
              <a:t>Parking</a:t>
            </a:r>
            <a:endParaRPr b="1"/>
          </a:p>
          <a:p>
            <a:pPr indent="0" lvl="0" marL="0" rtl="0" algn="l">
              <a:spcBef>
                <a:spcPts val="1200"/>
              </a:spcBef>
              <a:spcAft>
                <a:spcPts val="0"/>
              </a:spcAft>
              <a:buNone/>
            </a:pPr>
            <a:r>
              <a:rPr lang="en"/>
              <a:t>2) Drones used as a way to help park cars is </a:t>
            </a:r>
            <a:r>
              <a:rPr lang="en"/>
              <a:t>discussed</a:t>
            </a:r>
            <a:r>
              <a:rPr lang="en"/>
              <a:t> in [3] and [10]. [3] tries to use a drone to assist humans in a structure while [10] solves street parking and routing cars to spots.</a:t>
            </a:r>
            <a:endParaRPr/>
          </a:p>
          <a:p>
            <a:pPr indent="0" lvl="0" marL="0" rtl="0" algn="l">
              <a:spcBef>
                <a:spcPts val="1200"/>
              </a:spcBef>
              <a:spcAft>
                <a:spcPts val="0"/>
              </a:spcAft>
              <a:buNone/>
            </a:pPr>
            <a:r>
              <a:rPr b="1" lang="en"/>
              <a:t>Online</a:t>
            </a:r>
            <a:endParaRPr b="1"/>
          </a:p>
          <a:p>
            <a:pPr indent="0" lvl="0" marL="0" rtl="0" algn="l">
              <a:spcBef>
                <a:spcPts val="1200"/>
              </a:spcBef>
              <a:spcAft>
                <a:spcPts val="1200"/>
              </a:spcAft>
              <a:buNone/>
            </a:pPr>
            <a:r>
              <a:rPr lang="en"/>
              <a:t>3) [4], [5], [8], [9], and [10] all discuss the use of drones as </a:t>
            </a:r>
            <a:r>
              <a:rPr lang="en"/>
              <a:t>extensions</a:t>
            </a:r>
            <a:r>
              <a:rPr lang="en"/>
              <a:t> of existing infrastructure with real-time online solutions. [4], [5], [9], and [10] look at issues with drones extending </a:t>
            </a:r>
            <a:r>
              <a:rPr lang="en"/>
              <a:t>networking</a:t>
            </a:r>
            <a:r>
              <a:rPr lang="en"/>
              <a:t> infrastructure as relays and [8], [9], and [10] discuss broader use cases like traffic policing, rerouting cars in case of accident, ITS, and even infrastructure inspections/surveys.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Category 4: Special Purpose Vehicles</a:t>
            </a:r>
            <a:endParaRPr/>
          </a:p>
        </p:txBody>
      </p:sp>
      <p:sp>
        <p:nvSpPr>
          <p:cNvPr id="372" name="Google Shape;372;p29"/>
          <p:cNvSpPr txBox="1"/>
          <p:nvPr>
            <p:ph idx="1" type="body"/>
          </p:nvPr>
        </p:nvSpPr>
        <p:spPr>
          <a:xfrm>
            <a:off x="604275" y="1290700"/>
            <a:ext cx="7730100" cy="324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900"/>
              <a:t>[1] Game Theoretical Bandwidth Allocation in UAV-UGV Collaborative Disaster Relief Networks - </a:t>
            </a:r>
            <a:r>
              <a:rPr lang="en" sz="900"/>
              <a:t>UAV-UGV collaborative disaster relief network architecture</a:t>
            </a:r>
            <a:endParaRPr sz="900"/>
          </a:p>
          <a:p>
            <a:pPr indent="0" lvl="0" marL="0" rtl="0" algn="l">
              <a:spcBef>
                <a:spcPts val="1200"/>
              </a:spcBef>
              <a:spcAft>
                <a:spcPts val="0"/>
              </a:spcAft>
              <a:buClr>
                <a:schemeClr val="dk1"/>
              </a:buClr>
              <a:buSzPct val="122222"/>
              <a:buFont typeface="Arial"/>
              <a:buNone/>
            </a:pPr>
            <a:r>
              <a:rPr lang="en" sz="900"/>
              <a:t>[2] Bird's eye view: Cooperative exploration by UGV and UAV - UAV guiding UGV to identify survivors</a:t>
            </a:r>
            <a:endParaRPr sz="900"/>
          </a:p>
          <a:p>
            <a:pPr indent="0" lvl="0" marL="0" rtl="0" algn="l">
              <a:spcBef>
                <a:spcPts val="1200"/>
              </a:spcBef>
              <a:spcAft>
                <a:spcPts val="0"/>
              </a:spcAft>
              <a:buClr>
                <a:schemeClr val="dk1"/>
              </a:buClr>
              <a:buSzPct val="122222"/>
              <a:buFont typeface="Arial"/>
              <a:buNone/>
            </a:pPr>
            <a:r>
              <a:rPr lang="en" sz="900"/>
              <a:t>[3] Commanding Coo</a:t>
            </a:r>
            <a:r>
              <a:rPr lang="en" sz="900"/>
              <a:t>p</a:t>
            </a:r>
            <a:r>
              <a:rPr lang="en" sz="900"/>
              <a:t>erative UGV-UAV With Nested Vehicle Routing for Emergency Resource Delivery - </a:t>
            </a:r>
            <a:r>
              <a:rPr lang="en" sz="900"/>
              <a:t>Contactless UAV + UGV emergency delivery system that creates an optimal route after receiving operation orders</a:t>
            </a:r>
            <a:endParaRPr sz="900"/>
          </a:p>
          <a:p>
            <a:pPr indent="0" lvl="0" marL="0" rtl="0" algn="l">
              <a:spcBef>
                <a:spcPts val="1200"/>
              </a:spcBef>
              <a:spcAft>
                <a:spcPts val="0"/>
              </a:spcAft>
              <a:buClr>
                <a:schemeClr val="dk1"/>
              </a:buClr>
              <a:buSzPct val="122222"/>
              <a:buFont typeface="Arial"/>
              <a:buNone/>
            </a:pPr>
            <a:r>
              <a:rPr lang="en" sz="900"/>
              <a:t>[4] Design of surveillance drone with X-ray camera, IR camera and metal detector - </a:t>
            </a:r>
            <a:r>
              <a:rPr lang="en" sz="900"/>
              <a:t>Anti-terrorism drone used to detect explosives and weapons in real time</a:t>
            </a:r>
            <a:endParaRPr sz="900"/>
          </a:p>
          <a:p>
            <a:pPr indent="0" lvl="0" marL="0" rtl="0" algn="l">
              <a:spcBef>
                <a:spcPts val="1200"/>
              </a:spcBef>
              <a:spcAft>
                <a:spcPts val="0"/>
              </a:spcAft>
              <a:buClr>
                <a:schemeClr val="dk1"/>
              </a:buClr>
              <a:buSzPct val="122222"/>
              <a:buFont typeface="Arial"/>
              <a:buNone/>
            </a:pPr>
            <a:r>
              <a:rPr lang="en" sz="900"/>
              <a:t>[5] Path-Following with a UGV-UAV Formation Considering that the UAV Lands on the UGV</a:t>
            </a:r>
            <a:endParaRPr sz="900"/>
          </a:p>
          <a:p>
            <a:pPr indent="0" lvl="0" marL="0" rtl="0" algn="l">
              <a:spcBef>
                <a:spcPts val="1200"/>
              </a:spcBef>
              <a:spcAft>
                <a:spcPts val="0"/>
              </a:spcAft>
              <a:buClr>
                <a:schemeClr val="dk1"/>
              </a:buClr>
              <a:buSzPct val="122222"/>
              <a:buFont typeface="Arial"/>
              <a:buNone/>
            </a:pPr>
            <a:r>
              <a:rPr lang="en" sz="900"/>
              <a:t>[6] Truck-Drone Hybrid Delivery Routing - </a:t>
            </a:r>
            <a:r>
              <a:rPr lang="en" sz="900"/>
              <a:t>Drone-truck collaborative delivery system, mainly focuses on optimizing pathing to minimize delivery time</a:t>
            </a:r>
            <a:endParaRPr sz="900"/>
          </a:p>
          <a:p>
            <a:pPr indent="0" lvl="0" marL="0" rtl="0" algn="l">
              <a:spcBef>
                <a:spcPts val="1200"/>
              </a:spcBef>
              <a:spcAft>
                <a:spcPts val="0"/>
              </a:spcAft>
              <a:buClr>
                <a:schemeClr val="dk1"/>
              </a:buClr>
              <a:buSzPct val="122222"/>
              <a:buFont typeface="Arial"/>
              <a:buNone/>
            </a:pPr>
            <a:r>
              <a:rPr lang="en" sz="900"/>
              <a:t>[7] UAV-enabled intelligent traffic policing and emergency response handling system for the smart city - </a:t>
            </a:r>
            <a:r>
              <a:rPr lang="en" sz="900"/>
              <a:t>Discusses several traffic monitoring and policing systems using UAVs in smart cities</a:t>
            </a:r>
            <a:endParaRPr sz="900"/>
          </a:p>
          <a:p>
            <a:pPr indent="0" lvl="0" marL="0" rtl="0" algn="l">
              <a:spcBef>
                <a:spcPts val="1200"/>
              </a:spcBef>
              <a:spcAft>
                <a:spcPts val="0"/>
              </a:spcAft>
              <a:buClr>
                <a:schemeClr val="dk1"/>
              </a:buClr>
              <a:buSzPct val="122222"/>
              <a:buFont typeface="Arial"/>
              <a:buNone/>
            </a:pPr>
            <a:r>
              <a:rPr lang="en" sz="900"/>
              <a:t>[8] UAV-Enabled Intelligent Transportation Systems for the Smart City: Applications and Challenges - </a:t>
            </a:r>
            <a:r>
              <a:rPr lang="en" sz="900"/>
              <a:t>Discusses potential applications of UAVs in a smart city such as police support, accident reporting, autonomous driving, etc</a:t>
            </a:r>
            <a:endParaRPr sz="900"/>
          </a:p>
          <a:p>
            <a:pPr indent="0" lvl="0" marL="0" rtl="0" algn="l">
              <a:spcBef>
                <a:spcPts val="1200"/>
              </a:spcBef>
              <a:spcAft>
                <a:spcPts val="0"/>
              </a:spcAft>
              <a:buClr>
                <a:schemeClr val="dk1"/>
              </a:buClr>
              <a:buSzPct val="122222"/>
              <a:buFont typeface="Arial"/>
              <a:buNone/>
            </a:pPr>
            <a:r>
              <a:rPr lang="en" sz="900"/>
              <a:t>[9] Drone-surveillance for search and rescue in natural disaster - </a:t>
            </a:r>
            <a:r>
              <a:rPr lang="en" sz="900"/>
              <a:t>Model to search and identify people in a natural disaster environment</a:t>
            </a:r>
            <a:endParaRPr sz="900"/>
          </a:p>
          <a:p>
            <a:pPr indent="0" lvl="0" marL="0" rtl="0" algn="l">
              <a:spcBef>
                <a:spcPts val="1200"/>
              </a:spcBef>
              <a:spcAft>
                <a:spcPts val="1200"/>
              </a:spcAft>
              <a:buClr>
                <a:schemeClr val="dk1"/>
              </a:buClr>
              <a:buSzPct val="122222"/>
              <a:buFont typeface="Arial"/>
              <a:buNone/>
            </a:pPr>
            <a:r>
              <a:rPr lang="en" sz="900"/>
              <a:t>	</a:t>
            </a:r>
            <a:endParaRPr sz="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Category 4: Special Purpose Vehicles</a:t>
            </a:r>
            <a:endParaRPr/>
          </a:p>
        </p:txBody>
      </p:sp>
      <p:sp>
        <p:nvSpPr>
          <p:cNvPr id="378" name="Google Shape;378;p30"/>
          <p:cNvSpPr txBox="1"/>
          <p:nvPr>
            <p:ph idx="1" type="body"/>
          </p:nvPr>
        </p:nvSpPr>
        <p:spPr>
          <a:xfrm>
            <a:off x="1303800" y="1406725"/>
            <a:ext cx="7030500" cy="312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Categories:</a:t>
            </a:r>
            <a:endParaRPr sz="900"/>
          </a:p>
          <a:p>
            <a:pPr indent="0" lvl="0" marL="0" rtl="0" algn="l">
              <a:spcBef>
                <a:spcPts val="1200"/>
              </a:spcBef>
              <a:spcAft>
                <a:spcPts val="0"/>
              </a:spcAft>
              <a:buNone/>
            </a:pPr>
            <a:r>
              <a:rPr b="1" lang="en" sz="900"/>
              <a:t>Delivery Systems</a:t>
            </a:r>
            <a:endParaRPr sz="900"/>
          </a:p>
          <a:p>
            <a:pPr indent="0" lvl="0" marL="0" rtl="0" algn="l">
              <a:spcBef>
                <a:spcPts val="1200"/>
              </a:spcBef>
              <a:spcAft>
                <a:spcPts val="0"/>
              </a:spcAft>
              <a:buNone/>
            </a:pPr>
            <a:r>
              <a:rPr lang="en" sz="900"/>
              <a:t>1) [6] For normal package delivery, a delivery truck can carry drones to decrease delivery time by using efficient routing. In disaster scenarios where it is not safe for people, [3] UAVs can be used with UGVs to deliver emergency supplies.</a:t>
            </a:r>
            <a:endParaRPr sz="900"/>
          </a:p>
          <a:p>
            <a:pPr indent="0" lvl="0" marL="0" rtl="0" algn="l">
              <a:spcBef>
                <a:spcPts val="1200"/>
              </a:spcBef>
              <a:spcAft>
                <a:spcPts val="0"/>
              </a:spcAft>
              <a:buNone/>
            </a:pPr>
            <a:r>
              <a:rPr b="1" lang="en" sz="900"/>
              <a:t>Law Enforcement</a:t>
            </a:r>
            <a:endParaRPr b="1" sz="900"/>
          </a:p>
          <a:p>
            <a:pPr indent="0" lvl="0" marL="0" rtl="0" algn="l">
              <a:spcBef>
                <a:spcPts val="1200"/>
              </a:spcBef>
              <a:spcAft>
                <a:spcPts val="0"/>
              </a:spcAft>
              <a:buNone/>
            </a:pPr>
            <a:r>
              <a:rPr lang="en" sz="900"/>
              <a:t>2) Drones can be used for emergency services. [7][8] There are various applications to assist police through drone vision such as tracking criminals and , specifically </a:t>
            </a:r>
            <a:r>
              <a:rPr lang="en" sz="900"/>
              <a:t>[4] </a:t>
            </a:r>
            <a:r>
              <a:rPr lang="en" sz="900"/>
              <a:t>bomb squads/anti-terrorism orgs can use a drone to detect various threats. </a:t>
            </a:r>
            <a:endParaRPr sz="900"/>
          </a:p>
          <a:p>
            <a:pPr indent="0" lvl="0" marL="0" rtl="0" algn="l">
              <a:spcBef>
                <a:spcPts val="1200"/>
              </a:spcBef>
              <a:spcAft>
                <a:spcPts val="0"/>
              </a:spcAft>
              <a:buNone/>
            </a:pPr>
            <a:r>
              <a:rPr b="1" lang="en" sz="900"/>
              <a:t>Disasters</a:t>
            </a:r>
            <a:endParaRPr b="1" sz="900"/>
          </a:p>
          <a:p>
            <a:pPr indent="0" lvl="0" marL="0" rtl="0" algn="l">
              <a:spcBef>
                <a:spcPts val="1200"/>
              </a:spcBef>
              <a:spcAft>
                <a:spcPts val="0"/>
              </a:spcAft>
              <a:buNone/>
            </a:pPr>
            <a:r>
              <a:rPr lang="en" sz="900"/>
              <a:t>3) </a:t>
            </a:r>
            <a:r>
              <a:rPr lang="en" sz="900"/>
              <a:t>[2] </a:t>
            </a:r>
            <a:r>
              <a:rPr lang="en" sz="900"/>
              <a:t>People stuck in disasters can be helped by a UGV guided by a UAV that </a:t>
            </a:r>
            <a:r>
              <a:rPr lang="en" sz="900"/>
              <a:t>[9] </a:t>
            </a:r>
            <a:r>
              <a:rPr lang="en" sz="900"/>
              <a:t>uses highly accurate feature detection to accurately identify people, and [6] drones can bring supplies until people can get to them. [1] This can be achieved using a network of connected UAVs and UGVs. [8] A rescue team can be given additional information about accidents or disaster sites from a top down view.</a:t>
            </a:r>
            <a:endParaRPr sz="900"/>
          </a:p>
          <a:p>
            <a:pPr indent="0" lvl="0" marL="0" rtl="0" algn="l">
              <a:spcBef>
                <a:spcPts val="1200"/>
              </a:spcBef>
              <a:spcAft>
                <a:spcPts val="0"/>
              </a:spcAft>
              <a:buNone/>
            </a:pPr>
            <a:r>
              <a:t/>
            </a:r>
            <a:endParaRPr sz="900"/>
          </a:p>
          <a:p>
            <a:pPr indent="0" lvl="0" marL="0" rtl="0" algn="l">
              <a:spcBef>
                <a:spcPts val="1200"/>
              </a:spcBef>
              <a:spcAft>
                <a:spcPts val="0"/>
              </a:spcAft>
              <a:buNone/>
            </a:pPr>
            <a:r>
              <a:t/>
            </a:r>
            <a:endParaRPr sz="900"/>
          </a:p>
          <a:p>
            <a:pPr indent="0" lvl="0" marL="0" rtl="0" algn="l">
              <a:spcBef>
                <a:spcPts val="1200"/>
              </a:spcBef>
              <a:spcAft>
                <a:spcPts val="1200"/>
              </a:spcAft>
              <a:buNone/>
            </a:pPr>
            <a:r>
              <a:t/>
            </a:r>
            <a:endParaRPr sz="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1"/>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Section 3</a:t>
            </a:r>
            <a:endParaRPr/>
          </a:p>
        </p:txBody>
      </p:sp>
      <p:sp>
        <p:nvSpPr>
          <p:cNvPr id="384" name="Google Shape;384;p31"/>
          <p:cNvSpPr txBox="1"/>
          <p:nvPr>
            <p:ph idx="1" type="subTitle"/>
          </p:nvPr>
        </p:nvSpPr>
        <p:spPr>
          <a:xfrm>
            <a:off x="824000" y="3596300"/>
            <a:ext cx="34836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Necessary Further Advancements (Future Work)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Section 3: Part 1 - Novel Applications</a:t>
            </a:r>
            <a:endParaRPr/>
          </a:p>
        </p:txBody>
      </p:sp>
      <p:sp>
        <p:nvSpPr>
          <p:cNvPr id="390" name="Google Shape;390;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1</a:t>
            </a:r>
            <a:r>
              <a:rPr lang="en" sz="1500"/>
              <a:t>) Drone detection + identification: fast AND accurate? Other methods?</a:t>
            </a:r>
            <a:endParaRPr sz="1500"/>
          </a:p>
          <a:p>
            <a:pPr indent="0" lvl="0" marL="0" rtl="0" algn="l">
              <a:spcBef>
                <a:spcPts val="1200"/>
              </a:spcBef>
              <a:spcAft>
                <a:spcPts val="0"/>
              </a:spcAft>
              <a:buNone/>
            </a:pPr>
            <a:r>
              <a:rPr lang="en" sz="1500"/>
              <a:t>2) Anti Theft drone system</a:t>
            </a:r>
            <a:endParaRPr sz="1500"/>
          </a:p>
          <a:p>
            <a:pPr indent="0" lvl="0" marL="0" rtl="0" algn="l">
              <a:spcBef>
                <a:spcPts val="1200"/>
              </a:spcBef>
              <a:spcAft>
                <a:spcPts val="0"/>
              </a:spcAft>
              <a:buNone/>
            </a:pPr>
            <a:r>
              <a:rPr lang="en" sz="1500"/>
              <a:t>3) Drone for enhanced exploration (i.e. RV drone → travel vehicles can be outfitted with drones that can map the local location around the RV)</a:t>
            </a:r>
            <a:endParaRPr sz="1500"/>
          </a:p>
          <a:p>
            <a:pPr indent="0" lvl="0" marL="0" rtl="0" algn="l">
              <a:spcBef>
                <a:spcPts val="1200"/>
              </a:spcBef>
              <a:spcAft>
                <a:spcPts val="1200"/>
              </a:spcAft>
              <a:buNone/>
            </a:pPr>
            <a:r>
              <a:rPr lang="en" sz="1500"/>
              <a:t>4) Vehicle inspection via Drone CV</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Section 3: Part 2 </a:t>
            </a:r>
            <a:endParaRPr/>
          </a:p>
        </p:txBody>
      </p:sp>
      <p:sp>
        <p:nvSpPr>
          <p:cNvPr id="396" name="Google Shape;396;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115789"/>
              <a:buFont typeface="Arial"/>
              <a:buNone/>
            </a:pPr>
            <a:r>
              <a:rPr lang="en" sz="950"/>
              <a:t>[1] UAVs as Mobile Infrastructure: Addressing Battery Lifetime - Batteries will not improve at fast enough rate; also distanced charging not a good solution as of now</a:t>
            </a:r>
            <a:endParaRPr sz="950"/>
          </a:p>
          <a:p>
            <a:pPr indent="0" lvl="0" marL="0" rtl="0" algn="l">
              <a:spcBef>
                <a:spcPts val="1200"/>
              </a:spcBef>
              <a:spcAft>
                <a:spcPts val="0"/>
              </a:spcAft>
              <a:buClr>
                <a:schemeClr val="dk1"/>
              </a:buClr>
              <a:buSzPct val="115789"/>
              <a:buFont typeface="Arial"/>
              <a:buNone/>
            </a:pPr>
            <a:r>
              <a:rPr lang="en" sz="950"/>
              <a:t>[2] Truck-Drone Hybrid Delivery Routing - Drones require heading back for battery replacement and package weight further reduces battery life</a:t>
            </a:r>
            <a:endParaRPr sz="950"/>
          </a:p>
          <a:p>
            <a:pPr indent="0" lvl="0" marL="0" rtl="0" algn="l">
              <a:spcBef>
                <a:spcPts val="1200"/>
              </a:spcBef>
              <a:spcAft>
                <a:spcPts val="0"/>
              </a:spcAft>
              <a:buClr>
                <a:schemeClr val="dk1"/>
              </a:buClr>
              <a:buSzPct val="115789"/>
              <a:buFont typeface="Arial"/>
              <a:buNone/>
            </a:pPr>
            <a:r>
              <a:rPr lang="en" sz="950"/>
              <a:t>[3] An Acoustic-Based Surveillance System for Amateur Drones Detection and Localization</a:t>
            </a:r>
            <a:endParaRPr sz="950"/>
          </a:p>
          <a:p>
            <a:pPr indent="0" lvl="0" marL="0" rtl="0" algn="l">
              <a:spcBef>
                <a:spcPts val="1200"/>
              </a:spcBef>
              <a:spcAft>
                <a:spcPts val="0"/>
              </a:spcAft>
              <a:buClr>
                <a:schemeClr val="dk1"/>
              </a:buClr>
              <a:buSzPct val="115789"/>
              <a:buFont typeface="Arial"/>
              <a:buNone/>
            </a:pPr>
            <a:r>
              <a:rPr lang="en" sz="950"/>
              <a:t>[4] EdgeCompression: An Integrated Framework for Compressive Imaging Processing on CAVs</a:t>
            </a:r>
            <a:endParaRPr sz="950"/>
          </a:p>
          <a:p>
            <a:pPr indent="0" lvl="0" marL="0" rtl="0" algn="l">
              <a:spcBef>
                <a:spcPts val="1200"/>
              </a:spcBef>
              <a:spcAft>
                <a:spcPts val="0"/>
              </a:spcAft>
              <a:buClr>
                <a:schemeClr val="dk1"/>
              </a:buClr>
              <a:buSzPct val="115789"/>
              <a:buFont typeface="Arial"/>
              <a:buNone/>
            </a:pPr>
            <a:r>
              <a:rPr lang="en" sz="950"/>
              <a:t>[5] This paper shows how Compressive Imaging (CI), (which uses a small number of linear projections of the original video image data), is used for high-speed information for reconstruction and processing to aid with obstacle avoidance, trajectory planning, etc. This addresses how CI can be used without high energy consumption, despite the fact that it usually needs complicated algorithms to function. </a:t>
            </a:r>
            <a:endParaRPr sz="950"/>
          </a:p>
          <a:p>
            <a:pPr indent="0" lvl="0" marL="0" rtl="0" algn="l">
              <a:spcBef>
                <a:spcPts val="1200"/>
              </a:spcBef>
              <a:spcAft>
                <a:spcPts val="0"/>
              </a:spcAft>
              <a:buClr>
                <a:schemeClr val="dk1"/>
              </a:buClr>
              <a:buSzPct val="115789"/>
              <a:buFont typeface="Arial"/>
              <a:buNone/>
            </a:pPr>
            <a:r>
              <a:t/>
            </a:r>
            <a:endParaRPr sz="950"/>
          </a:p>
          <a:p>
            <a:pPr indent="0" lvl="0" marL="0" rtl="0" algn="l">
              <a:spcBef>
                <a:spcPts val="1200"/>
              </a:spcBef>
              <a:spcAft>
                <a:spcPts val="0"/>
              </a:spcAft>
              <a:buClr>
                <a:schemeClr val="dk1"/>
              </a:buClr>
              <a:buSzPct val="115789"/>
              <a:buFont typeface="Arial"/>
              <a:buNone/>
            </a:pPr>
            <a:r>
              <a:t/>
            </a:r>
            <a:endParaRPr sz="950"/>
          </a:p>
          <a:p>
            <a:pPr indent="0" lvl="0" marL="0" rtl="0" algn="l">
              <a:spcBef>
                <a:spcPts val="1200"/>
              </a:spcBef>
              <a:spcAft>
                <a:spcPts val="1200"/>
              </a:spcAft>
              <a:buClr>
                <a:schemeClr val="dk1"/>
              </a:buClr>
              <a:buSzPct val="115789"/>
              <a:buFont typeface="Arial"/>
              <a:buNone/>
            </a:pPr>
            <a:r>
              <a:t/>
            </a:r>
            <a:endParaRPr sz="95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Section 3: Part 2 -  hardware and software</a:t>
            </a:r>
            <a:endParaRPr/>
          </a:p>
        </p:txBody>
      </p:sp>
      <p:sp>
        <p:nvSpPr>
          <p:cNvPr id="402" name="Google Shape;402;p34"/>
          <p:cNvSpPr txBox="1"/>
          <p:nvPr>
            <p:ph idx="1" type="body"/>
          </p:nvPr>
        </p:nvSpPr>
        <p:spPr>
          <a:xfrm>
            <a:off x="1303800" y="1484000"/>
            <a:ext cx="7450800" cy="3084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1500"/>
              <a:t>1) Battery/flight-duration limitations: As of now, drones do not have a long battery life. This limits many applications as drones will need to land at a charging or battery replacing center to recharge frequently. Additionally, adding weight through packages or other equipment will further reduce battery life [2]. It is projected that batteries will not improve at a rate that is fast enough to meet the needs of drones any time soon [3]. Further optimizations towards drone battery life and recharging (such as potentially remote/distanced charging) need to be considered.</a:t>
            </a:r>
            <a:endParaRPr sz="1500"/>
          </a:p>
          <a:p>
            <a:pPr indent="0" lvl="0" marL="0" rtl="0" algn="l">
              <a:spcBef>
                <a:spcPts val="1200"/>
              </a:spcBef>
              <a:spcAft>
                <a:spcPts val="0"/>
              </a:spcAft>
              <a:buNone/>
            </a:pPr>
            <a:r>
              <a:rPr lang="en" sz="1500"/>
              <a:t>2) More sensors: Potential for more use cases for detecting other drones, cars, and power efficient sensing.</a:t>
            </a:r>
            <a:endParaRPr sz="1500"/>
          </a:p>
          <a:p>
            <a:pPr indent="0" lvl="0" marL="0" rtl="0" algn="l">
              <a:spcBef>
                <a:spcPts val="1200"/>
              </a:spcBef>
              <a:spcAft>
                <a:spcPts val="0"/>
              </a:spcAft>
              <a:buNone/>
            </a:pPr>
            <a:r>
              <a:rPr lang="en" sz="1500"/>
              <a:t>3) Compressive imaging: Utilizing compressive imaging can lower energy consumption while providing the necessary obstacle avoidance [5]</a:t>
            </a:r>
            <a:endParaRPr sz="1500"/>
          </a:p>
          <a:p>
            <a:pPr indent="0" lvl="0" marL="0" rtl="0" algn="l">
              <a:spcBef>
                <a:spcPts val="1200"/>
              </a:spcBef>
              <a:spcAft>
                <a:spcPts val="1200"/>
              </a:spcAft>
              <a:buNone/>
            </a:pPr>
            <a:r>
              <a:rPr lang="en" sz="1500"/>
              <a:t>4) Drone Flight Regulations: Drone airspace is heavily regulated and would need significant changes before they would be allowed to operate on public motorways</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5"/>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413" name="Google Shape;413;p3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UGV and UAV have a lot of potential to be run cooperatively</a:t>
            </a:r>
            <a:endParaRPr/>
          </a:p>
          <a:p>
            <a:pPr indent="0" lvl="0" marL="0" rtl="0" algn="l">
              <a:spcBef>
                <a:spcPts val="1200"/>
              </a:spcBef>
              <a:spcAft>
                <a:spcPts val="0"/>
              </a:spcAft>
              <a:buNone/>
            </a:pPr>
            <a:r>
              <a:rPr lang="en"/>
              <a:t>There utility that drones provide from their unique sensing location with a multitiude of </a:t>
            </a:r>
            <a:r>
              <a:rPr lang="en"/>
              <a:t>sensors</a:t>
            </a:r>
            <a:r>
              <a:rPr lang="en"/>
              <a:t>, networking capabilities, and ability to land on a vehicle provide a compelling use for drone car </a:t>
            </a:r>
            <a:r>
              <a:rPr lang="en"/>
              <a:t>collaboration</a:t>
            </a:r>
            <a:r>
              <a:rPr lang="en"/>
              <a:t>.</a:t>
            </a:r>
            <a:endParaRPr/>
          </a:p>
          <a:p>
            <a:pPr indent="0" lvl="0" marL="0" rtl="0" algn="l">
              <a:spcBef>
                <a:spcPts val="1200"/>
              </a:spcBef>
              <a:spcAft>
                <a:spcPts val="0"/>
              </a:spcAft>
              <a:buNone/>
            </a:pPr>
            <a:r>
              <a:rPr lang="en"/>
              <a:t>There is plenty of </a:t>
            </a:r>
            <a:r>
              <a:rPr lang="en"/>
              <a:t>literature</a:t>
            </a:r>
            <a:r>
              <a:rPr lang="en"/>
              <a:t> on drones use in vehicular networks, autonomous vehicles, smart city, and special purpose vehicles.</a:t>
            </a:r>
            <a:endParaRPr/>
          </a:p>
          <a:p>
            <a:pPr indent="0" lvl="0" marL="0" rtl="0" algn="l">
              <a:spcBef>
                <a:spcPts val="1200"/>
              </a:spcBef>
              <a:spcAft>
                <a:spcPts val="0"/>
              </a:spcAft>
              <a:buNone/>
            </a:pPr>
            <a:r>
              <a:rPr lang="en"/>
              <a:t>We think there are many applications for drone-car collaboration that could use more research such as lighting, car diagnostics, and anti-theft.</a:t>
            </a:r>
            <a:endParaRPr/>
          </a:p>
          <a:p>
            <a:pPr indent="0" lvl="0" marL="0" rtl="0" algn="l">
              <a:spcBef>
                <a:spcPts val="1200"/>
              </a:spcBef>
              <a:spcAft>
                <a:spcPts val="1200"/>
              </a:spcAft>
              <a:buNone/>
            </a:pPr>
            <a:r>
              <a:rPr lang="en"/>
              <a:t>We hope to further this domain by summarizing these works and looking into further research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9" name="Google Shape;289;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ADAS and V2V networks are a fastly growing domain</a:t>
            </a:r>
            <a:endParaRPr/>
          </a:p>
          <a:p>
            <a:pPr indent="0" lvl="0" marL="0" rtl="0" algn="l">
              <a:spcBef>
                <a:spcPts val="1200"/>
              </a:spcBef>
              <a:spcAft>
                <a:spcPts val="0"/>
              </a:spcAft>
              <a:buNone/>
            </a:pPr>
            <a:r>
              <a:rPr lang="en"/>
              <a:t>Vehicles are constantly looking for more diverse and flexible sensing options</a:t>
            </a:r>
            <a:endParaRPr/>
          </a:p>
          <a:p>
            <a:pPr indent="0" lvl="0" marL="0" rtl="0" algn="l">
              <a:spcBef>
                <a:spcPts val="1200"/>
              </a:spcBef>
              <a:spcAft>
                <a:spcPts val="0"/>
              </a:spcAft>
              <a:buNone/>
            </a:pPr>
            <a:r>
              <a:rPr lang="en"/>
              <a:t>Drones provide a vantage point that is impossible to </a:t>
            </a:r>
            <a:r>
              <a:rPr lang="en"/>
              <a:t>attain</a:t>
            </a:r>
            <a:r>
              <a:rPr lang="en"/>
              <a:t> any other way</a:t>
            </a:r>
            <a:endParaRPr/>
          </a:p>
          <a:p>
            <a:pPr indent="0" lvl="0" marL="0" rtl="0" algn="l">
              <a:spcBef>
                <a:spcPts val="1200"/>
              </a:spcBef>
              <a:spcAft>
                <a:spcPts val="0"/>
              </a:spcAft>
              <a:buNone/>
            </a:pPr>
            <a:r>
              <a:rPr lang="en"/>
              <a:t>There is a lack of literature in the domain of drones helping cars</a:t>
            </a:r>
            <a:endParaRPr/>
          </a:p>
          <a:p>
            <a:pPr indent="0" lvl="0" marL="0" rtl="0" algn="l">
              <a:spcBef>
                <a:spcPts val="1200"/>
              </a:spcBef>
              <a:spcAft>
                <a:spcPts val="1200"/>
              </a:spcAft>
              <a:buNone/>
            </a:pPr>
            <a:r>
              <a:rPr lang="en"/>
              <a:t>We hope to </a:t>
            </a:r>
            <a:r>
              <a:rPr lang="en"/>
              <a:t>highlight</a:t>
            </a:r>
            <a:r>
              <a:rPr lang="en"/>
              <a:t> the the enabling technologies, current research, and possible future research areas within UAV-UGV collaboration.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Section 1</a:t>
            </a:r>
            <a:endParaRPr/>
          </a:p>
        </p:txBody>
      </p:sp>
      <p:sp>
        <p:nvSpPr>
          <p:cNvPr id="295" name="Google Shape;295;p16"/>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Existing Technology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Section 1:</a:t>
            </a:r>
            <a:endParaRPr/>
          </a:p>
        </p:txBody>
      </p:sp>
      <p:sp>
        <p:nvSpPr>
          <p:cNvPr id="301" name="Google Shape;301;p17"/>
          <p:cNvSpPr txBox="1"/>
          <p:nvPr>
            <p:ph idx="1" type="body"/>
          </p:nvPr>
        </p:nvSpPr>
        <p:spPr>
          <a:xfrm>
            <a:off x="1303800" y="1295550"/>
            <a:ext cx="7030500" cy="3236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950"/>
              <a:t>[1] The Development of a Visual Tracking System for a Drone to Follow an Omnidirectional Mobile Robot: Drone landing system as well as drone following a robot using video feed</a:t>
            </a:r>
            <a:endParaRPr sz="950"/>
          </a:p>
          <a:p>
            <a:pPr indent="0" lvl="0" marL="0" rtl="0" algn="l">
              <a:spcBef>
                <a:spcPts val="1200"/>
              </a:spcBef>
              <a:spcAft>
                <a:spcPts val="0"/>
              </a:spcAft>
              <a:buNone/>
            </a:pPr>
            <a:r>
              <a:rPr lang="en" sz="950"/>
              <a:t>[2] UAVs as Mobile </a:t>
            </a:r>
            <a:r>
              <a:rPr lang="en" sz="950"/>
              <a:t>Infrastructure</a:t>
            </a:r>
            <a:r>
              <a:rPr lang="en" sz="950"/>
              <a:t>: Addressing Battery Lifetime: Looks at ways of keeping drone systems up with low down-time through different methods to account for drone battery</a:t>
            </a:r>
            <a:endParaRPr sz="950"/>
          </a:p>
          <a:p>
            <a:pPr indent="0" lvl="0" marL="0" rtl="0" algn="l">
              <a:spcBef>
                <a:spcPts val="1200"/>
              </a:spcBef>
              <a:spcAft>
                <a:spcPts val="0"/>
              </a:spcAft>
              <a:buNone/>
            </a:pPr>
            <a:r>
              <a:rPr lang="en" sz="950"/>
              <a:t>[3] Truck-Drone Hybrid Delivery Routing: How ground vehicle and drone can address each other’s weaknesses with their own strength for a better delivery system</a:t>
            </a:r>
            <a:endParaRPr sz="950"/>
          </a:p>
          <a:p>
            <a:pPr indent="0" lvl="0" marL="0" rtl="0" algn="l">
              <a:spcBef>
                <a:spcPts val="1200"/>
              </a:spcBef>
              <a:spcAft>
                <a:spcPts val="0"/>
              </a:spcAft>
              <a:buNone/>
            </a:pPr>
            <a:r>
              <a:rPr lang="en" sz="950"/>
              <a:t>[4] Design of surveillance drone with X-ray camera, IR camera and metal detector</a:t>
            </a:r>
            <a:endParaRPr sz="950"/>
          </a:p>
          <a:p>
            <a:pPr indent="0" lvl="0" marL="0" rtl="0" algn="l">
              <a:spcBef>
                <a:spcPts val="1200"/>
              </a:spcBef>
              <a:spcAft>
                <a:spcPts val="0"/>
              </a:spcAft>
              <a:buNone/>
            </a:pPr>
            <a:r>
              <a:rPr lang="en" sz="950"/>
              <a:t>[5] SARFID on drone: Drone-based UHF-RFID tag localization</a:t>
            </a:r>
            <a:endParaRPr sz="950"/>
          </a:p>
          <a:p>
            <a:pPr indent="0" lvl="0" marL="0" rtl="0" algn="l">
              <a:spcBef>
                <a:spcPts val="1200"/>
              </a:spcBef>
              <a:spcAft>
                <a:spcPts val="0"/>
              </a:spcAft>
              <a:buNone/>
            </a:pPr>
            <a:r>
              <a:rPr lang="en" sz="950"/>
              <a:t>[6] Drone-mounted RFID-based rack localization for assets in warehouses using deep learning</a:t>
            </a:r>
            <a:endParaRPr sz="950"/>
          </a:p>
          <a:p>
            <a:pPr indent="0" lvl="0" marL="0" rtl="0" algn="l">
              <a:spcBef>
                <a:spcPts val="1200"/>
              </a:spcBef>
              <a:spcAft>
                <a:spcPts val="0"/>
              </a:spcAft>
              <a:buNone/>
            </a:pPr>
            <a:r>
              <a:rPr lang="en" sz="950"/>
              <a:t>[7] Autonomous Landing On A Moving Car With Unmanned Aerial Vehicle</a:t>
            </a:r>
            <a:endParaRPr sz="950"/>
          </a:p>
          <a:p>
            <a:pPr indent="0" lvl="0" marL="0" rtl="0" algn="l">
              <a:spcBef>
                <a:spcPts val="1200"/>
              </a:spcBef>
              <a:spcAft>
                <a:spcPts val="0"/>
              </a:spcAft>
              <a:buNone/>
            </a:pPr>
            <a:r>
              <a:rPr lang="en" sz="950"/>
              <a:t>[8] Fast and Accurate Car Detection in Drone-view</a:t>
            </a:r>
            <a:endParaRPr sz="950"/>
          </a:p>
          <a:p>
            <a:pPr indent="0" lvl="0" marL="0" rtl="0" algn="l">
              <a:spcBef>
                <a:spcPts val="1200"/>
              </a:spcBef>
              <a:spcAft>
                <a:spcPts val="0"/>
              </a:spcAft>
              <a:buNone/>
            </a:pPr>
            <a:r>
              <a:rPr lang="en" sz="950"/>
              <a:t>[8?] Drone-based vibration monitoring and assessment of structures</a:t>
            </a:r>
            <a:endParaRPr sz="950"/>
          </a:p>
          <a:p>
            <a:pPr indent="0" lvl="0" marL="0" rtl="0" algn="l">
              <a:spcBef>
                <a:spcPts val="1200"/>
              </a:spcBef>
              <a:spcAft>
                <a:spcPts val="1200"/>
              </a:spcAft>
              <a:buNone/>
            </a:pPr>
            <a:r>
              <a:t/>
            </a:r>
            <a:endParaRPr sz="9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Section 1:</a:t>
            </a:r>
            <a:endParaRPr/>
          </a:p>
        </p:txBody>
      </p:sp>
      <p:sp>
        <p:nvSpPr>
          <p:cNvPr id="307" name="Google Shape;307;p18"/>
          <p:cNvSpPr txBox="1"/>
          <p:nvPr>
            <p:ph idx="1" type="body"/>
          </p:nvPr>
        </p:nvSpPr>
        <p:spPr>
          <a:xfrm>
            <a:off x="1303800" y="1271375"/>
            <a:ext cx="7030500" cy="326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000"/>
              <a:t>Landing</a:t>
            </a:r>
            <a:endParaRPr b="1" sz="1000"/>
          </a:p>
          <a:p>
            <a:pPr indent="0" lvl="0" marL="0" rtl="0" algn="l">
              <a:spcBef>
                <a:spcPts val="1200"/>
              </a:spcBef>
              <a:spcAft>
                <a:spcPts val="0"/>
              </a:spcAft>
              <a:buNone/>
            </a:pPr>
            <a:r>
              <a:rPr lang="en" sz="1000"/>
              <a:t>1) [7] A drone can follow and land on a vehicle by tracking a symbol on top of it. [1] A unique solution to drone tracking and landing is using video feed from the robot (car in our case) to maneuver and correct the drone.</a:t>
            </a:r>
            <a:endParaRPr sz="1000"/>
          </a:p>
          <a:p>
            <a:pPr indent="0" lvl="0" marL="0" rtl="0" algn="l">
              <a:spcBef>
                <a:spcPts val="1200"/>
              </a:spcBef>
              <a:spcAft>
                <a:spcPts val="0"/>
              </a:spcAft>
              <a:buNone/>
            </a:pPr>
            <a:r>
              <a:rPr b="1" lang="en" sz="1000"/>
              <a:t>Battery</a:t>
            </a:r>
            <a:endParaRPr b="1" sz="1000"/>
          </a:p>
          <a:p>
            <a:pPr indent="0" lvl="0" marL="0" rtl="0" algn="l">
              <a:spcBef>
                <a:spcPts val="1200"/>
              </a:spcBef>
              <a:spcAft>
                <a:spcPts val="0"/>
              </a:spcAft>
              <a:buNone/>
            </a:pPr>
            <a:r>
              <a:rPr lang="en" sz="1000"/>
              <a:t>2) Drone battery life </a:t>
            </a:r>
            <a:r>
              <a:rPr lang="en" sz="1000"/>
              <a:t>needs</a:t>
            </a:r>
            <a:r>
              <a:rPr lang="en" sz="1000"/>
              <a:t> to be accounted for in most applications. [2] Drone systems can have almost 100% uptime with by having spare drones for swapping and swapping batteries after landing. [3] An example application that uses quick battery swapping to allow for minimal wait time after recharging is a truck that drives around delivery drones.</a:t>
            </a:r>
            <a:endParaRPr sz="1000"/>
          </a:p>
          <a:p>
            <a:pPr indent="0" lvl="0" marL="0" rtl="0" algn="l">
              <a:spcBef>
                <a:spcPts val="1200"/>
              </a:spcBef>
              <a:spcAft>
                <a:spcPts val="0"/>
              </a:spcAft>
              <a:buNone/>
            </a:pPr>
            <a:r>
              <a:rPr b="1" lang="en" sz="1000"/>
              <a:t>Sensing</a:t>
            </a:r>
            <a:endParaRPr sz="1000"/>
          </a:p>
          <a:p>
            <a:pPr indent="0" lvl="0" marL="0" rtl="0" algn="l">
              <a:spcBef>
                <a:spcPts val="1200"/>
              </a:spcBef>
              <a:spcAft>
                <a:spcPts val="1200"/>
              </a:spcAft>
              <a:buNone/>
            </a:pPr>
            <a:r>
              <a:rPr lang="en" sz="1000"/>
              <a:t>3) Drones can detect objects in a </a:t>
            </a:r>
            <a:r>
              <a:rPr lang="en" sz="1000"/>
              <a:t>variety</a:t>
            </a:r>
            <a:r>
              <a:rPr lang="en" sz="1000"/>
              <a:t> of ways, such as through [8] computer vision or [5][6] tags like RFID tags. [4] Drones can also be equipped with a variety of other sensors for specific applications.</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Section 2</a:t>
            </a:r>
            <a:endParaRPr/>
          </a:p>
        </p:txBody>
      </p:sp>
      <p:sp>
        <p:nvSpPr>
          <p:cNvPr id="313" name="Google Shape;313;p19"/>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Potential Applications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nvSpPr>
        <p:spPr>
          <a:xfrm>
            <a:off x="721525" y="1476375"/>
            <a:ext cx="7686600" cy="254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lt1"/>
                </a:solidFill>
                <a:latin typeface="Maven Pro"/>
                <a:ea typeface="Maven Pro"/>
                <a:cs typeface="Maven Pro"/>
                <a:sym typeface="Maven Pro"/>
              </a:rPr>
              <a:t>4 Main Categories:</a:t>
            </a:r>
            <a:endParaRPr b="1" sz="26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b="1" sz="1700">
              <a:solidFill>
                <a:schemeClr val="lt1"/>
              </a:solidFill>
              <a:latin typeface="Maven Pro"/>
              <a:ea typeface="Maven Pro"/>
              <a:cs typeface="Maven Pro"/>
              <a:sym typeface="Maven Pro"/>
            </a:endParaRPr>
          </a:p>
          <a:p>
            <a:pPr indent="-311150" lvl="0" marL="457200" rtl="0" algn="l">
              <a:spcBef>
                <a:spcPts val="0"/>
              </a:spcBef>
              <a:spcAft>
                <a:spcPts val="0"/>
              </a:spcAft>
              <a:buClr>
                <a:schemeClr val="lt1"/>
              </a:buClr>
              <a:buSzPts val="1300"/>
              <a:buFont typeface="Maven Pro"/>
              <a:buChar char="●"/>
            </a:pPr>
            <a:r>
              <a:rPr b="1" lang="en" sz="1300">
                <a:solidFill>
                  <a:schemeClr val="lt1"/>
                </a:solidFill>
                <a:latin typeface="Maven Pro"/>
                <a:ea typeface="Maven Pro"/>
                <a:cs typeface="Maven Pro"/>
                <a:sym typeface="Maven Pro"/>
              </a:rPr>
              <a:t>Category 1: Drone-assisted vehicular networks</a:t>
            </a:r>
            <a:endParaRPr b="1" sz="1300">
              <a:solidFill>
                <a:schemeClr val="lt1"/>
              </a:solidFill>
              <a:latin typeface="Maven Pro"/>
              <a:ea typeface="Maven Pro"/>
              <a:cs typeface="Maven Pro"/>
              <a:sym typeface="Maven Pro"/>
            </a:endParaRPr>
          </a:p>
          <a:p>
            <a:pPr indent="-311150" lvl="0" marL="457200" rtl="0" algn="l">
              <a:spcBef>
                <a:spcPts val="1000"/>
              </a:spcBef>
              <a:spcAft>
                <a:spcPts val="0"/>
              </a:spcAft>
              <a:buClr>
                <a:schemeClr val="lt1"/>
              </a:buClr>
              <a:buSzPts val="1300"/>
              <a:buFont typeface="Maven Pro"/>
              <a:buChar char="●"/>
            </a:pPr>
            <a:r>
              <a:rPr b="1" lang="en" sz="1300">
                <a:solidFill>
                  <a:schemeClr val="lt1"/>
                </a:solidFill>
                <a:latin typeface="Maven Pro"/>
                <a:ea typeface="Maven Pro"/>
                <a:cs typeface="Maven Pro"/>
                <a:sym typeface="Maven Pro"/>
              </a:rPr>
              <a:t>Category 2: Drone for assisting (single car) driving: </a:t>
            </a:r>
            <a:endParaRPr b="1" sz="1300">
              <a:solidFill>
                <a:schemeClr val="lt1"/>
              </a:solidFill>
              <a:latin typeface="Maven Pro"/>
              <a:ea typeface="Maven Pro"/>
              <a:cs typeface="Maven Pro"/>
              <a:sym typeface="Maven Pro"/>
            </a:endParaRPr>
          </a:p>
          <a:p>
            <a:pPr indent="-311150" lvl="0" marL="457200" rtl="0" algn="l">
              <a:spcBef>
                <a:spcPts val="1000"/>
              </a:spcBef>
              <a:spcAft>
                <a:spcPts val="0"/>
              </a:spcAft>
              <a:buClr>
                <a:schemeClr val="lt1"/>
              </a:buClr>
              <a:buSzPts val="1300"/>
              <a:buFont typeface="Maven Pro"/>
              <a:buChar char="●"/>
            </a:pPr>
            <a:r>
              <a:rPr b="1" lang="en" sz="1300">
                <a:solidFill>
                  <a:schemeClr val="lt1"/>
                </a:solidFill>
                <a:latin typeface="Maven Pro"/>
                <a:ea typeface="Maven Pro"/>
                <a:cs typeface="Maven Pro"/>
                <a:sym typeface="Maven Pro"/>
              </a:rPr>
              <a:t>Category 3: Drone as infrastructure (for ITS intelligent transportation system)</a:t>
            </a:r>
            <a:endParaRPr b="1" sz="1300">
              <a:solidFill>
                <a:schemeClr val="lt1"/>
              </a:solidFill>
              <a:latin typeface="Maven Pro"/>
              <a:ea typeface="Maven Pro"/>
              <a:cs typeface="Maven Pro"/>
              <a:sym typeface="Maven Pro"/>
            </a:endParaRPr>
          </a:p>
          <a:p>
            <a:pPr indent="-311150" lvl="0" marL="457200" rtl="0" algn="l">
              <a:spcBef>
                <a:spcPts val="1000"/>
              </a:spcBef>
              <a:spcAft>
                <a:spcPts val="0"/>
              </a:spcAft>
              <a:buClr>
                <a:schemeClr val="lt1"/>
              </a:buClr>
              <a:buSzPts val="1300"/>
              <a:buFont typeface="Maven Pro"/>
              <a:buChar char="●"/>
            </a:pPr>
            <a:r>
              <a:rPr b="1" lang="en" sz="1300">
                <a:solidFill>
                  <a:schemeClr val="lt1"/>
                </a:solidFill>
                <a:latin typeface="Maven Pro"/>
                <a:ea typeface="Maven Pro"/>
                <a:cs typeface="Maven Pro"/>
                <a:sym typeface="Maven Pro"/>
              </a:rPr>
              <a:t>Category 4: Special purpose vehicles</a:t>
            </a:r>
            <a:endParaRPr b="1" sz="1300">
              <a:solidFill>
                <a:schemeClr val="lt1"/>
              </a:solidFill>
              <a:latin typeface="Maven Pro"/>
              <a:ea typeface="Maven Pro"/>
              <a:cs typeface="Maven Pro"/>
              <a:sym typeface="Maven Pro"/>
            </a:endParaRPr>
          </a:p>
          <a:p>
            <a:pPr indent="0" lvl="0" marL="0" rtl="0" algn="l">
              <a:spcBef>
                <a:spcPts val="1000"/>
              </a:spcBef>
              <a:spcAft>
                <a:spcPts val="0"/>
              </a:spcAft>
              <a:buNone/>
            </a:pPr>
            <a:r>
              <a:t/>
            </a:r>
            <a:endParaRPr sz="100">
              <a:latin typeface="Nunito"/>
              <a:ea typeface="Nunito"/>
              <a:cs typeface="Nunito"/>
              <a:sym typeface="Nunito"/>
            </a:endParaRPr>
          </a:p>
          <a:p>
            <a:pPr indent="0" lvl="0" marL="0" rtl="0" algn="l">
              <a:spcBef>
                <a:spcPts val="0"/>
              </a:spcBef>
              <a:spcAft>
                <a:spcPts val="0"/>
              </a:spcAft>
              <a:buNone/>
            </a:pPr>
            <a:r>
              <a:t/>
            </a:r>
            <a:endParaRPr sz="100">
              <a:latin typeface="Nunito"/>
              <a:ea typeface="Nunito"/>
              <a:cs typeface="Nunito"/>
              <a:sym typeface="Nunito"/>
            </a:endParaRPr>
          </a:p>
          <a:p>
            <a:pPr indent="0" lvl="0" marL="0" rtl="0" algn="l">
              <a:spcBef>
                <a:spcPts val="0"/>
              </a:spcBef>
              <a:spcAft>
                <a:spcPts val="0"/>
              </a:spcAft>
              <a:buNone/>
            </a:pPr>
            <a:r>
              <a:t/>
            </a:r>
            <a:endParaRPr sz="100">
              <a:latin typeface="Nunito"/>
              <a:ea typeface="Nunito"/>
              <a:cs typeface="Nunito"/>
              <a:sym typeface="Nunito"/>
            </a:endParaRPr>
          </a:p>
          <a:p>
            <a:pPr indent="0" lvl="0" marL="0" rtl="0" algn="l">
              <a:spcBef>
                <a:spcPts val="0"/>
              </a:spcBef>
              <a:spcAft>
                <a:spcPts val="0"/>
              </a:spcAft>
              <a:buNone/>
            </a:pPr>
            <a:r>
              <a:t/>
            </a:r>
            <a:endParaRPr sz="100">
              <a:latin typeface="Nunito"/>
              <a:ea typeface="Nunito"/>
              <a:cs typeface="Nunito"/>
              <a:sym typeface="Nunito"/>
            </a:endParaRPr>
          </a:p>
          <a:p>
            <a:pPr indent="0" lvl="0" marL="0" rtl="0" algn="l">
              <a:spcBef>
                <a:spcPts val="0"/>
              </a:spcBef>
              <a:spcAft>
                <a:spcPts val="0"/>
              </a:spcAft>
              <a:buNone/>
            </a:pPr>
            <a:r>
              <a:t/>
            </a:r>
            <a:endParaRPr sz="1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1"/>
          <p:cNvSpPr txBox="1"/>
          <p:nvPr>
            <p:ph type="title"/>
          </p:nvPr>
        </p:nvSpPr>
        <p:spPr>
          <a:xfrm>
            <a:off x="105700" y="72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Category 1: Drone-Assisted Vehicular Networks</a:t>
            </a:r>
            <a:endParaRPr/>
          </a:p>
          <a:p>
            <a:pPr indent="0" lvl="0" marL="0" rtl="0" algn="l">
              <a:spcBef>
                <a:spcPts val="0"/>
              </a:spcBef>
              <a:spcAft>
                <a:spcPts val="0"/>
              </a:spcAft>
              <a:buNone/>
            </a:pPr>
            <a:r>
              <a:t/>
            </a:r>
            <a:endParaRPr sz="1244"/>
          </a:p>
        </p:txBody>
      </p:sp>
      <p:sp>
        <p:nvSpPr>
          <p:cNvPr id="324" name="Google Shape;324;p21"/>
          <p:cNvSpPr txBox="1"/>
          <p:nvPr>
            <p:ph idx="1" type="body"/>
          </p:nvPr>
        </p:nvSpPr>
        <p:spPr>
          <a:xfrm>
            <a:off x="164525" y="644750"/>
            <a:ext cx="8520600" cy="4363200"/>
          </a:xfrm>
          <a:prstGeom prst="rect">
            <a:avLst/>
          </a:prstGeom>
        </p:spPr>
        <p:txBody>
          <a:bodyPr anchorCtr="0" anchor="t" bIns="91425" lIns="91425" spcFirstLastPara="1" rIns="91425" wrap="square" tIns="91425">
            <a:normAutofit fontScale="85000" lnSpcReduction="10000"/>
          </a:bodyPr>
          <a:lstStyle/>
          <a:p>
            <a:pPr indent="0" lvl="0" marL="0" rtl="0" algn="l">
              <a:lnSpc>
                <a:spcPct val="100000"/>
              </a:lnSpc>
              <a:spcBef>
                <a:spcPts val="0"/>
              </a:spcBef>
              <a:spcAft>
                <a:spcPts val="0"/>
              </a:spcAft>
              <a:buNone/>
            </a:pPr>
            <a:r>
              <a:rPr lang="en" sz="1244">
                <a:solidFill>
                  <a:schemeClr val="dk1"/>
                </a:solidFill>
              </a:rPr>
              <a:t>The main focus of all papers in this category is how the UAV can provide edge computing and be used to efficiently aid communication between vehicles in a V2X/V2V application.</a:t>
            </a:r>
            <a:endParaRPr sz="1244">
              <a:solidFill>
                <a:schemeClr val="dk1"/>
              </a:solidFill>
            </a:endParaRPr>
          </a:p>
          <a:p>
            <a:pPr indent="0" lvl="0" marL="0" rtl="0" algn="l">
              <a:lnSpc>
                <a:spcPct val="100000"/>
              </a:lnSpc>
              <a:spcBef>
                <a:spcPts val="0"/>
              </a:spcBef>
              <a:spcAft>
                <a:spcPts val="0"/>
              </a:spcAft>
              <a:buClr>
                <a:schemeClr val="dk1"/>
              </a:buClr>
              <a:buSzPct val="88393"/>
              <a:buFont typeface="Arial"/>
              <a:buNone/>
            </a:pPr>
            <a:r>
              <a:t/>
            </a:r>
            <a:endParaRPr sz="1244">
              <a:solidFill>
                <a:schemeClr val="dk1"/>
              </a:solidFill>
            </a:endParaRPr>
          </a:p>
          <a:p>
            <a:pPr indent="0" lvl="0" marL="457200" rtl="0" algn="l">
              <a:spcBef>
                <a:spcPts val="0"/>
              </a:spcBef>
              <a:spcAft>
                <a:spcPts val="0"/>
              </a:spcAft>
              <a:buNone/>
            </a:pPr>
            <a:r>
              <a:rPr lang="en" sz="1200"/>
              <a:t>[1] A Tutorial on UAVs for Wireless Networks: Applications, Challenges, and Open Problems</a:t>
            </a:r>
            <a:endParaRPr sz="1200"/>
          </a:p>
          <a:p>
            <a:pPr indent="0" lvl="0" marL="914400" rtl="0" algn="l">
              <a:spcBef>
                <a:spcPts val="0"/>
              </a:spcBef>
              <a:spcAft>
                <a:spcPts val="0"/>
              </a:spcAft>
              <a:buNone/>
            </a:pPr>
            <a:r>
              <a:rPr lang="en" sz="1200"/>
              <a:t>[1] UAVs can be used as aerial base stations to enhance coverage, capacity, reliability, and energy efficiency of wireless networks. UAVs can also operate as flying mobile terminals within a cellular network, be used for item delivery, and video streaming.</a:t>
            </a:r>
            <a:endParaRPr sz="1200"/>
          </a:p>
          <a:p>
            <a:pPr indent="0" lvl="0" marL="914400" rtl="0" algn="l">
              <a:spcBef>
                <a:spcPts val="0"/>
              </a:spcBef>
              <a:spcAft>
                <a:spcPts val="0"/>
              </a:spcAft>
              <a:buNone/>
            </a:pPr>
            <a:r>
              <a:t/>
            </a:r>
            <a:endParaRPr sz="1200"/>
          </a:p>
          <a:p>
            <a:pPr indent="0" lvl="0" marL="457200" rtl="0" algn="l">
              <a:spcBef>
                <a:spcPts val="0"/>
              </a:spcBef>
              <a:spcAft>
                <a:spcPts val="0"/>
              </a:spcAft>
              <a:buNone/>
            </a:pPr>
            <a:r>
              <a:rPr lang="en" sz="1200"/>
              <a:t>[2] 5G-Enabled UAV-to-Community Offloading: Joint Trajectory Design and Task Scheduling</a:t>
            </a:r>
            <a:endParaRPr sz="1200"/>
          </a:p>
          <a:p>
            <a:pPr indent="0" lvl="0" marL="914400" rtl="0" algn="l">
              <a:lnSpc>
                <a:spcPct val="100000"/>
              </a:lnSpc>
              <a:spcBef>
                <a:spcPts val="0"/>
              </a:spcBef>
              <a:spcAft>
                <a:spcPts val="0"/>
              </a:spcAft>
              <a:buNone/>
            </a:pPr>
            <a:r>
              <a:rPr lang="en" sz="1200"/>
              <a:t>[2]</a:t>
            </a:r>
            <a:r>
              <a:rPr lang="en"/>
              <a:t> </a:t>
            </a:r>
            <a:r>
              <a:rPr lang="en" sz="1200"/>
              <a:t>Introduces schemes that allow a 5G offloading system that maximizes throughput using various task scheduling algorithms with UAVs. Describes how the height, communication distance, speed and position of the drone affects transmission. </a:t>
            </a:r>
            <a:endParaRPr sz="1200"/>
          </a:p>
          <a:p>
            <a:pPr indent="0" lvl="0" marL="914400" rtl="0" algn="l">
              <a:lnSpc>
                <a:spcPct val="100000"/>
              </a:lnSpc>
              <a:spcBef>
                <a:spcPts val="0"/>
              </a:spcBef>
              <a:spcAft>
                <a:spcPts val="0"/>
              </a:spcAft>
              <a:buNone/>
            </a:pPr>
            <a:r>
              <a:rPr lang="en" sz="1200"/>
              <a:t>It also takes into account the number of users that are utilizing MEC and tests different tasks scheduling strategies.</a:t>
            </a:r>
            <a:endParaRPr sz="1200"/>
          </a:p>
          <a:p>
            <a:pPr indent="0" lvl="0" marL="914400" rtl="0" algn="l">
              <a:lnSpc>
                <a:spcPct val="150000"/>
              </a:lnSpc>
              <a:spcBef>
                <a:spcPts val="0"/>
              </a:spcBef>
              <a:spcAft>
                <a:spcPts val="0"/>
              </a:spcAft>
              <a:buNone/>
            </a:pPr>
            <a:r>
              <a:t/>
            </a:r>
            <a:endParaRPr sz="1200"/>
          </a:p>
          <a:p>
            <a:pPr indent="0" lvl="0" marL="457200" rtl="0" algn="l">
              <a:spcBef>
                <a:spcPts val="0"/>
              </a:spcBef>
              <a:spcAft>
                <a:spcPts val="0"/>
              </a:spcAft>
              <a:buNone/>
            </a:pPr>
            <a:r>
              <a:rPr lang="en" sz="1200"/>
              <a:t>[3] UAV-Assisted Vehicular Edge Computing for the 6G Internet of Vehicles: Architecture, Intelligence, and Challenges</a:t>
            </a:r>
            <a:endParaRPr sz="1200"/>
          </a:p>
          <a:p>
            <a:pPr indent="0" lvl="0" marL="914400" rtl="0" algn="l">
              <a:spcBef>
                <a:spcPts val="0"/>
              </a:spcBef>
              <a:spcAft>
                <a:spcPts val="0"/>
              </a:spcAft>
              <a:buNone/>
            </a:pPr>
            <a:r>
              <a:rPr lang="en" sz="1200"/>
              <a:t>[3]  </a:t>
            </a:r>
            <a:r>
              <a:rPr lang="en" sz="1200"/>
              <a:t>Discusses how Vechicular Edge Computing can provide computing, storage, and intelligence services while having a reasonable cost.V2X application can offload time intensive task to edge infrastructure (V2I) which has higher computation and storage. </a:t>
            </a:r>
            <a:endParaRPr sz="1200"/>
          </a:p>
          <a:p>
            <a:pPr indent="0" lvl="0" marL="914400" rtl="0" algn="l">
              <a:spcBef>
                <a:spcPts val="0"/>
              </a:spcBef>
              <a:spcAft>
                <a:spcPts val="0"/>
              </a:spcAft>
              <a:buNone/>
            </a:pPr>
            <a:r>
              <a:t/>
            </a:r>
            <a:endParaRPr sz="1200"/>
          </a:p>
          <a:p>
            <a:pPr indent="0" lvl="0" marL="457200" rtl="0" algn="l">
              <a:spcBef>
                <a:spcPts val="0"/>
              </a:spcBef>
              <a:spcAft>
                <a:spcPts val="0"/>
              </a:spcAft>
              <a:buNone/>
            </a:pPr>
            <a:r>
              <a:rPr lang="en" sz="1200"/>
              <a:t>[4] Bio-Inspired Routing over FANET in Emergency Situations to support Multimedia Traffic</a:t>
            </a:r>
            <a:endParaRPr sz="1200"/>
          </a:p>
          <a:p>
            <a:pPr indent="457200" lvl="0" marL="457200" rtl="0" algn="l">
              <a:spcBef>
                <a:spcPts val="0"/>
              </a:spcBef>
              <a:spcAft>
                <a:spcPts val="0"/>
              </a:spcAft>
              <a:buNone/>
            </a:pPr>
            <a:r>
              <a:rPr lang="en" sz="1200"/>
              <a:t>[4] </a:t>
            </a:r>
            <a:r>
              <a:rPr lang="en" sz="1200"/>
              <a:t>UAVs can be used to support incoming calls and multimedia traffic in emergency situations. </a:t>
            </a:r>
            <a:endParaRPr sz="1200"/>
          </a:p>
          <a:p>
            <a:pPr indent="0" lvl="0" marL="914400" rtl="0" algn="l">
              <a:spcBef>
                <a:spcPts val="0"/>
              </a:spcBef>
              <a:spcAft>
                <a:spcPts val="0"/>
              </a:spcAft>
              <a:buNone/>
            </a:pPr>
            <a:r>
              <a:rPr lang="en" sz="1200"/>
              <a:t>It focuses on Flying Ad Hoc Networks (FANETs) applied in the context of multimedia traffic support, where a traditional networks may not work.</a:t>
            </a:r>
            <a:endParaRPr sz="1200"/>
          </a:p>
          <a:p>
            <a:pPr indent="0" lvl="0" marL="457200" rtl="0" algn="l">
              <a:spcBef>
                <a:spcPts val="1200"/>
              </a:spcBef>
              <a:spcAft>
                <a:spcPts val="0"/>
              </a:spcAft>
              <a:buNone/>
            </a:pPr>
            <a:r>
              <a:rPr lang="en" sz="1200"/>
              <a:t>[5] Multi-UAV-Aided Networks</a:t>
            </a:r>
            <a:endParaRPr sz="1200"/>
          </a:p>
          <a:p>
            <a:pPr indent="0" lvl="0" marL="914400" rtl="0" algn="l">
              <a:spcBef>
                <a:spcPts val="0"/>
              </a:spcBef>
              <a:spcAft>
                <a:spcPts val="1200"/>
              </a:spcAft>
              <a:buNone/>
            </a:pPr>
            <a:r>
              <a:rPr lang="en" sz="1200"/>
              <a:t>[5] Vehicle ad hoc networks (VAHC) can be used to improve road efficiency and safety by integrating wireless communication to aid V2V applications for things like collision avoidance, lane changing, and infotainment information.</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