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8" roundtripDataSignature="AMtx7mhJbL9DcwTXIn0WC0AutOMZZAMF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897ad7bb1f_0_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142" name="Google Shape;142;g1897ad7bb1f_0_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0848be516e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Olivia</a:t>
            </a:r>
            <a:endParaRPr/>
          </a:p>
        </p:txBody>
      </p:sp>
      <p:sp>
        <p:nvSpPr>
          <p:cNvPr id="148" name="Google Shape;148;g20848be516e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08935ecc17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55" name="Google Shape;155;g208935ecc17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08935ecc17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62" name="Google Shape;162;g208935ecc17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848be516e_0_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69" name="Google Shape;169;g20848be516e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0848be516e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84" name="Google Shape;184;g20848be516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0848be516e_0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192" name="Google Shape;192;g20848be516e_0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0848be516e_0_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Olivia</a:t>
            </a:r>
            <a:endParaRPr/>
          </a:p>
        </p:txBody>
      </p:sp>
      <p:sp>
        <p:nvSpPr>
          <p:cNvPr id="200" name="Google Shape;200;g20848be516e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f27846afb7_2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208" name="Google Shape;208;g1f27846afb7_2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f27846afb7_2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215" name="Google Shape;215;g1f27846afb7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Jonathan</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08f17ae8e9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222" name="Google Shape;222;g208f17ae8e9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08f17ae8e9_0_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29" name="Google Shape;229;g208f17ae8e9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f27846afb7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36" name="Google Shape;236;g1f27846afb7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f27846afb7_0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43" name="Google Shape;243;g1f27846afb7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f27846afb7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250" name="Google Shape;250;g1f27846afb7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f26a9ab07c_2_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57" name="Google Shape;257;g1f26a9ab07c_2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270" name="Google Shape;27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897ad7bb1f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100" name="Google Shape;100;g1897ad7bb1f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897ad7bb1f_0_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Jonathan</a:t>
            </a:r>
            <a:endParaRPr/>
          </a:p>
        </p:txBody>
      </p:sp>
      <p:sp>
        <p:nvSpPr>
          <p:cNvPr id="106" name="Google Shape;106;g1897ad7bb1f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897ad7bb1f_0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meech</a:t>
            </a:r>
            <a:endParaRPr/>
          </a:p>
        </p:txBody>
      </p:sp>
      <p:sp>
        <p:nvSpPr>
          <p:cNvPr id="112" name="Google Shape;112;g1897ad7bb1f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f26a9ab07c_1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18" name="Google Shape;118;g1f26a9ab07c_1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f26a9ab07c_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meech</a:t>
            </a:r>
            <a:endParaRPr/>
          </a:p>
          <a:p>
            <a:pPr indent="0" lvl="0" marL="0" rtl="0" algn="l">
              <a:lnSpc>
                <a:spcPct val="100000"/>
              </a:lnSpc>
              <a:spcBef>
                <a:spcPts val="0"/>
              </a:spcBef>
              <a:spcAft>
                <a:spcPts val="0"/>
              </a:spcAft>
              <a:buSzPts val="1400"/>
              <a:buNone/>
            </a:pPr>
            <a:r>
              <a:t/>
            </a:r>
            <a:endParaRPr/>
          </a:p>
        </p:txBody>
      </p:sp>
      <p:sp>
        <p:nvSpPr>
          <p:cNvPr id="124" name="Google Shape;124;g1f26a9ab07c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897ad7bb1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Ryan</a:t>
            </a:r>
            <a:endParaRPr/>
          </a:p>
        </p:txBody>
      </p:sp>
      <p:sp>
        <p:nvSpPr>
          <p:cNvPr id="130" name="Google Shape;130;g1897ad7bb1f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897ad7bb1f_0_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Ryan</a:t>
            </a:r>
            <a:endParaRPr/>
          </a:p>
        </p:txBody>
      </p:sp>
      <p:sp>
        <p:nvSpPr>
          <p:cNvPr id="136" name="Google Shape;136;g1897ad7bb1f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1792288" y="612775"/>
            <a:ext cx="5486400" cy="4114800"/>
          </a:xfrm>
          <a:prstGeom prst="rect">
            <a:avLst/>
          </a:prstGeom>
          <a:noFill/>
          <a:ln>
            <a:noFill/>
          </a:ln>
        </p:spPr>
      </p:sp>
      <p:sp>
        <p:nvSpPr>
          <p:cNvPr id="68" name="Google Shape;68;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13.png"/><Relationship Id="rId8"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jp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hyperlink" Target="https://drive.google.com/file/d/1p-FEnmrbFu59l8RjIFJITVISdUhRWvly/view?usp=share_link"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hyperlink" Target="mailto:meech@umich.edu" TargetMode="External"/><Relationship Id="rId9" Type="http://schemas.openxmlformats.org/officeDocument/2006/relationships/hyperlink" Target="mailto:bmaxim@umich.edu" TargetMode="External"/><Relationship Id="rId5" Type="http://schemas.openxmlformats.org/officeDocument/2006/relationships/hyperlink" Target="mailto:sauerr@umich.edu" TargetMode="External"/><Relationship Id="rId6" Type="http://schemas.openxmlformats.org/officeDocument/2006/relationships/hyperlink" Target="mailto:jcschal@umich.edu" TargetMode="External"/><Relationship Id="rId7" Type="http://schemas.openxmlformats.org/officeDocument/2006/relationships/hyperlink" Target="mailto:opelle@umich.edu" TargetMode="External"/><Relationship Id="rId8" Type="http://schemas.openxmlformats.org/officeDocument/2006/relationships/hyperlink" Target="mailto:zhesong@umich.edu"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hyperlink" Target="https://ieeexplore.ieee.org/stamp/stamp.jsp?tp=&amp;arnumber=8432227&amp;isnumber=8432202" TargetMode="External"/><Relationship Id="rId5" Type="http://schemas.openxmlformats.org/officeDocument/2006/relationships/hyperlink" Target="https://ieeexplore.ieee.org/stamp/stamp.jsp?tp=&amp;arnumber=7804775&amp;isnumber=7804716" TargetMode="External"/><Relationship Id="rId6" Type="http://schemas.openxmlformats.org/officeDocument/2006/relationships/hyperlink" Target="https://doi.org/10.3390/su13105602" TargetMode="External"/><Relationship Id="rId7" Type="http://schemas.openxmlformats.org/officeDocument/2006/relationships/hyperlink" Target="https://doi.org/10.3390/s22093321"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hyperlink" Target="https://www.raspberrypi.com/products/raspberry-pi-4-model-b/" TargetMode="External"/><Relationship Id="rId10" Type="http://schemas.openxmlformats.org/officeDocument/2006/relationships/hyperlink" Target="https://docs.px4.io/main/en/flight_controller/pixracer.html" TargetMode="External"/><Relationship Id="rId9" Type="http://schemas.openxmlformats.org/officeDocument/2006/relationships/hyperlink" Target="https://clover.coex.tech/en/" TargetMode="External"/><Relationship Id="rId5" Type="http://schemas.openxmlformats.org/officeDocument/2006/relationships/hyperlink" Target="https://www.sunfounder.com/products/picar-x" TargetMode="External"/><Relationship Id="rId6" Type="http://schemas.openxmlformats.org/officeDocument/2006/relationships/hyperlink" Target="https://docs.sunfounder.com/projects/picar-x/en/latest/introduction.html" TargetMode="External"/><Relationship Id="rId7" Type="http://schemas.openxmlformats.org/officeDocument/2006/relationships/hyperlink" Target="https://www.raspberrypi.org/software/" TargetMode="External"/><Relationship Id="rId8" Type="http://schemas.openxmlformats.org/officeDocument/2006/relationships/hyperlink" Target="https://github.com/sunfounder/robot-ha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hyperlink" Target="https://www.python.org/" TargetMode="External"/><Relationship Id="rId11" Type="http://schemas.openxmlformats.org/officeDocument/2006/relationships/hyperlink" Target="https://clover.coex.tech/en/gpio.html" TargetMode="External"/><Relationship Id="rId10" Type="http://schemas.openxmlformats.org/officeDocument/2006/relationships/hyperlink" Target="http://wiki.ros.org/mavros" TargetMode="External"/><Relationship Id="rId12" Type="http://schemas.openxmlformats.org/officeDocument/2006/relationships/hyperlink" Target="https://clover.coex.tech/en/leds.html" TargetMode="External"/><Relationship Id="rId9" Type="http://schemas.openxmlformats.org/officeDocument/2006/relationships/hyperlink" Target="http://wiki.ros.org/noetic" TargetMode="External"/><Relationship Id="rId5" Type="http://schemas.openxmlformats.org/officeDocument/2006/relationships/hyperlink" Target="https://pypi.org/project/opencv-python/" TargetMode="External"/><Relationship Id="rId6" Type="http://schemas.openxmlformats.org/officeDocument/2006/relationships/hyperlink" Target="https://www.kernel.org/" TargetMode="External"/><Relationship Id="rId7" Type="http://schemas.openxmlformats.org/officeDocument/2006/relationships/hyperlink" Target="https://wiki.ros.org/" TargetMode="External"/><Relationship Id="rId8" Type="http://schemas.openxmlformats.org/officeDocument/2006/relationships/hyperlink" Target="https://github.com/CopterExpress/clover/releases/tag/v0.23" TargetMode="External"/></Relationships>
</file>

<file path=ppt/slides/_rels/slide7.xml.rels><?xml version="1.0" encoding="UTF-8" standalone="yes"?><Relationships xmlns="http://schemas.openxmlformats.org/package/2006/relationships"><Relationship Id="rId11" Type="http://schemas.openxmlformats.org/officeDocument/2006/relationships/hyperlink" Target="https://px4.io/" TargetMode="External"/><Relationship Id="rId10" Type="http://schemas.openxmlformats.org/officeDocument/2006/relationships/hyperlink" Target="https://px4.io/" TargetMode="External"/><Relationship Id="rId13" Type="http://schemas.openxmlformats.org/officeDocument/2006/relationships/hyperlink" Target="https://github.com/PX4/sitl_gazebo" TargetMode="External"/><Relationship Id="rId12" Type="http://schemas.openxmlformats.org/officeDocument/2006/relationships/hyperlink" Target="https://github.com/PX4/sitl_gazebo"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hyperlink" Target="https://docs.qgroundcontrol.com/master/en/" TargetMode="External"/><Relationship Id="rId9" Type="http://schemas.openxmlformats.org/officeDocument/2006/relationships/hyperlink" Target="http://gazebosim.org/" TargetMode="External"/><Relationship Id="rId14" Type="http://schemas.openxmlformats.org/officeDocument/2006/relationships/hyperlink" Target="https://www.balena.io/etcher" TargetMode="External"/><Relationship Id="rId5" Type="http://schemas.openxmlformats.org/officeDocument/2006/relationships/hyperlink" Target="https://github.com/CopterExpress/Firmware/releases/tag/v1.8.2-clover.13" TargetMode="External"/><Relationship Id="rId6" Type="http://schemas.openxmlformats.org/officeDocument/2006/relationships/hyperlink" Target="https://github.com/CopterExpress/clover_vm" TargetMode="External"/><Relationship Id="rId7" Type="http://schemas.openxmlformats.org/officeDocument/2006/relationships/hyperlink" Target="https://github.com/CopterExpress/clover" TargetMode="External"/><Relationship Id="rId8" Type="http://schemas.openxmlformats.org/officeDocument/2006/relationships/hyperlink" Target="http://gazebosim.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idx="1" type="subTitle"/>
          </p:nvPr>
        </p:nvSpPr>
        <p:spPr>
          <a:xfrm>
            <a:off x="356908" y="4965584"/>
            <a:ext cx="8471713" cy="141368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00000"/>
              </a:lnSpc>
              <a:spcBef>
                <a:spcPts val="0"/>
              </a:spcBef>
              <a:spcAft>
                <a:spcPts val="0"/>
              </a:spcAft>
              <a:buClr>
                <a:schemeClr val="dk2"/>
              </a:buClr>
              <a:buSzPct val="100000"/>
              <a:buNone/>
            </a:pPr>
            <a:r>
              <a:rPr lang="en-US"/>
              <a:t>Demetrius Johnson</a:t>
            </a:r>
            <a:endParaRPr/>
          </a:p>
          <a:p>
            <a:pPr indent="0" lvl="0" marL="0" rtl="0" algn="ctr">
              <a:lnSpc>
                <a:spcPct val="100000"/>
              </a:lnSpc>
              <a:spcBef>
                <a:spcPts val="0"/>
              </a:spcBef>
              <a:spcAft>
                <a:spcPts val="0"/>
              </a:spcAft>
              <a:buClr>
                <a:schemeClr val="dk2"/>
              </a:buClr>
              <a:buSzPct val="100000"/>
              <a:buNone/>
            </a:pPr>
            <a:r>
              <a:rPr lang="en-US"/>
              <a:t>Ryan Sauer</a:t>
            </a:r>
            <a:endParaRPr/>
          </a:p>
          <a:p>
            <a:pPr indent="0" lvl="0" marL="0" rtl="0" algn="ctr">
              <a:lnSpc>
                <a:spcPct val="100000"/>
              </a:lnSpc>
              <a:spcBef>
                <a:spcPts val="0"/>
              </a:spcBef>
              <a:spcAft>
                <a:spcPts val="0"/>
              </a:spcAft>
              <a:buClr>
                <a:schemeClr val="dk2"/>
              </a:buClr>
              <a:buSzPct val="100000"/>
              <a:buNone/>
            </a:pPr>
            <a:r>
              <a:rPr lang="en-US"/>
              <a:t>Olivia Pellegrini</a:t>
            </a:r>
            <a:endParaRPr/>
          </a:p>
          <a:p>
            <a:pPr indent="0" lvl="0" marL="0" rtl="0" algn="ctr">
              <a:lnSpc>
                <a:spcPct val="100000"/>
              </a:lnSpc>
              <a:spcBef>
                <a:spcPts val="0"/>
              </a:spcBef>
              <a:spcAft>
                <a:spcPts val="0"/>
              </a:spcAft>
              <a:buClr>
                <a:schemeClr val="dk2"/>
              </a:buClr>
              <a:buSzPct val="100000"/>
              <a:buNone/>
            </a:pPr>
            <a:r>
              <a:rPr lang="en-US"/>
              <a:t>Jonathan Schall</a:t>
            </a:r>
            <a:endParaRPr/>
          </a:p>
        </p:txBody>
      </p:sp>
      <p:sp>
        <p:nvSpPr>
          <p:cNvPr id="89" name="Google Shape;8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0" name="Google Shape;90;p1"/>
          <p:cNvSpPr txBox="1"/>
          <p:nvPr/>
        </p:nvSpPr>
        <p:spPr>
          <a:xfrm>
            <a:off x="2253100" y="491175"/>
            <a:ext cx="45153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chemeClr val="lt1"/>
                </a:solidFill>
                <a:latin typeface="Calibri"/>
                <a:ea typeface="Calibri"/>
                <a:cs typeface="Calibri"/>
                <a:sym typeface="Calibri"/>
              </a:rPr>
              <a:t>CIS-4951</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With Dr. Bruce Maxim</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Drone-Car Collaboration Project</a:t>
            </a:r>
            <a:endParaRPr b="1" sz="2000">
              <a:solidFill>
                <a:schemeClr val="lt1"/>
              </a:solidFill>
              <a:latin typeface="Calibri"/>
              <a:ea typeface="Calibri"/>
              <a:cs typeface="Calibri"/>
              <a:sym typeface="Calibri"/>
            </a:endParaRPr>
          </a:p>
          <a:p>
            <a:pPr indent="0" lvl="0" marL="0" rtl="0" algn="ctr">
              <a:spcBef>
                <a:spcPts val="0"/>
              </a:spcBef>
              <a:spcAft>
                <a:spcPts val="0"/>
              </a:spcAft>
              <a:buNone/>
            </a:pPr>
            <a:r>
              <a:rPr b="1" lang="en-US" sz="2000">
                <a:solidFill>
                  <a:schemeClr val="lt1"/>
                </a:solidFill>
                <a:latin typeface="Calibri"/>
                <a:ea typeface="Calibri"/>
                <a:cs typeface="Calibri"/>
                <a:sym typeface="Calibri"/>
              </a:rPr>
              <a:t>Use Case Presentation</a:t>
            </a:r>
            <a:endParaRPr b="1" sz="20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
        <p:nvSpPr>
          <p:cNvPr id="144" name="Google Shape;144;g1897ad7bb1f_0_2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Special Usage Situations</a:t>
            </a:r>
            <a:endParaRPr b="1" u="sng"/>
          </a:p>
          <a:p>
            <a:pPr indent="0" lvl="0" marL="457200" rtl="0" algn="l">
              <a:lnSpc>
                <a:spcPct val="100000"/>
              </a:lnSpc>
              <a:spcBef>
                <a:spcPts val="592"/>
              </a:spcBef>
              <a:spcAft>
                <a:spcPts val="0"/>
              </a:spcAft>
              <a:buNone/>
            </a:pPr>
            <a:r>
              <a:t/>
            </a:r>
            <a:endParaRPr b="1" u="sng"/>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Tests must take place in a controlled environment</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In house only data use removes the need for data masking</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All parameter changes must be documented </a:t>
            </a:r>
            <a:r>
              <a:rPr b="1" lang="en-US" sz="2029">
                <a:solidFill>
                  <a:srgbClr val="0000FF"/>
                </a:solidFill>
              </a:rPr>
              <a:t>thoroughly</a:t>
            </a:r>
            <a:r>
              <a:rPr b="1" lang="en-US" sz="2029">
                <a:solidFill>
                  <a:srgbClr val="0000FF"/>
                </a:solidFill>
              </a:rPr>
              <a:t> for continuity</a:t>
            </a:r>
            <a:endParaRPr b="1" sz="2029">
              <a:solidFill>
                <a:srgbClr val="0000FF"/>
              </a:solidFill>
            </a:endParaRPr>
          </a:p>
          <a:p>
            <a:pPr indent="0" lvl="0" marL="914400" marR="0" rtl="0" algn="l">
              <a:lnSpc>
                <a:spcPct val="90000"/>
              </a:lnSpc>
              <a:spcBef>
                <a:spcPts val="592"/>
              </a:spcBef>
              <a:spcAft>
                <a:spcPts val="0"/>
              </a:spcAft>
              <a:buNone/>
            </a:pPr>
            <a:r>
              <a:t/>
            </a:r>
            <a:endParaRPr b="1" sz="2029">
              <a:solidFill>
                <a:srgbClr val="0000FF"/>
              </a:solidFill>
            </a:endParaRPr>
          </a:p>
          <a:p>
            <a:pPr indent="-357505" lvl="0" marL="457200" marR="0" rtl="0" algn="l">
              <a:lnSpc>
                <a:spcPct val="90000"/>
              </a:lnSpc>
              <a:spcBef>
                <a:spcPts val="592"/>
              </a:spcBef>
              <a:spcAft>
                <a:spcPts val="0"/>
              </a:spcAft>
              <a:buClr>
                <a:srgbClr val="0000FF"/>
              </a:buClr>
              <a:buSzPts val="2030"/>
              <a:buChar char="•"/>
            </a:pPr>
            <a:r>
              <a:rPr b="1" lang="en-US" sz="2029">
                <a:solidFill>
                  <a:srgbClr val="0000FF"/>
                </a:solidFill>
              </a:rPr>
              <a:t>Drone policy on campus is strict and we must be aware of every rule and adhere to them throughout the process</a:t>
            </a:r>
            <a:endParaRPr sz="2000"/>
          </a:p>
          <a:p>
            <a:pPr indent="0" lvl="0" marL="0" rtl="0" algn="l">
              <a:lnSpc>
                <a:spcPct val="100000"/>
              </a:lnSpc>
              <a:spcBef>
                <a:spcPts val="592"/>
              </a:spcBef>
              <a:spcAft>
                <a:spcPts val="0"/>
              </a:spcAft>
              <a:buClr>
                <a:schemeClr val="dk1"/>
              </a:buClr>
              <a:buSzPts val="1100"/>
              <a:buFont typeface="Arial"/>
              <a:buNone/>
            </a:pPr>
            <a:r>
              <a:t/>
            </a:r>
            <a:endParaRPr sz="1700"/>
          </a:p>
          <a:p>
            <a:pPr indent="0" lvl="0" marL="0" rtl="0" algn="l">
              <a:lnSpc>
                <a:spcPct val="100000"/>
              </a:lnSpc>
              <a:spcBef>
                <a:spcPts val="592"/>
              </a:spcBef>
              <a:spcAft>
                <a:spcPts val="0"/>
              </a:spcAft>
              <a:buClr>
                <a:schemeClr val="dk1"/>
              </a:buClr>
              <a:buSzPts val="3200"/>
              <a:buNone/>
            </a:pPr>
            <a:r>
              <a:t/>
            </a:r>
            <a:endParaRPr sz="1700"/>
          </a:p>
        </p:txBody>
      </p:sp>
      <p:sp>
        <p:nvSpPr>
          <p:cNvPr id="145" name="Google Shape;145;g1897ad7bb1f_0_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9" name="Shape 149"/>
        <p:cNvGrpSpPr/>
        <p:nvPr/>
      </p:nvGrpSpPr>
      <p:grpSpPr>
        <a:xfrm>
          <a:off x="0" y="0"/>
          <a:ext cx="0" cy="0"/>
          <a:chOff x="0" y="0"/>
          <a:chExt cx="0" cy="0"/>
        </a:xfrm>
      </p:grpSpPr>
      <p:sp>
        <p:nvSpPr>
          <p:cNvPr id="150" name="Google Shape;150;g20848be516e_0_5"/>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51" name="Google Shape;151;g20848be516e_0_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2" name="Google Shape;152;g20848be516e_0_5"/>
          <p:cNvPicPr preferRelativeResize="0"/>
          <p:nvPr/>
        </p:nvPicPr>
        <p:blipFill>
          <a:blip r:embed="rId4">
            <a:alphaModFix/>
          </a:blip>
          <a:stretch>
            <a:fillRect/>
          </a:stretch>
        </p:blipFill>
        <p:spPr>
          <a:xfrm>
            <a:off x="1380238" y="2415000"/>
            <a:ext cx="6581775" cy="310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6" name="Shape 156"/>
        <p:cNvGrpSpPr/>
        <p:nvPr/>
      </p:nvGrpSpPr>
      <p:grpSpPr>
        <a:xfrm>
          <a:off x="0" y="0"/>
          <a:ext cx="0" cy="0"/>
          <a:chOff x="0" y="0"/>
          <a:chExt cx="0" cy="0"/>
        </a:xfrm>
      </p:grpSpPr>
      <p:sp>
        <p:nvSpPr>
          <p:cNvPr id="157" name="Google Shape;157;g208935ecc17_0_2"/>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58" name="Google Shape;158;g208935ecc17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9" name="Google Shape;159;g208935ecc17_0_2"/>
          <p:cNvPicPr preferRelativeResize="0"/>
          <p:nvPr/>
        </p:nvPicPr>
        <p:blipFill>
          <a:blip r:embed="rId4">
            <a:alphaModFix/>
          </a:blip>
          <a:stretch>
            <a:fillRect/>
          </a:stretch>
        </p:blipFill>
        <p:spPr>
          <a:xfrm>
            <a:off x="1125788" y="2541326"/>
            <a:ext cx="6892425" cy="3080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
        <p:nvSpPr>
          <p:cNvPr id="164" name="Google Shape;164;g208935ecc17_0_8"/>
          <p:cNvSpPr txBox="1"/>
          <p:nvPr>
            <p:ph idx="1" type="body"/>
          </p:nvPr>
        </p:nvSpPr>
        <p:spPr>
          <a:xfrm>
            <a:off x="213075" y="1633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Description for Function n</a:t>
            </a:r>
            <a:endParaRPr b="1" u="sng"/>
          </a:p>
        </p:txBody>
      </p:sp>
      <p:sp>
        <p:nvSpPr>
          <p:cNvPr id="165" name="Google Shape;165;g208935ecc17_0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6" name="Google Shape;166;g208935ecc17_0_8"/>
          <p:cNvPicPr preferRelativeResize="0"/>
          <p:nvPr/>
        </p:nvPicPr>
        <p:blipFill>
          <a:blip r:embed="rId4">
            <a:alphaModFix/>
          </a:blip>
          <a:stretch>
            <a:fillRect/>
          </a:stretch>
        </p:blipFill>
        <p:spPr>
          <a:xfrm>
            <a:off x="984051" y="2641475"/>
            <a:ext cx="7008226" cy="2831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g20848be516e_0_4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Use Case Diagrams</a:t>
            </a:r>
            <a:endParaRPr b="1" u="sng"/>
          </a:p>
        </p:txBody>
      </p:sp>
      <p:sp>
        <p:nvSpPr>
          <p:cNvPr id="172" name="Google Shape;172;g20848be516e_0_4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3" name="Google Shape;173;g20848be516e_0_40"/>
          <p:cNvPicPr preferRelativeResize="0"/>
          <p:nvPr/>
        </p:nvPicPr>
        <p:blipFill>
          <a:blip r:embed="rId4">
            <a:alphaModFix/>
          </a:blip>
          <a:stretch>
            <a:fillRect/>
          </a:stretch>
        </p:blipFill>
        <p:spPr>
          <a:xfrm>
            <a:off x="457200" y="2797888"/>
            <a:ext cx="824650" cy="1262223"/>
          </a:xfrm>
          <a:prstGeom prst="rect">
            <a:avLst/>
          </a:prstGeom>
          <a:noFill/>
          <a:ln>
            <a:noFill/>
          </a:ln>
        </p:spPr>
      </p:pic>
      <p:pic>
        <p:nvPicPr>
          <p:cNvPr id="174" name="Google Shape;174;g20848be516e_0_40"/>
          <p:cNvPicPr preferRelativeResize="0"/>
          <p:nvPr/>
        </p:nvPicPr>
        <p:blipFill>
          <a:blip r:embed="rId5">
            <a:alphaModFix/>
          </a:blip>
          <a:stretch>
            <a:fillRect/>
          </a:stretch>
        </p:blipFill>
        <p:spPr>
          <a:xfrm>
            <a:off x="536923" y="4060100"/>
            <a:ext cx="665200" cy="1262200"/>
          </a:xfrm>
          <a:prstGeom prst="rect">
            <a:avLst/>
          </a:prstGeom>
          <a:noFill/>
          <a:ln>
            <a:noFill/>
          </a:ln>
        </p:spPr>
      </p:pic>
      <p:pic>
        <p:nvPicPr>
          <p:cNvPr id="175" name="Google Shape;175;g20848be516e_0_40"/>
          <p:cNvPicPr preferRelativeResize="0"/>
          <p:nvPr/>
        </p:nvPicPr>
        <p:blipFill>
          <a:blip r:embed="rId6">
            <a:alphaModFix/>
          </a:blip>
          <a:stretch>
            <a:fillRect/>
          </a:stretch>
        </p:blipFill>
        <p:spPr>
          <a:xfrm>
            <a:off x="457200" y="5225300"/>
            <a:ext cx="868775" cy="1418385"/>
          </a:xfrm>
          <a:prstGeom prst="rect">
            <a:avLst/>
          </a:prstGeom>
          <a:noFill/>
          <a:ln>
            <a:noFill/>
          </a:ln>
        </p:spPr>
      </p:pic>
      <p:sp>
        <p:nvSpPr>
          <p:cNvPr id="176" name="Google Shape;176;g20848be516e_0_40"/>
          <p:cNvSpPr txBox="1"/>
          <p:nvPr/>
        </p:nvSpPr>
        <p:spPr>
          <a:xfrm>
            <a:off x="1430800" y="5667813"/>
            <a:ext cx="1837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Our Group Members</a:t>
            </a:r>
            <a:endParaRPr sz="1600">
              <a:latin typeface="Calibri"/>
              <a:ea typeface="Calibri"/>
              <a:cs typeface="Calibri"/>
              <a:sym typeface="Calibri"/>
            </a:endParaRPr>
          </a:p>
        </p:txBody>
      </p:sp>
      <p:sp>
        <p:nvSpPr>
          <p:cNvPr id="177" name="Google Shape;177;g20848be516e_0_40"/>
          <p:cNvSpPr txBox="1"/>
          <p:nvPr/>
        </p:nvSpPr>
        <p:spPr>
          <a:xfrm>
            <a:off x="560250" y="2263825"/>
            <a:ext cx="29820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latin typeface="Calibri"/>
                <a:ea typeface="Calibri"/>
                <a:cs typeface="Calibri"/>
                <a:sym typeface="Calibri"/>
              </a:rPr>
              <a:t>Actors in our Diagrams:</a:t>
            </a:r>
            <a:endParaRPr sz="1700">
              <a:latin typeface="Calibri"/>
              <a:ea typeface="Calibri"/>
              <a:cs typeface="Calibri"/>
              <a:sym typeface="Calibri"/>
            </a:endParaRPr>
          </a:p>
        </p:txBody>
      </p:sp>
      <p:sp>
        <p:nvSpPr>
          <p:cNvPr id="178" name="Google Shape;178;g20848be516e_0_40"/>
          <p:cNvSpPr txBox="1"/>
          <p:nvPr/>
        </p:nvSpPr>
        <p:spPr>
          <a:xfrm>
            <a:off x="1325975" y="4381588"/>
            <a:ext cx="18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PiCAR-X Car</a:t>
            </a:r>
            <a:endParaRPr sz="1600">
              <a:latin typeface="Calibri"/>
              <a:ea typeface="Calibri"/>
              <a:cs typeface="Calibri"/>
              <a:sym typeface="Calibri"/>
            </a:endParaRPr>
          </a:p>
        </p:txBody>
      </p:sp>
      <p:sp>
        <p:nvSpPr>
          <p:cNvPr id="179" name="Google Shape;179;g20848be516e_0_40"/>
          <p:cNvSpPr txBox="1"/>
          <p:nvPr/>
        </p:nvSpPr>
        <p:spPr>
          <a:xfrm>
            <a:off x="1430800" y="3095363"/>
            <a:ext cx="1837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600">
                <a:latin typeface="Calibri"/>
                <a:ea typeface="Calibri"/>
                <a:cs typeface="Calibri"/>
                <a:sym typeface="Calibri"/>
              </a:rPr>
              <a:t>Clover Drone 4.2 </a:t>
            </a:r>
            <a:endParaRPr sz="1600">
              <a:latin typeface="Calibri"/>
              <a:ea typeface="Calibri"/>
              <a:cs typeface="Calibri"/>
              <a:sym typeface="Calibri"/>
            </a:endParaRPr>
          </a:p>
        </p:txBody>
      </p:sp>
      <p:pic>
        <p:nvPicPr>
          <p:cNvPr id="180" name="Google Shape;180;g20848be516e_0_40"/>
          <p:cNvPicPr preferRelativeResize="0"/>
          <p:nvPr/>
        </p:nvPicPr>
        <p:blipFill>
          <a:blip r:embed="rId7">
            <a:alphaModFix/>
          </a:blip>
          <a:stretch>
            <a:fillRect/>
          </a:stretch>
        </p:blipFill>
        <p:spPr>
          <a:xfrm>
            <a:off x="5433125" y="4443475"/>
            <a:ext cx="2385825" cy="1985000"/>
          </a:xfrm>
          <a:prstGeom prst="rect">
            <a:avLst/>
          </a:prstGeom>
          <a:noFill/>
          <a:ln>
            <a:noFill/>
          </a:ln>
        </p:spPr>
      </p:pic>
      <p:pic>
        <p:nvPicPr>
          <p:cNvPr id="181" name="Google Shape;181;g20848be516e_0_40"/>
          <p:cNvPicPr preferRelativeResize="0"/>
          <p:nvPr/>
        </p:nvPicPr>
        <p:blipFill>
          <a:blip r:embed="rId8">
            <a:alphaModFix/>
          </a:blip>
          <a:stretch>
            <a:fillRect/>
          </a:stretch>
        </p:blipFill>
        <p:spPr>
          <a:xfrm>
            <a:off x="4946688" y="2513138"/>
            <a:ext cx="3065751" cy="17244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5" name="Shape 185"/>
        <p:cNvGrpSpPr/>
        <p:nvPr/>
      </p:nvGrpSpPr>
      <p:grpSpPr>
        <a:xfrm>
          <a:off x="0" y="0"/>
          <a:ext cx="0" cy="0"/>
          <a:chOff x="0" y="0"/>
          <a:chExt cx="0" cy="0"/>
        </a:xfrm>
      </p:grpSpPr>
      <p:sp>
        <p:nvSpPr>
          <p:cNvPr id="186" name="Google Shape;186;g20848be516e_0_10"/>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Collecting Data</a:t>
            </a:r>
            <a:endParaRPr b="1" u="sng"/>
          </a:p>
        </p:txBody>
      </p:sp>
      <p:sp>
        <p:nvSpPr>
          <p:cNvPr id="187" name="Google Shape;187;g20848be516e_0_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8" name="Google Shape;188;g20848be516e_0_10"/>
          <p:cNvPicPr preferRelativeResize="0"/>
          <p:nvPr/>
        </p:nvPicPr>
        <p:blipFill>
          <a:blip r:embed="rId4">
            <a:alphaModFix/>
          </a:blip>
          <a:stretch>
            <a:fillRect/>
          </a:stretch>
        </p:blipFill>
        <p:spPr>
          <a:xfrm>
            <a:off x="0" y="2173925"/>
            <a:ext cx="5339515" cy="4684075"/>
          </a:xfrm>
          <a:prstGeom prst="rect">
            <a:avLst/>
          </a:prstGeom>
          <a:noFill/>
          <a:ln>
            <a:noFill/>
          </a:ln>
        </p:spPr>
      </p:pic>
      <p:sp>
        <p:nvSpPr>
          <p:cNvPr id="189" name="Google Shape;189;g20848be516e_0_10"/>
          <p:cNvSpPr txBox="1"/>
          <p:nvPr/>
        </p:nvSpPr>
        <p:spPr>
          <a:xfrm>
            <a:off x="5618500" y="2103850"/>
            <a:ext cx="3130500" cy="4617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Data file will include the battery life and network status.</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Log file will hold information about the actions completed by the drone and car.</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Information is collect from the RPi</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Will be measuring </a:t>
            </a:r>
            <a:r>
              <a:rPr lang="en-US" sz="1800">
                <a:latin typeface="Calibri"/>
                <a:ea typeface="Calibri"/>
                <a:cs typeface="Calibri"/>
                <a:sym typeface="Calibri"/>
              </a:rPr>
              <a:t>latency</a:t>
            </a:r>
            <a:r>
              <a:rPr lang="en-US" sz="1800">
                <a:latin typeface="Calibri"/>
                <a:ea typeface="Calibri"/>
                <a:cs typeface="Calibri"/>
                <a:sym typeface="Calibri"/>
              </a:rPr>
              <a:t> (time to transfer data) and bandwidth (amount of data transferred) with data that is collected</a:t>
            </a:r>
            <a:endParaRPr sz="1800">
              <a:latin typeface="Calibri"/>
              <a:ea typeface="Calibri"/>
              <a:cs typeface="Calibri"/>
              <a:sym typeface="Calibri"/>
            </a:endParaRPr>
          </a:p>
          <a:p>
            <a:pPr indent="-342900" lvl="0" marL="457200" rtl="0" algn="l">
              <a:spcBef>
                <a:spcPts val="0"/>
              </a:spcBef>
              <a:spcAft>
                <a:spcPts val="0"/>
              </a:spcAft>
              <a:buSzPts val="1800"/>
              <a:buFont typeface="Calibri"/>
              <a:buChar char="●"/>
            </a:pPr>
            <a:r>
              <a:rPr lang="en-US" sz="1800">
                <a:latin typeface="Calibri"/>
                <a:ea typeface="Calibri"/>
                <a:cs typeface="Calibri"/>
                <a:sym typeface="Calibri"/>
              </a:rPr>
              <a:t>User accesses the files to observe data</a:t>
            </a:r>
            <a:endParaRPr sz="18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3" name="Shape 193"/>
        <p:cNvGrpSpPr/>
        <p:nvPr/>
      </p:nvGrpSpPr>
      <p:grpSpPr>
        <a:xfrm>
          <a:off x="0" y="0"/>
          <a:ext cx="0" cy="0"/>
          <a:chOff x="0" y="0"/>
          <a:chExt cx="0" cy="0"/>
        </a:xfrm>
      </p:grpSpPr>
      <p:sp>
        <p:nvSpPr>
          <p:cNvPr id="194" name="Google Shape;194;g20848be516e_0_20"/>
          <p:cNvSpPr txBox="1"/>
          <p:nvPr>
            <p:ph idx="1" type="body"/>
          </p:nvPr>
        </p:nvSpPr>
        <p:spPr>
          <a:xfrm>
            <a:off x="172100" y="16154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Changing Parameters</a:t>
            </a:r>
            <a:endParaRPr b="1" u="sng"/>
          </a:p>
        </p:txBody>
      </p:sp>
      <p:sp>
        <p:nvSpPr>
          <p:cNvPr id="195" name="Google Shape;195;g20848be516e_0_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6" name="Google Shape;196;g20848be516e_0_20"/>
          <p:cNvSpPr txBox="1"/>
          <p:nvPr/>
        </p:nvSpPr>
        <p:spPr>
          <a:xfrm>
            <a:off x="6027900" y="2549800"/>
            <a:ext cx="3116100" cy="25398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User will be able to change parameters using the </a:t>
            </a:r>
            <a:r>
              <a:rPr lang="en-US" sz="1700">
                <a:latin typeface="Calibri"/>
                <a:ea typeface="Calibri"/>
                <a:cs typeface="Calibri"/>
                <a:sym typeface="Calibri"/>
              </a:rPr>
              <a:t>command</a:t>
            </a:r>
            <a:r>
              <a:rPr lang="en-US" sz="1700">
                <a:latin typeface="Calibri"/>
                <a:ea typeface="Calibri"/>
                <a:cs typeface="Calibri"/>
                <a:sym typeface="Calibri"/>
              </a:rPr>
              <a:t> line</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Allows user to pass input into our program and run an experiment</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Drone and car both receive parameters in order to execute experiment</a:t>
            </a:r>
            <a:endParaRPr sz="1700">
              <a:latin typeface="Calibri"/>
              <a:ea typeface="Calibri"/>
              <a:cs typeface="Calibri"/>
              <a:sym typeface="Calibri"/>
            </a:endParaRPr>
          </a:p>
        </p:txBody>
      </p:sp>
      <p:pic>
        <p:nvPicPr>
          <p:cNvPr id="197" name="Google Shape;197;g20848be516e_0_20"/>
          <p:cNvPicPr preferRelativeResize="0"/>
          <p:nvPr/>
        </p:nvPicPr>
        <p:blipFill>
          <a:blip r:embed="rId4">
            <a:alphaModFix/>
          </a:blip>
          <a:stretch>
            <a:fillRect/>
          </a:stretch>
        </p:blipFill>
        <p:spPr>
          <a:xfrm>
            <a:off x="172100" y="2549800"/>
            <a:ext cx="6053325" cy="4028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g20848be516e_0_15"/>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Running Experiments</a:t>
            </a:r>
            <a:endParaRPr b="1" u="sng"/>
          </a:p>
        </p:txBody>
      </p:sp>
      <p:sp>
        <p:nvSpPr>
          <p:cNvPr id="203" name="Google Shape;203;g20848be516e_0_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4" name="Google Shape;204;g20848be516e_0_15"/>
          <p:cNvSpPr txBox="1"/>
          <p:nvPr/>
        </p:nvSpPr>
        <p:spPr>
          <a:xfrm>
            <a:off x="5660100" y="2285225"/>
            <a:ext cx="3159600" cy="41097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Drone will capture video frames to be analyzed using OpenCV software</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As our first task, we will be using it to detect color in a frame </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Should detect a given target</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Ex: a red car</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Once detected, a command will be sent to the car</a:t>
            </a:r>
            <a:endParaRPr sz="1700">
              <a:latin typeface="Calibri"/>
              <a:ea typeface="Calibri"/>
              <a:cs typeface="Calibri"/>
              <a:sym typeface="Calibri"/>
            </a:endParaRPr>
          </a:p>
          <a:p>
            <a:pPr indent="-336550" lvl="1" marL="914400" rtl="0" algn="l">
              <a:spcBef>
                <a:spcPts val="0"/>
              </a:spcBef>
              <a:spcAft>
                <a:spcPts val="0"/>
              </a:spcAft>
              <a:buSzPts val="1700"/>
              <a:buFont typeface="Calibri"/>
              <a:buChar char="○"/>
            </a:pPr>
            <a:r>
              <a:rPr lang="en-US" sz="1700">
                <a:latin typeface="Calibri"/>
                <a:ea typeface="Calibri"/>
                <a:cs typeface="Calibri"/>
                <a:sym typeface="Calibri"/>
              </a:rPr>
              <a:t>Ex: stop if a red car is detected</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US" sz="1700">
                <a:latin typeface="Calibri"/>
                <a:ea typeface="Calibri"/>
                <a:cs typeface="Calibri"/>
                <a:sym typeface="Calibri"/>
              </a:rPr>
              <a:t>The command is then executed by the car (PiCARX)</a:t>
            </a:r>
            <a:endParaRPr sz="1700">
              <a:latin typeface="Calibri"/>
              <a:ea typeface="Calibri"/>
              <a:cs typeface="Calibri"/>
              <a:sym typeface="Calibri"/>
            </a:endParaRPr>
          </a:p>
        </p:txBody>
      </p:sp>
      <p:pic>
        <p:nvPicPr>
          <p:cNvPr id="205" name="Google Shape;205;g20848be516e_0_15"/>
          <p:cNvPicPr preferRelativeResize="0"/>
          <p:nvPr/>
        </p:nvPicPr>
        <p:blipFill>
          <a:blip r:embed="rId4">
            <a:alphaModFix/>
          </a:blip>
          <a:stretch>
            <a:fillRect/>
          </a:stretch>
        </p:blipFill>
        <p:spPr>
          <a:xfrm>
            <a:off x="228600" y="2381250"/>
            <a:ext cx="5200650" cy="4476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g1f27846afb7_2_1"/>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Sequence diagram - Changing Parameters</a:t>
            </a:r>
            <a:endParaRPr b="1" u="sng"/>
          </a:p>
        </p:txBody>
      </p:sp>
      <p:sp>
        <p:nvSpPr>
          <p:cNvPr id="211" name="Google Shape;211;g1f27846afb7_2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2" name="Google Shape;212;g1f27846afb7_2_1"/>
          <p:cNvPicPr preferRelativeResize="0"/>
          <p:nvPr/>
        </p:nvPicPr>
        <p:blipFill>
          <a:blip r:embed="rId4">
            <a:alphaModFix/>
          </a:blip>
          <a:stretch>
            <a:fillRect/>
          </a:stretch>
        </p:blipFill>
        <p:spPr>
          <a:xfrm>
            <a:off x="2532850" y="2792850"/>
            <a:ext cx="4078300" cy="2814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g1f27846afb7_2_6"/>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Sequence diagram - Running Experiment</a:t>
            </a:r>
            <a:endParaRPr b="1" u="sng"/>
          </a:p>
        </p:txBody>
      </p:sp>
      <p:sp>
        <p:nvSpPr>
          <p:cNvPr id="218" name="Google Shape;218;g1f27846afb7_2_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9" name="Google Shape;219;g1f27846afb7_2_6"/>
          <p:cNvPicPr preferRelativeResize="0"/>
          <p:nvPr/>
        </p:nvPicPr>
        <p:blipFill>
          <a:blip r:embed="rId4">
            <a:alphaModFix/>
          </a:blip>
          <a:stretch>
            <a:fillRect/>
          </a:stretch>
        </p:blipFill>
        <p:spPr>
          <a:xfrm>
            <a:off x="2552700" y="2907213"/>
            <a:ext cx="4038600" cy="2905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4" name="Shape 94"/>
        <p:cNvGrpSpPr/>
        <p:nvPr/>
      </p:nvGrpSpPr>
      <p:grpSpPr>
        <a:xfrm>
          <a:off x="0" y="0"/>
          <a:ext cx="0" cy="0"/>
          <a:chOff x="0" y="0"/>
          <a:chExt cx="0" cy="0"/>
        </a:xfrm>
      </p:grpSpPr>
      <p:sp>
        <p:nvSpPr>
          <p:cNvPr id="95" name="Google Shape;95;p2"/>
          <p:cNvSpPr txBox="1"/>
          <p:nvPr>
            <p:ph idx="1" type="body"/>
          </p:nvPr>
        </p:nvSpPr>
        <p:spPr>
          <a:xfrm>
            <a:off x="457200" y="1690425"/>
            <a:ext cx="8229600" cy="4349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592"/>
              </a:spcBef>
              <a:spcAft>
                <a:spcPts val="0"/>
              </a:spcAft>
              <a:buClr>
                <a:schemeClr val="dk1"/>
              </a:buClr>
              <a:buSzPts val="2720"/>
              <a:buNone/>
            </a:pPr>
            <a:r>
              <a:t/>
            </a:r>
            <a:endParaRPr b="1" sz="2920" u="sng"/>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IoT (Internet of Things) devices have become very </a:t>
            </a:r>
            <a:r>
              <a:rPr b="1" lang="en-US" sz="1729">
                <a:solidFill>
                  <a:srgbClr val="0000FF"/>
                </a:solidFill>
              </a:rPr>
              <a:t>prominent in today's world of connectivity.</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Vehicle to Vehicle (V2V) networks have been in development for many years now, and is essential to the development of autonomous vehicles</a:t>
            </a:r>
            <a:endParaRPr b="1" sz="1729">
              <a:solidFill>
                <a:srgbClr val="0000FF"/>
              </a:solidFill>
            </a:endParaRPr>
          </a:p>
          <a:p>
            <a:pPr indent="0" lvl="0" marL="457200" rtl="0" algn="l">
              <a:lnSpc>
                <a:spcPct val="90000"/>
              </a:lnSpc>
              <a:spcBef>
                <a:spcPts val="592"/>
              </a:spcBef>
              <a:spcAft>
                <a:spcPts val="0"/>
              </a:spcAft>
              <a:buNone/>
            </a:pPr>
            <a:r>
              <a:rPr b="1" lang="en-US" sz="1729">
                <a:solidFill>
                  <a:srgbClr val="0000FF"/>
                </a:solidFill>
              </a:rPr>
              <a:t>[refs: 1,2,3,4]</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With the rollout of 5G standards and service, Edge Computing becomes a more powerful and feasible option for the doing computing on edge devices rather than relying on the cloud [refs: 1,2,3,4].</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Edge computing can reduce </a:t>
            </a:r>
            <a:r>
              <a:rPr b="1" lang="en-US" sz="1729" u="sng">
                <a:solidFill>
                  <a:srgbClr val="0000FF"/>
                </a:solidFill>
              </a:rPr>
              <a:t>latency </a:t>
            </a:r>
            <a:r>
              <a:rPr b="1" lang="en-US" sz="1729">
                <a:solidFill>
                  <a:srgbClr val="0000FF"/>
                </a:solidFill>
              </a:rPr>
              <a:t>and reduce network load (improve bandwidth).</a:t>
            </a:r>
            <a:endParaRPr b="1" sz="1729">
              <a:solidFill>
                <a:srgbClr val="0000FF"/>
              </a:solidFill>
            </a:endParaRPr>
          </a:p>
          <a:p>
            <a:pPr indent="0" lvl="0" marL="457200" rtl="0" algn="l">
              <a:lnSpc>
                <a:spcPct val="90000"/>
              </a:lnSpc>
              <a:spcBef>
                <a:spcPts val="592"/>
              </a:spcBef>
              <a:spcAft>
                <a:spcPts val="0"/>
              </a:spcAft>
              <a:buSzPts val="935"/>
              <a:buNone/>
            </a:pPr>
            <a:r>
              <a:t/>
            </a:r>
            <a:endParaRPr b="1" sz="1729">
              <a:solidFill>
                <a:srgbClr val="0000FF"/>
              </a:solidFill>
            </a:endParaRPr>
          </a:p>
          <a:p>
            <a:pPr indent="-338455" lvl="0" marL="457200" rtl="0" algn="l">
              <a:lnSpc>
                <a:spcPct val="90000"/>
              </a:lnSpc>
              <a:spcBef>
                <a:spcPts val="592"/>
              </a:spcBef>
              <a:spcAft>
                <a:spcPts val="0"/>
              </a:spcAft>
              <a:buClr>
                <a:srgbClr val="0000FF"/>
              </a:buClr>
              <a:buSzPts val="1730"/>
              <a:buChar char="•"/>
            </a:pPr>
            <a:r>
              <a:rPr b="1" lang="en-US" sz="1729">
                <a:solidFill>
                  <a:srgbClr val="0000FF"/>
                </a:solidFill>
              </a:rPr>
              <a:t>So how can we put it all together?</a:t>
            </a:r>
            <a:endParaRPr b="1" sz="1729">
              <a:solidFill>
                <a:srgbClr val="0000FF"/>
              </a:solidFill>
            </a:endParaRPr>
          </a:p>
          <a:p>
            <a:pPr indent="-338455" lvl="1" marL="914400" rtl="0" algn="l">
              <a:lnSpc>
                <a:spcPct val="90000"/>
              </a:lnSpc>
              <a:spcBef>
                <a:spcPts val="0"/>
              </a:spcBef>
              <a:spcAft>
                <a:spcPts val="0"/>
              </a:spcAft>
              <a:buClr>
                <a:srgbClr val="0000FF"/>
              </a:buClr>
              <a:buSzPts val="1730"/>
              <a:buChar char="–"/>
            </a:pPr>
            <a:r>
              <a:rPr b="1" lang="en-US" sz="1729">
                <a:solidFill>
                  <a:srgbClr val="0000FF"/>
                </a:solidFill>
              </a:rPr>
              <a:t>autonomous vehicles + edge computing + V2V networks + battery power = optimization problem.</a:t>
            </a:r>
            <a:endParaRPr b="1" sz="1729">
              <a:solidFill>
                <a:srgbClr val="0000FF"/>
              </a:solidFill>
            </a:endParaRPr>
          </a:p>
          <a:p>
            <a:pPr indent="0" lvl="0" marL="0" rtl="0" algn="l">
              <a:lnSpc>
                <a:spcPct val="90000"/>
              </a:lnSpc>
              <a:spcBef>
                <a:spcPts val="592"/>
              </a:spcBef>
              <a:spcAft>
                <a:spcPts val="0"/>
              </a:spcAft>
              <a:buSzPts val="935"/>
              <a:buNone/>
            </a:pPr>
            <a:r>
              <a:t/>
            </a:r>
            <a:endParaRPr b="1" sz="1729">
              <a:solidFill>
                <a:srgbClr val="0000FF"/>
              </a:solidFill>
            </a:endParaRPr>
          </a:p>
          <a:p>
            <a:pPr indent="0" lvl="0" marL="0" rtl="0" algn="l">
              <a:lnSpc>
                <a:spcPct val="90000"/>
              </a:lnSpc>
              <a:spcBef>
                <a:spcPts val="592"/>
              </a:spcBef>
              <a:spcAft>
                <a:spcPts val="0"/>
              </a:spcAft>
              <a:buClr>
                <a:schemeClr val="dk1"/>
              </a:buClr>
              <a:buSzPts val="2720"/>
              <a:buNone/>
            </a:pPr>
            <a:r>
              <a:t/>
            </a:r>
            <a:endParaRPr b="1" sz="2920" u="sng"/>
          </a:p>
          <a:p>
            <a:pPr indent="0" lvl="0" marL="0" rtl="0" algn="l">
              <a:lnSpc>
                <a:spcPct val="90000"/>
              </a:lnSpc>
              <a:spcBef>
                <a:spcPts val="592"/>
              </a:spcBef>
              <a:spcAft>
                <a:spcPts val="0"/>
              </a:spcAft>
              <a:buClr>
                <a:schemeClr val="dk1"/>
              </a:buClr>
              <a:buSzPts val="2720"/>
              <a:buNone/>
            </a:pPr>
            <a:r>
              <a:t/>
            </a:r>
            <a:endParaRPr sz="1645"/>
          </a:p>
        </p:txBody>
      </p:sp>
      <p:sp>
        <p:nvSpPr>
          <p:cNvPr id="96" name="Google Shape;9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7" name="Google Shape;97;p2"/>
          <p:cNvSpPr txBox="1"/>
          <p:nvPr/>
        </p:nvSpPr>
        <p:spPr>
          <a:xfrm>
            <a:off x="3072000" y="129995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592"/>
              </a:spcBef>
              <a:spcAft>
                <a:spcPts val="0"/>
              </a:spcAft>
              <a:buNone/>
            </a:pPr>
            <a:r>
              <a:rPr b="1" lang="en-US" sz="3200" u="sng">
                <a:solidFill>
                  <a:schemeClr val="dk1"/>
                </a:solidFill>
                <a:latin typeface="Calibri"/>
                <a:ea typeface="Calibri"/>
                <a:cs typeface="Calibri"/>
                <a:sym typeface="Calibri"/>
              </a:rPr>
              <a:t>Introduction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3" name="Shape 223"/>
        <p:cNvGrpSpPr/>
        <p:nvPr/>
      </p:nvGrpSpPr>
      <p:grpSpPr>
        <a:xfrm>
          <a:off x="0" y="0"/>
          <a:ext cx="0" cy="0"/>
          <a:chOff x="0" y="0"/>
          <a:chExt cx="0" cy="0"/>
        </a:xfrm>
      </p:grpSpPr>
      <p:sp>
        <p:nvSpPr>
          <p:cNvPr id="224" name="Google Shape;224;g208f17ae8e9_0_16"/>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Sequence diagram - Collecting Data</a:t>
            </a:r>
            <a:endParaRPr b="1" u="sng"/>
          </a:p>
        </p:txBody>
      </p:sp>
      <p:sp>
        <p:nvSpPr>
          <p:cNvPr id="225" name="Google Shape;225;g208f17ae8e9_0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6" name="Google Shape;226;g208f17ae8e9_0_16"/>
          <p:cNvPicPr preferRelativeResize="0"/>
          <p:nvPr/>
        </p:nvPicPr>
        <p:blipFill>
          <a:blip r:embed="rId4">
            <a:alphaModFix/>
          </a:blip>
          <a:stretch>
            <a:fillRect/>
          </a:stretch>
        </p:blipFill>
        <p:spPr>
          <a:xfrm>
            <a:off x="2643188" y="2839588"/>
            <a:ext cx="3857625" cy="28860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0" name="Shape 230"/>
        <p:cNvGrpSpPr/>
        <p:nvPr/>
      </p:nvGrpSpPr>
      <p:grpSpPr>
        <a:xfrm>
          <a:off x="0" y="0"/>
          <a:ext cx="0" cy="0"/>
          <a:chOff x="0" y="0"/>
          <a:chExt cx="0" cy="0"/>
        </a:xfrm>
      </p:grpSpPr>
      <p:sp>
        <p:nvSpPr>
          <p:cNvPr id="231" name="Google Shape;231;g208f17ae8e9_0_9"/>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Communication Diagram - Changing Parameters</a:t>
            </a:r>
            <a:endParaRPr b="1" u="sng"/>
          </a:p>
        </p:txBody>
      </p:sp>
      <p:sp>
        <p:nvSpPr>
          <p:cNvPr id="232" name="Google Shape;232;g208f17ae8e9_0_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3" name="Google Shape;233;g208f17ae8e9_0_9"/>
          <p:cNvPicPr preferRelativeResize="0"/>
          <p:nvPr/>
        </p:nvPicPr>
        <p:blipFill>
          <a:blip r:embed="rId4">
            <a:alphaModFix/>
          </a:blip>
          <a:stretch>
            <a:fillRect/>
          </a:stretch>
        </p:blipFill>
        <p:spPr>
          <a:xfrm>
            <a:off x="2021175" y="2220425"/>
            <a:ext cx="5726500" cy="43937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g1f27846afb7_0_13"/>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Communication Diagram - Running Experiment</a:t>
            </a:r>
            <a:endParaRPr b="1" u="sng"/>
          </a:p>
        </p:txBody>
      </p:sp>
      <p:sp>
        <p:nvSpPr>
          <p:cNvPr id="239" name="Google Shape;239;g1f27846afb7_0_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0" name="Google Shape;240;g1f27846afb7_0_13"/>
          <p:cNvPicPr preferRelativeResize="0"/>
          <p:nvPr/>
        </p:nvPicPr>
        <p:blipFill>
          <a:blip r:embed="rId4">
            <a:alphaModFix/>
          </a:blip>
          <a:stretch>
            <a:fillRect/>
          </a:stretch>
        </p:blipFill>
        <p:spPr>
          <a:xfrm>
            <a:off x="1032313" y="2332548"/>
            <a:ext cx="7079376" cy="438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4" name="Shape 244"/>
        <p:cNvGrpSpPr/>
        <p:nvPr/>
      </p:nvGrpSpPr>
      <p:grpSpPr>
        <a:xfrm>
          <a:off x="0" y="0"/>
          <a:ext cx="0" cy="0"/>
          <a:chOff x="0" y="0"/>
          <a:chExt cx="0" cy="0"/>
        </a:xfrm>
      </p:grpSpPr>
      <p:sp>
        <p:nvSpPr>
          <p:cNvPr id="245" name="Google Shape;245;g1f27846afb7_0_8"/>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Communication Diagram - Collecting Data</a:t>
            </a:r>
            <a:endParaRPr b="1" u="sng"/>
          </a:p>
        </p:txBody>
      </p:sp>
      <p:sp>
        <p:nvSpPr>
          <p:cNvPr id="246" name="Google Shape;246;g1f27846afb7_0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7" name="Google Shape;247;g1f27846afb7_0_8"/>
          <p:cNvPicPr preferRelativeResize="0"/>
          <p:nvPr/>
        </p:nvPicPr>
        <p:blipFill>
          <a:blip r:embed="rId4">
            <a:alphaModFix/>
          </a:blip>
          <a:stretch>
            <a:fillRect/>
          </a:stretch>
        </p:blipFill>
        <p:spPr>
          <a:xfrm>
            <a:off x="1390299" y="2192875"/>
            <a:ext cx="5885476" cy="4438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1" name="Shape 251"/>
        <p:cNvGrpSpPr/>
        <p:nvPr/>
      </p:nvGrpSpPr>
      <p:grpSpPr>
        <a:xfrm>
          <a:off x="0" y="0"/>
          <a:ext cx="0" cy="0"/>
          <a:chOff x="0" y="0"/>
          <a:chExt cx="0" cy="0"/>
        </a:xfrm>
      </p:grpSpPr>
      <p:sp>
        <p:nvSpPr>
          <p:cNvPr id="252" name="Google Shape;252;g1f27846afb7_0_2"/>
          <p:cNvSpPr txBox="1"/>
          <p:nvPr>
            <p:ph idx="1" type="body"/>
          </p:nvPr>
        </p:nvSpPr>
        <p:spPr>
          <a:xfrm>
            <a:off x="228600" y="1518100"/>
            <a:ext cx="8686800" cy="49239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Traceability</a:t>
            </a:r>
            <a:r>
              <a:rPr b="1" lang="en-US" u="sng"/>
              <a:t> Matrix</a:t>
            </a:r>
            <a:endParaRPr b="1" u="sng"/>
          </a:p>
          <a:p>
            <a:pPr indent="0" lvl="0" marL="0" rtl="0" algn="l">
              <a:lnSpc>
                <a:spcPct val="100000"/>
              </a:lnSpc>
              <a:spcBef>
                <a:spcPts val="592"/>
              </a:spcBef>
              <a:spcAft>
                <a:spcPts val="0"/>
              </a:spcAft>
              <a:buClr>
                <a:schemeClr val="dk1"/>
              </a:buClr>
              <a:buSzPts val="3200"/>
              <a:buNone/>
            </a:pPr>
            <a:r>
              <a:t/>
            </a:r>
            <a:endParaRPr b="1" u="sng"/>
          </a:p>
          <a:p>
            <a:pPr indent="0" lvl="0" marL="0" rtl="0" algn="l">
              <a:lnSpc>
                <a:spcPct val="100000"/>
              </a:lnSpc>
              <a:spcBef>
                <a:spcPts val="592"/>
              </a:spcBef>
              <a:spcAft>
                <a:spcPts val="0"/>
              </a:spcAft>
              <a:buClr>
                <a:schemeClr val="dk1"/>
              </a:buClr>
              <a:buSzPts val="3200"/>
              <a:buNone/>
            </a:pPr>
            <a:r>
              <a:t/>
            </a:r>
            <a:endParaRPr b="1" u="sng"/>
          </a:p>
        </p:txBody>
      </p:sp>
      <p:sp>
        <p:nvSpPr>
          <p:cNvPr id="253" name="Google Shape;253;g1f27846afb7_0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54" name="Google Shape;254;g1f27846afb7_0_2"/>
          <p:cNvPicPr preferRelativeResize="0"/>
          <p:nvPr/>
        </p:nvPicPr>
        <p:blipFill rotWithShape="1">
          <a:blip r:embed="rId4">
            <a:alphaModFix/>
          </a:blip>
          <a:srcRect b="10386" l="0" r="0" t="0"/>
          <a:stretch/>
        </p:blipFill>
        <p:spPr>
          <a:xfrm>
            <a:off x="726050" y="2285225"/>
            <a:ext cx="7691900" cy="3846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g1f26a9ab07c_2_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0" name="Google Shape;260;g1f26a9ab07c_2_8"/>
          <p:cNvSpPr txBox="1"/>
          <p:nvPr/>
        </p:nvSpPr>
        <p:spPr>
          <a:xfrm>
            <a:off x="182441" y="1601126"/>
            <a:ext cx="7422000" cy="1293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100"/>
              <a:t>Project Schedule (backlog + gantt chart)</a:t>
            </a:r>
            <a:endParaRPr b="1" sz="2100"/>
          </a:p>
          <a:p>
            <a:pPr indent="0" lvl="0" marL="0" marR="0" rtl="0" algn="l">
              <a:lnSpc>
                <a:spcPct val="100000"/>
              </a:lnSpc>
              <a:spcBef>
                <a:spcPts val="0"/>
              </a:spcBef>
              <a:spcAft>
                <a:spcPts val="0"/>
              </a:spcAft>
              <a:buNone/>
            </a:pPr>
            <a:r>
              <a:t/>
            </a:r>
            <a:endParaRPr b="1" sz="2100"/>
          </a:p>
          <a:p>
            <a:pPr indent="0" lvl="0" marL="914400" rtl="0" algn="l">
              <a:spcBef>
                <a:spcPts val="0"/>
              </a:spcBef>
              <a:spcAft>
                <a:spcPts val="0"/>
              </a:spcAft>
              <a:buClr>
                <a:schemeClr val="dk1"/>
              </a:buClr>
              <a:buSzPts val="1100"/>
              <a:buFont typeface="Arial"/>
              <a:buNone/>
            </a:pPr>
            <a:r>
              <a:rPr lang="en-US" sz="1200" u="sng">
                <a:solidFill>
                  <a:schemeClr val="hlink"/>
                </a:solidFill>
                <a:latin typeface="Verdana"/>
                <a:ea typeface="Verdana"/>
                <a:cs typeface="Verdana"/>
                <a:sym typeface="Verdana"/>
                <a:hlinkClick r:id="rId4"/>
              </a:rPr>
              <a:t>https://drive.google.com/file/d/1p-FEnmrbFu59l8RjIFJITVISdUhRWvly/view?usp=share_link</a:t>
            </a:r>
            <a:endParaRPr sz="1200">
              <a:solidFill>
                <a:schemeClr val="dk1"/>
              </a:solidFill>
              <a:latin typeface="Verdana"/>
              <a:ea typeface="Verdana"/>
              <a:cs typeface="Verdana"/>
              <a:sym typeface="Verdana"/>
            </a:endParaRPr>
          </a:p>
          <a:p>
            <a:pPr indent="0" lvl="0" marL="914400" rtl="0" algn="l">
              <a:spcBef>
                <a:spcPts val="0"/>
              </a:spcBef>
              <a:spcAft>
                <a:spcPts val="0"/>
              </a:spcAft>
              <a:buClr>
                <a:schemeClr val="dk1"/>
              </a:buClr>
              <a:buSzPts val="1100"/>
              <a:buFont typeface="Arial"/>
              <a:buNone/>
            </a:pPr>
            <a:r>
              <a:t/>
            </a:r>
            <a:endParaRPr sz="1200">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9"/>
          <p:cNvSpPr txBox="1"/>
          <p:nvPr>
            <p:ph idx="1" type="body"/>
          </p:nvPr>
        </p:nvSpPr>
        <p:spPr>
          <a:xfrm>
            <a:off x="457200" y="2305130"/>
            <a:ext cx="8229600" cy="3827379"/>
          </a:xfrm>
          <a:prstGeom prst="rect">
            <a:avLst/>
          </a:prstGeom>
          <a:noFill/>
          <a:ln>
            <a:noFill/>
          </a:ln>
        </p:spPr>
        <p:txBody>
          <a:bodyPr anchorCtr="0" anchor="t" bIns="45700" lIns="91425" spcFirstLastPara="1" rIns="91425" wrap="square" tIns="45700">
            <a:normAutofit lnSpcReduction="20000"/>
          </a:bodyPr>
          <a:lstStyle/>
          <a:p>
            <a:pPr indent="-368300" lvl="0" marL="457200" rtl="0" algn="l">
              <a:lnSpc>
                <a:spcPct val="100000"/>
              </a:lnSpc>
              <a:spcBef>
                <a:spcPts val="440"/>
              </a:spcBef>
              <a:spcAft>
                <a:spcPts val="0"/>
              </a:spcAft>
              <a:buClr>
                <a:srgbClr val="17365D"/>
              </a:buClr>
              <a:buSzPts val="2200"/>
              <a:buChar char="•"/>
            </a:pPr>
            <a:r>
              <a:rPr lang="en-US" sz="2200">
                <a:solidFill>
                  <a:srgbClr val="17365D"/>
                </a:solidFill>
              </a:rPr>
              <a:t>Demetrius Johnson</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4"/>
              </a:rPr>
              <a:t>meech@umich.edu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Ryan Saur</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5"/>
              </a:rPr>
              <a:t>sauerr@umich.edu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Jonathan Schall</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6"/>
              </a:rPr>
              <a:t>jcschal@umich.edu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Olivia Pellegrini</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7"/>
              </a:rPr>
              <a:t>opelle@umich.edu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Zheng Song (Client)</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8"/>
              </a:rPr>
              <a:t>zhesong@umich.edu</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lang="en-US" sz="2200">
                <a:solidFill>
                  <a:srgbClr val="17365D"/>
                </a:solidFill>
              </a:rPr>
              <a:t>Dr. Bruce Maxim</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a:solidFill>
                  <a:srgbClr val="17365D"/>
                </a:solidFill>
              </a:rPr>
              <a:t>Senior Design Professor/Director CIS-4951 Winter 2023</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u="sng">
                <a:solidFill>
                  <a:schemeClr val="hlink"/>
                </a:solidFill>
                <a:hlinkClick r:id="rId9"/>
              </a:rPr>
              <a:t>bmaxim@umich.edu</a:t>
            </a:r>
            <a:endParaRPr sz="2200">
              <a:solidFill>
                <a:srgbClr val="17365D"/>
              </a:solidFill>
            </a:endParaRPr>
          </a:p>
        </p:txBody>
      </p:sp>
      <p:sp>
        <p:nvSpPr>
          <p:cNvPr id="266" name="Google Shape;26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7" name="Google Shape;267;p9"/>
          <p:cNvSpPr txBox="1"/>
          <p:nvPr/>
        </p:nvSpPr>
        <p:spPr>
          <a:xfrm>
            <a:off x="3192177" y="1531126"/>
            <a:ext cx="2743200"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sng" cap="none" strike="noStrike">
                <a:solidFill>
                  <a:srgbClr val="17365D"/>
                </a:solidFill>
                <a:latin typeface="Calibri"/>
                <a:ea typeface="Calibri"/>
                <a:cs typeface="Calibri"/>
                <a:sym typeface="Calibri"/>
              </a:rPr>
              <a:t>Contact Us</a:t>
            </a:r>
            <a:endParaRPr b="0" i="0" sz="3000" u="sng" cap="none" strike="noStrike">
              <a:solidFill>
                <a:srgbClr val="17365D"/>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1" name="Shape 271"/>
        <p:cNvGrpSpPr/>
        <p:nvPr/>
      </p:nvGrpSpPr>
      <p:grpSpPr>
        <a:xfrm>
          <a:off x="0" y="0"/>
          <a:ext cx="0" cy="0"/>
          <a:chOff x="0" y="0"/>
          <a:chExt cx="0" cy="0"/>
        </a:xfrm>
      </p:grpSpPr>
      <p:sp>
        <p:nvSpPr>
          <p:cNvPr id="272" name="Google Shape;27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3" name="Google Shape;273;p7"/>
          <p:cNvSpPr txBox="1"/>
          <p:nvPr/>
        </p:nvSpPr>
        <p:spPr>
          <a:xfrm>
            <a:off x="182441" y="1601126"/>
            <a:ext cx="7422000" cy="4971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2100"/>
              <a:t>Research </a:t>
            </a:r>
            <a:r>
              <a:rPr b="1" lang="en-US" sz="2100"/>
              <a:t>References</a:t>
            </a:r>
            <a:endParaRPr b="1" sz="2100"/>
          </a:p>
          <a:p>
            <a:pPr indent="0" lvl="0" marL="0" marR="0" rtl="0" algn="l">
              <a:lnSpc>
                <a:spcPct val="100000"/>
              </a:lnSpc>
              <a:spcBef>
                <a:spcPts val="0"/>
              </a:spcBef>
              <a:spcAft>
                <a:spcPts val="0"/>
              </a:spcAft>
              <a:buNone/>
            </a:pPr>
            <a:r>
              <a:t/>
            </a:r>
            <a:endParaRPr b="1" sz="2100"/>
          </a:p>
          <a:p>
            <a:pPr indent="-304800" lvl="0" marL="457200" rtl="0" algn="l">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S. A. Hadiwardoyo, E. Hernández-Orallo, C. T. Calafate, J. -C. Cano and P. Manzoni, </a:t>
            </a:r>
            <a:r>
              <a:rPr b="1" lang="en-US" sz="1200">
                <a:solidFill>
                  <a:schemeClr val="dk1"/>
                </a:solidFill>
                <a:latin typeface="Verdana"/>
                <a:ea typeface="Verdana"/>
                <a:cs typeface="Verdana"/>
                <a:sym typeface="Verdana"/>
              </a:rPr>
              <a:t>"Evaluating UAV-to-Car Communications Performance: Testbed Experiments,"</a:t>
            </a:r>
            <a:r>
              <a:rPr lang="en-US" sz="1200">
                <a:solidFill>
                  <a:schemeClr val="dk1"/>
                </a:solidFill>
                <a:latin typeface="Verdana"/>
                <a:ea typeface="Verdana"/>
                <a:cs typeface="Verdana"/>
                <a:sym typeface="Verdana"/>
              </a:rPr>
              <a:t> 2018 IEEE 32nd International Conference on Advanced Information Networking and Applications (AINA), Krakow, Poland, 2018, pp. 86-92, doi: 10.1109/AINA.2018.00025.</a:t>
            </a:r>
            <a:endParaRPr sz="1200">
              <a:solidFill>
                <a:schemeClr val="dk1"/>
              </a:solidFill>
              <a:latin typeface="Verdana"/>
              <a:ea typeface="Verdana"/>
              <a:cs typeface="Verdana"/>
              <a:sym typeface="Verdana"/>
            </a:endParaRPr>
          </a:p>
          <a:p>
            <a:pPr indent="-304800" lvl="1" marL="914400" rtl="0" algn="l">
              <a:spcBef>
                <a:spcPts val="0"/>
              </a:spcBef>
              <a:spcAft>
                <a:spcPts val="0"/>
              </a:spcAft>
              <a:buClr>
                <a:schemeClr val="dk1"/>
              </a:buClr>
              <a:buSzPts val="1200"/>
              <a:buFont typeface="Verdana"/>
              <a:buChar char="○"/>
            </a:pPr>
            <a:r>
              <a:rPr b="1" lang="en-US" sz="1200">
                <a:solidFill>
                  <a:schemeClr val="dk1"/>
                </a:solidFill>
                <a:latin typeface="Verdana"/>
                <a:ea typeface="Verdana"/>
                <a:cs typeface="Verdana"/>
                <a:sym typeface="Verdana"/>
              </a:rPr>
              <a:t>URL: </a:t>
            </a:r>
            <a:r>
              <a:rPr lang="en-US" sz="1200" u="sng">
                <a:solidFill>
                  <a:srgbClr val="1155CC"/>
                </a:solidFill>
                <a:latin typeface="Verdana"/>
                <a:ea typeface="Verdana"/>
                <a:cs typeface="Verdana"/>
                <a:sym typeface="Verdana"/>
                <a:hlinkClick r:id="rId4">
                  <a:extLst>
                    <a:ext uri="{A12FA001-AC4F-418D-AE19-62706E023703}">
                      <ahyp:hlinkClr val="tx"/>
                    </a:ext>
                  </a:extLst>
                </a:hlinkClick>
              </a:rPr>
              <a:t>https://ieeexplore.ieee.org/stamp/stamp.jsp?tp=&amp;arnumber=8432227&amp;isnumber=8432202</a:t>
            </a:r>
            <a:endParaRPr sz="1200">
              <a:solidFill>
                <a:schemeClr val="dk1"/>
              </a:solidFill>
              <a:latin typeface="Verdana"/>
              <a:ea typeface="Verdana"/>
              <a:cs typeface="Verdana"/>
              <a:sym typeface="Verdana"/>
            </a:endParaRPr>
          </a:p>
          <a:p>
            <a:pPr indent="-304800" lvl="0" marL="457200" rtl="0" algn="l">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J. Yoon, I. Kim, W. Chung and D. Kim, </a:t>
            </a:r>
            <a:r>
              <a:rPr b="1" lang="en-US" sz="1200">
                <a:solidFill>
                  <a:schemeClr val="dk1"/>
                </a:solidFill>
                <a:latin typeface="Verdana"/>
                <a:ea typeface="Verdana"/>
                <a:cs typeface="Verdana"/>
                <a:sym typeface="Verdana"/>
              </a:rPr>
              <a:t>"Fast and accurate car detection in drone-view,"</a:t>
            </a:r>
            <a:r>
              <a:rPr lang="en-US" sz="1200">
                <a:solidFill>
                  <a:schemeClr val="dk1"/>
                </a:solidFill>
                <a:latin typeface="Verdana"/>
                <a:ea typeface="Verdana"/>
                <a:cs typeface="Verdana"/>
                <a:sym typeface="Verdana"/>
              </a:rPr>
              <a:t> 2016 IEEE International Conference on Consumer Electronics-Asia (ICCE-Asia), Seoul, Korea (South), 2016, pp. 1-3, doi: 10.1109/ICCE-Asia.2016.7804775.</a:t>
            </a:r>
            <a:endParaRPr sz="1200">
              <a:solidFill>
                <a:schemeClr val="dk1"/>
              </a:solidFill>
              <a:latin typeface="Verdana"/>
              <a:ea typeface="Verdana"/>
              <a:cs typeface="Verdana"/>
              <a:sym typeface="Verdana"/>
            </a:endParaRPr>
          </a:p>
          <a:p>
            <a:pPr indent="-304800" lvl="1" marL="914400" rtl="0" algn="l">
              <a:spcBef>
                <a:spcPts val="0"/>
              </a:spcBef>
              <a:spcAft>
                <a:spcPts val="0"/>
              </a:spcAft>
              <a:buClr>
                <a:schemeClr val="dk1"/>
              </a:buClr>
              <a:buSzPts val="1200"/>
              <a:buFont typeface="Verdana"/>
              <a:buChar char="○"/>
            </a:pPr>
            <a:r>
              <a:rPr b="1" lang="en-US" sz="1200">
                <a:solidFill>
                  <a:schemeClr val="dk1"/>
                </a:solidFill>
                <a:latin typeface="Verdana"/>
                <a:ea typeface="Verdana"/>
                <a:cs typeface="Verdana"/>
                <a:sym typeface="Verdana"/>
              </a:rPr>
              <a:t>URL: </a:t>
            </a:r>
            <a:r>
              <a:rPr lang="en-US" sz="1200" u="sng">
                <a:solidFill>
                  <a:srgbClr val="1155CC"/>
                </a:solidFill>
                <a:latin typeface="Verdana"/>
                <a:ea typeface="Verdana"/>
                <a:cs typeface="Verdana"/>
                <a:sym typeface="Verdana"/>
                <a:hlinkClick r:id="rId5">
                  <a:extLst>
                    <a:ext uri="{A12FA001-AC4F-418D-AE19-62706E023703}">
                      <ahyp:hlinkClr val="tx"/>
                    </a:ext>
                  </a:extLst>
                </a:hlinkClick>
              </a:rPr>
              <a:t>https://ieeexplore.ieee.org/stamp/stamp.jsp?tp=&amp;arnumber=7804775&amp;isnumber=7804716</a:t>
            </a:r>
            <a:endParaRPr sz="1200">
              <a:solidFill>
                <a:schemeClr val="dk1"/>
              </a:solidFill>
              <a:latin typeface="Verdana"/>
              <a:ea typeface="Verdana"/>
              <a:cs typeface="Verdana"/>
              <a:sym typeface="Verdana"/>
            </a:endParaRPr>
          </a:p>
          <a:p>
            <a:pPr indent="-304800" lvl="0" marL="457200" rtl="0" algn="l">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Yildiz, Melih, Burcu Bilgiç, Utku Kale, and Dániel Rohács. 2021. </a:t>
            </a:r>
            <a:r>
              <a:rPr b="1" lang="en-US" sz="1200">
                <a:solidFill>
                  <a:schemeClr val="dk1"/>
                </a:solidFill>
                <a:latin typeface="Verdana"/>
                <a:ea typeface="Verdana"/>
                <a:cs typeface="Verdana"/>
                <a:sym typeface="Verdana"/>
              </a:rPr>
              <a:t>"Experimental Investigation of Communication Performance of Drones Used for Autonomous Car Track Tests" </a:t>
            </a:r>
            <a:r>
              <a:rPr lang="en-US" sz="1200">
                <a:solidFill>
                  <a:schemeClr val="dk1"/>
                </a:solidFill>
                <a:latin typeface="Verdana"/>
                <a:ea typeface="Verdana"/>
                <a:cs typeface="Verdana"/>
                <a:sym typeface="Verdana"/>
              </a:rPr>
              <a:t>Sustainability 13, no. 10: 5602.</a:t>
            </a:r>
            <a:endParaRPr sz="1200">
              <a:solidFill>
                <a:schemeClr val="dk1"/>
              </a:solidFill>
              <a:latin typeface="Verdana"/>
              <a:ea typeface="Verdana"/>
              <a:cs typeface="Verdana"/>
              <a:sym typeface="Verdana"/>
            </a:endParaRPr>
          </a:p>
          <a:p>
            <a:pPr indent="-304800" lvl="1" marL="914400" rtl="0" algn="l">
              <a:spcBef>
                <a:spcPts val="0"/>
              </a:spcBef>
              <a:spcAft>
                <a:spcPts val="0"/>
              </a:spcAft>
              <a:buClr>
                <a:schemeClr val="dk1"/>
              </a:buClr>
              <a:buSzPts val="1200"/>
              <a:buFont typeface="Verdana"/>
              <a:buChar char="○"/>
            </a:pPr>
            <a:r>
              <a:rPr b="1" lang="en-US" sz="1200">
                <a:solidFill>
                  <a:schemeClr val="dk1"/>
                </a:solidFill>
                <a:latin typeface="Verdana"/>
                <a:ea typeface="Verdana"/>
                <a:cs typeface="Verdana"/>
                <a:sym typeface="Verdana"/>
              </a:rPr>
              <a:t>URL:</a:t>
            </a:r>
            <a:endParaRPr b="1" sz="1200">
              <a:solidFill>
                <a:schemeClr val="dk1"/>
              </a:solidFill>
              <a:latin typeface="Verdana"/>
              <a:ea typeface="Verdana"/>
              <a:cs typeface="Verdana"/>
              <a:sym typeface="Verdana"/>
            </a:endParaRPr>
          </a:p>
          <a:p>
            <a:pPr indent="0" lvl="0" marL="914400" rtl="0" algn="l">
              <a:spcBef>
                <a:spcPts val="0"/>
              </a:spcBef>
              <a:spcAft>
                <a:spcPts val="0"/>
              </a:spcAft>
              <a:buClr>
                <a:schemeClr val="dk1"/>
              </a:buClr>
              <a:buSzPts val="1100"/>
              <a:buFont typeface="Arial"/>
              <a:buNone/>
            </a:pPr>
            <a:r>
              <a:rPr lang="en-US" sz="1200" u="sng">
                <a:solidFill>
                  <a:srgbClr val="1155CC"/>
                </a:solidFill>
                <a:latin typeface="Verdana"/>
                <a:ea typeface="Verdana"/>
                <a:cs typeface="Verdana"/>
                <a:sym typeface="Verdana"/>
                <a:hlinkClick r:id="rId6">
                  <a:extLst>
                    <a:ext uri="{A12FA001-AC4F-418D-AE19-62706E023703}">
                      <ahyp:hlinkClr val="tx"/>
                    </a:ext>
                  </a:extLst>
                </a:hlinkClick>
              </a:rPr>
              <a:t>https://doi.org/10.3390/su13105602</a:t>
            </a:r>
            <a:endParaRPr sz="1200">
              <a:solidFill>
                <a:schemeClr val="dk1"/>
              </a:solidFill>
              <a:latin typeface="Verdana"/>
              <a:ea typeface="Verdana"/>
              <a:cs typeface="Verdana"/>
              <a:sym typeface="Verdana"/>
            </a:endParaRPr>
          </a:p>
          <a:p>
            <a:pPr indent="-304800" lvl="0" marL="457200" rtl="0" algn="l">
              <a:spcBef>
                <a:spcPts val="0"/>
              </a:spcBef>
              <a:spcAft>
                <a:spcPts val="0"/>
              </a:spcAft>
              <a:buClr>
                <a:schemeClr val="dk1"/>
              </a:buClr>
              <a:buSzPts val="1200"/>
              <a:buFont typeface="Verdana"/>
              <a:buAutoNum type="arabicPeriod"/>
            </a:pPr>
            <a:r>
              <a:rPr lang="en-US" sz="1200">
                <a:solidFill>
                  <a:schemeClr val="dk1"/>
                </a:solidFill>
                <a:latin typeface="Verdana"/>
                <a:ea typeface="Verdana"/>
                <a:cs typeface="Verdana"/>
                <a:sym typeface="Verdana"/>
              </a:rPr>
              <a:t>Barbeau, Michel, Joaquin Garcia-Alfaro, and Evangelos Kranakis. 2022. </a:t>
            </a:r>
            <a:r>
              <a:rPr b="1" lang="en-US" sz="1200">
                <a:solidFill>
                  <a:schemeClr val="dk1"/>
                </a:solidFill>
                <a:latin typeface="Verdana"/>
                <a:ea typeface="Verdana"/>
                <a:cs typeface="Verdana"/>
                <a:sym typeface="Verdana"/>
              </a:rPr>
              <a:t>"Research Trends in Collaborative Drones" </a:t>
            </a:r>
            <a:r>
              <a:rPr lang="en-US" sz="1200">
                <a:solidFill>
                  <a:schemeClr val="dk1"/>
                </a:solidFill>
                <a:latin typeface="Verdana"/>
                <a:ea typeface="Verdana"/>
                <a:cs typeface="Verdana"/>
                <a:sym typeface="Verdana"/>
              </a:rPr>
              <a:t>Sensors 22, no. 9: 3321.</a:t>
            </a:r>
            <a:endParaRPr sz="1200">
              <a:solidFill>
                <a:schemeClr val="dk1"/>
              </a:solidFill>
              <a:latin typeface="Verdana"/>
              <a:ea typeface="Verdana"/>
              <a:cs typeface="Verdana"/>
              <a:sym typeface="Verdana"/>
            </a:endParaRPr>
          </a:p>
          <a:p>
            <a:pPr indent="-298450" lvl="1" marL="914400" rtl="0" algn="l">
              <a:spcBef>
                <a:spcPts val="0"/>
              </a:spcBef>
              <a:spcAft>
                <a:spcPts val="0"/>
              </a:spcAft>
              <a:buClr>
                <a:srgbClr val="222222"/>
              </a:buClr>
              <a:buSzPts val="1100"/>
              <a:buFont typeface="Roboto"/>
              <a:buChar char="○"/>
            </a:pPr>
            <a:r>
              <a:rPr b="1" lang="en-US" sz="1200">
                <a:solidFill>
                  <a:schemeClr val="dk1"/>
                </a:solidFill>
                <a:latin typeface="Verdana"/>
                <a:ea typeface="Verdana"/>
                <a:cs typeface="Verdana"/>
                <a:sym typeface="Verdana"/>
              </a:rPr>
              <a:t>URL:</a:t>
            </a:r>
            <a:endParaRPr b="1" sz="1100">
              <a:solidFill>
                <a:srgbClr val="222222"/>
              </a:solidFill>
              <a:highlight>
                <a:srgbClr val="FFFFFF"/>
              </a:highlight>
              <a:latin typeface="Roboto"/>
              <a:ea typeface="Roboto"/>
              <a:cs typeface="Roboto"/>
              <a:sym typeface="Roboto"/>
            </a:endParaRPr>
          </a:p>
          <a:p>
            <a:pPr indent="0" lvl="0" marL="914400" rtl="0" algn="l">
              <a:spcBef>
                <a:spcPts val="0"/>
              </a:spcBef>
              <a:spcAft>
                <a:spcPts val="0"/>
              </a:spcAft>
              <a:buClr>
                <a:schemeClr val="dk1"/>
              </a:buClr>
              <a:buSzPts val="1100"/>
              <a:buFont typeface="Arial"/>
              <a:buNone/>
            </a:pPr>
            <a:r>
              <a:rPr lang="en-US" sz="1100" u="sng">
                <a:solidFill>
                  <a:srgbClr val="1155CC"/>
                </a:solidFill>
                <a:highlight>
                  <a:srgbClr val="FFFFFF"/>
                </a:highlight>
                <a:latin typeface="Verdana"/>
                <a:ea typeface="Verdana"/>
                <a:cs typeface="Verdana"/>
                <a:sym typeface="Verdana"/>
                <a:hlinkClick r:id="rId7">
                  <a:extLst>
                    <a:ext uri="{A12FA001-AC4F-418D-AE19-62706E023703}">
                      <ahyp:hlinkClr val="tx"/>
                    </a:ext>
                  </a:extLst>
                </a:hlinkClick>
              </a:rPr>
              <a:t>https://doi.org/10.3390/s22093321</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10"/>
          <p:cNvSpPr txBox="1"/>
          <p:nvPr>
            <p:ph idx="1" type="body"/>
          </p:nvPr>
        </p:nvSpPr>
        <p:spPr>
          <a:xfrm>
            <a:off x="457200" y="3275446"/>
            <a:ext cx="8229600" cy="196897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4000"/>
              <a:buNone/>
            </a:pPr>
            <a:r>
              <a:t/>
            </a:r>
            <a:endParaRPr sz="4000">
              <a:solidFill>
                <a:srgbClr val="17365D"/>
              </a:solidFill>
            </a:endParaRPr>
          </a:p>
          <a:p>
            <a:pPr indent="0" lvl="0" marL="0" rtl="0" algn="l">
              <a:lnSpc>
                <a:spcPct val="100000"/>
              </a:lnSpc>
              <a:spcBef>
                <a:spcPts val="592"/>
              </a:spcBef>
              <a:spcAft>
                <a:spcPts val="0"/>
              </a:spcAft>
              <a:buClr>
                <a:schemeClr val="dk1"/>
              </a:buClr>
              <a:buSzPts val="3200"/>
              <a:buNone/>
            </a:pPr>
            <a:br>
              <a:rPr lang="en-US"/>
            </a:br>
            <a:endParaRPr/>
          </a:p>
        </p:txBody>
      </p:sp>
      <p:sp>
        <p:nvSpPr>
          <p:cNvPr id="279" name="Google Shape;279;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 name="Shape 101"/>
        <p:cNvGrpSpPr/>
        <p:nvPr/>
      </p:nvGrpSpPr>
      <p:grpSpPr>
        <a:xfrm>
          <a:off x="0" y="0"/>
          <a:ext cx="0" cy="0"/>
          <a:chOff x="0" y="0"/>
          <a:chExt cx="0" cy="0"/>
        </a:xfrm>
      </p:grpSpPr>
      <p:sp>
        <p:nvSpPr>
          <p:cNvPr id="102" name="Google Shape;102;g1897ad7bb1f_0_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Goals and Objectives</a:t>
            </a:r>
            <a:endParaRPr b="1" u="sng"/>
          </a:p>
          <a:p>
            <a:pPr indent="0" lvl="0" marL="0" rtl="0" algn="l">
              <a:spcBef>
                <a:spcPts val="0"/>
              </a:spcBef>
              <a:spcAft>
                <a:spcPts val="0"/>
              </a:spcAft>
              <a:buClr>
                <a:schemeClr val="dk1"/>
              </a:buClr>
              <a:buSzPts val="1100"/>
              <a:buFont typeface="Arial"/>
              <a:buNone/>
            </a:pPr>
            <a:r>
              <a:rPr b="1" lang="en-US" sz="1300">
                <a:latin typeface="Verdana"/>
                <a:ea typeface="Verdana"/>
                <a:cs typeface="Verdana"/>
                <a:sym typeface="Verdana"/>
              </a:rPr>
              <a:t>The main objective of our project is to develop a drone-car collaborative model that can be used to obtain data on drone-car collaboration. The model will use a drone camera to record the surroundings of the car and notify the car of potential hazards in real time. Some basic goals of our model are:</a:t>
            </a:r>
            <a:endParaRPr b="1" sz="1300">
              <a:latin typeface="Verdana"/>
              <a:ea typeface="Verdana"/>
              <a:cs typeface="Verdana"/>
              <a:sym typeface="Verdana"/>
            </a:endParaRPr>
          </a:p>
          <a:p>
            <a:pPr indent="0" lvl="0" marL="457200" rtl="0" algn="l">
              <a:spcBef>
                <a:spcPts val="0"/>
              </a:spcBef>
              <a:spcAft>
                <a:spcPts val="0"/>
              </a:spcAft>
              <a:buClr>
                <a:schemeClr val="dk1"/>
              </a:buClr>
              <a:buSzPts val="1100"/>
              <a:buFont typeface="Arial"/>
              <a:buNone/>
            </a:pPr>
            <a:r>
              <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Accurately detect a potential hazard in multiple environments using sensors from the car and drone, particularly the vision systems (camera).</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Minimize car stop-response-latency by optimizing the communication protocol between the drone and the car.</a:t>
            </a:r>
            <a:endParaRPr b="1" sz="1800">
              <a:solidFill>
                <a:srgbClr val="0000FF"/>
              </a:solidFill>
              <a:latin typeface="Verdana"/>
              <a:ea typeface="Verdana"/>
              <a:cs typeface="Verdana"/>
              <a:sym typeface="Verdana"/>
            </a:endParaRPr>
          </a:p>
          <a:p>
            <a:pPr indent="-342900" lvl="0" marL="457200" rtl="0" algn="l">
              <a:spcBef>
                <a:spcPts val="1000"/>
              </a:spcBef>
              <a:spcAft>
                <a:spcPts val="0"/>
              </a:spcAft>
              <a:buClr>
                <a:srgbClr val="0000FF"/>
              </a:buClr>
              <a:buSzPts val="1800"/>
              <a:buFont typeface="Verdana"/>
              <a:buChar char="●"/>
            </a:pPr>
            <a:r>
              <a:rPr b="1" lang="en-US" sz="1800">
                <a:solidFill>
                  <a:srgbClr val="0000FF"/>
                </a:solidFill>
                <a:latin typeface="Verdana"/>
                <a:ea typeface="Verdana"/>
                <a:cs typeface="Verdana"/>
                <a:sym typeface="Verdana"/>
              </a:rPr>
              <a:t>Maximize drone battery life.</a:t>
            </a:r>
            <a:endParaRPr b="1" sz="1800">
              <a:solidFill>
                <a:srgbClr val="0000FF"/>
              </a:solidFill>
              <a:latin typeface="Verdana"/>
              <a:ea typeface="Verdana"/>
              <a:cs typeface="Verdana"/>
              <a:sym typeface="Verdana"/>
            </a:endParaRPr>
          </a:p>
          <a:p>
            <a:pPr indent="-342900" lvl="0" marL="457200" rtl="0" algn="l">
              <a:spcBef>
                <a:spcPts val="1000"/>
              </a:spcBef>
              <a:spcAft>
                <a:spcPts val="1000"/>
              </a:spcAft>
              <a:buClr>
                <a:srgbClr val="0000FF"/>
              </a:buClr>
              <a:buSzPts val="1800"/>
              <a:buFont typeface="Verdana"/>
              <a:buChar char="●"/>
            </a:pPr>
            <a:r>
              <a:rPr b="1" lang="en-US" sz="1800">
                <a:solidFill>
                  <a:srgbClr val="0000FF"/>
                </a:solidFill>
                <a:latin typeface="Verdana"/>
                <a:ea typeface="Verdana"/>
                <a:cs typeface="Verdana"/>
                <a:sym typeface="Verdana"/>
              </a:rPr>
              <a:t>Develop a working product that is open source and reproducible through our documentation to serve as a future reference/baseline for further research.</a:t>
            </a:r>
            <a:endParaRPr b="1" sz="1800">
              <a:solidFill>
                <a:srgbClr val="0000FF"/>
              </a:solidFill>
              <a:latin typeface="Verdana"/>
              <a:ea typeface="Verdana"/>
              <a:cs typeface="Verdana"/>
              <a:sym typeface="Verdana"/>
            </a:endParaRPr>
          </a:p>
        </p:txBody>
      </p:sp>
      <p:sp>
        <p:nvSpPr>
          <p:cNvPr id="103" name="Google Shape;103;g1897ad7bb1f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 name="Shape 107"/>
        <p:cNvGrpSpPr/>
        <p:nvPr/>
      </p:nvGrpSpPr>
      <p:grpSpPr>
        <a:xfrm>
          <a:off x="0" y="0"/>
          <a:ext cx="0" cy="0"/>
          <a:chOff x="0" y="0"/>
          <a:chExt cx="0" cy="0"/>
        </a:xfrm>
      </p:grpSpPr>
      <p:sp>
        <p:nvSpPr>
          <p:cNvPr id="108" name="Google Shape;108;g1897ad7bb1f_0_1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Statement of Scope</a:t>
            </a:r>
            <a:endParaRPr b="1" u="sng"/>
          </a:p>
          <a:p>
            <a:pPr indent="0" lvl="0" marL="0" rtl="0" algn="l">
              <a:lnSpc>
                <a:spcPct val="100000"/>
              </a:lnSpc>
              <a:spcBef>
                <a:spcPts val="592"/>
              </a:spcBef>
              <a:spcAft>
                <a:spcPts val="0"/>
              </a:spcAft>
              <a:buClr>
                <a:schemeClr val="dk1"/>
              </a:buClr>
              <a:buSzPts val="3200"/>
              <a:buNone/>
            </a:pPr>
            <a:r>
              <a:t/>
            </a:r>
            <a:endParaRPr b="1" sz="3800" u="sng">
              <a:solidFill>
                <a:srgbClr val="0000FF"/>
              </a:solidFill>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Car driving (both driverless and with driver)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Video feed from drone and car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Drone following car</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Analyze objects in video feeds (i.e. obstacles, cars, colors of such obstacles and cars)</a:t>
            </a:r>
            <a:endParaRPr b="1" sz="1600">
              <a:solidFill>
                <a:srgbClr val="0000FF"/>
              </a:solidFill>
              <a:latin typeface="Verdana"/>
              <a:ea typeface="Verdana"/>
              <a:cs typeface="Verdana"/>
              <a:sym typeface="Verdana"/>
            </a:endParaRPr>
          </a:p>
          <a:p>
            <a:pPr indent="-330200" lvl="0" marL="457200" rtl="0" algn="l">
              <a:spcBef>
                <a:spcPts val="1000"/>
              </a:spcBef>
              <a:spcAft>
                <a:spcPts val="0"/>
              </a:spcAft>
              <a:buClr>
                <a:srgbClr val="0000FF"/>
              </a:buClr>
              <a:buSzPts val="1600"/>
              <a:buFont typeface="Verdana"/>
              <a:buChar char="●"/>
            </a:pPr>
            <a:r>
              <a:rPr b="1" lang="en-US" sz="1600">
                <a:solidFill>
                  <a:srgbClr val="0000FF"/>
                </a:solidFill>
                <a:latin typeface="Verdana"/>
                <a:ea typeface="Verdana"/>
                <a:cs typeface="Verdana"/>
                <a:sym typeface="Verdana"/>
              </a:rPr>
              <a:t>Send data from drone to car (and vice versa)</a:t>
            </a:r>
            <a:endParaRPr b="1" sz="1600">
              <a:solidFill>
                <a:srgbClr val="0000FF"/>
              </a:solidFill>
              <a:latin typeface="Verdana"/>
              <a:ea typeface="Verdana"/>
              <a:cs typeface="Verdana"/>
              <a:sym typeface="Verdana"/>
            </a:endParaRPr>
          </a:p>
          <a:p>
            <a:pPr indent="-330200" lvl="0" marL="457200" rtl="0" algn="l">
              <a:spcBef>
                <a:spcPts val="1000"/>
              </a:spcBef>
              <a:spcAft>
                <a:spcPts val="1000"/>
              </a:spcAft>
              <a:buClr>
                <a:srgbClr val="0000FF"/>
              </a:buClr>
              <a:buSzPts val="1600"/>
              <a:buFont typeface="Verdana"/>
              <a:buChar char="●"/>
            </a:pPr>
            <a:r>
              <a:rPr b="1" lang="en-US" sz="1600">
                <a:solidFill>
                  <a:srgbClr val="0000FF"/>
                </a:solidFill>
                <a:latin typeface="Verdana"/>
                <a:ea typeface="Verdana"/>
                <a:cs typeface="Verdana"/>
                <a:sym typeface="Verdana"/>
              </a:rPr>
              <a:t>Store system analytics on the drone and the car</a:t>
            </a:r>
            <a:endParaRPr b="1" sz="3800" u="sng">
              <a:solidFill>
                <a:srgbClr val="0000FF"/>
              </a:solidFill>
            </a:endParaRPr>
          </a:p>
        </p:txBody>
      </p:sp>
      <p:sp>
        <p:nvSpPr>
          <p:cNvPr id="109" name="Google Shape;109;g1897ad7bb1f_0_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g1897ad7bb1f_0_1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Software and Hardware Context</a:t>
            </a:r>
            <a:endParaRPr b="1" u="sng"/>
          </a:p>
          <a:p>
            <a:pPr indent="-317500" lvl="0" marL="457200" rtl="0" algn="l">
              <a:lnSpc>
                <a:spcPct val="115000"/>
              </a:lnSpc>
              <a:spcBef>
                <a:spcPts val="0"/>
              </a:spcBef>
              <a:spcAft>
                <a:spcPts val="0"/>
              </a:spcAft>
              <a:buSzPts val="1400"/>
              <a:buFont typeface="Verdana"/>
              <a:buChar char="●"/>
            </a:pPr>
            <a:r>
              <a:rPr b="1" lang="en-US" sz="1000">
                <a:latin typeface="Verdana"/>
                <a:ea typeface="Verdana"/>
                <a:cs typeface="Verdana"/>
                <a:sym typeface="Verdana"/>
              </a:rPr>
              <a:t>Raspberry Pi model 4B</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https://www.raspberrypi.com/products/raspberry-pi-4-model-b/</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onboard computing device for both the car and the drone (each has their own Raspberry Pi computing device) for autonomous driving/flying by taking input from the sensors and processing the information, and also for communications (networking) with between devices (vehicles), such as wireless communications, i.e. WIFI.</a:t>
            </a:r>
            <a:endParaRPr b="1" sz="1000">
              <a:latin typeface="Verdana"/>
              <a:ea typeface="Verdana"/>
              <a:cs typeface="Verdana"/>
              <a:sym typeface="Verdana"/>
            </a:endParaRPr>
          </a:p>
          <a:p>
            <a:pPr indent="-317500" lvl="0" marL="457200" rtl="0" algn="l">
              <a:lnSpc>
                <a:spcPct val="143000"/>
              </a:lnSpc>
              <a:spcBef>
                <a:spcPts val="0"/>
              </a:spcBef>
              <a:spcAft>
                <a:spcPts val="0"/>
              </a:spcAft>
              <a:buSzPts val="1400"/>
              <a:buFont typeface="Verdana"/>
              <a:buChar char="●"/>
            </a:pPr>
            <a:r>
              <a:rPr b="1" lang="en-US" sz="1000">
                <a:latin typeface="Verdana"/>
                <a:ea typeface="Verdana"/>
                <a:cs typeface="Verdana"/>
                <a:sym typeface="Verdana"/>
              </a:rPr>
              <a:t>Raspberry Pi Ai Car Kit (PiCar-X) for Intermediate</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https://www.sunfounder.com/products/picar-x</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https://docs.sunfounder.com/projects/picar-x/en/latest/introduction.html</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physical device for the car including motors, frame, driving mechanism, and sensors.</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The Raspberry Pi OS imager should be used to image the sd card that will serve as the nonvolatile memory unit the Raspberry Pi computer of the car: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7">
                  <a:extLst>
                    <a:ext uri="{A12FA001-AC4F-418D-AE19-62706E023703}">
                      <ahyp:hlinkClr val="tx"/>
                    </a:ext>
                  </a:extLst>
                </a:hlinkClick>
              </a:rPr>
              <a:t>https://www.raspberrypi.org/software/</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Here is the Repository that is cloned onto the Raspbian OS image of the Raspberry Pi; it will contain all of the installation files needed to program and control the car: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8">
                  <a:extLst>
                    <a:ext uri="{A12FA001-AC4F-418D-AE19-62706E023703}">
                      <ahyp:hlinkClr val="tx"/>
                    </a:ext>
                  </a:extLst>
                </a:hlinkClick>
              </a:rPr>
              <a:t>https://github.com/sunfounder/robot-hat</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t/>
            </a:r>
            <a:endParaRPr sz="1000">
              <a:latin typeface="Verdana"/>
              <a:ea typeface="Verdana"/>
              <a:cs typeface="Verdana"/>
              <a:sym typeface="Verdana"/>
            </a:endParaRPr>
          </a:p>
          <a:p>
            <a:pPr indent="-317500" lvl="0" marL="457200" rtl="0" algn="l">
              <a:lnSpc>
                <a:spcPct val="115000"/>
              </a:lnSpc>
              <a:spcBef>
                <a:spcPts val="0"/>
              </a:spcBef>
              <a:spcAft>
                <a:spcPts val="0"/>
              </a:spcAft>
              <a:buSzPts val="1400"/>
              <a:buFont typeface="Verdana"/>
              <a:buChar char="●"/>
            </a:pPr>
            <a:r>
              <a:rPr b="1" lang="en-US" sz="1000">
                <a:latin typeface="Verdana"/>
                <a:ea typeface="Verdana"/>
                <a:cs typeface="Verdana"/>
                <a:sym typeface="Verdana"/>
              </a:rPr>
              <a:t>Clover Drone 4.2 </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9">
                  <a:extLst>
                    <a:ext uri="{A12FA001-AC4F-418D-AE19-62706E023703}">
                      <ahyp:hlinkClr val="tx"/>
                    </a:ext>
                  </a:extLst>
                </a:hlinkClick>
              </a:rPr>
              <a:t>https://clover.coex.tech/en/</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Used as the physical device for the drone including motors, frame, propellers, sensors, Electronic Speed Controllers (ESC), GPS, etc.</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Includes Pixracer R15 Mini Pixracer Autopilot Xracer FMU V4 V1.0 PX4 Flight Controller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10">
                  <a:extLst>
                    <a:ext uri="{A12FA001-AC4F-418D-AE19-62706E023703}">
                      <ahyp:hlinkClr val="tx"/>
                    </a:ext>
                  </a:extLst>
                </a:hlinkClick>
              </a:rPr>
              <a:t>https://docs.px4.io/main/en/flight_controller/pixracer.html</a:t>
            </a:r>
            <a:endParaRPr b="1" sz="1000">
              <a:latin typeface="Verdana"/>
              <a:ea typeface="Verdana"/>
              <a:cs typeface="Verdana"/>
              <a:sym typeface="Verdana"/>
            </a:endParaRPr>
          </a:p>
        </p:txBody>
      </p:sp>
      <p:sp>
        <p:nvSpPr>
          <p:cNvPr id="115" name="Google Shape;115;g1897ad7bb1f_0_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9" name="Shape 119"/>
        <p:cNvGrpSpPr/>
        <p:nvPr/>
      </p:nvGrpSpPr>
      <p:grpSpPr>
        <a:xfrm>
          <a:off x="0" y="0"/>
          <a:ext cx="0" cy="0"/>
          <a:chOff x="0" y="0"/>
          <a:chExt cx="0" cy="0"/>
        </a:xfrm>
      </p:grpSpPr>
      <p:sp>
        <p:nvSpPr>
          <p:cNvPr id="120" name="Google Shape;120;g1f26a9ab07c_1_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Software and Hardware Context</a:t>
            </a:r>
            <a:endParaRPr b="1" u="sng"/>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Python Programming Language</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https://www.python.org/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We will use the Python programming language for both the car and the drone.</a:t>
            </a:r>
            <a:endParaRPr sz="1000">
              <a:latin typeface="Verdana"/>
              <a:ea typeface="Verdana"/>
              <a:cs typeface="Verdana"/>
              <a:sym typeface="Verdana"/>
            </a:endParaRPr>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OpenCV-Python Library</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https://pypi.org/project/opencv-python/</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This is a Python vision analysis library that has been adapted from a library originally written for C++</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We will use it to analyze vision data collected from cameras on both the car and the drone.</a:t>
            </a:r>
            <a:endParaRPr sz="1000">
              <a:latin typeface="Verdana"/>
              <a:ea typeface="Verdana"/>
              <a:cs typeface="Verdana"/>
              <a:sym typeface="Verdana"/>
            </a:endParaRPr>
          </a:p>
          <a:p>
            <a:pPr indent="-317500" lvl="0" marL="457200" rtl="0" algn="l">
              <a:spcBef>
                <a:spcPts val="0"/>
              </a:spcBef>
              <a:spcAft>
                <a:spcPts val="0"/>
              </a:spcAft>
              <a:buSzPts val="1400"/>
              <a:buFont typeface="Verdana"/>
              <a:buChar char="●"/>
            </a:pPr>
            <a:r>
              <a:rPr b="1" lang="en-US" sz="1000">
                <a:latin typeface="Verdana"/>
                <a:ea typeface="Verdana"/>
                <a:cs typeface="Verdana"/>
                <a:sym typeface="Verdana"/>
              </a:rPr>
              <a:t>Raspbian OS builds with Linux Kernel</a:t>
            </a:r>
            <a:endParaRPr b="1"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https://www.kernel.org/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Both the car and the drone have their own onboard computing device (Raspberry Pi model 4B) with a custom modified version of the Raspbian Operating System image that uses the Linux Kernel.</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Additionally, the Clover 4.2 Drone uses the ROS robotic framework used for advanced robotic distributed systems.</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7">
                  <a:extLst>
                    <a:ext uri="{A12FA001-AC4F-418D-AE19-62706E023703}">
                      <ahyp:hlinkClr val="tx"/>
                    </a:ext>
                  </a:extLst>
                </a:hlinkClick>
              </a:rPr>
              <a:t>https://wiki.ros.org/</a:t>
            </a:r>
            <a:endParaRPr sz="1000">
              <a:latin typeface="Verdana"/>
              <a:ea typeface="Verdana"/>
              <a:cs typeface="Verdana"/>
              <a:sym typeface="Verdana"/>
            </a:endParaRPr>
          </a:p>
          <a:p>
            <a:pPr indent="-292100" lvl="1" marL="914400" rtl="0" algn="l">
              <a:spcBef>
                <a:spcPts val="0"/>
              </a:spcBef>
              <a:spcAft>
                <a:spcPts val="0"/>
              </a:spcAft>
              <a:buSzPts val="1000"/>
              <a:buFont typeface="Verdana"/>
              <a:buChar char="○"/>
            </a:pPr>
            <a:r>
              <a:rPr lang="en-US" sz="1000">
                <a:latin typeface="Verdana"/>
                <a:ea typeface="Verdana"/>
                <a:cs typeface="Verdana"/>
                <a:sym typeface="Verdana"/>
              </a:rPr>
              <a:t>Here is the image used for the Clover 4.2 Drone Raspberry Pi computer:</a:t>
            </a:r>
            <a:endParaRPr sz="1000">
              <a:latin typeface="Verdana"/>
              <a:ea typeface="Verdana"/>
              <a:cs typeface="Verdana"/>
              <a:sym typeface="Verdana"/>
            </a:endParaRPr>
          </a:p>
          <a:p>
            <a:pPr indent="-292100" lvl="2" marL="1371600" rtl="0" algn="l">
              <a:spcBef>
                <a:spcPts val="0"/>
              </a:spcBef>
              <a:spcAft>
                <a:spcPts val="0"/>
              </a:spcAft>
              <a:buSzPts val="1000"/>
              <a:buFont typeface="Verdana"/>
              <a:buChar char="■"/>
            </a:pPr>
            <a:r>
              <a:rPr lang="en-US" sz="1000" u="sng">
                <a:solidFill>
                  <a:srgbClr val="1155CC"/>
                </a:solidFill>
                <a:latin typeface="Verdana"/>
                <a:ea typeface="Verdana"/>
                <a:cs typeface="Verdana"/>
                <a:sym typeface="Verdana"/>
                <a:hlinkClick r:id="rId8">
                  <a:extLst>
                    <a:ext uri="{A12FA001-AC4F-418D-AE19-62706E023703}">
                      <ahyp:hlinkClr val="tx"/>
                    </a:ext>
                  </a:extLst>
                </a:hlinkClick>
              </a:rPr>
              <a:t>https://github.com/CopterExpress/clover/releases/tag/v0.23</a:t>
            </a:r>
            <a:endParaRPr sz="1000">
              <a:latin typeface="Verdana"/>
              <a:ea typeface="Verdana"/>
              <a:cs typeface="Verdana"/>
              <a:sym typeface="Verdana"/>
            </a:endParaRPr>
          </a:p>
          <a:p>
            <a:pPr indent="-292100" lvl="2" marL="13716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Image features:</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Raspbian Buster</a:t>
            </a:r>
            <a:endParaRPr sz="1000">
              <a:solidFill>
                <a:srgbClr val="24292F"/>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1155CC"/>
                </a:solidFill>
                <a:uFill>
                  <a:noFill/>
                </a:uFill>
                <a:latin typeface="Verdana"/>
                <a:ea typeface="Verdana"/>
                <a:cs typeface="Verdana"/>
                <a:sym typeface="Verdana"/>
                <a:hlinkClick r:id="rId9">
                  <a:extLst>
                    <a:ext uri="{A12FA001-AC4F-418D-AE19-62706E023703}">
                      <ahyp:hlinkClr val="tx"/>
                    </a:ext>
                  </a:extLst>
                </a:hlinkClick>
              </a:rPr>
              <a:t>ROS Noetic</a:t>
            </a:r>
            <a:endParaRPr sz="1000">
              <a:solidFill>
                <a:srgbClr val="1155CC"/>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Configured networking</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OpenCV</a:t>
            </a:r>
            <a:endParaRPr sz="1000">
              <a:solidFill>
                <a:srgbClr val="24292F"/>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1155CC"/>
                </a:solidFill>
                <a:uFill>
                  <a:noFill/>
                </a:uFill>
                <a:latin typeface="Verdana"/>
                <a:ea typeface="Verdana"/>
                <a:cs typeface="Verdana"/>
                <a:sym typeface="Verdana"/>
                <a:hlinkClick r:id="rId10">
                  <a:extLst>
                    <a:ext uri="{A12FA001-AC4F-418D-AE19-62706E023703}">
                      <ahyp:hlinkClr val="tx"/>
                    </a:ext>
                  </a:extLst>
                </a:hlinkClick>
              </a:rPr>
              <a:t>Mavros</a:t>
            </a:r>
            <a:endParaRPr sz="1000">
              <a:solidFill>
                <a:srgbClr val="1155CC"/>
              </a:solidFill>
              <a:latin typeface="Verdana"/>
              <a:ea typeface="Verdana"/>
              <a:cs typeface="Verdana"/>
              <a:sym typeface="Verdana"/>
            </a:endParaRPr>
          </a:p>
          <a:p>
            <a:pPr indent="-292100" lvl="3" marL="1828800" rtl="0" algn="l">
              <a:spcBef>
                <a:spcPts val="0"/>
              </a:spcBef>
              <a:spcAft>
                <a:spcPts val="0"/>
              </a:spcAft>
              <a:buSzPts val="1000"/>
              <a:buFont typeface="Verdana"/>
              <a:buChar char="●"/>
            </a:pPr>
            <a:r>
              <a:rPr lang="en-US" sz="1000">
                <a:solidFill>
                  <a:srgbClr val="24292F"/>
                </a:solidFill>
                <a:latin typeface="Verdana"/>
                <a:ea typeface="Verdana"/>
                <a:cs typeface="Verdana"/>
                <a:sym typeface="Verdana"/>
              </a:rPr>
              <a:t>Periphery drivers for ROS (</a:t>
            </a:r>
            <a:r>
              <a:rPr lang="en-US" sz="1000">
                <a:solidFill>
                  <a:srgbClr val="1155CC"/>
                </a:solidFill>
                <a:uFill>
                  <a:noFill/>
                </a:uFill>
                <a:latin typeface="Verdana"/>
                <a:ea typeface="Verdana"/>
                <a:cs typeface="Verdana"/>
                <a:sym typeface="Verdana"/>
                <a:hlinkClick r:id="rId11">
                  <a:extLst>
                    <a:ext uri="{A12FA001-AC4F-418D-AE19-62706E023703}">
                      <ahyp:hlinkClr val="tx"/>
                    </a:ext>
                  </a:extLst>
                </a:hlinkClick>
              </a:rPr>
              <a:t>GPIO</a:t>
            </a:r>
            <a:r>
              <a:rPr lang="en-US" sz="1000">
                <a:solidFill>
                  <a:srgbClr val="24292F"/>
                </a:solidFill>
                <a:latin typeface="Verdana"/>
                <a:ea typeface="Verdana"/>
                <a:cs typeface="Verdana"/>
                <a:sym typeface="Verdana"/>
              </a:rPr>
              <a:t>, </a:t>
            </a:r>
            <a:r>
              <a:rPr lang="en-US" sz="1000">
                <a:solidFill>
                  <a:srgbClr val="1155CC"/>
                </a:solidFill>
                <a:uFill>
                  <a:noFill/>
                </a:uFill>
                <a:latin typeface="Verdana"/>
                <a:ea typeface="Verdana"/>
                <a:cs typeface="Verdana"/>
                <a:sym typeface="Verdana"/>
                <a:hlinkClick r:id="rId12">
                  <a:extLst>
                    <a:ext uri="{A12FA001-AC4F-418D-AE19-62706E023703}">
                      <ahyp:hlinkClr val="tx"/>
                    </a:ext>
                  </a:extLst>
                </a:hlinkClick>
              </a:rPr>
              <a:t>LED strip</a:t>
            </a:r>
            <a:r>
              <a:rPr lang="en-US" sz="1000">
                <a:solidFill>
                  <a:srgbClr val="24292F"/>
                </a:solidFill>
                <a:latin typeface="Verdana"/>
                <a:ea typeface="Verdana"/>
                <a:cs typeface="Verdana"/>
                <a:sym typeface="Verdana"/>
              </a:rPr>
              <a:t>, etc)</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Aruco_pose package for marker-assisted navigation</a:t>
            </a:r>
            <a:endParaRPr sz="1000">
              <a:solidFill>
                <a:srgbClr val="24292F"/>
              </a:solidFill>
              <a:latin typeface="Verdana"/>
              <a:ea typeface="Verdana"/>
              <a:cs typeface="Verdana"/>
              <a:sym typeface="Verdana"/>
            </a:endParaRPr>
          </a:p>
          <a:p>
            <a:pPr indent="-292100" lvl="3" marL="1828800" rtl="0" algn="l">
              <a:spcBef>
                <a:spcPts val="0"/>
              </a:spcBef>
              <a:spcAft>
                <a:spcPts val="0"/>
              </a:spcAft>
              <a:buClr>
                <a:srgbClr val="24292F"/>
              </a:buClr>
              <a:buSzPts val="1000"/>
              <a:buFont typeface="Verdana"/>
              <a:buChar char="●"/>
            </a:pPr>
            <a:r>
              <a:rPr lang="en-US" sz="1000">
                <a:solidFill>
                  <a:srgbClr val="24292F"/>
                </a:solidFill>
                <a:latin typeface="Verdana"/>
                <a:ea typeface="Verdana"/>
                <a:cs typeface="Verdana"/>
                <a:sym typeface="Verdana"/>
              </a:rPr>
              <a:t>Clover package for autonomous drone control</a:t>
            </a:r>
            <a:endParaRPr b="1" sz="1000">
              <a:latin typeface="Verdana"/>
              <a:ea typeface="Verdana"/>
              <a:cs typeface="Verdana"/>
              <a:sym typeface="Verdana"/>
            </a:endParaRPr>
          </a:p>
        </p:txBody>
      </p:sp>
      <p:sp>
        <p:nvSpPr>
          <p:cNvPr id="121" name="Google Shape;121;g1f26a9ab07c_1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5" name="Shape 125"/>
        <p:cNvGrpSpPr/>
        <p:nvPr/>
      </p:nvGrpSpPr>
      <p:grpSpPr>
        <a:xfrm>
          <a:off x="0" y="0"/>
          <a:ext cx="0" cy="0"/>
          <a:chOff x="0" y="0"/>
          <a:chExt cx="0" cy="0"/>
        </a:xfrm>
      </p:grpSpPr>
      <p:sp>
        <p:nvSpPr>
          <p:cNvPr id="126" name="Google Shape;126;g1f26a9ab07c_1_1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00000"/>
              </a:lnSpc>
              <a:spcBef>
                <a:spcPts val="592"/>
              </a:spcBef>
              <a:spcAft>
                <a:spcPts val="0"/>
              </a:spcAft>
              <a:buClr>
                <a:schemeClr val="dk1"/>
              </a:buClr>
              <a:buSzPct val="100000"/>
              <a:buNone/>
            </a:pPr>
            <a:r>
              <a:rPr b="1" lang="en-US" u="sng"/>
              <a:t>Software and Hardware Context</a:t>
            </a:r>
            <a:endParaRPr b="1" u="sng"/>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Q Ground Control</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4">
                  <a:extLst>
                    <a:ext uri="{A12FA001-AC4F-418D-AE19-62706E023703}">
                      <ahyp:hlinkClr val="tx"/>
                    </a:ext>
                  </a:extLst>
                </a:hlinkClick>
              </a:rPr>
              <a:t>https://docs.qgroundcontrol.com/master/en/</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an open source software used to communicate with and calibrate and configure a drone’s flight controller firmware. We will use this to calibrate the drone and manage the flight controller’s parameters and how the flight system of the drone uses and responds to sensor data.</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Here is the firmware image used for our flight controller:</a:t>
            </a:r>
            <a:endParaRPr sz="1000">
              <a:latin typeface="Verdana"/>
              <a:ea typeface="Verdana"/>
              <a:cs typeface="Verdana"/>
              <a:sym typeface="Verdana"/>
            </a:endParaRPr>
          </a:p>
          <a:p>
            <a:pPr indent="-287337" lvl="2" marL="13716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5">
                  <a:extLst>
                    <a:ext uri="{A12FA001-AC4F-418D-AE19-62706E023703}">
                      <ahyp:hlinkClr val="tx"/>
                    </a:ext>
                  </a:extLst>
                </a:hlinkClick>
              </a:rPr>
              <a:t>https://github.com/CopterExpress/Firmware/releases/tag/v1.8.2-clover.13</a:t>
            </a:r>
            <a:endParaRPr sz="1000">
              <a:latin typeface="Verdana"/>
              <a:ea typeface="Verdana"/>
              <a:cs typeface="Verdana"/>
              <a:sym typeface="Verdana"/>
            </a:endParaRPr>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Clover Drone Simulation virtual machine (VM) image</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6">
                  <a:extLst>
                    <a:ext uri="{A12FA001-AC4F-418D-AE19-62706E023703}">
                      <ahyp:hlinkClr val="tx"/>
                    </a:ext>
                  </a:extLst>
                </a:hlinkClick>
              </a:rPr>
              <a:t>https://github.com/CopterExpress/clover_vm</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the virtual machine image used to run the simulation software used to simulate programmed autonomous flights for the Clover 4.2 Drone.</a:t>
            </a:r>
            <a:endParaRPr sz="1000">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Image contains: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Ubuntu 20.04 Focal.</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ROS Noetic.</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PX4 autopilot, QGroundControl.</a:t>
            </a:r>
            <a:endParaRPr sz="1000">
              <a:solidFill>
                <a:srgbClr val="24292F"/>
              </a:solidFill>
              <a:latin typeface="Verdana"/>
              <a:ea typeface="Verdana"/>
              <a:cs typeface="Verdana"/>
              <a:sym typeface="Verdana"/>
            </a:endParaRPr>
          </a:p>
          <a:p>
            <a:pPr indent="-287337" lvl="2" marL="1371600" rtl="0" algn="l">
              <a:spcBef>
                <a:spcPts val="0"/>
              </a:spcBef>
              <a:spcAft>
                <a:spcPts val="0"/>
              </a:spcAft>
              <a:buSzPct val="100000"/>
              <a:buFont typeface="Verdana"/>
              <a:buChar char="■"/>
            </a:pPr>
            <a:r>
              <a:rPr lang="en-US" sz="1000">
                <a:solidFill>
                  <a:srgbClr val="24292F"/>
                </a:solidFill>
                <a:latin typeface="Verdana"/>
                <a:ea typeface="Verdana"/>
                <a:cs typeface="Verdana"/>
                <a:sym typeface="Verdana"/>
              </a:rPr>
              <a:t>Preinstalled </a:t>
            </a:r>
            <a:r>
              <a:rPr lang="en-US" sz="1000">
                <a:solidFill>
                  <a:srgbClr val="1155CC"/>
                </a:solidFill>
                <a:uFill>
                  <a:noFill/>
                </a:uFill>
                <a:latin typeface="Verdana"/>
                <a:ea typeface="Verdana"/>
                <a:cs typeface="Verdana"/>
                <a:sym typeface="Verdana"/>
                <a:hlinkClick r:id="rId7">
                  <a:extLst>
                    <a:ext uri="{A12FA001-AC4F-418D-AE19-62706E023703}">
                      <ahyp:hlinkClr val="tx"/>
                    </a:ext>
                  </a:extLst>
                </a:hlinkClick>
              </a:rPr>
              <a:t>Clover</a:t>
            </a:r>
            <a:r>
              <a:rPr lang="en-US" sz="1000">
                <a:solidFill>
                  <a:srgbClr val="24292F"/>
                </a:solidFill>
                <a:latin typeface="Verdana"/>
                <a:ea typeface="Verdana"/>
                <a:cs typeface="Verdana"/>
                <a:sym typeface="Verdana"/>
              </a:rPr>
              <a:t> and Clover simulation packages.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Shortcuts for running Clover simulator.</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VSCode.</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Useful robotics-related software.</a:t>
            </a:r>
            <a:endParaRPr sz="1000">
              <a:solidFill>
                <a:srgbClr val="24292F"/>
              </a:solidFill>
              <a:latin typeface="Verdana"/>
              <a:ea typeface="Verdana"/>
              <a:cs typeface="Verdana"/>
              <a:sym typeface="Verdana"/>
            </a:endParaRPr>
          </a:p>
          <a:p>
            <a:pPr indent="-310832" lvl="0" marL="457200" rtl="0" algn="l">
              <a:spcBef>
                <a:spcPts val="0"/>
              </a:spcBef>
              <a:spcAft>
                <a:spcPts val="0"/>
              </a:spcAft>
              <a:buClr>
                <a:srgbClr val="24292F"/>
              </a:buClr>
              <a:buSzPct val="140000"/>
              <a:buFont typeface="Verdana"/>
              <a:buChar char="●"/>
            </a:pPr>
            <a:r>
              <a:rPr b="1" lang="en-US" sz="1000">
                <a:solidFill>
                  <a:srgbClr val="24292F"/>
                </a:solidFill>
                <a:latin typeface="Verdana"/>
                <a:ea typeface="Verdana"/>
                <a:cs typeface="Verdana"/>
                <a:sym typeface="Verdana"/>
              </a:rPr>
              <a:t>Drone Simulation Environment (Using Gazebo software)</a:t>
            </a:r>
            <a:endParaRPr b="1"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The simulation environment is based on the following components: </a:t>
            </a:r>
            <a:r>
              <a:rPr lang="en-US" sz="1000" u="sng">
                <a:solidFill>
                  <a:srgbClr val="1155CC"/>
                </a:solidFill>
                <a:latin typeface="Verdana"/>
                <a:ea typeface="Verdana"/>
                <a:cs typeface="Verdana"/>
                <a:sym typeface="Verdana"/>
                <a:hlinkClick r:id="rId8">
                  <a:extLst>
                    <a:ext uri="{A12FA001-AC4F-418D-AE19-62706E023703}">
                      <ahyp:hlinkClr val="tx"/>
                    </a:ext>
                  </a:extLst>
                </a:hlinkClick>
              </a:rPr>
              <a:t>Gazebo</a:t>
            </a:r>
            <a:r>
              <a:rPr lang="en-US" sz="1000">
                <a:solidFill>
                  <a:srgbClr val="24292F"/>
                </a:solidFill>
                <a:latin typeface="Verdana"/>
                <a:ea typeface="Verdana"/>
                <a:cs typeface="Verdana"/>
                <a:sym typeface="Verdana"/>
              </a:rPr>
              <a:t>, a state-of-the-art robotics simulator; </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9">
                  <a:extLst>
                    <a:ext uri="{A12FA001-AC4F-418D-AE19-62706E023703}">
                      <ahyp:hlinkClr val="tx"/>
                    </a:ext>
                  </a:extLst>
                </a:hlinkClick>
              </a:rPr>
              <a:t>http://gazebosim.org/</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0">
                  <a:extLst>
                    <a:ext uri="{A12FA001-AC4F-418D-AE19-62706E023703}">
                      <ahyp:hlinkClr val="tx"/>
                    </a:ext>
                  </a:extLst>
                </a:hlinkClick>
              </a:rPr>
              <a:t>PX4</a:t>
            </a:r>
            <a:r>
              <a:rPr lang="en-US" sz="1000">
                <a:solidFill>
                  <a:srgbClr val="24292F"/>
                </a:solidFill>
                <a:latin typeface="Verdana"/>
                <a:ea typeface="Verdana"/>
                <a:cs typeface="Verdana"/>
                <a:sym typeface="Verdana"/>
              </a:rPr>
              <a:t>, specifically its SITL (software-in-the-loop) components;</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1">
                  <a:extLst>
                    <a:ext uri="{A12FA001-AC4F-418D-AE19-62706E023703}">
                      <ahyp:hlinkClr val="tx"/>
                    </a:ext>
                  </a:extLst>
                </a:hlinkClick>
              </a:rPr>
              <a:t>https://px4.io/</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2">
                  <a:extLst>
                    <a:ext uri="{A12FA001-AC4F-418D-AE19-62706E023703}">
                      <ahyp:hlinkClr val="tx"/>
                    </a:ext>
                  </a:extLst>
                </a:hlinkClick>
              </a:rPr>
              <a:t>sitl_gazebo </a:t>
            </a:r>
            <a:r>
              <a:rPr lang="en-US" sz="1000">
                <a:solidFill>
                  <a:srgbClr val="24292F"/>
                </a:solidFill>
                <a:latin typeface="Verdana"/>
                <a:ea typeface="Verdana"/>
                <a:cs typeface="Verdana"/>
                <a:sym typeface="Verdana"/>
              </a:rPr>
              <a:t> package containing Gazebo plugins for PX4; </a:t>
            </a:r>
            <a:endParaRPr sz="1000">
              <a:solidFill>
                <a:srgbClr val="24292F"/>
              </a:solidFill>
              <a:latin typeface="Verdana"/>
              <a:ea typeface="Verdana"/>
              <a:cs typeface="Verdana"/>
              <a:sym typeface="Verdana"/>
            </a:endParaRPr>
          </a:p>
          <a:p>
            <a:pPr indent="-287337" lvl="2" marL="1371600" rtl="0" algn="l">
              <a:spcBef>
                <a:spcPts val="0"/>
              </a:spcBef>
              <a:spcAft>
                <a:spcPts val="0"/>
              </a:spcAft>
              <a:buClr>
                <a:srgbClr val="24292F"/>
              </a:buClr>
              <a:buSzPct val="100000"/>
              <a:buFont typeface="Verdana"/>
              <a:buChar char="■"/>
            </a:pPr>
            <a:r>
              <a:rPr lang="en-US" sz="1000" u="sng">
                <a:solidFill>
                  <a:srgbClr val="1155CC"/>
                </a:solidFill>
                <a:latin typeface="Verdana"/>
                <a:ea typeface="Verdana"/>
                <a:cs typeface="Verdana"/>
                <a:sym typeface="Verdana"/>
                <a:hlinkClick r:id="rId13">
                  <a:extLst>
                    <a:ext uri="{A12FA001-AC4F-418D-AE19-62706E023703}">
                      <ahyp:hlinkClr val="tx"/>
                    </a:ext>
                  </a:extLst>
                </a:hlinkClick>
              </a:rPr>
              <a:t>https://github.com/PX4/sitl_gazebo</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lang="en-US" sz="1000">
                <a:solidFill>
                  <a:srgbClr val="24292F"/>
                </a:solidFill>
                <a:latin typeface="Verdana"/>
                <a:ea typeface="Verdana"/>
                <a:cs typeface="Verdana"/>
                <a:sym typeface="Verdana"/>
              </a:rPr>
              <a:t>ROS packages and Gazebo plugins</a:t>
            </a:r>
            <a:endParaRPr sz="1000">
              <a:solidFill>
                <a:srgbClr val="24292F"/>
              </a:solidFill>
              <a:latin typeface="Verdana"/>
              <a:ea typeface="Verdana"/>
              <a:cs typeface="Verdana"/>
              <a:sym typeface="Verdana"/>
            </a:endParaRPr>
          </a:p>
          <a:p>
            <a:pPr indent="-287337" lvl="1" marL="914400" rtl="0" algn="l">
              <a:spcBef>
                <a:spcPts val="0"/>
              </a:spcBef>
              <a:spcAft>
                <a:spcPts val="0"/>
              </a:spcAft>
              <a:buClr>
                <a:srgbClr val="24292F"/>
              </a:buClr>
              <a:buSzPct val="100000"/>
              <a:buFont typeface="Verdana"/>
              <a:buChar char="○"/>
            </a:pPr>
            <a:r>
              <a:rPr b="1" lang="en-US" sz="1000">
                <a:solidFill>
                  <a:srgbClr val="24292F"/>
                </a:solidFill>
                <a:latin typeface="Verdana"/>
                <a:ea typeface="Verdana"/>
                <a:cs typeface="Verdana"/>
                <a:sym typeface="Verdana"/>
              </a:rPr>
              <a:t>Note:</a:t>
            </a:r>
            <a:r>
              <a:rPr lang="en-US" sz="1000">
                <a:solidFill>
                  <a:srgbClr val="24292F"/>
                </a:solidFill>
                <a:latin typeface="Verdana"/>
                <a:ea typeface="Verdana"/>
                <a:cs typeface="Verdana"/>
                <a:sym typeface="Verdana"/>
              </a:rPr>
              <a:t> all of the above components are installed on the Clover Drone Simulation VM in order to do simulation programming without the Raspberry Pi on board computing device of the drone. This allows for programming and simulation without needing the physical drone present.</a:t>
            </a:r>
            <a:endParaRPr sz="1000">
              <a:solidFill>
                <a:srgbClr val="24292F"/>
              </a:solidFill>
              <a:latin typeface="Verdana"/>
              <a:ea typeface="Verdana"/>
              <a:cs typeface="Verdana"/>
              <a:sym typeface="Verdana"/>
            </a:endParaRPr>
          </a:p>
          <a:p>
            <a:pPr indent="-310832" lvl="0" marL="457200" rtl="0" algn="l">
              <a:spcBef>
                <a:spcPts val="0"/>
              </a:spcBef>
              <a:spcAft>
                <a:spcPts val="0"/>
              </a:spcAft>
              <a:buSzPct val="140000"/>
              <a:buFont typeface="Verdana"/>
              <a:buChar char="●"/>
            </a:pPr>
            <a:r>
              <a:rPr b="1" lang="en-US" sz="1000">
                <a:latin typeface="Verdana"/>
                <a:ea typeface="Verdana"/>
                <a:cs typeface="Verdana"/>
                <a:sym typeface="Verdana"/>
              </a:rPr>
              <a:t>Etcher - Flashing Software</a:t>
            </a:r>
            <a:endParaRPr b="1"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u="sng">
                <a:solidFill>
                  <a:srgbClr val="1155CC"/>
                </a:solidFill>
                <a:latin typeface="Verdana"/>
                <a:ea typeface="Verdana"/>
                <a:cs typeface="Verdana"/>
                <a:sym typeface="Verdana"/>
                <a:hlinkClick r:id="rId14">
                  <a:extLst>
                    <a:ext uri="{A12FA001-AC4F-418D-AE19-62706E023703}">
                      <ahyp:hlinkClr val="tx"/>
                    </a:ext>
                  </a:extLst>
                </a:hlinkClick>
              </a:rPr>
              <a:t>https://www.balena.io/etcher</a:t>
            </a:r>
            <a:endParaRPr sz="1000">
              <a:latin typeface="Verdana"/>
              <a:ea typeface="Verdana"/>
              <a:cs typeface="Verdana"/>
              <a:sym typeface="Verdana"/>
            </a:endParaRPr>
          </a:p>
          <a:p>
            <a:pPr indent="-287337" lvl="1" marL="914400" rtl="0" algn="l">
              <a:spcBef>
                <a:spcPts val="0"/>
              </a:spcBef>
              <a:spcAft>
                <a:spcPts val="0"/>
              </a:spcAft>
              <a:buSzPct val="100000"/>
              <a:buFont typeface="Verdana"/>
              <a:buChar char="○"/>
            </a:pPr>
            <a:r>
              <a:rPr lang="en-US" sz="1000">
                <a:latin typeface="Verdana"/>
                <a:ea typeface="Verdana"/>
                <a:cs typeface="Verdana"/>
                <a:sym typeface="Verdana"/>
              </a:rPr>
              <a:t>This is the software used to flash the micro-SD card with the respective OS (drone or car) used as the nonvolatile memory unit for the Raspberry Pi computers.</a:t>
            </a:r>
            <a:endParaRPr b="1" sz="1000">
              <a:latin typeface="Verdana"/>
              <a:ea typeface="Verdana"/>
              <a:cs typeface="Verdana"/>
              <a:sym typeface="Verdana"/>
            </a:endParaRPr>
          </a:p>
        </p:txBody>
      </p:sp>
      <p:sp>
        <p:nvSpPr>
          <p:cNvPr id="127" name="Google Shape;127;g1f26a9ab07c_1_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g1897ad7bb1f_0_22"/>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Major Constraints</a:t>
            </a:r>
            <a:endParaRPr b="1" u="sng"/>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The project needs to be completed by August 15th, 2023. This gives us approximately six months to complete the model. However, after the model is finished, we would like to use it to collect research data of our own. In order to do this the model would need to be finished before August.</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Currently we are working with the PiCAR-x and the Clover Drone</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We will be obtaining a few extra Raspberry-Pi’s in order to give everyone on the team the ability to work with one. Outside of this, there will be a very limited budget and it is unlikely the remaining budget can afford extra drones, cars, or expensive technology.</a:t>
            </a:r>
            <a:endParaRPr b="1" sz="1300">
              <a:solidFill>
                <a:srgbClr val="0000FF"/>
              </a:solidFill>
              <a:latin typeface="Verdana"/>
              <a:ea typeface="Verdana"/>
              <a:cs typeface="Verdana"/>
              <a:sym typeface="Verdana"/>
            </a:endParaRPr>
          </a:p>
          <a:p>
            <a:pPr indent="0" lvl="0" marL="0" rtl="0" algn="l">
              <a:spcBef>
                <a:spcPts val="0"/>
              </a:spcBef>
              <a:spcAft>
                <a:spcPts val="0"/>
              </a:spcAft>
              <a:buClr>
                <a:schemeClr val="dk1"/>
              </a:buClr>
              <a:buSzPts val="1100"/>
              <a:buFont typeface="Arial"/>
              <a:buNone/>
            </a:pPr>
            <a:r>
              <a:t/>
            </a:r>
            <a:endParaRPr b="1" sz="1300">
              <a:solidFill>
                <a:srgbClr val="0000FF"/>
              </a:solidFill>
              <a:latin typeface="Verdana"/>
              <a:ea typeface="Verdana"/>
              <a:cs typeface="Verdana"/>
              <a:sym typeface="Verdana"/>
            </a:endParaRPr>
          </a:p>
          <a:p>
            <a:pPr indent="-311150" lvl="0" marL="457200" rtl="0" algn="l">
              <a:spcBef>
                <a:spcPts val="0"/>
              </a:spcBef>
              <a:spcAft>
                <a:spcPts val="0"/>
              </a:spcAft>
              <a:buClr>
                <a:srgbClr val="0000FF"/>
              </a:buClr>
              <a:buSzPts val="1300"/>
              <a:buFont typeface="Verdana"/>
              <a:buChar char="•"/>
            </a:pPr>
            <a:r>
              <a:rPr b="1" lang="en-US" sz="1300">
                <a:solidFill>
                  <a:srgbClr val="0000FF"/>
                </a:solidFill>
                <a:latin typeface="Verdana"/>
                <a:ea typeface="Verdana"/>
                <a:cs typeface="Verdana"/>
                <a:sym typeface="Verdana"/>
              </a:rPr>
              <a:t>Additionally, drone flight regulations from University and state policies make finding and developing a more comprehensive test environment more challenging and limited.</a:t>
            </a:r>
            <a:endParaRPr b="1" sz="3500" u="sng">
              <a:solidFill>
                <a:srgbClr val="0000FF"/>
              </a:solidFill>
            </a:endParaRPr>
          </a:p>
        </p:txBody>
      </p:sp>
      <p:sp>
        <p:nvSpPr>
          <p:cNvPr id="133" name="Google Shape;133;g1897ad7bb1f_0_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7" name="Shape 137"/>
        <p:cNvGrpSpPr/>
        <p:nvPr/>
      </p:nvGrpSpPr>
      <p:grpSpPr>
        <a:xfrm>
          <a:off x="0" y="0"/>
          <a:ext cx="0" cy="0"/>
          <a:chOff x="0" y="0"/>
          <a:chExt cx="0" cy="0"/>
        </a:xfrm>
      </p:grpSpPr>
      <p:sp>
        <p:nvSpPr>
          <p:cNvPr id="138" name="Google Shape;138;g1897ad7bb1f_0_37"/>
          <p:cNvSpPr txBox="1"/>
          <p:nvPr>
            <p:ph idx="1" type="body"/>
          </p:nvPr>
        </p:nvSpPr>
        <p:spPr>
          <a:xfrm>
            <a:off x="457200" y="1532166"/>
            <a:ext cx="8229600" cy="4896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lang="en-US" u="sng"/>
              <a:t>User Profiles and Stories</a:t>
            </a:r>
            <a:endParaRPr b="1" u="sng"/>
          </a:p>
          <a:p>
            <a:pPr indent="0" lvl="0" marL="0" rtl="0" algn="l">
              <a:lnSpc>
                <a:spcPct val="100000"/>
              </a:lnSpc>
              <a:spcBef>
                <a:spcPts val="592"/>
              </a:spcBef>
              <a:spcAft>
                <a:spcPts val="0"/>
              </a:spcAft>
              <a:buClr>
                <a:schemeClr val="dk1"/>
              </a:buClr>
              <a:buSzPts val="3200"/>
              <a:buNone/>
            </a:pPr>
            <a:r>
              <a:t/>
            </a:r>
            <a:endParaRPr b="1" sz="2900" u="sng"/>
          </a:p>
          <a:p>
            <a:pPr indent="0" lvl="0" marL="0" rtl="0" algn="l">
              <a:lnSpc>
                <a:spcPct val="100000"/>
              </a:lnSpc>
              <a:spcBef>
                <a:spcPts val="592"/>
              </a:spcBef>
              <a:spcAft>
                <a:spcPts val="0"/>
              </a:spcAft>
              <a:buClr>
                <a:schemeClr val="dk1"/>
              </a:buClr>
              <a:buSzPts val="3200"/>
              <a:buNone/>
            </a:pPr>
            <a:r>
              <a:rPr lang="en-US" sz="1700">
                <a:solidFill>
                  <a:srgbClr val="0000FF"/>
                </a:solidFill>
              </a:rPr>
              <a:t>Vehicle Administrator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Manages vehicle condition</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Makes pre-approved adjustments to vehicles parameters</a:t>
            </a:r>
            <a:endParaRPr sz="1700">
              <a:solidFill>
                <a:srgbClr val="0000FF"/>
              </a:solidFill>
            </a:endParaRPr>
          </a:p>
          <a:p>
            <a:pPr indent="0" lvl="0" marL="0" rtl="0" algn="l">
              <a:lnSpc>
                <a:spcPct val="100000"/>
              </a:lnSpc>
              <a:spcBef>
                <a:spcPts val="592"/>
              </a:spcBef>
              <a:spcAft>
                <a:spcPts val="0"/>
              </a:spcAft>
              <a:buClr>
                <a:schemeClr val="dk1"/>
              </a:buClr>
              <a:buSzPts val="3200"/>
              <a:buNone/>
            </a:pPr>
            <a:r>
              <a:rPr lang="en-US" sz="1700">
                <a:solidFill>
                  <a:srgbClr val="0000FF"/>
                </a:solidFill>
              </a:rPr>
              <a:t>Experiment Facilitator</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Carries out experiments</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Ensures safe protocols are in place</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Alerts vehicle administrator to parameter adjustments</a:t>
            </a:r>
            <a:endParaRPr sz="1700">
              <a:solidFill>
                <a:srgbClr val="0000FF"/>
              </a:solidFill>
            </a:endParaRPr>
          </a:p>
          <a:p>
            <a:pPr indent="0" lvl="0" marL="0" rtl="0" algn="l">
              <a:lnSpc>
                <a:spcPct val="100000"/>
              </a:lnSpc>
              <a:spcBef>
                <a:spcPts val="592"/>
              </a:spcBef>
              <a:spcAft>
                <a:spcPts val="0"/>
              </a:spcAft>
              <a:buClr>
                <a:schemeClr val="dk1"/>
              </a:buClr>
              <a:buSzPts val="3200"/>
              <a:buNone/>
            </a:pPr>
            <a:r>
              <a:rPr lang="en-US" sz="1700">
                <a:solidFill>
                  <a:srgbClr val="0000FF"/>
                </a:solidFill>
              </a:rPr>
              <a:t>Data Analyst</a:t>
            </a:r>
            <a:endParaRPr sz="1700">
              <a:solidFill>
                <a:srgbClr val="0000FF"/>
              </a:solidFill>
            </a:endParaRPr>
          </a:p>
          <a:p>
            <a:pPr indent="-336550" lvl="0" marL="457200" rtl="0" algn="l">
              <a:lnSpc>
                <a:spcPct val="100000"/>
              </a:lnSpc>
              <a:spcBef>
                <a:spcPts val="592"/>
              </a:spcBef>
              <a:spcAft>
                <a:spcPts val="0"/>
              </a:spcAft>
              <a:buClr>
                <a:srgbClr val="0000FF"/>
              </a:buClr>
              <a:buSzPts val="1700"/>
              <a:buChar char="•"/>
            </a:pPr>
            <a:r>
              <a:rPr lang="en-US" sz="1700">
                <a:solidFill>
                  <a:srgbClr val="0000FF"/>
                </a:solidFill>
              </a:rPr>
              <a:t>Controls data collection methods</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Retrieves data from vehicles after experiment</a:t>
            </a:r>
            <a:endParaRPr sz="1700">
              <a:solidFill>
                <a:srgbClr val="0000FF"/>
              </a:solidFill>
            </a:endParaRPr>
          </a:p>
          <a:p>
            <a:pPr indent="-336550" lvl="0" marL="457200" rtl="0" algn="l">
              <a:lnSpc>
                <a:spcPct val="100000"/>
              </a:lnSpc>
              <a:spcBef>
                <a:spcPts val="0"/>
              </a:spcBef>
              <a:spcAft>
                <a:spcPts val="0"/>
              </a:spcAft>
              <a:buClr>
                <a:srgbClr val="0000FF"/>
              </a:buClr>
              <a:buSzPts val="1700"/>
              <a:buChar char="•"/>
            </a:pPr>
            <a:r>
              <a:rPr lang="en-US" sz="1700">
                <a:solidFill>
                  <a:srgbClr val="0000FF"/>
                </a:solidFill>
              </a:rPr>
              <a:t>Parses data and produces results</a:t>
            </a:r>
            <a:endParaRPr sz="1700">
              <a:solidFill>
                <a:srgbClr val="0000FF"/>
              </a:solidFill>
            </a:endParaRPr>
          </a:p>
        </p:txBody>
      </p:sp>
      <p:sp>
        <p:nvSpPr>
          <p:cNvPr id="139" name="Google Shape;139;g1897ad7bb1f_0_3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2014-05-07T16:40:04Z</dcterms:created>
  <dc:creator>Marmarelli, Marissa</dc:creator>
</cp:coreProperties>
</file>