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6858000" cx="9144000"/>
  <p:notesSz cx="6858000" cy="9144000"/>
  <p:embeddedFontLst>
    <p:embeddedFont>
      <p:font typeface="Robot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49" roundtripDataSignature="AMtx7mjKJl7mh9Vmwpjl2ZV6RshMxMf4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456F52B-8BF6-4536-B3DF-1EA06F641F0B}">
  <a:tblStyle styleId="{D456F52B-8BF6-4536-B3DF-1EA06F641F0B}"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Roboto-bold.fntdata"/><Relationship Id="rId45"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boldItalic.fntdata"/><Relationship Id="rId47" Type="http://schemas.openxmlformats.org/officeDocument/2006/relationships/font" Target="fonts/Roboto-italic.fntdata"/><Relationship Id="rId49"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223a778334_1_1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Ryan</a:t>
            </a:r>
            <a:endParaRPr/>
          </a:p>
        </p:txBody>
      </p:sp>
      <p:sp>
        <p:nvSpPr>
          <p:cNvPr id="142" name="Google Shape;142;g2223a778334_1_1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223a778334_1_1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Ryan</a:t>
            </a:r>
            <a:endParaRPr/>
          </a:p>
        </p:txBody>
      </p:sp>
      <p:sp>
        <p:nvSpPr>
          <p:cNvPr id="148" name="Google Shape;148;g2223a778334_1_1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223a778334_1_1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Olivia</a:t>
            </a:r>
            <a:endParaRPr/>
          </a:p>
        </p:txBody>
      </p:sp>
      <p:sp>
        <p:nvSpPr>
          <p:cNvPr id="154" name="Google Shape;154;g2223a778334_1_1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223a778334_1_1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Olivia</a:t>
            </a:r>
            <a:endParaRPr/>
          </a:p>
        </p:txBody>
      </p:sp>
      <p:sp>
        <p:nvSpPr>
          <p:cNvPr id="161" name="Google Shape;161;g2223a778334_1_1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223a778334_1_1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Olivia</a:t>
            </a:r>
            <a:endParaRPr/>
          </a:p>
        </p:txBody>
      </p:sp>
      <p:sp>
        <p:nvSpPr>
          <p:cNvPr id="168" name="Google Shape;168;g2223a778334_1_1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2238f8a98c_0_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175" name="Google Shape;175;g22238f8a98c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223a778334_1_1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Olivia</a:t>
            </a:r>
            <a:endParaRPr/>
          </a:p>
        </p:txBody>
      </p:sp>
      <p:sp>
        <p:nvSpPr>
          <p:cNvPr id="181" name="Google Shape;181;g2223a778334_1_1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223a778334_1_18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Olivia</a:t>
            </a:r>
            <a:endParaRPr/>
          </a:p>
        </p:txBody>
      </p:sp>
      <p:sp>
        <p:nvSpPr>
          <p:cNvPr id="196" name="Google Shape;196;g2223a778334_1_1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223a778334_1_19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Olivia</a:t>
            </a:r>
            <a:endParaRPr/>
          </a:p>
        </p:txBody>
      </p:sp>
      <p:sp>
        <p:nvSpPr>
          <p:cNvPr id="204" name="Google Shape;204;g2223a778334_1_1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223a778334_1_20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Olivia</a:t>
            </a:r>
            <a:endParaRPr/>
          </a:p>
        </p:txBody>
      </p:sp>
      <p:sp>
        <p:nvSpPr>
          <p:cNvPr id="212" name="Google Shape;212;g2223a778334_1_2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223a778334_1_10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Jonathan</a:t>
            </a:r>
            <a:endParaRPr/>
          </a:p>
        </p:txBody>
      </p:sp>
      <p:sp>
        <p:nvSpPr>
          <p:cNvPr id="93" name="Google Shape;93;g2223a778334_1_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0998cc3adb_0_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meech- we are still trying to determine exactly where our _Comm and _Collect classes will go in this software workflow, and exactly what it will depend on, but the above work narrows it down; we are closer with the drone as the above pertains to the drone, which is the main source of data we are concerned with at least for this first phase; but by final phase we want the drone and car to use _Comm and _Collect classes to collect and stream data to a log file or to each other for analysis. For the demo by end of Senior design 1, we need to at least know where the _Comm class should go so the drone and car can communicate; we still need to do some research on the car we have for this project.</a:t>
            </a:r>
            <a:endParaRPr/>
          </a:p>
          <a:p>
            <a:pPr indent="0" lvl="0" marL="0" rtl="0" algn="l">
              <a:spcBef>
                <a:spcPts val="0"/>
              </a:spcBef>
              <a:spcAft>
                <a:spcPts val="0"/>
              </a:spcAft>
              <a:buClr>
                <a:schemeClr val="dk1"/>
              </a:buClr>
              <a:buSzPts val="1400"/>
              <a:buFont typeface="Arial"/>
              <a:buNone/>
            </a:pPr>
            <a:r>
              <a:t/>
            </a:r>
            <a:endParaRPr/>
          </a:p>
        </p:txBody>
      </p:sp>
      <p:sp>
        <p:nvSpPr>
          <p:cNvPr id="220" name="Google Shape;220;g20998cc3adb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0998cc3adb_0_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meech</a:t>
            </a:r>
            <a:endParaRPr/>
          </a:p>
        </p:txBody>
      </p:sp>
      <p:sp>
        <p:nvSpPr>
          <p:cNvPr id="227" name="Google Shape;227;g20998cc3adb_0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0998cc3adb_0_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meech</a:t>
            </a:r>
            <a:endParaRPr/>
          </a:p>
          <a:p>
            <a:pPr indent="0" lvl="0" marL="0" rtl="0" algn="l">
              <a:spcBef>
                <a:spcPts val="0"/>
              </a:spcBef>
              <a:spcAft>
                <a:spcPts val="0"/>
              </a:spcAft>
              <a:buClr>
                <a:schemeClr val="dk1"/>
              </a:buClr>
              <a:buSzPts val="1400"/>
              <a:buFont typeface="Arial"/>
              <a:buNone/>
            </a:pPr>
            <a:r>
              <a:t/>
            </a:r>
            <a:endParaRPr/>
          </a:p>
        </p:txBody>
      </p:sp>
      <p:sp>
        <p:nvSpPr>
          <p:cNvPr id="234" name="Google Shape;234;g20998cc3adb_0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0998cc3adb_0_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meech</a:t>
            </a:r>
            <a:endParaRPr/>
          </a:p>
          <a:p>
            <a:pPr indent="0" lvl="0" marL="0" rtl="0" algn="l">
              <a:spcBef>
                <a:spcPts val="0"/>
              </a:spcBef>
              <a:spcAft>
                <a:spcPts val="0"/>
              </a:spcAft>
              <a:buClr>
                <a:schemeClr val="dk1"/>
              </a:buClr>
              <a:buSzPts val="1400"/>
              <a:buFont typeface="Arial"/>
              <a:buNone/>
            </a:pPr>
            <a:r>
              <a:t/>
            </a:r>
            <a:endParaRPr/>
          </a:p>
        </p:txBody>
      </p:sp>
      <p:sp>
        <p:nvSpPr>
          <p:cNvPr id="241" name="Google Shape;241;g20998cc3adb_0_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223a778334_1_20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Jonathan</a:t>
            </a:r>
            <a:endParaRPr/>
          </a:p>
        </p:txBody>
      </p:sp>
      <p:sp>
        <p:nvSpPr>
          <p:cNvPr id="248" name="Google Shape;248;g2223a778334_1_2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223a778334_1_2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Jonathan</a:t>
            </a:r>
            <a:endParaRPr/>
          </a:p>
        </p:txBody>
      </p:sp>
      <p:sp>
        <p:nvSpPr>
          <p:cNvPr id="255" name="Google Shape;255;g2223a778334_1_2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223a778334_1_2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Jonathan</a:t>
            </a:r>
            <a:endParaRPr/>
          </a:p>
        </p:txBody>
      </p:sp>
      <p:sp>
        <p:nvSpPr>
          <p:cNvPr id="262" name="Google Shape;262;g2223a778334_1_2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223a778334_1_2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Ryan</a:t>
            </a:r>
            <a:endParaRPr/>
          </a:p>
        </p:txBody>
      </p:sp>
      <p:sp>
        <p:nvSpPr>
          <p:cNvPr id="269" name="Google Shape;269;g2223a778334_1_2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223a778334_1_2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Ryan</a:t>
            </a:r>
            <a:endParaRPr/>
          </a:p>
        </p:txBody>
      </p:sp>
      <p:sp>
        <p:nvSpPr>
          <p:cNvPr id="276" name="Google Shape;276;g2223a778334_1_2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223a778334_1_2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Ryan</a:t>
            </a:r>
            <a:endParaRPr/>
          </a:p>
        </p:txBody>
      </p:sp>
      <p:sp>
        <p:nvSpPr>
          <p:cNvPr id="283" name="Google Shape;283;g2223a778334_1_2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223a778334_1_1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Jonathan</a:t>
            </a:r>
            <a:endParaRPr/>
          </a:p>
        </p:txBody>
      </p:sp>
      <p:sp>
        <p:nvSpPr>
          <p:cNvPr id="100" name="Google Shape;100;g2223a778334_1_1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223a778334_1_3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Olivia (pt2 of SRS)</a:t>
            </a:r>
            <a:endParaRPr/>
          </a:p>
        </p:txBody>
      </p:sp>
      <p:sp>
        <p:nvSpPr>
          <p:cNvPr id="290" name="Google Shape;290;g2223a778334_1_3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223a778334_1_3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Olivia (pt2 of SRS)</a:t>
            </a:r>
            <a:endParaRPr/>
          </a:p>
        </p:txBody>
      </p:sp>
      <p:sp>
        <p:nvSpPr>
          <p:cNvPr id="300" name="Google Shape;300;g2223a778334_1_3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2238f8a98c_0_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310" name="Google Shape;310;g22238f8a98c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221983dc9b_0_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316" name="Google Shape;316;g2221983dc9b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223a778334_1_2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Ryan</a:t>
            </a:r>
            <a:endParaRPr/>
          </a:p>
        </p:txBody>
      </p:sp>
      <p:sp>
        <p:nvSpPr>
          <p:cNvPr id="322" name="Google Shape;322;g2223a778334_1_2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223a778334_1_2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9" name="Google Shape;329;g2223a778334_1_2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f27846afb7_0_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Ryan</a:t>
            </a:r>
            <a:endParaRPr/>
          </a:p>
        </p:txBody>
      </p:sp>
      <p:sp>
        <p:nvSpPr>
          <p:cNvPr id="336" name="Google Shape;336;g1f27846afb7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f26a9ab07c_2_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343" name="Google Shape;343;g1f26a9ab07c_2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349" name="Google Shape;34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223a778334_1_1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Jonathan</a:t>
            </a:r>
            <a:endParaRPr/>
          </a:p>
        </p:txBody>
      </p:sp>
      <p:sp>
        <p:nvSpPr>
          <p:cNvPr id="106" name="Google Shape;106;g2223a778334_1_1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223a778334_1_1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meech</a:t>
            </a:r>
            <a:endParaRPr/>
          </a:p>
        </p:txBody>
      </p:sp>
      <p:sp>
        <p:nvSpPr>
          <p:cNvPr id="112" name="Google Shape;112;g2223a778334_1_1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223a778334_1_1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118" name="Google Shape;118;g2223a778334_1_1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223a778334_1_1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124" name="Google Shape;124;g2223a778334_1_1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0998cc3adb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130" name="Google Shape;130;g20998cc3adb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223a778334_1_1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Ryan</a:t>
            </a:r>
            <a:endParaRPr/>
          </a:p>
        </p:txBody>
      </p:sp>
      <p:sp>
        <p:nvSpPr>
          <p:cNvPr id="136" name="Google Shape;136;g2223a778334_1_1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1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1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1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1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1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0"/>
          <p:cNvSpPr/>
          <p:nvPr>
            <p:ph idx="2" type="pic"/>
          </p:nvPr>
        </p:nvSpPr>
        <p:spPr>
          <a:xfrm>
            <a:off x="1792288" y="612775"/>
            <a:ext cx="5486400" cy="4114800"/>
          </a:xfrm>
          <a:prstGeom prst="rect">
            <a:avLst/>
          </a:prstGeom>
          <a:noFill/>
          <a:ln>
            <a:noFill/>
          </a:ln>
        </p:spPr>
      </p:sp>
      <p:sp>
        <p:nvSpPr>
          <p:cNvPr id="68" name="Google Shape;68;p2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jp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jp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27.png"/><Relationship Id="rId7" Type="http://schemas.openxmlformats.org/officeDocument/2006/relationships/image" Target="../media/image16.png"/><Relationship Id="rId8"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jp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jp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jp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jp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jpg"/><Relationship Id="rId4" Type="http://schemas.openxmlformats.org/officeDocument/2006/relationships/hyperlink" Target="http://wiki.ros.org/mavro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jp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jp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jp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jpg"/><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jp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jp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jpg"/><Relationship Id="rId4" Type="http://schemas.openxmlformats.org/officeDocument/2006/relationships/image" Target="../media/image20.png"/><Relationship Id="rId5"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jpg"/><Relationship Id="rId4" Type="http://schemas.openxmlformats.org/officeDocument/2006/relationships/image" Target="../media/image19.png"/><Relationship Id="rId5"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jpg"/><Relationship Id="rId4" Type="http://schemas.openxmlformats.org/officeDocument/2006/relationships/hyperlink" Target="https://docs.google.com/document/d/1LsXinBeIe5RTQ6oee1FFdQJKwKT-5xNaWBrpxOrkHEg/edit?usp=sharing"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jpg"/><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jpg"/><Relationship Id="rId4" Type="http://schemas.openxmlformats.org/officeDocument/2006/relationships/hyperlink" Target="mailto:meech@umich.edu" TargetMode="External"/><Relationship Id="rId9" Type="http://schemas.openxmlformats.org/officeDocument/2006/relationships/hyperlink" Target="mailto:bmaxim@umich.edu" TargetMode="External"/><Relationship Id="rId5" Type="http://schemas.openxmlformats.org/officeDocument/2006/relationships/hyperlink" Target="mailto:sauerr@umich.edu" TargetMode="External"/><Relationship Id="rId6" Type="http://schemas.openxmlformats.org/officeDocument/2006/relationships/hyperlink" Target="mailto:jcschal@umich.edu" TargetMode="External"/><Relationship Id="rId7" Type="http://schemas.openxmlformats.org/officeDocument/2006/relationships/hyperlink" Target="mailto:opelle@umich.edu" TargetMode="External"/><Relationship Id="rId8" Type="http://schemas.openxmlformats.org/officeDocument/2006/relationships/hyperlink" Target="mailto:zhesong@umich.edu"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jpg"/><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jpg"/><Relationship Id="rId4" Type="http://schemas.openxmlformats.org/officeDocument/2006/relationships/hyperlink" Target="https://docs.google.com/spreadsheets/d/19jwEwpa6-wcxdM9MpsWajnalgw1fmSHmAJUBHp3Weyg/edit?usp=sharing"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jpg"/><Relationship Id="rId4" Type="http://schemas.openxmlformats.org/officeDocument/2006/relationships/hyperlink" Target="https://ieeexplore.ieee.org/stamp/stamp.jsp?tp=&amp;arnumber=8432227&amp;isnumber=8432202" TargetMode="External"/><Relationship Id="rId5" Type="http://schemas.openxmlformats.org/officeDocument/2006/relationships/hyperlink" Target="https://ieeexplore.ieee.org/stamp/stamp.jsp?tp=&amp;arnumber=7804775&amp;isnumber=7804716" TargetMode="External"/><Relationship Id="rId6" Type="http://schemas.openxmlformats.org/officeDocument/2006/relationships/hyperlink" Target="https://doi.org/10.3390/su13105602" TargetMode="External"/><Relationship Id="rId7" Type="http://schemas.openxmlformats.org/officeDocument/2006/relationships/hyperlink" Target="https://doi.org/10.3390/s2209332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hyperlink" Target="https://www.raspberrypi.com/products/raspberry-pi-4-model-b/" TargetMode="External"/><Relationship Id="rId10" Type="http://schemas.openxmlformats.org/officeDocument/2006/relationships/hyperlink" Target="https://docs.px4.io/main/en/flight_controller/pixracer.html" TargetMode="External"/><Relationship Id="rId9" Type="http://schemas.openxmlformats.org/officeDocument/2006/relationships/hyperlink" Target="https://clover.coex.tech/en/" TargetMode="External"/><Relationship Id="rId5" Type="http://schemas.openxmlformats.org/officeDocument/2006/relationships/hyperlink" Target="https://www.sunfounder.com/products/picar-x" TargetMode="External"/><Relationship Id="rId6" Type="http://schemas.openxmlformats.org/officeDocument/2006/relationships/hyperlink" Target="https://docs.sunfounder.com/projects/picar-x/en/latest/introduction.html" TargetMode="External"/><Relationship Id="rId7" Type="http://schemas.openxmlformats.org/officeDocument/2006/relationships/hyperlink" Target="https://www.raspberrypi.org/software/" TargetMode="External"/><Relationship Id="rId8" Type="http://schemas.openxmlformats.org/officeDocument/2006/relationships/hyperlink" Target="https://github.com/sunfounder/robot-ha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hyperlink" Target="https://www.python.org/" TargetMode="External"/><Relationship Id="rId11" Type="http://schemas.openxmlformats.org/officeDocument/2006/relationships/hyperlink" Target="https://clover.coex.tech/en/gpio.html" TargetMode="External"/><Relationship Id="rId10" Type="http://schemas.openxmlformats.org/officeDocument/2006/relationships/hyperlink" Target="http://wiki.ros.org/mavros" TargetMode="External"/><Relationship Id="rId12" Type="http://schemas.openxmlformats.org/officeDocument/2006/relationships/hyperlink" Target="https://clover.coex.tech/en/leds.html" TargetMode="External"/><Relationship Id="rId9" Type="http://schemas.openxmlformats.org/officeDocument/2006/relationships/hyperlink" Target="http://wiki.ros.org/noetic" TargetMode="External"/><Relationship Id="rId5" Type="http://schemas.openxmlformats.org/officeDocument/2006/relationships/hyperlink" Target="https://pypi.org/project/opencv-python/" TargetMode="External"/><Relationship Id="rId6" Type="http://schemas.openxmlformats.org/officeDocument/2006/relationships/hyperlink" Target="https://www.kernel.org/" TargetMode="External"/><Relationship Id="rId7" Type="http://schemas.openxmlformats.org/officeDocument/2006/relationships/hyperlink" Target="https://wiki.ros.org/" TargetMode="External"/><Relationship Id="rId8" Type="http://schemas.openxmlformats.org/officeDocument/2006/relationships/hyperlink" Target="https://github.com/CopterExpress/clover/releases/tag/v0.23" TargetMode="External"/></Relationships>
</file>

<file path=ppt/slides/_rels/slide7.xml.rels><?xml version="1.0" encoding="UTF-8" standalone="yes"?><Relationships xmlns="http://schemas.openxmlformats.org/package/2006/relationships"><Relationship Id="rId11" Type="http://schemas.openxmlformats.org/officeDocument/2006/relationships/hyperlink" Target="https://px4.io/" TargetMode="External"/><Relationship Id="rId10" Type="http://schemas.openxmlformats.org/officeDocument/2006/relationships/hyperlink" Target="https://px4.io/" TargetMode="External"/><Relationship Id="rId13" Type="http://schemas.openxmlformats.org/officeDocument/2006/relationships/hyperlink" Target="https://github.com/PX4/sitl_gazebo" TargetMode="External"/><Relationship Id="rId12" Type="http://schemas.openxmlformats.org/officeDocument/2006/relationships/hyperlink" Target="https://github.com/PX4/sitl_gazebo" TargetMode="External"/><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hyperlink" Target="https://docs.qgroundcontrol.com/master/en/" TargetMode="External"/><Relationship Id="rId9" Type="http://schemas.openxmlformats.org/officeDocument/2006/relationships/hyperlink" Target="http://gazebosim.org/" TargetMode="External"/><Relationship Id="rId14" Type="http://schemas.openxmlformats.org/officeDocument/2006/relationships/hyperlink" Target="https://www.balena.io/etcher" TargetMode="External"/><Relationship Id="rId5" Type="http://schemas.openxmlformats.org/officeDocument/2006/relationships/hyperlink" Target="https://github.com/CopterExpress/Firmware/releases/tag/v1.8.2-clover.13" TargetMode="External"/><Relationship Id="rId6" Type="http://schemas.openxmlformats.org/officeDocument/2006/relationships/hyperlink" Target="https://github.com/CopterExpress/clover_vm" TargetMode="External"/><Relationship Id="rId7" Type="http://schemas.openxmlformats.org/officeDocument/2006/relationships/hyperlink" Target="https://github.com/CopterExpress/clover" TargetMode="External"/><Relationship Id="rId8" Type="http://schemas.openxmlformats.org/officeDocument/2006/relationships/hyperlink" Target="http://gazebosim.org/" TargetMode="External"/></Relationships>
</file>

<file path=ppt/slides/_rels/slide8.xml.rels><?xml version="1.0" encoding="UTF-8" standalone="yes"?><Relationships xmlns="http://schemas.openxmlformats.org/package/2006/relationships"><Relationship Id="rId11" Type="http://schemas.openxmlformats.org/officeDocument/2006/relationships/hyperlink" Target="http://wiki.ros.org/action/fullsearch/ros_core?action=fullsearch&amp;context=180&amp;value=linkto%3A%22ros_core%22" TargetMode="External"/><Relationship Id="rId10" Type="http://schemas.openxmlformats.org/officeDocument/2006/relationships/hyperlink" Target="http://wiki.ros.org/sensor_msgs?distro=noetic" TargetMode="External"/><Relationship Id="rId13" Type="http://schemas.openxmlformats.org/officeDocument/2006/relationships/hyperlink" Target="http://wiki.ros.org/libmavconn?distro=noetic" TargetMode="External"/><Relationship Id="rId12" Type="http://schemas.openxmlformats.org/officeDocument/2006/relationships/hyperlink" Target="http://wiki.ros.org/ros_core?distro=noetic" TargetMode="External"/><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hyperlink" Target="http://wiki.ros.org/" TargetMode="External"/><Relationship Id="rId9" Type="http://schemas.openxmlformats.org/officeDocument/2006/relationships/hyperlink" Target="http://wiki.ros.org/mavros" TargetMode="External"/><Relationship Id="rId14" Type="http://schemas.openxmlformats.org/officeDocument/2006/relationships/hyperlink" Target="http://wiki.ros.org/catkin?distro=noetic" TargetMode="External"/><Relationship Id="rId5" Type="http://schemas.openxmlformats.org/officeDocument/2006/relationships/hyperlink" Target="http://wiki.ros.org/mavros" TargetMode="External"/><Relationship Id="rId6" Type="http://schemas.openxmlformats.org/officeDocument/2006/relationships/hyperlink" Target="http://wiki.ros.org/mavlink?distro=noetic" TargetMode="External"/><Relationship Id="rId7" Type="http://schemas.openxmlformats.org/officeDocument/2006/relationships/hyperlink" Target="http://docs.ros.org/en/api/mavros_msgs/html/msg/Mavlink.html" TargetMode="External"/><Relationship Id="rId8" Type="http://schemas.openxmlformats.org/officeDocument/2006/relationships/hyperlink" Target="http://docs.ros.org/en/api/mavros_msgs/html/index-msg.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sp>
        <p:nvSpPr>
          <p:cNvPr id="88" name="Google Shape;88;p1"/>
          <p:cNvSpPr txBox="1"/>
          <p:nvPr>
            <p:ph idx="1" type="subTitle"/>
          </p:nvPr>
        </p:nvSpPr>
        <p:spPr>
          <a:xfrm>
            <a:off x="356908" y="4965584"/>
            <a:ext cx="8471713" cy="1413684"/>
          </a:xfrm>
          <a:prstGeom prst="rect">
            <a:avLst/>
          </a:prstGeom>
          <a:noFill/>
          <a:ln>
            <a:noFill/>
          </a:ln>
        </p:spPr>
        <p:txBody>
          <a:bodyPr anchorCtr="0" anchor="t" bIns="45700" lIns="91425" spcFirstLastPara="1" rIns="91425" wrap="square" tIns="45700">
            <a:normAutofit fontScale="77500" lnSpcReduction="20000"/>
          </a:bodyPr>
          <a:lstStyle/>
          <a:p>
            <a:pPr indent="0" lvl="0" marL="0" rtl="0" algn="ctr">
              <a:lnSpc>
                <a:spcPct val="100000"/>
              </a:lnSpc>
              <a:spcBef>
                <a:spcPts val="0"/>
              </a:spcBef>
              <a:spcAft>
                <a:spcPts val="0"/>
              </a:spcAft>
              <a:buClr>
                <a:schemeClr val="dk2"/>
              </a:buClr>
              <a:buSzPct val="100000"/>
              <a:buNone/>
            </a:pPr>
            <a:r>
              <a:rPr lang="en-US"/>
              <a:t>Demetrius Johnson</a:t>
            </a:r>
            <a:endParaRPr/>
          </a:p>
          <a:p>
            <a:pPr indent="0" lvl="0" marL="0" rtl="0" algn="ctr">
              <a:lnSpc>
                <a:spcPct val="100000"/>
              </a:lnSpc>
              <a:spcBef>
                <a:spcPts val="0"/>
              </a:spcBef>
              <a:spcAft>
                <a:spcPts val="0"/>
              </a:spcAft>
              <a:buClr>
                <a:schemeClr val="dk2"/>
              </a:buClr>
              <a:buSzPct val="100000"/>
              <a:buNone/>
            </a:pPr>
            <a:r>
              <a:rPr lang="en-US"/>
              <a:t>Ryan Sauer</a:t>
            </a:r>
            <a:endParaRPr/>
          </a:p>
          <a:p>
            <a:pPr indent="0" lvl="0" marL="0" rtl="0" algn="ctr">
              <a:lnSpc>
                <a:spcPct val="100000"/>
              </a:lnSpc>
              <a:spcBef>
                <a:spcPts val="0"/>
              </a:spcBef>
              <a:spcAft>
                <a:spcPts val="0"/>
              </a:spcAft>
              <a:buClr>
                <a:schemeClr val="dk2"/>
              </a:buClr>
              <a:buSzPct val="100000"/>
              <a:buNone/>
            </a:pPr>
            <a:r>
              <a:rPr lang="en-US"/>
              <a:t>Olivia Pellegrini</a:t>
            </a:r>
            <a:endParaRPr/>
          </a:p>
          <a:p>
            <a:pPr indent="0" lvl="0" marL="0" rtl="0" algn="ctr">
              <a:lnSpc>
                <a:spcPct val="100000"/>
              </a:lnSpc>
              <a:spcBef>
                <a:spcPts val="0"/>
              </a:spcBef>
              <a:spcAft>
                <a:spcPts val="0"/>
              </a:spcAft>
              <a:buClr>
                <a:schemeClr val="dk2"/>
              </a:buClr>
              <a:buSzPct val="100000"/>
              <a:buNone/>
            </a:pPr>
            <a:r>
              <a:rPr lang="en-US"/>
              <a:t>Jonathan Schall</a:t>
            </a:r>
            <a:endParaRPr/>
          </a:p>
        </p:txBody>
      </p:sp>
      <p:sp>
        <p:nvSpPr>
          <p:cNvPr id="89" name="Google Shape;89;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90" name="Google Shape;90;p1"/>
          <p:cNvSpPr txBox="1"/>
          <p:nvPr/>
        </p:nvSpPr>
        <p:spPr>
          <a:xfrm>
            <a:off x="2253100" y="491175"/>
            <a:ext cx="4515300" cy="1416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Calibri"/>
                <a:ea typeface="Calibri"/>
                <a:cs typeface="Calibri"/>
                <a:sym typeface="Calibri"/>
              </a:rPr>
              <a:t>CIS-4951</a:t>
            </a:r>
            <a:endParaRPr b="1" i="0" sz="20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Calibri"/>
                <a:ea typeface="Calibri"/>
                <a:cs typeface="Calibri"/>
                <a:sym typeface="Calibri"/>
              </a:rPr>
              <a:t>With Dr. Bruce Maxim</a:t>
            </a:r>
            <a:endParaRPr b="1" i="0" sz="20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Calibri"/>
                <a:ea typeface="Calibri"/>
                <a:cs typeface="Calibri"/>
                <a:sym typeface="Calibri"/>
              </a:rPr>
              <a:t>Drone-Car Collaboration Project</a:t>
            </a:r>
            <a:endParaRPr b="1" i="0" sz="20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Calibri"/>
                <a:ea typeface="Calibri"/>
                <a:cs typeface="Calibri"/>
                <a:sym typeface="Calibri"/>
              </a:rPr>
              <a:t>Use Case Presentation</a:t>
            </a:r>
            <a:endParaRPr b="1" i="0" sz="20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g2223a778334_1_144"/>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User Profiles and Stories</a:t>
            </a:r>
            <a:endParaRPr b="1" u="sng"/>
          </a:p>
          <a:p>
            <a:pPr indent="0" lvl="0" marL="0" rtl="0" algn="l">
              <a:lnSpc>
                <a:spcPct val="100000"/>
              </a:lnSpc>
              <a:spcBef>
                <a:spcPts val="592"/>
              </a:spcBef>
              <a:spcAft>
                <a:spcPts val="0"/>
              </a:spcAft>
              <a:buClr>
                <a:schemeClr val="dk1"/>
              </a:buClr>
              <a:buSzPts val="3200"/>
              <a:buNone/>
            </a:pPr>
            <a:r>
              <a:t/>
            </a:r>
            <a:endParaRPr b="1" sz="2900" u="sng"/>
          </a:p>
          <a:p>
            <a:pPr indent="0" lvl="0" marL="0" rtl="0" algn="l">
              <a:lnSpc>
                <a:spcPct val="100000"/>
              </a:lnSpc>
              <a:spcBef>
                <a:spcPts val="592"/>
              </a:spcBef>
              <a:spcAft>
                <a:spcPts val="0"/>
              </a:spcAft>
              <a:buClr>
                <a:schemeClr val="dk1"/>
              </a:buClr>
              <a:buSzPts val="3200"/>
              <a:buNone/>
            </a:pPr>
            <a:r>
              <a:rPr lang="en-US" sz="1700">
                <a:solidFill>
                  <a:srgbClr val="0000FF"/>
                </a:solidFill>
              </a:rPr>
              <a:t>Vehicle Administrator</a:t>
            </a:r>
            <a:endParaRPr sz="1700">
              <a:solidFill>
                <a:srgbClr val="0000FF"/>
              </a:solidFill>
            </a:endParaRPr>
          </a:p>
          <a:p>
            <a:pPr indent="-336550" lvl="0" marL="457200" rtl="0" algn="l">
              <a:lnSpc>
                <a:spcPct val="100000"/>
              </a:lnSpc>
              <a:spcBef>
                <a:spcPts val="592"/>
              </a:spcBef>
              <a:spcAft>
                <a:spcPts val="0"/>
              </a:spcAft>
              <a:buClr>
                <a:srgbClr val="0000FF"/>
              </a:buClr>
              <a:buSzPts val="1700"/>
              <a:buChar char="•"/>
            </a:pPr>
            <a:r>
              <a:rPr lang="en-US" sz="1700">
                <a:solidFill>
                  <a:srgbClr val="0000FF"/>
                </a:solidFill>
              </a:rPr>
              <a:t>Manages vehicle condition</a:t>
            </a:r>
            <a:endParaRPr sz="1700">
              <a:solidFill>
                <a:srgbClr val="0000FF"/>
              </a:solidFill>
            </a:endParaRPr>
          </a:p>
          <a:p>
            <a:pPr indent="-336550" lvl="0" marL="457200" rtl="0" algn="l">
              <a:lnSpc>
                <a:spcPct val="100000"/>
              </a:lnSpc>
              <a:spcBef>
                <a:spcPts val="0"/>
              </a:spcBef>
              <a:spcAft>
                <a:spcPts val="0"/>
              </a:spcAft>
              <a:buClr>
                <a:srgbClr val="0000FF"/>
              </a:buClr>
              <a:buSzPts val="1700"/>
              <a:buChar char="•"/>
            </a:pPr>
            <a:r>
              <a:rPr lang="en-US" sz="1700">
                <a:solidFill>
                  <a:srgbClr val="0000FF"/>
                </a:solidFill>
              </a:rPr>
              <a:t>Makes pre-approved adjustments to vehicles parameters</a:t>
            </a:r>
            <a:endParaRPr sz="1700">
              <a:solidFill>
                <a:srgbClr val="0000FF"/>
              </a:solidFill>
            </a:endParaRPr>
          </a:p>
          <a:p>
            <a:pPr indent="0" lvl="0" marL="0" rtl="0" algn="l">
              <a:lnSpc>
                <a:spcPct val="100000"/>
              </a:lnSpc>
              <a:spcBef>
                <a:spcPts val="592"/>
              </a:spcBef>
              <a:spcAft>
                <a:spcPts val="0"/>
              </a:spcAft>
              <a:buClr>
                <a:schemeClr val="dk1"/>
              </a:buClr>
              <a:buSzPts val="3200"/>
              <a:buNone/>
            </a:pPr>
            <a:r>
              <a:rPr lang="en-US" sz="1700">
                <a:solidFill>
                  <a:srgbClr val="0000FF"/>
                </a:solidFill>
              </a:rPr>
              <a:t>Experiment Facilitator</a:t>
            </a:r>
            <a:endParaRPr sz="1700">
              <a:solidFill>
                <a:srgbClr val="0000FF"/>
              </a:solidFill>
            </a:endParaRPr>
          </a:p>
          <a:p>
            <a:pPr indent="-336550" lvl="0" marL="457200" rtl="0" algn="l">
              <a:lnSpc>
                <a:spcPct val="100000"/>
              </a:lnSpc>
              <a:spcBef>
                <a:spcPts val="592"/>
              </a:spcBef>
              <a:spcAft>
                <a:spcPts val="0"/>
              </a:spcAft>
              <a:buClr>
                <a:srgbClr val="0000FF"/>
              </a:buClr>
              <a:buSzPts val="1700"/>
              <a:buChar char="•"/>
            </a:pPr>
            <a:r>
              <a:rPr lang="en-US" sz="1700">
                <a:solidFill>
                  <a:srgbClr val="0000FF"/>
                </a:solidFill>
              </a:rPr>
              <a:t>Carries out experiments</a:t>
            </a:r>
            <a:endParaRPr sz="1700">
              <a:solidFill>
                <a:srgbClr val="0000FF"/>
              </a:solidFill>
            </a:endParaRPr>
          </a:p>
          <a:p>
            <a:pPr indent="-336550" lvl="0" marL="457200" rtl="0" algn="l">
              <a:lnSpc>
                <a:spcPct val="100000"/>
              </a:lnSpc>
              <a:spcBef>
                <a:spcPts val="0"/>
              </a:spcBef>
              <a:spcAft>
                <a:spcPts val="0"/>
              </a:spcAft>
              <a:buClr>
                <a:srgbClr val="0000FF"/>
              </a:buClr>
              <a:buSzPts val="1700"/>
              <a:buChar char="•"/>
            </a:pPr>
            <a:r>
              <a:rPr lang="en-US" sz="1700">
                <a:solidFill>
                  <a:srgbClr val="0000FF"/>
                </a:solidFill>
              </a:rPr>
              <a:t>Ensures safe protocols are in place</a:t>
            </a:r>
            <a:endParaRPr sz="1700">
              <a:solidFill>
                <a:srgbClr val="0000FF"/>
              </a:solidFill>
            </a:endParaRPr>
          </a:p>
          <a:p>
            <a:pPr indent="-336550" lvl="0" marL="457200" rtl="0" algn="l">
              <a:lnSpc>
                <a:spcPct val="100000"/>
              </a:lnSpc>
              <a:spcBef>
                <a:spcPts val="0"/>
              </a:spcBef>
              <a:spcAft>
                <a:spcPts val="0"/>
              </a:spcAft>
              <a:buClr>
                <a:srgbClr val="0000FF"/>
              </a:buClr>
              <a:buSzPts val="1700"/>
              <a:buChar char="•"/>
            </a:pPr>
            <a:r>
              <a:rPr lang="en-US" sz="1700">
                <a:solidFill>
                  <a:srgbClr val="0000FF"/>
                </a:solidFill>
              </a:rPr>
              <a:t>Alerts vehicle administrator to parameter adjustments</a:t>
            </a:r>
            <a:endParaRPr sz="1700">
              <a:solidFill>
                <a:srgbClr val="0000FF"/>
              </a:solidFill>
            </a:endParaRPr>
          </a:p>
          <a:p>
            <a:pPr indent="0" lvl="0" marL="0" rtl="0" algn="l">
              <a:lnSpc>
                <a:spcPct val="100000"/>
              </a:lnSpc>
              <a:spcBef>
                <a:spcPts val="592"/>
              </a:spcBef>
              <a:spcAft>
                <a:spcPts val="0"/>
              </a:spcAft>
              <a:buClr>
                <a:schemeClr val="dk1"/>
              </a:buClr>
              <a:buSzPts val="3200"/>
              <a:buNone/>
            </a:pPr>
            <a:r>
              <a:rPr lang="en-US" sz="1700">
                <a:solidFill>
                  <a:srgbClr val="0000FF"/>
                </a:solidFill>
              </a:rPr>
              <a:t>Data Analyst</a:t>
            </a:r>
            <a:endParaRPr sz="1700">
              <a:solidFill>
                <a:srgbClr val="0000FF"/>
              </a:solidFill>
            </a:endParaRPr>
          </a:p>
          <a:p>
            <a:pPr indent="-336550" lvl="0" marL="457200" rtl="0" algn="l">
              <a:lnSpc>
                <a:spcPct val="100000"/>
              </a:lnSpc>
              <a:spcBef>
                <a:spcPts val="592"/>
              </a:spcBef>
              <a:spcAft>
                <a:spcPts val="0"/>
              </a:spcAft>
              <a:buClr>
                <a:srgbClr val="0000FF"/>
              </a:buClr>
              <a:buSzPts val="1700"/>
              <a:buChar char="•"/>
            </a:pPr>
            <a:r>
              <a:rPr lang="en-US" sz="1700">
                <a:solidFill>
                  <a:srgbClr val="0000FF"/>
                </a:solidFill>
              </a:rPr>
              <a:t>Controls data collection methods</a:t>
            </a:r>
            <a:endParaRPr sz="1700">
              <a:solidFill>
                <a:srgbClr val="0000FF"/>
              </a:solidFill>
            </a:endParaRPr>
          </a:p>
          <a:p>
            <a:pPr indent="-336550" lvl="0" marL="457200" rtl="0" algn="l">
              <a:lnSpc>
                <a:spcPct val="100000"/>
              </a:lnSpc>
              <a:spcBef>
                <a:spcPts val="0"/>
              </a:spcBef>
              <a:spcAft>
                <a:spcPts val="0"/>
              </a:spcAft>
              <a:buClr>
                <a:srgbClr val="0000FF"/>
              </a:buClr>
              <a:buSzPts val="1700"/>
              <a:buChar char="•"/>
            </a:pPr>
            <a:r>
              <a:rPr lang="en-US" sz="1700">
                <a:solidFill>
                  <a:srgbClr val="0000FF"/>
                </a:solidFill>
              </a:rPr>
              <a:t>Retrieves data from vehicles after experiment</a:t>
            </a:r>
            <a:endParaRPr sz="1700">
              <a:solidFill>
                <a:srgbClr val="0000FF"/>
              </a:solidFill>
            </a:endParaRPr>
          </a:p>
          <a:p>
            <a:pPr indent="-336550" lvl="0" marL="457200" rtl="0" algn="l">
              <a:lnSpc>
                <a:spcPct val="100000"/>
              </a:lnSpc>
              <a:spcBef>
                <a:spcPts val="0"/>
              </a:spcBef>
              <a:spcAft>
                <a:spcPts val="0"/>
              </a:spcAft>
              <a:buClr>
                <a:srgbClr val="0000FF"/>
              </a:buClr>
              <a:buSzPts val="1700"/>
              <a:buChar char="•"/>
            </a:pPr>
            <a:r>
              <a:rPr lang="en-US" sz="1700">
                <a:solidFill>
                  <a:srgbClr val="0000FF"/>
                </a:solidFill>
              </a:rPr>
              <a:t>Parses data and produces results</a:t>
            </a:r>
            <a:endParaRPr sz="1700">
              <a:solidFill>
                <a:srgbClr val="0000FF"/>
              </a:solidFill>
            </a:endParaRPr>
          </a:p>
        </p:txBody>
      </p:sp>
      <p:sp>
        <p:nvSpPr>
          <p:cNvPr id="145" name="Google Shape;145;g2223a778334_1_14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9" name="Shape 149"/>
        <p:cNvGrpSpPr/>
        <p:nvPr/>
      </p:nvGrpSpPr>
      <p:grpSpPr>
        <a:xfrm>
          <a:off x="0" y="0"/>
          <a:ext cx="0" cy="0"/>
          <a:chOff x="0" y="0"/>
          <a:chExt cx="0" cy="0"/>
        </a:xfrm>
      </p:grpSpPr>
      <p:sp>
        <p:nvSpPr>
          <p:cNvPr id="150" name="Google Shape;150;g2223a778334_1_149"/>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Special Usage Situations</a:t>
            </a:r>
            <a:endParaRPr b="1" u="sng"/>
          </a:p>
          <a:p>
            <a:pPr indent="0" lvl="0" marL="457200" rtl="0" algn="l">
              <a:lnSpc>
                <a:spcPct val="100000"/>
              </a:lnSpc>
              <a:spcBef>
                <a:spcPts val="592"/>
              </a:spcBef>
              <a:spcAft>
                <a:spcPts val="0"/>
              </a:spcAft>
              <a:buNone/>
            </a:pPr>
            <a:r>
              <a:t/>
            </a:r>
            <a:endParaRPr b="1" u="sng"/>
          </a:p>
          <a:p>
            <a:pPr indent="-357505" lvl="0" marL="457200" marR="0" rtl="0" algn="l">
              <a:lnSpc>
                <a:spcPct val="90000"/>
              </a:lnSpc>
              <a:spcBef>
                <a:spcPts val="592"/>
              </a:spcBef>
              <a:spcAft>
                <a:spcPts val="0"/>
              </a:spcAft>
              <a:buClr>
                <a:srgbClr val="0000FF"/>
              </a:buClr>
              <a:buSzPts val="2030"/>
              <a:buChar char="•"/>
            </a:pPr>
            <a:r>
              <a:rPr b="1" lang="en-US" sz="2029">
                <a:solidFill>
                  <a:srgbClr val="0000FF"/>
                </a:solidFill>
              </a:rPr>
              <a:t>Tests must take place in a controlled environment</a:t>
            </a:r>
            <a:endParaRPr b="1" sz="2029">
              <a:solidFill>
                <a:srgbClr val="0000FF"/>
              </a:solidFill>
            </a:endParaRPr>
          </a:p>
          <a:p>
            <a:pPr indent="0" lvl="0" marL="914400" marR="0" rtl="0" algn="l">
              <a:lnSpc>
                <a:spcPct val="90000"/>
              </a:lnSpc>
              <a:spcBef>
                <a:spcPts val="592"/>
              </a:spcBef>
              <a:spcAft>
                <a:spcPts val="0"/>
              </a:spcAft>
              <a:buNone/>
            </a:pPr>
            <a:r>
              <a:t/>
            </a:r>
            <a:endParaRPr b="1" sz="2029">
              <a:solidFill>
                <a:srgbClr val="0000FF"/>
              </a:solidFill>
            </a:endParaRPr>
          </a:p>
          <a:p>
            <a:pPr indent="-357505" lvl="0" marL="457200" marR="0" rtl="0" algn="l">
              <a:lnSpc>
                <a:spcPct val="90000"/>
              </a:lnSpc>
              <a:spcBef>
                <a:spcPts val="592"/>
              </a:spcBef>
              <a:spcAft>
                <a:spcPts val="0"/>
              </a:spcAft>
              <a:buClr>
                <a:srgbClr val="0000FF"/>
              </a:buClr>
              <a:buSzPts val="2030"/>
              <a:buChar char="•"/>
            </a:pPr>
            <a:r>
              <a:rPr b="1" lang="en-US" sz="2029">
                <a:solidFill>
                  <a:srgbClr val="0000FF"/>
                </a:solidFill>
              </a:rPr>
              <a:t>In house only data use removes the need for data masking</a:t>
            </a:r>
            <a:endParaRPr b="1" sz="2029">
              <a:solidFill>
                <a:srgbClr val="0000FF"/>
              </a:solidFill>
            </a:endParaRPr>
          </a:p>
          <a:p>
            <a:pPr indent="0" lvl="0" marL="914400" marR="0" rtl="0" algn="l">
              <a:lnSpc>
                <a:spcPct val="90000"/>
              </a:lnSpc>
              <a:spcBef>
                <a:spcPts val="592"/>
              </a:spcBef>
              <a:spcAft>
                <a:spcPts val="0"/>
              </a:spcAft>
              <a:buNone/>
            </a:pPr>
            <a:r>
              <a:t/>
            </a:r>
            <a:endParaRPr b="1" sz="2029">
              <a:solidFill>
                <a:srgbClr val="0000FF"/>
              </a:solidFill>
            </a:endParaRPr>
          </a:p>
          <a:p>
            <a:pPr indent="-357505" lvl="0" marL="457200" marR="0" rtl="0" algn="l">
              <a:lnSpc>
                <a:spcPct val="90000"/>
              </a:lnSpc>
              <a:spcBef>
                <a:spcPts val="592"/>
              </a:spcBef>
              <a:spcAft>
                <a:spcPts val="0"/>
              </a:spcAft>
              <a:buClr>
                <a:srgbClr val="0000FF"/>
              </a:buClr>
              <a:buSzPts val="2030"/>
              <a:buChar char="•"/>
            </a:pPr>
            <a:r>
              <a:rPr b="1" lang="en-US" sz="2029">
                <a:solidFill>
                  <a:srgbClr val="0000FF"/>
                </a:solidFill>
              </a:rPr>
              <a:t>All parameter changes must be documented thoroughly for continuity</a:t>
            </a:r>
            <a:endParaRPr b="1" sz="2029">
              <a:solidFill>
                <a:srgbClr val="0000FF"/>
              </a:solidFill>
            </a:endParaRPr>
          </a:p>
          <a:p>
            <a:pPr indent="0" lvl="0" marL="914400" marR="0" rtl="0" algn="l">
              <a:lnSpc>
                <a:spcPct val="90000"/>
              </a:lnSpc>
              <a:spcBef>
                <a:spcPts val="592"/>
              </a:spcBef>
              <a:spcAft>
                <a:spcPts val="0"/>
              </a:spcAft>
              <a:buNone/>
            </a:pPr>
            <a:r>
              <a:t/>
            </a:r>
            <a:endParaRPr b="1" sz="2029">
              <a:solidFill>
                <a:srgbClr val="0000FF"/>
              </a:solidFill>
            </a:endParaRPr>
          </a:p>
          <a:p>
            <a:pPr indent="-357505" lvl="0" marL="457200" marR="0" rtl="0" algn="l">
              <a:lnSpc>
                <a:spcPct val="90000"/>
              </a:lnSpc>
              <a:spcBef>
                <a:spcPts val="592"/>
              </a:spcBef>
              <a:spcAft>
                <a:spcPts val="0"/>
              </a:spcAft>
              <a:buClr>
                <a:srgbClr val="0000FF"/>
              </a:buClr>
              <a:buSzPts val="2030"/>
              <a:buChar char="•"/>
            </a:pPr>
            <a:r>
              <a:rPr b="1" lang="en-US" sz="2029">
                <a:solidFill>
                  <a:srgbClr val="0000FF"/>
                </a:solidFill>
              </a:rPr>
              <a:t>Drone policy on campus is strict and we must be aware of every rule and adhere to them throughout the process</a:t>
            </a:r>
            <a:endParaRPr sz="2000"/>
          </a:p>
          <a:p>
            <a:pPr indent="0" lvl="0" marL="0" rtl="0" algn="l">
              <a:lnSpc>
                <a:spcPct val="100000"/>
              </a:lnSpc>
              <a:spcBef>
                <a:spcPts val="592"/>
              </a:spcBef>
              <a:spcAft>
                <a:spcPts val="0"/>
              </a:spcAft>
              <a:buClr>
                <a:schemeClr val="dk1"/>
              </a:buClr>
              <a:buSzPts val="1100"/>
              <a:buFont typeface="Arial"/>
              <a:buNone/>
            </a:pPr>
            <a:r>
              <a:t/>
            </a:r>
            <a:endParaRPr sz="1700"/>
          </a:p>
          <a:p>
            <a:pPr indent="0" lvl="0" marL="0" rtl="0" algn="l">
              <a:lnSpc>
                <a:spcPct val="100000"/>
              </a:lnSpc>
              <a:spcBef>
                <a:spcPts val="592"/>
              </a:spcBef>
              <a:spcAft>
                <a:spcPts val="0"/>
              </a:spcAft>
              <a:buClr>
                <a:schemeClr val="dk1"/>
              </a:buClr>
              <a:buSzPts val="3200"/>
              <a:buNone/>
            </a:pPr>
            <a:r>
              <a:t/>
            </a:r>
            <a:endParaRPr sz="1700"/>
          </a:p>
        </p:txBody>
      </p:sp>
      <p:sp>
        <p:nvSpPr>
          <p:cNvPr id="151" name="Google Shape;151;g2223a778334_1_14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5" name="Shape 155"/>
        <p:cNvGrpSpPr/>
        <p:nvPr/>
      </p:nvGrpSpPr>
      <p:grpSpPr>
        <a:xfrm>
          <a:off x="0" y="0"/>
          <a:ext cx="0" cy="0"/>
          <a:chOff x="0" y="0"/>
          <a:chExt cx="0" cy="0"/>
        </a:xfrm>
      </p:grpSpPr>
      <p:sp>
        <p:nvSpPr>
          <p:cNvPr id="156" name="Google Shape;156;g2223a778334_1_154"/>
          <p:cNvSpPr txBox="1"/>
          <p:nvPr>
            <p:ph idx="1" type="body"/>
          </p:nvPr>
        </p:nvSpPr>
        <p:spPr>
          <a:xfrm>
            <a:off x="213075" y="1633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Description for Function n</a:t>
            </a:r>
            <a:endParaRPr b="1" u="sng"/>
          </a:p>
        </p:txBody>
      </p:sp>
      <p:sp>
        <p:nvSpPr>
          <p:cNvPr id="157" name="Google Shape;157;g2223a778334_1_15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58" name="Google Shape;158;g2223a778334_1_154"/>
          <p:cNvPicPr preferRelativeResize="0"/>
          <p:nvPr/>
        </p:nvPicPr>
        <p:blipFill>
          <a:blip r:embed="rId4">
            <a:alphaModFix/>
          </a:blip>
          <a:stretch>
            <a:fillRect/>
          </a:stretch>
        </p:blipFill>
        <p:spPr>
          <a:xfrm>
            <a:off x="1380238" y="2415000"/>
            <a:ext cx="6581775" cy="3105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2" name="Shape 162"/>
        <p:cNvGrpSpPr/>
        <p:nvPr/>
      </p:nvGrpSpPr>
      <p:grpSpPr>
        <a:xfrm>
          <a:off x="0" y="0"/>
          <a:ext cx="0" cy="0"/>
          <a:chOff x="0" y="0"/>
          <a:chExt cx="0" cy="0"/>
        </a:xfrm>
      </p:grpSpPr>
      <p:sp>
        <p:nvSpPr>
          <p:cNvPr id="163" name="Google Shape;163;g2223a778334_1_160"/>
          <p:cNvSpPr txBox="1"/>
          <p:nvPr>
            <p:ph idx="1" type="body"/>
          </p:nvPr>
        </p:nvSpPr>
        <p:spPr>
          <a:xfrm>
            <a:off x="213075" y="1633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Description for Function n</a:t>
            </a:r>
            <a:endParaRPr b="1" u="sng"/>
          </a:p>
        </p:txBody>
      </p:sp>
      <p:sp>
        <p:nvSpPr>
          <p:cNvPr id="164" name="Google Shape;164;g2223a778334_1_16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65" name="Google Shape;165;g2223a778334_1_160"/>
          <p:cNvPicPr preferRelativeResize="0"/>
          <p:nvPr/>
        </p:nvPicPr>
        <p:blipFill>
          <a:blip r:embed="rId4">
            <a:alphaModFix/>
          </a:blip>
          <a:stretch>
            <a:fillRect/>
          </a:stretch>
        </p:blipFill>
        <p:spPr>
          <a:xfrm>
            <a:off x="1266825" y="2685050"/>
            <a:ext cx="6610350" cy="2952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9" name="Shape 169"/>
        <p:cNvGrpSpPr/>
        <p:nvPr/>
      </p:nvGrpSpPr>
      <p:grpSpPr>
        <a:xfrm>
          <a:off x="0" y="0"/>
          <a:ext cx="0" cy="0"/>
          <a:chOff x="0" y="0"/>
          <a:chExt cx="0" cy="0"/>
        </a:xfrm>
      </p:grpSpPr>
      <p:sp>
        <p:nvSpPr>
          <p:cNvPr id="170" name="Google Shape;170;g2223a778334_1_166"/>
          <p:cNvSpPr txBox="1"/>
          <p:nvPr>
            <p:ph idx="1" type="body"/>
          </p:nvPr>
        </p:nvSpPr>
        <p:spPr>
          <a:xfrm>
            <a:off x="213075" y="1633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Description for Function n</a:t>
            </a:r>
            <a:endParaRPr b="1" u="sng"/>
          </a:p>
        </p:txBody>
      </p:sp>
      <p:sp>
        <p:nvSpPr>
          <p:cNvPr id="171" name="Google Shape;171;g2223a778334_1_16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72" name="Google Shape;172;g2223a778334_1_166"/>
          <p:cNvPicPr preferRelativeResize="0"/>
          <p:nvPr/>
        </p:nvPicPr>
        <p:blipFill>
          <a:blip r:embed="rId4">
            <a:alphaModFix/>
          </a:blip>
          <a:stretch>
            <a:fillRect/>
          </a:stretch>
        </p:blipFill>
        <p:spPr>
          <a:xfrm>
            <a:off x="984051" y="2641475"/>
            <a:ext cx="7008226" cy="2831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6" name="Shape 176"/>
        <p:cNvGrpSpPr/>
        <p:nvPr/>
      </p:nvGrpSpPr>
      <p:grpSpPr>
        <a:xfrm>
          <a:off x="0" y="0"/>
          <a:ext cx="0" cy="0"/>
          <a:chOff x="0" y="0"/>
          <a:chExt cx="0" cy="0"/>
        </a:xfrm>
      </p:grpSpPr>
      <p:sp>
        <p:nvSpPr>
          <p:cNvPr id="177" name="Google Shape;177;g22238f8a98c_0_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78" name="Google Shape;178;g22238f8a98c_0_7"/>
          <p:cNvSpPr txBox="1"/>
          <p:nvPr/>
        </p:nvSpPr>
        <p:spPr>
          <a:xfrm>
            <a:off x="182450" y="1601125"/>
            <a:ext cx="7422000" cy="4456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1" lang="en-US" sz="2100"/>
              <a:t>Software Interfaces</a:t>
            </a:r>
            <a:endParaRPr b="1"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lang="en-US" sz="1200">
                <a:solidFill>
                  <a:schemeClr val="dk1"/>
                </a:solidFill>
                <a:latin typeface="Verdana"/>
                <a:ea typeface="Verdana"/>
                <a:cs typeface="Verdana"/>
                <a:sym typeface="Verdana"/>
              </a:rPr>
              <a:t>External Interfaces:</a:t>
            </a:r>
            <a:endParaRPr b="1" sz="1200">
              <a:solidFill>
                <a:schemeClr val="dk1"/>
              </a:solidFill>
              <a:latin typeface="Verdana"/>
              <a:ea typeface="Verdana"/>
              <a:cs typeface="Verdana"/>
              <a:sym typeface="Verdana"/>
            </a:endParaRPr>
          </a:p>
          <a:p>
            <a:pPr indent="0" lvl="0" marL="457200" rtl="0" algn="l">
              <a:spcBef>
                <a:spcPts val="0"/>
              </a:spcBef>
              <a:spcAft>
                <a:spcPts val="0"/>
              </a:spcAft>
              <a:buClr>
                <a:schemeClr val="dk1"/>
              </a:buClr>
              <a:buSzPts val="1100"/>
              <a:buFont typeface="Arial"/>
              <a:buNone/>
            </a:pPr>
            <a:r>
              <a:rPr lang="en-US" sz="1000">
                <a:solidFill>
                  <a:schemeClr val="dk1"/>
                </a:solidFill>
                <a:latin typeface="Verdana"/>
                <a:ea typeface="Verdana"/>
                <a:cs typeface="Verdana"/>
                <a:sym typeface="Verdana"/>
              </a:rPr>
              <a:t>Clover Drone:</a:t>
            </a:r>
            <a:endParaRPr sz="1000">
              <a:solidFill>
                <a:schemeClr val="dk1"/>
              </a:solidFill>
              <a:latin typeface="Verdana"/>
              <a:ea typeface="Verdana"/>
              <a:cs typeface="Verdana"/>
              <a:sym typeface="Verdana"/>
            </a:endParaRPr>
          </a:p>
          <a:p>
            <a:pPr indent="0" lvl="0" marL="457200" rtl="0" algn="l">
              <a:spcBef>
                <a:spcPts val="0"/>
              </a:spcBef>
              <a:spcAft>
                <a:spcPts val="0"/>
              </a:spcAft>
              <a:buClr>
                <a:schemeClr val="dk1"/>
              </a:buClr>
              <a:buSzPts val="1100"/>
              <a:buFont typeface="Arial"/>
              <a:buNone/>
            </a:pPr>
            <a:r>
              <a:rPr lang="en-US" sz="1000">
                <a:solidFill>
                  <a:schemeClr val="dk1"/>
                </a:solidFill>
                <a:latin typeface="Verdana"/>
                <a:ea typeface="Verdana"/>
                <a:cs typeface="Verdana"/>
                <a:sym typeface="Verdana"/>
              </a:rPr>
              <a:t>The clover drone will be accessed in order to run the required programs for flight, vision analysis, and networking. We will be using QGroundControl and SSH to communicate with the drone. QGroundControl will be covered in External System Interfaces. SSH is installed on the drone ahead of time and will allow us to place our programs onto the drone as well as recover data and log files.</a:t>
            </a:r>
            <a:endParaRPr sz="1000">
              <a:solidFill>
                <a:schemeClr val="dk1"/>
              </a:solidFill>
              <a:latin typeface="Verdana"/>
              <a:ea typeface="Verdana"/>
              <a:cs typeface="Verdana"/>
              <a:sym typeface="Verdana"/>
            </a:endParaRPr>
          </a:p>
          <a:p>
            <a:pPr indent="0" lvl="0" marL="457200" rtl="0" algn="l">
              <a:spcBef>
                <a:spcPts val="0"/>
              </a:spcBef>
              <a:spcAft>
                <a:spcPts val="0"/>
              </a:spcAft>
              <a:buClr>
                <a:schemeClr val="dk1"/>
              </a:buClr>
              <a:buSzPts val="1100"/>
              <a:buFont typeface="Arial"/>
              <a:buNone/>
            </a:pPr>
            <a:r>
              <a:t/>
            </a:r>
            <a:endParaRPr sz="1000">
              <a:solidFill>
                <a:schemeClr val="dk1"/>
              </a:solidFill>
              <a:latin typeface="Verdana"/>
              <a:ea typeface="Verdana"/>
              <a:cs typeface="Verdana"/>
              <a:sym typeface="Verdana"/>
            </a:endParaRPr>
          </a:p>
          <a:p>
            <a:pPr indent="0" lvl="0" marL="457200" rtl="0" algn="l">
              <a:spcBef>
                <a:spcPts val="0"/>
              </a:spcBef>
              <a:spcAft>
                <a:spcPts val="0"/>
              </a:spcAft>
              <a:buClr>
                <a:schemeClr val="dk1"/>
              </a:buClr>
              <a:buSzPts val="1100"/>
              <a:buFont typeface="Arial"/>
              <a:buNone/>
            </a:pPr>
            <a:r>
              <a:rPr lang="en-US" sz="1000">
                <a:solidFill>
                  <a:schemeClr val="dk1"/>
                </a:solidFill>
                <a:latin typeface="Verdana"/>
                <a:ea typeface="Verdana"/>
                <a:cs typeface="Verdana"/>
                <a:sym typeface="Verdana"/>
              </a:rPr>
              <a:t>PiCarX:</a:t>
            </a:r>
            <a:br>
              <a:rPr lang="en-US" sz="1000">
                <a:solidFill>
                  <a:schemeClr val="dk1"/>
                </a:solidFill>
                <a:latin typeface="Verdana"/>
                <a:ea typeface="Verdana"/>
                <a:cs typeface="Verdana"/>
                <a:sym typeface="Verdana"/>
              </a:rPr>
            </a:br>
            <a:r>
              <a:rPr lang="en-US" sz="1000">
                <a:solidFill>
                  <a:schemeClr val="dk1"/>
                </a:solidFill>
                <a:latin typeface="Verdana"/>
                <a:ea typeface="Verdana"/>
                <a:cs typeface="Verdana"/>
                <a:sym typeface="Verdana"/>
              </a:rPr>
              <a:t>The PiCarX can also be connected to via SSH for program changes and log file recovery.</a:t>
            </a:r>
            <a:endParaRPr sz="1200">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100"/>
              <a:buFont typeface="Arial"/>
              <a:buNone/>
            </a:pPr>
            <a:r>
              <a:t/>
            </a:r>
            <a:endParaRPr sz="1200">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100"/>
              <a:buFont typeface="Arial"/>
              <a:buNone/>
            </a:pPr>
            <a:r>
              <a:rPr b="1" lang="en-US" sz="1200">
                <a:solidFill>
                  <a:schemeClr val="dk1"/>
                </a:solidFill>
                <a:latin typeface="Verdana"/>
                <a:ea typeface="Verdana"/>
                <a:cs typeface="Verdana"/>
                <a:sym typeface="Verdana"/>
              </a:rPr>
              <a:t>System Interfaces</a:t>
            </a:r>
            <a:endParaRPr b="1" sz="1200">
              <a:solidFill>
                <a:schemeClr val="dk1"/>
              </a:solidFill>
              <a:latin typeface="Verdana"/>
              <a:ea typeface="Verdana"/>
              <a:cs typeface="Verdana"/>
              <a:sym typeface="Verdana"/>
            </a:endParaRPr>
          </a:p>
          <a:p>
            <a:pPr indent="0" lvl="0" marL="457200" rtl="0" algn="l">
              <a:spcBef>
                <a:spcPts val="0"/>
              </a:spcBef>
              <a:spcAft>
                <a:spcPts val="0"/>
              </a:spcAft>
              <a:buClr>
                <a:schemeClr val="dk1"/>
              </a:buClr>
              <a:buSzPts val="1100"/>
              <a:buFont typeface="Arial"/>
              <a:buNone/>
            </a:pPr>
            <a:r>
              <a:rPr lang="en-US" sz="1000">
                <a:solidFill>
                  <a:schemeClr val="dk1"/>
                </a:solidFill>
                <a:latin typeface="Verdana"/>
                <a:ea typeface="Verdana"/>
                <a:cs typeface="Verdana"/>
                <a:sym typeface="Verdana"/>
              </a:rPr>
              <a:t>QGroundControl:</a:t>
            </a:r>
            <a:endParaRPr sz="1000">
              <a:solidFill>
                <a:schemeClr val="dk1"/>
              </a:solidFill>
              <a:latin typeface="Verdana"/>
              <a:ea typeface="Verdana"/>
              <a:cs typeface="Verdana"/>
              <a:sym typeface="Verdana"/>
            </a:endParaRPr>
          </a:p>
          <a:p>
            <a:pPr indent="0" lvl="0" marL="457200" rtl="0" algn="l">
              <a:spcBef>
                <a:spcPts val="0"/>
              </a:spcBef>
              <a:spcAft>
                <a:spcPts val="0"/>
              </a:spcAft>
              <a:buClr>
                <a:schemeClr val="dk1"/>
              </a:buClr>
              <a:buSzPts val="1100"/>
              <a:buFont typeface="Arial"/>
              <a:buNone/>
            </a:pPr>
            <a:r>
              <a:rPr lang="en-US" sz="1000">
                <a:solidFill>
                  <a:schemeClr val="dk1"/>
                </a:solidFill>
                <a:latin typeface="Verdana"/>
                <a:ea typeface="Verdana"/>
                <a:cs typeface="Verdana"/>
                <a:sym typeface="Verdana"/>
              </a:rPr>
              <a:t>This is a program that allows us to connect to the Clover drone to monitor, control, calibrate, and configure the flight controller. It is a GUI based program for most systems which we will use to control the drone.</a:t>
            </a:r>
            <a:endParaRPr sz="1000">
              <a:solidFill>
                <a:schemeClr val="dk1"/>
              </a:solidFill>
              <a:latin typeface="Verdana"/>
              <a:ea typeface="Verdana"/>
              <a:cs typeface="Verdana"/>
              <a:sym typeface="Verdana"/>
            </a:endParaRPr>
          </a:p>
          <a:p>
            <a:pPr indent="0" lvl="0" marL="457200" rtl="0" algn="l">
              <a:spcBef>
                <a:spcPts val="0"/>
              </a:spcBef>
              <a:spcAft>
                <a:spcPts val="0"/>
              </a:spcAft>
              <a:buClr>
                <a:schemeClr val="dk1"/>
              </a:buClr>
              <a:buSzPts val="1100"/>
              <a:buFont typeface="Arial"/>
              <a:buNone/>
            </a:pPr>
            <a:r>
              <a:t/>
            </a:r>
            <a:endParaRPr sz="1000">
              <a:solidFill>
                <a:schemeClr val="dk1"/>
              </a:solidFill>
              <a:latin typeface="Verdana"/>
              <a:ea typeface="Verdana"/>
              <a:cs typeface="Verdana"/>
              <a:sym typeface="Verdana"/>
            </a:endParaRPr>
          </a:p>
          <a:p>
            <a:pPr indent="0" lvl="0" marL="457200" rtl="0" algn="l">
              <a:spcBef>
                <a:spcPts val="0"/>
              </a:spcBef>
              <a:spcAft>
                <a:spcPts val="0"/>
              </a:spcAft>
              <a:buClr>
                <a:schemeClr val="dk1"/>
              </a:buClr>
              <a:buSzPts val="1100"/>
              <a:buFont typeface="Arial"/>
              <a:buNone/>
            </a:pPr>
            <a:r>
              <a:rPr lang="en-US" sz="1000">
                <a:solidFill>
                  <a:schemeClr val="dk1"/>
                </a:solidFill>
                <a:latin typeface="Verdana"/>
                <a:ea typeface="Verdana"/>
                <a:cs typeface="Verdana"/>
                <a:sym typeface="Verdana"/>
              </a:rPr>
              <a:t>Dnsmasq:</a:t>
            </a:r>
            <a:endParaRPr sz="1000">
              <a:solidFill>
                <a:schemeClr val="dk1"/>
              </a:solidFill>
              <a:latin typeface="Verdana"/>
              <a:ea typeface="Verdana"/>
              <a:cs typeface="Verdana"/>
              <a:sym typeface="Verdana"/>
            </a:endParaRPr>
          </a:p>
          <a:p>
            <a:pPr indent="0" lvl="0" marL="457200" rtl="0" algn="l">
              <a:spcBef>
                <a:spcPts val="0"/>
              </a:spcBef>
              <a:spcAft>
                <a:spcPts val="0"/>
              </a:spcAft>
              <a:buClr>
                <a:schemeClr val="dk1"/>
              </a:buClr>
              <a:buSzPts val="1100"/>
              <a:buFont typeface="Arial"/>
              <a:buNone/>
            </a:pPr>
            <a:r>
              <a:rPr lang="en-US" sz="1000">
                <a:solidFill>
                  <a:schemeClr val="dk1"/>
                </a:solidFill>
                <a:latin typeface="Verdana"/>
                <a:ea typeface="Verdana"/>
                <a:cs typeface="Verdana"/>
                <a:sym typeface="Verdana"/>
              </a:rPr>
              <a:t>Dnsmasq is a piece of software we will be utilizing on the PiCarX to act as a router for the connection point for the machines. It will be controlled through the command line.</a:t>
            </a:r>
            <a:endParaRPr sz="1200">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100"/>
              <a:buFont typeface="Arial"/>
              <a:buNone/>
            </a:pPr>
            <a:r>
              <a:t/>
            </a:r>
            <a:endParaRPr sz="1200">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100"/>
              <a:buFont typeface="Arial"/>
              <a:buNone/>
            </a:pPr>
            <a:r>
              <a:rPr b="1" lang="en-US" sz="1200">
                <a:solidFill>
                  <a:schemeClr val="dk1"/>
                </a:solidFill>
                <a:latin typeface="Verdana"/>
                <a:ea typeface="Verdana"/>
                <a:cs typeface="Verdana"/>
                <a:sym typeface="Verdana"/>
              </a:rPr>
              <a:t>Human Interfaces</a:t>
            </a:r>
            <a:endParaRPr b="1" sz="1200">
              <a:solidFill>
                <a:schemeClr val="dk1"/>
              </a:solidFill>
              <a:latin typeface="Verdana"/>
              <a:ea typeface="Verdana"/>
              <a:cs typeface="Verdana"/>
              <a:sym typeface="Verdana"/>
            </a:endParaRPr>
          </a:p>
          <a:p>
            <a:pPr indent="0" lvl="0" marL="457200" rtl="0" algn="l">
              <a:lnSpc>
                <a:spcPct val="115000"/>
              </a:lnSpc>
              <a:spcBef>
                <a:spcPts val="0"/>
              </a:spcBef>
              <a:spcAft>
                <a:spcPts val="0"/>
              </a:spcAft>
              <a:buClr>
                <a:schemeClr val="dk1"/>
              </a:buClr>
              <a:buSzPts val="1100"/>
              <a:buFont typeface="Arial"/>
              <a:buNone/>
            </a:pPr>
            <a:r>
              <a:rPr lang="en-US" sz="1000">
                <a:solidFill>
                  <a:schemeClr val="dk1"/>
                </a:solidFill>
                <a:latin typeface="Verdana"/>
                <a:ea typeface="Verdana"/>
                <a:cs typeface="Verdana"/>
                <a:sym typeface="Verdana"/>
              </a:rPr>
              <a:t>Our software will have little to no human user interface. Any debugging interface will be done through command line input. All changing of values will occur in files</a:t>
            </a:r>
            <a:endParaRPr sz="1200">
              <a:solidFill>
                <a:schemeClr val="dk1"/>
              </a:solidFill>
              <a:latin typeface="Verdana"/>
              <a:ea typeface="Verdana"/>
              <a:cs typeface="Verdana"/>
              <a:sym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2" name="Shape 182"/>
        <p:cNvGrpSpPr/>
        <p:nvPr/>
      </p:nvGrpSpPr>
      <p:grpSpPr>
        <a:xfrm>
          <a:off x="0" y="0"/>
          <a:ext cx="0" cy="0"/>
          <a:chOff x="0" y="0"/>
          <a:chExt cx="0" cy="0"/>
        </a:xfrm>
      </p:grpSpPr>
      <p:sp>
        <p:nvSpPr>
          <p:cNvPr id="183" name="Google Shape;183;g2223a778334_1_172"/>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Use Case Diagrams</a:t>
            </a:r>
            <a:endParaRPr b="1" u="sng"/>
          </a:p>
        </p:txBody>
      </p:sp>
      <p:sp>
        <p:nvSpPr>
          <p:cNvPr id="184" name="Google Shape;184;g2223a778334_1_17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85" name="Google Shape;185;g2223a778334_1_172"/>
          <p:cNvPicPr preferRelativeResize="0"/>
          <p:nvPr/>
        </p:nvPicPr>
        <p:blipFill>
          <a:blip r:embed="rId4">
            <a:alphaModFix/>
          </a:blip>
          <a:stretch>
            <a:fillRect/>
          </a:stretch>
        </p:blipFill>
        <p:spPr>
          <a:xfrm>
            <a:off x="457200" y="2797888"/>
            <a:ext cx="824650" cy="1262223"/>
          </a:xfrm>
          <a:prstGeom prst="rect">
            <a:avLst/>
          </a:prstGeom>
          <a:noFill/>
          <a:ln>
            <a:noFill/>
          </a:ln>
        </p:spPr>
      </p:pic>
      <p:pic>
        <p:nvPicPr>
          <p:cNvPr id="186" name="Google Shape;186;g2223a778334_1_172"/>
          <p:cNvPicPr preferRelativeResize="0"/>
          <p:nvPr/>
        </p:nvPicPr>
        <p:blipFill>
          <a:blip r:embed="rId5">
            <a:alphaModFix/>
          </a:blip>
          <a:stretch>
            <a:fillRect/>
          </a:stretch>
        </p:blipFill>
        <p:spPr>
          <a:xfrm>
            <a:off x="536923" y="4060100"/>
            <a:ext cx="665200" cy="1262200"/>
          </a:xfrm>
          <a:prstGeom prst="rect">
            <a:avLst/>
          </a:prstGeom>
          <a:noFill/>
          <a:ln>
            <a:noFill/>
          </a:ln>
        </p:spPr>
      </p:pic>
      <p:pic>
        <p:nvPicPr>
          <p:cNvPr id="187" name="Google Shape;187;g2223a778334_1_172"/>
          <p:cNvPicPr preferRelativeResize="0"/>
          <p:nvPr/>
        </p:nvPicPr>
        <p:blipFill>
          <a:blip r:embed="rId6">
            <a:alphaModFix/>
          </a:blip>
          <a:stretch>
            <a:fillRect/>
          </a:stretch>
        </p:blipFill>
        <p:spPr>
          <a:xfrm>
            <a:off x="457200" y="5225300"/>
            <a:ext cx="868775" cy="1418385"/>
          </a:xfrm>
          <a:prstGeom prst="rect">
            <a:avLst/>
          </a:prstGeom>
          <a:noFill/>
          <a:ln>
            <a:noFill/>
          </a:ln>
        </p:spPr>
      </p:pic>
      <p:sp>
        <p:nvSpPr>
          <p:cNvPr id="188" name="Google Shape;188;g2223a778334_1_172"/>
          <p:cNvSpPr txBox="1"/>
          <p:nvPr/>
        </p:nvSpPr>
        <p:spPr>
          <a:xfrm>
            <a:off x="1430800" y="5667813"/>
            <a:ext cx="18378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latin typeface="Calibri"/>
                <a:ea typeface="Calibri"/>
                <a:cs typeface="Calibri"/>
                <a:sym typeface="Calibri"/>
              </a:rPr>
              <a:t>Our Group Members</a:t>
            </a:r>
            <a:endParaRPr sz="1600">
              <a:latin typeface="Calibri"/>
              <a:ea typeface="Calibri"/>
              <a:cs typeface="Calibri"/>
              <a:sym typeface="Calibri"/>
            </a:endParaRPr>
          </a:p>
        </p:txBody>
      </p:sp>
      <p:sp>
        <p:nvSpPr>
          <p:cNvPr id="189" name="Google Shape;189;g2223a778334_1_172"/>
          <p:cNvSpPr txBox="1"/>
          <p:nvPr/>
        </p:nvSpPr>
        <p:spPr>
          <a:xfrm>
            <a:off x="560250" y="2263825"/>
            <a:ext cx="2982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latin typeface="Calibri"/>
                <a:ea typeface="Calibri"/>
                <a:cs typeface="Calibri"/>
                <a:sym typeface="Calibri"/>
              </a:rPr>
              <a:t>Actors in our Diagrams:</a:t>
            </a:r>
            <a:endParaRPr sz="1700">
              <a:latin typeface="Calibri"/>
              <a:ea typeface="Calibri"/>
              <a:cs typeface="Calibri"/>
              <a:sym typeface="Calibri"/>
            </a:endParaRPr>
          </a:p>
        </p:txBody>
      </p:sp>
      <p:sp>
        <p:nvSpPr>
          <p:cNvPr id="190" name="Google Shape;190;g2223a778334_1_172"/>
          <p:cNvSpPr txBox="1"/>
          <p:nvPr/>
        </p:nvSpPr>
        <p:spPr>
          <a:xfrm>
            <a:off x="1325975" y="4381588"/>
            <a:ext cx="1837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latin typeface="Calibri"/>
                <a:ea typeface="Calibri"/>
                <a:cs typeface="Calibri"/>
                <a:sym typeface="Calibri"/>
              </a:rPr>
              <a:t>PiCAR-X Car</a:t>
            </a:r>
            <a:endParaRPr sz="1600">
              <a:latin typeface="Calibri"/>
              <a:ea typeface="Calibri"/>
              <a:cs typeface="Calibri"/>
              <a:sym typeface="Calibri"/>
            </a:endParaRPr>
          </a:p>
        </p:txBody>
      </p:sp>
      <p:sp>
        <p:nvSpPr>
          <p:cNvPr id="191" name="Google Shape;191;g2223a778334_1_172"/>
          <p:cNvSpPr txBox="1"/>
          <p:nvPr/>
        </p:nvSpPr>
        <p:spPr>
          <a:xfrm>
            <a:off x="1430800" y="3095363"/>
            <a:ext cx="1837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latin typeface="Calibri"/>
                <a:ea typeface="Calibri"/>
                <a:cs typeface="Calibri"/>
                <a:sym typeface="Calibri"/>
              </a:rPr>
              <a:t>Clover Drone 4.2 </a:t>
            </a:r>
            <a:endParaRPr sz="1600">
              <a:latin typeface="Calibri"/>
              <a:ea typeface="Calibri"/>
              <a:cs typeface="Calibri"/>
              <a:sym typeface="Calibri"/>
            </a:endParaRPr>
          </a:p>
        </p:txBody>
      </p:sp>
      <p:pic>
        <p:nvPicPr>
          <p:cNvPr id="192" name="Google Shape;192;g2223a778334_1_172"/>
          <p:cNvPicPr preferRelativeResize="0"/>
          <p:nvPr/>
        </p:nvPicPr>
        <p:blipFill>
          <a:blip r:embed="rId7">
            <a:alphaModFix/>
          </a:blip>
          <a:stretch>
            <a:fillRect/>
          </a:stretch>
        </p:blipFill>
        <p:spPr>
          <a:xfrm>
            <a:off x="5433125" y="4443475"/>
            <a:ext cx="2385825" cy="1985000"/>
          </a:xfrm>
          <a:prstGeom prst="rect">
            <a:avLst/>
          </a:prstGeom>
          <a:noFill/>
          <a:ln>
            <a:noFill/>
          </a:ln>
        </p:spPr>
      </p:pic>
      <p:pic>
        <p:nvPicPr>
          <p:cNvPr id="193" name="Google Shape;193;g2223a778334_1_172"/>
          <p:cNvPicPr preferRelativeResize="0"/>
          <p:nvPr/>
        </p:nvPicPr>
        <p:blipFill>
          <a:blip r:embed="rId8">
            <a:alphaModFix/>
          </a:blip>
          <a:stretch>
            <a:fillRect/>
          </a:stretch>
        </p:blipFill>
        <p:spPr>
          <a:xfrm>
            <a:off x="4946688" y="2513138"/>
            <a:ext cx="3065751" cy="1724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7" name="Shape 197"/>
        <p:cNvGrpSpPr/>
        <p:nvPr/>
      </p:nvGrpSpPr>
      <p:grpSpPr>
        <a:xfrm>
          <a:off x="0" y="0"/>
          <a:ext cx="0" cy="0"/>
          <a:chOff x="0" y="0"/>
          <a:chExt cx="0" cy="0"/>
        </a:xfrm>
      </p:grpSpPr>
      <p:sp>
        <p:nvSpPr>
          <p:cNvPr id="198" name="Google Shape;198;g2223a778334_1_186"/>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Collecting Data</a:t>
            </a:r>
            <a:endParaRPr b="1" u="sng"/>
          </a:p>
        </p:txBody>
      </p:sp>
      <p:sp>
        <p:nvSpPr>
          <p:cNvPr id="199" name="Google Shape;199;g2223a778334_1_18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00" name="Google Shape;200;g2223a778334_1_186"/>
          <p:cNvPicPr preferRelativeResize="0"/>
          <p:nvPr/>
        </p:nvPicPr>
        <p:blipFill>
          <a:blip r:embed="rId4">
            <a:alphaModFix/>
          </a:blip>
          <a:stretch>
            <a:fillRect/>
          </a:stretch>
        </p:blipFill>
        <p:spPr>
          <a:xfrm>
            <a:off x="0" y="2173925"/>
            <a:ext cx="5339515" cy="4684075"/>
          </a:xfrm>
          <a:prstGeom prst="rect">
            <a:avLst/>
          </a:prstGeom>
          <a:noFill/>
          <a:ln>
            <a:noFill/>
          </a:ln>
        </p:spPr>
      </p:pic>
      <p:sp>
        <p:nvSpPr>
          <p:cNvPr id="201" name="Google Shape;201;g2223a778334_1_186"/>
          <p:cNvSpPr txBox="1"/>
          <p:nvPr/>
        </p:nvSpPr>
        <p:spPr>
          <a:xfrm>
            <a:off x="5618500" y="2103850"/>
            <a:ext cx="3130500" cy="46176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Data file will include the battery life and network status.</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Log file will hold information about the actions completed by the drone and car.</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Information is collect from the RPi</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Will be measuring latency (time to transfer data) and bandwidth (amount of data transferred) with data that is collected</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User accesses the files to observe data</a:t>
            </a:r>
            <a:endParaRPr sz="18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5" name="Shape 205"/>
        <p:cNvGrpSpPr/>
        <p:nvPr/>
      </p:nvGrpSpPr>
      <p:grpSpPr>
        <a:xfrm>
          <a:off x="0" y="0"/>
          <a:ext cx="0" cy="0"/>
          <a:chOff x="0" y="0"/>
          <a:chExt cx="0" cy="0"/>
        </a:xfrm>
      </p:grpSpPr>
      <p:sp>
        <p:nvSpPr>
          <p:cNvPr id="206" name="Google Shape;206;g2223a778334_1_193"/>
          <p:cNvSpPr txBox="1"/>
          <p:nvPr>
            <p:ph idx="1" type="body"/>
          </p:nvPr>
        </p:nvSpPr>
        <p:spPr>
          <a:xfrm>
            <a:off x="172100" y="16154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Changing Parameters</a:t>
            </a:r>
            <a:endParaRPr b="1" u="sng"/>
          </a:p>
        </p:txBody>
      </p:sp>
      <p:sp>
        <p:nvSpPr>
          <p:cNvPr id="207" name="Google Shape;207;g2223a778334_1_19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208" name="Google Shape;208;g2223a778334_1_193"/>
          <p:cNvSpPr txBox="1"/>
          <p:nvPr/>
        </p:nvSpPr>
        <p:spPr>
          <a:xfrm>
            <a:off x="6027900" y="2549800"/>
            <a:ext cx="3116100" cy="25398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User will be able to change parameters using the command line</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Allows user to pass input into our program and run an experiment</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Drone and car both receive parameters in order to execute experiment</a:t>
            </a:r>
            <a:endParaRPr sz="1700">
              <a:latin typeface="Calibri"/>
              <a:ea typeface="Calibri"/>
              <a:cs typeface="Calibri"/>
              <a:sym typeface="Calibri"/>
            </a:endParaRPr>
          </a:p>
        </p:txBody>
      </p:sp>
      <p:pic>
        <p:nvPicPr>
          <p:cNvPr id="209" name="Google Shape;209;g2223a778334_1_193"/>
          <p:cNvPicPr preferRelativeResize="0"/>
          <p:nvPr/>
        </p:nvPicPr>
        <p:blipFill>
          <a:blip r:embed="rId4">
            <a:alphaModFix/>
          </a:blip>
          <a:stretch>
            <a:fillRect/>
          </a:stretch>
        </p:blipFill>
        <p:spPr>
          <a:xfrm>
            <a:off x="172100" y="2549800"/>
            <a:ext cx="6053325" cy="4028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3" name="Shape 213"/>
        <p:cNvGrpSpPr/>
        <p:nvPr/>
      </p:nvGrpSpPr>
      <p:grpSpPr>
        <a:xfrm>
          <a:off x="0" y="0"/>
          <a:ext cx="0" cy="0"/>
          <a:chOff x="0" y="0"/>
          <a:chExt cx="0" cy="0"/>
        </a:xfrm>
      </p:grpSpPr>
      <p:sp>
        <p:nvSpPr>
          <p:cNvPr id="214" name="Google Shape;214;g2223a778334_1_200"/>
          <p:cNvSpPr txBox="1"/>
          <p:nvPr>
            <p:ph idx="1" type="body"/>
          </p:nvPr>
        </p:nvSpPr>
        <p:spPr>
          <a:xfrm>
            <a:off x="228600" y="1518100"/>
            <a:ext cx="8686800" cy="4923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Running Experiments</a:t>
            </a:r>
            <a:endParaRPr b="1" u="sng"/>
          </a:p>
        </p:txBody>
      </p:sp>
      <p:sp>
        <p:nvSpPr>
          <p:cNvPr id="215" name="Google Shape;215;g2223a778334_1_20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216" name="Google Shape;216;g2223a778334_1_200"/>
          <p:cNvSpPr txBox="1"/>
          <p:nvPr/>
        </p:nvSpPr>
        <p:spPr>
          <a:xfrm>
            <a:off x="5660100" y="2285225"/>
            <a:ext cx="3159600" cy="41097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Drone will capture video frames to be analyzed using OpenCV software</a:t>
            </a:r>
            <a:endParaRPr sz="1700">
              <a:latin typeface="Calibri"/>
              <a:ea typeface="Calibri"/>
              <a:cs typeface="Calibri"/>
              <a:sym typeface="Calibri"/>
            </a:endParaRPr>
          </a:p>
          <a:p>
            <a:pPr indent="-336550" lvl="1" marL="914400" rtl="0" algn="l">
              <a:spcBef>
                <a:spcPts val="0"/>
              </a:spcBef>
              <a:spcAft>
                <a:spcPts val="0"/>
              </a:spcAft>
              <a:buSzPts val="1700"/>
              <a:buFont typeface="Calibri"/>
              <a:buChar char="○"/>
            </a:pPr>
            <a:r>
              <a:rPr lang="en-US" sz="1700">
                <a:latin typeface="Calibri"/>
                <a:ea typeface="Calibri"/>
                <a:cs typeface="Calibri"/>
                <a:sym typeface="Calibri"/>
              </a:rPr>
              <a:t>As our first task, we will be using it to detect color in a frame </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Should detect a given target</a:t>
            </a:r>
            <a:endParaRPr sz="1700">
              <a:latin typeface="Calibri"/>
              <a:ea typeface="Calibri"/>
              <a:cs typeface="Calibri"/>
              <a:sym typeface="Calibri"/>
            </a:endParaRPr>
          </a:p>
          <a:p>
            <a:pPr indent="-336550" lvl="1" marL="914400" rtl="0" algn="l">
              <a:spcBef>
                <a:spcPts val="0"/>
              </a:spcBef>
              <a:spcAft>
                <a:spcPts val="0"/>
              </a:spcAft>
              <a:buSzPts val="1700"/>
              <a:buFont typeface="Calibri"/>
              <a:buChar char="○"/>
            </a:pPr>
            <a:r>
              <a:rPr lang="en-US" sz="1700">
                <a:latin typeface="Calibri"/>
                <a:ea typeface="Calibri"/>
                <a:cs typeface="Calibri"/>
                <a:sym typeface="Calibri"/>
              </a:rPr>
              <a:t>Ex: a red car</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Once detected, a command will be sent to the car</a:t>
            </a:r>
            <a:endParaRPr sz="1700">
              <a:latin typeface="Calibri"/>
              <a:ea typeface="Calibri"/>
              <a:cs typeface="Calibri"/>
              <a:sym typeface="Calibri"/>
            </a:endParaRPr>
          </a:p>
          <a:p>
            <a:pPr indent="-336550" lvl="1" marL="914400" rtl="0" algn="l">
              <a:spcBef>
                <a:spcPts val="0"/>
              </a:spcBef>
              <a:spcAft>
                <a:spcPts val="0"/>
              </a:spcAft>
              <a:buSzPts val="1700"/>
              <a:buFont typeface="Calibri"/>
              <a:buChar char="○"/>
            </a:pPr>
            <a:r>
              <a:rPr lang="en-US" sz="1700">
                <a:latin typeface="Calibri"/>
                <a:ea typeface="Calibri"/>
                <a:cs typeface="Calibri"/>
                <a:sym typeface="Calibri"/>
              </a:rPr>
              <a:t>Ex: stop if a red car is detected</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The command is then executed by the car (PiCARX)</a:t>
            </a:r>
            <a:endParaRPr sz="1700">
              <a:latin typeface="Calibri"/>
              <a:ea typeface="Calibri"/>
              <a:cs typeface="Calibri"/>
              <a:sym typeface="Calibri"/>
            </a:endParaRPr>
          </a:p>
        </p:txBody>
      </p:sp>
      <p:pic>
        <p:nvPicPr>
          <p:cNvPr id="217" name="Google Shape;217;g2223a778334_1_200"/>
          <p:cNvPicPr preferRelativeResize="0"/>
          <p:nvPr/>
        </p:nvPicPr>
        <p:blipFill>
          <a:blip r:embed="rId4">
            <a:alphaModFix/>
          </a:blip>
          <a:stretch>
            <a:fillRect/>
          </a:stretch>
        </p:blipFill>
        <p:spPr>
          <a:xfrm>
            <a:off x="228600" y="2381250"/>
            <a:ext cx="5200650" cy="4476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4" name="Shape 94"/>
        <p:cNvGrpSpPr/>
        <p:nvPr/>
      </p:nvGrpSpPr>
      <p:grpSpPr>
        <a:xfrm>
          <a:off x="0" y="0"/>
          <a:ext cx="0" cy="0"/>
          <a:chOff x="0" y="0"/>
          <a:chExt cx="0" cy="0"/>
        </a:xfrm>
      </p:grpSpPr>
      <p:sp>
        <p:nvSpPr>
          <p:cNvPr id="95" name="Google Shape;95;g2223a778334_1_108"/>
          <p:cNvSpPr txBox="1"/>
          <p:nvPr>
            <p:ph idx="1" type="body"/>
          </p:nvPr>
        </p:nvSpPr>
        <p:spPr>
          <a:xfrm>
            <a:off x="457200" y="1690425"/>
            <a:ext cx="8229600" cy="4349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592"/>
              </a:spcBef>
              <a:spcAft>
                <a:spcPts val="0"/>
              </a:spcAft>
              <a:buClr>
                <a:schemeClr val="dk1"/>
              </a:buClr>
              <a:buSzPts val="2720"/>
              <a:buNone/>
            </a:pPr>
            <a:r>
              <a:t/>
            </a:r>
            <a:endParaRPr b="1" sz="2920" u="sng"/>
          </a:p>
          <a:p>
            <a:pPr indent="-338455" lvl="0" marL="457200" rtl="0" algn="l">
              <a:lnSpc>
                <a:spcPct val="90000"/>
              </a:lnSpc>
              <a:spcBef>
                <a:spcPts val="592"/>
              </a:spcBef>
              <a:spcAft>
                <a:spcPts val="0"/>
              </a:spcAft>
              <a:buClr>
                <a:srgbClr val="0000FF"/>
              </a:buClr>
              <a:buSzPts val="1730"/>
              <a:buChar char="•"/>
            </a:pPr>
            <a:r>
              <a:rPr b="1" lang="en-US" sz="1729">
                <a:solidFill>
                  <a:srgbClr val="0000FF"/>
                </a:solidFill>
              </a:rPr>
              <a:t>IoT (Internet of Things) devices have become very prominent in today's world of connectivity.</a:t>
            </a:r>
            <a:endParaRPr b="1" sz="1729">
              <a:solidFill>
                <a:srgbClr val="0000FF"/>
              </a:solidFill>
            </a:endParaRPr>
          </a:p>
          <a:p>
            <a:pPr indent="0" lvl="0" marL="457200" rtl="0" algn="l">
              <a:lnSpc>
                <a:spcPct val="90000"/>
              </a:lnSpc>
              <a:spcBef>
                <a:spcPts val="592"/>
              </a:spcBef>
              <a:spcAft>
                <a:spcPts val="0"/>
              </a:spcAft>
              <a:buSzPts val="935"/>
              <a:buNone/>
            </a:pPr>
            <a:r>
              <a:t/>
            </a:r>
            <a:endParaRPr b="1" sz="1729">
              <a:solidFill>
                <a:srgbClr val="0000FF"/>
              </a:solidFill>
            </a:endParaRPr>
          </a:p>
          <a:p>
            <a:pPr indent="-338455" lvl="0" marL="457200" rtl="0" algn="l">
              <a:lnSpc>
                <a:spcPct val="90000"/>
              </a:lnSpc>
              <a:spcBef>
                <a:spcPts val="592"/>
              </a:spcBef>
              <a:spcAft>
                <a:spcPts val="0"/>
              </a:spcAft>
              <a:buClr>
                <a:srgbClr val="0000FF"/>
              </a:buClr>
              <a:buSzPts val="1730"/>
              <a:buChar char="•"/>
            </a:pPr>
            <a:r>
              <a:rPr b="1" lang="en-US" sz="1729">
                <a:solidFill>
                  <a:srgbClr val="0000FF"/>
                </a:solidFill>
              </a:rPr>
              <a:t>Vehicle to Vehicle (V2V) networks have been in development for many years now, and is essential to the development of autonomous vehicles</a:t>
            </a:r>
            <a:endParaRPr b="1" sz="1729">
              <a:solidFill>
                <a:srgbClr val="0000FF"/>
              </a:solidFill>
            </a:endParaRPr>
          </a:p>
          <a:p>
            <a:pPr indent="0" lvl="0" marL="457200" rtl="0" algn="l">
              <a:lnSpc>
                <a:spcPct val="90000"/>
              </a:lnSpc>
              <a:spcBef>
                <a:spcPts val="592"/>
              </a:spcBef>
              <a:spcAft>
                <a:spcPts val="0"/>
              </a:spcAft>
              <a:buNone/>
            </a:pPr>
            <a:r>
              <a:rPr b="1" lang="en-US" sz="1729">
                <a:solidFill>
                  <a:srgbClr val="0000FF"/>
                </a:solidFill>
              </a:rPr>
              <a:t>[refs: 1,2,3,4]</a:t>
            </a:r>
            <a:endParaRPr b="1" sz="1729">
              <a:solidFill>
                <a:srgbClr val="0000FF"/>
              </a:solidFill>
            </a:endParaRPr>
          </a:p>
          <a:p>
            <a:pPr indent="0" lvl="0" marL="457200" rtl="0" algn="l">
              <a:lnSpc>
                <a:spcPct val="90000"/>
              </a:lnSpc>
              <a:spcBef>
                <a:spcPts val="592"/>
              </a:spcBef>
              <a:spcAft>
                <a:spcPts val="0"/>
              </a:spcAft>
              <a:buSzPts val="935"/>
              <a:buNone/>
            </a:pPr>
            <a:r>
              <a:t/>
            </a:r>
            <a:endParaRPr b="1" sz="1729">
              <a:solidFill>
                <a:srgbClr val="0000FF"/>
              </a:solidFill>
            </a:endParaRPr>
          </a:p>
          <a:p>
            <a:pPr indent="-338455" lvl="0" marL="457200" rtl="0" algn="l">
              <a:lnSpc>
                <a:spcPct val="90000"/>
              </a:lnSpc>
              <a:spcBef>
                <a:spcPts val="592"/>
              </a:spcBef>
              <a:spcAft>
                <a:spcPts val="0"/>
              </a:spcAft>
              <a:buClr>
                <a:srgbClr val="0000FF"/>
              </a:buClr>
              <a:buSzPts val="1730"/>
              <a:buChar char="•"/>
            </a:pPr>
            <a:r>
              <a:rPr b="1" lang="en-US" sz="1729">
                <a:solidFill>
                  <a:srgbClr val="0000FF"/>
                </a:solidFill>
              </a:rPr>
              <a:t>With the rollout of 5G standards and service, Edge Computing becomes a more powerful and feasible option for the doing computing on edge devices rather than relying on the cloud [refs: 1,2,3,4].</a:t>
            </a:r>
            <a:endParaRPr b="1" sz="1729">
              <a:solidFill>
                <a:srgbClr val="0000FF"/>
              </a:solidFill>
            </a:endParaRPr>
          </a:p>
          <a:p>
            <a:pPr indent="0" lvl="0" marL="457200" rtl="0" algn="l">
              <a:lnSpc>
                <a:spcPct val="90000"/>
              </a:lnSpc>
              <a:spcBef>
                <a:spcPts val="592"/>
              </a:spcBef>
              <a:spcAft>
                <a:spcPts val="0"/>
              </a:spcAft>
              <a:buSzPts val="935"/>
              <a:buNone/>
            </a:pPr>
            <a:r>
              <a:t/>
            </a:r>
            <a:endParaRPr b="1" sz="1729">
              <a:solidFill>
                <a:srgbClr val="0000FF"/>
              </a:solidFill>
            </a:endParaRPr>
          </a:p>
          <a:p>
            <a:pPr indent="-338455" lvl="0" marL="457200" rtl="0" algn="l">
              <a:lnSpc>
                <a:spcPct val="90000"/>
              </a:lnSpc>
              <a:spcBef>
                <a:spcPts val="592"/>
              </a:spcBef>
              <a:spcAft>
                <a:spcPts val="0"/>
              </a:spcAft>
              <a:buClr>
                <a:srgbClr val="0000FF"/>
              </a:buClr>
              <a:buSzPts val="1730"/>
              <a:buChar char="•"/>
            </a:pPr>
            <a:r>
              <a:rPr b="1" lang="en-US" sz="1729">
                <a:solidFill>
                  <a:srgbClr val="0000FF"/>
                </a:solidFill>
              </a:rPr>
              <a:t>Edge computing can reduce </a:t>
            </a:r>
            <a:r>
              <a:rPr b="1" lang="en-US" sz="1729" u="sng">
                <a:solidFill>
                  <a:srgbClr val="0000FF"/>
                </a:solidFill>
              </a:rPr>
              <a:t>latency </a:t>
            </a:r>
            <a:r>
              <a:rPr b="1" lang="en-US" sz="1729">
                <a:solidFill>
                  <a:srgbClr val="0000FF"/>
                </a:solidFill>
              </a:rPr>
              <a:t>and reduce network load (improve bandwidth).</a:t>
            </a:r>
            <a:endParaRPr b="1" sz="1729">
              <a:solidFill>
                <a:srgbClr val="0000FF"/>
              </a:solidFill>
            </a:endParaRPr>
          </a:p>
          <a:p>
            <a:pPr indent="0" lvl="0" marL="457200" rtl="0" algn="l">
              <a:lnSpc>
                <a:spcPct val="90000"/>
              </a:lnSpc>
              <a:spcBef>
                <a:spcPts val="592"/>
              </a:spcBef>
              <a:spcAft>
                <a:spcPts val="0"/>
              </a:spcAft>
              <a:buSzPts val="935"/>
              <a:buNone/>
            </a:pPr>
            <a:r>
              <a:t/>
            </a:r>
            <a:endParaRPr b="1" sz="1729">
              <a:solidFill>
                <a:srgbClr val="0000FF"/>
              </a:solidFill>
            </a:endParaRPr>
          </a:p>
          <a:p>
            <a:pPr indent="-338455" lvl="0" marL="457200" rtl="0" algn="l">
              <a:lnSpc>
                <a:spcPct val="90000"/>
              </a:lnSpc>
              <a:spcBef>
                <a:spcPts val="592"/>
              </a:spcBef>
              <a:spcAft>
                <a:spcPts val="0"/>
              </a:spcAft>
              <a:buClr>
                <a:srgbClr val="0000FF"/>
              </a:buClr>
              <a:buSzPts val="1730"/>
              <a:buChar char="•"/>
            </a:pPr>
            <a:r>
              <a:rPr b="1" lang="en-US" sz="1729">
                <a:solidFill>
                  <a:srgbClr val="0000FF"/>
                </a:solidFill>
              </a:rPr>
              <a:t>So how can we put it all together?</a:t>
            </a:r>
            <a:endParaRPr b="1" sz="1729">
              <a:solidFill>
                <a:srgbClr val="0000FF"/>
              </a:solidFill>
            </a:endParaRPr>
          </a:p>
          <a:p>
            <a:pPr indent="-338455" lvl="1" marL="914400" rtl="0" algn="l">
              <a:lnSpc>
                <a:spcPct val="90000"/>
              </a:lnSpc>
              <a:spcBef>
                <a:spcPts val="0"/>
              </a:spcBef>
              <a:spcAft>
                <a:spcPts val="0"/>
              </a:spcAft>
              <a:buClr>
                <a:srgbClr val="0000FF"/>
              </a:buClr>
              <a:buSzPts val="1730"/>
              <a:buChar char="–"/>
            </a:pPr>
            <a:r>
              <a:rPr b="1" lang="en-US" sz="1729">
                <a:solidFill>
                  <a:srgbClr val="0000FF"/>
                </a:solidFill>
              </a:rPr>
              <a:t>autonomous vehicles + edge computing + V2V networks + battery power = optimization problem.</a:t>
            </a:r>
            <a:endParaRPr b="1" sz="1729">
              <a:solidFill>
                <a:srgbClr val="0000FF"/>
              </a:solidFill>
            </a:endParaRPr>
          </a:p>
          <a:p>
            <a:pPr indent="0" lvl="0" marL="0" rtl="0" algn="l">
              <a:lnSpc>
                <a:spcPct val="90000"/>
              </a:lnSpc>
              <a:spcBef>
                <a:spcPts val="592"/>
              </a:spcBef>
              <a:spcAft>
                <a:spcPts val="0"/>
              </a:spcAft>
              <a:buSzPts val="935"/>
              <a:buNone/>
            </a:pPr>
            <a:r>
              <a:t/>
            </a:r>
            <a:endParaRPr b="1" sz="1729">
              <a:solidFill>
                <a:srgbClr val="0000FF"/>
              </a:solidFill>
            </a:endParaRPr>
          </a:p>
          <a:p>
            <a:pPr indent="0" lvl="0" marL="0" rtl="0" algn="l">
              <a:lnSpc>
                <a:spcPct val="90000"/>
              </a:lnSpc>
              <a:spcBef>
                <a:spcPts val="592"/>
              </a:spcBef>
              <a:spcAft>
                <a:spcPts val="0"/>
              </a:spcAft>
              <a:buClr>
                <a:schemeClr val="dk1"/>
              </a:buClr>
              <a:buSzPts val="2720"/>
              <a:buNone/>
            </a:pPr>
            <a:r>
              <a:t/>
            </a:r>
            <a:endParaRPr b="1" sz="2920" u="sng"/>
          </a:p>
          <a:p>
            <a:pPr indent="0" lvl="0" marL="0" rtl="0" algn="l">
              <a:lnSpc>
                <a:spcPct val="90000"/>
              </a:lnSpc>
              <a:spcBef>
                <a:spcPts val="592"/>
              </a:spcBef>
              <a:spcAft>
                <a:spcPts val="0"/>
              </a:spcAft>
              <a:buClr>
                <a:schemeClr val="dk1"/>
              </a:buClr>
              <a:buSzPts val="2720"/>
              <a:buNone/>
            </a:pPr>
            <a:r>
              <a:t/>
            </a:r>
            <a:endParaRPr sz="1645"/>
          </a:p>
        </p:txBody>
      </p:sp>
      <p:sp>
        <p:nvSpPr>
          <p:cNvPr id="96" name="Google Shape;96;g2223a778334_1_10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97" name="Google Shape;97;g2223a778334_1_108"/>
          <p:cNvSpPr txBox="1"/>
          <p:nvPr/>
        </p:nvSpPr>
        <p:spPr>
          <a:xfrm>
            <a:off x="3072000" y="1299950"/>
            <a:ext cx="3000000" cy="677100"/>
          </a:xfrm>
          <a:prstGeom prst="rect">
            <a:avLst/>
          </a:prstGeom>
          <a:noFill/>
          <a:ln>
            <a:noFill/>
          </a:ln>
        </p:spPr>
        <p:txBody>
          <a:bodyPr anchorCtr="0" anchor="t" bIns="91425" lIns="91425" spcFirstLastPara="1" rIns="91425" wrap="square" tIns="91425">
            <a:spAutoFit/>
          </a:bodyPr>
          <a:lstStyle/>
          <a:p>
            <a:pPr indent="0" lvl="0" marL="0" rtl="0" algn="l">
              <a:spcBef>
                <a:spcPts val="592"/>
              </a:spcBef>
              <a:spcAft>
                <a:spcPts val="0"/>
              </a:spcAft>
              <a:buNone/>
            </a:pPr>
            <a:r>
              <a:rPr b="1" lang="en-US" sz="3200" u="sng">
                <a:solidFill>
                  <a:schemeClr val="dk1"/>
                </a:solidFill>
                <a:latin typeface="Calibri"/>
                <a:ea typeface="Calibri"/>
                <a:cs typeface="Calibri"/>
                <a:sym typeface="Calibri"/>
              </a:rPr>
              <a:t>Introduction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1" name="Shape 221"/>
        <p:cNvGrpSpPr/>
        <p:nvPr/>
      </p:nvGrpSpPr>
      <p:grpSpPr>
        <a:xfrm>
          <a:off x="0" y="0"/>
          <a:ext cx="0" cy="0"/>
          <a:chOff x="0" y="0"/>
          <a:chExt cx="0" cy="0"/>
        </a:xfrm>
      </p:grpSpPr>
      <p:pic>
        <p:nvPicPr>
          <p:cNvPr id="222" name="Google Shape;222;g20998cc3adb_0_13"/>
          <p:cNvPicPr preferRelativeResize="0"/>
          <p:nvPr/>
        </p:nvPicPr>
        <p:blipFill>
          <a:blip r:embed="rId4">
            <a:alphaModFix/>
          </a:blip>
          <a:stretch>
            <a:fillRect/>
          </a:stretch>
        </p:blipFill>
        <p:spPr>
          <a:xfrm>
            <a:off x="773525" y="1638150"/>
            <a:ext cx="7352550" cy="5219850"/>
          </a:xfrm>
          <a:prstGeom prst="rect">
            <a:avLst/>
          </a:prstGeom>
          <a:noFill/>
          <a:ln>
            <a:noFill/>
          </a:ln>
        </p:spPr>
      </p:pic>
      <p:sp>
        <p:nvSpPr>
          <p:cNvPr id="223" name="Google Shape;223;g20998cc3adb_0_13"/>
          <p:cNvSpPr txBox="1"/>
          <p:nvPr>
            <p:ph idx="1" type="body"/>
          </p:nvPr>
        </p:nvSpPr>
        <p:spPr>
          <a:xfrm>
            <a:off x="228600" y="1518100"/>
            <a:ext cx="8686800" cy="4923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UML</a:t>
            </a:r>
            <a:endParaRPr b="1" u="sng"/>
          </a:p>
        </p:txBody>
      </p:sp>
      <p:sp>
        <p:nvSpPr>
          <p:cNvPr id="224" name="Google Shape;224;g20998cc3adb_0_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8" name="Shape 228"/>
        <p:cNvGrpSpPr/>
        <p:nvPr/>
      </p:nvGrpSpPr>
      <p:grpSpPr>
        <a:xfrm>
          <a:off x="0" y="0"/>
          <a:ext cx="0" cy="0"/>
          <a:chOff x="0" y="0"/>
          <a:chExt cx="0" cy="0"/>
        </a:xfrm>
      </p:grpSpPr>
      <p:sp>
        <p:nvSpPr>
          <p:cNvPr id="229" name="Google Shape;229;g20998cc3adb_0_22"/>
          <p:cNvSpPr txBox="1"/>
          <p:nvPr>
            <p:ph idx="1" type="body"/>
          </p:nvPr>
        </p:nvSpPr>
        <p:spPr>
          <a:xfrm>
            <a:off x="228600" y="1518100"/>
            <a:ext cx="8686800" cy="4923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Data Dictionary/</a:t>
            </a:r>
            <a:r>
              <a:rPr b="1" lang="en-US" u="sng"/>
              <a:t>Description</a:t>
            </a:r>
            <a:endParaRPr b="1" u="sng"/>
          </a:p>
          <a:p>
            <a:pPr indent="0" lvl="0" marL="0" rtl="0" algn="l">
              <a:lnSpc>
                <a:spcPct val="100000"/>
              </a:lnSpc>
              <a:spcBef>
                <a:spcPts val="592"/>
              </a:spcBef>
              <a:spcAft>
                <a:spcPts val="0"/>
              </a:spcAft>
              <a:buClr>
                <a:schemeClr val="dk1"/>
              </a:buClr>
              <a:buSzPts val="3200"/>
              <a:buNone/>
            </a:pPr>
            <a:r>
              <a:t/>
            </a:r>
            <a:endParaRPr b="1" u="sng"/>
          </a:p>
        </p:txBody>
      </p:sp>
      <p:sp>
        <p:nvSpPr>
          <p:cNvPr id="230" name="Google Shape;230;g20998cc3adb_0_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graphicFrame>
        <p:nvGraphicFramePr>
          <p:cNvPr id="231" name="Google Shape;231;g20998cc3adb_0_22"/>
          <p:cNvGraphicFramePr/>
          <p:nvPr/>
        </p:nvGraphicFramePr>
        <p:xfrm>
          <a:off x="465025" y="2033825"/>
          <a:ext cx="3000000" cy="3000000"/>
        </p:xfrm>
        <a:graphic>
          <a:graphicData uri="http://schemas.openxmlformats.org/drawingml/2006/table">
            <a:tbl>
              <a:tblPr>
                <a:noFill/>
                <a:tableStyleId>{D456F52B-8BF6-4536-B3DF-1EA06F641F0B}</a:tableStyleId>
              </a:tblPr>
              <a:tblGrid>
                <a:gridCol w="1676550"/>
                <a:gridCol w="2412300"/>
                <a:gridCol w="2629450"/>
                <a:gridCol w="1495650"/>
              </a:tblGrid>
              <a:tr h="596400">
                <a:tc>
                  <a:txBody>
                    <a:bodyPr/>
                    <a:lstStyle/>
                    <a:p>
                      <a:pPr indent="0" lvl="0" marL="0" rtl="0" algn="l">
                        <a:spcBef>
                          <a:spcPts val="0"/>
                        </a:spcBef>
                        <a:spcAft>
                          <a:spcPts val="0"/>
                        </a:spcAft>
                        <a:buNone/>
                      </a:pPr>
                      <a:r>
                        <a:rPr b="1" lang="en-US" sz="1000">
                          <a:latin typeface="Verdana"/>
                          <a:ea typeface="Verdana"/>
                          <a:cs typeface="Verdana"/>
                          <a:sym typeface="Verdana"/>
                        </a:rPr>
                        <a:t>Class</a:t>
                      </a:r>
                      <a:endParaRPr b="1" sz="1000">
                        <a:latin typeface="Verdana"/>
                        <a:ea typeface="Verdana"/>
                        <a:cs typeface="Verdana"/>
                        <a:sym typeface="Verdana"/>
                      </a:endParaRPr>
                    </a:p>
                  </a:txBody>
                  <a:tcPr marT="63500" marB="63500" marR="63500" marL="63500"/>
                </a:tc>
                <a:tc>
                  <a:txBody>
                    <a:bodyPr/>
                    <a:lstStyle/>
                    <a:p>
                      <a:pPr indent="0" lvl="0" marL="0" rtl="0" algn="l">
                        <a:spcBef>
                          <a:spcPts val="0"/>
                        </a:spcBef>
                        <a:spcAft>
                          <a:spcPts val="0"/>
                        </a:spcAft>
                        <a:buNone/>
                      </a:pPr>
                      <a:r>
                        <a:rPr b="1" lang="en-US" sz="1000">
                          <a:latin typeface="Verdana"/>
                          <a:ea typeface="Verdana"/>
                          <a:cs typeface="Verdana"/>
                          <a:sym typeface="Verdana"/>
                        </a:rPr>
                        <a:t>Description</a:t>
                      </a:r>
                      <a:endParaRPr b="1" sz="1000">
                        <a:latin typeface="Verdana"/>
                        <a:ea typeface="Verdana"/>
                        <a:cs typeface="Verdana"/>
                        <a:sym typeface="Verdana"/>
                      </a:endParaRPr>
                    </a:p>
                  </a:txBody>
                  <a:tcPr marT="63500" marB="63500" marR="63500" marL="63500"/>
                </a:tc>
                <a:tc>
                  <a:txBody>
                    <a:bodyPr/>
                    <a:lstStyle/>
                    <a:p>
                      <a:pPr indent="0" lvl="0" marL="0" rtl="0" algn="l">
                        <a:spcBef>
                          <a:spcPts val="0"/>
                        </a:spcBef>
                        <a:spcAft>
                          <a:spcPts val="0"/>
                        </a:spcAft>
                        <a:buNone/>
                      </a:pPr>
                      <a:r>
                        <a:rPr b="1" lang="en-US" sz="1000">
                          <a:latin typeface="Verdana"/>
                          <a:ea typeface="Verdana"/>
                          <a:cs typeface="Verdana"/>
                          <a:sym typeface="Verdana"/>
                        </a:rPr>
                        <a:t>General Overview of Responsibilities</a:t>
                      </a:r>
                      <a:endParaRPr b="1" sz="1000">
                        <a:latin typeface="Verdana"/>
                        <a:ea typeface="Verdana"/>
                        <a:cs typeface="Verdana"/>
                        <a:sym typeface="Verdana"/>
                      </a:endParaRPr>
                    </a:p>
                  </a:txBody>
                  <a:tcPr marT="63500" marB="63500" marR="63500" marL="63500"/>
                </a:tc>
                <a:tc>
                  <a:txBody>
                    <a:bodyPr/>
                    <a:lstStyle/>
                    <a:p>
                      <a:pPr indent="0" lvl="0" marL="0" rtl="0" algn="l">
                        <a:spcBef>
                          <a:spcPts val="0"/>
                        </a:spcBef>
                        <a:spcAft>
                          <a:spcPts val="0"/>
                        </a:spcAft>
                        <a:buNone/>
                      </a:pPr>
                      <a:r>
                        <a:rPr b="1" lang="en-US" sz="1000">
                          <a:latin typeface="Verdana"/>
                          <a:ea typeface="Verdana"/>
                          <a:cs typeface="Verdana"/>
                          <a:sym typeface="Verdana"/>
                        </a:rPr>
                        <a:t>Collaborators/Relationships</a:t>
                      </a:r>
                      <a:endParaRPr b="1" sz="1000">
                        <a:latin typeface="Verdana"/>
                        <a:ea typeface="Verdana"/>
                        <a:cs typeface="Verdana"/>
                        <a:sym typeface="Verdana"/>
                      </a:endParaRPr>
                    </a:p>
                  </a:txBody>
                  <a:tcPr marT="63500" marB="63500" marR="63500" marL="63500"/>
                </a:tc>
              </a:tr>
              <a:tr h="1529900">
                <a:tc>
                  <a:txBody>
                    <a:bodyPr/>
                    <a:lstStyle/>
                    <a:p>
                      <a:pPr indent="0" lvl="0" marL="0" rtl="0" algn="l">
                        <a:spcBef>
                          <a:spcPts val="0"/>
                        </a:spcBef>
                        <a:spcAft>
                          <a:spcPts val="0"/>
                        </a:spcAft>
                        <a:buNone/>
                      </a:pPr>
                      <a:r>
                        <a:rPr b="1" lang="en-US" sz="1000">
                          <a:latin typeface="Verdana"/>
                          <a:ea typeface="Verdana"/>
                          <a:cs typeface="Verdana"/>
                          <a:sym typeface="Verdana"/>
                        </a:rPr>
                        <a:t>_Comm</a:t>
                      </a:r>
                      <a:endParaRPr b="1" sz="1000">
                        <a:latin typeface="Verdana"/>
                        <a:ea typeface="Verdana"/>
                        <a:cs typeface="Verdana"/>
                        <a:sym typeface="Verdana"/>
                      </a:endParaRPr>
                    </a:p>
                  </a:txBody>
                  <a:tcPr marT="63500" marB="63500" marR="63500" marL="63500"/>
                </a:tc>
                <a:tc>
                  <a:txBody>
                    <a:bodyPr/>
                    <a:lstStyle/>
                    <a:p>
                      <a:pPr indent="0" lvl="0" marL="0" rtl="0" algn="l">
                        <a:spcBef>
                          <a:spcPts val="0"/>
                        </a:spcBef>
                        <a:spcAft>
                          <a:spcPts val="0"/>
                        </a:spcAft>
                        <a:buNone/>
                      </a:pPr>
                      <a:r>
                        <a:rPr b="1" lang="en-US" sz="1000">
                          <a:latin typeface="Verdana"/>
                          <a:ea typeface="Verdana"/>
                          <a:cs typeface="Verdana"/>
                          <a:sym typeface="Verdana"/>
                        </a:rPr>
                        <a:t>Use this class to create communication objects that can connect across devices (i.e. drone and car) through socket programming</a:t>
                      </a:r>
                      <a:endParaRPr b="1" sz="1000">
                        <a:latin typeface="Verdana"/>
                        <a:ea typeface="Verdana"/>
                        <a:cs typeface="Verdana"/>
                        <a:sym typeface="Verdana"/>
                      </a:endParaRPr>
                    </a:p>
                  </a:txBody>
                  <a:tcPr marT="63500" marB="63500" marR="63500" marL="63500"/>
                </a:tc>
                <a:tc>
                  <a:txBody>
                    <a:bodyPr/>
                    <a:lstStyle/>
                    <a:p>
                      <a:pPr indent="0" lvl="0" marL="0" rtl="0" algn="l">
                        <a:spcBef>
                          <a:spcPts val="0"/>
                        </a:spcBef>
                        <a:spcAft>
                          <a:spcPts val="0"/>
                        </a:spcAft>
                        <a:buNone/>
                      </a:pPr>
                      <a:r>
                        <a:rPr b="1" lang="en-US" sz="1000">
                          <a:latin typeface="Verdana"/>
                          <a:ea typeface="Verdana"/>
                          <a:cs typeface="Verdana"/>
                          <a:sym typeface="Verdana"/>
                        </a:rPr>
                        <a:t>Interface with mavros_node object on the drone, and car_communication_object on the car to establish a connection</a:t>
                      </a:r>
                      <a:endParaRPr b="1" sz="1000">
                        <a:latin typeface="Verdana"/>
                        <a:ea typeface="Verdana"/>
                        <a:cs typeface="Verdana"/>
                        <a:sym typeface="Verdana"/>
                      </a:endParaRPr>
                    </a:p>
                  </a:txBody>
                  <a:tcPr marT="63500" marB="63500" marR="63500" marL="63500"/>
                </a:tc>
                <a:tc>
                  <a:txBody>
                    <a:bodyPr/>
                    <a:lstStyle/>
                    <a:p>
                      <a:pPr indent="0" lvl="0" marL="0" rtl="0" algn="l">
                        <a:spcBef>
                          <a:spcPts val="0"/>
                        </a:spcBef>
                        <a:spcAft>
                          <a:spcPts val="0"/>
                        </a:spcAft>
                        <a:buNone/>
                      </a:pPr>
                      <a:r>
                        <a:rPr b="1" lang="en-US" sz="1000">
                          <a:latin typeface="Verdana"/>
                          <a:ea typeface="Verdana"/>
                          <a:cs typeface="Verdana"/>
                          <a:sym typeface="Verdana"/>
                        </a:rPr>
                        <a:t>Interface with mavros_node objects and _Collect objects, car_node_objects</a:t>
                      </a:r>
                      <a:endParaRPr b="1" sz="1000">
                        <a:latin typeface="Verdana"/>
                        <a:ea typeface="Verdana"/>
                        <a:cs typeface="Verdana"/>
                        <a:sym typeface="Verdana"/>
                      </a:endParaRPr>
                    </a:p>
                  </a:txBody>
                  <a:tcPr marT="63500" marB="63500" marR="63500" marL="63500"/>
                </a:tc>
              </a:tr>
              <a:tr h="1218725">
                <a:tc>
                  <a:txBody>
                    <a:bodyPr/>
                    <a:lstStyle/>
                    <a:p>
                      <a:pPr indent="0" lvl="0" marL="0" rtl="0" algn="l">
                        <a:spcBef>
                          <a:spcPts val="0"/>
                        </a:spcBef>
                        <a:spcAft>
                          <a:spcPts val="0"/>
                        </a:spcAft>
                        <a:buNone/>
                      </a:pPr>
                      <a:r>
                        <a:rPr b="1" lang="en-US" sz="1000">
                          <a:latin typeface="Verdana"/>
                          <a:ea typeface="Verdana"/>
                          <a:cs typeface="Verdana"/>
                          <a:sym typeface="Verdana"/>
                        </a:rPr>
                        <a:t>_Collect</a:t>
                      </a:r>
                      <a:endParaRPr b="1" sz="1000">
                        <a:latin typeface="Verdana"/>
                        <a:ea typeface="Verdana"/>
                        <a:cs typeface="Verdana"/>
                        <a:sym typeface="Verdana"/>
                      </a:endParaRPr>
                    </a:p>
                  </a:txBody>
                  <a:tcPr marT="63500" marB="63500" marR="63500" marL="63500"/>
                </a:tc>
                <a:tc>
                  <a:txBody>
                    <a:bodyPr/>
                    <a:lstStyle/>
                    <a:p>
                      <a:pPr indent="0" lvl="0" marL="0" rtl="0" algn="l">
                        <a:spcBef>
                          <a:spcPts val="0"/>
                        </a:spcBef>
                        <a:spcAft>
                          <a:spcPts val="0"/>
                        </a:spcAft>
                        <a:buNone/>
                      </a:pPr>
                      <a:r>
                        <a:rPr b="1" lang="en-US" sz="1000">
                          <a:latin typeface="Verdana"/>
                          <a:ea typeface="Verdana"/>
                          <a:cs typeface="Verdana"/>
                          <a:sym typeface="Verdana"/>
                        </a:rPr>
                        <a:t>Use this class to collect data streams from sensors and store them in a log file locally, or redirect the stream to a network socket.</a:t>
                      </a:r>
                      <a:endParaRPr b="1" sz="1000">
                        <a:latin typeface="Verdana"/>
                        <a:ea typeface="Verdana"/>
                        <a:cs typeface="Verdana"/>
                        <a:sym typeface="Verdana"/>
                      </a:endParaRPr>
                    </a:p>
                  </a:txBody>
                  <a:tcPr marT="63500" marB="63500" marR="63500" marL="63500"/>
                </a:tc>
                <a:tc>
                  <a:txBody>
                    <a:bodyPr/>
                    <a:lstStyle/>
                    <a:p>
                      <a:pPr indent="0" lvl="0" marL="0" rtl="0" algn="l">
                        <a:spcBef>
                          <a:spcPts val="0"/>
                        </a:spcBef>
                        <a:spcAft>
                          <a:spcPts val="0"/>
                        </a:spcAft>
                        <a:buNone/>
                      </a:pPr>
                      <a:r>
                        <a:rPr b="1" lang="en-US" sz="1000">
                          <a:latin typeface="Verdana"/>
                          <a:ea typeface="Verdana"/>
                          <a:cs typeface="Verdana"/>
                          <a:sym typeface="Verdana"/>
                        </a:rPr>
                        <a:t>Provide an interface to collect data using drone and car data structures/objects, and writing the data to a log file or other stream.</a:t>
                      </a:r>
                      <a:endParaRPr b="1" sz="1000">
                        <a:latin typeface="Verdana"/>
                        <a:ea typeface="Verdana"/>
                        <a:cs typeface="Verdana"/>
                        <a:sym typeface="Verdana"/>
                      </a:endParaRPr>
                    </a:p>
                  </a:txBody>
                  <a:tcPr marT="63500" marB="63500" marR="63500" marL="63500"/>
                </a:tc>
                <a:tc>
                  <a:txBody>
                    <a:bodyPr/>
                    <a:lstStyle/>
                    <a:p>
                      <a:pPr indent="0" lvl="0" marL="0" rtl="0" algn="l">
                        <a:spcBef>
                          <a:spcPts val="0"/>
                        </a:spcBef>
                        <a:spcAft>
                          <a:spcPts val="0"/>
                        </a:spcAft>
                        <a:buNone/>
                      </a:pPr>
                      <a:r>
                        <a:rPr b="1" lang="en-US" sz="1000">
                          <a:latin typeface="Verdana"/>
                          <a:ea typeface="Verdana"/>
                          <a:cs typeface="Verdana"/>
                          <a:sym typeface="Verdana"/>
                        </a:rPr>
                        <a:t>Interface with _Comm objects and mavros_msgs objects</a:t>
                      </a:r>
                      <a:endParaRPr b="1" sz="1000">
                        <a:latin typeface="Verdana"/>
                        <a:ea typeface="Verdana"/>
                        <a:cs typeface="Verdana"/>
                        <a:sym typeface="Verdana"/>
                      </a:endParaRPr>
                    </a:p>
                  </a:txBody>
                  <a:tcPr marT="63500" marB="63500" marR="63500" marL="63500"/>
                </a:tc>
              </a:tr>
              <a:tr h="1063150">
                <a:tc>
                  <a:txBody>
                    <a:bodyPr/>
                    <a:lstStyle/>
                    <a:p>
                      <a:pPr indent="0" lvl="0" marL="0" rtl="0" algn="l">
                        <a:spcBef>
                          <a:spcPts val="0"/>
                        </a:spcBef>
                        <a:spcAft>
                          <a:spcPts val="0"/>
                        </a:spcAft>
                        <a:buNone/>
                      </a:pPr>
                      <a:r>
                        <a:rPr b="1" lang="en-US" sz="1000">
                          <a:latin typeface="Verdana"/>
                          <a:ea typeface="Verdana"/>
                          <a:cs typeface="Verdana"/>
                          <a:sym typeface="Verdana"/>
                        </a:rPr>
                        <a:t>Mavros (mavros_node)</a:t>
                      </a:r>
                      <a:endParaRPr b="1" sz="1000">
                        <a:latin typeface="Verdana"/>
                        <a:ea typeface="Verdana"/>
                        <a:cs typeface="Verdana"/>
                        <a:sym typeface="Verdana"/>
                      </a:endParaRPr>
                    </a:p>
                  </a:txBody>
                  <a:tcPr marT="63500" marB="63500" marR="63500" marL="63500"/>
                </a:tc>
                <a:tc>
                  <a:txBody>
                    <a:bodyPr/>
                    <a:lstStyle/>
                    <a:p>
                      <a:pPr indent="0" lvl="0" marL="0" rtl="0" algn="l">
                        <a:spcBef>
                          <a:spcPts val="0"/>
                        </a:spcBef>
                        <a:spcAft>
                          <a:spcPts val="0"/>
                        </a:spcAft>
                        <a:buNone/>
                      </a:pPr>
                      <a:r>
                        <a:rPr b="1" lang="en-US" sz="1000">
                          <a:latin typeface="Verdana"/>
                          <a:ea typeface="Verdana"/>
                          <a:cs typeface="Verdana"/>
                          <a:sym typeface="Verdana"/>
                        </a:rPr>
                        <a:t>Main communication protocol (mavlink protocol) used on the drone</a:t>
                      </a:r>
                      <a:endParaRPr b="1" sz="1000">
                        <a:latin typeface="Verdana"/>
                        <a:ea typeface="Verdana"/>
                        <a:cs typeface="Verdana"/>
                        <a:sym typeface="Verdana"/>
                      </a:endParaRPr>
                    </a:p>
                  </a:txBody>
                  <a:tcPr marT="63500" marB="63500" marR="63500" marL="63500"/>
                </a:tc>
                <a:tc>
                  <a:txBody>
                    <a:bodyPr/>
                    <a:lstStyle/>
                    <a:p>
                      <a:pPr indent="0" lvl="0" marL="0" rtl="0" algn="l">
                        <a:spcBef>
                          <a:spcPts val="0"/>
                        </a:spcBef>
                        <a:spcAft>
                          <a:spcPts val="0"/>
                        </a:spcAft>
                        <a:buNone/>
                      </a:pPr>
                      <a:r>
                        <a:rPr b="1" lang="en-US" sz="1000">
                          <a:latin typeface="Verdana"/>
                          <a:ea typeface="Verdana"/>
                          <a:cs typeface="Verdana"/>
                          <a:sym typeface="Verdana"/>
                        </a:rPr>
                        <a:t>Provides communications with the drone.</a:t>
                      </a:r>
                      <a:endParaRPr b="1" sz="1000">
                        <a:latin typeface="Verdana"/>
                        <a:ea typeface="Verdana"/>
                        <a:cs typeface="Verdana"/>
                        <a:sym typeface="Verdana"/>
                      </a:endParaRPr>
                    </a:p>
                  </a:txBody>
                  <a:tcPr marT="63500" marB="63500" marR="63500" marL="63500"/>
                </a:tc>
                <a:tc>
                  <a:txBody>
                    <a:bodyPr/>
                    <a:lstStyle/>
                    <a:p>
                      <a:pPr indent="0" lvl="0" marL="0" rtl="0" algn="l">
                        <a:spcBef>
                          <a:spcPts val="0"/>
                        </a:spcBef>
                        <a:spcAft>
                          <a:spcPts val="0"/>
                        </a:spcAft>
                        <a:buNone/>
                      </a:pPr>
                      <a:r>
                        <a:rPr b="1" lang="en-US" sz="1000">
                          <a:latin typeface="Verdana"/>
                          <a:ea typeface="Verdana"/>
                          <a:cs typeface="Verdana"/>
                          <a:sym typeface="Verdana"/>
                        </a:rPr>
                        <a:t>Interfaces with mavros_msgs and mavlink objects</a:t>
                      </a:r>
                      <a:endParaRPr b="1" sz="1000">
                        <a:latin typeface="Verdana"/>
                        <a:ea typeface="Verdana"/>
                        <a:cs typeface="Verdana"/>
                        <a:sym typeface="Verdana"/>
                      </a:endParaRPr>
                    </a:p>
                  </a:txBody>
                  <a:tcPr marT="63500" marB="63500" marR="63500" marL="63500"/>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5" name="Shape 235"/>
        <p:cNvGrpSpPr/>
        <p:nvPr/>
      </p:nvGrpSpPr>
      <p:grpSpPr>
        <a:xfrm>
          <a:off x="0" y="0"/>
          <a:ext cx="0" cy="0"/>
          <a:chOff x="0" y="0"/>
          <a:chExt cx="0" cy="0"/>
        </a:xfrm>
      </p:grpSpPr>
      <p:sp>
        <p:nvSpPr>
          <p:cNvPr id="236" name="Google Shape;236;g20998cc3adb_0_31"/>
          <p:cNvSpPr txBox="1"/>
          <p:nvPr>
            <p:ph idx="1" type="body"/>
          </p:nvPr>
        </p:nvSpPr>
        <p:spPr>
          <a:xfrm>
            <a:off x="228600" y="1518100"/>
            <a:ext cx="8686800" cy="4923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Data Dictionary/Description</a:t>
            </a:r>
            <a:endParaRPr b="1" u="sng"/>
          </a:p>
          <a:p>
            <a:pPr indent="0" lvl="0" marL="0" rtl="0" algn="l">
              <a:lnSpc>
                <a:spcPct val="100000"/>
              </a:lnSpc>
              <a:spcBef>
                <a:spcPts val="592"/>
              </a:spcBef>
              <a:spcAft>
                <a:spcPts val="0"/>
              </a:spcAft>
              <a:buClr>
                <a:schemeClr val="dk1"/>
              </a:buClr>
              <a:buSzPts val="3200"/>
              <a:buNone/>
            </a:pPr>
            <a:r>
              <a:t/>
            </a:r>
            <a:endParaRPr b="1" u="sng"/>
          </a:p>
        </p:txBody>
      </p:sp>
      <p:sp>
        <p:nvSpPr>
          <p:cNvPr id="237" name="Google Shape;237;g20998cc3adb_0_3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graphicFrame>
        <p:nvGraphicFramePr>
          <p:cNvPr id="238" name="Google Shape;238;g20998cc3adb_0_31"/>
          <p:cNvGraphicFramePr/>
          <p:nvPr/>
        </p:nvGraphicFramePr>
        <p:xfrm>
          <a:off x="667100" y="2336300"/>
          <a:ext cx="3000000" cy="3000000"/>
        </p:xfrm>
        <a:graphic>
          <a:graphicData uri="http://schemas.openxmlformats.org/drawingml/2006/table">
            <a:tbl>
              <a:tblPr>
                <a:noFill/>
                <a:tableStyleId>{D456F52B-8BF6-4536-B3DF-1EA06F641F0B}</a:tableStyleId>
              </a:tblPr>
              <a:tblGrid>
                <a:gridCol w="1597325"/>
                <a:gridCol w="2298325"/>
                <a:gridCol w="2505175"/>
                <a:gridCol w="1424950"/>
              </a:tblGrid>
              <a:tr h="528275">
                <a:tc>
                  <a:txBody>
                    <a:bodyPr/>
                    <a:lstStyle/>
                    <a:p>
                      <a:pPr indent="0" lvl="0" marL="0" rtl="0" algn="l">
                        <a:spcBef>
                          <a:spcPts val="0"/>
                        </a:spcBef>
                        <a:spcAft>
                          <a:spcPts val="0"/>
                        </a:spcAft>
                        <a:buNone/>
                      </a:pPr>
                      <a:r>
                        <a:rPr b="1" lang="en-US" sz="1000">
                          <a:latin typeface="Verdana"/>
                          <a:ea typeface="Verdana"/>
                          <a:cs typeface="Verdana"/>
                          <a:sym typeface="Verdana"/>
                        </a:rPr>
                        <a:t>Class</a:t>
                      </a:r>
                      <a:endParaRPr b="1" sz="1000">
                        <a:latin typeface="Verdana"/>
                        <a:ea typeface="Verdana"/>
                        <a:cs typeface="Verdana"/>
                        <a:sym typeface="Verdana"/>
                      </a:endParaRPr>
                    </a:p>
                  </a:txBody>
                  <a:tcPr marT="63500" marB="63500" marR="63500" marL="63500"/>
                </a:tc>
                <a:tc>
                  <a:txBody>
                    <a:bodyPr/>
                    <a:lstStyle/>
                    <a:p>
                      <a:pPr indent="0" lvl="0" marL="0" rtl="0" algn="l">
                        <a:spcBef>
                          <a:spcPts val="0"/>
                        </a:spcBef>
                        <a:spcAft>
                          <a:spcPts val="0"/>
                        </a:spcAft>
                        <a:buNone/>
                      </a:pPr>
                      <a:r>
                        <a:rPr b="1" lang="en-US" sz="1000">
                          <a:latin typeface="Verdana"/>
                          <a:ea typeface="Verdana"/>
                          <a:cs typeface="Verdana"/>
                          <a:sym typeface="Verdana"/>
                        </a:rPr>
                        <a:t>Description</a:t>
                      </a:r>
                      <a:endParaRPr b="1" sz="1000">
                        <a:latin typeface="Verdana"/>
                        <a:ea typeface="Verdana"/>
                        <a:cs typeface="Verdana"/>
                        <a:sym typeface="Verdana"/>
                      </a:endParaRPr>
                    </a:p>
                  </a:txBody>
                  <a:tcPr marT="63500" marB="63500" marR="63500" marL="63500"/>
                </a:tc>
                <a:tc>
                  <a:txBody>
                    <a:bodyPr/>
                    <a:lstStyle/>
                    <a:p>
                      <a:pPr indent="0" lvl="0" marL="0" rtl="0" algn="l">
                        <a:spcBef>
                          <a:spcPts val="0"/>
                        </a:spcBef>
                        <a:spcAft>
                          <a:spcPts val="0"/>
                        </a:spcAft>
                        <a:buNone/>
                      </a:pPr>
                      <a:r>
                        <a:rPr b="1" lang="en-US" sz="1000">
                          <a:latin typeface="Verdana"/>
                          <a:ea typeface="Verdana"/>
                          <a:cs typeface="Verdana"/>
                          <a:sym typeface="Verdana"/>
                        </a:rPr>
                        <a:t>General Overview of Responsibilities</a:t>
                      </a:r>
                      <a:endParaRPr b="1" sz="1000">
                        <a:latin typeface="Verdana"/>
                        <a:ea typeface="Verdana"/>
                        <a:cs typeface="Verdana"/>
                        <a:sym typeface="Verdana"/>
                      </a:endParaRPr>
                    </a:p>
                  </a:txBody>
                  <a:tcPr marT="63500" marB="63500" marR="63500" marL="63500"/>
                </a:tc>
                <a:tc>
                  <a:txBody>
                    <a:bodyPr/>
                    <a:lstStyle/>
                    <a:p>
                      <a:pPr indent="0" lvl="0" marL="0" rtl="0" algn="l">
                        <a:spcBef>
                          <a:spcPts val="0"/>
                        </a:spcBef>
                        <a:spcAft>
                          <a:spcPts val="0"/>
                        </a:spcAft>
                        <a:buNone/>
                      </a:pPr>
                      <a:r>
                        <a:rPr b="1" lang="en-US" sz="1000">
                          <a:latin typeface="Verdana"/>
                          <a:ea typeface="Verdana"/>
                          <a:cs typeface="Verdana"/>
                          <a:sym typeface="Verdana"/>
                        </a:rPr>
                        <a:t>Collaborators/Relationships</a:t>
                      </a:r>
                      <a:endParaRPr b="1" sz="1000">
                        <a:latin typeface="Verdana"/>
                        <a:ea typeface="Verdana"/>
                        <a:cs typeface="Verdana"/>
                        <a:sym typeface="Verdana"/>
                      </a:endParaRPr>
                    </a:p>
                  </a:txBody>
                  <a:tcPr marT="63500" marB="63500" marR="63500" marL="63500"/>
                </a:tc>
              </a:tr>
              <a:tr h="1087600">
                <a:tc>
                  <a:txBody>
                    <a:bodyPr/>
                    <a:lstStyle/>
                    <a:p>
                      <a:pPr indent="0" lvl="0" marL="0" rtl="0" algn="l">
                        <a:spcBef>
                          <a:spcPts val="0"/>
                        </a:spcBef>
                        <a:spcAft>
                          <a:spcPts val="0"/>
                        </a:spcAft>
                        <a:buNone/>
                      </a:pPr>
                      <a:r>
                        <a:rPr b="1" lang="en-US" sz="1000">
                          <a:latin typeface="Verdana"/>
                          <a:ea typeface="Verdana"/>
                          <a:cs typeface="Verdana"/>
                          <a:sym typeface="Verdana"/>
                        </a:rPr>
                        <a:t>mavros_msgs</a:t>
                      </a:r>
                      <a:endParaRPr b="1" sz="1000">
                        <a:latin typeface="Verdana"/>
                        <a:ea typeface="Verdana"/>
                        <a:cs typeface="Verdana"/>
                        <a:sym typeface="Verdana"/>
                      </a:endParaRPr>
                    </a:p>
                  </a:txBody>
                  <a:tcPr marT="63500" marB="63500" marR="63500" marL="63500"/>
                </a:tc>
                <a:tc>
                  <a:txBody>
                    <a:bodyPr/>
                    <a:lstStyle/>
                    <a:p>
                      <a:pPr indent="0" lvl="0" marL="0" rtl="0" algn="l">
                        <a:spcBef>
                          <a:spcPts val="0"/>
                        </a:spcBef>
                        <a:spcAft>
                          <a:spcPts val="0"/>
                        </a:spcAft>
                        <a:buNone/>
                      </a:pPr>
                      <a:r>
                        <a:rPr b="1" lang="en-US" sz="1050">
                          <a:solidFill>
                            <a:srgbClr val="333333"/>
                          </a:solidFill>
                          <a:highlight>
                            <a:srgbClr val="FFFFFF"/>
                          </a:highlight>
                        </a:rPr>
                        <a:t>mavros_msgs defines messages for </a:t>
                      </a:r>
                      <a:r>
                        <a:rPr b="1" lang="en-US" sz="1050">
                          <a:solidFill>
                            <a:srgbClr val="2B7FCF"/>
                          </a:solidFill>
                          <a:highlight>
                            <a:srgbClr val="FFFFFF"/>
                          </a:highlight>
                          <a:uFill>
                            <a:noFill/>
                          </a:uFill>
                          <a:hlinkClick r:id="rId4">
                            <a:extLst>
                              <a:ext uri="{A12FA001-AC4F-418D-AE19-62706E023703}">
                                <ahyp:hlinkClr val="tx"/>
                              </a:ext>
                            </a:extLst>
                          </a:hlinkClick>
                        </a:rPr>
                        <a:t>MAVROS</a:t>
                      </a:r>
                      <a:endParaRPr b="1" sz="1000">
                        <a:latin typeface="Verdana"/>
                        <a:ea typeface="Verdana"/>
                        <a:cs typeface="Verdana"/>
                        <a:sym typeface="Verdana"/>
                      </a:endParaRPr>
                    </a:p>
                  </a:txBody>
                  <a:tcPr marT="63500" marB="63500" marR="63500" marL="63500"/>
                </a:tc>
                <a:tc>
                  <a:txBody>
                    <a:bodyPr/>
                    <a:lstStyle/>
                    <a:p>
                      <a:pPr indent="0" lvl="0" marL="0" rtl="0" algn="l">
                        <a:spcBef>
                          <a:spcPts val="0"/>
                        </a:spcBef>
                        <a:spcAft>
                          <a:spcPts val="0"/>
                        </a:spcAft>
                        <a:buNone/>
                      </a:pPr>
                      <a:r>
                        <a:rPr b="1" lang="en-US" sz="1000">
                          <a:latin typeface="Verdana"/>
                          <a:ea typeface="Verdana"/>
                          <a:cs typeface="Verdana"/>
                          <a:sym typeface="Verdana"/>
                        </a:rPr>
                        <a:t>Provide data streams for subscribers to sensor and other information topics of the drone.</a:t>
                      </a:r>
                      <a:endParaRPr b="1" sz="1000">
                        <a:latin typeface="Verdana"/>
                        <a:ea typeface="Verdana"/>
                        <a:cs typeface="Verdana"/>
                        <a:sym typeface="Verdana"/>
                      </a:endParaRPr>
                    </a:p>
                  </a:txBody>
                  <a:tcPr marT="63500" marB="63500" marR="63500" marL="63500"/>
                </a:tc>
                <a:tc>
                  <a:txBody>
                    <a:bodyPr/>
                    <a:lstStyle/>
                    <a:p>
                      <a:pPr indent="0" lvl="0" marL="0" rtl="0" algn="l">
                        <a:spcBef>
                          <a:spcPts val="0"/>
                        </a:spcBef>
                        <a:spcAft>
                          <a:spcPts val="0"/>
                        </a:spcAft>
                        <a:buNone/>
                      </a:pPr>
                      <a:r>
                        <a:rPr b="1" lang="en-US" sz="1000">
                          <a:latin typeface="Verdana"/>
                          <a:ea typeface="Verdana"/>
                          <a:cs typeface="Verdana"/>
                          <a:sym typeface="Verdana"/>
                        </a:rPr>
                        <a:t>Interfaces with mavros_node and mavlink objects</a:t>
                      </a:r>
                      <a:endParaRPr b="1" sz="1000">
                        <a:latin typeface="Verdana"/>
                        <a:ea typeface="Verdana"/>
                        <a:cs typeface="Verdana"/>
                        <a:sym typeface="Verdana"/>
                      </a:endParaRPr>
                    </a:p>
                  </a:txBody>
                  <a:tcPr marT="63500" marB="63500" marR="63500" marL="63500"/>
                </a:tc>
              </a:tr>
              <a:tr h="1274050">
                <a:tc>
                  <a:txBody>
                    <a:bodyPr/>
                    <a:lstStyle/>
                    <a:p>
                      <a:pPr indent="0" lvl="0" marL="0" rtl="0" algn="l">
                        <a:spcBef>
                          <a:spcPts val="0"/>
                        </a:spcBef>
                        <a:spcAft>
                          <a:spcPts val="0"/>
                        </a:spcAft>
                        <a:buNone/>
                      </a:pPr>
                      <a:r>
                        <a:rPr b="1" lang="en-US" sz="1000">
                          <a:latin typeface="Verdana"/>
                          <a:ea typeface="Verdana"/>
                          <a:cs typeface="Verdana"/>
                          <a:sym typeface="Verdana"/>
                        </a:rPr>
                        <a:t>sensor_msgs</a:t>
                      </a:r>
                      <a:endParaRPr b="1" sz="1000">
                        <a:latin typeface="Verdana"/>
                        <a:ea typeface="Verdana"/>
                        <a:cs typeface="Verdana"/>
                        <a:sym typeface="Verdana"/>
                      </a:endParaRPr>
                    </a:p>
                  </a:txBody>
                  <a:tcPr marT="63500" marB="63500" marR="63500" marL="63500"/>
                </a:tc>
                <a:tc>
                  <a:txBody>
                    <a:bodyPr/>
                    <a:lstStyle/>
                    <a:p>
                      <a:pPr indent="0" lvl="0" marL="0" rtl="0" algn="l">
                        <a:spcBef>
                          <a:spcPts val="0"/>
                        </a:spcBef>
                        <a:spcAft>
                          <a:spcPts val="0"/>
                        </a:spcAft>
                        <a:buNone/>
                      </a:pPr>
                      <a:r>
                        <a:rPr b="1" lang="en-US" sz="1000">
                          <a:latin typeface="Verdana"/>
                          <a:ea typeface="Verdana"/>
                          <a:cs typeface="Verdana"/>
                          <a:sym typeface="Verdana"/>
                        </a:rPr>
                        <a:t>Use this class to obtain data streams for laser range finder, camera, battery, etc, that we will send to a log file</a:t>
                      </a:r>
                      <a:endParaRPr b="1" sz="1000">
                        <a:latin typeface="Verdana"/>
                        <a:ea typeface="Verdana"/>
                        <a:cs typeface="Verdana"/>
                        <a:sym typeface="Verdana"/>
                      </a:endParaRPr>
                    </a:p>
                  </a:txBody>
                  <a:tcPr marT="63500" marB="63500" marR="63500" marL="63500"/>
                </a:tc>
                <a:tc>
                  <a:txBody>
                    <a:bodyPr/>
                    <a:lstStyle/>
                    <a:p>
                      <a:pPr indent="0" lvl="0" marL="0" rtl="0" algn="l">
                        <a:spcBef>
                          <a:spcPts val="0"/>
                        </a:spcBef>
                        <a:spcAft>
                          <a:spcPts val="0"/>
                        </a:spcAft>
                        <a:buNone/>
                      </a:pPr>
                      <a:r>
                        <a:rPr b="1" lang="en-US" sz="1000">
                          <a:latin typeface="Verdana"/>
                          <a:ea typeface="Verdana"/>
                          <a:cs typeface="Verdana"/>
                          <a:sym typeface="Verdana"/>
                        </a:rPr>
                        <a:t>Provide data streams for subscribers to sensor and other information topics of the drone (like laser range finder, camera, etc.)</a:t>
                      </a:r>
                      <a:endParaRPr b="1" sz="1000">
                        <a:latin typeface="Verdana"/>
                        <a:ea typeface="Verdana"/>
                        <a:cs typeface="Verdana"/>
                        <a:sym typeface="Verdana"/>
                      </a:endParaRPr>
                    </a:p>
                  </a:txBody>
                  <a:tcPr marT="63500" marB="63500" marR="63500" marL="63500"/>
                </a:tc>
                <a:tc>
                  <a:txBody>
                    <a:bodyPr/>
                    <a:lstStyle/>
                    <a:p>
                      <a:pPr indent="0" lvl="0" marL="0" rtl="0" algn="l">
                        <a:spcBef>
                          <a:spcPts val="0"/>
                        </a:spcBef>
                        <a:spcAft>
                          <a:spcPts val="0"/>
                        </a:spcAft>
                        <a:buNone/>
                      </a:pPr>
                      <a:r>
                        <a:rPr b="1" lang="en-US" sz="1000">
                          <a:latin typeface="Verdana"/>
                          <a:ea typeface="Verdana"/>
                          <a:cs typeface="Verdana"/>
                          <a:sym typeface="Verdana"/>
                        </a:rPr>
                        <a:t>Interfaces with mavros_node, mavlink, and _Collect objects</a:t>
                      </a:r>
                      <a:endParaRPr b="1" sz="1000">
                        <a:latin typeface="Verdana"/>
                        <a:ea typeface="Verdana"/>
                        <a:cs typeface="Verdana"/>
                        <a:sym typeface="Verdana"/>
                      </a:endParaRPr>
                    </a:p>
                  </a:txBody>
                  <a:tcPr marT="63500" marB="63500" marR="63500" marL="63500"/>
                </a:tc>
              </a:tr>
              <a:tr h="901150">
                <a:tc>
                  <a:txBody>
                    <a:bodyPr/>
                    <a:lstStyle/>
                    <a:p>
                      <a:pPr indent="0" lvl="0" marL="0" rtl="0" algn="l">
                        <a:spcBef>
                          <a:spcPts val="0"/>
                        </a:spcBef>
                        <a:spcAft>
                          <a:spcPts val="0"/>
                        </a:spcAft>
                        <a:buNone/>
                      </a:pPr>
                      <a:r>
                        <a:rPr b="1" lang="en-US" sz="1000">
                          <a:latin typeface="Verdana"/>
                          <a:ea typeface="Verdana"/>
                          <a:cs typeface="Verdana"/>
                          <a:sym typeface="Verdana"/>
                        </a:rPr>
                        <a:t>param_id[string]</a:t>
                      </a:r>
                      <a:endParaRPr b="1" sz="1000">
                        <a:latin typeface="Verdana"/>
                        <a:ea typeface="Verdana"/>
                        <a:cs typeface="Verdana"/>
                        <a:sym typeface="Verdana"/>
                      </a:endParaRPr>
                    </a:p>
                  </a:txBody>
                  <a:tcPr marT="63500" marB="63500" marR="63500" marL="63500"/>
                </a:tc>
                <a:tc>
                  <a:txBody>
                    <a:bodyPr/>
                    <a:lstStyle/>
                    <a:p>
                      <a:pPr indent="0" lvl="0" marL="0" rtl="0" algn="l">
                        <a:spcBef>
                          <a:spcPts val="0"/>
                        </a:spcBef>
                        <a:spcAft>
                          <a:spcPts val="0"/>
                        </a:spcAft>
                        <a:buNone/>
                      </a:pPr>
                      <a:r>
                        <a:rPr b="1" lang="en-US" sz="1000">
                          <a:latin typeface="Verdana"/>
                          <a:ea typeface="Verdana"/>
                          <a:cs typeface="Verdana"/>
                          <a:sym typeface="Verdana"/>
                        </a:rPr>
                        <a:t>Used to set a parameter to a value</a:t>
                      </a:r>
                      <a:endParaRPr b="1" sz="1000">
                        <a:latin typeface="Verdana"/>
                        <a:ea typeface="Verdana"/>
                        <a:cs typeface="Verdana"/>
                        <a:sym typeface="Verdana"/>
                      </a:endParaRPr>
                    </a:p>
                  </a:txBody>
                  <a:tcPr marT="63500" marB="63500" marR="63500" marL="63500"/>
                </a:tc>
                <a:tc>
                  <a:txBody>
                    <a:bodyPr/>
                    <a:lstStyle/>
                    <a:p>
                      <a:pPr indent="0" lvl="0" marL="0" rtl="0" algn="l">
                        <a:spcBef>
                          <a:spcPts val="0"/>
                        </a:spcBef>
                        <a:spcAft>
                          <a:spcPts val="0"/>
                        </a:spcAft>
                        <a:buNone/>
                      </a:pPr>
                      <a:r>
                        <a:rPr b="1" lang="en-US" sz="1000">
                          <a:latin typeface="Verdana"/>
                          <a:ea typeface="Verdana"/>
                          <a:cs typeface="Verdana"/>
                          <a:sym typeface="Verdana"/>
                        </a:rPr>
                        <a:t>Use this parameter to select and change a parameter in the mavros_msgs object</a:t>
                      </a:r>
                      <a:endParaRPr b="1" sz="1000">
                        <a:latin typeface="Verdana"/>
                        <a:ea typeface="Verdana"/>
                        <a:cs typeface="Verdana"/>
                        <a:sym typeface="Verdana"/>
                      </a:endParaRPr>
                    </a:p>
                  </a:txBody>
                  <a:tcPr marT="63500" marB="63500" marR="63500" marL="63500"/>
                </a:tc>
                <a:tc>
                  <a:txBody>
                    <a:bodyPr/>
                    <a:lstStyle/>
                    <a:p>
                      <a:pPr indent="0" lvl="0" marL="0" rtl="0" algn="l">
                        <a:spcBef>
                          <a:spcPts val="0"/>
                        </a:spcBef>
                        <a:spcAft>
                          <a:spcPts val="0"/>
                        </a:spcAft>
                        <a:buNone/>
                      </a:pPr>
                      <a:r>
                        <a:rPr b="1" lang="en-US" sz="1000">
                          <a:latin typeface="Verdana"/>
                          <a:ea typeface="Verdana"/>
                          <a:cs typeface="Verdana"/>
                          <a:sym typeface="Verdana"/>
                        </a:rPr>
                        <a:t>mavros_msgs/ParamSet.srv</a:t>
                      </a:r>
                      <a:endParaRPr b="1" sz="1000">
                        <a:latin typeface="Verdana"/>
                        <a:ea typeface="Verdana"/>
                        <a:cs typeface="Verdana"/>
                        <a:sym typeface="Verdana"/>
                      </a:endParaRPr>
                    </a:p>
                  </a:txBody>
                  <a:tcPr marT="63500" marB="63500" marR="63500" marL="63500"/>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2" name="Shape 242"/>
        <p:cNvGrpSpPr/>
        <p:nvPr/>
      </p:nvGrpSpPr>
      <p:grpSpPr>
        <a:xfrm>
          <a:off x="0" y="0"/>
          <a:ext cx="0" cy="0"/>
          <a:chOff x="0" y="0"/>
          <a:chExt cx="0" cy="0"/>
        </a:xfrm>
      </p:grpSpPr>
      <p:sp>
        <p:nvSpPr>
          <p:cNvPr id="243" name="Google Shape;243;g20998cc3adb_0_41"/>
          <p:cNvSpPr txBox="1"/>
          <p:nvPr>
            <p:ph idx="1" type="body"/>
          </p:nvPr>
        </p:nvSpPr>
        <p:spPr>
          <a:xfrm>
            <a:off x="228600" y="1518100"/>
            <a:ext cx="8686800" cy="4923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Data Dictionary/Description</a:t>
            </a:r>
            <a:endParaRPr b="1" u="sng"/>
          </a:p>
          <a:p>
            <a:pPr indent="0" lvl="0" marL="0" rtl="0" algn="l">
              <a:lnSpc>
                <a:spcPct val="100000"/>
              </a:lnSpc>
              <a:spcBef>
                <a:spcPts val="592"/>
              </a:spcBef>
              <a:spcAft>
                <a:spcPts val="0"/>
              </a:spcAft>
              <a:buClr>
                <a:schemeClr val="dk1"/>
              </a:buClr>
              <a:buSzPts val="3200"/>
              <a:buNone/>
            </a:pPr>
            <a:r>
              <a:t/>
            </a:r>
            <a:endParaRPr b="1" u="sng"/>
          </a:p>
        </p:txBody>
      </p:sp>
      <p:sp>
        <p:nvSpPr>
          <p:cNvPr id="244" name="Google Shape;244;g20998cc3adb_0_4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graphicFrame>
        <p:nvGraphicFramePr>
          <p:cNvPr id="245" name="Google Shape;245;g20998cc3adb_0_41"/>
          <p:cNvGraphicFramePr/>
          <p:nvPr/>
        </p:nvGraphicFramePr>
        <p:xfrm>
          <a:off x="320650" y="2132775"/>
          <a:ext cx="3000000" cy="3000000"/>
        </p:xfrm>
        <a:graphic>
          <a:graphicData uri="http://schemas.openxmlformats.org/drawingml/2006/table">
            <a:tbl>
              <a:tblPr>
                <a:noFill/>
                <a:tableStyleId>{D456F52B-8BF6-4536-B3DF-1EA06F641F0B}</a:tableStyleId>
              </a:tblPr>
              <a:tblGrid>
                <a:gridCol w="1613175"/>
                <a:gridCol w="2321125"/>
                <a:gridCol w="2530025"/>
                <a:gridCol w="1439125"/>
              </a:tblGrid>
              <a:tr h="404375">
                <a:tc>
                  <a:txBody>
                    <a:bodyPr/>
                    <a:lstStyle/>
                    <a:p>
                      <a:pPr indent="0" lvl="0" marL="0" rtl="0" algn="l">
                        <a:spcBef>
                          <a:spcPts val="0"/>
                        </a:spcBef>
                        <a:spcAft>
                          <a:spcPts val="0"/>
                        </a:spcAft>
                        <a:buNone/>
                      </a:pPr>
                      <a:r>
                        <a:rPr b="1" lang="en-US" sz="1000">
                          <a:latin typeface="Verdana"/>
                          <a:ea typeface="Verdana"/>
                          <a:cs typeface="Verdana"/>
                          <a:sym typeface="Verdana"/>
                        </a:rPr>
                        <a:t>Class</a:t>
                      </a:r>
                      <a:endParaRPr b="1" sz="1000">
                        <a:latin typeface="Verdana"/>
                        <a:ea typeface="Verdana"/>
                        <a:cs typeface="Verdana"/>
                        <a:sym typeface="Verdana"/>
                      </a:endParaRPr>
                    </a:p>
                  </a:txBody>
                  <a:tcPr marT="63500" marB="63500" marR="63500" marL="63500"/>
                </a:tc>
                <a:tc>
                  <a:txBody>
                    <a:bodyPr/>
                    <a:lstStyle/>
                    <a:p>
                      <a:pPr indent="0" lvl="0" marL="0" rtl="0" algn="l">
                        <a:spcBef>
                          <a:spcPts val="0"/>
                        </a:spcBef>
                        <a:spcAft>
                          <a:spcPts val="0"/>
                        </a:spcAft>
                        <a:buNone/>
                      </a:pPr>
                      <a:r>
                        <a:rPr b="1" lang="en-US" sz="1000">
                          <a:latin typeface="Verdana"/>
                          <a:ea typeface="Verdana"/>
                          <a:cs typeface="Verdana"/>
                          <a:sym typeface="Verdana"/>
                        </a:rPr>
                        <a:t>Description</a:t>
                      </a:r>
                      <a:endParaRPr b="1" sz="1000">
                        <a:latin typeface="Verdana"/>
                        <a:ea typeface="Verdana"/>
                        <a:cs typeface="Verdana"/>
                        <a:sym typeface="Verdana"/>
                      </a:endParaRPr>
                    </a:p>
                  </a:txBody>
                  <a:tcPr marT="63500" marB="63500" marR="63500" marL="63500"/>
                </a:tc>
                <a:tc>
                  <a:txBody>
                    <a:bodyPr/>
                    <a:lstStyle/>
                    <a:p>
                      <a:pPr indent="0" lvl="0" marL="0" rtl="0" algn="l">
                        <a:spcBef>
                          <a:spcPts val="0"/>
                        </a:spcBef>
                        <a:spcAft>
                          <a:spcPts val="0"/>
                        </a:spcAft>
                        <a:buNone/>
                      </a:pPr>
                      <a:r>
                        <a:rPr b="1" lang="en-US" sz="1000">
                          <a:latin typeface="Verdana"/>
                          <a:ea typeface="Verdana"/>
                          <a:cs typeface="Verdana"/>
                          <a:sym typeface="Verdana"/>
                        </a:rPr>
                        <a:t>General Overview of Responsibilities</a:t>
                      </a:r>
                      <a:endParaRPr b="1" sz="1000">
                        <a:latin typeface="Verdana"/>
                        <a:ea typeface="Verdana"/>
                        <a:cs typeface="Verdana"/>
                        <a:sym typeface="Verdana"/>
                      </a:endParaRPr>
                    </a:p>
                  </a:txBody>
                  <a:tcPr marT="63500" marB="63500" marR="63500" marL="63500"/>
                </a:tc>
                <a:tc>
                  <a:txBody>
                    <a:bodyPr/>
                    <a:lstStyle/>
                    <a:p>
                      <a:pPr indent="0" lvl="0" marL="0" rtl="0" algn="l">
                        <a:spcBef>
                          <a:spcPts val="0"/>
                        </a:spcBef>
                        <a:spcAft>
                          <a:spcPts val="0"/>
                        </a:spcAft>
                        <a:buNone/>
                      </a:pPr>
                      <a:r>
                        <a:rPr b="1" lang="en-US" sz="1000">
                          <a:latin typeface="Verdana"/>
                          <a:ea typeface="Verdana"/>
                          <a:cs typeface="Verdana"/>
                          <a:sym typeface="Verdana"/>
                        </a:rPr>
                        <a:t>Collaborators/Relationships</a:t>
                      </a:r>
                      <a:endParaRPr b="1" sz="1000">
                        <a:latin typeface="Verdana"/>
                        <a:ea typeface="Verdana"/>
                        <a:cs typeface="Verdana"/>
                        <a:sym typeface="Verdana"/>
                      </a:endParaRPr>
                    </a:p>
                  </a:txBody>
                  <a:tcPr marT="63500" marB="63500" marR="63500" marL="63500"/>
                </a:tc>
              </a:tr>
              <a:tr h="1260675">
                <a:tc>
                  <a:txBody>
                    <a:bodyPr/>
                    <a:lstStyle/>
                    <a:p>
                      <a:pPr indent="0" lvl="0" marL="0" rtl="0" algn="l">
                        <a:spcBef>
                          <a:spcPts val="0"/>
                        </a:spcBef>
                        <a:spcAft>
                          <a:spcPts val="0"/>
                        </a:spcAft>
                        <a:buNone/>
                      </a:pPr>
                      <a:r>
                        <a:rPr b="1" lang="en-US" sz="1000">
                          <a:latin typeface="Verdana"/>
                          <a:ea typeface="Verdana"/>
                          <a:cs typeface="Verdana"/>
                          <a:sym typeface="Verdana"/>
                        </a:rPr>
                        <a:t>libmavconn</a:t>
                      </a:r>
                      <a:endParaRPr b="1" sz="1000">
                        <a:latin typeface="Verdana"/>
                        <a:ea typeface="Verdana"/>
                        <a:cs typeface="Verdana"/>
                        <a:sym typeface="Verdana"/>
                      </a:endParaRPr>
                    </a:p>
                  </a:txBody>
                  <a:tcPr marT="63500" marB="63500" marR="63500" marL="63500"/>
                </a:tc>
                <a:tc>
                  <a:txBody>
                    <a:bodyPr/>
                    <a:lstStyle/>
                    <a:p>
                      <a:pPr indent="0" lvl="0" marL="0" rtl="0" algn="l">
                        <a:spcBef>
                          <a:spcPts val="0"/>
                        </a:spcBef>
                        <a:spcAft>
                          <a:spcPts val="0"/>
                        </a:spcAft>
                        <a:buNone/>
                      </a:pPr>
                      <a:r>
                        <a:rPr b="1" lang="en-US" sz="1000">
                          <a:latin typeface="Verdana"/>
                          <a:ea typeface="Verdana"/>
                          <a:cs typeface="Verdana"/>
                          <a:sym typeface="Verdana"/>
                        </a:rPr>
                        <a:t>May be the interface by which we can drop our _Comm class to establish drone-car communications.</a:t>
                      </a:r>
                      <a:endParaRPr b="1" sz="1000">
                        <a:latin typeface="Verdana"/>
                        <a:ea typeface="Verdana"/>
                        <a:cs typeface="Verdana"/>
                        <a:sym typeface="Verdana"/>
                      </a:endParaRPr>
                    </a:p>
                  </a:txBody>
                  <a:tcPr marT="63500" marB="63500" marR="63500" marL="63500"/>
                </a:tc>
                <a:tc>
                  <a:txBody>
                    <a:bodyPr/>
                    <a:lstStyle/>
                    <a:p>
                      <a:pPr indent="0" lvl="0" marL="0" rtl="0" algn="l">
                        <a:spcBef>
                          <a:spcPts val="0"/>
                        </a:spcBef>
                        <a:spcAft>
                          <a:spcPts val="0"/>
                        </a:spcAft>
                        <a:buNone/>
                      </a:pPr>
                      <a:r>
                        <a:rPr b="1" lang="en-US" sz="1000">
                          <a:latin typeface="Verdana"/>
                          <a:ea typeface="Verdana"/>
                          <a:cs typeface="Verdana"/>
                          <a:sym typeface="Verdana"/>
                        </a:rPr>
                        <a:t>MAVLink communication library. This library provide unified connection handling classes and URL to connection object mapper. This library can be used in standalone programs.</a:t>
                      </a:r>
                      <a:endParaRPr b="1" sz="1000">
                        <a:latin typeface="Verdana"/>
                        <a:ea typeface="Verdana"/>
                        <a:cs typeface="Verdana"/>
                        <a:sym typeface="Verdana"/>
                      </a:endParaRPr>
                    </a:p>
                  </a:txBody>
                  <a:tcPr marT="63500" marB="63500" marR="63500" marL="63500"/>
                </a:tc>
                <a:tc>
                  <a:txBody>
                    <a:bodyPr/>
                    <a:lstStyle/>
                    <a:p>
                      <a:pPr indent="0" lvl="0" marL="0" rtl="0" algn="l">
                        <a:spcBef>
                          <a:spcPts val="0"/>
                        </a:spcBef>
                        <a:spcAft>
                          <a:spcPts val="0"/>
                        </a:spcAft>
                        <a:buNone/>
                      </a:pPr>
                      <a:r>
                        <a:rPr b="1" lang="en-US" sz="1000">
                          <a:latin typeface="Verdana"/>
                          <a:ea typeface="Verdana"/>
                          <a:cs typeface="Verdana"/>
                          <a:sym typeface="Verdana"/>
                        </a:rPr>
                        <a:t>Depends on mavlink library, and catkin library</a:t>
                      </a:r>
                      <a:endParaRPr b="1" sz="1000">
                        <a:latin typeface="Verdana"/>
                        <a:ea typeface="Verdana"/>
                        <a:cs typeface="Verdana"/>
                        <a:sym typeface="Verdana"/>
                      </a:endParaRPr>
                    </a:p>
                  </a:txBody>
                  <a:tcPr marT="63500" marB="63500" marR="63500" marL="63500"/>
                </a:tc>
              </a:tr>
              <a:tr h="1403400">
                <a:tc>
                  <a:txBody>
                    <a:bodyPr/>
                    <a:lstStyle/>
                    <a:p>
                      <a:pPr indent="0" lvl="0" marL="0" rtl="0" algn="l">
                        <a:spcBef>
                          <a:spcPts val="0"/>
                        </a:spcBef>
                        <a:spcAft>
                          <a:spcPts val="0"/>
                        </a:spcAft>
                        <a:buNone/>
                      </a:pPr>
                      <a:r>
                        <a:rPr b="1" lang="en-US" sz="1000">
                          <a:latin typeface="Verdana"/>
                          <a:ea typeface="Verdana"/>
                          <a:cs typeface="Verdana"/>
                          <a:sym typeface="Verdana"/>
                        </a:rPr>
                        <a:t>mavlink</a:t>
                      </a:r>
                      <a:endParaRPr b="1" sz="1000">
                        <a:latin typeface="Verdana"/>
                        <a:ea typeface="Verdana"/>
                        <a:cs typeface="Verdana"/>
                        <a:sym typeface="Verdana"/>
                      </a:endParaRPr>
                    </a:p>
                  </a:txBody>
                  <a:tcPr marT="63500" marB="63500" marR="63500" marL="63500"/>
                </a:tc>
                <a:tc>
                  <a:txBody>
                    <a:bodyPr/>
                    <a:lstStyle/>
                    <a:p>
                      <a:pPr indent="0" lvl="0" marL="0" rtl="0" algn="l">
                        <a:spcBef>
                          <a:spcPts val="0"/>
                        </a:spcBef>
                        <a:spcAft>
                          <a:spcPts val="0"/>
                        </a:spcAft>
                        <a:buNone/>
                      </a:pPr>
                      <a:r>
                        <a:rPr b="1" lang="en-US" sz="1000">
                          <a:latin typeface="Verdana"/>
                          <a:ea typeface="Verdana"/>
                          <a:cs typeface="Verdana"/>
                          <a:sym typeface="Verdana"/>
                        </a:rPr>
                        <a:t>May need to use this to establish communication between the car and the drone; libmavconn library may be the better interface to implement our communications, however.</a:t>
                      </a:r>
                      <a:endParaRPr b="1" sz="1000">
                        <a:latin typeface="Verdana"/>
                        <a:ea typeface="Verdana"/>
                        <a:cs typeface="Verdana"/>
                        <a:sym typeface="Verdana"/>
                      </a:endParaRPr>
                    </a:p>
                  </a:txBody>
                  <a:tcPr marT="63500" marB="63500" marR="63500" marL="63500"/>
                </a:tc>
                <a:tc>
                  <a:txBody>
                    <a:bodyPr/>
                    <a:lstStyle/>
                    <a:p>
                      <a:pPr indent="0" lvl="0" marL="0" rtl="0" algn="l">
                        <a:spcBef>
                          <a:spcPts val="0"/>
                        </a:spcBef>
                        <a:spcAft>
                          <a:spcPts val="0"/>
                        </a:spcAft>
                        <a:buNone/>
                      </a:pPr>
                      <a:r>
                        <a:rPr b="1" lang="en-US" sz="1000">
                          <a:latin typeface="Verdana"/>
                          <a:ea typeface="Verdana"/>
                          <a:cs typeface="Verdana"/>
                          <a:sym typeface="Verdana"/>
                        </a:rPr>
                        <a:t>MAVLink message marshaling library. This package provides C-headers and C++11 library for both 1.0 and 2.0 versions of protocol. For pymavlink use separate install via rosdep (python-pymavlink).</a:t>
                      </a:r>
                      <a:endParaRPr b="1" sz="1000">
                        <a:latin typeface="Verdana"/>
                        <a:ea typeface="Verdana"/>
                        <a:cs typeface="Verdana"/>
                        <a:sym typeface="Verdana"/>
                      </a:endParaRPr>
                    </a:p>
                  </a:txBody>
                  <a:tcPr marT="63500" marB="63500" marR="63500" marL="63500"/>
                </a:tc>
                <a:tc>
                  <a:txBody>
                    <a:bodyPr/>
                    <a:lstStyle/>
                    <a:p>
                      <a:pPr indent="0" lvl="0" marL="0" rtl="0" algn="l">
                        <a:spcBef>
                          <a:spcPts val="0"/>
                        </a:spcBef>
                        <a:spcAft>
                          <a:spcPts val="0"/>
                        </a:spcAft>
                        <a:buNone/>
                      </a:pPr>
                      <a:r>
                        <a:rPr b="1" lang="en-US" sz="1000">
                          <a:latin typeface="Verdana"/>
                          <a:ea typeface="Verdana"/>
                          <a:cs typeface="Verdana"/>
                          <a:sym typeface="Verdana"/>
                        </a:rPr>
                        <a:t>Depends on catkin library</a:t>
                      </a:r>
                      <a:endParaRPr b="1" sz="1000">
                        <a:latin typeface="Verdana"/>
                        <a:ea typeface="Verdana"/>
                        <a:cs typeface="Verdana"/>
                        <a:sym typeface="Verdana"/>
                      </a:endParaRPr>
                    </a:p>
                  </a:txBody>
                  <a:tcPr marT="63500" marB="63500" marR="63500" marL="63500"/>
                </a:tc>
              </a:tr>
              <a:tr h="1546125">
                <a:tc>
                  <a:txBody>
                    <a:bodyPr/>
                    <a:lstStyle/>
                    <a:p>
                      <a:pPr indent="0" lvl="0" marL="0" rtl="0" algn="l">
                        <a:spcBef>
                          <a:spcPts val="0"/>
                        </a:spcBef>
                        <a:spcAft>
                          <a:spcPts val="0"/>
                        </a:spcAft>
                        <a:buNone/>
                      </a:pPr>
                      <a:r>
                        <a:rPr b="1" lang="en-US" sz="1000">
                          <a:latin typeface="Verdana"/>
                          <a:ea typeface="Verdana"/>
                          <a:cs typeface="Verdana"/>
                          <a:sym typeface="Verdana"/>
                        </a:rPr>
                        <a:t>catkin</a:t>
                      </a:r>
                      <a:endParaRPr b="1" sz="1000">
                        <a:latin typeface="Verdana"/>
                        <a:ea typeface="Verdana"/>
                        <a:cs typeface="Verdana"/>
                        <a:sym typeface="Verdana"/>
                      </a:endParaRPr>
                    </a:p>
                  </a:txBody>
                  <a:tcPr marT="63500" marB="63500" marR="63500" marL="63500"/>
                </a:tc>
                <a:tc>
                  <a:txBody>
                    <a:bodyPr/>
                    <a:lstStyle/>
                    <a:p>
                      <a:pPr indent="0" lvl="0" marL="0" rtl="0" algn="l">
                        <a:spcBef>
                          <a:spcPts val="0"/>
                        </a:spcBef>
                        <a:spcAft>
                          <a:spcPts val="0"/>
                        </a:spcAft>
                        <a:buNone/>
                      </a:pPr>
                      <a:r>
                        <a:rPr b="1" lang="en-US" sz="1000">
                          <a:solidFill>
                            <a:srgbClr val="333333"/>
                          </a:solidFill>
                          <a:highlight>
                            <a:srgbClr val="FFFFFF"/>
                          </a:highlight>
                          <a:latin typeface="Verdana"/>
                          <a:ea typeface="Verdana"/>
                          <a:cs typeface="Verdana"/>
                          <a:sym typeface="Verdana"/>
                        </a:rPr>
                        <a:t>Catkin is included by default when ROS is installed. Catkin can also be installed from source or prebuilt packages. Most users will want to use the prebuilt packages, but installing it from source is also quite simple.</a:t>
                      </a:r>
                      <a:endParaRPr b="1" sz="1000">
                        <a:latin typeface="Verdana"/>
                        <a:ea typeface="Verdana"/>
                        <a:cs typeface="Verdana"/>
                        <a:sym typeface="Verdana"/>
                      </a:endParaRPr>
                    </a:p>
                  </a:txBody>
                  <a:tcPr marT="63500" marB="63500" marR="63500" marL="63500"/>
                </a:tc>
                <a:tc>
                  <a:txBody>
                    <a:bodyPr/>
                    <a:lstStyle/>
                    <a:p>
                      <a:pPr indent="0" lvl="0" marL="0" rtl="0" algn="l">
                        <a:spcBef>
                          <a:spcPts val="0"/>
                        </a:spcBef>
                        <a:spcAft>
                          <a:spcPts val="0"/>
                        </a:spcAft>
                        <a:buNone/>
                      </a:pPr>
                      <a:r>
                        <a:rPr b="1" lang="en-US" sz="1000">
                          <a:latin typeface="Verdana"/>
                          <a:ea typeface="Verdana"/>
                          <a:cs typeface="Verdana"/>
                          <a:sym typeface="Verdana"/>
                        </a:rPr>
                        <a:t>Low-level build system macros and infrastructure for ROS.</a:t>
                      </a:r>
                      <a:endParaRPr b="1" sz="1000">
                        <a:latin typeface="Verdana"/>
                        <a:ea typeface="Verdana"/>
                        <a:cs typeface="Verdana"/>
                        <a:sym typeface="Verdana"/>
                      </a:endParaRPr>
                    </a:p>
                  </a:txBody>
                  <a:tcPr marT="63500" marB="63500" marR="63500" marL="63500"/>
                </a:tc>
                <a:tc>
                  <a:txBody>
                    <a:bodyPr/>
                    <a:lstStyle/>
                    <a:p>
                      <a:pPr indent="0" lvl="0" marL="0" rtl="0" algn="l">
                        <a:spcBef>
                          <a:spcPts val="0"/>
                        </a:spcBef>
                        <a:spcAft>
                          <a:spcPts val="0"/>
                        </a:spcAft>
                        <a:buNone/>
                      </a:pPr>
                      <a:r>
                        <a:t/>
                      </a:r>
                      <a:endParaRPr b="1" sz="1000">
                        <a:latin typeface="Verdana"/>
                        <a:ea typeface="Verdana"/>
                        <a:cs typeface="Verdana"/>
                        <a:sym typeface="Verdana"/>
                      </a:endParaRPr>
                    </a:p>
                  </a:txBody>
                  <a:tcPr marT="63500" marB="63500" marR="63500" marL="63500"/>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9" name="Shape 249"/>
        <p:cNvGrpSpPr/>
        <p:nvPr/>
      </p:nvGrpSpPr>
      <p:grpSpPr>
        <a:xfrm>
          <a:off x="0" y="0"/>
          <a:ext cx="0" cy="0"/>
          <a:chOff x="0" y="0"/>
          <a:chExt cx="0" cy="0"/>
        </a:xfrm>
      </p:grpSpPr>
      <p:sp>
        <p:nvSpPr>
          <p:cNvPr id="250" name="Google Shape;250;g2223a778334_1_207"/>
          <p:cNvSpPr txBox="1"/>
          <p:nvPr>
            <p:ph idx="1" type="body"/>
          </p:nvPr>
        </p:nvSpPr>
        <p:spPr>
          <a:xfrm>
            <a:off x="228600" y="1518100"/>
            <a:ext cx="8686800" cy="4923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Sequence diagram - Changing Parameters</a:t>
            </a:r>
            <a:endParaRPr b="1" u="sng"/>
          </a:p>
        </p:txBody>
      </p:sp>
      <p:sp>
        <p:nvSpPr>
          <p:cNvPr id="251" name="Google Shape;251;g2223a778334_1_20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52" name="Google Shape;252;g2223a778334_1_207"/>
          <p:cNvPicPr preferRelativeResize="0"/>
          <p:nvPr/>
        </p:nvPicPr>
        <p:blipFill>
          <a:blip r:embed="rId4">
            <a:alphaModFix/>
          </a:blip>
          <a:stretch>
            <a:fillRect/>
          </a:stretch>
        </p:blipFill>
        <p:spPr>
          <a:xfrm>
            <a:off x="2532850" y="2792850"/>
            <a:ext cx="4078300" cy="28140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6" name="Shape 256"/>
        <p:cNvGrpSpPr/>
        <p:nvPr/>
      </p:nvGrpSpPr>
      <p:grpSpPr>
        <a:xfrm>
          <a:off x="0" y="0"/>
          <a:ext cx="0" cy="0"/>
          <a:chOff x="0" y="0"/>
          <a:chExt cx="0" cy="0"/>
        </a:xfrm>
      </p:grpSpPr>
      <p:sp>
        <p:nvSpPr>
          <p:cNvPr id="257" name="Google Shape;257;g2223a778334_1_213"/>
          <p:cNvSpPr txBox="1"/>
          <p:nvPr>
            <p:ph idx="1" type="body"/>
          </p:nvPr>
        </p:nvSpPr>
        <p:spPr>
          <a:xfrm>
            <a:off x="228600" y="1518100"/>
            <a:ext cx="8686800" cy="4923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Sequence diagram - Running Experiment</a:t>
            </a:r>
            <a:endParaRPr b="1" u="sng"/>
          </a:p>
        </p:txBody>
      </p:sp>
      <p:sp>
        <p:nvSpPr>
          <p:cNvPr id="258" name="Google Shape;258;g2223a778334_1_2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59" name="Google Shape;259;g2223a778334_1_213"/>
          <p:cNvPicPr preferRelativeResize="0"/>
          <p:nvPr/>
        </p:nvPicPr>
        <p:blipFill>
          <a:blip r:embed="rId4">
            <a:alphaModFix/>
          </a:blip>
          <a:stretch>
            <a:fillRect/>
          </a:stretch>
        </p:blipFill>
        <p:spPr>
          <a:xfrm>
            <a:off x="2552700" y="2907213"/>
            <a:ext cx="4038600" cy="29051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3" name="Shape 263"/>
        <p:cNvGrpSpPr/>
        <p:nvPr/>
      </p:nvGrpSpPr>
      <p:grpSpPr>
        <a:xfrm>
          <a:off x="0" y="0"/>
          <a:ext cx="0" cy="0"/>
          <a:chOff x="0" y="0"/>
          <a:chExt cx="0" cy="0"/>
        </a:xfrm>
      </p:grpSpPr>
      <p:sp>
        <p:nvSpPr>
          <p:cNvPr id="264" name="Google Shape;264;g2223a778334_1_219"/>
          <p:cNvSpPr txBox="1"/>
          <p:nvPr>
            <p:ph idx="1" type="body"/>
          </p:nvPr>
        </p:nvSpPr>
        <p:spPr>
          <a:xfrm>
            <a:off x="228600" y="1518100"/>
            <a:ext cx="8686800" cy="4923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Sequence diagram - Collecting Data</a:t>
            </a:r>
            <a:endParaRPr b="1" u="sng"/>
          </a:p>
        </p:txBody>
      </p:sp>
      <p:sp>
        <p:nvSpPr>
          <p:cNvPr id="265" name="Google Shape;265;g2223a778334_1_2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66" name="Google Shape;266;g2223a778334_1_219"/>
          <p:cNvPicPr preferRelativeResize="0"/>
          <p:nvPr/>
        </p:nvPicPr>
        <p:blipFill>
          <a:blip r:embed="rId4">
            <a:alphaModFix/>
          </a:blip>
          <a:stretch>
            <a:fillRect/>
          </a:stretch>
        </p:blipFill>
        <p:spPr>
          <a:xfrm>
            <a:off x="2643188" y="2839588"/>
            <a:ext cx="3857625" cy="28860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0" name="Shape 270"/>
        <p:cNvGrpSpPr/>
        <p:nvPr/>
      </p:nvGrpSpPr>
      <p:grpSpPr>
        <a:xfrm>
          <a:off x="0" y="0"/>
          <a:ext cx="0" cy="0"/>
          <a:chOff x="0" y="0"/>
          <a:chExt cx="0" cy="0"/>
        </a:xfrm>
      </p:grpSpPr>
      <p:sp>
        <p:nvSpPr>
          <p:cNvPr id="271" name="Google Shape;271;g2223a778334_1_225"/>
          <p:cNvSpPr txBox="1"/>
          <p:nvPr>
            <p:ph idx="1" type="body"/>
          </p:nvPr>
        </p:nvSpPr>
        <p:spPr>
          <a:xfrm>
            <a:off x="228600" y="1518100"/>
            <a:ext cx="8686800" cy="4923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Communication Diagram - Changing Parameters</a:t>
            </a:r>
            <a:endParaRPr b="1" u="sng"/>
          </a:p>
        </p:txBody>
      </p:sp>
      <p:sp>
        <p:nvSpPr>
          <p:cNvPr id="272" name="Google Shape;272;g2223a778334_1_22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73" name="Google Shape;273;g2223a778334_1_225"/>
          <p:cNvPicPr preferRelativeResize="0"/>
          <p:nvPr/>
        </p:nvPicPr>
        <p:blipFill>
          <a:blip r:embed="rId4">
            <a:alphaModFix/>
          </a:blip>
          <a:stretch>
            <a:fillRect/>
          </a:stretch>
        </p:blipFill>
        <p:spPr>
          <a:xfrm>
            <a:off x="2021175" y="2220425"/>
            <a:ext cx="5726500" cy="43937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7" name="Shape 277"/>
        <p:cNvGrpSpPr/>
        <p:nvPr/>
      </p:nvGrpSpPr>
      <p:grpSpPr>
        <a:xfrm>
          <a:off x="0" y="0"/>
          <a:ext cx="0" cy="0"/>
          <a:chOff x="0" y="0"/>
          <a:chExt cx="0" cy="0"/>
        </a:xfrm>
      </p:grpSpPr>
      <p:sp>
        <p:nvSpPr>
          <p:cNvPr id="278" name="Google Shape;278;g2223a778334_1_231"/>
          <p:cNvSpPr txBox="1"/>
          <p:nvPr>
            <p:ph idx="1" type="body"/>
          </p:nvPr>
        </p:nvSpPr>
        <p:spPr>
          <a:xfrm>
            <a:off x="228600" y="1518100"/>
            <a:ext cx="8686800" cy="4923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Communication Diagram - Running Experiment</a:t>
            </a:r>
            <a:endParaRPr b="1" u="sng"/>
          </a:p>
        </p:txBody>
      </p:sp>
      <p:sp>
        <p:nvSpPr>
          <p:cNvPr id="279" name="Google Shape;279;g2223a778334_1_23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80" name="Google Shape;280;g2223a778334_1_231"/>
          <p:cNvPicPr preferRelativeResize="0"/>
          <p:nvPr/>
        </p:nvPicPr>
        <p:blipFill>
          <a:blip r:embed="rId4">
            <a:alphaModFix/>
          </a:blip>
          <a:stretch>
            <a:fillRect/>
          </a:stretch>
        </p:blipFill>
        <p:spPr>
          <a:xfrm>
            <a:off x="1032313" y="2332548"/>
            <a:ext cx="7079376" cy="43889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4" name="Shape 284"/>
        <p:cNvGrpSpPr/>
        <p:nvPr/>
      </p:nvGrpSpPr>
      <p:grpSpPr>
        <a:xfrm>
          <a:off x="0" y="0"/>
          <a:ext cx="0" cy="0"/>
          <a:chOff x="0" y="0"/>
          <a:chExt cx="0" cy="0"/>
        </a:xfrm>
      </p:grpSpPr>
      <p:sp>
        <p:nvSpPr>
          <p:cNvPr id="285" name="Google Shape;285;g2223a778334_1_237"/>
          <p:cNvSpPr txBox="1"/>
          <p:nvPr>
            <p:ph idx="1" type="body"/>
          </p:nvPr>
        </p:nvSpPr>
        <p:spPr>
          <a:xfrm>
            <a:off x="228600" y="1518100"/>
            <a:ext cx="8686800" cy="4923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Communication Diagram - Collecting Data</a:t>
            </a:r>
            <a:endParaRPr b="1" u="sng"/>
          </a:p>
        </p:txBody>
      </p:sp>
      <p:sp>
        <p:nvSpPr>
          <p:cNvPr id="286" name="Google Shape;286;g2223a778334_1_23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87" name="Google Shape;287;g2223a778334_1_237"/>
          <p:cNvPicPr preferRelativeResize="0"/>
          <p:nvPr/>
        </p:nvPicPr>
        <p:blipFill>
          <a:blip r:embed="rId4">
            <a:alphaModFix/>
          </a:blip>
          <a:stretch>
            <a:fillRect/>
          </a:stretch>
        </p:blipFill>
        <p:spPr>
          <a:xfrm>
            <a:off x="1390299" y="2192875"/>
            <a:ext cx="5885476" cy="443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1" name="Shape 101"/>
        <p:cNvGrpSpPr/>
        <p:nvPr/>
      </p:nvGrpSpPr>
      <p:grpSpPr>
        <a:xfrm>
          <a:off x="0" y="0"/>
          <a:ext cx="0" cy="0"/>
          <a:chOff x="0" y="0"/>
          <a:chExt cx="0" cy="0"/>
        </a:xfrm>
      </p:grpSpPr>
      <p:sp>
        <p:nvSpPr>
          <p:cNvPr id="102" name="Google Shape;102;g2223a778334_1_114"/>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Goals and Objectives</a:t>
            </a:r>
            <a:endParaRPr b="1" u="sng"/>
          </a:p>
          <a:p>
            <a:pPr indent="0" lvl="0" marL="0" rtl="0" algn="l">
              <a:spcBef>
                <a:spcPts val="0"/>
              </a:spcBef>
              <a:spcAft>
                <a:spcPts val="0"/>
              </a:spcAft>
              <a:buClr>
                <a:schemeClr val="dk1"/>
              </a:buClr>
              <a:buSzPts val="1100"/>
              <a:buFont typeface="Arial"/>
              <a:buNone/>
            </a:pPr>
            <a:r>
              <a:rPr b="1" lang="en-US" sz="1300">
                <a:latin typeface="Verdana"/>
                <a:ea typeface="Verdana"/>
                <a:cs typeface="Verdana"/>
                <a:sym typeface="Verdana"/>
              </a:rPr>
              <a:t>The main objective of our project is to develop a drone-car collaborative model that can be used to obtain data on drone-car collaboration. The model will use a drone camera to record the surroundings of the car and notify the car of potential hazards in real time. Some basic goals of our model are:</a:t>
            </a:r>
            <a:endParaRPr b="1" sz="1300">
              <a:latin typeface="Verdana"/>
              <a:ea typeface="Verdana"/>
              <a:cs typeface="Verdana"/>
              <a:sym typeface="Verdana"/>
            </a:endParaRPr>
          </a:p>
          <a:p>
            <a:pPr indent="0" lvl="0" marL="457200" rtl="0" algn="l">
              <a:spcBef>
                <a:spcPts val="0"/>
              </a:spcBef>
              <a:spcAft>
                <a:spcPts val="0"/>
              </a:spcAft>
              <a:buClr>
                <a:schemeClr val="dk1"/>
              </a:buClr>
              <a:buSzPts val="1100"/>
              <a:buFont typeface="Arial"/>
              <a:buNone/>
            </a:pPr>
            <a:r>
              <a:t/>
            </a:r>
            <a:endParaRPr b="1" sz="1800">
              <a:solidFill>
                <a:srgbClr val="0000FF"/>
              </a:solidFill>
              <a:latin typeface="Verdana"/>
              <a:ea typeface="Verdana"/>
              <a:cs typeface="Verdana"/>
              <a:sym typeface="Verdana"/>
            </a:endParaRPr>
          </a:p>
          <a:p>
            <a:pPr indent="-342900" lvl="0" marL="457200" rtl="0" algn="l">
              <a:spcBef>
                <a:spcPts val="1000"/>
              </a:spcBef>
              <a:spcAft>
                <a:spcPts val="0"/>
              </a:spcAft>
              <a:buClr>
                <a:srgbClr val="0000FF"/>
              </a:buClr>
              <a:buSzPts val="1800"/>
              <a:buFont typeface="Verdana"/>
              <a:buChar char="●"/>
            </a:pPr>
            <a:r>
              <a:rPr b="1" lang="en-US" sz="1800">
                <a:solidFill>
                  <a:srgbClr val="0000FF"/>
                </a:solidFill>
                <a:latin typeface="Verdana"/>
                <a:ea typeface="Verdana"/>
                <a:cs typeface="Verdana"/>
                <a:sym typeface="Verdana"/>
              </a:rPr>
              <a:t>Accurately detect a potential hazard in multiple environments using sensors from the car and drone, particularly the vision systems (camera).</a:t>
            </a:r>
            <a:endParaRPr b="1" sz="1800">
              <a:solidFill>
                <a:srgbClr val="0000FF"/>
              </a:solidFill>
              <a:latin typeface="Verdana"/>
              <a:ea typeface="Verdana"/>
              <a:cs typeface="Verdana"/>
              <a:sym typeface="Verdana"/>
            </a:endParaRPr>
          </a:p>
          <a:p>
            <a:pPr indent="-342900" lvl="0" marL="457200" rtl="0" algn="l">
              <a:spcBef>
                <a:spcPts val="1000"/>
              </a:spcBef>
              <a:spcAft>
                <a:spcPts val="0"/>
              </a:spcAft>
              <a:buClr>
                <a:srgbClr val="0000FF"/>
              </a:buClr>
              <a:buSzPts val="1800"/>
              <a:buFont typeface="Verdana"/>
              <a:buChar char="●"/>
            </a:pPr>
            <a:r>
              <a:rPr b="1" lang="en-US" sz="1800">
                <a:solidFill>
                  <a:srgbClr val="0000FF"/>
                </a:solidFill>
                <a:latin typeface="Verdana"/>
                <a:ea typeface="Verdana"/>
                <a:cs typeface="Verdana"/>
                <a:sym typeface="Verdana"/>
              </a:rPr>
              <a:t>Minimize car stop-response-latency by optimizing the communication protocol between the drone and the car.</a:t>
            </a:r>
            <a:endParaRPr b="1" sz="1800">
              <a:solidFill>
                <a:srgbClr val="0000FF"/>
              </a:solidFill>
              <a:latin typeface="Verdana"/>
              <a:ea typeface="Verdana"/>
              <a:cs typeface="Verdana"/>
              <a:sym typeface="Verdana"/>
            </a:endParaRPr>
          </a:p>
          <a:p>
            <a:pPr indent="-342900" lvl="0" marL="457200" rtl="0" algn="l">
              <a:spcBef>
                <a:spcPts val="1000"/>
              </a:spcBef>
              <a:spcAft>
                <a:spcPts val="0"/>
              </a:spcAft>
              <a:buClr>
                <a:srgbClr val="0000FF"/>
              </a:buClr>
              <a:buSzPts val="1800"/>
              <a:buFont typeface="Verdana"/>
              <a:buChar char="●"/>
            </a:pPr>
            <a:r>
              <a:rPr b="1" lang="en-US" sz="1800">
                <a:solidFill>
                  <a:srgbClr val="0000FF"/>
                </a:solidFill>
                <a:latin typeface="Verdana"/>
                <a:ea typeface="Verdana"/>
                <a:cs typeface="Verdana"/>
                <a:sym typeface="Verdana"/>
              </a:rPr>
              <a:t>Maximize drone battery life.</a:t>
            </a:r>
            <a:endParaRPr b="1" sz="1800">
              <a:solidFill>
                <a:srgbClr val="0000FF"/>
              </a:solidFill>
              <a:latin typeface="Verdana"/>
              <a:ea typeface="Verdana"/>
              <a:cs typeface="Verdana"/>
              <a:sym typeface="Verdana"/>
            </a:endParaRPr>
          </a:p>
          <a:p>
            <a:pPr indent="-342900" lvl="0" marL="457200" rtl="0" algn="l">
              <a:spcBef>
                <a:spcPts val="1000"/>
              </a:spcBef>
              <a:spcAft>
                <a:spcPts val="1000"/>
              </a:spcAft>
              <a:buClr>
                <a:srgbClr val="0000FF"/>
              </a:buClr>
              <a:buSzPts val="1800"/>
              <a:buFont typeface="Verdana"/>
              <a:buChar char="●"/>
            </a:pPr>
            <a:r>
              <a:rPr b="1" lang="en-US" sz="1800">
                <a:solidFill>
                  <a:srgbClr val="0000FF"/>
                </a:solidFill>
                <a:latin typeface="Verdana"/>
                <a:ea typeface="Verdana"/>
                <a:cs typeface="Verdana"/>
                <a:sym typeface="Verdana"/>
              </a:rPr>
              <a:t>Develop a working product that is open source and reproducible through our documentation to serve as a future reference/baseline for further research.</a:t>
            </a:r>
            <a:endParaRPr b="1" sz="1800">
              <a:solidFill>
                <a:srgbClr val="0000FF"/>
              </a:solidFill>
              <a:latin typeface="Verdana"/>
              <a:ea typeface="Verdana"/>
              <a:cs typeface="Verdana"/>
              <a:sym typeface="Verdana"/>
            </a:endParaRPr>
          </a:p>
        </p:txBody>
      </p:sp>
      <p:sp>
        <p:nvSpPr>
          <p:cNvPr id="103" name="Google Shape;103;g2223a778334_1_1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1" name="Shape 291"/>
        <p:cNvGrpSpPr/>
        <p:nvPr/>
      </p:nvGrpSpPr>
      <p:grpSpPr>
        <a:xfrm>
          <a:off x="0" y="0"/>
          <a:ext cx="0" cy="0"/>
          <a:chOff x="0" y="0"/>
          <a:chExt cx="0" cy="0"/>
        </a:xfrm>
      </p:grpSpPr>
      <p:sp>
        <p:nvSpPr>
          <p:cNvPr id="292" name="Google Shape;292;g2223a778334_1_348"/>
          <p:cNvSpPr txBox="1"/>
          <p:nvPr>
            <p:ph idx="1" type="body"/>
          </p:nvPr>
        </p:nvSpPr>
        <p:spPr>
          <a:xfrm>
            <a:off x="135400" y="1544750"/>
            <a:ext cx="8686800" cy="4923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sz="1600">
                <a:latin typeface="Verdana"/>
                <a:ea typeface="Verdana"/>
                <a:cs typeface="Verdana"/>
                <a:sym typeface="Verdana"/>
              </a:rPr>
              <a:t>Description for Software Behavior with corresponding State Diagrams</a:t>
            </a:r>
            <a:r>
              <a:rPr b="1" lang="en-US" sz="3600" u="sng"/>
              <a:t> </a:t>
            </a:r>
            <a:endParaRPr b="1" sz="3600" u="sng"/>
          </a:p>
          <a:p>
            <a:pPr indent="0" lvl="0" marL="0" rtl="0" algn="l">
              <a:spcBef>
                <a:spcPts val="0"/>
              </a:spcBef>
              <a:spcAft>
                <a:spcPts val="0"/>
              </a:spcAft>
              <a:buNone/>
            </a:pPr>
            <a:r>
              <a:rPr lang="en-US" sz="1400">
                <a:latin typeface="Verdana"/>
                <a:ea typeface="Verdana"/>
                <a:cs typeface="Verdana"/>
                <a:sym typeface="Verdana"/>
              </a:rPr>
              <a:t>External:</a:t>
            </a:r>
            <a:endParaRPr sz="1400">
              <a:latin typeface="Verdana"/>
              <a:ea typeface="Verdana"/>
              <a:cs typeface="Verdana"/>
              <a:sym typeface="Verdana"/>
            </a:endParaRPr>
          </a:p>
          <a:p>
            <a:pPr indent="-317500" lvl="0" marL="457200" rtl="0" algn="l">
              <a:spcBef>
                <a:spcPts val="0"/>
              </a:spcBef>
              <a:spcAft>
                <a:spcPts val="0"/>
              </a:spcAft>
              <a:buSzPts val="1400"/>
              <a:buFont typeface="Verdana"/>
              <a:buChar char="●"/>
            </a:pPr>
            <a:r>
              <a:rPr lang="en-US" sz="1400">
                <a:latin typeface="Verdana"/>
                <a:ea typeface="Verdana"/>
                <a:cs typeface="Verdana"/>
                <a:sym typeface="Verdana"/>
              </a:rPr>
              <a:t>(1) The drone detects a red object. </a:t>
            </a:r>
            <a:endParaRPr sz="1400">
              <a:latin typeface="Verdana"/>
              <a:ea typeface="Verdana"/>
              <a:cs typeface="Verdana"/>
              <a:sym typeface="Verdana"/>
            </a:endParaRPr>
          </a:p>
          <a:p>
            <a:pPr indent="-317500" lvl="0" marL="457200" rtl="0" algn="l">
              <a:spcBef>
                <a:spcPts val="0"/>
              </a:spcBef>
              <a:spcAft>
                <a:spcPts val="0"/>
              </a:spcAft>
              <a:buSzPts val="1400"/>
              <a:buFont typeface="Verdana"/>
              <a:buChar char="●"/>
            </a:pPr>
            <a:r>
              <a:rPr lang="en-US" sz="1400">
                <a:latin typeface="Verdana"/>
                <a:ea typeface="Verdana"/>
                <a:cs typeface="Verdana"/>
                <a:sym typeface="Verdana"/>
              </a:rPr>
              <a:t>(2) The car’s sensor senses objects around it like walls or other things in its way.</a:t>
            </a:r>
            <a:endParaRPr sz="1400">
              <a:latin typeface="Verdana"/>
              <a:ea typeface="Verdana"/>
              <a:cs typeface="Verdana"/>
              <a:sym typeface="Verdana"/>
            </a:endParaRPr>
          </a:p>
          <a:p>
            <a:pPr indent="0" lvl="0" marL="457200" rtl="0" algn="l">
              <a:lnSpc>
                <a:spcPct val="100000"/>
              </a:lnSpc>
              <a:spcBef>
                <a:spcPts val="592"/>
              </a:spcBef>
              <a:spcAft>
                <a:spcPts val="0"/>
              </a:spcAft>
              <a:buNone/>
            </a:pPr>
            <a:r>
              <a:t/>
            </a:r>
            <a:endParaRPr b="1" sz="1900" u="sng"/>
          </a:p>
        </p:txBody>
      </p:sp>
      <p:sp>
        <p:nvSpPr>
          <p:cNvPr id="293" name="Google Shape;293;g2223a778334_1_34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94" name="Google Shape;294;g2223a778334_1_348"/>
          <p:cNvPicPr preferRelativeResize="0"/>
          <p:nvPr/>
        </p:nvPicPr>
        <p:blipFill>
          <a:blip r:embed="rId4">
            <a:alphaModFix/>
          </a:blip>
          <a:stretch>
            <a:fillRect/>
          </a:stretch>
        </p:blipFill>
        <p:spPr>
          <a:xfrm>
            <a:off x="0" y="3808475"/>
            <a:ext cx="5459450" cy="3049525"/>
          </a:xfrm>
          <a:prstGeom prst="rect">
            <a:avLst/>
          </a:prstGeom>
          <a:noFill/>
          <a:ln>
            <a:noFill/>
          </a:ln>
        </p:spPr>
      </p:pic>
      <p:pic>
        <p:nvPicPr>
          <p:cNvPr id="295" name="Google Shape;295;g2223a778334_1_348"/>
          <p:cNvPicPr preferRelativeResize="0"/>
          <p:nvPr/>
        </p:nvPicPr>
        <p:blipFill>
          <a:blip r:embed="rId5">
            <a:alphaModFix/>
          </a:blip>
          <a:stretch>
            <a:fillRect/>
          </a:stretch>
        </p:blipFill>
        <p:spPr>
          <a:xfrm>
            <a:off x="5365075" y="4286425"/>
            <a:ext cx="3686175" cy="1704975"/>
          </a:xfrm>
          <a:prstGeom prst="rect">
            <a:avLst/>
          </a:prstGeom>
          <a:noFill/>
          <a:ln>
            <a:noFill/>
          </a:ln>
        </p:spPr>
      </p:pic>
      <p:sp>
        <p:nvSpPr>
          <p:cNvPr id="296" name="Google Shape;296;g2223a778334_1_348"/>
          <p:cNvSpPr txBox="1"/>
          <p:nvPr/>
        </p:nvSpPr>
        <p:spPr>
          <a:xfrm>
            <a:off x="159800" y="3515550"/>
            <a:ext cx="785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latin typeface="Calibri"/>
                <a:ea typeface="Calibri"/>
                <a:cs typeface="Calibri"/>
                <a:sym typeface="Calibri"/>
              </a:rPr>
              <a:t>(1)</a:t>
            </a:r>
            <a:endParaRPr sz="1600">
              <a:latin typeface="Calibri"/>
              <a:ea typeface="Calibri"/>
              <a:cs typeface="Calibri"/>
              <a:sym typeface="Calibri"/>
            </a:endParaRPr>
          </a:p>
        </p:txBody>
      </p:sp>
      <p:sp>
        <p:nvSpPr>
          <p:cNvPr id="297" name="Google Shape;297;g2223a778334_1_348"/>
          <p:cNvSpPr txBox="1"/>
          <p:nvPr/>
        </p:nvSpPr>
        <p:spPr>
          <a:xfrm>
            <a:off x="5767500" y="3429000"/>
            <a:ext cx="785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latin typeface="Calibri"/>
                <a:ea typeface="Calibri"/>
                <a:cs typeface="Calibri"/>
                <a:sym typeface="Calibri"/>
              </a:rPr>
              <a:t>(2)</a:t>
            </a:r>
            <a:endParaRPr sz="1600">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1" name="Shape 301"/>
        <p:cNvGrpSpPr/>
        <p:nvPr/>
      </p:nvGrpSpPr>
      <p:grpSpPr>
        <a:xfrm>
          <a:off x="0" y="0"/>
          <a:ext cx="0" cy="0"/>
          <a:chOff x="0" y="0"/>
          <a:chExt cx="0" cy="0"/>
        </a:xfrm>
      </p:grpSpPr>
      <p:sp>
        <p:nvSpPr>
          <p:cNvPr id="302" name="Google Shape;302;g2223a778334_1_360"/>
          <p:cNvSpPr txBox="1"/>
          <p:nvPr>
            <p:ph idx="1" type="body"/>
          </p:nvPr>
        </p:nvSpPr>
        <p:spPr>
          <a:xfrm>
            <a:off x="135400" y="1544750"/>
            <a:ext cx="8686800" cy="4923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sz="1600">
                <a:latin typeface="Verdana"/>
                <a:ea typeface="Verdana"/>
                <a:cs typeface="Verdana"/>
                <a:sym typeface="Verdana"/>
              </a:rPr>
              <a:t>Description for Software Behavior with corresponding State Diagrams</a:t>
            </a:r>
            <a:r>
              <a:rPr b="1" lang="en-US" sz="3600" u="sng"/>
              <a:t> </a:t>
            </a:r>
            <a:endParaRPr b="1" sz="3600" u="sng"/>
          </a:p>
          <a:p>
            <a:pPr indent="0" lvl="0" marL="0" rtl="0" algn="l">
              <a:spcBef>
                <a:spcPts val="0"/>
              </a:spcBef>
              <a:spcAft>
                <a:spcPts val="0"/>
              </a:spcAft>
              <a:buNone/>
            </a:pPr>
            <a:r>
              <a:rPr lang="en-US" sz="1400">
                <a:latin typeface="Verdana"/>
                <a:ea typeface="Verdana"/>
                <a:cs typeface="Verdana"/>
                <a:sym typeface="Verdana"/>
              </a:rPr>
              <a:t>Internal</a:t>
            </a:r>
            <a:r>
              <a:rPr lang="en-US" sz="1400">
                <a:latin typeface="Verdana"/>
                <a:ea typeface="Verdana"/>
                <a:cs typeface="Verdana"/>
                <a:sym typeface="Verdana"/>
              </a:rPr>
              <a:t>:</a:t>
            </a:r>
            <a:endParaRPr sz="1400">
              <a:latin typeface="Verdana"/>
              <a:ea typeface="Verdana"/>
              <a:cs typeface="Verdana"/>
              <a:sym typeface="Verdana"/>
            </a:endParaRPr>
          </a:p>
          <a:p>
            <a:pPr indent="-311150" lvl="0" marL="457200" rtl="0" algn="l">
              <a:spcBef>
                <a:spcPts val="0"/>
              </a:spcBef>
              <a:spcAft>
                <a:spcPts val="0"/>
              </a:spcAft>
              <a:buSzPts val="1300"/>
              <a:buFont typeface="Verdana"/>
              <a:buChar char="●"/>
            </a:pPr>
            <a:r>
              <a:rPr lang="en-US" sz="1300">
                <a:latin typeface="Verdana"/>
                <a:ea typeface="Verdana"/>
                <a:cs typeface="Verdana"/>
                <a:sym typeface="Verdana"/>
              </a:rPr>
              <a:t>(1) Images received from drones are processed.</a:t>
            </a:r>
            <a:endParaRPr sz="1300">
              <a:latin typeface="Verdana"/>
              <a:ea typeface="Verdana"/>
              <a:cs typeface="Verdana"/>
              <a:sym typeface="Verdana"/>
            </a:endParaRPr>
          </a:p>
          <a:p>
            <a:pPr indent="-311150" lvl="0" marL="457200" rtl="0" algn="l">
              <a:spcBef>
                <a:spcPts val="0"/>
              </a:spcBef>
              <a:spcAft>
                <a:spcPts val="0"/>
              </a:spcAft>
              <a:buSzPts val="1300"/>
              <a:buFont typeface="Verdana"/>
              <a:buChar char="●"/>
            </a:pPr>
            <a:r>
              <a:rPr lang="en-US" sz="1300">
                <a:latin typeface="Verdana"/>
                <a:ea typeface="Verdana"/>
                <a:cs typeface="Verdana"/>
                <a:sym typeface="Verdana"/>
              </a:rPr>
              <a:t>(2) Collect data from a drone to create data files.</a:t>
            </a:r>
            <a:endParaRPr sz="1300">
              <a:latin typeface="Verdana"/>
              <a:ea typeface="Verdana"/>
              <a:cs typeface="Verdana"/>
              <a:sym typeface="Verdana"/>
            </a:endParaRPr>
          </a:p>
          <a:p>
            <a:pPr indent="0" lvl="0" marL="457200" rtl="0" algn="l">
              <a:spcBef>
                <a:spcPts val="0"/>
              </a:spcBef>
              <a:spcAft>
                <a:spcPts val="0"/>
              </a:spcAft>
              <a:buNone/>
            </a:pPr>
            <a:r>
              <a:t/>
            </a:r>
            <a:endParaRPr sz="1400">
              <a:latin typeface="Verdana"/>
              <a:ea typeface="Verdana"/>
              <a:cs typeface="Verdana"/>
              <a:sym typeface="Verdana"/>
            </a:endParaRPr>
          </a:p>
          <a:p>
            <a:pPr indent="0" lvl="0" marL="457200" rtl="0" algn="l">
              <a:lnSpc>
                <a:spcPct val="100000"/>
              </a:lnSpc>
              <a:spcBef>
                <a:spcPts val="592"/>
              </a:spcBef>
              <a:spcAft>
                <a:spcPts val="0"/>
              </a:spcAft>
              <a:buNone/>
            </a:pPr>
            <a:r>
              <a:t/>
            </a:r>
            <a:endParaRPr b="1" sz="1900" u="sng"/>
          </a:p>
        </p:txBody>
      </p:sp>
      <p:sp>
        <p:nvSpPr>
          <p:cNvPr id="303" name="Google Shape;303;g2223a778334_1_36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4" name="Google Shape;304;g2223a778334_1_360"/>
          <p:cNvSpPr txBox="1"/>
          <p:nvPr/>
        </p:nvSpPr>
        <p:spPr>
          <a:xfrm>
            <a:off x="159800" y="3515550"/>
            <a:ext cx="785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latin typeface="Calibri"/>
                <a:ea typeface="Calibri"/>
                <a:cs typeface="Calibri"/>
                <a:sym typeface="Calibri"/>
              </a:rPr>
              <a:t>(1)</a:t>
            </a:r>
            <a:endParaRPr sz="1600">
              <a:latin typeface="Calibri"/>
              <a:ea typeface="Calibri"/>
              <a:cs typeface="Calibri"/>
              <a:sym typeface="Calibri"/>
            </a:endParaRPr>
          </a:p>
        </p:txBody>
      </p:sp>
      <p:sp>
        <p:nvSpPr>
          <p:cNvPr id="305" name="Google Shape;305;g2223a778334_1_360"/>
          <p:cNvSpPr txBox="1"/>
          <p:nvPr/>
        </p:nvSpPr>
        <p:spPr>
          <a:xfrm>
            <a:off x="4572000" y="3596400"/>
            <a:ext cx="785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latin typeface="Calibri"/>
                <a:ea typeface="Calibri"/>
                <a:cs typeface="Calibri"/>
                <a:sym typeface="Calibri"/>
              </a:rPr>
              <a:t>(2)</a:t>
            </a:r>
            <a:endParaRPr sz="1600">
              <a:latin typeface="Calibri"/>
              <a:ea typeface="Calibri"/>
              <a:cs typeface="Calibri"/>
              <a:sym typeface="Calibri"/>
            </a:endParaRPr>
          </a:p>
        </p:txBody>
      </p:sp>
      <p:pic>
        <p:nvPicPr>
          <p:cNvPr id="306" name="Google Shape;306;g2223a778334_1_360"/>
          <p:cNvPicPr preferRelativeResize="0"/>
          <p:nvPr/>
        </p:nvPicPr>
        <p:blipFill>
          <a:blip r:embed="rId4">
            <a:alphaModFix/>
          </a:blip>
          <a:stretch>
            <a:fillRect/>
          </a:stretch>
        </p:blipFill>
        <p:spPr>
          <a:xfrm>
            <a:off x="450200" y="4518925"/>
            <a:ext cx="4121803" cy="2025750"/>
          </a:xfrm>
          <a:prstGeom prst="rect">
            <a:avLst/>
          </a:prstGeom>
          <a:noFill/>
          <a:ln>
            <a:noFill/>
          </a:ln>
        </p:spPr>
      </p:pic>
      <p:pic>
        <p:nvPicPr>
          <p:cNvPr id="307" name="Google Shape;307;g2223a778334_1_360"/>
          <p:cNvPicPr preferRelativeResize="0"/>
          <p:nvPr/>
        </p:nvPicPr>
        <p:blipFill>
          <a:blip r:embed="rId5">
            <a:alphaModFix/>
          </a:blip>
          <a:stretch>
            <a:fillRect/>
          </a:stretch>
        </p:blipFill>
        <p:spPr>
          <a:xfrm>
            <a:off x="4727125" y="4518925"/>
            <a:ext cx="4350300" cy="176139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1" name="Shape 311"/>
        <p:cNvGrpSpPr/>
        <p:nvPr/>
      </p:nvGrpSpPr>
      <p:grpSpPr>
        <a:xfrm>
          <a:off x="0" y="0"/>
          <a:ext cx="0" cy="0"/>
          <a:chOff x="0" y="0"/>
          <a:chExt cx="0" cy="0"/>
        </a:xfrm>
      </p:grpSpPr>
      <p:sp>
        <p:nvSpPr>
          <p:cNvPr id="312" name="Google Shape;312;g22238f8a98c_0_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13" name="Google Shape;313;g22238f8a98c_0_2"/>
          <p:cNvSpPr txBox="1"/>
          <p:nvPr/>
        </p:nvSpPr>
        <p:spPr>
          <a:xfrm>
            <a:off x="182441" y="1601126"/>
            <a:ext cx="7422000" cy="4620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1" lang="en-US" sz="2100"/>
              <a:t>Restrictions</a:t>
            </a:r>
            <a:endParaRPr b="1"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US" sz="1300">
                <a:solidFill>
                  <a:schemeClr val="dk1"/>
                </a:solidFill>
                <a:latin typeface="Verdana"/>
                <a:ea typeface="Verdana"/>
                <a:cs typeface="Verdana"/>
                <a:sym typeface="Verdana"/>
              </a:rPr>
              <a:t>Time:</a:t>
            </a:r>
            <a:endParaRPr b="1" sz="1300">
              <a:solidFill>
                <a:schemeClr val="dk1"/>
              </a:solidFill>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rPr lang="en-US" sz="1300">
                <a:solidFill>
                  <a:schemeClr val="dk1"/>
                </a:solidFill>
                <a:latin typeface="Verdana"/>
                <a:ea typeface="Verdana"/>
                <a:cs typeface="Verdana"/>
                <a:sym typeface="Verdana"/>
              </a:rPr>
              <a:t>We only have two semesters to get the software, hardware, and tests done from scratch with little to no experience with the subject matter beforehand. We have a lot of possible additions to the scope, but we may be limited by time. One of these additions is the addition of autonomous flight by the drone.</a:t>
            </a:r>
            <a:endParaRPr sz="1300">
              <a:solidFill>
                <a:schemeClr val="dk1"/>
              </a:solidFill>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rPr b="1" lang="en-US" sz="1300">
                <a:solidFill>
                  <a:schemeClr val="dk1"/>
                </a:solidFill>
                <a:latin typeface="Verdana"/>
                <a:ea typeface="Verdana"/>
                <a:cs typeface="Verdana"/>
                <a:sym typeface="Verdana"/>
              </a:rPr>
              <a:t>Expertise:</a:t>
            </a:r>
            <a:endParaRPr b="1" sz="1300">
              <a:solidFill>
                <a:schemeClr val="dk1"/>
              </a:solidFill>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rPr lang="en-US" sz="1300">
                <a:solidFill>
                  <a:schemeClr val="dk1"/>
                </a:solidFill>
                <a:latin typeface="Verdana"/>
                <a:ea typeface="Verdana"/>
                <a:cs typeface="Verdana"/>
                <a:sym typeface="Verdana"/>
              </a:rPr>
              <a:t>We are working with a lot of hardware and new interfaces/libraries we aren’t familiar with. We will have to use up time to learn how to use and work with these interfaces.</a:t>
            </a:r>
            <a:endParaRPr sz="1300">
              <a:solidFill>
                <a:schemeClr val="dk1"/>
              </a:solidFill>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rPr b="1" lang="en-US" sz="1300">
                <a:solidFill>
                  <a:schemeClr val="dk1"/>
                </a:solidFill>
                <a:latin typeface="Verdana"/>
                <a:ea typeface="Verdana"/>
                <a:cs typeface="Verdana"/>
                <a:sym typeface="Verdana"/>
              </a:rPr>
              <a:t>Access:</a:t>
            </a:r>
            <a:endParaRPr b="1" sz="1300">
              <a:solidFill>
                <a:schemeClr val="dk1"/>
              </a:solidFill>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rPr lang="en-US" sz="1300">
                <a:solidFill>
                  <a:schemeClr val="dk1"/>
                </a:solidFill>
                <a:latin typeface="Verdana"/>
                <a:ea typeface="Verdana"/>
                <a:cs typeface="Verdana"/>
                <a:sym typeface="Verdana"/>
              </a:rPr>
              <a:t>We have limited hardware (computing and vehicles) as well as limited access to them. We can work hands on with the drone and car when on campus and when we are given access to the testing facility, so we must be intentional about when we can be on campus and work with the hardware together.</a:t>
            </a:r>
            <a:endParaRPr sz="1500">
              <a:solidFill>
                <a:schemeClr val="dk1"/>
              </a:solidFill>
              <a:latin typeface="Verdana"/>
              <a:ea typeface="Verdana"/>
              <a:cs typeface="Verdana"/>
              <a:sym typeface="Verdan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7" name="Shape 317"/>
        <p:cNvGrpSpPr/>
        <p:nvPr/>
      </p:nvGrpSpPr>
      <p:grpSpPr>
        <a:xfrm>
          <a:off x="0" y="0"/>
          <a:ext cx="0" cy="0"/>
          <a:chOff x="0" y="0"/>
          <a:chExt cx="0" cy="0"/>
        </a:xfrm>
      </p:grpSpPr>
      <p:sp>
        <p:nvSpPr>
          <p:cNvPr id="318" name="Google Shape;318;g2221983dc9b_0_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19" name="Google Shape;319;g2221983dc9b_0_15"/>
          <p:cNvSpPr txBox="1"/>
          <p:nvPr/>
        </p:nvSpPr>
        <p:spPr>
          <a:xfrm>
            <a:off x="182441" y="1601126"/>
            <a:ext cx="7422000" cy="490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1" lang="en-US" sz="2100"/>
              <a:t>Validation Criteria</a:t>
            </a:r>
            <a:endParaRPr b="1"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Car drives via manual control</a:t>
            </a:r>
            <a:endParaRPr sz="1300">
              <a:solidFill>
                <a:schemeClr val="dk1"/>
              </a:solidFill>
              <a:latin typeface="Verdana"/>
              <a:ea typeface="Verdana"/>
              <a:cs typeface="Verdana"/>
              <a:sym typeface="Verdana"/>
            </a:endParaRPr>
          </a:p>
          <a:p>
            <a:pPr indent="-311150" lvl="0" marL="457200" marR="0" rtl="0" algn="l">
              <a:lnSpc>
                <a:spcPct val="100000"/>
              </a:lnSpc>
              <a:spcBef>
                <a:spcPts val="100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Car stops driving after receiving packet</a:t>
            </a:r>
            <a:endParaRPr sz="1300">
              <a:solidFill>
                <a:schemeClr val="dk1"/>
              </a:solidFill>
              <a:latin typeface="Verdana"/>
              <a:ea typeface="Verdana"/>
              <a:cs typeface="Verdana"/>
              <a:sym typeface="Verdana"/>
            </a:endParaRPr>
          </a:p>
          <a:p>
            <a:pPr indent="-311150" lvl="0" marL="457200" marR="0" rtl="0" algn="l">
              <a:lnSpc>
                <a:spcPct val="100000"/>
              </a:lnSpc>
              <a:spcBef>
                <a:spcPts val="100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Drone flies via manual control</a:t>
            </a:r>
            <a:endParaRPr sz="1300">
              <a:solidFill>
                <a:schemeClr val="dk1"/>
              </a:solidFill>
              <a:latin typeface="Verdana"/>
              <a:ea typeface="Verdana"/>
              <a:cs typeface="Verdana"/>
              <a:sym typeface="Verdana"/>
            </a:endParaRPr>
          </a:p>
          <a:p>
            <a:pPr indent="-311150" lvl="0" marL="457200" marR="0" rtl="0" algn="l">
              <a:lnSpc>
                <a:spcPct val="100000"/>
              </a:lnSpc>
              <a:spcBef>
                <a:spcPts val="100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Camera view shows on</a:t>
            </a:r>
            <a:endParaRPr sz="1300">
              <a:solidFill>
                <a:schemeClr val="dk1"/>
              </a:solidFill>
              <a:latin typeface="Verdana"/>
              <a:ea typeface="Verdana"/>
              <a:cs typeface="Verdana"/>
              <a:sym typeface="Verdana"/>
            </a:endParaRPr>
          </a:p>
          <a:p>
            <a:pPr indent="-311150" lvl="0" marL="457200" marR="0" rtl="0" algn="l">
              <a:lnSpc>
                <a:spcPct val="100000"/>
              </a:lnSpc>
              <a:spcBef>
                <a:spcPts val="100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The server receives the message</a:t>
            </a:r>
            <a:endParaRPr sz="1300">
              <a:solidFill>
                <a:schemeClr val="dk1"/>
              </a:solidFill>
              <a:latin typeface="Verdana"/>
              <a:ea typeface="Verdana"/>
              <a:cs typeface="Verdana"/>
              <a:sym typeface="Verdana"/>
            </a:endParaRPr>
          </a:p>
          <a:p>
            <a:pPr indent="-311150" lvl="0" marL="457200" marR="0" rtl="0" algn="l">
              <a:lnSpc>
                <a:spcPct val="100000"/>
              </a:lnSpc>
              <a:spcBef>
                <a:spcPts val="100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Program identifies red object</a:t>
            </a:r>
            <a:endParaRPr sz="1300">
              <a:solidFill>
                <a:schemeClr val="dk1"/>
              </a:solidFill>
              <a:latin typeface="Verdana"/>
              <a:ea typeface="Verdana"/>
              <a:cs typeface="Verdana"/>
              <a:sym typeface="Verdana"/>
            </a:endParaRPr>
          </a:p>
          <a:p>
            <a:pPr indent="-311150" lvl="0" marL="457200" marR="0" rtl="0" algn="l">
              <a:lnSpc>
                <a:spcPct val="100000"/>
              </a:lnSpc>
              <a:spcBef>
                <a:spcPts val="100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Program identifies red object</a:t>
            </a:r>
            <a:endParaRPr sz="1300">
              <a:solidFill>
                <a:schemeClr val="dk1"/>
              </a:solidFill>
              <a:latin typeface="Verdana"/>
              <a:ea typeface="Verdana"/>
              <a:cs typeface="Verdana"/>
              <a:sym typeface="Verdana"/>
            </a:endParaRPr>
          </a:p>
          <a:p>
            <a:pPr indent="-311150" lvl="0" marL="457200" marR="0" rtl="0" algn="l">
              <a:lnSpc>
                <a:spcPct val="100000"/>
              </a:lnSpc>
              <a:spcBef>
                <a:spcPts val="100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Computer receives a message from the drone after seeing red object</a:t>
            </a:r>
            <a:endParaRPr sz="1300">
              <a:solidFill>
                <a:schemeClr val="dk1"/>
              </a:solidFill>
              <a:latin typeface="Verdana"/>
              <a:ea typeface="Verdana"/>
              <a:cs typeface="Verdana"/>
              <a:sym typeface="Verdana"/>
            </a:endParaRPr>
          </a:p>
          <a:p>
            <a:pPr indent="-311150" lvl="0" marL="457200" marR="0" rtl="0" algn="l">
              <a:lnSpc>
                <a:spcPct val="100000"/>
              </a:lnSpc>
              <a:spcBef>
                <a:spcPts val="100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Drone flies while program is running and identifies the red object</a:t>
            </a:r>
            <a:endParaRPr sz="1300">
              <a:solidFill>
                <a:schemeClr val="dk1"/>
              </a:solidFill>
              <a:latin typeface="Verdana"/>
              <a:ea typeface="Verdana"/>
              <a:cs typeface="Verdana"/>
              <a:sym typeface="Verdana"/>
            </a:endParaRPr>
          </a:p>
          <a:p>
            <a:pPr indent="-311150" lvl="0" marL="457200" marR="0" rtl="0" algn="l">
              <a:lnSpc>
                <a:spcPct val="100000"/>
              </a:lnSpc>
              <a:spcBef>
                <a:spcPts val="100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Car receives the message from the drone</a:t>
            </a:r>
            <a:endParaRPr sz="1300">
              <a:solidFill>
                <a:schemeClr val="dk1"/>
              </a:solidFill>
              <a:latin typeface="Verdana"/>
              <a:ea typeface="Verdana"/>
              <a:cs typeface="Verdana"/>
              <a:sym typeface="Verdana"/>
            </a:endParaRPr>
          </a:p>
          <a:p>
            <a:pPr indent="-311150" lvl="0" marL="457200" marR="0" rtl="0" algn="l">
              <a:lnSpc>
                <a:spcPct val="100000"/>
              </a:lnSpc>
              <a:spcBef>
                <a:spcPts val="1000"/>
              </a:spcBef>
              <a:spcAft>
                <a:spcPts val="0"/>
              </a:spcAft>
              <a:buClr>
                <a:schemeClr val="dk1"/>
              </a:buClr>
              <a:buSzPts val="1300"/>
              <a:buFont typeface="Verdana"/>
              <a:buChar char="●"/>
            </a:pPr>
            <a:r>
              <a:rPr lang="en-US" sz="1300">
                <a:solidFill>
                  <a:schemeClr val="dk1"/>
                </a:solidFill>
                <a:latin typeface="Verdana"/>
                <a:ea typeface="Verdana"/>
                <a:cs typeface="Verdana"/>
                <a:sym typeface="Verdana"/>
              </a:rPr>
              <a:t>Car receives a message from the drone and stops taking inputs.</a:t>
            </a:r>
            <a:endParaRPr sz="1200">
              <a:solidFill>
                <a:schemeClr val="dk1"/>
              </a:solidFill>
              <a:latin typeface="Verdana"/>
              <a:ea typeface="Verdana"/>
              <a:cs typeface="Verdana"/>
              <a:sym typeface="Verdana"/>
            </a:endParaRPr>
          </a:p>
          <a:p>
            <a:pPr indent="0" lvl="0" marL="0" marR="0" rtl="0" algn="l">
              <a:lnSpc>
                <a:spcPct val="100000"/>
              </a:lnSpc>
              <a:spcBef>
                <a:spcPts val="1000"/>
              </a:spcBef>
              <a:spcAft>
                <a:spcPts val="0"/>
              </a:spcAft>
              <a:buClr>
                <a:schemeClr val="dk1"/>
              </a:buClr>
              <a:buSzPts val="1100"/>
              <a:buFont typeface="Arial"/>
              <a:buNone/>
            </a:pPr>
            <a:r>
              <a:rPr lang="en-US" sz="1200" u="sng">
                <a:solidFill>
                  <a:schemeClr val="hlink"/>
                </a:solidFill>
                <a:latin typeface="Verdana"/>
                <a:ea typeface="Verdana"/>
                <a:cs typeface="Verdana"/>
                <a:sym typeface="Verdana"/>
                <a:hlinkClick r:id="rId4"/>
              </a:rPr>
              <a:t>https://docs.google.com/document/d/1LsXinBeIe5RTQ6oee1FFdQJKwKT-5xNaWBrpxOrkHEg/edit?usp=sharing</a:t>
            </a:r>
            <a:r>
              <a:rPr lang="en-US" sz="1200">
                <a:solidFill>
                  <a:schemeClr val="dk1"/>
                </a:solidFill>
                <a:latin typeface="Verdana"/>
                <a:ea typeface="Verdana"/>
                <a:cs typeface="Verdana"/>
                <a:sym typeface="Verdana"/>
              </a:rPr>
              <a:t> </a:t>
            </a:r>
            <a:endParaRPr sz="1200">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100"/>
              <a:buFont typeface="Arial"/>
              <a:buNone/>
            </a:pPr>
            <a:r>
              <a:rPr lang="en-US" sz="1200">
                <a:solidFill>
                  <a:schemeClr val="dk1"/>
                </a:solidFill>
                <a:latin typeface="Verdana"/>
                <a:ea typeface="Verdana"/>
                <a:cs typeface="Verdana"/>
                <a:sym typeface="Verdana"/>
              </a:rPr>
              <a:t>See for detailed information on each test</a:t>
            </a:r>
            <a:endParaRPr sz="1200">
              <a:solidFill>
                <a:schemeClr val="dk1"/>
              </a:solidFill>
              <a:latin typeface="Verdana"/>
              <a:ea typeface="Verdana"/>
              <a:cs typeface="Verdana"/>
              <a:sym typeface="Verdan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3" name="Shape 323"/>
        <p:cNvGrpSpPr/>
        <p:nvPr/>
      </p:nvGrpSpPr>
      <p:grpSpPr>
        <a:xfrm>
          <a:off x="0" y="0"/>
          <a:ext cx="0" cy="0"/>
          <a:chOff x="0" y="0"/>
          <a:chExt cx="0" cy="0"/>
        </a:xfrm>
      </p:grpSpPr>
      <p:sp>
        <p:nvSpPr>
          <p:cNvPr id="324" name="Google Shape;324;g2223a778334_1_243"/>
          <p:cNvSpPr txBox="1"/>
          <p:nvPr>
            <p:ph idx="1" type="body"/>
          </p:nvPr>
        </p:nvSpPr>
        <p:spPr>
          <a:xfrm>
            <a:off x="228600" y="1518100"/>
            <a:ext cx="8686800" cy="4923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Traceability Matrix</a:t>
            </a:r>
            <a:endParaRPr b="1" u="sng"/>
          </a:p>
          <a:p>
            <a:pPr indent="0" lvl="0" marL="0" rtl="0" algn="l">
              <a:lnSpc>
                <a:spcPct val="100000"/>
              </a:lnSpc>
              <a:spcBef>
                <a:spcPts val="592"/>
              </a:spcBef>
              <a:spcAft>
                <a:spcPts val="0"/>
              </a:spcAft>
              <a:buClr>
                <a:schemeClr val="dk1"/>
              </a:buClr>
              <a:buSzPts val="3200"/>
              <a:buNone/>
            </a:pPr>
            <a:r>
              <a:t/>
            </a:r>
            <a:endParaRPr b="1" u="sng"/>
          </a:p>
          <a:p>
            <a:pPr indent="0" lvl="0" marL="0" rtl="0" algn="l">
              <a:lnSpc>
                <a:spcPct val="100000"/>
              </a:lnSpc>
              <a:spcBef>
                <a:spcPts val="592"/>
              </a:spcBef>
              <a:spcAft>
                <a:spcPts val="0"/>
              </a:spcAft>
              <a:buClr>
                <a:schemeClr val="dk1"/>
              </a:buClr>
              <a:buSzPts val="3200"/>
              <a:buNone/>
            </a:pPr>
            <a:r>
              <a:t/>
            </a:r>
            <a:endParaRPr b="1" u="sng"/>
          </a:p>
        </p:txBody>
      </p:sp>
      <p:sp>
        <p:nvSpPr>
          <p:cNvPr id="325" name="Google Shape;325;g2223a778334_1_24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326" name="Google Shape;326;g2223a778334_1_243"/>
          <p:cNvPicPr preferRelativeResize="0"/>
          <p:nvPr/>
        </p:nvPicPr>
        <p:blipFill rotWithShape="1">
          <a:blip r:embed="rId4">
            <a:alphaModFix/>
          </a:blip>
          <a:srcRect b="10386" l="0" r="0" t="0"/>
          <a:stretch/>
        </p:blipFill>
        <p:spPr>
          <a:xfrm>
            <a:off x="726050" y="2285225"/>
            <a:ext cx="7691900" cy="38463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0" name="Shape 330"/>
        <p:cNvGrpSpPr/>
        <p:nvPr/>
      </p:nvGrpSpPr>
      <p:grpSpPr>
        <a:xfrm>
          <a:off x="0" y="0"/>
          <a:ext cx="0" cy="0"/>
          <a:chOff x="0" y="0"/>
          <a:chExt cx="0" cy="0"/>
        </a:xfrm>
      </p:grpSpPr>
      <p:sp>
        <p:nvSpPr>
          <p:cNvPr id="331" name="Google Shape;331;g2223a778334_1_254"/>
          <p:cNvSpPr txBox="1"/>
          <p:nvPr>
            <p:ph idx="1" type="body"/>
          </p:nvPr>
        </p:nvSpPr>
        <p:spPr>
          <a:xfrm>
            <a:off x="457200" y="2305130"/>
            <a:ext cx="8229600" cy="3827400"/>
          </a:xfrm>
          <a:prstGeom prst="rect">
            <a:avLst/>
          </a:prstGeom>
          <a:noFill/>
          <a:ln>
            <a:noFill/>
          </a:ln>
        </p:spPr>
        <p:txBody>
          <a:bodyPr anchorCtr="0" anchor="t" bIns="45700" lIns="91425" spcFirstLastPara="1" rIns="91425" wrap="square" tIns="45700">
            <a:normAutofit lnSpcReduction="20000"/>
          </a:bodyPr>
          <a:lstStyle/>
          <a:p>
            <a:pPr indent="-368300" lvl="0" marL="457200" rtl="0" algn="l">
              <a:lnSpc>
                <a:spcPct val="100000"/>
              </a:lnSpc>
              <a:spcBef>
                <a:spcPts val="440"/>
              </a:spcBef>
              <a:spcAft>
                <a:spcPts val="0"/>
              </a:spcAft>
              <a:buClr>
                <a:srgbClr val="17365D"/>
              </a:buClr>
              <a:buSzPts val="2200"/>
              <a:buChar char="•"/>
            </a:pPr>
            <a:r>
              <a:rPr lang="en-US" sz="2200">
                <a:solidFill>
                  <a:srgbClr val="17365D"/>
                </a:solidFill>
              </a:rPr>
              <a:t>Demetrius Johnson</a:t>
            </a:r>
            <a:endParaRPr sz="2200">
              <a:solidFill>
                <a:srgbClr val="17365D"/>
              </a:solidFill>
            </a:endParaRPr>
          </a:p>
          <a:p>
            <a:pPr indent="-368300" lvl="1" marL="914400" rtl="0" algn="l">
              <a:lnSpc>
                <a:spcPct val="100000"/>
              </a:lnSpc>
              <a:spcBef>
                <a:spcPts val="0"/>
              </a:spcBef>
              <a:spcAft>
                <a:spcPts val="0"/>
              </a:spcAft>
              <a:buClr>
                <a:srgbClr val="17365D"/>
              </a:buClr>
              <a:buSzPts val="2200"/>
              <a:buChar char="–"/>
            </a:pPr>
            <a:r>
              <a:rPr lang="en-US" sz="2200" u="sng">
                <a:solidFill>
                  <a:schemeClr val="hlink"/>
                </a:solidFill>
                <a:hlinkClick r:id="rId4"/>
              </a:rPr>
              <a:t>meech@umich.edu</a:t>
            </a:r>
            <a:endParaRPr sz="2200">
              <a:solidFill>
                <a:srgbClr val="17365D"/>
              </a:solidFill>
            </a:endParaRPr>
          </a:p>
          <a:p>
            <a:pPr indent="-368300" lvl="0" marL="457200" rtl="0" algn="l">
              <a:lnSpc>
                <a:spcPct val="100000"/>
              </a:lnSpc>
              <a:spcBef>
                <a:spcPts val="0"/>
              </a:spcBef>
              <a:spcAft>
                <a:spcPts val="0"/>
              </a:spcAft>
              <a:buClr>
                <a:srgbClr val="17365D"/>
              </a:buClr>
              <a:buSzPts val="2200"/>
              <a:buChar char="•"/>
            </a:pPr>
            <a:r>
              <a:rPr lang="en-US" sz="2200">
                <a:solidFill>
                  <a:srgbClr val="17365D"/>
                </a:solidFill>
              </a:rPr>
              <a:t>Ryan Saur</a:t>
            </a:r>
            <a:endParaRPr sz="2200">
              <a:solidFill>
                <a:srgbClr val="17365D"/>
              </a:solidFill>
            </a:endParaRPr>
          </a:p>
          <a:p>
            <a:pPr indent="-368300" lvl="1" marL="914400" rtl="0" algn="l">
              <a:lnSpc>
                <a:spcPct val="100000"/>
              </a:lnSpc>
              <a:spcBef>
                <a:spcPts val="0"/>
              </a:spcBef>
              <a:spcAft>
                <a:spcPts val="0"/>
              </a:spcAft>
              <a:buClr>
                <a:srgbClr val="17365D"/>
              </a:buClr>
              <a:buSzPts val="2200"/>
              <a:buChar char="–"/>
            </a:pPr>
            <a:r>
              <a:rPr lang="en-US" sz="2200" u="sng">
                <a:solidFill>
                  <a:schemeClr val="hlink"/>
                </a:solidFill>
                <a:hlinkClick r:id="rId5"/>
              </a:rPr>
              <a:t>sauerr@umich.edu</a:t>
            </a:r>
            <a:endParaRPr sz="2200">
              <a:solidFill>
                <a:srgbClr val="17365D"/>
              </a:solidFill>
            </a:endParaRPr>
          </a:p>
          <a:p>
            <a:pPr indent="-368300" lvl="0" marL="457200" rtl="0" algn="l">
              <a:lnSpc>
                <a:spcPct val="100000"/>
              </a:lnSpc>
              <a:spcBef>
                <a:spcPts val="0"/>
              </a:spcBef>
              <a:spcAft>
                <a:spcPts val="0"/>
              </a:spcAft>
              <a:buClr>
                <a:srgbClr val="17365D"/>
              </a:buClr>
              <a:buSzPts val="2200"/>
              <a:buChar char="•"/>
            </a:pPr>
            <a:r>
              <a:rPr lang="en-US" sz="2200">
                <a:solidFill>
                  <a:srgbClr val="17365D"/>
                </a:solidFill>
              </a:rPr>
              <a:t>Jonathan Schall</a:t>
            </a:r>
            <a:endParaRPr sz="2200">
              <a:solidFill>
                <a:srgbClr val="17365D"/>
              </a:solidFill>
            </a:endParaRPr>
          </a:p>
          <a:p>
            <a:pPr indent="-368300" lvl="1" marL="914400" rtl="0" algn="l">
              <a:lnSpc>
                <a:spcPct val="100000"/>
              </a:lnSpc>
              <a:spcBef>
                <a:spcPts val="0"/>
              </a:spcBef>
              <a:spcAft>
                <a:spcPts val="0"/>
              </a:spcAft>
              <a:buClr>
                <a:srgbClr val="17365D"/>
              </a:buClr>
              <a:buSzPts val="2200"/>
              <a:buChar char="–"/>
            </a:pPr>
            <a:r>
              <a:rPr lang="en-US" sz="2200" u="sng">
                <a:solidFill>
                  <a:schemeClr val="hlink"/>
                </a:solidFill>
                <a:hlinkClick r:id="rId6"/>
              </a:rPr>
              <a:t>jcschal@umich.edu</a:t>
            </a:r>
            <a:endParaRPr sz="2200">
              <a:solidFill>
                <a:srgbClr val="17365D"/>
              </a:solidFill>
            </a:endParaRPr>
          </a:p>
          <a:p>
            <a:pPr indent="-368300" lvl="0" marL="457200" rtl="0" algn="l">
              <a:lnSpc>
                <a:spcPct val="100000"/>
              </a:lnSpc>
              <a:spcBef>
                <a:spcPts val="0"/>
              </a:spcBef>
              <a:spcAft>
                <a:spcPts val="0"/>
              </a:spcAft>
              <a:buClr>
                <a:srgbClr val="17365D"/>
              </a:buClr>
              <a:buSzPts val="2200"/>
              <a:buChar char="•"/>
            </a:pPr>
            <a:r>
              <a:rPr lang="en-US" sz="2200">
                <a:solidFill>
                  <a:srgbClr val="17365D"/>
                </a:solidFill>
              </a:rPr>
              <a:t>Olivia Pellegrini</a:t>
            </a:r>
            <a:endParaRPr sz="2200">
              <a:solidFill>
                <a:srgbClr val="17365D"/>
              </a:solidFill>
            </a:endParaRPr>
          </a:p>
          <a:p>
            <a:pPr indent="-368300" lvl="1" marL="914400" rtl="0" algn="l">
              <a:lnSpc>
                <a:spcPct val="100000"/>
              </a:lnSpc>
              <a:spcBef>
                <a:spcPts val="0"/>
              </a:spcBef>
              <a:spcAft>
                <a:spcPts val="0"/>
              </a:spcAft>
              <a:buClr>
                <a:srgbClr val="17365D"/>
              </a:buClr>
              <a:buSzPts val="2200"/>
              <a:buChar char="–"/>
            </a:pPr>
            <a:r>
              <a:rPr lang="en-US" sz="2200" u="sng">
                <a:solidFill>
                  <a:schemeClr val="hlink"/>
                </a:solidFill>
                <a:hlinkClick r:id="rId7"/>
              </a:rPr>
              <a:t>opelle@umich.edu</a:t>
            </a:r>
            <a:endParaRPr sz="2200">
              <a:solidFill>
                <a:srgbClr val="17365D"/>
              </a:solidFill>
            </a:endParaRPr>
          </a:p>
          <a:p>
            <a:pPr indent="-368300" lvl="0" marL="457200" rtl="0" algn="l">
              <a:lnSpc>
                <a:spcPct val="100000"/>
              </a:lnSpc>
              <a:spcBef>
                <a:spcPts val="0"/>
              </a:spcBef>
              <a:spcAft>
                <a:spcPts val="0"/>
              </a:spcAft>
              <a:buClr>
                <a:srgbClr val="17365D"/>
              </a:buClr>
              <a:buSzPts val="2200"/>
              <a:buChar char="•"/>
            </a:pPr>
            <a:r>
              <a:rPr lang="en-US" sz="2200">
                <a:solidFill>
                  <a:srgbClr val="17365D"/>
                </a:solidFill>
              </a:rPr>
              <a:t>Dr. Zheng Song (Client)</a:t>
            </a:r>
            <a:endParaRPr sz="2200">
              <a:solidFill>
                <a:srgbClr val="17365D"/>
              </a:solidFill>
            </a:endParaRPr>
          </a:p>
          <a:p>
            <a:pPr indent="-368300" lvl="1" marL="914400" rtl="0" algn="l">
              <a:lnSpc>
                <a:spcPct val="100000"/>
              </a:lnSpc>
              <a:spcBef>
                <a:spcPts val="0"/>
              </a:spcBef>
              <a:spcAft>
                <a:spcPts val="0"/>
              </a:spcAft>
              <a:buClr>
                <a:srgbClr val="17365D"/>
              </a:buClr>
              <a:buSzPts val="2200"/>
              <a:buChar char="–"/>
            </a:pPr>
            <a:r>
              <a:rPr lang="en-US" sz="2200" u="sng">
                <a:solidFill>
                  <a:schemeClr val="hlink"/>
                </a:solidFill>
                <a:hlinkClick r:id="rId8"/>
              </a:rPr>
              <a:t>zhesong@umich.edu</a:t>
            </a:r>
            <a:endParaRPr sz="2200">
              <a:solidFill>
                <a:srgbClr val="17365D"/>
              </a:solidFill>
            </a:endParaRPr>
          </a:p>
          <a:p>
            <a:pPr indent="-368300" lvl="0" marL="457200" rtl="0" algn="l">
              <a:lnSpc>
                <a:spcPct val="100000"/>
              </a:lnSpc>
              <a:spcBef>
                <a:spcPts val="0"/>
              </a:spcBef>
              <a:spcAft>
                <a:spcPts val="0"/>
              </a:spcAft>
              <a:buClr>
                <a:srgbClr val="17365D"/>
              </a:buClr>
              <a:buSzPts val="2200"/>
              <a:buChar char="•"/>
            </a:pPr>
            <a:r>
              <a:rPr lang="en-US" sz="2200">
                <a:solidFill>
                  <a:srgbClr val="17365D"/>
                </a:solidFill>
              </a:rPr>
              <a:t>Dr. Bruce Maxim</a:t>
            </a:r>
            <a:endParaRPr sz="2200">
              <a:solidFill>
                <a:srgbClr val="17365D"/>
              </a:solidFill>
            </a:endParaRPr>
          </a:p>
          <a:p>
            <a:pPr indent="-368300" lvl="1" marL="914400" rtl="0" algn="l">
              <a:lnSpc>
                <a:spcPct val="100000"/>
              </a:lnSpc>
              <a:spcBef>
                <a:spcPts val="0"/>
              </a:spcBef>
              <a:spcAft>
                <a:spcPts val="0"/>
              </a:spcAft>
              <a:buClr>
                <a:srgbClr val="17365D"/>
              </a:buClr>
              <a:buSzPts val="2200"/>
              <a:buChar char="–"/>
            </a:pPr>
            <a:r>
              <a:rPr lang="en-US" sz="2200">
                <a:solidFill>
                  <a:srgbClr val="17365D"/>
                </a:solidFill>
              </a:rPr>
              <a:t>Senior Design Professor/Director CIS-4951 Winter 2023</a:t>
            </a:r>
            <a:endParaRPr sz="2200">
              <a:solidFill>
                <a:srgbClr val="17365D"/>
              </a:solidFill>
            </a:endParaRPr>
          </a:p>
          <a:p>
            <a:pPr indent="-368300" lvl="1" marL="914400" rtl="0" algn="l">
              <a:lnSpc>
                <a:spcPct val="100000"/>
              </a:lnSpc>
              <a:spcBef>
                <a:spcPts val="0"/>
              </a:spcBef>
              <a:spcAft>
                <a:spcPts val="0"/>
              </a:spcAft>
              <a:buClr>
                <a:srgbClr val="17365D"/>
              </a:buClr>
              <a:buSzPts val="2200"/>
              <a:buChar char="–"/>
            </a:pPr>
            <a:r>
              <a:rPr lang="en-US" sz="2200" u="sng">
                <a:solidFill>
                  <a:schemeClr val="hlink"/>
                </a:solidFill>
                <a:hlinkClick r:id="rId9"/>
              </a:rPr>
              <a:t>bmaxim@umich.edu</a:t>
            </a:r>
            <a:endParaRPr sz="2200">
              <a:solidFill>
                <a:srgbClr val="17365D"/>
              </a:solidFill>
            </a:endParaRPr>
          </a:p>
        </p:txBody>
      </p:sp>
      <p:sp>
        <p:nvSpPr>
          <p:cNvPr id="332" name="Google Shape;332;g2223a778334_1_25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333" name="Google Shape;333;g2223a778334_1_254"/>
          <p:cNvSpPr txBox="1"/>
          <p:nvPr/>
        </p:nvSpPr>
        <p:spPr>
          <a:xfrm>
            <a:off x="3192177" y="1531126"/>
            <a:ext cx="2743200" cy="554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000"/>
              <a:buFont typeface="Arial"/>
              <a:buNone/>
            </a:pPr>
            <a:r>
              <a:rPr b="1" i="0" lang="en-US" sz="3000" u="sng" cap="none" strike="noStrike">
                <a:solidFill>
                  <a:srgbClr val="17365D"/>
                </a:solidFill>
                <a:latin typeface="Calibri"/>
                <a:ea typeface="Calibri"/>
                <a:cs typeface="Calibri"/>
                <a:sym typeface="Calibri"/>
              </a:rPr>
              <a:t>Contact Us</a:t>
            </a:r>
            <a:endParaRPr b="0" i="0" sz="3000" u="sng" cap="none" strike="noStrike">
              <a:solidFill>
                <a:srgbClr val="17365D"/>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7" name="Shape 337"/>
        <p:cNvGrpSpPr/>
        <p:nvPr/>
      </p:nvGrpSpPr>
      <p:grpSpPr>
        <a:xfrm>
          <a:off x="0" y="0"/>
          <a:ext cx="0" cy="0"/>
          <a:chOff x="0" y="0"/>
          <a:chExt cx="0" cy="0"/>
        </a:xfrm>
      </p:grpSpPr>
      <p:sp>
        <p:nvSpPr>
          <p:cNvPr id="338" name="Google Shape;338;g1f27846afb7_0_2"/>
          <p:cNvSpPr txBox="1"/>
          <p:nvPr>
            <p:ph idx="1" type="body"/>
          </p:nvPr>
        </p:nvSpPr>
        <p:spPr>
          <a:xfrm>
            <a:off x="228600" y="1518100"/>
            <a:ext cx="8686800" cy="4923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Traceability Matrix</a:t>
            </a:r>
            <a:endParaRPr b="1" u="sng"/>
          </a:p>
          <a:p>
            <a:pPr indent="0" lvl="0" marL="0" rtl="0" algn="l">
              <a:lnSpc>
                <a:spcPct val="100000"/>
              </a:lnSpc>
              <a:spcBef>
                <a:spcPts val="592"/>
              </a:spcBef>
              <a:spcAft>
                <a:spcPts val="0"/>
              </a:spcAft>
              <a:buClr>
                <a:schemeClr val="dk1"/>
              </a:buClr>
              <a:buSzPts val="3200"/>
              <a:buNone/>
            </a:pPr>
            <a:r>
              <a:t/>
            </a:r>
            <a:endParaRPr b="1" u="sng"/>
          </a:p>
          <a:p>
            <a:pPr indent="0" lvl="0" marL="0" rtl="0" algn="l">
              <a:lnSpc>
                <a:spcPct val="100000"/>
              </a:lnSpc>
              <a:spcBef>
                <a:spcPts val="592"/>
              </a:spcBef>
              <a:spcAft>
                <a:spcPts val="0"/>
              </a:spcAft>
              <a:buClr>
                <a:schemeClr val="dk1"/>
              </a:buClr>
              <a:buSzPts val="3200"/>
              <a:buNone/>
            </a:pPr>
            <a:r>
              <a:t/>
            </a:r>
            <a:endParaRPr b="1" u="sng"/>
          </a:p>
        </p:txBody>
      </p:sp>
      <p:sp>
        <p:nvSpPr>
          <p:cNvPr id="339" name="Google Shape;339;g1f27846afb7_0_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40" name="Google Shape;340;g1f27846afb7_0_2"/>
          <p:cNvPicPr preferRelativeResize="0"/>
          <p:nvPr/>
        </p:nvPicPr>
        <p:blipFill rotWithShape="1">
          <a:blip r:embed="rId4">
            <a:alphaModFix/>
          </a:blip>
          <a:srcRect b="10385" l="0" r="0" t="0"/>
          <a:stretch/>
        </p:blipFill>
        <p:spPr>
          <a:xfrm>
            <a:off x="726050" y="2285225"/>
            <a:ext cx="7691900" cy="38463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4" name="Shape 344"/>
        <p:cNvGrpSpPr/>
        <p:nvPr/>
      </p:nvGrpSpPr>
      <p:grpSpPr>
        <a:xfrm>
          <a:off x="0" y="0"/>
          <a:ext cx="0" cy="0"/>
          <a:chOff x="0" y="0"/>
          <a:chExt cx="0" cy="0"/>
        </a:xfrm>
      </p:grpSpPr>
      <p:sp>
        <p:nvSpPr>
          <p:cNvPr id="345" name="Google Shape;345;g1f26a9ab07c_2_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46" name="Google Shape;346;g1f26a9ab07c_2_8"/>
          <p:cNvSpPr txBox="1"/>
          <p:nvPr/>
        </p:nvSpPr>
        <p:spPr>
          <a:xfrm>
            <a:off x="182441" y="1601126"/>
            <a:ext cx="7422000" cy="2401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1" i="0" lang="en-US" sz="2100" u="none" cap="none" strike="noStrike">
                <a:solidFill>
                  <a:srgbClr val="000000"/>
                </a:solidFill>
                <a:latin typeface="Arial"/>
                <a:ea typeface="Arial"/>
                <a:cs typeface="Arial"/>
                <a:sym typeface="Arial"/>
              </a:rPr>
              <a:t>Project Schedule (backlog + gantt chart)</a:t>
            </a:r>
            <a:endParaRPr b="1"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1" lang="en-US" sz="2100" u="sng">
                <a:solidFill>
                  <a:schemeClr val="hlink"/>
                </a:solidFill>
                <a:hlinkClick r:id="rId4"/>
              </a:rPr>
              <a:t>https://docs.google.com/spreadsheets/d/19jwEwpa6-wcxdM9MpsWajnalgw1fmSHmAJUBHp3Weyg/edit?usp=sharing</a:t>
            </a:r>
            <a:endParaRPr b="1" sz="2100"/>
          </a:p>
          <a:p>
            <a:pPr indent="0" lvl="0" marL="0" marR="0" rtl="0" algn="l">
              <a:lnSpc>
                <a:spcPct val="100000"/>
              </a:lnSpc>
              <a:spcBef>
                <a:spcPts val="0"/>
              </a:spcBef>
              <a:spcAft>
                <a:spcPts val="0"/>
              </a:spcAft>
              <a:buClr>
                <a:srgbClr val="000000"/>
              </a:buClr>
              <a:buSzPts val="2100"/>
              <a:buFont typeface="Arial"/>
              <a:buNone/>
            </a:pPr>
            <a:r>
              <a:t/>
            </a:r>
            <a:endParaRPr b="1" sz="2100"/>
          </a:p>
          <a:p>
            <a:pPr indent="0" lvl="0" marL="0" marR="0" rtl="0" algn="l">
              <a:lnSpc>
                <a:spcPct val="100000"/>
              </a:lnSpc>
              <a:spcBef>
                <a:spcPts val="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chemeClr val="dk1"/>
              </a:buClr>
              <a:buSzPts val="1100"/>
              <a:buFont typeface="Arial"/>
              <a:buNone/>
            </a:pPr>
            <a:r>
              <a:t/>
            </a:r>
            <a:endParaRPr b="0" i="0" sz="1200" u="none" cap="none" strike="noStrike">
              <a:solidFill>
                <a:schemeClr val="dk1"/>
              </a:solidFill>
              <a:latin typeface="Verdana"/>
              <a:ea typeface="Verdana"/>
              <a:cs typeface="Verdana"/>
              <a:sym typeface="Verdana"/>
            </a:endParaRPr>
          </a:p>
          <a:p>
            <a:pPr indent="0" lvl="0" marL="914400" marR="0" rtl="0" algn="l">
              <a:lnSpc>
                <a:spcPct val="100000"/>
              </a:lnSpc>
              <a:spcBef>
                <a:spcPts val="0"/>
              </a:spcBef>
              <a:spcAft>
                <a:spcPts val="0"/>
              </a:spcAft>
              <a:buClr>
                <a:schemeClr val="dk1"/>
              </a:buClr>
              <a:buSzPts val="1100"/>
              <a:buFont typeface="Arial"/>
              <a:buNone/>
            </a:pPr>
            <a:r>
              <a:t/>
            </a:r>
            <a:endParaRPr b="0" i="0" sz="1200" u="none" cap="none" strike="noStrike">
              <a:solidFill>
                <a:schemeClr val="dk1"/>
              </a:solidFill>
              <a:latin typeface="Verdana"/>
              <a:ea typeface="Verdana"/>
              <a:cs typeface="Verdana"/>
              <a:sym typeface="Verdan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0" name="Shape 350"/>
        <p:cNvGrpSpPr/>
        <p:nvPr/>
      </p:nvGrpSpPr>
      <p:grpSpPr>
        <a:xfrm>
          <a:off x="0" y="0"/>
          <a:ext cx="0" cy="0"/>
          <a:chOff x="0" y="0"/>
          <a:chExt cx="0" cy="0"/>
        </a:xfrm>
      </p:grpSpPr>
      <p:sp>
        <p:nvSpPr>
          <p:cNvPr id="351" name="Google Shape;351;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52" name="Google Shape;352;p7"/>
          <p:cNvSpPr txBox="1"/>
          <p:nvPr/>
        </p:nvSpPr>
        <p:spPr>
          <a:xfrm>
            <a:off x="182441" y="1601126"/>
            <a:ext cx="7422000" cy="498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1" i="0" lang="en-US" sz="2100" u="none" cap="none" strike="noStrike">
                <a:solidFill>
                  <a:srgbClr val="000000"/>
                </a:solidFill>
                <a:latin typeface="Arial"/>
                <a:ea typeface="Arial"/>
                <a:cs typeface="Arial"/>
                <a:sym typeface="Arial"/>
              </a:rPr>
              <a:t>Research References</a:t>
            </a:r>
            <a:endParaRPr b="1" i="0" sz="2100" u="none" cap="none" strike="noStrike">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chemeClr val="dk1"/>
              </a:buClr>
              <a:buSzPts val="1200"/>
              <a:buFont typeface="Verdana"/>
              <a:buChar char="●"/>
            </a:pPr>
            <a:r>
              <a:rPr b="0" i="0" lang="en-US" sz="1200" u="none" cap="none" strike="noStrike">
                <a:solidFill>
                  <a:schemeClr val="dk1"/>
                </a:solidFill>
                <a:latin typeface="Verdana"/>
                <a:ea typeface="Verdana"/>
                <a:cs typeface="Verdana"/>
                <a:sym typeface="Verdana"/>
              </a:rPr>
              <a:t>S. A. Hadiwardoyo, E. Hernández-Orallo, C. T. Calafate, J. -C. Cano and P. Manzoni, </a:t>
            </a:r>
            <a:r>
              <a:rPr b="1" i="0" lang="en-US" sz="1200" u="none" cap="none" strike="noStrike">
                <a:solidFill>
                  <a:schemeClr val="dk1"/>
                </a:solidFill>
                <a:latin typeface="Verdana"/>
                <a:ea typeface="Verdana"/>
                <a:cs typeface="Verdana"/>
                <a:sym typeface="Verdana"/>
              </a:rPr>
              <a:t>"Evaluating UAV-to-Car Communications Performance: Testbed Experiments,"</a:t>
            </a:r>
            <a:r>
              <a:rPr b="0" i="0" lang="en-US" sz="1200" u="none" cap="none" strike="noStrike">
                <a:solidFill>
                  <a:schemeClr val="dk1"/>
                </a:solidFill>
                <a:latin typeface="Verdana"/>
                <a:ea typeface="Verdana"/>
                <a:cs typeface="Verdana"/>
                <a:sym typeface="Verdana"/>
              </a:rPr>
              <a:t> 2018 IEEE 32nd International Conference on Advanced Information Networking and Applications (AINA), Krakow, Poland, 2018, pp. 86-92, doi: 10.1109/AINA.2018.00025.</a:t>
            </a:r>
            <a:endParaRPr b="0" i="0" sz="1200" u="none" cap="none" strike="noStrike">
              <a:solidFill>
                <a:schemeClr val="dk1"/>
              </a:solidFill>
              <a:latin typeface="Verdana"/>
              <a:ea typeface="Verdana"/>
              <a:cs typeface="Verdana"/>
              <a:sym typeface="Verdana"/>
            </a:endParaRPr>
          </a:p>
          <a:p>
            <a:pPr indent="-304800" lvl="1" marL="914400" marR="0" rtl="0" algn="l">
              <a:lnSpc>
                <a:spcPct val="100000"/>
              </a:lnSpc>
              <a:spcBef>
                <a:spcPts val="0"/>
              </a:spcBef>
              <a:spcAft>
                <a:spcPts val="0"/>
              </a:spcAft>
              <a:buClr>
                <a:schemeClr val="dk1"/>
              </a:buClr>
              <a:buSzPts val="1200"/>
              <a:buFont typeface="Verdana"/>
              <a:buChar char="○"/>
            </a:pPr>
            <a:r>
              <a:rPr b="1" i="0" lang="en-US" sz="1200" u="none" cap="none" strike="noStrike">
                <a:solidFill>
                  <a:schemeClr val="dk1"/>
                </a:solidFill>
                <a:latin typeface="Verdana"/>
                <a:ea typeface="Verdana"/>
                <a:cs typeface="Verdana"/>
                <a:sym typeface="Verdana"/>
              </a:rPr>
              <a:t>URL: </a:t>
            </a:r>
            <a:r>
              <a:rPr b="0" i="0" lang="en-US" sz="1200" u="sng" cap="none" strike="noStrike">
                <a:solidFill>
                  <a:srgbClr val="1155CC"/>
                </a:solidFill>
                <a:latin typeface="Verdana"/>
                <a:ea typeface="Verdana"/>
                <a:cs typeface="Verdana"/>
                <a:sym typeface="Verdana"/>
                <a:hlinkClick r:id="rId4">
                  <a:extLst>
                    <a:ext uri="{A12FA001-AC4F-418D-AE19-62706E023703}">
                      <ahyp:hlinkClr val="tx"/>
                    </a:ext>
                  </a:extLst>
                </a:hlinkClick>
              </a:rPr>
              <a:t>https://ieeexplore.ieee.org/stamp/stamp.jsp?tp=&amp;arnumber=8432227&amp;isnumber=8432202</a:t>
            </a:r>
            <a:endParaRPr b="0" i="0" sz="1200" u="none" cap="none" strike="noStrike">
              <a:solidFill>
                <a:schemeClr val="dk1"/>
              </a:solidFill>
              <a:latin typeface="Verdana"/>
              <a:ea typeface="Verdana"/>
              <a:cs typeface="Verdana"/>
              <a:sym typeface="Verdana"/>
            </a:endParaRPr>
          </a:p>
          <a:p>
            <a:pPr indent="-304800" lvl="0" marL="457200" marR="0" rtl="0" algn="l">
              <a:lnSpc>
                <a:spcPct val="100000"/>
              </a:lnSpc>
              <a:spcBef>
                <a:spcPts val="0"/>
              </a:spcBef>
              <a:spcAft>
                <a:spcPts val="0"/>
              </a:spcAft>
              <a:buClr>
                <a:schemeClr val="dk1"/>
              </a:buClr>
              <a:buSzPts val="1200"/>
              <a:buFont typeface="Verdana"/>
              <a:buChar char="●"/>
            </a:pPr>
            <a:r>
              <a:rPr b="0" i="0" lang="en-US" sz="1200" u="none" cap="none" strike="noStrike">
                <a:solidFill>
                  <a:schemeClr val="dk1"/>
                </a:solidFill>
                <a:latin typeface="Verdana"/>
                <a:ea typeface="Verdana"/>
                <a:cs typeface="Verdana"/>
                <a:sym typeface="Verdana"/>
              </a:rPr>
              <a:t>J. Yoon, I. Kim, W. Chung and D. Kim, </a:t>
            </a:r>
            <a:r>
              <a:rPr b="1" i="0" lang="en-US" sz="1200" u="none" cap="none" strike="noStrike">
                <a:solidFill>
                  <a:schemeClr val="dk1"/>
                </a:solidFill>
                <a:latin typeface="Verdana"/>
                <a:ea typeface="Verdana"/>
                <a:cs typeface="Verdana"/>
                <a:sym typeface="Verdana"/>
              </a:rPr>
              <a:t>"Fast and accurate car detection in drone-view,"</a:t>
            </a:r>
            <a:r>
              <a:rPr b="0" i="0" lang="en-US" sz="1200" u="none" cap="none" strike="noStrike">
                <a:solidFill>
                  <a:schemeClr val="dk1"/>
                </a:solidFill>
                <a:latin typeface="Verdana"/>
                <a:ea typeface="Verdana"/>
                <a:cs typeface="Verdana"/>
                <a:sym typeface="Verdana"/>
              </a:rPr>
              <a:t> 2016 IEEE International Conference on Consumer Electronics-Asia (ICCE-Asia), Seoul, Korea (South), 2016, pp. 1-3, doi: 10.1109/ICCE-Asia.2016.7804775.</a:t>
            </a:r>
            <a:endParaRPr b="0" i="0" sz="1200" u="none" cap="none" strike="noStrike">
              <a:solidFill>
                <a:schemeClr val="dk1"/>
              </a:solidFill>
              <a:latin typeface="Verdana"/>
              <a:ea typeface="Verdana"/>
              <a:cs typeface="Verdana"/>
              <a:sym typeface="Verdana"/>
            </a:endParaRPr>
          </a:p>
          <a:p>
            <a:pPr indent="-304800" lvl="1" marL="914400" marR="0" rtl="0" algn="l">
              <a:lnSpc>
                <a:spcPct val="100000"/>
              </a:lnSpc>
              <a:spcBef>
                <a:spcPts val="0"/>
              </a:spcBef>
              <a:spcAft>
                <a:spcPts val="0"/>
              </a:spcAft>
              <a:buClr>
                <a:schemeClr val="dk1"/>
              </a:buClr>
              <a:buSzPts val="1200"/>
              <a:buFont typeface="Verdana"/>
              <a:buChar char="○"/>
            </a:pPr>
            <a:r>
              <a:rPr b="1" i="0" lang="en-US" sz="1200" u="none" cap="none" strike="noStrike">
                <a:solidFill>
                  <a:schemeClr val="dk1"/>
                </a:solidFill>
                <a:latin typeface="Verdana"/>
                <a:ea typeface="Verdana"/>
                <a:cs typeface="Verdana"/>
                <a:sym typeface="Verdana"/>
              </a:rPr>
              <a:t>URL: </a:t>
            </a:r>
            <a:r>
              <a:rPr b="0" i="0" lang="en-US" sz="1200" u="sng" cap="none" strike="noStrike">
                <a:solidFill>
                  <a:srgbClr val="1155CC"/>
                </a:solidFill>
                <a:latin typeface="Verdana"/>
                <a:ea typeface="Verdana"/>
                <a:cs typeface="Verdana"/>
                <a:sym typeface="Verdana"/>
                <a:hlinkClick r:id="rId5">
                  <a:extLst>
                    <a:ext uri="{A12FA001-AC4F-418D-AE19-62706E023703}">
                      <ahyp:hlinkClr val="tx"/>
                    </a:ext>
                  </a:extLst>
                </a:hlinkClick>
              </a:rPr>
              <a:t>https://ieeexplore.ieee.org/stamp/stamp.jsp?tp=&amp;arnumber=7804775&amp;isnumber=7804716</a:t>
            </a:r>
            <a:endParaRPr b="0" i="0" sz="1200" u="none" cap="none" strike="noStrike">
              <a:solidFill>
                <a:schemeClr val="dk1"/>
              </a:solidFill>
              <a:latin typeface="Verdana"/>
              <a:ea typeface="Verdana"/>
              <a:cs typeface="Verdana"/>
              <a:sym typeface="Verdana"/>
            </a:endParaRPr>
          </a:p>
          <a:p>
            <a:pPr indent="-304800" lvl="0" marL="457200" marR="0" rtl="0" algn="l">
              <a:lnSpc>
                <a:spcPct val="100000"/>
              </a:lnSpc>
              <a:spcBef>
                <a:spcPts val="0"/>
              </a:spcBef>
              <a:spcAft>
                <a:spcPts val="0"/>
              </a:spcAft>
              <a:buClr>
                <a:schemeClr val="dk1"/>
              </a:buClr>
              <a:buSzPts val="1200"/>
              <a:buFont typeface="Verdana"/>
              <a:buChar char="●"/>
            </a:pPr>
            <a:r>
              <a:rPr b="0" i="0" lang="en-US" sz="1200" u="none" cap="none" strike="noStrike">
                <a:solidFill>
                  <a:schemeClr val="dk1"/>
                </a:solidFill>
                <a:latin typeface="Verdana"/>
                <a:ea typeface="Verdana"/>
                <a:cs typeface="Verdana"/>
                <a:sym typeface="Verdana"/>
              </a:rPr>
              <a:t>Yildiz, Melih, Burcu Bilgiç, Utku Kale, and Dániel Rohács. 2021. </a:t>
            </a:r>
            <a:r>
              <a:rPr b="1" i="0" lang="en-US" sz="1200" u="none" cap="none" strike="noStrike">
                <a:solidFill>
                  <a:schemeClr val="dk1"/>
                </a:solidFill>
                <a:latin typeface="Verdana"/>
                <a:ea typeface="Verdana"/>
                <a:cs typeface="Verdana"/>
                <a:sym typeface="Verdana"/>
              </a:rPr>
              <a:t>"Experimental Investigation of Communication Performance of Drones Used for Autonomous Car Track Tests" </a:t>
            </a:r>
            <a:r>
              <a:rPr b="0" i="0" lang="en-US" sz="1200" u="none" cap="none" strike="noStrike">
                <a:solidFill>
                  <a:schemeClr val="dk1"/>
                </a:solidFill>
                <a:latin typeface="Verdana"/>
                <a:ea typeface="Verdana"/>
                <a:cs typeface="Verdana"/>
                <a:sym typeface="Verdana"/>
              </a:rPr>
              <a:t>Sustainability 13, no. 10: 5602.</a:t>
            </a:r>
            <a:endParaRPr b="0" i="0" sz="1200" u="none" cap="none" strike="noStrike">
              <a:solidFill>
                <a:schemeClr val="dk1"/>
              </a:solidFill>
              <a:latin typeface="Verdana"/>
              <a:ea typeface="Verdana"/>
              <a:cs typeface="Verdana"/>
              <a:sym typeface="Verdana"/>
            </a:endParaRPr>
          </a:p>
          <a:p>
            <a:pPr indent="-304800" lvl="1" marL="914400" marR="0" rtl="0" algn="l">
              <a:lnSpc>
                <a:spcPct val="100000"/>
              </a:lnSpc>
              <a:spcBef>
                <a:spcPts val="0"/>
              </a:spcBef>
              <a:spcAft>
                <a:spcPts val="0"/>
              </a:spcAft>
              <a:buClr>
                <a:schemeClr val="dk1"/>
              </a:buClr>
              <a:buSzPts val="1200"/>
              <a:buFont typeface="Verdana"/>
              <a:buChar char="○"/>
            </a:pPr>
            <a:r>
              <a:rPr b="1" i="0" lang="en-US" sz="1200" u="none" cap="none" strike="noStrike">
                <a:solidFill>
                  <a:schemeClr val="dk1"/>
                </a:solidFill>
                <a:latin typeface="Verdana"/>
                <a:ea typeface="Verdana"/>
                <a:cs typeface="Verdana"/>
                <a:sym typeface="Verdana"/>
              </a:rPr>
              <a:t>URL:</a:t>
            </a:r>
            <a:endParaRPr b="1" i="0" sz="1200" u="none" cap="none" strike="noStrike">
              <a:solidFill>
                <a:schemeClr val="dk1"/>
              </a:solidFill>
              <a:latin typeface="Verdana"/>
              <a:ea typeface="Verdana"/>
              <a:cs typeface="Verdana"/>
              <a:sym typeface="Verdana"/>
            </a:endParaRPr>
          </a:p>
          <a:p>
            <a:pPr indent="0" lvl="0" marL="914400" marR="0" rtl="0" algn="l">
              <a:lnSpc>
                <a:spcPct val="100000"/>
              </a:lnSpc>
              <a:spcBef>
                <a:spcPts val="0"/>
              </a:spcBef>
              <a:spcAft>
                <a:spcPts val="0"/>
              </a:spcAft>
              <a:buClr>
                <a:schemeClr val="dk1"/>
              </a:buClr>
              <a:buSzPts val="1100"/>
              <a:buFont typeface="Arial"/>
              <a:buNone/>
            </a:pPr>
            <a:r>
              <a:rPr b="0" i="0" lang="en-US" sz="1200" u="sng" cap="none" strike="noStrike">
                <a:solidFill>
                  <a:srgbClr val="1155CC"/>
                </a:solidFill>
                <a:latin typeface="Verdana"/>
                <a:ea typeface="Verdana"/>
                <a:cs typeface="Verdana"/>
                <a:sym typeface="Verdana"/>
                <a:hlinkClick r:id="rId6">
                  <a:extLst>
                    <a:ext uri="{A12FA001-AC4F-418D-AE19-62706E023703}">
                      <ahyp:hlinkClr val="tx"/>
                    </a:ext>
                  </a:extLst>
                </a:hlinkClick>
              </a:rPr>
              <a:t>https://doi.org/10.3390/su13105602</a:t>
            </a:r>
            <a:endParaRPr b="0" i="0" sz="1200" u="none" cap="none" strike="noStrike">
              <a:solidFill>
                <a:schemeClr val="dk1"/>
              </a:solidFill>
              <a:latin typeface="Verdana"/>
              <a:ea typeface="Verdana"/>
              <a:cs typeface="Verdana"/>
              <a:sym typeface="Verdana"/>
            </a:endParaRPr>
          </a:p>
          <a:p>
            <a:pPr indent="-304800" lvl="0" marL="457200" marR="0" rtl="0" algn="l">
              <a:lnSpc>
                <a:spcPct val="100000"/>
              </a:lnSpc>
              <a:spcBef>
                <a:spcPts val="0"/>
              </a:spcBef>
              <a:spcAft>
                <a:spcPts val="0"/>
              </a:spcAft>
              <a:buClr>
                <a:schemeClr val="dk1"/>
              </a:buClr>
              <a:buSzPts val="1200"/>
              <a:buFont typeface="Verdana"/>
              <a:buChar char="●"/>
            </a:pPr>
            <a:r>
              <a:rPr b="0" i="0" lang="en-US" sz="1200" u="none" cap="none" strike="noStrike">
                <a:solidFill>
                  <a:schemeClr val="dk1"/>
                </a:solidFill>
                <a:latin typeface="Verdana"/>
                <a:ea typeface="Verdana"/>
                <a:cs typeface="Verdana"/>
                <a:sym typeface="Verdana"/>
              </a:rPr>
              <a:t>Barbeau, Michel, Joaquin Garcia-Alfaro, and Evangelos Kranakis. 2022. </a:t>
            </a:r>
            <a:r>
              <a:rPr b="1" i="0" lang="en-US" sz="1200" u="none" cap="none" strike="noStrike">
                <a:solidFill>
                  <a:schemeClr val="dk1"/>
                </a:solidFill>
                <a:latin typeface="Verdana"/>
                <a:ea typeface="Verdana"/>
                <a:cs typeface="Verdana"/>
                <a:sym typeface="Verdana"/>
              </a:rPr>
              <a:t>"Research Trends in Collaborative Drones" </a:t>
            </a:r>
            <a:r>
              <a:rPr b="0" i="0" lang="en-US" sz="1200" u="none" cap="none" strike="noStrike">
                <a:solidFill>
                  <a:schemeClr val="dk1"/>
                </a:solidFill>
                <a:latin typeface="Verdana"/>
                <a:ea typeface="Verdana"/>
                <a:cs typeface="Verdana"/>
                <a:sym typeface="Verdana"/>
              </a:rPr>
              <a:t>Sensors 22, no. 9: 3321.</a:t>
            </a:r>
            <a:endParaRPr b="0" i="0" sz="1200" u="none" cap="none" strike="noStrike">
              <a:solidFill>
                <a:schemeClr val="dk1"/>
              </a:solidFill>
              <a:latin typeface="Verdana"/>
              <a:ea typeface="Verdana"/>
              <a:cs typeface="Verdana"/>
              <a:sym typeface="Verdana"/>
            </a:endParaRPr>
          </a:p>
          <a:p>
            <a:pPr indent="-298450" lvl="1" marL="914400" marR="0" rtl="0" algn="l">
              <a:lnSpc>
                <a:spcPct val="100000"/>
              </a:lnSpc>
              <a:spcBef>
                <a:spcPts val="0"/>
              </a:spcBef>
              <a:spcAft>
                <a:spcPts val="0"/>
              </a:spcAft>
              <a:buClr>
                <a:srgbClr val="222222"/>
              </a:buClr>
              <a:buSzPts val="1100"/>
              <a:buFont typeface="Roboto"/>
              <a:buChar char="○"/>
            </a:pPr>
            <a:r>
              <a:rPr b="1" i="0" lang="en-US" sz="1200" u="none" cap="none" strike="noStrike">
                <a:solidFill>
                  <a:schemeClr val="dk1"/>
                </a:solidFill>
                <a:latin typeface="Verdana"/>
                <a:ea typeface="Verdana"/>
                <a:cs typeface="Verdana"/>
                <a:sym typeface="Verdana"/>
              </a:rPr>
              <a:t>URL:</a:t>
            </a:r>
            <a:endParaRPr b="1" i="0" sz="1100" u="none" cap="none" strike="noStrike">
              <a:solidFill>
                <a:srgbClr val="222222"/>
              </a:solidFill>
              <a:highlight>
                <a:srgbClr val="FFFFFF"/>
              </a:highlight>
              <a:latin typeface="Roboto"/>
              <a:ea typeface="Roboto"/>
              <a:cs typeface="Roboto"/>
              <a:sym typeface="Roboto"/>
            </a:endParaRPr>
          </a:p>
          <a:p>
            <a:pPr indent="0" lvl="0" marL="914400" marR="0" rtl="0" algn="l">
              <a:lnSpc>
                <a:spcPct val="100000"/>
              </a:lnSpc>
              <a:spcBef>
                <a:spcPts val="0"/>
              </a:spcBef>
              <a:spcAft>
                <a:spcPts val="0"/>
              </a:spcAft>
              <a:buClr>
                <a:schemeClr val="dk1"/>
              </a:buClr>
              <a:buSzPts val="1100"/>
              <a:buFont typeface="Arial"/>
              <a:buNone/>
            </a:pPr>
            <a:r>
              <a:rPr b="0" i="0" lang="en-US" sz="1100" u="sng" cap="none" strike="noStrike">
                <a:solidFill>
                  <a:srgbClr val="1155CC"/>
                </a:solidFill>
                <a:highlight>
                  <a:srgbClr val="FFFFFF"/>
                </a:highlight>
                <a:latin typeface="Verdana"/>
                <a:ea typeface="Verdana"/>
                <a:cs typeface="Verdana"/>
                <a:sym typeface="Verdana"/>
                <a:hlinkClick r:id="rId7">
                  <a:extLst>
                    <a:ext uri="{A12FA001-AC4F-418D-AE19-62706E023703}">
                      <ahyp:hlinkClr val="tx"/>
                    </a:ext>
                  </a:extLst>
                </a:hlinkClick>
              </a:rPr>
              <a:t>https://doi.org/10.3390/s22093321</a:t>
            </a:r>
            <a:endParaRPr sz="1600"/>
          </a:p>
          <a:p>
            <a:pPr indent="-298450" lvl="0" marL="457200" rtl="0" algn="l">
              <a:spcBef>
                <a:spcPts val="0"/>
              </a:spcBef>
              <a:spcAft>
                <a:spcPts val="0"/>
              </a:spcAft>
              <a:buClr>
                <a:schemeClr val="dk1"/>
              </a:buClr>
              <a:buSzPts val="1100"/>
              <a:buFont typeface="Verdana"/>
              <a:buChar char="●"/>
            </a:pPr>
            <a:r>
              <a:rPr lang="en-US" sz="1100" u="sng">
                <a:solidFill>
                  <a:schemeClr val="dk1"/>
                </a:solidFill>
                <a:latin typeface="Verdana"/>
                <a:ea typeface="Verdana"/>
                <a:cs typeface="Verdana"/>
                <a:sym typeface="Verdana"/>
              </a:rPr>
              <a:t>Textbook:</a:t>
            </a:r>
            <a:r>
              <a:rPr lang="en-US" sz="1100">
                <a:solidFill>
                  <a:schemeClr val="dk1"/>
                </a:solidFill>
                <a:latin typeface="Verdana"/>
                <a:ea typeface="Verdana"/>
                <a:cs typeface="Verdana"/>
                <a:sym typeface="Verdana"/>
              </a:rPr>
              <a:t> </a:t>
            </a:r>
            <a:r>
              <a:rPr b="1" lang="en-US" sz="1100">
                <a:solidFill>
                  <a:schemeClr val="dk1"/>
                </a:solidFill>
                <a:latin typeface="Verdana"/>
                <a:ea typeface="Verdana"/>
                <a:cs typeface="Verdana"/>
                <a:sym typeface="Verdana"/>
              </a:rPr>
              <a:t>Software Engineering A </a:t>
            </a:r>
            <a:r>
              <a:rPr b="1" lang="en-US" sz="1100">
                <a:solidFill>
                  <a:schemeClr val="dk1"/>
                </a:solidFill>
                <a:latin typeface="Verdana"/>
                <a:ea typeface="Verdana"/>
                <a:cs typeface="Verdana"/>
                <a:sym typeface="Verdana"/>
              </a:rPr>
              <a:t>PRACTITIONER'S</a:t>
            </a:r>
            <a:r>
              <a:rPr b="1" lang="en-US" sz="1100">
                <a:solidFill>
                  <a:schemeClr val="dk1"/>
                </a:solidFill>
                <a:latin typeface="Verdana"/>
                <a:ea typeface="Verdana"/>
                <a:cs typeface="Verdana"/>
                <a:sym typeface="Verdana"/>
              </a:rPr>
              <a:t> APPROACH EIGHTH EDITION, by Roger S. Pressman, Ph.D. and Bruce R. Maxim, Ph.D.</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7" name="Shape 107"/>
        <p:cNvGrpSpPr/>
        <p:nvPr/>
      </p:nvGrpSpPr>
      <p:grpSpPr>
        <a:xfrm>
          <a:off x="0" y="0"/>
          <a:ext cx="0" cy="0"/>
          <a:chOff x="0" y="0"/>
          <a:chExt cx="0" cy="0"/>
        </a:xfrm>
      </p:grpSpPr>
      <p:sp>
        <p:nvSpPr>
          <p:cNvPr id="108" name="Google Shape;108;g2223a778334_1_119"/>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Statement of Scope</a:t>
            </a:r>
            <a:endParaRPr b="1" u="sng"/>
          </a:p>
          <a:p>
            <a:pPr indent="0" lvl="0" marL="0" rtl="0" algn="l">
              <a:lnSpc>
                <a:spcPct val="100000"/>
              </a:lnSpc>
              <a:spcBef>
                <a:spcPts val="592"/>
              </a:spcBef>
              <a:spcAft>
                <a:spcPts val="0"/>
              </a:spcAft>
              <a:buClr>
                <a:schemeClr val="dk1"/>
              </a:buClr>
              <a:buSzPts val="3200"/>
              <a:buNone/>
            </a:pPr>
            <a:r>
              <a:t/>
            </a:r>
            <a:endParaRPr b="1" sz="2400" u="sng"/>
          </a:p>
          <a:p>
            <a:pPr indent="-330200" lvl="0" marL="457200" rtl="0" algn="l">
              <a:spcBef>
                <a:spcPts val="0"/>
              </a:spcBef>
              <a:spcAft>
                <a:spcPts val="0"/>
              </a:spcAft>
              <a:buClr>
                <a:srgbClr val="0000FF"/>
              </a:buClr>
              <a:buSzPts val="1600"/>
              <a:buFont typeface="Verdana"/>
              <a:buChar char="●"/>
            </a:pPr>
            <a:r>
              <a:rPr b="1" lang="en-US" sz="1600">
                <a:solidFill>
                  <a:srgbClr val="0000FF"/>
                </a:solidFill>
                <a:latin typeface="Verdana"/>
                <a:ea typeface="Verdana"/>
                <a:cs typeface="Verdana"/>
                <a:sym typeface="Verdana"/>
              </a:rPr>
              <a:t>An image recognition algorithm running on the drone for detecting a predefined object</a:t>
            </a:r>
            <a:endParaRPr b="1" sz="1600">
              <a:solidFill>
                <a:srgbClr val="0000FF"/>
              </a:solidFill>
              <a:latin typeface="Verdana"/>
              <a:ea typeface="Verdana"/>
              <a:cs typeface="Verdana"/>
              <a:sym typeface="Verdana"/>
            </a:endParaRPr>
          </a:p>
          <a:p>
            <a:pPr indent="-330200" lvl="0" marL="457200" rtl="0" algn="l">
              <a:spcBef>
                <a:spcPts val="1000"/>
              </a:spcBef>
              <a:spcAft>
                <a:spcPts val="0"/>
              </a:spcAft>
              <a:buClr>
                <a:srgbClr val="0000FF"/>
              </a:buClr>
              <a:buSzPts val="1600"/>
              <a:buFont typeface="Verdana"/>
              <a:buChar char="●"/>
            </a:pPr>
            <a:r>
              <a:rPr b="1" lang="en-US" sz="1600">
                <a:solidFill>
                  <a:srgbClr val="0000FF"/>
                </a:solidFill>
                <a:latin typeface="Verdana"/>
                <a:ea typeface="Verdana"/>
                <a:cs typeface="Verdana"/>
                <a:sym typeface="Verdana"/>
              </a:rPr>
              <a:t>A manual/automatic control mechanism for the car</a:t>
            </a:r>
            <a:endParaRPr b="1" sz="1600">
              <a:solidFill>
                <a:srgbClr val="0000FF"/>
              </a:solidFill>
              <a:latin typeface="Verdana"/>
              <a:ea typeface="Verdana"/>
              <a:cs typeface="Verdana"/>
              <a:sym typeface="Verdana"/>
            </a:endParaRPr>
          </a:p>
          <a:p>
            <a:pPr indent="-330200" lvl="0" marL="457200" rtl="0" algn="l">
              <a:spcBef>
                <a:spcPts val="1000"/>
              </a:spcBef>
              <a:spcAft>
                <a:spcPts val="0"/>
              </a:spcAft>
              <a:buClr>
                <a:srgbClr val="0000FF"/>
              </a:buClr>
              <a:buSzPts val="1600"/>
              <a:buFont typeface="Verdana"/>
              <a:buChar char="●"/>
            </a:pPr>
            <a:r>
              <a:rPr b="1" lang="en-US" sz="1600">
                <a:solidFill>
                  <a:srgbClr val="0000FF"/>
                </a:solidFill>
                <a:latin typeface="Verdana"/>
                <a:ea typeface="Verdana"/>
                <a:cs typeface="Verdana"/>
                <a:sym typeface="Verdana"/>
              </a:rPr>
              <a:t>A manual/automatic control mechanism for the drone</a:t>
            </a:r>
            <a:endParaRPr b="1" sz="1600">
              <a:solidFill>
                <a:srgbClr val="0000FF"/>
              </a:solidFill>
              <a:latin typeface="Verdana"/>
              <a:ea typeface="Verdana"/>
              <a:cs typeface="Verdana"/>
              <a:sym typeface="Verdana"/>
            </a:endParaRPr>
          </a:p>
          <a:p>
            <a:pPr indent="-330200" lvl="0" marL="457200" rtl="0" algn="l">
              <a:spcBef>
                <a:spcPts val="1000"/>
              </a:spcBef>
              <a:spcAft>
                <a:spcPts val="0"/>
              </a:spcAft>
              <a:buClr>
                <a:srgbClr val="0000FF"/>
              </a:buClr>
              <a:buSzPts val="1600"/>
              <a:buFont typeface="Verdana"/>
              <a:buChar char="●"/>
            </a:pPr>
            <a:r>
              <a:rPr b="1" lang="en-US" sz="1600">
                <a:solidFill>
                  <a:srgbClr val="0000FF"/>
                </a:solidFill>
                <a:latin typeface="Verdana"/>
                <a:ea typeface="Verdana"/>
                <a:cs typeface="Verdana"/>
                <a:sym typeface="Verdana"/>
              </a:rPr>
              <a:t>A multiple communication protocols for use between the drone and car</a:t>
            </a:r>
            <a:endParaRPr b="1" sz="1600">
              <a:solidFill>
                <a:srgbClr val="0000FF"/>
              </a:solidFill>
              <a:latin typeface="Verdana"/>
              <a:ea typeface="Verdana"/>
              <a:cs typeface="Verdana"/>
              <a:sym typeface="Verdana"/>
            </a:endParaRPr>
          </a:p>
          <a:p>
            <a:pPr indent="-330200" lvl="0" marL="457200" rtl="0" algn="l">
              <a:spcBef>
                <a:spcPts val="1000"/>
              </a:spcBef>
              <a:spcAft>
                <a:spcPts val="0"/>
              </a:spcAft>
              <a:buClr>
                <a:srgbClr val="0000FF"/>
              </a:buClr>
              <a:buSzPts val="1600"/>
              <a:buFont typeface="Verdana"/>
              <a:buChar char="●"/>
            </a:pPr>
            <a:r>
              <a:rPr b="1" lang="en-US" sz="1600">
                <a:solidFill>
                  <a:srgbClr val="0000FF"/>
                </a:solidFill>
                <a:latin typeface="Verdana"/>
                <a:ea typeface="Verdana"/>
                <a:cs typeface="Verdana"/>
                <a:sym typeface="Verdana"/>
              </a:rPr>
              <a:t>An ascii based log system  to store data points about the drones battery life, bandwidth, and latency.</a:t>
            </a:r>
            <a:endParaRPr b="1" sz="1600">
              <a:solidFill>
                <a:srgbClr val="0000FF"/>
              </a:solidFill>
              <a:latin typeface="Verdana"/>
              <a:ea typeface="Verdana"/>
              <a:cs typeface="Verdana"/>
              <a:sym typeface="Verdana"/>
            </a:endParaRPr>
          </a:p>
          <a:p>
            <a:pPr indent="-330200" lvl="0" marL="457200" rtl="0" algn="l">
              <a:spcBef>
                <a:spcPts val="1000"/>
              </a:spcBef>
              <a:spcAft>
                <a:spcPts val="0"/>
              </a:spcAft>
              <a:buClr>
                <a:srgbClr val="0000FF"/>
              </a:buClr>
              <a:buSzPts val="1600"/>
              <a:buFont typeface="Verdana"/>
              <a:buChar char="●"/>
            </a:pPr>
            <a:r>
              <a:rPr b="1" lang="en-US" sz="1600">
                <a:solidFill>
                  <a:srgbClr val="0000FF"/>
                </a:solidFill>
                <a:latin typeface="Verdana"/>
                <a:ea typeface="Verdana"/>
                <a:cs typeface="Verdana"/>
                <a:sym typeface="Verdana"/>
              </a:rPr>
              <a:t>A way to extract drone data logs from the raspberry pi</a:t>
            </a:r>
            <a:endParaRPr b="1" sz="1600">
              <a:solidFill>
                <a:srgbClr val="0000FF"/>
              </a:solidFill>
              <a:latin typeface="Verdana"/>
              <a:ea typeface="Verdana"/>
              <a:cs typeface="Verdana"/>
              <a:sym typeface="Verdana"/>
            </a:endParaRPr>
          </a:p>
          <a:p>
            <a:pPr indent="-330200" lvl="0" marL="457200" rtl="0" algn="l">
              <a:spcBef>
                <a:spcPts val="1000"/>
              </a:spcBef>
              <a:spcAft>
                <a:spcPts val="1000"/>
              </a:spcAft>
              <a:buClr>
                <a:srgbClr val="0000FF"/>
              </a:buClr>
              <a:buSzPts val="1600"/>
              <a:buFont typeface="Verdana"/>
              <a:buChar char="●"/>
            </a:pPr>
            <a:r>
              <a:rPr b="1" lang="en-US" sz="1600">
                <a:solidFill>
                  <a:srgbClr val="0000FF"/>
                </a:solidFill>
                <a:latin typeface="Verdana"/>
                <a:ea typeface="Verdana"/>
                <a:cs typeface="Verdana"/>
                <a:sym typeface="Verdana"/>
              </a:rPr>
              <a:t>A way to extract car data logs from the raspberry pi</a:t>
            </a:r>
            <a:endParaRPr b="1" sz="1600">
              <a:solidFill>
                <a:srgbClr val="0000FF"/>
              </a:solidFill>
              <a:latin typeface="Verdana"/>
              <a:ea typeface="Verdana"/>
              <a:cs typeface="Verdana"/>
              <a:sym typeface="Verdana"/>
            </a:endParaRPr>
          </a:p>
        </p:txBody>
      </p:sp>
      <p:sp>
        <p:nvSpPr>
          <p:cNvPr id="109" name="Google Shape;109;g2223a778334_1_1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3" name="Shape 113"/>
        <p:cNvGrpSpPr/>
        <p:nvPr/>
      </p:nvGrpSpPr>
      <p:grpSpPr>
        <a:xfrm>
          <a:off x="0" y="0"/>
          <a:ext cx="0" cy="0"/>
          <a:chOff x="0" y="0"/>
          <a:chExt cx="0" cy="0"/>
        </a:xfrm>
      </p:grpSpPr>
      <p:sp>
        <p:nvSpPr>
          <p:cNvPr id="114" name="Google Shape;114;g2223a778334_1_124"/>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Software and Hardware Context</a:t>
            </a:r>
            <a:endParaRPr b="1" u="sng"/>
          </a:p>
          <a:p>
            <a:pPr indent="-317500" lvl="0" marL="457200" rtl="0" algn="l">
              <a:lnSpc>
                <a:spcPct val="115000"/>
              </a:lnSpc>
              <a:spcBef>
                <a:spcPts val="0"/>
              </a:spcBef>
              <a:spcAft>
                <a:spcPts val="0"/>
              </a:spcAft>
              <a:buSzPts val="1400"/>
              <a:buFont typeface="Verdana"/>
              <a:buChar char="●"/>
            </a:pPr>
            <a:r>
              <a:rPr b="1" lang="en-US" sz="1000">
                <a:latin typeface="Verdana"/>
                <a:ea typeface="Verdana"/>
                <a:cs typeface="Verdana"/>
                <a:sym typeface="Verdana"/>
              </a:rPr>
              <a:t>Raspberry Pi model 4B</a:t>
            </a:r>
            <a:endParaRPr b="1"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u="sng">
                <a:solidFill>
                  <a:srgbClr val="1155CC"/>
                </a:solidFill>
                <a:latin typeface="Verdana"/>
                <a:ea typeface="Verdana"/>
                <a:cs typeface="Verdana"/>
                <a:sym typeface="Verdana"/>
                <a:hlinkClick r:id="rId4">
                  <a:extLst>
                    <a:ext uri="{A12FA001-AC4F-418D-AE19-62706E023703}">
                      <ahyp:hlinkClr val="tx"/>
                    </a:ext>
                  </a:extLst>
                </a:hlinkClick>
              </a:rPr>
              <a:t>https://www.raspberrypi.com/products/raspberry-pi-4-model-b/</a:t>
            </a:r>
            <a:endParaRPr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a:latin typeface="Verdana"/>
                <a:ea typeface="Verdana"/>
                <a:cs typeface="Verdana"/>
                <a:sym typeface="Verdana"/>
              </a:rPr>
              <a:t>Used as the onboard computing device for both the car and the drone (each has their own Raspberry Pi computing device) for autonomous driving/flying by taking input from the sensors and processing the information, and also for communications (networking) with between devices (vehicles), such as wireless communications, i.e. WIFI.</a:t>
            </a:r>
            <a:endParaRPr b="1" sz="1000">
              <a:latin typeface="Verdana"/>
              <a:ea typeface="Verdana"/>
              <a:cs typeface="Verdana"/>
              <a:sym typeface="Verdana"/>
            </a:endParaRPr>
          </a:p>
          <a:p>
            <a:pPr indent="-317500" lvl="0" marL="457200" rtl="0" algn="l">
              <a:lnSpc>
                <a:spcPct val="143000"/>
              </a:lnSpc>
              <a:spcBef>
                <a:spcPts val="0"/>
              </a:spcBef>
              <a:spcAft>
                <a:spcPts val="0"/>
              </a:spcAft>
              <a:buSzPts val="1400"/>
              <a:buFont typeface="Verdana"/>
              <a:buChar char="●"/>
            </a:pPr>
            <a:r>
              <a:rPr b="1" lang="en-US" sz="1000">
                <a:latin typeface="Verdana"/>
                <a:ea typeface="Verdana"/>
                <a:cs typeface="Verdana"/>
                <a:sym typeface="Verdana"/>
              </a:rPr>
              <a:t>Raspberry Pi Ai Car Kit (PiCar-X) for Intermediate</a:t>
            </a:r>
            <a:endParaRPr b="1"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u="sng">
                <a:solidFill>
                  <a:srgbClr val="1155CC"/>
                </a:solidFill>
                <a:latin typeface="Verdana"/>
                <a:ea typeface="Verdana"/>
                <a:cs typeface="Verdana"/>
                <a:sym typeface="Verdana"/>
                <a:hlinkClick r:id="rId5">
                  <a:extLst>
                    <a:ext uri="{A12FA001-AC4F-418D-AE19-62706E023703}">
                      <ahyp:hlinkClr val="tx"/>
                    </a:ext>
                  </a:extLst>
                </a:hlinkClick>
              </a:rPr>
              <a:t>https://www.sunfounder.com/products/picar-x</a:t>
            </a:r>
            <a:endParaRPr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u="sng">
                <a:solidFill>
                  <a:srgbClr val="1155CC"/>
                </a:solidFill>
                <a:latin typeface="Verdana"/>
                <a:ea typeface="Verdana"/>
                <a:cs typeface="Verdana"/>
                <a:sym typeface="Verdana"/>
                <a:hlinkClick r:id="rId6">
                  <a:extLst>
                    <a:ext uri="{A12FA001-AC4F-418D-AE19-62706E023703}">
                      <ahyp:hlinkClr val="tx"/>
                    </a:ext>
                  </a:extLst>
                </a:hlinkClick>
              </a:rPr>
              <a:t>https://docs.sunfounder.com/projects/picar-x/en/latest/introduction.html</a:t>
            </a:r>
            <a:endParaRPr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a:latin typeface="Verdana"/>
                <a:ea typeface="Verdana"/>
                <a:cs typeface="Verdana"/>
                <a:sym typeface="Verdana"/>
              </a:rPr>
              <a:t>Used as the physical device for the car including motors, frame, driving mechanism, and sensors.</a:t>
            </a:r>
            <a:endParaRPr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a:latin typeface="Verdana"/>
                <a:ea typeface="Verdana"/>
                <a:cs typeface="Verdana"/>
                <a:sym typeface="Verdana"/>
              </a:rPr>
              <a:t>The Raspberry Pi OS imager should be used to image the sd card that will serve as the nonvolatile memory unit the Raspberry Pi computer of the car:</a:t>
            </a:r>
            <a:endParaRPr sz="1000">
              <a:latin typeface="Verdana"/>
              <a:ea typeface="Verdana"/>
              <a:cs typeface="Verdana"/>
              <a:sym typeface="Verdana"/>
            </a:endParaRPr>
          </a:p>
          <a:p>
            <a:pPr indent="-292100" lvl="2" marL="1371600" rtl="0" algn="l">
              <a:spcBef>
                <a:spcPts val="0"/>
              </a:spcBef>
              <a:spcAft>
                <a:spcPts val="0"/>
              </a:spcAft>
              <a:buSzPts val="1000"/>
              <a:buFont typeface="Verdana"/>
              <a:buChar char="■"/>
            </a:pPr>
            <a:r>
              <a:rPr lang="en-US" sz="1000" u="sng">
                <a:solidFill>
                  <a:srgbClr val="1155CC"/>
                </a:solidFill>
                <a:latin typeface="Verdana"/>
                <a:ea typeface="Verdana"/>
                <a:cs typeface="Verdana"/>
                <a:sym typeface="Verdana"/>
                <a:hlinkClick r:id="rId7">
                  <a:extLst>
                    <a:ext uri="{A12FA001-AC4F-418D-AE19-62706E023703}">
                      <ahyp:hlinkClr val="tx"/>
                    </a:ext>
                  </a:extLst>
                </a:hlinkClick>
              </a:rPr>
              <a:t>https://www.raspberrypi.org/software/</a:t>
            </a:r>
            <a:endParaRPr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a:latin typeface="Verdana"/>
                <a:ea typeface="Verdana"/>
                <a:cs typeface="Verdana"/>
                <a:sym typeface="Verdana"/>
              </a:rPr>
              <a:t>Here is the Repository that is cloned onto the Raspbian OS image of the Raspberry Pi; it will contain all of the installation files needed to program and control the car:</a:t>
            </a:r>
            <a:endParaRPr sz="1000">
              <a:latin typeface="Verdana"/>
              <a:ea typeface="Verdana"/>
              <a:cs typeface="Verdana"/>
              <a:sym typeface="Verdana"/>
            </a:endParaRPr>
          </a:p>
          <a:p>
            <a:pPr indent="-292100" lvl="2" marL="1371600" rtl="0" algn="l">
              <a:spcBef>
                <a:spcPts val="0"/>
              </a:spcBef>
              <a:spcAft>
                <a:spcPts val="0"/>
              </a:spcAft>
              <a:buSzPts val="1000"/>
              <a:buFont typeface="Verdana"/>
              <a:buChar char="■"/>
            </a:pPr>
            <a:r>
              <a:rPr lang="en-US" sz="1000" u="sng">
                <a:solidFill>
                  <a:srgbClr val="1155CC"/>
                </a:solidFill>
                <a:latin typeface="Verdana"/>
                <a:ea typeface="Verdana"/>
                <a:cs typeface="Verdana"/>
                <a:sym typeface="Verdana"/>
                <a:hlinkClick r:id="rId8">
                  <a:extLst>
                    <a:ext uri="{A12FA001-AC4F-418D-AE19-62706E023703}">
                      <ahyp:hlinkClr val="tx"/>
                    </a:ext>
                  </a:extLst>
                </a:hlinkClick>
              </a:rPr>
              <a:t>https://github.com/sunfounder/robot-hat</a:t>
            </a:r>
            <a:endParaRPr sz="1000">
              <a:latin typeface="Verdana"/>
              <a:ea typeface="Verdana"/>
              <a:cs typeface="Verdana"/>
              <a:sym typeface="Verdana"/>
            </a:endParaRPr>
          </a:p>
          <a:p>
            <a:pPr indent="-292100" lvl="1" marL="914400" rtl="0" algn="l">
              <a:spcBef>
                <a:spcPts val="0"/>
              </a:spcBef>
              <a:spcAft>
                <a:spcPts val="0"/>
              </a:spcAft>
              <a:buSzPts val="1000"/>
              <a:buFont typeface="Verdana"/>
              <a:buChar char="○"/>
            </a:pPr>
            <a:r>
              <a:t/>
            </a:r>
            <a:endParaRPr sz="1000">
              <a:latin typeface="Verdana"/>
              <a:ea typeface="Verdana"/>
              <a:cs typeface="Verdana"/>
              <a:sym typeface="Verdana"/>
            </a:endParaRPr>
          </a:p>
          <a:p>
            <a:pPr indent="-317500" lvl="0" marL="457200" rtl="0" algn="l">
              <a:lnSpc>
                <a:spcPct val="115000"/>
              </a:lnSpc>
              <a:spcBef>
                <a:spcPts val="0"/>
              </a:spcBef>
              <a:spcAft>
                <a:spcPts val="0"/>
              </a:spcAft>
              <a:buSzPts val="1400"/>
              <a:buFont typeface="Verdana"/>
              <a:buChar char="●"/>
            </a:pPr>
            <a:r>
              <a:rPr b="1" lang="en-US" sz="1000">
                <a:latin typeface="Verdana"/>
                <a:ea typeface="Verdana"/>
                <a:cs typeface="Verdana"/>
                <a:sym typeface="Verdana"/>
              </a:rPr>
              <a:t>Clover Drone 4.2 </a:t>
            </a:r>
            <a:endParaRPr b="1"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u="sng">
                <a:solidFill>
                  <a:srgbClr val="1155CC"/>
                </a:solidFill>
                <a:latin typeface="Verdana"/>
                <a:ea typeface="Verdana"/>
                <a:cs typeface="Verdana"/>
                <a:sym typeface="Verdana"/>
                <a:hlinkClick r:id="rId9">
                  <a:extLst>
                    <a:ext uri="{A12FA001-AC4F-418D-AE19-62706E023703}">
                      <ahyp:hlinkClr val="tx"/>
                    </a:ext>
                  </a:extLst>
                </a:hlinkClick>
              </a:rPr>
              <a:t>https://clover.coex.tech/en/</a:t>
            </a:r>
            <a:endParaRPr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a:latin typeface="Verdana"/>
                <a:ea typeface="Verdana"/>
                <a:cs typeface="Verdana"/>
                <a:sym typeface="Verdana"/>
              </a:rPr>
              <a:t>Used as the physical device for the drone including motors, frame, propellers, sensors, Electronic Speed Controllers (ESC), GPS, etc.</a:t>
            </a:r>
            <a:endParaRPr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a:latin typeface="Verdana"/>
                <a:ea typeface="Verdana"/>
                <a:cs typeface="Verdana"/>
                <a:sym typeface="Verdana"/>
              </a:rPr>
              <a:t>Includes Pixracer R15 Mini Pixracer Autopilot Xracer FMU V4 V1.0 PX4 Flight Controller</a:t>
            </a:r>
            <a:endParaRPr sz="1000">
              <a:latin typeface="Verdana"/>
              <a:ea typeface="Verdana"/>
              <a:cs typeface="Verdana"/>
              <a:sym typeface="Verdana"/>
            </a:endParaRPr>
          </a:p>
          <a:p>
            <a:pPr indent="-292100" lvl="2" marL="1371600" rtl="0" algn="l">
              <a:spcBef>
                <a:spcPts val="0"/>
              </a:spcBef>
              <a:spcAft>
                <a:spcPts val="0"/>
              </a:spcAft>
              <a:buSzPts val="1000"/>
              <a:buFont typeface="Verdana"/>
              <a:buChar char="■"/>
            </a:pPr>
            <a:r>
              <a:rPr lang="en-US" sz="1000" u="sng">
                <a:solidFill>
                  <a:srgbClr val="1155CC"/>
                </a:solidFill>
                <a:latin typeface="Verdana"/>
                <a:ea typeface="Verdana"/>
                <a:cs typeface="Verdana"/>
                <a:sym typeface="Verdana"/>
                <a:hlinkClick r:id="rId10">
                  <a:extLst>
                    <a:ext uri="{A12FA001-AC4F-418D-AE19-62706E023703}">
                      <ahyp:hlinkClr val="tx"/>
                    </a:ext>
                  </a:extLst>
                </a:hlinkClick>
              </a:rPr>
              <a:t>https://docs.px4.io/main/en/flight_controller/pixracer.html</a:t>
            </a:r>
            <a:endParaRPr b="1" sz="1000">
              <a:latin typeface="Verdana"/>
              <a:ea typeface="Verdana"/>
              <a:cs typeface="Verdana"/>
              <a:sym typeface="Verdana"/>
            </a:endParaRPr>
          </a:p>
        </p:txBody>
      </p:sp>
      <p:sp>
        <p:nvSpPr>
          <p:cNvPr id="115" name="Google Shape;115;g2223a778334_1_1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9" name="Shape 119"/>
        <p:cNvGrpSpPr/>
        <p:nvPr/>
      </p:nvGrpSpPr>
      <p:grpSpPr>
        <a:xfrm>
          <a:off x="0" y="0"/>
          <a:ext cx="0" cy="0"/>
          <a:chOff x="0" y="0"/>
          <a:chExt cx="0" cy="0"/>
        </a:xfrm>
      </p:grpSpPr>
      <p:sp>
        <p:nvSpPr>
          <p:cNvPr id="120" name="Google Shape;120;g2223a778334_1_129"/>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Software and Hardware Context</a:t>
            </a:r>
            <a:endParaRPr b="1" u="sng"/>
          </a:p>
          <a:p>
            <a:pPr indent="-317500" lvl="0" marL="457200" rtl="0" algn="l">
              <a:spcBef>
                <a:spcPts val="0"/>
              </a:spcBef>
              <a:spcAft>
                <a:spcPts val="0"/>
              </a:spcAft>
              <a:buSzPts val="1400"/>
              <a:buFont typeface="Verdana"/>
              <a:buChar char="●"/>
            </a:pPr>
            <a:r>
              <a:rPr b="1" lang="en-US" sz="1000">
                <a:latin typeface="Verdana"/>
                <a:ea typeface="Verdana"/>
                <a:cs typeface="Verdana"/>
                <a:sym typeface="Verdana"/>
              </a:rPr>
              <a:t>Python Programming Language</a:t>
            </a:r>
            <a:endParaRPr b="1"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u="sng">
                <a:solidFill>
                  <a:srgbClr val="1155CC"/>
                </a:solidFill>
                <a:latin typeface="Verdana"/>
                <a:ea typeface="Verdana"/>
                <a:cs typeface="Verdana"/>
                <a:sym typeface="Verdana"/>
                <a:hlinkClick r:id="rId4">
                  <a:extLst>
                    <a:ext uri="{A12FA001-AC4F-418D-AE19-62706E023703}">
                      <ahyp:hlinkClr val="tx"/>
                    </a:ext>
                  </a:extLst>
                </a:hlinkClick>
              </a:rPr>
              <a:t>https://www.python.org/</a:t>
            </a:r>
            <a:endParaRPr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a:latin typeface="Verdana"/>
                <a:ea typeface="Verdana"/>
                <a:cs typeface="Verdana"/>
                <a:sym typeface="Verdana"/>
              </a:rPr>
              <a:t>We will use the Python programming language for both the car and the drone.</a:t>
            </a:r>
            <a:endParaRPr sz="1000">
              <a:latin typeface="Verdana"/>
              <a:ea typeface="Verdana"/>
              <a:cs typeface="Verdana"/>
              <a:sym typeface="Verdana"/>
            </a:endParaRPr>
          </a:p>
          <a:p>
            <a:pPr indent="-317500" lvl="0" marL="457200" rtl="0" algn="l">
              <a:spcBef>
                <a:spcPts val="0"/>
              </a:spcBef>
              <a:spcAft>
                <a:spcPts val="0"/>
              </a:spcAft>
              <a:buSzPts val="1400"/>
              <a:buFont typeface="Verdana"/>
              <a:buChar char="●"/>
            </a:pPr>
            <a:r>
              <a:rPr b="1" lang="en-US" sz="1000">
                <a:latin typeface="Verdana"/>
                <a:ea typeface="Verdana"/>
                <a:cs typeface="Verdana"/>
                <a:sym typeface="Verdana"/>
              </a:rPr>
              <a:t>OpenCV-Python Library</a:t>
            </a:r>
            <a:endParaRPr b="1"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u="sng">
                <a:solidFill>
                  <a:srgbClr val="1155CC"/>
                </a:solidFill>
                <a:latin typeface="Verdana"/>
                <a:ea typeface="Verdana"/>
                <a:cs typeface="Verdana"/>
                <a:sym typeface="Verdana"/>
                <a:hlinkClick r:id="rId5">
                  <a:extLst>
                    <a:ext uri="{A12FA001-AC4F-418D-AE19-62706E023703}">
                      <ahyp:hlinkClr val="tx"/>
                    </a:ext>
                  </a:extLst>
                </a:hlinkClick>
              </a:rPr>
              <a:t>https://pypi.org/project/opencv-python/</a:t>
            </a:r>
            <a:endParaRPr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a:latin typeface="Verdana"/>
                <a:ea typeface="Verdana"/>
                <a:cs typeface="Verdana"/>
                <a:sym typeface="Verdana"/>
              </a:rPr>
              <a:t>This is a Python vision analysis library that has been adapted from a library originally written for C++</a:t>
            </a:r>
            <a:endParaRPr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a:latin typeface="Verdana"/>
                <a:ea typeface="Verdana"/>
                <a:cs typeface="Verdana"/>
                <a:sym typeface="Verdana"/>
              </a:rPr>
              <a:t>We will use it to analyze vision data collected from cameras on both the car and the drone.</a:t>
            </a:r>
            <a:endParaRPr sz="1000">
              <a:latin typeface="Verdana"/>
              <a:ea typeface="Verdana"/>
              <a:cs typeface="Verdana"/>
              <a:sym typeface="Verdana"/>
            </a:endParaRPr>
          </a:p>
          <a:p>
            <a:pPr indent="-317500" lvl="0" marL="457200" rtl="0" algn="l">
              <a:spcBef>
                <a:spcPts val="0"/>
              </a:spcBef>
              <a:spcAft>
                <a:spcPts val="0"/>
              </a:spcAft>
              <a:buSzPts val="1400"/>
              <a:buFont typeface="Verdana"/>
              <a:buChar char="●"/>
            </a:pPr>
            <a:r>
              <a:rPr b="1" lang="en-US" sz="1000">
                <a:latin typeface="Verdana"/>
                <a:ea typeface="Verdana"/>
                <a:cs typeface="Verdana"/>
                <a:sym typeface="Verdana"/>
              </a:rPr>
              <a:t>Raspbian OS builds with Linux Kernel</a:t>
            </a:r>
            <a:endParaRPr b="1"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u="sng">
                <a:solidFill>
                  <a:srgbClr val="1155CC"/>
                </a:solidFill>
                <a:latin typeface="Verdana"/>
                <a:ea typeface="Verdana"/>
                <a:cs typeface="Verdana"/>
                <a:sym typeface="Verdana"/>
                <a:hlinkClick r:id="rId6">
                  <a:extLst>
                    <a:ext uri="{A12FA001-AC4F-418D-AE19-62706E023703}">
                      <ahyp:hlinkClr val="tx"/>
                    </a:ext>
                  </a:extLst>
                </a:hlinkClick>
              </a:rPr>
              <a:t>https://www.kernel.org/</a:t>
            </a:r>
            <a:endParaRPr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a:latin typeface="Verdana"/>
                <a:ea typeface="Verdana"/>
                <a:cs typeface="Verdana"/>
                <a:sym typeface="Verdana"/>
              </a:rPr>
              <a:t>Both the car and the drone have their own onboard computing device (Raspberry Pi model 4B) with a custom modified version of the Raspbian Operating System image that uses the Linux Kernel.</a:t>
            </a:r>
            <a:endParaRPr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a:latin typeface="Verdana"/>
                <a:ea typeface="Verdana"/>
                <a:cs typeface="Verdana"/>
                <a:sym typeface="Verdana"/>
              </a:rPr>
              <a:t>Additionally, the Clover 4.2 Drone uses the ROS robotic framework used for advanced robotic distributed systems.</a:t>
            </a:r>
            <a:endParaRPr sz="1000">
              <a:latin typeface="Verdana"/>
              <a:ea typeface="Verdana"/>
              <a:cs typeface="Verdana"/>
              <a:sym typeface="Verdana"/>
            </a:endParaRPr>
          </a:p>
          <a:p>
            <a:pPr indent="-292100" lvl="2" marL="1371600" rtl="0" algn="l">
              <a:spcBef>
                <a:spcPts val="0"/>
              </a:spcBef>
              <a:spcAft>
                <a:spcPts val="0"/>
              </a:spcAft>
              <a:buSzPts val="1000"/>
              <a:buFont typeface="Verdana"/>
              <a:buChar char="■"/>
            </a:pPr>
            <a:r>
              <a:rPr lang="en-US" sz="1000" u="sng">
                <a:solidFill>
                  <a:srgbClr val="1155CC"/>
                </a:solidFill>
                <a:latin typeface="Verdana"/>
                <a:ea typeface="Verdana"/>
                <a:cs typeface="Verdana"/>
                <a:sym typeface="Verdana"/>
                <a:hlinkClick r:id="rId7">
                  <a:extLst>
                    <a:ext uri="{A12FA001-AC4F-418D-AE19-62706E023703}">
                      <ahyp:hlinkClr val="tx"/>
                    </a:ext>
                  </a:extLst>
                </a:hlinkClick>
              </a:rPr>
              <a:t>https://wiki.ros.org/</a:t>
            </a:r>
            <a:endParaRPr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a:latin typeface="Verdana"/>
                <a:ea typeface="Verdana"/>
                <a:cs typeface="Verdana"/>
                <a:sym typeface="Verdana"/>
              </a:rPr>
              <a:t>Here is the image used for the Clover 4.2 Drone Raspberry Pi computer:</a:t>
            </a:r>
            <a:endParaRPr sz="1000">
              <a:latin typeface="Verdana"/>
              <a:ea typeface="Verdana"/>
              <a:cs typeface="Verdana"/>
              <a:sym typeface="Verdana"/>
            </a:endParaRPr>
          </a:p>
          <a:p>
            <a:pPr indent="-292100" lvl="2" marL="1371600" rtl="0" algn="l">
              <a:spcBef>
                <a:spcPts val="0"/>
              </a:spcBef>
              <a:spcAft>
                <a:spcPts val="0"/>
              </a:spcAft>
              <a:buSzPts val="1000"/>
              <a:buFont typeface="Verdana"/>
              <a:buChar char="■"/>
            </a:pPr>
            <a:r>
              <a:rPr lang="en-US" sz="1000" u="sng">
                <a:solidFill>
                  <a:srgbClr val="1155CC"/>
                </a:solidFill>
                <a:latin typeface="Verdana"/>
                <a:ea typeface="Verdana"/>
                <a:cs typeface="Verdana"/>
                <a:sym typeface="Verdana"/>
                <a:hlinkClick r:id="rId8">
                  <a:extLst>
                    <a:ext uri="{A12FA001-AC4F-418D-AE19-62706E023703}">
                      <ahyp:hlinkClr val="tx"/>
                    </a:ext>
                  </a:extLst>
                </a:hlinkClick>
              </a:rPr>
              <a:t>https://github.com/CopterExpress/clover/releases/tag/v0.23</a:t>
            </a:r>
            <a:endParaRPr sz="1000">
              <a:latin typeface="Verdana"/>
              <a:ea typeface="Verdana"/>
              <a:cs typeface="Verdana"/>
              <a:sym typeface="Verdana"/>
            </a:endParaRPr>
          </a:p>
          <a:p>
            <a:pPr indent="-292100" lvl="2" marL="1371600" rtl="0" algn="l">
              <a:spcBef>
                <a:spcPts val="0"/>
              </a:spcBef>
              <a:spcAft>
                <a:spcPts val="0"/>
              </a:spcAft>
              <a:buClr>
                <a:srgbClr val="24292F"/>
              </a:buClr>
              <a:buSzPts val="1000"/>
              <a:buFont typeface="Verdana"/>
              <a:buChar char="■"/>
            </a:pPr>
            <a:r>
              <a:rPr lang="en-US" sz="1000">
                <a:solidFill>
                  <a:srgbClr val="24292F"/>
                </a:solidFill>
                <a:latin typeface="Verdana"/>
                <a:ea typeface="Verdana"/>
                <a:cs typeface="Verdana"/>
                <a:sym typeface="Verdana"/>
              </a:rPr>
              <a:t>Image features:</a:t>
            </a:r>
            <a:endParaRPr sz="1000">
              <a:solidFill>
                <a:srgbClr val="24292F"/>
              </a:solidFill>
              <a:latin typeface="Verdana"/>
              <a:ea typeface="Verdana"/>
              <a:cs typeface="Verdana"/>
              <a:sym typeface="Verdana"/>
            </a:endParaRPr>
          </a:p>
          <a:p>
            <a:pPr indent="-292100" lvl="3" marL="1828800" rtl="0" algn="l">
              <a:spcBef>
                <a:spcPts val="0"/>
              </a:spcBef>
              <a:spcAft>
                <a:spcPts val="0"/>
              </a:spcAft>
              <a:buClr>
                <a:srgbClr val="24292F"/>
              </a:buClr>
              <a:buSzPts val="1000"/>
              <a:buFont typeface="Verdana"/>
              <a:buChar char="●"/>
            </a:pPr>
            <a:r>
              <a:rPr lang="en-US" sz="1000">
                <a:solidFill>
                  <a:srgbClr val="24292F"/>
                </a:solidFill>
                <a:latin typeface="Verdana"/>
                <a:ea typeface="Verdana"/>
                <a:cs typeface="Verdana"/>
                <a:sym typeface="Verdana"/>
              </a:rPr>
              <a:t>Raspbian Buster</a:t>
            </a:r>
            <a:endParaRPr sz="1000">
              <a:solidFill>
                <a:srgbClr val="24292F"/>
              </a:solidFill>
              <a:latin typeface="Verdana"/>
              <a:ea typeface="Verdana"/>
              <a:cs typeface="Verdana"/>
              <a:sym typeface="Verdana"/>
            </a:endParaRPr>
          </a:p>
          <a:p>
            <a:pPr indent="-292100" lvl="3" marL="1828800" rtl="0" algn="l">
              <a:spcBef>
                <a:spcPts val="0"/>
              </a:spcBef>
              <a:spcAft>
                <a:spcPts val="0"/>
              </a:spcAft>
              <a:buSzPts val="1000"/>
              <a:buFont typeface="Verdana"/>
              <a:buChar char="●"/>
            </a:pPr>
            <a:r>
              <a:rPr lang="en-US" sz="1000">
                <a:solidFill>
                  <a:srgbClr val="1155CC"/>
                </a:solidFill>
                <a:uFill>
                  <a:noFill/>
                </a:uFill>
                <a:latin typeface="Verdana"/>
                <a:ea typeface="Verdana"/>
                <a:cs typeface="Verdana"/>
                <a:sym typeface="Verdana"/>
                <a:hlinkClick r:id="rId9">
                  <a:extLst>
                    <a:ext uri="{A12FA001-AC4F-418D-AE19-62706E023703}">
                      <ahyp:hlinkClr val="tx"/>
                    </a:ext>
                  </a:extLst>
                </a:hlinkClick>
              </a:rPr>
              <a:t>ROS Noetic</a:t>
            </a:r>
            <a:endParaRPr sz="1000">
              <a:solidFill>
                <a:srgbClr val="1155CC"/>
              </a:solidFill>
              <a:latin typeface="Verdana"/>
              <a:ea typeface="Verdana"/>
              <a:cs typeface="Verdana"/>
              <a:sym typeface="Verdana"/>
            </a:endParaRPr>
          </a:p>
          <a:p>
            <a:pPr indent="-292100" lvl="3" marL="1828800" rtl="0" algn="l">
              <a:spcBef>
                <a:spcPts val="0"/>
              </a:spcBef>
              <a:spcAft>
                <a:spcPts val="0"/>
              </a:spcAft>
              <a:buClr>
                <a:srgbClr val="24292F"/>
              </a:buClr>
              <a:buSzPts val="1000"/>
              <a:buFont typeface="Verdana"/>
              <a:buChar char="●"/>
            </a:pPr>
            <a:r>
              <a:rPr lang="en-US" sz="1000">
                <a:solidFill>
                  <a:srgbClr val="24292F"/>
                </a:solidFill>
                <a:latin typeface="Verdana"/>
                <a:ea typeface="Verdana"/>
                <a:cs typeface="Verdana"/>
                <a:sym typeface="Verdana"/>
              </a:rPr>
              <a:t>Configured networking</a:t>
            </a:r>
            <a:endParaRPr sz="1000">
              <a:solidFill>
                <a:srgbClr val="24292F"/>
              </a:solidFill>
              <a:latin typeface="Verdana"/>
              <a:ea typeface="Verdana"/>
              <a:cs typeface="Verdana"/>
              <a:sym typeface="Verdana"/>
            </a:endParaRPr>
          </a:p>
          <a:p>
            <a:pPr indent="-292100" lvl="3" marL="1828800" rtl="0" algn="l">
              <a:spcBef>
                <a:spcPts val="0"/>
              </a:spcBef>
              <a:spcAft>
                <a:spcPts val="0"/>
              </a:spcAft>
              <a:buClr>
                <a:srgbClr val="24292F"/>
              </a:buClr>
              <a:buSzPts val="1000"/>
              <a:buFont typeface="Verdana"/>
              <a:buChar char="●"/>
            </a:pPr>
            <a:r>
              <a:rPr lang="en-US" sz="1000">
                <a:solidFill>
                  <a:srgbClr val="24292F"/>
                </a:solidFill>
                <a:latin typeface="Verdana"/>
                <a:ea typeface="Verdana"/>
                <a:cs typeface="Verdana"/>
                <a:sym typeface="Verdana"/>
              </a:rPr>
              <a:t>OpenCV</a:t>
            </a:r>
            <a:endParaRPr sz="1000">
              <a:solidFill>
                <a:srgbClr val="24292F"/>
              </a:solidFill>
              <a:latin typeface="Verdana"/>
              <a:ea typeface="Verdana"/>
              <a:cs typeface="Verdana"/>
              <a:sym typeface="Verdana"/>
            </a:endParaRPr>
          </a:p>
          <a:p>
            <a:pPr indent="-292100" lvl="3" marL="1828800" rtl="0" algn="l">
              <a:spcBef>
                <a:spcPts val="0"/>
              </a:spcBef>
              <a:spcAft>
                <a:spcPts val="0"/>
              </a:spcAft>
              <a:buSzPts val="1000"/>
              <a:buFont typeface="Verdana"/>
              <a:buChar char="●"/>
            </a:pPr>
            <a:r>
              <a:rPr lang="en-US" sz="1000">
                <a:solidFill>
                  <a:srgbClr val="1155CC"/>
                </a:solidFill>
                <a:uFill>
                  <a:noFill/>
                </a:uFill>
                <a:latin typeface="Verdana"/>
                <a:ea typeface="Verdana"/>
                <a:cs typeface="Verdana"/>
                <a:sym typeface="Verdana"/>
                <a:hlinkClick r:id="rId10">
                  <a:extLst>
                    <a:ext uri="{A12FA001-AC4F-418D-AE19-62706E023703}">
                      <ahyp:hlinkClr val="tx"/>
                    </a:ext>
                  </a:extLst>
                </a:hlinkClick>
              </a:rPr>
              <a:t>Mavros</a:t>
            </a:r>
            <a:endParaRPr sz="1000">
              <a:solidFill>
                <a:srgbClr val="1155CC"/>
              </a:solidFill>
              <a:latin typeface="Verdana"/>
              <a:ea typeface="Verdana"/>
              <a:cs typeface="Verdana"/>
              <a:sym typeface="Verdana"/>
            </a:endParaRPr>
          </a:p>
          <a:p>
            <a:pPr indent="-292100" lvl="3" marL="1828800" rtl="0" algn="l">
              <a:spcBef>
                <a:spcPts val="0"/>
              </a:spcBef>
              <a:spcAft>
                <a:spcPts val="0"/>
              </a:spcAft>
              <a:buSzPts val="1000"/>
              <a:buFont typeface="Verdana"/>
              <a:buChar char="●"/>
            </a:pPr>
            <a:r>
              <a:rPr lang="en-US" sz="1000">
                <a:solidFill>
                  <a:srgbClr val="24292F"/>
                </a:solidFill>
                <a:latin typeface="Verdana"/>
                <a:ea typeface="Verdana"/>
                <a:cs typeface="Verdana"/>
                <a:sym typeface="Verdana"/>
              </a:rPr>
              <a:t>Periphery drivers for ROS (</a:t>
            </a:r>
            <a:r>
              <a:rPr lang="en-US" sz="1000">
                <a:solidFill>
                  <a:srgbClr val="1155CC"/>
                </a:solidFill>
                <a:uFill>
                  <a:noFill/>
                </a:uFill>
                <a:latin typeface="Verdana"/>
                <a:ea typeface="Verdana"/>
                <a:cs typeface="Verdana"/>
                <a:sym typeface="Verdana"/>
                <a:hlinkClick r:id="rId11">
                  <a:extLst>
                    <a:ext uri="{A12FA001-AC4F-418D-AE19-62706E023703}">
                      <ahyp:hlinkClr val="tx"/>
                    </a:ext>
                  </a:extLst>
                </a:hlinkClick>
              </a:rPr>
              <a:t>GPIO</a:t>
            </a:r>
            <a:r>
              <a:rPr lang="en-US" sz="1000">
                <a:solidFill>
                  <a:srgbClr val="24292F"/>
                </a:solidFill>
                <a:latin typeface="Verdana"/>
                <a:ea typeface="Verdana"/>
                <a:cs typeface="Verdana"/>
                <a:sym typeface="Verdana"/>
              </a:rPr>
              <a:t>, </a:t>
            </a:r>
            <a:r>
              <a:rPr lang="en-US" sz="1000">
                <a:solidFill>
                  <a:srgbClr val="1155CC"/>
                </a:solidFill>
                <a:uFill>
                  <a:noFill/>
                </a:uFill>
                <a:latin typeface="Verdana"/>
                <a:ea typeface="Verdana"/>
                <a:cs typeface="Verdana"/>
                <a:sym typeface="Verdana"/>
                <a:hlinkClick r:id="rId12">
                  <a:extLst>
                    <a:ext uri="{A12FA001-AC4F-418D-AE19-62706E023703}">
                      <ahyp:hlinkClr val="tx"/>
                    </a:ext>
                  </a:extLst>
                </a:hlinkClick>
              </a:rPr>
              <a:t>LED strip</a:t>
            </a:r>
            <a:r>
              <a:rPr lang="en-US" sz="1000">
                <a:solidFill>
                  <a:srgbClr val="24292F"/>
                </a:solidFill>
                <a:latin typeface="Verdana"/>
                <a:ea typeface="Verdana"/>
                <a:cs typeface="Verdana"/>
                <a:sym typeface="Verdana"/>
              </a:rPr>
              <a:t>, etc)</a:t>
            </a:r>
            <a:endParaRPr sz="1000">
              <a:solidFill>
                <a:srgbClr val="24292F"/>
              </a:solidFill>
              <a:latin typeface="Verdana"/>
              <a:ea typeface="Verdana"/>
              <a:cs typeface="Verdana"/>
              <a:sym typeface="Verdana"/>
            </a:endParaRPr>
          </a:p>
          <a:p>
            <a:pPr indent="-292100" lvl="3" marL="1828800" rtl="0" algn="l">
              <a:spcBef>
                <a:spcPts val="0"/>
              </a:spcBef>
              <a:spcAft>
                <a:spcPts val="0"/>
              </a:spcAft>
              <a:buClr>
                <a:srgbClr val="24292F"/>
              </a:buClr>
              <a:buSzPts val="1000"/>
              <a:buFont typeface="Verdana"/>
              <a:buChar char="●"/>
            </a:pPr>
            <a:r>
              <a:rPr lang="en-US" sz="1000">
                <a:solidFill>
                  <a:srgbClr val="24292F"/>
                </a:solidFill>
                <a:latin typeface="Verdana"/>
                <a:ea typeface="Verdana"/>
                <a:cs typeface="Verdana"/>
                <a:sym typeface="Verdana"/>
              </a:rPr>
              <a:t>Aruco_pose package for marker-assisted navigation</a:t>
            </a:r>
            <a:endParaRPr sz="1000">
              <a:solidFill>
                <a:srgbClr val="24292F"/>
              </a:solidFill>
              <a:latin typeface="Verdana"/>
              <a:ea typeface="Verdana"/>
              <a:cs typeface="Verdana"/>
              <a:sym typeface="Verdana"/>
            </a:endParaRPr>
          </a:p>
          <a:p>
            <a:pPr indent="-292100" lvl="3" marL="1828800" rtl="0" algn="l">
              <a:spcBef>
                <a:spcPts val="0"/>
              </a:spcBef>
              <a:spcAft>
                <a:spcPts val="0"/>
              </a:spcAft>
              <a:buClr>
                <a:srgbClr val="24292F"/>
              </a:buClr>
              <a:buSzPts val="1000"/>
              <a:buFont typeface="Verdana"/>
              <a:buChar char="●"/>
            </a:pPr>
            <a:r>
              <a:rPr lang="en-US" sz="1000">
                <a:solidFill>
                  <a:srgbClr val="24292F"/>
                </a:solidFill>
                <a:latin typeface="Verdana"/>
                <a:ea typeface="Verdana"/>
                <a:cs typeface="Verdana"/>
                <a:sym typeface="Verdana"/>
              </a:rPr>
              <a:t>Clover package for autonomous drone control</a:t>
            </a:r>
            <a:endParaRPr b="1" sz="1000">
              <a:latin typeface="Verdana"/>
              <a:ea typeface="Verdana"/>
              <a:cs typeface="Verdana"/>
              <a:sym typeface="Verdana"/>
            </a:endParaRPr>
          </a:p>
        </p:txBody>
      </p:sp>
      <p:sp>
        <p:nvSpPr>
          <p:cNvPr id="121" name="Google Shape;121;g2223a778334_1_12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5" name="Shape 125"/>
        <p:cNvGrpSpPr/>
        <p:nvPr/>
      </p:nvGrpSpPr>
      <p:grpSpPr>
        <a:xfrm>
          <a:off x="0" y="0"/>
          <a:ext cx="0" cy="0"/>
          <a:chOff x="0" y="0"/>
          <a:chExt cx="0" cy="0"/>
        </a:xfrm>
      </p:grpSpPr>
      <p:sp>
        <p:nvSpPr>
          <p:cNvPr id="126" name="Google Shape;126;g2223a778334_1_134"/>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00000"/>
              </a:lnSpc>
              <a:spcBef>
                <a:spcPts val="592"/>
              </a:spcBef>
              <a:spcAft>
                <a:spcPts val="0"/>
              </a:spcAft>
              <a:buClr>
                <a:schemeClr val="dk1"/>
              </a:buClr>
              <a:buSzPct val="100000"/>
              <a:buNone/>
            </a:pPr>
            <a:r>
              <a:rPr b="1" lang="en-US" u="sng"/>
              <a:t>Software and Hardware Context</a:t>
            </a:r>
            <a:endParaRPr b="1" u="sng"/>
          </a:p>
          <a:p>
            <a:pPr indent="-310832" lvl="0" marL="457200" rtl="0" algn="l">
              <a:spcBef>
                <a:spcPts val="0"/>
              </a:spcBef>
              <a:spcAft>
                <a:spcPts val="0"/>
              </a:spcAft>
              <a:buSzPct val="140000"/>
              <a:buFont typeface="Verdana"/>
              <a:buChar char="●"/>
            </a:pPr>
            <a:r>
              <a:rPr b="1" lang="en-US" sz="1000">
                <a:latin typeface="Verdana"/>
                <a:ea typeface="Verdana"/>
                <a:cs typeface="Verdana"/>
                <a:sym typeface="Verdana"/>
              </a:rPr>
              <a:t>Q Ground Control</a:t>
            </a:r>
            <a:endParaRPr b="1" sz="1000">
              <a:latin typeface="Verdana"/>
              <a:ea typeface="Verdana"/>
              <a:cs typeface="Verdana"/>
              <a:sym typeface="Verdana"/>
            </a:endParaRPr>
          </a:p>
          <a:p>
            <a:pPr indent="-287337" lvl="1" marL="914400" rtl="0" algn="l">
              <a:spcBef>
                <a:spcPts val="0"/>
              </a:spcBef>
              <a:spcAft>
                <a:spcPts val="0"/>
              </a:spcAft>
              <a:buSzPct val="100000"/>
              <a:buFont typeface="Verdana"/>
              <a:buChar char="○"/>
            </a:pPr>
            <a:r>
              <a:rPr lang="en-US" sz="1000" u="sng">
                <a:solidFill>
                  <a:srgbClr val="1155CC"/>
                </a:solidFill>
                <a:latin typeface="Verdana"/>
                <a:ea typeface="Verdana"/>
                <a:cs typeface="Verdana"/>
                <a:sym typeface="Verdana"/>
                <a:hlinkClick r:id="rId4">
                  <a:extLst>
                    <a:ext uri="{A12FA001-AC4F-418D-AE19-62706E023703}">
                      <ahyp:hlinkClr val="tx"/>
                    </a:ext>
                  </a:extLst>
                </a:hlinkClick>
              </a:rPr>
              <a:t>https://docs.qgroundcontrol.com/master/en/</a:t>
            </a:r>
            <a:endParaRPr sz="1000">
              <a:latin typeface="Verdana"/>
              <a:ea typeface="Verdana"/>
              <a:cs typeface="Verdana"/>
              <a:sym typeface="Verdana"/>
            </a:endParaRPr>
          </a:p>
          <a:p>
            <a:pPr indent="-287337" lvl="1" marL="914400" rtl="0" algn="l">
              <a:spcBef>
                <a:spcPts val="0"/>
              </a:spcBef>
              <a:spcAft>
                <a:spcPts val="0"/>
              </a:spcAft>
              <a:buSzPct val="100000"/>
              <a:buFont typeface="Verdana"/>
              <a:buChar char="○"/>
            </a:pPr>
            <a:r>
              <a:rPr lang="en-US" sz="1000">
                <a:latin typeface="Verdana"/>
                <a:ea typeface="Verdana"/>
                <a:cs typeface="Verdana"/>
                <a:sym typeface="Verdana"/>
              </a:rPr>
              <a:t>This is an open source software used to communicate with and calibrate and configure a drone’s flight controller firmware. We will use this to calibrate the drone and manage the flight controller’s parameters and how the flight system of the drone uses and responds to sensor data.</a:t>
            </a:r>
            <a:endParaRPr sz="1000">
              <a:latin typeface="Verdana"/>
              <a:ea typeface="Verdana"/>
              <a:cs typeface="Verdana"/>
              <a:sym typeface="Verdana"/>
            </a:endParaRPr>
          </a:p>
          <a:p>
            <a:pPr indent="-287337" lvl="1" marL="914400" rtl="0" algn="l">
              <a:spcBef>
                <a:spcPts val="0"/>
              </a:spcBef>
              <a:spcAft>
                <a:spcPts val="0"/>
              </a:spcAft>
              <a:buSzPct val="100000"/>
              <a:buFont typeface="Verdana"/>
              <a:buChar char="○"/>
            </a:pPr>
            <a:r>
              <a:rPr lang="en-US" sz="1000">
                <a:latin typeface="Verdana"/>
                <a:ea typeface="Verdana"/>
                <a:cs typeface="Verdana"/>
                <a:sym typeface="Verdana"/>
              </a:rPr>
              <a:t>Here is the firmware image used for our flight controller:</a:t>
            </a:r>
            <a:endParaRPr sz="1000">
              <a:latin typeface="Verdana"/>
              <a:ea typeface="Verdana"/>
              <a:cs typeface="Verdana"/>
              <a:sym typeface="Verdana"/>
            </a:endParaRPr>
          </a:p>
          <a:p>
            <a:pPr indent="-287337" lvl="2" marL="1371600" rtl="0" algn="l">
              <a:spcBef>
                <a:spcPts val="0"/>
              </a:spcBef>
              <a:spcAft>
                <a:spcPts val="0"/>
              </a:spcAft>
              <a:buSzPct val="100000"/>
              <a:buFont typeface="Verdana"/>
              <a:buChar char="■"/>
            </a:pPr>
            <a:r>
              <a:rPr lang="en-US" sz="1000" u="sng">
                <a:solidFill>
                  <a:srgbClr val="1155CC"/>
                </a:solidFill>
                <a:latin typeface="Verdana"/>
                <a:ea typeface="Verdana"/>
                <a:cs typeface="Verdana"/>
                <a:sym typeface="Verdana"/>
                <a:hlinkClick r:id="rId5">
                  <a:extLst>
                    <a:ext uri="{A12FA001-AC4F-418D-AE19-62706E023703}">
                      <ahyp:hlinkClr val="tx"/>
                    </a:ext>
                  </a:extLst>
                </a:hlinkClick>
              </a:rPr>
              <a:t>https://github.com/CopterExpress/Firmware/releases/tag/v1.8.2-clover.13</a:t>
            </a:r>
            <a:endParaRPr sz="1000">
              <a:latin typeface="Verdana"/>
              <a:ea typeface="Verdana"/>
              <a:cs typeface="Verdana"/>
              <a:sym typeface="Verdana"/>
            </a:endParaRPr>
          </a:p>
          <a:p>
            <a:pPr indent="-310832" lvl="0" marL="457200" rtl="0" algn="l">
              <a:spcBef>
                <a:spcPts val="0"/>
              </a:spcBef>
              <a:spcAft>
                <a:spcPts val="0"/>
              </a:spcAft>
              <a:buSzPct val="140000"/>
              <a:buFont typeface="Verdana"/>
              <a:buChar char="●"/>
            </a:pPr>
            <a:r>
              <a:rPr b="1" lang="en-US" sz="1000">
                <a:latin typeface="Verdana"/>
                <a:ea typeface="Verdana"/>
                <a:cs typeface="Verdana"/>
                <a:sym typeface="Verdana"/>
              </a:rPr>
              <a:t>Clover Drone Simulation virtual machine (VM) image</a:t>
            </a:r>
            <a:endParaRPr b="1" sz="1000">
              <a:latin typeface="Verdana"/>
              <a:ea typeface="Verdana"/>
              <a:cs typeface="Verdana"/>
              <a:sym typeface="Verdana"/>
            </a:endParaRPr>
          </a:p>
          <a:p>
            <a:pPr indent="-287337" lvl="1" marL="914400" rtl="0" algn="l">
              <a:spcBef>
                <a:spcPts val="0"/>
              </a:spcBef>
              <a:spcAft>
                <a:spcPts val="0"/>
              </a:spcAft>
              <a:buSzPct val="100000"/>
              <a:buFont typeface="Verdana"/>
              <a:buChar char="○"/>
            </a:pPr>
            <a:r>
              <a:rPr lang="en-US" sz="1000" u="sng">
                <a:solidFill>
                  <a:srgbClr val="1155CC"/>
                </a:solidFill>
                <a:latin typeface="Verdana"/>
                <a:ea typeface="Verdana"/>
                <a:cs typeface="Verdana"/>
                <a:sym typeface="Verdana"/>
                <a:hlinkClick r:id="rId6">
                  <a:extLst>
                    <a:ext uri="{A12FA001-AC4F-418D-AE19-62706E023703}">
                      <ahyp:hlinkClr val="tx"/>
                    </a:ext>
                  </a:extLst>
                </a:hlinkClick>
              </a:rPr>
              <a:t>https://github.com/CopterExpress/clover_vm</a:t>
            </a:r>
            <a:endParaRPr sz="1000">
              <a:latin typeface="Verdana"/>
              <a:ea typeface="Verdana"/>
              <a:cs typeface="Verdana"/>
              <a:sym typeface="Verdana"/>
            </a:endParaRPr>
          </a:p>
          <a:p>
            <a:pPr indent="-287337" lvl="1" marL="914400" rtl="0" algn="l">
              <a:spcBef>
                <a:spcPts val="0"/>
              </a:spcBef>
              <a:spcAft>
                <a:spcPts val="0"/>
              </a:spcAft>
              <a:buSzPct val="100000"/>
              <a:buFont typeface="Verdana"/>
              <a:buChar char="○"/>
            </a:pPr>
            <a:r>
              <a:rPr lang="en-US" sz="1000">
                <a:latin typeface="Verdana"/>
                <a:ea typeface="Verdana"/>
                <a:cs typeface="Verdana"/>
                <a:sym typeface="Verdana"/>
              </a:rPr>
              <a:t>This is the virtual machine image used to run the simulation software used to simulate programmed autonomous flights for the Clover 4.2 Drone.</a:t>
            </a:r>
            <a:endParaRPr sz="1000">
              <a:latin typeface="Verdana"/>
              <a:ea typeface="Verdana"/>
              <a:cs typeface="Verdana"/>
              <a:sym typeface="Verdana"/>
            </a:endParaRPr>
          </a:p>
          <a:p>
            <a:pPr indent="-287337" lvl="1" marL="914400" rtl="0" algn="l">
              <a:spcBef>
                <a:spcPts val="0"/>
              </a:spcBef>
              <a:spcAft>
                <a:spcPts val="0"/>
              </a:spcAft>
              <a:buClr>
                <a:srgbClr val="24292F"/>
              </a:buClr>
              <a:buSzPct val="100000"/>
              <a:buFont typeface="Verdana"/>
              <a:buChar char="○"/>
            </a:pPr>
            <a:r>
              <a:rPr lang="en-US" sz="1000">
                <a:solidFill>
                  <a:srgbClr val="24292F"/>
                </a:solidFill>
                <a:latin typeface="Verdana"/>
                <a:ea typeface="Verdana"/>
                <a:cs typeface="Verdana"/>
                <a:sym typeface="Verdana"/>
              </a:rPr>
              <a:t>Image contains:</a:t>
            </a:r>
            <a:endParaRPr sz="1000">
              <a:solidFill>
                <a:srgbClr val="24292F"/>
              </a:solidFill>
              <a:latin typeface="Verdana"/>
              <a:ea typeface="Verdana"/>
              <a:cs typeface="Verdana"/>
              <a:sym typeface="Verdana"/>
            </a:endParaRPr>
          </a:p>
          <a:p>
            <a:pPr indent="-287337" lvl="2" marL="1371600" rtl="0" algn="l">
              <a:spcBef>
                <a:spcPts val="0"/>
              </a:spcBef>
              <a:spcAft>
                <a:spcPts val="0"/>
              </a:spcAft>
              <a:buClr>
                <a:srgbClr val="24292F"/>
              </a:buClr>
              <a:buSzPct val="100000"/>
              <a:buFont typeface="Verdana"/>
              <a:buChar char="■"/>
            </a:pPr>
            <a:r>
              <a:rPr lang="en-US" sz="1000">
                <a:solidFill>
                  <a:srgbClr val="24292F"/>
                </a:solidFill>
                <a:latin typeface="Verdana"/>
                <a:ea typeface="Verdana"/>
                <a:cs typeface="Verdana"/>
                <a:sym typeface="Verdana"/>
              </a:rPr>
              <a:t>Ubuntu 20.04 Focal.</a:t>
            </a:r>
            <a:endParaRPr sz="1000">
              <a:solidFill>
                <a:srgbClr val="24292F"/>
              </a:solidFill>
              <a:latin typeface="Verdana"/>
              <a:ea typeface="Verdana"/>
              <a:cs typeface="Verdana"/>
              <a:sym typeface="Verdana"/>
            </a:endParaRPr>
          </a:p>
          <a:p>
            <a:pPr indent="-287337" lvl="2" marL="1371600" rtl="0" algn="l">
              <a:spcBef>
                <a:spcPts val="0"/>
              </a:spcBef>
              <a:spcAft>
                <a:spcPts val="0"/>
              </a:spcAft>
              <a:buClr>
                <a:srgbClr val="24292F"/>
              </a:buClr>
              <a:buSzPct val="100000"/>
              <a:buFont typeface="Verdana"/>
              <a:buChar char="■"/>
            </a:pPr>
            <a:r>
              <a:rPr lang="en-US" sz="1000">
                <a:solidFill>
                  <a:srgbClr val="24292F"/>
                </a:solidFill>
                <a:latin typeface="Verdana"/>
                <a:ea typeface="Verdana"/>
                <a:cs typeface="Verdana"/>
                <a:sym typeface="Verdana"/>
              </a:rPr>
              <a:t>ROS Noetic.</a:t>
            </a:r>
            <a:endParaRPr sz="1000">
              <a:solidFill>
                <a:srgbClr val="24292F"/>
              </a:solidFill>
              <a:latin typeface="Verdana"/>
              <a:ea typeface="Verdana"/>
              <a:cs typeface="Verdana"/>
              <a:sym typeface="Verdana"/>
            </a:endParaRPr>
          </a:p>
          <a:p>
            <a:pPr indent="-287337" lvl="2" marL="1371600" rtl="0" algn="l">
              <a:spcBef>
                <a:spcPts val="0"/>
              </a:spcBef>
              <a:spcAft>
                <a:spcPts val="0"/>
              </a:spcAft>
              <a:buClr>
                <a:srgbClr val="24292F"/>
              </a:buClr>
              <a:buSzPct val="100000"/>
              <a:buFont typeface="Verdana"/>
              <a:buChar char="■"/>
            </a:pPr>
            <a:r>
              <a:rPr lang="en-US" sz="1000">
                <a:solidFill>
                  <a:srgbClr val="24292F"/>
                </a:solidFill>
                <a:latin typeface="Verdana"/>
                <a:ea typeface="Verdana"/>
                <a:cs typeface="Verdana"/>
                <a:sym typeface="Verdana"/>
              </a:rPr>
              <a:t>PX4 autopilot, QGroundControl.</a:t>
            </a:r>
            <a:endParaRPr sz="1000">
              <a:solidFill>
                <a:srgbClr val="24292F"/>
              </a:solidFill>
              <a:latin typeface="Verdana"/>
              <a:ea typeface="Verdana"/>
              <a:cs typeface="Verdana"/>
              <a:sym typeface="Verdana"/>
            </a:endParaRPr>
          </a:p>
          <a:p>
            <a:pPr indent="-287337" lvl="2" marL="1371600" rtl="0" algn="l">
              <a:spcBef>
                <a:spcPts val="0"/>
              </a:spcBef>
              <a:spcAft>
                <a:spcPts val="0"/>
              </a:spcAft>
              <a:buSzPct val="100000"/>
              <a:buFont typeface="Verdana"/>
              <a:buChar char="■"/>
            </a:pPr>
            <a:r>
              <a:rPr lang="en-US" sz="1000">
                <a:solidFill>
                  <a:srgbClr val="24292F"/>
                </a:solidFill>
                <a:latin typeface="Verdana"/>
                <a:ea typeface="Verdana"/>
                <a:cs typeface="Verdana"/>
                <a:sym typeface="Verdana"/>
              </a:rPr>
              <a:t>Preinstalled </a:t>
            </a:r>
            <a:r>
              <a:rPr lang="en-US" sz="1000">
                <a:solidFill>
                  <a:srgbClr val="1155CC"/>
                </a:solidFill>
                <a:uFill>
                  <a:noFill/>
                </a:uFill>
                <a:latin typeface="Verdana"/>
                <a:ea typeface="Verdana"/>
                <a:cs typeface="Verdana"/>
                <a:sym typeface="Verdana"/>
                <a:hlinkClick r:id="rId7">
                  <a:extLst>
                    <a:ext uri="{A12FA001-AC4F-418D-AE19-62706E023703}">
                      <ahyp:hlinkClr val="tx"/>
                    </a:ext>
                  </a:extLst>
                </a:hlinkClick>
              </a:rPr>
              <a:t>Clover</a:t>
            </a:r>
            <a:r>
              <a:rPr lang="en-US" sz="1000">
                <a:solidFill>
                  <a:srgbClr val="24292F"/>
                </a:solidFill>
                <a:latin typeface="Verdana"/>
                <a:ea typeface="Verdana"/>
                <a:cs typeface="Verdana"/>
                <a:sym typeface="Verdana"/>
              </a:rPr>
              <a:t> and Clover simulation packages.</a:t>
            </a:r>
            <a:endParaRPr sz="1000">
              <a:solidFill>
                <a:srgbClr val="24292F"/>
              </a:solidFill>
              <a:latin typeface="Verdana"/>
              <a:ea typeface="Verdana"/>
              <a:cs typeface="Verdana"/>
              <a:sym typeface="Verdana"/>
            </a:endParaRPr>
          </a:p>
          <a:p>
            <a:pPr indent="-287337" lvl="2" marL="1371600" rtl="0" algn="l">
              <a:spcBef>
                <a:spcPts val="0"/>
              </a:spcBef>
              <a:spcAft>
                <a:spcPts val="0"/>
              </a:spcAft>
              <a:buClr>
                <a:srgbClr val="24292F"/>
              </a:buClr>
              <a:buSzPct val="100000"/>
              <a:buFont typeface="Verdana"/>
              <a:buChar char="■"/>
            </a:pPr>
            <a:r>
              <a:rPr lang="en-US" sz="1000">
                <a:solidFill>
                  <a:srgbClr val="24292F"/>
                </a:solidFill>
                <a:latin typeface="Verdana"/>
                <a:ea typeface="Verdana"/>
                <a:cs typeface="Verdana"/>
                <a:sym typeface="Verdana"/>
              </a:rPr>
              <a:t>Shortcuts for running Clover simulator.</a:t>
            </a:r>
            <a:endParaRPr sz="1000">
              <a:solidFill>
                <a:srgbClr val="24292F"/>
              </a:solidFill>
              <a:latin typeface="Verdana"/>
              <a:ea typeface="Verdana"/>
              <a:cs typeface="Verdana"/>
              <a:sym typeface="Verdana"/>
            </a:endParaRPr>
          </a:p>
          <a:p>
            <a:pPr indent="-287337" lvl="2" marL="1371600" rtl="0" algn="l">
              <a:spcBef>
                <a:spcPts val="0"/>
              </a:spcBef>
              <a:spcAft>
                <a:spcPts val="0"/>
              </a:spcAft>
              <a:buClr>
                <a:srgbClr val="24292F"/>
              </a:buClr>
              <a:buSzPct val="100000"/>
              <a:buFont typeface="Verdana"/>
              <a:buChar char="■"/>
            </a:pPr>
            <a:r>
              <a:rPr lang="en-US" sz="1000">
                <a:solidFill>
                  <a:srgbClr val="24292F"/>
                </a:solidFill>
                <a:latin typeface="Verdana"/>
                <a:ea typeface="Verdana"/>
                <a:cs typeface="Verdana"/>
                <a:sym typeface="Verdana"/>
              </a:rPr>
              <a:t>VSCode.</a:t>
            </a:r>
            <a:endParaRPr sz="1000">
              <a:solidFill>
                <a:srgbClr val="24292F"/>
              </a:solidFill>
              <a:latin typeface="Verdana"/>
              <a:ea typeface="Verdana"/>
              <a:cs typeface="Verdana"/>
              <a:sym typeface="Verdana"/>
            </a:endParaRPr>
          </a:p>
          <a:p>
            <a:pPr indent="-287337" lvl="2" marL="1371600" rtl="0" algn="l">
              <a:spcBef>
                <a:spcPts val="0"/>
              </a:spcBef>
              <a:spcAft>
                <a:spcPts val="0"/>
              </a:spcAft>
              <a:buClr>
                <a:srgbClr val="24292F"/>
              </a:buClr>
              <a:buSzPct val="100000"/>
              <a:buFont typeface="Verdana"/>
              <a:buChar char="■"/>
            </a:pPr>
            <a:r>
              <a:rPr lang="en-US" sz="1000">
                <a:solidFill>
                  <a:srgbClr val="24292F"/>
                </a:solidFill>
                <a:latin typeface="Verdana"/>
                <a:ea typeface="Verdana"/>
                <a:cs typeface="Verdana"/>
                <a:sym typeface="Verdana"/>
              </a:rPr>
              <a:t>Useful robotics-related software.</a:t>
            </a:r>
            <a:endParaRPr sz="1000">
              <a:solidFill>
                <a:srgbClr val="24292F"/>
              </a:solidFill>
              <a:latin typeface="Verdana"/>
              <a:ea typeface="Verdana"/>
              <a:cs typeface="Verdana"/>
              <a:sym typeface="Verdana"/>
            </a:endParaRPr>
          </a:p>
          <a:p>
            <a:pPr indent="-310832" lvl="0" marL="457200" rtl="0" algn="l">
              <a:spcBef>
                <a:spcPts val="0"/>
              </a:spcBef>
              <a:spcAft>
                <a:spcPts val="0"/>
              </a:spcAft>
              <a:buClr>
                <a:srgbClr val="24292F"/>
              </a:buClr>
              <a:buSzPct val="140000"/>
              <a:buFont typeface="Verdana"/>
              <a:buChar char="●"/>
            </a:pPr>
            <a:r>
              <a:rPr b="1" lang="en-US" sz="1000">
                <a:solidFill>
                  <a:srgbClr val="24292F"/>
                </a:solidFill>
                <a:latin typeface="Verdana"/>
                <a:ea typeface="Verdana"/>
                <a:cs typeface="Verdana"/>
                <a:sym typeface="Verdana"/>
              </a:rPr>
              <a:t>Drone Simulation Environment (Using Gazebo software)</a:t>
            </a:r>
            <a:endParaRPr b="1" sz="1000">
              <a:solidFill>
                <a:srgbClr val="24292F"/>
              </a:solidFill>
              <a:latin typeface="Verdana"/>
              <a:ea typeface="Verdana"/>
              <a:cs typeface="Verdana"/>
              <a:sym typeface="Verdana"/>
            </a:endParaRPr>
          </a:p>
          <a:p>
            <a:pPr indent="-287337" lvl="1" marL="914400" rtl="0" algn="l">
              <a:spcBef>
                <a:spcPts val="0"/>
              </a:spcBef>
              <a:spcAft>
                <a:spcPts val="0"/>
              </a:spcAft>
              <a:buClr>
                <a:srgbClr val="24292F"/>
              </a:buClr>
              <a:buSzPct val="100000"/>
              <a:buFont typeface="Verdana"/>
              <a:buChar char="○"/>
            </a:pPr>
            <a:r>
              <a:rPr lang="en-US" sz="1000">
                <a:solidFill>
                  <a:srgbClr val="24292F"/>
                </a:solidFill>
                <a:latin typeface="Verdana"/>
                <a:ea typeface="Verdana"/>
                <a:cs typeface="Verdana"/>
                <a:sym typeface="Verdana"/>
              </a:rPr>
              <a:t>The simulation environment is based on the following components: </a:t>
            </a:r>
            <a:r>
              <a:rPr lang="en-US" sz="1000" u="sng">
                <a:solidFill>
                  <a:srgbClr val="1155CC"/>
                </a:solidFill>
                <a:latin typeface="Verdana"/>
                <a:ea typeface="Verdana"/>
                <a:cs typeface="Verdana"/>
                <a:sym typeface="Verdana"/>
                <a:hlinkClick r:id="rId8">
                  <a:extLst>
                    <a:ext uri="{A12FA001-AC4F-418D-AE19-62706E023703}">
                      <ahyp:hlinkClr val="tx"/>
                    </a:ext>
                  </a:extLst>
                </a:hlinkClick>
              </a:rPr>
              <a:t>Gazebo</a:t>
            </a:r>
            <a:r>
              <a:rPr lang="en-US" sz="1000">
                <a:solidFill>
                  <a:srgbClr val="24292F"/>
                </a:solidFill>
                <a:latin typeface="Verdana"/>
                <a:ea typeface="Verdana"/>
                <a:cs typeface="Verdana"/>
                <a:sym typeface="Verdana"/>
              </a:rPr>
              <a:t>, a state-of-the-art robotics simulator; </a:t>
            </a:r>
            <a:endParaRPr sz="1000">
              <a:solidFill>
                <a:srgbClr val="24292F"/>
              </a:solidFill>
              <a:latin typeface="Verdana"/>
              <a:ea typeface="Verdana"/>
              <a:cs typeface="Verdana"/>
              <a:sym typeface="Verdana"/>
            </a:endParaRPr>
          </a:p>
          <a:p>
            <a:pPr indent="-287337" lvl="2" marL="1371600" rtl="0" algn="l">
              <a:spcBef>
                <a:spcPts val="0"/>
              </a:spcBef>
              <a:spcAft>
                <a:spcPts val="0"/>
              </a:spcAft>
              <a:buClr>
                <a:srgbClr val="24292F"/>
              </a:buClr>
              <a:buSzPct val="100000"/>
              <a:buFont typeface="Verdana"/>
              <a:buChar char="■"/>
            </a:pPr>
            <a:r>
              <a:rPr lang="en-US" sz="1000" u="sng">
                <a:solidFill>
                  <a:srgbClr val="1155CC"/>
                </a:solidFill>
                <a:latin typeface="Verdana"/>
                <a:ea typeface="Verdana"/>
                <a:cs typeface="Verdana"/>
                <a:sym typeface="Verdana"/>
                <a:hlinkClick r:id="rId9">
                  <a:extLst>
                    <a:ext uri="{A12FA001-AC4F-418D-AE19-62706E023703}">
                      <ahyp:hlinkClr val="tx"/>
                    </a:ext>
                  </a:extLst>
                </a:hlinkClick>
              </a:rPr>
              <a:t>http://gazebosim.org/</a:t>
            </a:r>
            <a:endParaRPr sz="1000">
              <a:solidFill>
                <a:srgbClr val="24292F"/>
              </a:solidFill>
              <a:latin typeface="Verdana"/>
              <a:ea typeface="Verdana"/>
              <a:cs typeface="Verdana"/>
              <a:sym typeface="Verdana"/>
            </a:endParaRPr>
          </a:p>
          <a:p>
            <a:pPr indent="-287337" lvl="1" marL="914400" rtl="0" algn="l">
              <a:spcBef>
                <a:spcPts val="0"/>
              </a:spcBef>
              <a:spcAft>
                <a:spcPts val="0"/>
              </a:spcAft>
              <a:buClr>
                <a:srgbClr val="24292F"/>
              </a:buClr>
              <a:buSzPct val="100000"/>
              <a:buFont typeface="Verdana"/>
              <a:buChar char="○"/>
            </a:pPr>
            <a:r>
              <a:rPr lang="en-US" sz="1000" u="sng">
                <a:solidFill>
                  <a:srgbClr val="1155CC"/>
                </a:solidFill>
                <a:latin typeface="Verdana"/>
                <a:ea typeface="Verdana"/>
                <a:cs typeface="Verdana"/>
                <a:sym typeface="Verdana"/>
                <a:hlinkClick r:id="rId10">
                  <a:extLst>
                    <a:ext uri="{A12FA001-AC4F-418D-AE19-62706E023703}">
                      <ahyp:hlinkClr val="tx"/>
                    </a:ext>
                  </a:extLst>
                </a:hlinkClick>
              </a:rPr>
              <a:t>PX4</a:t>
            </a:r>
            <a:r>
              <a:rPr lang="en-US" sz="1000">
                <a:solidFill>
                  <a:srgbClr val="24292F"/>
                </a:solidFill>
                <a:latin typeface="Verdana"/>
                <a:ea typeface="Verdana"/>
                <a:cs typeface="Verdana"/>
                <a:sym typeface="Verdana"/>
              </a:rPr>
              <a:t>, specifically its SITL (software-in-the-loop) components;</a:t>
            </a:r>
            <a:endParaRPr sz="1000">
              <a:solidFill>
                <a:srgbClr val="24292F"/>
              </a:solidFill>
              <a:latin typeface="Verdana"/>
              <a:ea typeface="Verdana"/>
              <a:cs typeface="Verdana"/>
              <a:sym typeface="Verdana"/>
            </a:endParaRPr>
          </a:p>
          <a:p>
            <a:pPr indent="-287337" lvl="2" marL="1371600" rtl="0" algn="l">
              <a:spcBef>
                <a:spcPts val="0"/>
              </a:spcBef>
              <a:spcAft>
                <a:spcPts val="0"/>
              </a:spcAft>
              <a:buClr>
                <a:srgbClr val="24292F"/>
              </a:buClr>
              <a:buSzPct val="100000"/>
              <a:buFont typeface="Verdana"/>
              <a:buChar char="■"/>
            </a:pPr>
            <a:r>
              <a:rPr lang="en-US" sz="1000" u="sng">
                <a:solidFill>
                  <a:srgbClr val="1155CC"/>
                </a:solidFill>
                <a:latin typeface="Verdana"/>
                <a:ea typeface="Verdana"/>
                <a:cs typeface="Verdana"/>
                <a:sym typeface="Verdana"/>
                <a:hlinkClick r:id="rId11">
                  <a:extLst>
                    <a:ext uri="{A12FA001-AC4F-418D-AE19-62706E023703}">
                      <ahyp:hlinkClr val="tx"/>
                    </a:ext>
                  </a:extLst>
                </a:hlinkClick>
              </a:rPr>
              <a:t>https://px4.io/</a:t>
            </a:r>
            <a:endParaRPr sz="1000">
              <a:solidFill>
                <a:srgbClr val="24292F"/>
              </a:solidFill>
              <a:latin typeface="Verdana"/>
              <a:ea typeface="Verdana"/>
              <a:cs typeface="Verdana"/>
              <a:sym typeface="Verdana"/>
            </a:endParaRPr>
          </a:p>
          <a:p>
            <a:pPr indent="-287337" lvl="1" marL="914400" rtl="0" algn="l">
              <a:spcBef>
                <a:spcPts val="0"/>
              </a:spcBef>
              <a:spcAft>
                <a:spcPts val="0"/>
              </a:spcAft>
              <a:buClr>
                <a:srgbClr val="24292F"/>
              </a:buClr>
              <a:buSzPct val="100000"/>
              <a:buFont typeface="Verdana"/>
              <a:buChar char="○"/>
            </a:pPr>
            <a:r>
              <a:rPr lang="en-US" sz="1000" u="sng">
                <a:solidFill>
                  <a:srgbClr val="1155CC"/>
                </a:solidFill>
                <a:latin typeface="Verdana"/>
                <a:ea typeface="Verdana"/>
                <a:cs typeface="Verdana"/>
                <a:sym typeface="Verdana"/>
                <a:hlinkClick r:id="rId12">
                  <a:extLst>
                    <a:ext uri="{A12FA001-AC4F-418D-AE19-62706E023703}">
                      <ahyp:hlinkClr val="tx"/>
                    </a:ext>
                  </a:extLst>
                </a:hlinkClick>
              </a:rPr>
              <a:t>sitl_gazebo </a:t>
            </a:r>
            <a:r>
              <a:rPr lang="en-US" sz="1000">
                <a:solidFill>
                  <a:srgbClr val="24292F"/>
                </a:solidFill>
                <a:latin typeface="Verdana"/>
                <a:ea typeface="Verdana"/>
                <a:cs typeface="Verdana"/>
                <a:sym typeface="Verdana"/>
              </a:rPr>
              <a:t> package containing Gazebo plugins for PX4; </a:t>
            </a:r>
            <a:endParaRPr sz="1000">
              <a:solidFill>
                <a:srgbClr val="24292F"/>
              </a:solidFill>
              <a:latin typeface="Verdana"/>
              <a:ea typeface="Verdana"/>
              <a:cs typeface="Verdana"/>
              <a:sym typeface="Verdana"/>
            </a:endParaRPr>
          </a:p>
          <a:p>
            <a:pPr indent="-287337" lvl="2" marL="1371600" rtl="0" algn="l">
              <a:spcBef>
                <a:spcPts val="0"/>
              </a:spcBef>
              <a:spcAft>
                <a:spcPts val="0"/>
              </a:spcAft>
              <a:buClr>
                <a:srgbClr val="24292F"/>
              </a:buClr>
              <a:buSzPct val="100000"/>
              <a:buFont typeface="Verdana"/>
              <a:buChar char="■"/>
            </a:pPr>
            <a:r>
              <a:rPr lang="en-US" sz="1000" u="sng">
                <a:solidFill>
                  <a:srgbClr val="1155CC"/>
                </a:solidFill>
                <a:latin typeface="Verdana"/>
                <a:ea typeface="Verdana"/>
                <a:cs typeface="Verdana"/>
                <a:sym typeface="Verdana"/>
                <a:hlinkClick r:id="rId13">
                  <a:extLst>
                    <a:ext uri="{A12FA001-AC4F-418D-AE19-62706E023703}">
                      <ahyp:hlinkClr val="tx"/>
                    </a:ext>
                  </a:extLst>
                </a:hlinkClick>
              </a:rPr>
              <a:t>https://github.com/PX4/sitl_gazebo</a:t>
            </a:r>
            <a:endParaRPr sz="1000">
              <a:solidFill>
                <a:srgbClr val="24292F"/>
              </a:solidFill>
              <a:latin typeface="Verdana"/>
              <a:ea typeface="Verdana"/>
              <a:cs typeface="Verdana"/>
              <a:sym typeface="Verdana"/>
            </a:endParaRPr>
          </a:p>
          <a:p>
            <a:pPr indent="-287337" lvl="1" marL="914400" rtl="0" algn="l">
              <a:spcBef>
                <a:spcPts val="0"/>
              </a:spcBef>
              <a:spcAft>
                <a:spcPts val="0"/>
              </a:spcAft>
              <a:buClr>
                <a:srgbClr val="24292F"/>
              </a:buClr>
              <a:buSzPct val="100000"/>
              <a:buFont typeface="Verdana"/>
              <a:buChar char="○"/>
            </a:pPr>
            <a:r>
              <a:rPr lang="en-US" sz="1000">
                <a:solidFill>
                  <a:srgbClr val="24292F"/>
                </a:solidFill>
                <a:latin typeface="Verdana"/>
                <a:ea typeface="Verdana"/>
                <a:cs typeface="Verdana"/>
                <a:sym typeface="Verdana"/>
              </a:rPr>
              <a:t>ROS packages and Gazebo plugins</a:t>
            </a:r>
            <a:endParaRPr sz="1000">
              <a:solidFill>
                <a:srgbClr val="24292F"/>
              </a:solidFill>
              <a:latin typeface="Verdana"/>
              <a:ea typeface="Verdana"/>
              <a:cs typeface="Verdana"/>
              <a:sym typeface="Verdana"/>
            </a:endParaRPr>
          </a:p>
          <a:p>
            <a:pPr indent="-287337" lvl="1" marL="914400" rtl="0" algn="l">
              <a:spcBef>
                <a:spcPts val="0"/>
              </a:spcBef>
              <a:spcAft>
                <a:spcPts val="0"/>
              </a:spcAft>
              <a:buClr>
                <a:srgbClr val="24292F"/>
              </a:buClr>
              <a:buSzPct val="100000"/>
              <a:buFont typeface="Verdana"/>
              <a:buChar char="○"/>
            </a:pPr>
            <a:r>
              <a:rPr b="1" lang="en-US" sz="1000">
                <a:solidFill>
                  <a:srgbClr val="24292F"/>
                </a:solidFill>
                <a:latin typeface="Verdana"/>
                <a:ea typeface="Verdana"/>
                <a:cs typeface="Verdana"/>
                <a:sym typeface="Verdana"/>
              </a:rPr>
              <a:t>Note:</a:t>
            </a:r>
            <a:r>
              <a:rPr lang="en-US" sz="1000">
                <a:solidFill>
                  <a:srgbClr val="24292F"/>
                </a:solidFill>
                <a:latin typeface="Verdana"/>
                <a:ea typeface="Verdana"/>
                <a:cs typeface="Verdana"/>
                <a:sym typeface="Verdana"/>
              </a:rPr>
              <a:t> all of the above components are installed on the Clover Drone Simulation VM in order to do simulation programming without the Raspberry Pi on board computing device of the drone. This allows for programming and simulation without needing the physical drone present.</a:t>
            </a:r>
            <a:endParaRPr sz="1000">
              <a:solidFill>
                <a:srgbClr val="24292F"/>
              </a:solidFill>
              <a:latin typeface="Verdana"/>
              <a:ea typeface="Verdana"/>
              <a:cs typeface="Verdana"/>
              <a:sym typeface="Verdana"/>
            </a:endParaRPr>
          </a:p>
          <a:p>
            <a:pPr indent="-310832" lvl="0" marL="457200" rtl="0" algn="l">
              <a:spcBef>
                <a:spcPts val="0"/>
              </a:spcBef>
              <a:spcAft>
                <a:spcPts val="0"/>
              </a:spcAft>
              <a:buSzPct val="140000"/>
              <a:buFont typeface="Verdana"/>
              <a:buChar char="●"/>
            </a:pPr>
            <a:r>
              <a:rPr b="1" lang="en-US" sz="1000">
                <a:latin typeface="Verdana"/>
                <a:ea typeface="Verdana"/>
                <a:cs typeface="Verdana"/>
                <a:sym typeface="Verdana"/>
              </a:rPr>
              <a:t>Etcher - Flashing Software</a:t>
            </a:r>
            <a:endParaRPr b="1" sz="1000">
              <a:latin typeface="Verdana"/>
              <a:ea typeface="Verdana"/>
              <a:cs typeface="Verdana"/>
              <a:sym typeface="Verdana"/>
            </a:endParaRPr>
          </a:p>
          <a:p>
            <a:pPr indent="-287337" lvl="1" marL="914400" rtl="0" algn="l">
              <a:spcBef>
                <a:spcPts val="0"/>
              </a:spcBef>
              <a:spcAft>
                <a:spcPts val="0"/>
              </a:spcAft>
              <a:buSzPct val="100000"/>
              <a:buFont typeface="Verdana"/>
              <a:buChar char="○"/>
            </a:pPr>
            <a:r>
              <a:rPr lang="en-US" sz="1000" u="sng">
                <a:solidFill>
                  <a:srgbClr val="1155CC"/>
                </a:solidFill>
                <a:latin typeface="Verdana"/>
                <a:ea typeface="Verdana"/>
                <a:cs typeface="Verdana"/>
                <a:sym typeface="Verdana"/>
                <a:hlinkClick r:id="rId14">
                  <a:extLst>
                    <a:ext uri="{A12FA001-AC4F-418D-AE19-62706E023703}">
                      <ahyp:hlinkClr val="tx"/>
                    </a:ext>
                  </a:extLst>
                </a:hlinkClick>
              </a:rPr>
              <a:t>https://www.balena.io/etcher</a:t>
            </a:r>
            <a:endParaRPr sz="1000">
              <a:latin typeface="Verdana"/>
              <a:ea typeface="Verdana"/>
              <a:cs typeface="Verdana"/>
              <a:sym typeface="Verdana"/>
            </a:endParaRPr>
          </a:p>
          <a:p>
            <a:pPr indent="-287337" lvl="1" marL="914400" rtl="0" algn="l">
              <a:spcBef>
                <a:spcPts val="0"/>
              </a:spcBef>
              <a:spcAft>
                <a:spcPts val="0"/>
              </a:spcAft>
              <a:buSzPct val="100000"/>
              <a:buFont typeface="Verdana"/>
              <a:buChar char="○"/>
            </a:pPr>
            <a:r>
              <a:rPr lang="en-US" sz="1000">
                <a:latin typeface="Verdana"/>
                <a:ea typeface="Verdana"/>
                <a:cs typeface="Verdana"/>
                <a:sym typeface="Verdana"/>
              </a:rPr>
              <a:t>This is the software used to flash the micro-SD card with the respective OS (drone or car) used as the nonvolatile memory unit for the Raspberry Pi computers.</a:t>
            </a:r>
            <a:endParaRPr b="1" sz="1000">
              <a:latin typeface="Verdana"/>
              <a:ea typeface="Verdana"/>
              <a:cs typeface="Verdana"/>
              <a:sym typeface="Verdana"/>
            </a:endParaRPr>
          </a:p>
        </p:txBody>
      </p:sp>
      <p:sp>
        <p:nvSpPr>
          <p:cNvPr id="127" name="Google Shape;127;g2223a778334_1_13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1" name="Shape 131"/>
        <p:cNvGrpSpPr/>
        <p:nvPr/>
      </p:nvGrpSpPr>
      <p:grpSpPr>
        <a:xfrm>
          <a:off x="0" y="0"/>
          <a:ext cx="0" cy="0"/>
          <a:chOff x="0" y="0"/>
          <a:chExt cx="0" cy="0"/>
        </a:xfrm>
      </p:grpSpPr>
      <p:sp>
        <p:nvSpPr>
          <p:cNvPr id="132" name="Google Shape;132;g20998cc3adb_0_0"/>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100000"/>
              </a:lnSpc>
              <a:spcBef>
                <a:spcPts val="592"/>
              </a:spcBef>
              <a:spcAft>
                <a:spcPts val="0"/>
              </a:spcAft>
              <a:buClr>
                <a:schemeClr val="dk1"/>
              </a:buClr>
              <a:buSzPct val="100000"/>
              <a:buNone/>
            </a:pPr>
            <a:r>
              <a:rPr b="1" lang="en-US" u="sng"/>
              <a:t>Software and Hardware Context</a:t>
            </a:r>
            <a:endParaRPr b="1" u="sng"/>
          </a:p>
          <a:p>
            <a:pPr indent="-304165" lvl="0" marL="457200" rtl="0" algn="l">
              <a:spcBef>
                <a:spcPts val="0"/>
              </a:spcBef>
              <a:spcAft>
                <a:spcPts val="0"/>
              </a:spcAft>
              <a:buSzPct val="140000"/>
              <a:buFont typeface="Verdana"/>
              <a:buChar char="●"/>
            </a:pPr>
            <a:r>
              <a:rPr b="1" lang="en-US" sz="1000">
                <a:latin typeface="Verdana"/>
                <a:ea typeface="Verdana"/>
                <a:cs typeface="Verdana"/>
                <a:sym typeface="Verdana"/>
              </a:rPr>
              <a:t>What is ROS (Robot Operating System)?</a:t>
            </a:r>
            <a:endParaRPr b="1" sz="1000">
              <a:latin typeface="Verdana"/>
              <a:ea typeface="Verdana"/>
              <a:cs typeface="Verdana"/>
              <a:sym typeface="Verdana"/>
            </a:endParaRPr>
          </a:p>
          <a:p>
            <a:pPr indent="-282575" lvl="1" marL="914400" rtl="0" algn="l">
              <a:spcBef>
                <a:spcPts val="0"/>
              </a:spcBef>
              <a:spcAft>
                <a:spcPts val="0"/>
              </a:spcAft>
              <a:buSzPct val="100000"/>
              <a:buFont typeface="Verdana"/>
              <a:buChar char="○"/>
            </a:pPr>
            <a:r>
              <a:rPr lang="en-US" sz="1000" u="sng">
                <a:solidFill>
                  <a:srgbClr val="1155CC"/>
                </a:solidFill>
                <a:latin typeface="Verdana"/>
                <a:ea typeface="Verdana"/>
                <a:cs typeface="Verdana"/>
                <a:sym typeface="Verdana"/>
                <a:hlinkClick r:id="rId4">
                  <a:extLst>
                    <a:ext uri="{A12FA001-AC4F-418D-AE19-62706E023703}">
                      <ahyp:hlinkClr val="tx"/>
                    </a:ext>
                  </a:extLst>
                </a:hlinkClick>
              </a:rPr>
              <a:t>http://wiki.ros.org/</a:t>
            </a:r>
            <a:endParaRPr sz="1000">
              <a:latin typeface="Verdana"/>
              <a:ea typeface="Verdana"/>
              <a:cs typeface="Verdana"/>
              <a:sym typeface="Verdana"/>
            </a:endParaRPr>
          </a:p>
          <a:p>
            <a:pPr indent="-282575" lvl="1" marL="914400" rtl="0" algn="l">
              <a:spcBef>
                <a:spcPts val="0"/>
              </a:spcBef>
              <a:spcAft>
                <a:spcPts val="0"/>
              </a:spcAft>
              <a:buSzPct val="100000"/>
              <a:buFont typeface="Verdana"/>
              <a:buChar char="○"/>
            </a:pPr>
            <a:r>
              <a:rPr i="1" lang="en-US" sz="1000">
                <a:solidFill>
                  <a:srgbClr val="24292F"/>
                </a:solidFill>
                <a:latin typeface="Verdana"/>
                <a:ea typeface="Verdana"/>
                <a:cs typeface="Verdana"/>
                <a:sym typeface="Verdana"/>
              </a:rPr>
              <a:t>ROS (Robot Operating System) provides libraries and tools to help software developers create robot applications. It provides hardware abstraction, device drivers, libraries, visualizers, message-passing, package management, and more. ROS is licensed under an open source, BSD license.</a:t>
            </a:r>
            <a:endParaRPr i="1" sz="1000">
              <a:latin typeface="Verdana"/>
              <a:ea typeface="Verdana"/>
              <a:cs typeface="Verdana"/>
              <a:sym typeface="Verdana"/>
            </a:endParaRPr>
          </a:p>
          <a:p>
            <a:pPr indent="-304165" lvl="0" marL="457200" rtl="0" algn="l">
              <a:spcBef>
                <a:spcPts val="0"/>
              </a:spcBef>
              <a:spcAft>
                <a:spcPts val="0"/>
              </a:spcAft>
              <a:buSzPct val="140000"/>
              <a:buFont typeface="Verdana"/>
              <a:buChar char="●"/>
            </a:pPr>
            <a:r>
              <a:rPr b="1" lang="en-US" sz="1000">
                <a:latin typeface="Verdana"/>
                <a:ea typeface="Verdana"/>
                <a:cs typeface="Verdana"/>
                <a:sym typeface="Verdana"/>
              </a:rPr>
              <a:t>MAVROS (package)</a:t>
            </a:r>
            <a:endParaRPr b="1" sz="1000">
              <a:latin typeface="Verdana"/>
              <a:ea typeface="Verdana"/>
              <a:cs typeface="Verdana"/>
              <a:sym typeface="Verdana"/>
            </a:endParaRPr>
          </a:p>
          <a:p>
            <a:pPr indent="-282575" lvl="1" marL="914400" rtl="0" algn="l">
              <a:spcBef>
                <a:spcPts val="0"/>
              </a:spcBef>
              <a:spcAft>
                <a:spcPts val="0"/>
              </a:spcAft>
              <a:buSzPct val="100000"/>
              <a:buFont typeface="Verdana"/>
              <a:buChar char="○"/>
            </a:pPr>
            <a:r>
              <a:rPr lang="en-US" sz="1000" u="sng">
                <a:solidFill>
                  <a:srgbClr val="1155CC"/>
                </a:solidFill>
                <a:latin typeface="Verdana"/>
                <a:ea typeface="Verdana"/>
                <a:cs typeface="Verdana"/>
                <a:sym typeface="Verdana"/>
                <a:hlinkClick r:id="rId5">
                  <a:extLst>
                    <a:ext uri="{A12FA001-AC4F-418D-AE19-62706E023703}">
                      <ahyp:hlinkClr val="tx"/>
                    </a:ext>
                  </a:extLst>
                </a:hlinkClick>
              </a:rPr>
              <a:t>http://wiki.ros.org/mavros</a:t>
            </a:r>
            <a:endParaRPr sz="1050">
              <a:solidFill>
                <a:srgbClr val="333333"/>
              </a:solidFill>
              <a:highlight>
                <a:srgbClr val="FFFFFF"/>
              </a:highlight>
              <a:latin typeface="Arial"/>
              <a:ea typeface="Arial"/>
              <a:cs typeface="Arial"/>
              <a:sym typeface="Arial"/>
            </a:endParaRPr>
          </a:p>
          <a:p>
            <a:pPr indent="-282575" lvl="1" marL="914400" rtl="0" algn="l">
              <a:spcBef>
                <a:spcPts val="0"/>
              </a:spcBef>
              <a:spcAft>
                <a:spcPts val="0"/>
              </a:spcAft>
              <a:buClr>
                <a:srgbClr val="333333"/>
              </a:buClr>
              <a:buSzPct val="100000"/>
              <a:buChar char="○"/>
            </a:pPr>
            <a:r>
              <a:rPr lang="en-US" sz="1000">
                <a:latin typeface="Verdana"/>
                <a:ea typeface="Verdana"/>
                <a:cs typeface="Verdana"/>
                <a:sym typeface="Verdana"/>
              </a:rPr>
              <a:t>MAVROS -- MAVLink extendable communication node for ROS with proxy for Ground Control Station.</a:t>
            </a:r>
            <a:endParaRPr sz="1000">
              <a:latin typeface="Verdana"/>
              <a:ea typeface="Verdana"/>
              <a:cs typeface="Verdana"/>
              <a:sym typeface="Verdana"/>
            </a:endParaRPr>
          </a:p>
          <a:p>
            <a:pPr indent="-282575" lvl="1" marL="914400" rtl="0" algn="l">
              <a:spcBef>
                <a:spcPts val="0"/>
              </a:spcBef>
              <a:spcAft>
                <a:spcPts val="0"/>
              </a:spcAft>
              <a:buSzPct val="100000"/>
              <a:buFont typeface="Verdana"/>
              <a:buChar char="○"/>
            </a:pPr>
            <a:r>
              <a:rPr lang="en-US" sz="1000">
                <a:latin typeface="Verdana"/>
                <a:ea typeface="Verdana"/>
                <a:cs typeface="Verdana"/>
                <a:sym typeface="Verdana"/>
              </a:rPr>
              <a:t>This package provides a communication driver for various autopilots with MAVLink communication protocol. Additional it provides UDP MAVLink bridge for ground control stations (e.g. QGroundControl).</a:t>
            </a:r>
            <a:endParaRPr sz="1000">
              <a:latin typeface="Verdana"/>
              <a:ea typeface="Verdana"/>
              <a:cs typeface="Verdana"/>
              <a:sym typeface="Verdana"/>
            </a:endParaRPr>
          </a:p>
          <a:p>
            <a:pPr indent="-304165" lvl="0" marL="457200" rtl="0" algn="l">
              <a:spcBef>
                <a:spcPts val="0"/>
              </a:spcBef>
              <a:spcAft>
                <a:spcPts val="0"/>
              </a:spcAft>
              <a:buSzPct val="140000"/>
              <a:buFont typeface="Verdana"/>
              <a:buChar char="●"/>
            </a:pPr>
            <a:r>
              <a:rPr b="1" lang="en-US" sz="1000">
                <a:latin typeface="Verdana"/>
                <a:ea typeface="Verdana"/>
                <a:cs typeface="Verdana"/>
                <a:sym typeface="Verdana"/>
              </a:rPr>
              <a:t>MAVLINK (package)</a:t>
            </a:r>
            <a:endParaRPr b="1" sz="1000">
              <a:latin typeface="Verdana"/>
              <a:ea typeface="Verdana"/>
              <a:cs typeface="Verdana"/>
              <a:sym typeface="Verdana"/>
            </a:endParaRPr>
          </a:p>
          <a:p>
            <a:pPr indent="-282575" lvl="1" marL="914400" rtl="0" algn="l">
              <a:spcBef>
                <a:spcPts val="0"/>
              </a:spcBef>
              <a:spcAft>
                <a:spcPts val="0"/>
              </a:spcAft>
              <a:buSzPct val="100000"/>
              <a:buFont typeface="Verdana"/>
              <a:buChar char="○"/>
            </a:pPr>
            <a:r>
              <a:rPr lang="en-US" sz="1000" u="sng">
                <a:solidFill>
                  <a:srgbClr val="1155CC"/>
                </a:solidFill>
                <a:latin typeface="Verdana"/>
                <a:ea typeface="Verdana"/>
                <a:cs typeface="Verdana"/>
                <a:sym typeface="Verdana"/>
                <a:hlinkClick r:id="rId6">
                  <a:extLst>
                    <a:ext uri="{A12FA001-AC4F-418D-AE19-62706E023703}">
                      <ahyp:hlinkClr val="tx"/>
                    </a:ext>
                  </a:extLst>
                </a:hlinkClick>
              </a:rPr>
              <a:t>http://wiki.ros.org/mavlink?distro=noetic</a:t>
            </a:r>
            <a:endParaRPr sz="1000">
              <a:latin typeface="Verdana"/>
              <a:ea typeface="Verdana"/>
              <a:cs typeface="Verdana"/>
              <a:sym typeface="Verdana"/>
            </a:endParaRPr>
          </a:p>
          <a:p>
            <a:pPr indent="-282575" lvl="1" marL="914400" rtl="0" algn="l">
              <a:spcBef>
                <a:spcPts val="0"/>
              </a:spcBef>
              <a:spcAft>
                <a:spcPts val="0"/>
              </a:spcAft>
              <a:buSzPct val="100000"/>
              <a:buFont typeface="Verdana"/>
              <a:buChar char="○"/>
            </a:pPr>
            <a:r>
              <a:rPr lang="en-US" sz="1000">
                <a:latin typeface="Verdana"/>
                <a:ea typeface="Verdana"/>
                <a:cs typeface="Verdana"/>
                <a:sym typeface="Verdana"/>
              </a:rPr>
              <a:t>MAVLink message marshaling library. This package provides C-headers and C++11 library for both 1.0 and 2.0 versions of protocol. For pymavlink use separate install via rosdep (python-pymavlink).</a:t>
            </a:r>
            <a:endParaRPr sz="1000">
              <a:latin typeface="Verdana"/>
              <a:ea typeface="Verdana"/>
              <a:cs typeface="Verdana"/>
              <a:sym typeface="Verdana"/>
            </a:endParaRPr>
          </a:p>
          <a:p>
            <a:pPr indent="-282575" lvl="1" marL="914400" rtl="0" algn="l">
              <a:spcBef>
                <a:spcPts val="0"/>
              </a:spcBef>
              <a:spcAft>
                <a:spcPts val="0"/>
              </a:spcAft>
              <a:buSzPct val="100000"/>
              <a:buFont typeface="Verdana"/>
              <a:buChar char="○"/>
            </a:pPr>
            <a:r>
              <a:rPr lang="en-US" sz="1000">
                <a:latin typeface="Verdana"/>
                <a:ea typeface="Verdana"/>
                <a:cs typeface="Verdana"/>
                <a:sym typeface="Verdana"/>
              </a:rPr>
              <a:t>This package provides a communication library for various autopilot systems. This package contains both C-headers and pymavlink.</a:t>
            </a:r>
            <a:endParaRPr sz="1000">
              <a:latin typeface="Verdana"/>
              <a:ea typeface="Verdana"/>
              <a:cs typeface="Verdana"/>
              <a:sym typeface="Verdana"/>
            </a:endParaRPr>
          </a:p>
          <a:p>
            <a:pPr indent="-282575" lvl="1" marL="914400" rtl="0" algn="l">
              <a:spcBef>
                <a:spcPts val="0"/>
              </a:spcBef>
              <a:spcAft>
                <a:spcPts val="0"/>
              </a:spcAft>
              <a:buSzPct val="100000"/>
              <a:buFont typeface="Verdana"/>
              <a:buChar char="○"/>
            </a:pPr>
            <a:r>
              <a:rPr b="1" lang="en-US" sz="1000">
                <a:latin typeface="Verdana"/>
                <a:ea typeface="Verdana"/>
                <a:cs typeface="Verdana"/>
                <a:sym typeface="Verdana"/>
              </a:rPr>
              <a:t>mavros_msgs/Mavlink Message</a:t>
            </a:r>
            <a:endParaRPr b="1" sz="1000">
              <a:latin typeface="Verdana"/>
              <a:ea typeface="Verdana"/>
              <a:cs typeface="Verdana"/>
              <a:sym typeface="Verdana"/>
            </a:endParaRPr>
          </a:p>
          <a:p>
            <a:pPr indent="-282575" lvl="2" marL="1371600" rtl="0" algn="l">
              <a:spcBef>
                <a:spcPts val="0"/>
              </a:spcBef>
              <a:spcAft>
                <a:spcPts val="0"/>
              </a:spcAft>
              <a:buSzPct val="100000"/>
              <a:buFont typeface="Verdana"/>
              <a:buChar char="■"/>
            </a:pPr>
            <a:r>
              <a:rPr lang="en-US" sz="1000" u="sng">
                <a:solidFill>
                  <a:srgbClr val="1155CC"/>
                </a:solidFill>
                <a:latin typeface="Verdana"/>
                <a:ea typeface="Verdana"/>
                <a:cs typeface="Verdana"/>
                <a:sym typeface="Verdana"/>
                <a:hlinkClick r:id="rId7">
                  <a:extLst>
                    <a:ext uri="{A12FA001-AC4F-418D-AE19-62706E023703}">
                      <ahyp:hlinkClr val="tx"/>
                    </a:ext>
                  </a:extLst>
                </a:hlinkClick>
              </a:rPr>
              <a:t>http://docs.ros.org/en/api/mavros_msgs/html/msg/Mavlink.html</a:t>
            </a:r>
            <a:endParaRPr sz="1000">
              <a:latin typeface="Verdana"/>
              <a:ea typeface="Verdana"/>
              <a:cs typeface="Verdana"/>
              <a:sym typeface="Verdana"/>
            </a:endParaRPr>
          </a:p>
          <a:p>
            <a:pPr indent="-293369" lvl="3" marL="1828800" rtl="0" algn="l">
              <a:spcBef>
                <a:spcPts val="0"/>
              </a:spcBef>
              <a:spcAft>
                <a:spcPts val="0"/>
              </a:spcAft>
              <a:buSzPct val="120000"/>
              <a:buFont typeface="Verdana"/>
              <a:buChar char="●"/>
            </a:pPr>
            <a:r>
              <a:rPr lang="en-US" sz="1000">
                <a:latin typeface="Verdana"/>
                <a:ea typeface="Verdana"/>
                <a:cs typeface="Verdana"/>
                <a:sym typeface="Verdana"/>
              </a:rPr>
              <a:t>The above link is the header file to the mavrov_msgs class which is used as a message transport class to convert between ROS and MAVLink message types.</a:t>
            </a:r>
            <a:endParaRPr sz="1000">
              <a:latin typeface="Verdana"/>
              <a:ea typeface="Verdana"/>
              <a:cs typeface="Verdana"/>
              <a:sym typeface="Verdana"/>
            </a:endParaRPr>
          </a:p>
          <a:p>
            <a:pPr indent="-293369" lvl="3" marL="1828800" rtl="0" algn="l">
              <a:spcBef>
                <a:spcPts val="0"/>
              </a:spcBef>
              <a:spcAft>
                <a:spcPts val="0"/>
              </a:spcAft>
              <a:buSzPct val="120000"/>
              <a:buFont typeface="Verdana"/>
              <a:buChar char="●"/>
            </a:pPr>
            <a:r>
              <a:rPr lang="en-US" sz="1000">
                <a:latin typeface="Verdana"/>
                <a:ea typeface="Verdana"/>
                <a:cs typeface="Verdana"/>
                <a:sym typeface="Verdana"/>
              </a:rPr>
              <a:t>Used to transport mavlink_message_t via ROS topic</a:t>
            </a:r>
            <a:endParaRPr sz="1000">
              <a:latin typeface="Verdana"/>
              <a:ea typeface="Verdana"/>
              <a:cs typeface="Verdana"/>
              <a:sym typeface="Verdana"/>
            </a:endParaRPr>
          </a:p>
          <a:p>
            <a:pPr indent="-282575" lvl="2" marL="1371600" rtl="0" algn="l">
              <a:spcBef>
                <a:spcPts val="0"/>
              </a:spcBef>
              <a:spcAft>
                <a:spcPts val="0"/>
              </a:spcAft>
              <a:buSzPct val="100000"/>
              <a:buFont typeface="Verdana"/>
              <a:buChar char="■"/>
            </a:pPr>
            <a:r>
              <a:rPr b="1" lang="en-US" sz="1000">
                <a:latin typeface="Verdana"/>
                <a:ea typeface="Verdana"/>
                <a:cs typeface="Verdana"/>
                <a:sym typeface="Verdana"/>
              </a:rPr>
              <a:t>Here is the documentation for the mavros_msgs class: </a:t>
            </a:r>
            <a:r>
              <a:rPr lang="en-US" sz="1000" u="sng">
                <a:solidFill>
                  <a:srgbClr val="1155CC"/>
                </a:solidFill>
                <a:latin typeface="Verdana"/>
                <a:ea typeface="Verdana"/>
                <a:cs typeface="Verdana"/>
                <a:sym typeface="Verdana"/>
                <a:hlinkClick r:id="rId8">
                  <a:extLst>
                    <a:ext uri="{A12FA001-AC4F-418D-AE19-62706E023703}">
                      <ahyp:hlinkClr val="tx"/>
                    </a:ext>
                  </a:extLst>
                </a:hlinkClick>
              </a:rPr>
              <a:t>http://docs.ros.org/en/api/mavros_msgs/html/index-msg.html</a:t>
            </a:r>
            <a:endParaRPr sz="1000">
              <a:latin typeface="Verdana"/>
              <a:ea typeface="Verdana"/>
              <a:cs typeface="Verdana"/>
              <a:sym typeface="Verdana"/>
            </a:endParaRPr>
          </a:p>
          <a:p>
            <a:pPr indent="-282575" lvl="2" marL="1371600" rtl="0" algn="l">
              <a:spcBef>
                <a:spcPts val="0"/>
              </a:spcBef>
              <a:spcAft>
                <a:spcPts val="0"/>
              </a:spcAft>
              <a:buSzPct val="95238"/>
              <a:buFont typeface="Verdana"/>
              <a:buChar char="■"/>
            </a:pPr>
            <a:r>
              <a:rPr lang="en-US" sz="1050">
                <a:solidFill>
                  <a:srgbClr val="333333"/>
                </a:solidFill>
                <a:highlight>
                  <a:srgbClr val="FFFFFF"/>
                </a:highlight>
                <a:latin typeface="Arial"/>
                <a:ea typeface="Arial"/>
                <a:cs typeface="Arial"/>
                <a:sym typeface="Arial"/>
              </a:rPr>
              <a:t>mavros_msgs defines messages for </a:t>
            </a:r>
            <a:r>
              <a:rPr lang="en-US" sz="1050">
                <a:solidFill>
                  <a:srgbClr val="2B7FCF"/>
                </a:solidFill>
                <a:highlight>
                  <a:srgbClr val="FFFFFF"/>
                </a:highlight>
                <a:uFill>
                  <a:noFill/>
                </a:uFill>
                <a:latin typeface="Arial"/>
                <a:ea typeface="Arial"/>
                <a:cs typeface="Arial"/>
                <a:sym typeface="Arial"/>
                <a:hlinkClick r:id="rId9">
                  <a:extLst>
                    <a:ext uri="{A12FA001-AC4F-418D-AE19-62706E023703}">
                      <ahyp:hlinkClr val="tx"/>
                    </a:ext>
                  </a:extLst>
                </a:hlinkClick>
              </a:rPr>
              <a:t>MAVROS</a:t>
            </a:r>
            <a:endParaRPr sz="1000">
              <a:latin typeface="Verdana"/>
              <a:ea typeface="Verdana"/>
              <a:cs typeface="Verdana"/>
              <a:sym typeface="Verdana"/>
            </a:endParaRPr>
          </a:p>
          <a:p>
            <a:pPr indent="-282575" lvl="2" marL="1371600" rtl="0" algn="l">
              <a:spcBef>
                <a:spcPts val="0"/>
              </a:spcBef>
              <a:spcAft>
                <a:spcPts val="0"/>
              </a:spcAft>
              <a:buSzPct val="100000"/>
              <a:buFont typeface="Verdana"/>
              <a:buChar char="■"/>
            </a:pPr>
            <a:r>
              <a:rPr lang="en-US" sz="1000">
                <a:latin typeface="Verdana"/>
                <a:ea typeface="Verdana"/>
                <a:cs typeface="Verdana"/>
                <a:sym typeface="Verdana"/>
              </a:rPr>
              <a:t>And here is another important class </a:t>
            </a:r>
            <a:r>
              <a:rPr b="1" lang="en-US" sz="1000">
                <a:latin typeface="Verdana"/>
                <a:ea typeface="Verdana"/>
                <a:cs typeface="Verdana"/>
                <a:sym typeface="Verdana"/>
              </a:rPr>
              <a:t>sensor_msgs</a:t>
            </a:r>
            <a:r>
              <a:rPr lang="en-US" sz="1000">
                <a:latin typeface="Verdana"/>
                <a:ea typeface="Verdana"/>
                <a:cs typeface="Verdana"/>
                <a:sym typeface="Verdana"/>
              </a:rPr>
              <a:t>: </a:t>
            </a:r>
            <a:r>
              <a:rPr lang="en-US" sz="1000" u="sng">
                <a:solidFill>
                  <a:srgbClr val="1155CC"/>
                </a:solidFill>
                <a:latin typeface="Verdana"/>
                <a:ea typeface="Verdana"/>
                <a:cs typeface="Verdana"/>
                <a:sym typeface="Verdana"/>
                <a:hlinkClick r:id="rId10">
                  <a:extLst>
                    <a:ext uri="{A12FA001-AC4F-418D-AE19-62706E023703}">
                      <ahyp:hlinkClr val="tx"/>
                    </a:ext>
                  </a:extLst>
                </a:hlinkClick>
              </a:rPr>
              <a:t>http://wiki.ros.org/sensor_msgs?distro=noetic</a:t>
            </a:r>
            <a:endParaRPr b="1" sz="1000">
              <a:latin typeface="Verdana"/>
              <a:ea typeface="Verdana"/>
              <a:cs typeface="Verdana"/>
              <a:sym typeface="Verdana"/>
            </a:endParaRPr>
          </a:p>
          <a:p>
            <a:pPr indent="-282575" lvl="1" marL="914400" rtl="0" algn="l">
              <a:spcBef>
                <a:spcPts val="0"/>
              </a:spcBef>
              <a:spcAft>
                <a:spcPts val="0"/>
              </a:spcAft>
              <a:buSzPct val="100000"/>
              <a:buFont typeface="Verdana"/>
              <a:buChar char="○"/>
            </a:pPr>
            <a:r>
              <a:rPr lang="en-US" sz="1000">
                <a:latin typeface="Verdana"/>
                <a:ea typeface="Verdana"/>
                <a:cs typeface="Verdana"/>
                <a:sym typeface="Verdana"/>
              </a:rPr>
              <a:t>At least this package uses its own bundled (or installed by pip) mavlink headers or pymavlink: mavlink_ros, rospilot, roscopter, autopilot_bridge, px4-ros-pkg.</a:t>
            </a:r>
            <a:endParaRPr sz="1000">
              <a:latin typeface="Verdana"/>
              <a:ea typeface="Verdana"/>
              <a:cs typeface="Verdana"/>
              <a:sym typeface="Verdana"/>
            </a:endParaRPr>
          </a:p>
          <a:p>
            <a:pPr indent="-287972" lvl="0" marL="457200" rtl="0" algn="l">
              <a:spcBef>
                <a:spcPts val="0"/>
              </a:spcBef>
              <a:spcAft>
                <a:spcPts val="0"/>
              </a:spcAft>
              <a:buSzPct val="100000"/>
              <a:buFont typeface="Verdana"/>
              <a:buChar char="●"/>
            </a:pPr>
            <a:r>
              <a:rPr b="1" lang="en-US" sz="1100">
                <a:latin typeface="Verdana"/>
                <a:ea typeface="Verdana"/>
                <a:cs typeface="Verdana"/>
                <a:sym typeface="Verdana"/>
              </a:rPr>
              <a:t>ros_core</a:t>
            </a:r>
            <a:endParaRPr b="1" sz="1100">
              <a:latin typeface="Verdana"/>
              <a:ea typeface="Verdana"/>
              <a:cs typeface="Verdana"/>
              <a:sym typeface="Verdana"/>
            </a:endParaRPr>
          </a:p>
          <a:p>
            <a:pPr indent="-282575" lvl="1" marL="914400" rtl="0" algn="l">
              <a:spcBef>
                <a:spcPts val="0"/>
              </a:spcBef>
              <a:spcAft>
                <a:spcPts val="0"/>
              </a:spcAft>
              <a:buSzPct val="100000"/>
              <a:buFont typeface="Verdana"/>
              <a:buChar char="○"/>
            </a:pPr>
            <a:r>
              <a:rPr lang="en-US" sz="1000">
                <a:latin typeface="Verdana"/>
                <a:ea typeface="Verdana"/>
                <a:cs typeface="Verdana"/>
                <a:sym typeface="Verdana"/>
              </a:rPr>
              <a:t>Here is the documentation for </a:t>
            </a:r>
            <a:r>
              <a:rPr b="1" lang="en-US" sz="1000">
                <a:latin typeface="Verdana"/>
                <a:ea typeface="Verdana"/>
                <a:cs typeface="Verdana"/>
                <a:sym typeface="Verdana"/>
              </a:rPr>
              <a:t>r</a:t>
            </a:r>
            <a:r>
              <a:rPr b="1" lang="en-US" sz="1000">
                <a:uFill>
                  <a:noFill/>
                </a:uFill>
                <a:latin typeface="Verdana"/>
                <a:ea typeface="Verdana"/>
                <a:cs typeface="Verdana"/>
                <a:sym typeface="Verdana"/>
                <a:hlinkClick r:id="rId11"/>
              </a:rPr>
              <a:t>os_core</a:t>
            </a:r>
            <a:r>
              <a:rPr b="1" lang="en-US" sz="1000">
                <a:latin typeface="Verdana"/>
                <a:ea typeface="Verdana"/>
                <a:cs typeface="Verdana"/>
                <a:sym typeface="Verdana"/>
              </a:rPr>
              <a:t> </a:t>
            </a:r>
            <a:r>
              <a:rPr lang="en-US" sz="1000">
                <a:latin typeface="Verdana"/>
                <a:ea typeface="Verdana"/>
                <a:cs typeface="Verdana"/>
                <a:sym typeface="Verdana"/>
              </a:rPr>
              <a:t>class</a:t>
            </a:r>
            <a:r>
              <a:rPr b="1" lang="en-US" sz="1000">
                <a:latin typeface="Verdana"/>
                <a:ea typeface="Verdana"/>
                <a:cs typeface="Verdana"/>
                <a:sym typeface="Verdana"/>
              </a:rPr>
              <a:t>: </a:t>
            </a:r>
            <a:r>
              <a:rPr lang="en-US" sz="1000" u="sng">
                <a:solidFill>
                  <a:srgbClr val="1155CC"/>
                </a:solidFill>
                <a:latin typeface="Verdana"/>
                <a:ea typeface="Verdana"/>
                <a:cs typeface="Verdana"/>
                <a:sym typeface="Verdana"/>
                <a:hlinkClick r:id="rId12">
                  <a:extLst>
                    <a:ext uri="{A12FA001-AC4F-418D-AE19-62706E023703}">
                      <ahyp:hlinkClr val="tx"/>
                    </a:ext>
                  </a:extLst>
                </a:hlinkClick>
              </a:rPr>
              <a:t>http://wiki.ros.org/ros_core?distro=noetic</a:t>
            </a:r>
            <a:endParaRPr sz="1000">
              <a:latin typeface="Verdana"/>
              <a:ea typeface="Verdana"/>
              <a:cs typeface="Verdana"/>
              <a:sym typeface="Verdana"/>
            </a:endParaRPr>
          </a:p>
          <a:p>
            <a:pPr indent="-282575" lvl="1" marL="914400" rtl="0" algn="l">
              <a:spcBef>
                <a:spcPts val="0"/>
              </a:spcBef>
              <a:spcAft>
                <a:spcPts val="0"/>
              </a:spcAft>
              <a:buSzPct val="100000"/>
              <a:buFont typeface="Verdana"/>
              <a:buChar char="○"/>
            </a:pPr>
            <a:r>
              <a:rPr lang="en-US" sz="1000">
                <a:latin typeface="Verdana"/>
                <a:ea typeface="Verdana"/>
                <a:cs typeface="Verdana"/>
                <a:sym typeface="Verdana"/>
              </a:rPr>
              <a:t>A metapackage to aggregate the packages required to use publish / subscribe, services, launch files, and other core ROS concepts.</a:t>
            </a:r>
            <a:endParaRPr sz="1000">
              <a:latin typeface="Verdana"/>
              <a:ea typeface="Verdana"/>
              <a:cs typeface="Verdana"/>
              <a:sym typeface="Verdana"/>
            </a:endParaRPr>
          </a:p>
          <a:p>
            <a:pPr indent="-304165" lvl="0" marL="457200" rtl="0" algn="l">
              <a:spcBef>
                <a:spcPts val="0"/>
              </a:spcBef>
              <a:spcAft>
                <a:spcPts val="0"/>
              </a:spcAft>
              <a:buSzPct val="140000"/>
              <a:buFont typeface="Verdana"/>
              <a:buChar char="●"/>
            </a:pPr>
            <a:r>
              <a:rPr b="1" lang="en-US" sz="1000">
                <a:latin typeface="Verdana"/>
                <a:ea typeface="Verdana"/>
                <a:cs typeface="Verdana"/>
                <a:sym typeface="Verdana"/>
              </a:rPr>
              <a:t>libmavcon</a:t>
            </a:r>
            <a:endParaRPr b="1" sz="1000">
              <a:latin typeface="Verdana"/>
              <a:ea typeface="Verdana"/>
              <a:cs typeface="Verdana"/>
              <a:sym typeface="Verdana"/>
            </a:endParaRPr>
          </a:p>
          <a:p>
            <a:pPr indent="-282575" lvl="1" marL="914400" rtl="0" algn="l">
              <a:spcBef>
                <a:spcPts val="0"/>
              </a:spcBef>
              <a:spcAft>
                <a:spcPts val="0"/>
              </a:spcAft>
              <a:buSzPct val="100000"/>
              <a:buFont typeface="Verdana"/>
              <a:buChar char="○"/>
            </a:pPr>
            <a:r>
              <a:rPr lang="en-US" sz="1000" u="sng">
                <a:solidFill>
                  <a:srgbClr val="1155CC"/>
                </a:solidFill>
                <a:latin typeface="Verdana"/>
                <a:ea typeface="Verdana"/>
                <a:cs typeface="Verdana"/>
                <a:sym typeface="Verdana"/>
                <a:hlinkClick r:id="rId13">
                  <a:extLst>
                    <a:ext uri="{A12FA001-AC4F-418D-AE19-62706E023703}">
                      <ahyp:hlinkClr val="tx"/>
                    </a:ext>
                  </a:extLst>
                </a:hlinkClick>
              </a:rPr>
              <a:t>http://wiki.ros.org/libmavconn?distro=noetic</a:t>
            </a:r>
            <a:endParaRPr sz="1000">
              <a:latin typeface="Verdana"/>
              <a:ea typeface="Verdana"/>
              <a:cs typeface="Verdana"/>
              <a:sym typeface="Verdana"/>
            </a:endParaRPr>
          </a:p>
          <a:p>
            <a:pPr indent="-282575" lvl="1" marL="914400" rtl="0" algn="l">
              <a:spcBef>
                <a:spcPts val="0"/>
              </a:spcBef>
              <a:spcAft>
                <a:spcPts val="0"/>
              </a:spcAft>
              <a:buSzPct val="100000"/>
              <a:buFont typeface="Verdana"/>
              <a:buChar char="○"/>
            </a:pPr>
            <a:r>
              <a:rPr lang="en-US" sz="1000">
                <a:latin typeface="Verdana"/>
                <a:ea typeface="Verdana"/>
                <a:cs typeface="Verdana"/>
                <a:sym typeface="Verdana"/>
              </a:rPr>
              <a:t>MAVLink communication library. This library provide unified connection handling classes and URL to connection object mapper. This library can be used in standalone programs.</a:t>
            </a:r>
            <a:endParaRPr sz="1000">
              <a:latin typeface="Verdana"/>
              <a:ea typeface="Verdana"/>
              <a:cs typeface="Verdana"/>
              <a:sym typeface="Verdana"/>
            </a:endParaRPr>
          </a:p>
          <a:p>
            <a:pPr indent="-304165" lvl="0" marL="457200" rtl="0" algn="l">
              <a:spcBef>
                <a:spcPts val="0"/>
              </a:spcBef>
              <a:spcAft>
                <a:spcPts val="0"/>
              </a:spcAft>
              <a:buSzPct val="140000"/>
              <a:buFont typeface="Verdana"/>
              <a:buChar char="●"/>
            </a:pPr>
            <a:r>
              <a:rPr b="1" lang="en-US" sz="1000">
                <a:latin typeface="Verdana"/>
                <a:ea typeface="Verdana"/>
                <a:cs typeface="Verdana"/>
                <a:sym typeface="Verdana"/>
              </a:rPr>
              <a:t>catkin library</a:t>
            </a:r>
            <a:endParaRPr b="1" sz="1000">
              <a:latin typeface="Verdana"/>
              <a:ea typeface="Verdana"/>
              <a:cs typeface="Verdana"/>
              <a:sym typeface="Verdana"/>
            </a:endParaRPr>
          </a:p>
          <a:p>
            <a:pPr indent="-282575" lvl="1" marL="914400" rtl="0" algn="l">
              <a:spcBef>
                <a:spcPts val="0"/>
              </a:spcBef>
              <a:spcAft>
                <a:spcPts val="0"/>
              </a:spcAft>
              <a:buSzPct val="100000"/>
              <a:buFont typeface="Verdana"/>
              <a:buChar char="○"/>
            </a:pPr>
            <a:r>
              <a:rPr lang="en-US" sz="1000" u="sng">
                <a:solidFill>
                  <a:srgbClr val="1155CC"/>
                </a:solidFill>
                <a:latin typeface="Verdana"/>
                <a:ea typeface="Verdana"/>
                <a:cs typeface="Verdana"/>
                <a:sym typeface="Verdana"/>
                <a:hlinkClick r:id="rId14">
                  <a:extLst>
                    <a:ext uri="{A12FA001-AC4F-418D-AE19-62706E023703}">
                      <ahyp:hlinkClr val="tx"/>
                    </a:ext>
                  </a:extLst>
                </a:hlinkClick>
              </a:rPr>
              <a:t>http://wiki.ros.org/catkin?distro=noetic</a:t>
            </a:r>
            <a:endParaRPr b="1" sz="1000">
              <a:latin typeface="Verdana"/>
              <a:ea typeface="Verdana"/>
              <a:cs typeface="Verdana"/>
              <a:sym typeface="Verdana"/>
            </a:endParaRPr>
          </a:p>
          <a:p>
            <a:pPr indent="-282575" lvl="1" marL="914400" rtl="0" algn="l">
              <a:spcBef>
                <a:spcPts val="0"/>
              </a:spcBef>
              <a:spcAft>
                <a:spcPts val="0"/>
              </a:spcAft>
              <a:buSzPct val="100000"/>
              <a:buFont typeface="Verdana"/>
              <a:buChar char="○"/>
            </a:pPr>
            <a:r>
              <a:rPr lang="en-US" sz="1000">
                <a:latin typeface="Verdana"/>
                <a:ea typeface="Verdana"/>
                <a:cs typeface="Verdana"/>
                <a:sym typeface="Verdana"/>
              </a:rPr>
              <a:t>Low-level build system macros and infrastructure for ROS.</a:t>
            </a:r>
            <a:endParaRPr b="1" sz="1000">
              <a:latin typeface="Verdana"/>
              <a:ea typeface="Verdana"/>
              <a:cs typeface="Verdana"/>
              <a:sym typeface="Verdana"/>
            </a:endParaRPr>
          </a:p>
        </p:txBody>
      </p:sp>
      <p:sp>
        <p:nvSpPr>
          <p:cNvPr id="133" name="Google Shape;133;g20998cc3adb_0_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7" name="Shape 137"/>
        <p:cNvGrpSpPr/>
        <p:nvPr/>
      </p:nvGrpSpPr>
      <p:grpSpPr>
        <a:xfrm>
          <a:off x="0" y="0"/>
          <a:ext cx="0" cy="0"/>
          <a:chOff x="0" y="0"/>
          <a:chExt cx="0" cy="0"/>
        </a:xfrm>
      </p:grpSpPr>
      <p:sp>
        <p:nvSpPr>
          <p:cNvPr id="138" name="Google Shape;138;g2223a778334_1_139"/>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Major Constraints</a:t>
            </a:r>
            <a:endParaRPr b="1" u="sng"/>
          </a:p>
          <a:p>
            <a:pPr indent="-311150" lvl="0" marL="457200" rtl="0" algn="l">
              <a:spcBef>
                <a:spcPts val="0"/>
              </a:spcBef>
              <a:spcAft>
                <a:spcPts val="0"/>
              </a:spcAft>
              <a:buClr>
                <a:srgbClr val="0000FF"/>
              </a:buClr>
              <a:buSzPts val="1300"/>
              <a:buFont typeface="Verdana"/>
              <a:buChar char="•"/>
            </a:pPr>
            <a:r>
              <a:rPr b="1" lang="en-US" sz="1300">
                <a:solidFill>
                  <a:srgbClr val="0000FF"/>
                </a:solidFill>
                <a:latin typeface="Verdana"/>
                <a:ea typeface="Verdana"/>
                <a:cs typeface="Verdana"/>
                <a:sym typeface="Verdana"/>
              </a:rPr>
              <a:t>The project needs to be completed by August 15th, 2023. This gives us approximately six months to complete the model. However, after the model is finished, we would like to use it to collect research data of our own. In order to do this the model would need to be finished before August.</a:t>
            </a:r>
            <a:endParaRPr b="1" sz="1300">
              <a:solidFill>
                <a:srgbClr val="0000FF"/>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b="1" sz="1300">
              <a:solidFill>
                <a:srgbClr val="0000FF"/>
              </a:solidFill>
              <a:latin typeface="Verdana"/>
              <a:ea typeface="Verdana"/>
              <a:cs typeface="Verdana"/>
              <a:sym typeface="Verdana"/>
            </a:endParaRPr>
          </a:p>
          <a:p>
            <a:pPr indent="-311150" lvl="0" marL="457200" rtl="0" algn="l">
              <a:spcBef>
                <a:spcPts val="0"/>
              </a:spcBef>
              <a:spcAft>
                <a:spcPts val="0"/>
              </a:spcAft>
              <a:buClr>
                <a:srgbClr val="0000FF"/>
              </a:buClr>
              <a:buSzPts val="1300"/>
              <a:buFont typeface="Verdana"/>
              <a:buChar char="•"/>
            </a:pPr>
            <a:r>
              <a:rPr b="1" lang="en-US" sz="1300">
                <a:solidFill>
                  <a:srgbClr val="0000FF"/>
                </a:solidFill>
                <a:latin typeface="Verdana"/>
                <a:ea typeface="Verdana"/>
                <a:cs typeface="Verdana"/>
                <a:sym typeface="Verdana"/>
              </a:rPr>
              <a:t>Currently we are working with the PiCAR-x and the Clover Drone</a:t>
            </a:r>
            <a:endParaRPr b="1" sz="1300">
              <a:solidFill>
                <a:srgbClr val="0000FF"/>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b="1" sz="1300">
              <a:solidFill>
                <a:srgbClr val="0000FF"/>
              </a:solidFill>
              <a:latin typeface="Verdana"/>
              <a:ea typeface="Verdana"/>
              <a:cs typeface="Verdana"/>
              <a:sym typeface="Verdana"/>
            </a:endParaRPr>
          </a:p>
          <a:p>
            <a:pPr indent="-311150" lvl="0" marL="457200" rtl="0" algn="l">
              <a:spcBef>
                <a:spcPts val="0"/>
              </a:spcBef>
              <a:spcAft>
                <a:spcPts val="0"/>
              </a:spcAft>
              <a:buClr>
                <a:srgbClr val="0000FF"/>
              </a:buClr>
              <a:buSzPts val="1300"/>
              <a:buFont typeface="Verdana"/>
              <a:buChar char="•"/>
            </a:pPr>
            <a:r>
              <a:rPr b="1" lang="en-US" sz="1300">
                <a:solidFill>
                  <a:srgbClr val="0000FF"/>
                </a:solidFill>
                <a:latin typeface="Verdana"/>
                <a:ea typeface="Verdana"/>
                <a:cs typeface="Verdana"/>
                <a:sym typeface="Verdana"/>
              </a:rPr>
              <a:t>We will be obtaining Raspberry-Pi</a:t>
            </a:r>
            <a:r>
              <a:rPr b="1" lang="en-US" sz="1300">
                <a:solidFill>
                  <a:srgbClr val="0000FF"/>
                </a:solidFill>
                <a:latin typeface="Verdana"/>
                <a:ea typeface="Verdana"/>
                <a:cs typeface="Verdana"/>
                <a:sym typeface="Verdana"/>
              </a:rPr>
              <a:t>’s</a:t>
            </a:r>
            <a:r>
              <a:rPr b="1" lang="en-US" sz="1300">
                <a:solidFill>
                  <a:srgbClr val="0000FF"/>
                </a:solidFill>
                <a:latin typeface="Verdana"/>
                <a:ea typeface="Verdana"/>
                <a:cs typeface="Verdana"/>
                <a:sym typeface="Verdana"/>
              </a:rPr>
              <a:t> </a:t>
            </a:r>
            <a:r>
              <a:rPr b="1" lang="en-US" sz="1300">
                <a:solidFill>
                  <a:srgbClr val="0000FF"/>
                </a:solidFill>
                <a:latin typeface="Verdana"/>
                <a:ea typeface="Verdana"/>
                <a:cs typeface="Verdana"/>
                <a:sym typeface="Verdana"/>
              </a:rPr>
              <a:t>in order to give everyone on the team the ability to work with one.</a:t>
            </a:r>
            <a:r>
              <a:rPr b="1" lang="en-US" sz="1300">
                <a:solidFill>
                  <a:srgbClr val="0000FF"/>
                </a:solidFill>
                <a:latin typeface="Verdana"/>
                <a:ea typeface="Verdana"/>
                <a:cs typeface="Verdana"/>
                <a:sym typeface="Verdana"/>
              </a:rPr>
              <a:t> Outside of this, there will be a very limited budget and it is unlikely the remaining budget can afford extra drones, cars, or expensive technology.</a:t>
            </a:r>
            <a:endParaRPr b="1" sz="1300">
              <a:solidFill>
                <a:srgbClr val="0000FF"/>
              </a:solidFill>
              <a:latin typeface="Verdana"/>
              <a:ea typeface="Verdana"/>
              <a:cs typeface="Verdana"/>
              <a:sym typeface="Verdana"/>
            </a:endParaRPr>
          </a:p>
          <a:p>
            <a:pPr indent="0" lvl="0" marL="0" rtl="0" algn="l">
              <a:spcBef>
                <a:spcPts val="0"/>
              </a:spcBef>
              <a:spcAft>
                <a:spcPts val="0"/>
              </a:spcAft>
              <a:buNone/>
            </a:pPr>
            <a:r>
              <a:t/>
            </a:r>
            <a:endParaRPr b="1" sz="1300">
              <a:solidFill>
                <a:srgbClr val="0000FF"/>
              </a:solidFill>
              <a:latin typeface="Verdana"/>
              <a:ea typeface="Verdana"/>
              <a:cs typeface="Verdana"/>
              <a:sym typeface="Verdana"/>
            </a:endParaRPr>
          </a:p>
          <a:p>
            <a:pPr indent="-311150" lvl="0" marL="457200" rtl="0" algn="l">
              <a:spcBef>
                <a:spcPts val="0"/>
              </a:spcBef>
              <a:spcAft>
                <a:spcPts val="0"/>
              </a:spcAft>
              <a:buClr>
                <a:srgbClr val="0000FF"/>
              </a:buClr>
              <a:buSzPts val="1300"/>
              <a:buFont typeface="Verdana"/>
              <a:buChar char="•"/>
            </a:pPr>
            <a:r>
              <a:rPr b="1" lang="en-US" sz="1300">
                <a:solidFill>
                  <a:srgbClr val="0000FF"/>
                </a:solidFill>
                <a:latin typeface="Verdana"/>
                <a:ea typeface="Verdana"/>
                <a:cs typeface="Verdana"/>
                <a:sym typeface="Verdana"/>
              </a:rPr>
              <a:t>The Raspberry Pi for the PiCarX is coming in later than anticipated, preventing us from being able to work on it.</a:t>
            </a:r>
            <a:endParaRPr b="1" sz="1300">
              <a:solidFill>
                <a:srgbClr val="0000FF"/>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b="1" sz="1300">
              <a:solidFill>
                <a:srgbClr val="0000FF"/>
              </a:solidFill>
              <a:latin typeface="Verdana"/>
              <a:ea typeface="Verdana"/>
              <a:cs typeface="Verdana"/>
              <a:sym typeface="Verdana"/>
            </a:endParaRPr>
          </a:p>
          <a:p>
            <a:pPr indent="-311150" lvl="0" marL="457200" rtl="0" algn="l">
              <a:spcBef>
                <a:spcPts val="0"/>
              </a:spcBef>
              <a:spcAft>
                <a:spcPts val="0"/>
              </a:spcAft>
              <a:buClr>
                <a:srgbClr val="0000FF"/>
              </a:buClr>
              <a:buSzPts val="1300"/>
              <a:buFont typeface="Verdana"/>
              <a:buChar char="•"/>
            </a:pPr>
            <a:r>
              <a:rPr b="1" lang="en-US" sz="1300">
                <a:solidFill>
                  <a:srgbClr val="0000FF"/>
                </a:solidFill>
                <a:latin typeface="Verdana"/>
                <a:ea typeface="Verdana"/>
                <a:cs typeface="Verdana"/>
                <a:sym typeface="Verdana"/>
              </a:rPr>
              <a:t>Additionally, drone flight regulations from University and state policies make finding and developing a more comprehensive test environment more challenging and limited.</a:t>
            </a:r>
            <a:endParaRPr b="1" sz="3500" u="sng">
              <a:solidFill>
                <a:srgbClr val="0000FF"/>
              </a:solidFill>
            </a:endParaRPr>
          </a:p>
        </p:txBody>
      </p:sp>
      <p:sp>
        <p:nvSpPr>
          <p:cNvPr id="139" name="Google Shape;139;g2223a778334_1_13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2014-05-07T16:40:04Z</dcterms:created>
  <dc:creator>Marmarelli, Marissa</dc:creator>
</cp:coreProperties>
</file>