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5e4a8c9a0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15e4a8c9a0_0_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6f865100a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21" name="Google Shape;221;g1f6f865100a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f6f865100a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28" name="Google Shape;228;g1f6f865100a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92d6d7d89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As a summary of the results of our estimation from the techniques:</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Use Case Points person-month estimation: 6.9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Process-Based person-month estimation: 8.42</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COCOMO FP estimation: 5.99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b="1" lang="en-US" sz="1000">
                <a:latin typeface="Verdana"/>
                <a:ea typeface="Verdana"/>
                <a:cs typeface="Verdana"/>
                <a:sym typeface="Verdana"/>
              </a:rPr>
              <a:t>Average: 7.10 person-months</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Based on the hourly average hourly pay of the technical roles necessary for this project, then monetary cost for the project is estimated to be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7.10pm * 160hr/pm * $51.63 = </a:t>
            </a:r>
            <a:r>
              <a:rPr b="1" lang="en-US" sz="1000">
                <a:latin typeface="Verdana"/>
                <a:ea typeface="Verdana"/>
                <a:cs typeface="Verdana"/>
                <a:sym typeface="Verdana"/>
              </a:rPr>
              <a:t>$58,651 TOTAL PROJECT COST</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Special Note, we estimate that on average among 4 team members, we can each work on average 8hrs per week, which equates to (0.2pm = 32hrs per month).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4members * 0.2pm/member * 7months for senior design = 5.6pm that our team estimates we can allocate from our time.</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Thus, based on this estimate, we would need to work above average at some points in the project, particularly during the summer (senior design 2).</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Senior design 1 and 2 combined leave about 7 months to complete the project. Our estimation of 7.10pm means we definitely face the possibility of shortcomings in the project including failing to finish it, including considering that we estimate we can only contribute 5.6pm as a team since we as students do not have a full 40 hours </a:t>
            </a:r>
            <a:endParaRPr/>
          </a:p>
          <a:p>
            <a:pPr indent="0" lvl="0" marL="0" rtl="0" algn="l">
              <a:lnSpc>
                <a:spcPct val="100000"/>
              </a:lnSpc>
              <a:spcBef>
                <a:spcPts val="0"/>
              </a:spcBef>
              <a:spcAft>
                <a:spcPts val="0"/>
              </a:spcAft>
              <a:buSzPts val="1400"/>
              <a:buNone/>
            </a:pPr>
            <a:r>
              <a:t/>
            </a:r>
            <a:endParaRPr/>
          </a:p>
        </p:txBody>
      </p:sp>
      <p:sp>
        <p:nvSpPr>
          <p:cNvPr id="235" name="Google Shape;235;g1f92d6d7d89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93933179b_7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spcBef>
                <a:spcPts val="0"/>
              </a:spcBef>
              <a:spcAft>
                <a:spcPts val="0"/>
              </a:spcAft>
              <a:buClr>
                <a:schemeClr val="dk1"/>
              </a:buClr>
              <a:buSzPts val="1400"/>
              <a:buFont typeface="Arial"/>
              <a:buNone/>
            </a:pPr>
            <a:r>
              <a:t/>
            </a:r>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As a summary of the results of our estimation from the techniques:</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Use Case Points person-month estimation: 6.9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Process-Based person-month estimation: 8.42</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COCOMO FP estimation: 5.99</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b="1" lang="en-US" sz="1000">
                <a:latin typeface="Verdana"/>
                <a:ea typeface="Verdana"/>
                <a:cs typeface="Verdana"/>
                <a:sym typeface="Verdana"/>
              </a:rPr>
              <a:t>Average: 7.10 person-months</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Based on the hourly average hourly pay of the technical roles necessary for this project, then monetary cost for the project is estimated to be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7.10pm * 160hr/pm * $51.63 = </a:t>
            </a:r>
            <a:r>
              <a:rPr b="1" lang="en-US" sz="1000">
                <a:latin typeface="Verdana"/>
                <a:ea typeface="Verdana"/>
                <a:cs typeface="Verdana"/>
                <a:sym typeface="Verdana"/>
              </a:rPr>
              <a:t>$58,651 TOTAL PROJECT COST</a:t>
            </a:r>
            <a:endParaRPr b="1"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Special Note, we estimate that on average among 4 team members, we can each work on average 8hrs per week, which equates to (0.2pm = 32hrs per month). </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4members * 0.2pm/member * 7months for senior design = 5.6pm that our team estimates we can allocate from our time.</a:t>
            </a:r>
            <a:endParaRPr sz="1000">
              <a:latin typeface="Verdana"/>
              <a:ea typeface="Verdana"/>
              <a:cs typeface="Verdana"/>
              <a:sym typeface="Verdana"/>
            </a:endParaRPr>
          </a:p>
          <a:p>
            <a:pPr indent="-292100" lvl="1" marL="9144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Thus, based on this estimate, we would need to work above average at some points in the project, particularly during the summer (senior design 2).</a:t>
            </a:r>
            <a:endParaRPr sz="1000">
              <a:latin typeface="Verdana"/>
              <a:ea typeface="Verdana"/>
              <a:cs typeface="Verdana"/>
              <a:sym typeface="Verdana"/>
            </a:endParaRPr>
          </a:p>
          <a:p>
            <a:pPr indent="-292100" lvl="0" marL="457200" rtl="0" algn="l">
              <a:lnSpc>
                <a:spcPct val="115000"/>
              </a:lnSpc>
              <a:spcBef>
                <a:spcPts val="0"/>
              </a:spcBef>
              <a:spcAft>
                <a:spcPts val="0"/>
              </a:spcAft>
              <a:buClr>
                <a:schemeClr val="dk1"/>
              </a:buClr>
              <a:buSzPts val="1000"/>
              <a:buFont typeface="Verdana"/>
              <a:buChar char="●"/>
            </a:pPr>
            <a:r>
              <a:rPr lang="en-US" sz="1000">
                <a:latin typeface="Verdana"/>
                <a:ea typeface="Verdana"/>
                <a:cs typeface="Verdana"/>
                <a:sym typeface="Verdana"/>
              </a:rPr>
              <a:t>Senior design 1 and 2 combined leave about 7 months to complete the project. Our estimation of 7.10pm means we definitely face the possibility of shortcomings in the project including failing to finish it, including considering that we estimate we can only contribute 5.6pm as a team since we as students do not have a full 40 hours </a:t>
            </a:r>
            <a:endParaRPr/>
          </a:p>
          <a:p>
            <a:pPr indent="0" lvl="0" marL="0" rtl="0" algn="l">
              <a:lnSpc>
                <a:spcPct val="100000"/>
              </a:lnSpc>
              <a:spcBef>
                <a:spcPts val="0"/>
              </a:spcBef>
              <a:spcAft>
                <a:spcPts val="0"/>
              </a:spcAft>
              <a:buSzPts val="1400"/>
              <a:buNone/>
            </a:pPr>
            <a:r>
              <a:t/>
            </a:r>
            <a:endParaRPr/>
          </a:p>
        </p:txBody>
      </p:sp>
      <p:sp>
        <p:nvSpPr>
          <p:cNvPr id="241" name="Google Shape;241;g1f93933179b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92d6d7d89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47" name="Google Shape;247;g1f92d6d7d89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92d6d7d89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3" name="Google Shape;253;g1f92d6d7d89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f92d6d7d89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9" name="Google Shape;259;g1f92d6d7d89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6e658f1dd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olivia</a:t>
            </a:r>
            <a:endParaRPr/>
          </a:p>
        </p:txBody>
      </p:sp>
      <p:sp>
        <p:nvSpPr>
          <p:cNvPr id="267" name="Google Shape;267;g1f6e658f1dd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6e658f1dd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75" name="Google Shape;275;g1f6e658f1dd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f6e658f1dd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js</a:t>
            </a:r>
            <a:endParaRPr/>
          </a:p>
          <a:p>
            <a:pPr indent="0" lvl="0" marL="0" rtl="0" algn="l">
              <a:lnSpc>
                <a:spcPct val="100000"/>
              </a:lnSpc>
              <a:spcBef>
                <a:spcPts val="0"/>
              </a:spcBef>
              <a:spcAft>
                <a:spcPts val="0"/>
              </a:spcAft>
              <a:buSzPts val="1400"/>
              <a:buNone/>
            </a:pPr>
            <a:r>
              <a:t/>
            </a:r>
            <a:endParaRPr/>
          </a:p>
        </p:txBody>
      </p:sp>
      <p:sp>
        <p:nvSpPr>
          <p:cNvPr id="283" name="Google Shape;283;g1f6e658f1dd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5e4a8c9a0_0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68" name="Google Shape;168;g215e4a8c9a0_0_3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6e658f1dd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91" name="Google Shape;291;g1f6e658f1d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6e658f1dd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298" name="Google Shape;298;g1f6e658f1dd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f6e658f1dd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a:p>
            <a:pPr indent="0" lvl="0" marL="0" rtl="0" algn="l">
              <a:lnSpc>
                <a:spcPct val="100000"/>
              </a:lnSpc>
              <a:spcBef>
                <a:spcPts val="0"/>
              </a:spcBef>
              <a:spcAft>
                <a:spcPts val="0"/>
              </a:spcAft>
              <a:buSzPts val="1400"/>
              <a:buNone/>
            </a:pPr>
            <a:r>
              <a:t/>
            </a:r>
            <a:endParaRPr/>
          </a:p>
        </p:txBody>
      </p:sp>
      <p:sp>
        <p:nvSpPr>
          <p:cNvPr id="305" name="Google Shape;305;g1f6e658f1dd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92d6d7d89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2" name="Google Shape;312;g1f92d6d7d89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92d6d7d89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18" name="Google Shape;318;g1f92d6d7d8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92d6d7d89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24" name="Google Shape;324;g1f92d6d7d89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92d6d7d89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30" name="Google Shape;330;g1f92d6d7d89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6f865100a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336" name="Google Shape;336;g1f6f865100a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6e658f1d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74" name="Google Shape;174;g1f6e658f1d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92d6d7d89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0" name="Google Shape;180;g1f92d6d7d89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f92d6d7d89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86" name="Google Shape;186;g1f92d6d7d89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6f865100a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93" name="Google Shape;193;g1f6f865100a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92d6d7d89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00" name="Google Shape;200;g1f92d6d7d8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6f865100a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07" name="Google Shape;207;g1f6f865100a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6f865100a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14" name="Google Shape;214;g1f6f865100a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99" name="Google Shape;99;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17"/>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1" name="Google Shape;111;p17"/>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2" name="Google Shape;112;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18"/>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18" name="Google Shape;118;p18"/>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19" name="Google Shape;119;p18"/>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0" name="Google Shape;120;p18"/>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1" name="Google Shape;12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2" name="Google Shape;12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3" name="Google Shape;12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6" name="Google Shape;136;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37" name="Google Shape;137;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6.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9.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hyperlink" Target="https://www.bls.gov/oes/current/oes_stru.htm" TargetMode="External"/><Relationship Id="rId5" Type="http://schemas.openxmlformats.org/officeDocument/2006/relationships/hyperlink" Target="https://docs.google.com/spreadsheets/d/1Np0KL0MUnTC7GoU5v01r7UdblBakfGlUsDKDI06vU_Y/edit?usp=sharing" TargetMode="External"/><Relationship Id="rId6" Type="http://schemas.openxmlformats.org/officeDocument/2006/relationships/hyperlink" Target="http://groups.umd.umich.edu/cis/course.des/cis525/js/f00/gamel/cocomo.html" TargetMode="External"/><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bls.gov/oes/current/oes_stru.htm"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www.bls.gov/oes/current/oes_stru.htm" TargetMode="External"/><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groups.umd.umich.edu/cis/course.des/cis525/js/f00/gamel/cocomo.html"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5"/>
          <p:cNvSpPr txBox="1"/>
          <p:nvPr>
            <p:ph idx="1" type="subTitle"/>
          </p:nvPr>
        </p:nvSpPr>
        <p:spPr>
          <a:xfrm>
            <a:off x="356908" y="4965584"/>
            <a:ext cx="8471700" cy="1413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164" name="Google Shape;164;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p25"/>
          <p:cNvSpPr txBox="1"/>
          <p:nvPr/>
        </p:nvSpPr>
        <p:spPr>
          <a:xfrm>
            <a:off x="2253100" y="491175"/>
            <a:ext cx="45153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CIS-4951</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With Dr. Bruce Maxim</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Sky Socket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Project Plan and Risk </a:t>
            </a:r>
            <a:r>
              <a:rPr b="1" lang="en-US" sz="2000">
                <a:solidFill>
                  <a:schemeClr val="lt1"/>
                </a:solidFill>
                <a:latin typeface="Calibri"/>
                <a:ea typeface="Calibri"/>
                <a:cs typeface="Calibri"/>
                <a:sym typeface="Calibri"/>
              </a:rPr>
              <a:t>Management</a:t>
            </a:r>
            <a:r>
              <a:rPr b="1" lang="en-US" sz="2000">
                <a:solidFill>
                  <a:schemeClr val="lt1"/>
                </a:solidFill>
                <a:latin typeface="Calibri"/>
                <a:ea typeface="Calibri"/>
                <a:cs typeface="Calibri"/>
                <a:sym typeface="Calibri"/>
              </a:rPr>
              <a:t> Presentation</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24" name="Google Shape;224;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5" name="Google Shape;225;p34"/>
          <p:cNvPicPr preferRelativeResize="0"/>
          <p:nvPr/>
        </p:nvPicPr>
        <p:blipFill>
          <a:blip r:embed="rId4">
            <a:alphaModFix/>
          </a:blip>
          <a:stretch>
            <a:fillRect/>
          </a:stretch>
        </p:blipFill>
        <p:spPr>
          <a:xfrm>
            <a:off x="232650" y="2226900"/>
            <a:ext cx="8678700" cy="449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5"/>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31" name="Google Shape;231;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2" name="Google Shape;232;p35"/>
          <p:cNvPicPr preferRelativeResize="0"/>
          <p:nvPr/>
        </p:nvPicPr>
        <p:blipFill>
          <a:blip r:embed="rId4">
            <a:alphaModFix/>
          </a:blip>
          <a:stretch>
            <a:fillRect/>
          </a:stretch>
        </p:blipFill>
        <p:spPr>
          <a:xfrm>
            <a:off x="457200" y="2078100"/>
            <a:ext cx="8229599" cy="46992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3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592"/>
              </a:spcBef>
              <a:spcAft>
                <a:spcPts val="0"/>
              </a:spcAft>
              <a:buClr>
                <a:schemeClr val="dk1"/>
              </a:buClr>
              <a:buSzPts val="3200"/>
              <a:buNone/>
            </a:pPr>
            <a:r>
              <a:rPr b="1" lang="en-US" u="sng"/>
              <a:t>Reconciled</a:t>
            </a:r>
            <a:r>
              <a:rPr b="1" lang="en-US" u="sng"/>
              <a:t> Estimates</a:t>
            </a:r>
            <a:endParaRPr b="1" u="sng"/>
          </a:p>
          <a:p>
            <a:pPr indent="-324365" lvl="0" marL="457200" rtl="0" algn="l">
              <a:lnSpc>
                <a:spcPct val="115000"/>
              </a:lnSpc>
              <a:spcBef>
                <a:spcPts val="0"/>
              </a:spcBef>
              <a:spcAft>
                <a:spcPts val="0"/>
              </a:spcAft>
              <a:buSzPts val="1508"/>
              <a:buFont typeface="Verdana"/>
              <a:buChar char="●"/>
            </a:pPr>
            <a:r>
              <a:rPr lang="en-US" sz="1508">
                <a:latin typeface="Verdana"/>
                <a:ea typeface="Verdana"/>
                <a:cs typeface="Verdana"/>
                <a:sym typeface="Verdana"/>
              </a:rPr>
              <a:t>As a summary of the results of our estimation from the techniques:</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Use Case Points person-month estimation: 6.9</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Process-Based person-month estimation: 8.42</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COCOMO FP estimation: 5.99</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b="1" lang="en-US" sz="1508">
                <a:latin typeface="Verdana"/>
                <a:ea typeface="Verdana"/>
                <a:cs typeface="Verdana"/>
                <a:sym typeface="Verdana"/>
              </a:rPr>
              <a:t>Average: 7.10 person-months</a:t>
            </a:r>
            <a:endParaRPr b="1" sz="1508">
              <a:latin typeface="Verdana"/>
              <a:ea typeface="Verdana"/>
              <a:cs typeface="Verdana"/>
              <a:sym typeface="Verdana"/>
            </a:endParaRPr>
          </a:p>
          <a:p>
            <a:pPr indent="-324365" lvl="0" marL="457200" rtl="0" algn="l">
              <a:lnSpc>
                <a:spcPct val="115000"/>
              </a:lnSpc>
              <a:spcBef>
                <a:spcPts val="0"/>
              </a:spcBef>
              <a:spcAft>
                <a:spcPts val="0"/>
              </a:spcAft>
              <a:buSzPts val="1508"/>
              <a:buFont typeface="Verdana"/>
              <a:buChar char="●"/>
            </a:pPr>
            <a:r>
              <a:rPr lang="en-US" sz="1508">
                <a:latin typeface="Verdana"/>
                <a:ea typeface="Verdana"/>
                <a:cs typeface="Verdana"/>
                <a:sym typeface="Verdana"/>
              </a:rPr>
              <a:t>Based on the hourly average hourly pay of the technical roles necessary for this project, then monetary cost for the project is estimated to be </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7.10pm * 160hr/pm * $51.63 = </a:t>
            </a:r>
            <a:r>
              <a:rPr b="1" lang="en-US" sz="1508">
                <a:latin typeface="Verdana"/>
                <a:ea typeface="Verdana"/>
                <a:cs typeface="Verdana"/>
                <a:sym typeface="Verdana"/>
              </a:rPr>
              <a:t>$58,651 TOTAL PROJECT COST</a:t>
            </a:r>
            <a:endParaRPr b="1" sz="1508">
              <a:latin typeface="Verdana"/>
              <a:ea typeface="Verdana"/>
              <a:cs typeface="Verdana"/>
              <a:sym typeface="Verdana"/>
            </a:endParaRPr>
          </a:p>
          <a:p>
            <a:pPr indent="-324365" lvl="0" marL="457200" rtl="0" algn="l">
              <a:lnSpc>
                <a:spcPct val="115000"/>
              </a:lnSpc>
              <a:spcBef>
                <a:spcPts val="0"/>
              </a:spcBef>
              <a:spcAft>
                <a:spcPts val="0"/>
              </a:spcAft>
              <a:buSzPts val="1508"/>
              <a:buFont typeface="Verdana"/>
              <a:buChar char="●"/>
            </a:pPr>
            <a:r>
              <a:rPr b="1" lang="en-US" sz="1508">
                <a:latin typeface="Verdana"/>
                <a:ea typeface="Verdana"/>
                <a:cs typeface="Verdana"/>
                <a:sym typeface="Verdana"/>
              </a:rPr>
              <a:t>Special Note:</a:t>
            </a:r>
            <a:r>
              <a:rPr lang="en-US" sz="1508">
                <a:latin typeface="Verdana"/>
                <a:ea typeface="Verdana"/>
                <a:cs typeface="Verdana"/>
                <a:sym typeface="Verdana"/>
              </a:rPr>
              <a:t> we estimate that on average among 4 team members, we can each work on average 8hrs per week, which equates to (0.2pm = 32hrs per month). </a:t>
            </a:r>
            <a:endParaRPr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4members * 0.2pm/member * 7months for senior design =</a:t>
            </a:r>
            <a:r>
              <a:rPr b="1" lang="en-US" sz="1508">
                <a:latin typeface="Verdana"/>
                <a:ea typeface="Verdana"/>
                <a:cs typeface="Verdana"/>
                <a:sym typeface="Verdana"/>
              </a:rPr>
              <a:t> 5.6pm that our team estimates we can allocate from our time.</a:t>
            </a:r>
            <a:endParaRPr b="1" sz="1508">
              <a:latin typeface="Verdana"/>
              <a:ea typeface="Verdana"/>
              <a:cs typeface="Verdana"/>
              <a:sym typeface="Verdana"/>
            </a:endParaRPr>
          </a:p>
          <a:p>
            <a:pPr indent="-324365" lvl="1" marL="914400" rtl="0" algn="l">
              <a:lnSpc>
                <a:spcPct val="115000"/>
              </a:lnSpc>
              <a:spcBef>
                <a:spcPts val="0"/>
              </a:spcBef>
              <a:spcAft>
                <a:spcPts val="0"/>
              </a:spcAft>
              <a:buSzPts val="1508"/>
              <a:buFont typeface="Verdana"/>
              <a:buChar char="○"/>
            </a:pPr>
            <a:r>
              <a:rPr lang="en-US" sz="1508">
                <a:latin typeface="Verdana"/>
                <a:ea typeface="Verdana"/>
                <a:cs typeface="Verdana"/>
                <a:sym typeface="Verdana"/>
              </a:rPr>
              <a:t>Thus, based on this estimate, we would need to work above average at some points in the project, particularly during the summer (senior design 2).</a:t>
            </a:r>
            <a:endParaRPr b="1" sz="3708"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38" name="Google Shape;238;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3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Project Resources: </a:t>
            </a:r>
            <a:r>
              <a:rPr b="1" lang="en-US" u="sng">
                <a:solidFill>
                  <a:srgbClr val="0000FF"/>
                </a:solidFill>
              </a:rPr>
              <a:t>Hardware</a:t>
            </a:r>
            <a:r>
              <a:rPr b="1" lang="en-US" u="sng"/>
              <a:t> and </a:t>
            </a:r>
            <a:r>
              <a:rPr b="1" lang="en-US" u="sng">
                <a:solidFill>
                  <a:srgbClr val="00FF00"/>
                </a:solidFill>
              </a:rPr>
              <a:t>Software</a:t>
            </a:r>
            <a:endParaRPr b="1" u="sng">
              <a:solidFill>
                <a:srgbClr val="00FF00"/>
              </a:solidFill>
            </a:endParaRPr>
          </a:p>
          <a:p>
            <a:pPr indent="-349250" lvl="0" marL="457200" rtl="0" algn="l">
              <a:lnSpc>
                <a:spcPct val="115000"/>
              </a:lnSpc>
              <a:spcBef>
                <a:spcPts val="1000"/>
              </a:spcBef>
              <a:spcAft>
                <a:spcPts val="0"/>
              </a:spcAft>
              <a:buClr>
                <a:srgbClr val="0000FF"/>
              </a:buClr>
              <a:buSzPts val="1900"/>
              <a:buFont typeface="Verdana"/>
              <a:buChar char="●"/>
            </a:pPr>
            <a:r>
              <a:rPr b="1" lang="en-US" sz="1500">
                <a:solidFill>
                  <a:srgbClr val="0000FF"/>
                </a:solidFill>
                <a:latin typeface="Verdana"/>
                <a:ea typeface="Verdana"/>
                <a:cs typeface="Verdana"/>
                <a:sym typeface="Verdana"/>
              </a:rPr>
              <a:t>Raspberry Pi model 4B</a:t>
            </a:r>
            <a:endParaRPr b="1" sz="1500">
              <a:solidFill>
                <a:srgbClr val="0000FF"/>
              </a:solidFill>
              <a:latin typeface="Verdana"/>
              <a:ea typeface="Verdana"/>
              <a:cs typeface="Verdana"/>
              <a:sym typeface="Verdana"/>
            </a:endParaRPr>
          </a:p>
          <a:p>
            <a:pPr indent="-349250" lvl="0" marL="457200" rtl="0" algn="l">
              <a:lnSpc>
                <a:spcPct val="115000"/>
              </a:lnSpc>
              <a:spcBef>
                <a:spcPts val="0"/>
              </a:spcBef>
              <a:spcAft>
                <a:spcPts val="0"/>
              </a:spcAft>
              <a:buClr>
                <a:srgbClr val="0000FF"/>
              </a:buClr>
              <a:buSzPts val="1900"/>
              <a:buFont typeface="Verdana"/>
              <a:buChar char="●"/>
            </a:pPr>
            <a:r>
              <a:rPr b="1" lang="en-US" sz="1500">
                <a:solidFill>
                  <a:srgbClr val="0000FF"/>
                </a:solidFill>
                <a:latin typeface="Verdana"/>
                <a:ea typeface="Verdana"/>
                <a:cs typeface="Verdana"/>
                <a:sym typeface="Verdana"/>
              </a:rPr>
              <a:t>Raspberry Pi Ai Car Kit (PiCar-X) for Intermediate</a:t>
            </a:r>
            <a:endParaRPr sz="1500">
              <a:solidFill>
                <a:srgbClr val="0000FF"/>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Python Programming Language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OpenCV-Python Library</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Raspbian OS builds with Linux Kernel</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Q Ground Control</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Clover Drone Simulation virtual machine (VM) image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Clr>
                <a:srgbClr val="00FF00"/>
              </a:buClr>
              <a:buSzPts val="1900"/>
              <a:buFont typeface="Verdana"/>
              <a:buChar char="●"/>
            </a:pPr>
            <a:r>
              <a:rPr b="1" lang="en-US" sz="1500">
                <a:solidFill>
                  <a:srgbClr val="00FF00"/>
                </a:solidFill>
                <a:latin typeface="Verdana"/>
                <a:ea typeface="Verdana"/>
                <a:cs typeface="Verdana"/>
                <a:sym typeface="Verdana"/>
              </a:rPr>
              <a:t>Drone Simulation Environment (Using Gazebo software)</a:t>
            </a:r>
            <a:endParaRPr sz="1500">
              <a:solidFill>
                <a:srgbClr val="00FF00"/>
              </a:solidFill>
              <a:latin typeface="Verdana"/>
              <a:ea typeface="Verdana"/>
              <a:cs typeface="Verdana"/>
              <a:sym typeface="Verdana"/>
            </a:endParaRPr>
          </a:p>
          <a:p>
            <a:pPr indent="-349250" lvl="0" marL="457200" rtl="0" algn="l">
              <a:lnSpc>
                <a:spcPct val="115000"/>
              </a:lnSpc>
              <a:spcBef>
                <a:spcPts val="0"/>
              </a:spcBef>
              <a:spcAft>
                <a:spcPts val="0"/>
              </a:spcAft>
              <a:buSzPts val="1900"/>
              <a:buFont typeface="Verdana"/>
              <a:buChar char="●"/>
            </a:pPr>
            <a:r>
              <a:rPr b="1" lang="en-US" sz="1500">
                <a:latin typeface="Verdana"/>
                <a:ea typeface="Verdana"/>
                <a:cs typeface="Verdana"/>
                <a:sym typeface="Verdana"/>
              </a:rPr>
              <a:t>Etcher - Flashing Software</a:t>
            </a:r>
            <a:endParaRPr b="1" sz="1500">
              <a:latin typeface="Verdana"/>
              <a:ea typeface="Verdana"/>
              <a:cs typeface="Verdana"/>
              <a:sym typeface="Verdana"/>
            </a:endParaRPr>
          </a:p>
          <a:p>
            <a:pPr indent="-323850" lvl="0" marL="457200" rtl="0" algn="l">
              <a:lnSpc>
                <a:spcPct val="115000"/>
              </a:lnSpc>
              <a:spcBef>
                <a:spcPts val="0"/>
              </a:spcBef>
              <a:spcAft>
                <a:spcPts val="0"/>
              </a:spcAft>
              <a:buSzPts val="1500"/>
              <a:buFont typeface="Verdana"/>
              <a:buChar char="●"/>
            </a:pPr>
            <a:r>
              <a:rPr b="1" lang="en-US" sz="1500">
                <a:latin typeface="Verdana"/>
                <a:ea typeface="Verdana"/>
                <a:cs typeface="Verdana"/>
                <a:sym typeface="Verdana"/>
              </a:rPr>
              <a:t>Dr. Zheng Song Research Lab</a:t>
            </a:r>
            <a:endParaRPr b="1" sz="1500">
              <a:latin typeface="Verdana"/>
              <a:ea typeface="Verdana"/>
              <a:cs typeface="Verdana"/>
              <a:sym typeface="Verdana"/>
            </a:endParaRPr>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44" name="Google Shape;244;p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3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Risk Management</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00000"/>
              </a:lnSpc>
              <a:spcBef>
                <a:spcPts val="0"/>
              </a:spcBef>
              <a:spcAft>
                <a:spcPts val="0"/>
              </a:spcAft>
              <a:buNone/>
            </a:pPr>
            <a:r>
              <a:rPr lang="en-US" sz="1700">
                <a:latin typeface="Verdana"/>
                <a:ea typeface="Verdana"/>
                <a:cs typeface="Verdana"/>
                <a:sym typeface="Verdana"/>
              </a:rPr>
              <a:t>We want our project to be free of any issues that would significantly delay the project, as well as any issues that would make our project unusable. We do not expect to stop all delays and imperfections and believe that the project can still be successful with some minor flaws. Therefore, our risk management plan focuses on only issues that are significant enough to cause the project to fail.</a:t>
            </a:r>
            <a:endParaRPr b="1" sz="3100">
              <a:solidFill>
                <a:srgbClr val="FF0000"/>
              </a:solidFill>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lang="en-US" sz="1700">
                <a:latin typeface="Verdana"/>
                <a:ea typeface="Verdana"/>
                <a:cs typeface="Verdana"/>
                <a:sym typeface="Verdana"/>
              </a:rPr>
              <a:t>Everyone working on the project is responsible for managing the project’s risks. </a:t>
            </a:r>
            <a:endParaRPr sz="1700">
              <a:latin typeface="Verdana"/>
              <a:ea typeface="Verdana"/>
              <a:cs typeface="Verdana"/>
              <a:sym typeface="Verdana"/>
            </a:endParaRPr>
          </a:p>
          <a:p>
            <a:pPr indent="-336550" lvl="0" marL="457200" rtl="0" algn="l">
              <a:lnSpc>
                <a:spcPct val="115000"/>
              </a:lnSpc>
              <a:spcBef>
                <a:spcPts val="0"/>
              </a:spcBef>
              <a:spcAft>
                <a:spcPts val="0"/>
              </a:spcAft>
              <a:buSzPts val="1700"/>
              <a:buFont typeface="Verdana"/>
              <a:buChar char="●"/>
            </a:pPr>
            <a:r>
              <a:rPr lang="en-US" sz="1700">
                <a:latin typeface="Verdana"/>
                <a:ea typeface="Verdana"/>
                <a:cs typeface="Verdana"/>
                <a:sym typeface="Verdana"/>
              </a:rPr>
              <a:t>Each project member should stay on task and ensure the group is </a:t>
            </a:r>
            <a:endParaRPr sz="1700">
              <a:latin typeface="Verdana"/>
              <a:ea typeface="Verdana"/>
              <a:cs typeface="Verdana"/>
              <a:sym typeface="Verdana"/>
            </a:endParaRPr>
          </a:p>
          <a:p>
            <a:pPr indent="-336550" lvl="0" marL="457200" rtl="0" algn="l">
              <a:lnSpc>
                <a:spcPct val="115000"/>
              </a:lnSpc>
              <a:spcBef>
                <a:spcPts val="0"/>
              </a:spcBef>
              <a:spcAft>
                <a:spcPts val="0"/>
              </a:spcAft>
              <a:buSzPts val="1700"/>
              <a:buFont typeface="Verdana"/>
              <a:buChar char="●"/>
            </a:pPr>
            <a:r>
              <a:rPr lang="en-US" sz="1700">
                <a:latin typeface="Verdana"/>
                <a:ea typeface="Verdana"/>
                <a:cs typeface="Verdana"/>
                <a:sym typeface="Verdana"/>
              </a:rPr>
              <a:t>The client can manage risks by making his requirements clear early on and making sure the team is meeting his expectations throughout the project</a:t>
            </a:r>
            <a:endParaRPr sz="2200">
              <a:latin typeface="Verdana"/>
              <a:ea typeface="Verdana"/>
              <a:cs typeface="Verdana"/>
              <a:sym typeface="Verdana"/>
            </a:endParaRPr>
          </a:p>
        </p:txBody>
      </p:sp>
      <p:sp>
        <p:nvSpPr>
          <p:cNvPr id="250" name="Google Shape;250;p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3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Risks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Equipment</a:t>
            </a:r>
            <a:r>
              <a:rPr lang="en-US" sz="2000">
                <a:latin typeface="Verdana"/>
                <a:ea typeface="Verdana"/>
                <a:cs typeface="Verdana"/>
                <a:sym typeface="Verdana"/>
              </a:rPr>
              <a:t> Risks</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Drone/Car Failure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Employee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Slacking off</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Quality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model isn’t up to client standards</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Customer Risk</a:t>
            </a:r>
            <a:endParaRPr sz="2000">
              <a:latin typeface="Verdana"/>
              <a:ea typeface="Verdana"/>
              <a:cs typeface="Verdana"/>
              <a:sym typeface="Verdana"/>
            </a:endParaRPr>
          </a:p>
          <a:p>
            <a:pPr indent="-355600" lvl="1" marL="914400" rtl="0" algn="l">
              <a:lnSpc>
                <a:spcPct val="150000"/>
              </a:lnSpc>
              <a:spcBef>
                <a:spcPts val="0"/>
              </a:spcBef>
              <a:spcAft>
                <a:spcPts val="0"/>
              </a:spcAft>
              <a:buSzPts val="2000"/>
              <a:buFont typeface="Verdana"/>
              <a:buChar char="–"/>
            </a:pPr>
            <a:r>
              <a:rPr lang="en-US" sz="2000">
                <a:latin typeface="Verdana"/>
                <a:ea typeface="Verdana"/>
                <a:cs typeface="Verdana"/>
                <a:sym typeface="Verdana"/>
              </a:rPr>
              <a:t>Losing interest</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56" name="Google Shape;256;p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4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Probability and Impact for Risk M</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62" name="Google Shape;262;p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3" name="Google Shape;263;p40"/>
          <p:cNvPicPr preferRelativeResize="0"/>
          <p:nvPr/>
        </p:nvPicPr>
        <p:blipFill rotWithShape="1">
          <a:blip r:embed="rId4">
            <a:alphaModFix/>
          </a:blip>
          <a:srcRect b="0" l="0" r="0" t="1400"/>
          <a:stretch/>
        </p:blipFill>
        <p:spPr>
          <a:xfrm>
            <a:off x="299875" y="2324575"/>
            <a:ext cx="8544250" cy="3046550"/>
          </a:xfrm>
          <a:prstGeom prst="rect">
            <a:avLst/>
          </a:prstGeom>
          <a:noFill/>
          <a:ln>
            <a:noFill/>
          </a:ln>
        </p:spPr>
      </p:pic>
      <p:pic>
        <p:nvPicPr>
          <p:cNvPr id="264" name="Google Shape;264;p40"/>
          <p:cNvPicPr preferRelativeResize="0"/>
          <p:nvPr/>
        </p:nvPicPr>
        <p:blipFill>
          <a:blip r:embed="rId5">
            <a:alphaModFix/>
          </a:blip>
          <a:stretch>
            <a:fillRect/>
          </a:stretch>
        </p:blipFill>
        <p:spPr>
          <a:xfrm>
            <a:off x="4005263" y="5403850"/>
            <a:ext cx="1133475" cy="95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1"/>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200">
                <a:latin typeface="Verdana"/>
                <a:ea typeface="Verdana"/>
                <a:cs typeface="Verdana"/>
                <a:sym typeface="Verdana"/>
              </a:rPr>
              <a:t>3.3 Overview of Risk Mitigation, Monitoring, Management</a:t>
            </a:r>
            <a:endParaRPr b="1" sz="12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70" name="Google Shape;270;p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1" name="Google Shape;271;p41"/>
          <p:cNvPicPr preferRelativeResize="0"/>
          <p:nvPr/>
        </p:nvPicPr>
        <p:blipFill>
          <a:blip r:embed="rId4">
            <a:alphaModFix/>
          </a:blip>
          <a:stretch>
            <a:fillRect/>
          </a:stretch>
        </p:blipFill>
        <p:spPr>
          <a:xfrm>
            <a:off x="943375" y="1899375"/>
            <a:ext cx="7162800" cy="2190750"/>
          </a:xfrm>
          <a:prstGeom prst="rect">
            <a:avLst/>
          </a:prstGeom>
          <a:noFill/>
          <a:ln>
            <a:noFill/>
          </a:ln>
        </p:spPr>
      </p:pic>
      <p:pic>
        <p:nvPicPr>
          <p:cNvPr id="272" name="Google Shape;272;p41"/>
          <p:cNvPicPr preferRelativeResize="0"/>
          <p:nvPr/>
        </p:nvPicPr>
        <p:blipFill>
          <a:blip r:embed="rId5">
            <a:alphaModFix/>
          </a:blip>
          <a:stretch>
            <a:fillRect/>
          </a:stretch>
        </p:blipFill>
        <p:spPr>
          <a:xfrm>
            <a:off x="1004875" y="4302100"/>
            <a:ext cx="7134225" cy="2419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42"/>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200">
                <a:latin typeface="Verdana"/>
                <a:ea typeface="Verdana"/>
                <a:cs typeface="Verdana"/>
                <a:sym typeface="Verdana"/>
              </a:rPr>
              <a:t>3.3 Overview of Risk Mitigation, Monitoring, Management</a:t>
            </a:r>
            <a:endParaRPr b="1" sz="12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78" name="Google Shape;278;p4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p42"/>
          <p:cNvPicPr preferRelativeResize="0"/>
          <p:nvPr/>
        </p:nvPicPr>
        <p:blipFill>
          <a:blip r:embed="rId4">
            <a:alphaModFix/>
          </a:blip>
          <a:stretch>
            <a:fillRect/>
          </a:stretch>
        </p:blipFill>
        <p:spPr>
          <a:xfrm>
            <a:off x="1097175" y="4038550"/>
            <a:ext cx="7162800" cy="2400300"/>
          </a:xfrm>
          <a:prstGeom prst="rect">
            <a:avLst/>
          </a:prstGeom>
          <a:noFill/>
          <a:ln>
            <a:noFill/>
          </a:ln>
        </p:spPr>
      </p:pic>
      <p:pic>
        <p:nvPicPr>
          <p:cNvPr id="280" name="Google Shape;280;p42"/>
          <p:cNvPicPr preferRelativeResize="0"/>
          <p:nvPr/>
        </p:nvPicPr>
        <p:blipFill>
          <a:blip r:embed="rId5">
            <a:alphaModFix/>
          </a:blip>
          <a:stretch>
            <a:fillRect/>
          </a:stretch>
        </p:blipFill>
        <p:spPr>
          <a:xfrm>
            <a:off x="1068600" y="1890925"/>
            <a:ext cx="7219950" cy="201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43"/>
          <p:cNvSpPr txBox="1"/>
          <p:nvPr>
            <p:ph idx="1" type="body"/>
          </p:nvPr>
        </p:nvSpPr>
        <p:spPr>
          <a:xfrm>
            <a:off x="259775" y="1542541"/>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None/>
            </a:pPr>
            <a:r>
              <a:rPr b="1" lang="en-US" sz="1400">
                <a:latin typeface="Verdana"/>
                <a:ea typeface="Verdana"/>
                <a:cs typeface="Verdana"/>
                <a:sym typeface="Verdana"/>
              </a:rPr>
              <a:t>3.3 Overview of Risk Mitigation, Monitoring, Management</a:t>
            </a:r>
            <a:endParaRPr b="1" sz="1400">
              <a:latin typeface="Verdana"/>
              <a:ea typeface="Verdana"/>
              <a:cs typeface="Verdana"/>
              <a:sym typeface="Verdana"/>
            </a:endParaRPr>
          </a:p>
          <a:p>
            <a:pPr indent="0" lvl="0" marL="0" rtl="0" algn="l">
              <a:lnSpc>
                <a:spcPct val="100000"/>
              </a:lnSpc>
              <a:spcBef>
                <a:spcPts val="600"/>
              </a:spcBef>
              <a:spcAft>
                <a:spcPts val="0"/>
              </a:spcAft>
              <a:buClr>
                <a:schemeClr val="dk1"/>
              </a:buClr>
              <a:buSzPts val="3200"/>
              <a:buNone/>
            </a:pPr>
            <a:r>
              <a:t/>
            </a:r>
            <a:endParaRPr b="1" u="sng"/>
          </a:p>
          <a:p>
            <a:pPr indent="0" lvl="0" marL="342900" rtl="0" algn="l">
              <a:spcBef>
                <a:spcPts val="0"/>
              </a:spcBef>
              <a:spcAft>
                <a:spcPts val="0"/>
              </a:spcAft>
              <a:buNone/>
            </a:pPr>
            <a:r>
              <a:t/>
            </a:r>
            <a:endParaRPr sz="1700">
              <a:latin typeface="Verdana"/>
              <a:ea typeface="Verdana"/>
              <a:cs typeface="Verdana"/>
              <a:sym typeface="Verdana"/>
            </a:endParaRPr>
          </a:p>
        </p:txBody>
      </p:sp>
      <p:sp>
        <p:nvSpPr>
          <p:cNvPr id="286" name="Google Shape;286;p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7" name="Google Shape;287;p43"/>
          <p:cNvPicPr preferRelativeResize="0"/>
          <p:nvPr/>
        </p:nvPicPr>
        <p:blipFill>
          <a:blip r:embed="rId4">
            <a:alphaModFix/>
          </a:blip>
          <a:stretch>
            <a:fillRect/>
          </a:stretch>
        </p:blipFill>
        <p:spPr>
          <a:xfrm>
            <a:off x="774300" y="1872075"/>
            <a:ext cx="7084949" cy="2468415"/>
          </a:xfrm>
          <a:prstGeom prst="rect">
            <a:avLst/>
          </a:prstGeom>
          <a:noFill/>
          <a:ln>
            <a:noFill/>
          </a:ln>
        </p:spPr>
      </p:pic>
      <p:pic>
        <p:nvPicPr>
          <p:cNvPr id="288" name="Google Shape;288;p43"/>
          <p:cNvPicPr preferRelativeResize="0"/>
          <p:nvPr/>
        </p:nvPicPr>
        <p:blipFill>
          <a:blip r:embed="rId5">
            <a:alphaModFix/>
          </a:blip>
          <a:stretch>
            <a:fillRect/>
          </a:stretch>
        </p:blipFill>
        <p:spPr>
          <a:xfrm>
            <a:off x="812225" y="4497163"/>
            <a:ext cx="712470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Management Plan</a:t>
            </a:r>
            <a:endParaRPr b="1" u="sng"/>
          </a:p>
          <a:p>
            <a:pPr indent="0" lvl="0" marL="0" rtl="0" algn="l">
              <a:lnSpc>
                <a:spcPct val="100000"/>
              </a:lnSpc>
              <a:spcBef>
                <a:spcPts val="592"/>
              </a:spcBef>
              <a:spcAft>
                <a:spcPts val="0"/>
              </a:spcAft>
              <a:buClr>
                <a:schemeClr val="dk1"/>
              </a:buClr>
              <a:buSzPts val="3200"/>
              <a:buNone/>
            </a:pPr>
            <a:r>
              <a:t/>
            </a:r>
            <a:endParaRPr b="1" sz="2000" u="sng"/>
          </a:p>
          <a:p>
            <a:pPr indent="-381000" lvl="0" marL="457200" rtl="0" algn="l">
              <a:spcBef>
                <a:spcPts val="0"/>
              </a:spcBef>
              <a:spcAft>
                <a:spcPts val="0"/>
              </a:spcAft>
              <a:buSzPts val="2400"/>
              <a:buChar char="•"/>
            </a:pPr>
            <a:r>
              <a:rPr lang="en-US" sz="2400"/>
              <a:t>An image recognition algorithm running on the drone for detecting a predefined object</a:t>
            </a:r>
            <a:endParaRPr sz="2400"/>
          </a:p>
          <a:p>
            <a:pPr indent="-381000" lvl="0" marL="457200" rtl="0" algn="l">
              <a:spcBef>
                <a:spcPts val="0"/>
              </a:spcBef>
              <a:spcAft>
                <a:spcPts val="0"/>
              </a:spcAft>
              <a:buSzPts val="2400"/>
              <a:buChar char="•"/>
            </a:pPr>
            <a:r>
              <a:rPr lang="en-US" sz="2400"/>
              <a:t>A manual/automatic control mechanism for the car</a:t>
            </a:r>
            <a:endParaRPr sz="2400"/>
          </a:p>
          <a:p>
            <a:pPr indent="-381000" lvl="0" marL="457200" rtl="0" algn="l">
              <a:spcBef>
                <a:spcPts val="0"/>
              </a:spcBef>
              <a:spcAft>
                <a:spcPts val="0"/>
              </a:spcAft>
              <a:buSzPts val="2400"/>
              <a:buChar char="•"/>
            </a:pPr>
            <a:r>
              <a:rPr lang="en-US" sz="2400"/>
              <a:t>A manual/automatic control mechanism for the drone</a:t>
            </a:r>
            <a:endParaRPr sz="2400"/>
          </a:p>
          <a:p>
            <a:pPr indent="-381000" lvl="0" marL="457200" rtl="0" algn="l">
              <a:spcBef>
                <a:spcPts val="0"/>
              </a:spcBef>
              <a:spcAft>
                <a:spcPts val="0"/>
              </a:spcAft>
              <a:buSzPts val="2400"/>
              <a:buChar char="•"/>
            </a:pPr>
            <a:r>
              <a:rPr lang="en-US" sz="2400"/>
              <a:t>A multiple communication protocols for use between the drone and car</a:t>
            </a:r>
            <a:endParaRPr sz="2400"/>
          </a:p>
          <a:p>
            <a:pPr indent="-381000" lvl="0" marL="457200" rtl="0" algn="l">
              <a:spcBef>
                <a:spcPts val="0"/>
              </a:spcBef>
              <a:spcAft>
                <a:spcPts val="0"/>
              </a:spcAft>
              <a:buSzPts val="2400"/>
              <a:buChar char="•"/>
            </a:pPr>
            <a:r>
              <a:rPr lang="en-US" sz="2400"/>
              <a:t>An ascii based log system  to store data points about the drones battery life, bandwidth, and latency.</a:t>
            </a:r>
            <a:endParaRPr sz="2400"/>
          </a:p>
          <a:p>
            <a:pPr indent="-381000" lvl="0" marL="457200" rtl="0" algn="l">
              <a:spcBef>
                <a:spcPts val="0"/>
              </a:spcBef>
              <a:spcAft>
                <a:spcPts val="0"/>
              </a:spcAft>
              <a:buSzPts val="2400"/>
              <a:buChar char="•"/>
            </a:pPr>
            <a:r>
              <a:rPr lang="en-US" sz="2400"/>
              <a:t>A way to extract drone data logs from the raspberry pi</a:t>
            </a:r>
            <a:endParaRPr sz="2400"/>
          </a:p>
          <a:p>
            <a:pPr indent="-381000" lvl="0" marL="457200" rtl="0" algn="l">
              <a:spcBef>
                <a:spcPts val="0"/>
              </a:spcBef>
              <a:spcAft>
                <a:spcPts val="0"/>
              </a:spcAft>
              <a:buSzPts val="2400"/>
              <a:buChar char="•"/>
            </a:pPr>
            <a:r>
              <a:rPr lang="en-US" sz="2400"/>
              <a:t>A way to extract car data logs from the raspberry pi</a:t>
            </a:r>
            <a:endParaRPr sz="2400"/>
          </a:p>
        </p:txBody>
      </p:sp>
      <p:sp>
        <p:nvSpPr>
          <p:cNvPr id="171" name="Google Shape;171;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44"/>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500">
                <a:latin typeface="Verdana"/>
                <a:ea typeface="Verdana"/>
                <a:cs typeface="Verdana"/>
                <a:sym typeface="Verdana"/>
              </a:rPr>
              <a:t>4.1 Project task set</a:t>
            </a:r>
            <a:endParaRPr b="1" sz="1150">
              <a:highlight>
                <a:srgbClr val="F2F2F2"/>
              </a:highlight>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400">
                <a:latin typeface="Arial"/>
                <a:ea typeface="Arial"/>
                <a:cs typeface="Arial"/>
                <a:sym typeface="Arial"/>
              </a:rPr>
              <a:t>This process model is showing the sequence of events within our project:</a:t>
            </a:r>
            <a:endParaRPr sz="1400">
              <a:latin typeface="Arial"/>
              <a:ea typeface="Arial"/>
              <a:cs typeface="Arial"/>
              <a:sym typeface="Arial"/>
            </a:endParaRPr>
          </a:p>
          <a:p>
            <a:pPr indent="0" lvl="0" marL="342900" rtl="0" algn="l">
              <a:spcBef>
                <a:spcPts val="0"/>
              </a:spcBef>
              <a:spcAft>
                <a:spcPts val="0"/>
              </a:spcAft>
              <a:buNone/>
            </a:pPr>
            <a:r>
              <a:t/>
            </a:r>
            <a:endParaRPr b="1" u="sng"/>
          </a:p>
        </p:txBody>
      </p:sp>
      <p:sp>
        <p:nvSpPr>
          <p:cNvPr id="294" name="Google Shape;294;p4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44"/>
          <p:cNvPicPr preferRelativeResize="0"/>
          <p:nvPr/>
        </p:nvPicPr>
        <p:blipFill>
          <a:blip r:embed="rId4">
            <a:alphaModFix/>
          </a:blip>
          <a:stretch>
            <a:fillRect/>
          </a:stretch>
        </p:blipFill>
        <p:spPr>
          <a:xfrm>
            <a:off x="457200" y="2514025"/>
            <a:ext cx="8136250" cy="3697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45"/>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400">
                <a:latin typeface="Verdana"/>
                <a:ea typeface="Verdana"/>
                <a:cs typeface="Verdana"/>
                <a:sym typeface="Verdana"/>
              </a:rPr>
              <a:t>4.2 Functional decomposition</a:t>
            </a:r>
            <a:endParaRPr b="1" sz="1050">
              <a:highlight>
                <a:srgbClr val="F2F2F2"/>
              </a:highlight>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300">
                <a:latin typeface="Arial"/>
                <a:ea typeface="Arial"/>
                <a:cs typeface="Arial"/>
                <a:sym typeface="Arial"/>
              </a:rPr>
              <a:t>Functional decomposition is used to help breakdown the function of their project into smaller tasks.</a:t>
            </a:r>
            <a:endParaRPr sz="1300">
              <a:latin typeface="Arial"/>
              <a:ea typeface="Arial"/>
              <a:cs typeface="Arial"/>
              <a:sym typeface="Arial"/>
            </a:endParaRPr>
          </a:p>
          <a:p>
            <a:pPr indent="0" lvl="0" marL="342900" rtl="0" algn="l">
              <a:spcBef>
                <a:spcPts val="0"/>
              </a:spcBef>
              <a:spcAft>
                <a:spcPts val="0"/>
              </a:spcAft>
              <a:buNone/>
            </a:pPr>
            <a:r>
              <a:t/>
            </a:r>
            <a:endParaRPr b="1" sz="3400" u="sng"/>
          </a:p>
        </p:txBody>
      </p:sp>
      <p:sp>
        <p:nvSpPr>
          <p:cNvPr id="301" name="Google Shape;301;p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2" name="Google Shape;302;p45"/>
          <p:cNvPicPr preferRelativeResize="0"/>
          <p:nvPr/>
        </p:nvPicPr>
        <p:blipFill rotWithShape="1">
          <a:blip r:embed="rId4">
            <a:alphaModFix/>
          </a:blip>
          <a:srcRect b="51552" l="18110" r="15865" t="0"/>
          <a:stretch/>
        </p:blipFill>
        <p:spPr>
          <a:xfrm>
            <a:off x="358050" y="2270450"/>
            <a:ext cx="7942275" cy="449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46"/>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en-US" sz="1200">
                <a:latin typeface="Verdana"/>
                <a:ea typeface="Verdana"/>
                <a:cs typeface="Verdana"/>
                <a:sym typeface="Verdana"/>
              </a:rPr>
              <a:t> </a:t>
            </a:r>
            <a:r>
              <a:rPr b="1" lang="en-US" sz="1400">
                <a:latin typeface="Verdana"/>
                <a:ea typeface="Verdana"/>
                <a:cs typeface="Verdana"/>
                <a:sym typeface="Verdana"/>
              </a:rPr>
              <a:t>4.3 Task network</a:t>
            </a:r>
            <a:endParaRPr b="1" sz="1400">
              <a:latin typeface="Verdana"/>
              <a:ea typeface="Verdana"/>
              <a:cs typeface="Verdana"/>
              <a:sym typeface="Verdana"/>
            </a:endParaRPr>
          </a:p>
          <a:p>
            <a:pPr indent="0" lvl="0" marL="0" rtl="0" algn="l">
              <a:lnSpc>
                <a:spcPct val="115000"/>
              </a:lnSpc>
              <a:spcBef>
                <a:spcPts val="600"/>
              </a:spcBef>
              <a:spcAft>
                <a:spcPts val="0"/>
              </a:spcAft>
              <a:buClr>
                <a:schemeClr val="dk1"/>
              </a:buClr>
              <a:buSzPts val="1100"/>
              <a:buFont typeface="Arial"/>
              <a:buNone/>
            </a:pPr>
            <a:r>
              <a:rPr lang="en-US" sz="1300">
                <a:latin typeface="Arial"/>
                <a:ea typeface="Arial"/>
                <a:cs typeface="Arial"/>
                <a:sym typeface="Arial"/>
              </a:rPr>
              <a:t>This dependencies diagram displays the sequence in which tasks need to be achieved for this project to be completed on time. </a:t>
            </a:r>
            <a:endParaRPr sz="1300">
              <a:latin typeface="Arial"/>
              <a:ea typeface="Arial"/>
              <a:cs typeface="Arial"/>
              <a:sym typeface="Arial"/>
            </a:endParaRPr>
          </a:p>
          <a:p>
            <a:pPr indent="0" lvl="0" marL="342900" rtl="0" algn="l">
              <a:spcBef>
                <a:spcPts val="0"/>
              </a:spcBef>
              <a:spcAft>
                <a:spcPts val="0"/>
              </a:spcAft>
              <a:buNone/>
            </a:pPr>
            <a:r>
              <a:t/>
            </a:r>
            <a:endParaRPr b="1" sz="3400" u="sng"/>
          </a:p>
        </p:txBody>
      </p:sp>
      <p:sp>
        <p:nvSpPr>
          <p:cNvPr id="308" name="Google Shape;308;p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9" name="Google Shape;309;p46"/>
          <p:cNvPicPr preferRelativeResize="0"/>
          <p:nvPr/>
        </p:nvPicPr>
        <p:blipFill rotWithShape="1">
          <a:blip r:embed="rId4">
            <a:alphaModFix/>
          </a:blip>
          <a:srcRect b="0" l="11727" r="28438" t="8282"/>
          <a:stretch/>
        </p:blipFill>
        <p:spPr>
          <a:xfrm>
            <a:off x="2421300" y="2136775"/>
            <a:ext cx="3452995" cy="472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3" name="Shape 313"/>
        <p:cNvGrpSpPr/>
        <p:nvPr/>
      </p:nvGrpSpPr>
      <p:grpSpPr>
        <a:xfrm>
          <a:off x="0" y="0"/>
          <a:ext cx="0" cy="0"/>
          <a:chOff x="0" y="0"/>
          <a:chExt cx="0" cy="0"/>
        </a:xfrm>
      </p:grpSpPr>
      <p:sp>
        <p:nvSpPr>
          <p:cNvPr id="314" name="Google Shape;314;p4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Team Structure</a:t>
            </a:r>
            <a:endParaRPr b="1" u="sng"/>
          </a:p>
          <a:p>
            <a:pPr indent="0" lvl="0" marL="0" rtl="0" algn="l">
              <a:spcBef>
                <a:spcPts val="0"/>
              </a:spcBef>
              <a:spcAft>
                <a:spcPts val="0"/>
              </a:spcAft>
              <a:buNone/>
            </a:pPr>
            <a:r>
              <a:t/>
            </a:r>
            <a:endParaRPr sz="1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Network Architect and Administrator: Ryan Sauer</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P2P communication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Network deployment and maintenance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Data log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Data analysis</a:t>
            </a:r>
            <a:endParaRPr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Software Developer: Olivia Pellegrini &amp; Jonathan Schall </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Item detection algorithm development</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Software quality assurance / testing</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Sensor software development</a:t>
            </a:r>
            <a:endParaRPr b="1"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Vehicle Administrator and Developer: Demetrius Johnson</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Hardware quality assurance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Vehicle maintenance</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Vehicle control development</a:t>
            </a:r>
            <a:endParaRPr sz="13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rPr b="1" lang="en-US" sz="1300">
                <a:latin typeface="Verdana"/>
                <a:ea typeface="Verdana"/>
                <a:cs typeface="Verdana"/>
                <a:sym typeface="Verdana"/>
              </a:rPr>
              <a:t>Shared Responsibilities:</a:t>
            </a:r>
            <a:endParaRPr b="1"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Documentation</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System testing</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Class reports</a:t>
            </a:r>
            <a:endParaRPr sz="1300">
              <a:latin typeface="Verdana"/>
              <a:ea typeface="Verdana"/>
              <a:cs typeface="Verdana"/>
              <a:sym typeface="Verdana"/>
            </a:endParaRPr>
          </a:p>
          <a:p>
            <a:pPr indent="-311150" lvl="0" marL="457200" rtl="0" algn="l">
              <a:lnSpc>
                <a:spcPct val="115000"/>
              </a:lnSpc>
              <a:spcBef>
                <a:spcPts val="0"/>
              </a:spcBef>
              <a:spcAft>
                <a:spcPts val="0"/>
              </a:spcAft>
              <a:buSzPts val="1300"/>
              <a:buFont typeface="Verdana"/>
              <a:buChar char="●"/>
            </a:pPr>
            <a:r>
              <a:rPr lang="en-US" sz="1300">
                <a:latin typeface="Verdana"/>
                <a:ea typeface="Verdana"/>
                <a:cs typeface="Verdana"/>
                <a:sym typeface="Verdana"/>
              </a:rPr>
              <a:t>Scheduling</a:t>
            </a:r>
            <a:endParaRPr sz="1300">
              <a:latin typeface="Verdana"/>
              <a:ea typeface="Verdana"/>
              <a:cs typeface="Verdana"/>
              <a:sym typeface="Verdana"/>
            </a:endParaRPr>
          </a:p>
          <a:p>
            <a:pPr indent="0" lvl="0" marL="0" rtl="0" algn="l">
              <a:lnSpc>
                <a:spcPct val="115000"/>
              </a:lnSpc>
              <a:spcBef>
                <a:spcPts val="0"/>
              </a:spcBef>
              <a:spcAft>
                <a:spcPts val="0"/>
              </a:spcAft>
              <a:buNone/>
            </a:pPr>
            <a:r>
              <a:rPr i="1" lang="en-US" sz="1300">
                <a:latin typeface="Verdana"/>
                <a:ea typeface="Verdana"/>
                <a:cs typeface="Verdana"/>
                <a:sym typeface="Verdana"/>
              </a:rPr>
              <a:t>Note: Due to small team size and limited availability, team members may help other roles with duties in varying amounts</a:t>
            </a:r>
            <a:endParaRPr sz="1300">
              <a:latin typeface="Verdana"/>
              <a:ea typeface="Verdana"/>
              <a:cs typeface="Verdana"/>
              <a:sym typeface="Verdana"/>
            </a:endParaRPr>
          </a:p>
        </p:txBody>
      </p:sp>
      <p:sp>
        <p:nvSpPr>
          <p:cNvPr id="315" name="Google Shape;315;p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4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592"/>
              </a:spcBef>
              <a:spcAft>
                <a:spcPts val="0"/>
              </a:spcAft>
              <a:buClr>
                <a:schemeClr val="dk1"/>
              </a:buClr>
              <a:buSzPts val="3200"/>
              <a:buNone/>
            </a:pPr>
            <a:r>
              <a:rPr b="1" lang="en-US" u="sng"/>
              <a:t>Management Reporting and Communication</a:t>
            </a:r>
            <a:endParaRPr b="1" u="sng"/>
          </a:p>
          <a:p>
            <a:pPr indent="0" lvl="0" marL="0" rtl="0" algn="l">
              <a:lnSpc>
                <a:spcPct val="115000"/>
              </a:lnSpc>
              <a:spcBef>
                <a:spcPts val="0"/>
              </a:spcBef>
              <a:spcAft>
                <a:spcPts val="0"/>
              </a:spcAft>
              <a:buNone/>
            </a:pPr>
            <a:r>
              <a:t/>
            </a:r>
            <a:endParaRPr sz="1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Schedule</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Jira</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Schedule Distribution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Google Drive</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Communication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Gmail</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Zoom</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in person</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Team Communication</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Google Chat</a:t>
            </a:r>
            <a:endParaRPr sz="2000">
              <a:latin typeface="Verdana"/>
              <a:ea typeface="Verdana"/>
              <a:cs typeface="Verdana"/>
              <a:sym typeface="Verdana"/>
            </a:endParaRPr>
          </a:p>
          <a:p>
            <a:pPr indent="-355600" lvl="0" marL="457200" rtl="0" algn="l">
              <a:lnSpc>
                <a:spcPct val="115000"/>
              </a:lnSpc>
              <a:spcBef>
                <a:spcPts val="0"/>
              </a:spcBef>
              <a:spcAft>
                <a:spcPts val="0"/>
              </a:spcAft>
              <a:buSzPts val="2000"/>
              <a:buFont typeface="Verdana"/>
              <a:buChar char="•"/>
            </a:pPr>
            <a:r>
              <a:rPr lang="en-US" sz="2000">
                <a:latin typeface="Verdana"/>
                <a:ea typeface="Verdana"/>
                <a:cs typeface="Verdana"/>
                <a:sym typeface="Verdana"/>
              </a:rPr>
              <a:t>Version Control</a:t>
            </a:r>
            <a:endParaRPr sz="2000">
              <a:latin typeface="Verdana"/>
              <a:ea typeface="Verdana"/>
              <a:cs typeface="Verdana"/>
              <a:sym typeface="Verdana"/>
            </a:endParaRPr>
          </a:p>
          <a:p>
            <a:pPr indent="-355600" lvl="1" marL="914400" rtl="0" algn="l">
              <a:lnSpc>
                <a:spcPct val="115000"/>
              </a:lnSpc>
              <a:spcBef>
                <a:spcPts val="0"/>
              </a:spcBef>
              <a:spcAft>
                <a:spcPts val="0"/>
              </a:spcAft>
              <a:buSzPts val="2000"/>
              <a:buFont typeface="Verdana"/>
              <a:buChar char="–"/>
            </a:pPr>
            <a:r>
              <a:rPr lang="en-US" sz="2000">
                <a:latin typeface="Verdana"/>
                <a:ea typeface="Verdana"/>
                <a:cs typeface="Verdana"/>
                <a:sym typeface="Verdana"/>
              </a:rPr>
              <a:t>GitHub</a:t>
            </a:r>
            <a:endParaRPr sz="2000">
              <a:latin typeface="Verdana"/>
              <a:ea typeface="Verdana"/>
              <a:cs typeface="Verdana"/>
              <a:sym typeface="Verdana"/>
            </a:endParaRPr>
          </a:p>
        </p:txBody>
      </p:sp>
      <p:sp>
        <p:nvSpPr>
          <p:cNvPr id="321" name="Google Shape;321;p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4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Quality Assurance and Control</a:t>
            </a:r>
            <a:endParaRPr b="1" u="sng"/>
          </a:p>
          <a:p>
            <a:pPr indent="0" lvl="0" marL="0" rtl="0" algn="l">
              <a:lnSpc>
                <a:spcPct val="115000"/>
              </a:lnSpc>
              <a:spcBef>
                <a:spcPts val="0"/>
              </a:spcBef>
              <a:spcAft>
                <a:spcPts val="0"/>
              </a:spcAft>
              <a:buClr>
                <a:schemeClr val="dk1"/>
              </a:buClr>
              <a:buSzPts val="1100"/>
              <a:buFont typeface="Arial"/>
              <a:buNone/>
            </a:pPr>
            <a:r>
              <a:rPr lang="en-US" sz="2200">
                <a:latin typeface="Verdana"/>
                <a:ea typeface="Verdana"/>
                <a:cs typeface="Verdana"/>
                <a:sym typeface="Verdana"/>
              </a:rPr>
              <a:t>We will maintain quality assurance and control through:</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Weekly meetings with the client.</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Weekly meetings as a team.</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Making sure that we check off items on the product backlog.</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Accountability through team members completing their respective tasks.</a:t>
            </a:r>
            <a:endParaRPr sz="2200">
              <a:latin typeface="Verdana"/>
              <a:ea typeface="Verdana"/>
              <a:cs typeface="Verdana"/>
              <a:sym typeface="Verdana"/>
            </a:endParaRPr>
          </a:p>
          <a:p>
            <a:pPr indent="-368300" lvl="0" marL="457200" rtl="0" algn="l">
              <a:lnSpc>
                <a:spcPct val="115000"/>
              </a:lnSpc>
              <a:spcBef>
                <a:spcPts val="0"/>
              </a:spcBef>
              <a:spcAft>
                <a:spcPts val="0"/>
              </a:spcAft>
              <a:buSzPts val="2200"/>
              <a:buFont typeface="Verdana"/>
              <a:buAutoNum type="arabicPeriod"/>
            </a:pPr>
            <a:r>
              <a:rPr lang="en-US" sz="2200">
                <a:latin typeface="Verdana"/>
                <a:ea typeface="Verdana"/>
                <a:cs typeface="Verdana"/>
                <a:sym typeface="Verdana"/>
              </a:rPr>
              <a:t>Staying on schedule so that we have enough time to produce quality products throughout the project lifecycle.</a:t>
            </a:r>
            <a:endParaRPr b="1" sz="4400" u="sng"/>
          </a:p>
        </p:txBody>
      </p:sp>
      <p:sp>
        <p:nvSpPr>
          <p:cNvPr id="327" name="Google Shape;327;p4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5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Change Management and</a:t>
            </a:r>
            <a:r>
              <a:rPr b="1" lang="en-US" u="sng"/>
              <a:t> Control</a:t>
            </a:r>
            <a:endParaRPr b="1" u="sng"/>
          </a:p>
          <a:p>
            <a:pPr indent="0" lvl="0" marL="0" rtl="0" algn="l">
              <a:lnSpc>
                <a:spcPct val="100000"/>
              </a:lnSpc>
              <a:spcBef>
                <a:spcPts val="592"/>
              </a:spcBef>
              <a:spcAft>
                <a:spcPts val="0"/>
              </a:spcAft>
              <a:buClr>
                <a:schemeClr val="dk1"/>
              </a:buClr>
              <a:buSzPts val="3200"/>
              <a:buNone/>
            </a:pPr>
            <a:r>
              <a:t/>
            </a:r>
            <a:endParaRPr b="1" sz="3800" u="sng"/>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We will always consult with the client via a meeting before making any major project changes, such as downgrading or upgrading the final product, etc.</a:t>
            </a:r>
            <a:endParaRPr sz="1600">
              <a:latin typeface="Verdana"/>
              <a:ea typeface="Verdana"/>
              <a:cs typeface="Verdana"/>
              <a:sym typeface="Verdana"/>
            </a:endParaRPr>
          </a:p>
          <a:p>
            <a:pPr indent="0" lvl="0" marL="457200" rtl="0" algn="l">
              <a:lnSpc>
                <a:spcPct val="115000"/>
              </a:lnSpc>
              <a:spcBef>
                <a:spcPts val="0"/>
              </a:spcBef>
              <a:spcAft>
                <a:spcPts val="0"/>
              </a:spcAft>
              <a:buNone/>
            </a:pPr>
            <a:r>
              <a:t/>
            </a:r>
            <a:endParaRPr sz="1600">
              <a:latin typeface="Verdana"/>
              <a:ea typeface="Verdana"/>
              <a:cs typeface="Verdana"/>
              <a:sym typeface="Verdana"/>
            </a:endParaRPr>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We have a project manager role that will serve to keep everyone on track with the respective tasks and make sure that members do not overstep their boundaries and make changes in areas of the project that are not assigned to them.</a:t>
            </a:r>
            <a:endParaRPr sz="1600">
              <a:latin typeface="Verdana"/>
              <a:ea typeface="Verdana"/>
              <a:cs typeface="Verdana"/>
              <a:sym typeface="Verdana"/>
            </a:endParaRPr>
          </a:p>
          <a:p>
            <a:pPr indent="0" lvl="0" marL="457200" rtl="0" algn="l">
              <a:lnSpc>
                <a:spcPct val="115000"/>
              </a:lnSpc>
              <a:spcBef>
                <a:spcPts val="0"/>
              </a:spcBef>
              <a:spcAft>
                <a:spcPts val="0"/>
              </a:spcAft>
              <a:buNone/>
            </a:pPr>
            <a:r>
              <a:t/>
            </a:r>
            <a:endParaRPr sz="1600">
              <a:latin typeface="Verdana"/>
              <a:ea typeface="Verdana"/>
              <a:cs typeface="Verdana"/>
              <a:sym typeface="Verdana"/>
            </a:endParaRPr>
          </a:p>
          <a:p>
            <a:pPr indent="-330200" lvl="0" marL="457200" rtl="0" algn="l">
              <a:lnSpc>
                <a:spcPct val="115000"/>
              </a:lnSpc>
              <a:spcBef>
                <a:spcPts val="0"/>
              </a:spcBef>
              <a:spcAft>
                <a:spcPts val="0"/>
              </a:spcAft>
              <a:buSzPts val="1600"/>
              <a:buFont typeface="Verdana"/>
              <a:buAutoNum type="arabicPeriod"/>
            </a:pPr>
            <a:r>
              <a:rPr lang="en-US" sz="1600">
                <a:latin typeface="Verdana"/>
                <a:ea typeface="Verdana"/>
                <a:cs typeface="Verdana"/>
                <a:sym typeface="Verdana"/>
              </a:rPr>
              <a:t>If changes are made, even if it is in a member's area of responsibility, they will still be documented and communicated to the rest of the team and to the client.</a:t>
            </a:r>
            <a:endParaRPr b="1" sz="3800" u="sng"/>
          </a:p>
        </p:txBody>
      </p:sp>
      <p:sp>
        <p:nvSpPr>
          <p:cNvPr id="333" name="Google Shape;333;p5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51"/>
          <p:cNvSpPr txBox="1"/>
          <p:nvPr>
            <p:ph idx="1" type="body"/>
          </p:nvPr>
        </p:nvSpPr>
        <p:spPr>
          <a:xfrm>
            <a:off x="157725" y="12803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Appendix/References</a:t>
            </a:r>
            <a:endParaRPr b="1" u="sng"/>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Bureau of Labor Statistics: </a:t>
            </a:r>
            <a:r>
              <a:rPr lang="en-US" sz="1100" u="sng">
                <a:solidFill>
                  <a:srgbClr val="1155CC"/>
                </a:solidFill>
                <a:latin typeface="Arial"/>
                <a:ea typeface="Arial"/>
                <a:cs typeface="Arial"/>
                <a:sym typeface="Arial"/>
                <a:hlinkClick r:id="rId4">
                  <a:extLst>
                    <a:ext uri="{A12FA001-AC4F-418D-AE19-62706E023703}">
                      <ahyp:hlinkClr val="tx"/>
                    </a:ext>
                  </a:extLst>
                </a:hlinkClick>
              </a:rPr>
              <a:t>https://www.bls.gov/oes/current/oes_stru.htm</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Software Engineering: A Practitioner’s Approach: Roger S. Pressman Bruce R. Maxin (2014)(chapter 33.6 and 33.7, 21.1, and 21.2)</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US" sz="1100">
                <a:latin typeface="Arial"/>
                <a:ea typeface="Arial"/>
                <a:cs typeface="Arial"/>
                <a:sym typeface="Arial"/>
              </a:rPr>
              <a:t>Timeline chart: </a:t>
            </a:r>
            <a:r>
              <a:rPr b="1" lang="en-US" sz="1000" u="sng">
                <a:solidFill>
                  <a:srgbClr val="1155CC"/>
                </a:solidFill>
                <a:latin typeface="Verdana"/>
                <a:ea typeface="Verdana"/>
                <a:cs typeface="Verdana"/>
                <a:sym typeface="Verdana"/>
                <a:hlinkClick r:id="rId5">
                  <a:extLst>
                    <a:ext uri="{A12FA001-AC4F-418D-AE19-62706E023703}">
                      <ahyp:hlinkClr val="tx"/>
                    </a:ext>
                  </a:extLst>
                </a:hlinkClick>
              </a:rPr>
              <a:t>https://docs.google.com/spreadsheets/d/1Np0KL0MUnTC7GoU5v01r7UdblBakfGlUsDKDI06vU_Y/edit?usp=sharing</a:t>
            </a:r>
            <a:r>
              <a:rPr b="1" lang="en-US" sz="1000">
                <a:latin typeface="Verdana"/>
                <a:ea typeface="Verdana"/>
                <a:cs typeface="Verdana"/>
                <a:sym typeface="Verdana"/>
              </a:rPr>
              <a:t>  </a:t>
            </a:r>
            <a:r>
              <a:rPr lang="en-US" sz="1100">
                <a:latin typeface="Arial"/>
                <a:ea typeface="Arial"/>
                <a:cs typeface="Arial"/>
                <a:sym typeface="Arial"/>
              </a:rPr>
              <a:t> </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COCOMO Function Point Estimation Model</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u="sng">
                <a:solidFill>
                  <a:srgbClr val="1155CC"/>
                </a:solidFill>
                <a:latin typeface="Arial"/>
                <a:ea typeface="Arial"/>
                <a:cs typeface="Arial"/>
                <a:sym typeface="Arial"/>
                <a:hlinkClick r:id="rId6">
                  <a:extLst>
                    <a:ext uri="{A12FA001-AC4F-418D-AE19-62706E023703}">
                      <ahyp:hlinkClr val="tx"/>
                    </a:ext>
                  </a:extLst>
                </a:hlinkClick>
              </a:rPr>
              <a:t>http://groups.umd.umich.edu/cis/course.des/cis525/js/f00/gamel/cocomo.html</a:t>
            </a:r>
            <a:endParaRPr b="1" u="sng"/>
          </a:p>
          <a:p>
            <a:pPr indent="0" lvl="0" marL="0" rtl="0" algn="l">
              <a:lnSpc>
                <a:spcPct val="115000"/>
              </a:lnSpc>
              <a:spcBef>
                <a:spcPts val="1000"/>
              </a:spcBef>
              <a:spcAft>
                <a:spcPts val="0"/>
              </a:spcAft>
              <a:buNone/>
            </a:pPr>
            <a:r>
              <a:rPr b="1" lang="en-US" u="sng"/>
              <a:t>Traceability Matrix</a:t>
            </a:r>
            <a:endParaRPr b="1" u="sng"/>
          </a:p>
          <a:p>
            <a:pPr indent="0" lvl="0" marL="0" rtl="0" algn="l">
              <a:lnSpc>
                <a:spcPct val="100000"/>
              </a:lnSpc>
              <a:spcBef>
                <a:spcPts val="1000"/>
              </a:spcBef>
              <a:spcAft>
                <a:spcPts val="0"/>
              </a:spcAft>
              <a:buClr>
                <a:schemeClr val="dk1"/>
              </a:buClr>
              <a:buSzPts val="3200"/>
              <a:buNone/>
            </a:pPr>
            <a:r>
              <a:t/>
            </a:r>
            <a:endParaRPr b="1" u="sng"/>
          </a:p>
        </p:txBody>
      </p:sp>
      <p:sp>
        <p:nvSpPr>
          <p:cNvPr id="339" name="Google Shape;339;p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0" name="Google Shape;340;p51"/>
          <p:cNvPicPr preferRelativeResize="0"/>
          <p:nvPr/>
        </p:nvPicPr>
        <p:blipFill>
          <a:blip r:embed="rId7">
            <a:alphaModFix/>
          </a:blip>
          <a:stretch>
            <a:fillRect/>
          </a:stretch>
        </p:blipFill>
        <p:spPr>
          <a:xfrm>
            <a:off x="1084825" y="3924300"/>
            <a:ext cx="6096000" cy="293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Software Functions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Drone-Car communication network interface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Vision data processing in OpenCV Python</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 autonomous flight programming</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Car autonomous driving programming</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Car and Drone data metric collection and synthesis from sensory information</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77" name="Google Shape;177;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8"/>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Performance/Behavior Issues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Communication Optimization</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Drone Movement</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rPr b="1" lang="en-US" u="sng"/>
              <a:t>Performance/Behavior Issues</a:t>
            </a:r>
            <a:endParaRPr b="1" u="sng"/>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Time</a:t>
            </a:r>
            <a:endParaRPr sz="2000">
              <a:latin typeface="Verdana"/>
              <a:ea typeface="Verdana"/>
              <a:cs typeface="Verdana"/>
              <a:sym typeface="Verdana"/>
            </a:endParaRPr>
          </a:p>
          <a:p>
            <a:pPr indent="-355600" lvl="0" marL="457200" rtl="0" algn="l">
              <a:lnSpc>
                <a:spcPct val="150000"/>
              </a:lnSpc>
              <a:spcBef>
                <a:spcPts val="0"/>
              </a:spcBef>
              <a:spcAft>
                <a:spcPts val="0"/>
              </a:spcAft>
              <a:buSzPts val="2000"/>
              <a:buFont typeface="Verdana"/>
              <a:buChar char="•"/>
            </a:pPr>
            <a:r>
              <a:rPr lang="en-US" sz="2000">
                <a:latin typeface="Verdana"/>
                <a:ea typeface="Verdana"/>
                <a:cs typeface="Verdana"/>
                <a:sym typeface="Verdana"/>
              </a:rPr>
              <a:t>Access</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83" name="Google Shape;183;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9"/>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Estimates</a:t>
            </a:r>
            <a:endParaRPr b="1" u="sng"/>
          </a:p>
          <a:p>
            <a:pPr indent="0" lvl="0" marL="0" rtl="0" algn="l">
              <a:lnSpc>
                <a:spcPct val="115000"/>
              </a:lnSpc>
              <a:spcBef>
                <a:spcPts val="0"/>
              </a:spcBef>
              <a:spcAft>
                <a:spcPts val="0"/>
              </a:spcAft>
              <a:buNone/>
            </a:pPr>
            <a:r>
              <a:rPr lang="en-US" sz="1000">
                <a:latin typeface="Verdana"/>
                <a:ea typeface="Verdana"/>
                <a:cs typeface="Verdana"/>
                <a:sym typeface="Verdana"/>
              </a:rPr>
              <a:t>We obtained the following data from the Bureau of Labor Statistics who’s data is from May 2021: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https://www.bls.gov/oes/current/oes_stru.htm</a:t>
            </a:r>
            <a:endParaRPr sz="2000">
              <a:latin typeface="Verdana"/>
              <a:ea typeface="Verdana"/>
              <a:cs typeface="Verdana"/>
              <a:sym typeface="Verdana"/>
            </a:endParaRPr>
          </a:p>
          <a:p>
            <a:pPr indent="0" lvl="0" marL="0" rtl="0" algn="l">
              <a:lnSpc>
                <a:spcPct val="115000"/>
              </a:lnSpc>
              <a:spcBef>
                <a:spcPts val="0"/>
              </a:spcBef>
              <a:spcAft>
                <a:spcPts val="0"/>
              </a:spcAft>
              <a:buNone/>
            </a:pPr>
            <a:r>
              <a:t/>
            </a:r>
            <a:endParaRPr sz="2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89" name="Google Shape;189;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p29"/>
          <p:cNvPicPr preferRelativeResize="0"/>
          <p:nvPr/>
        </p:nvPicPr>
        <p:blipFill>
          <a:blip r:embed="rId5">
            <a:alphaModFix/>
          </a:blip>
          <a:stretch>
            <a:fillRect/>
          </a:stretch>
        </p:blipFill>
        <p:spPr>
          <a:xfrm>
            <a:off x="1485900" y="3141163"/>
            <a:ext cx="6172200" cy="240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Project Estimates</a:t>
            </a:r>
            <a:endParaRPr b="1" u="sng"/>
          </a:p>
          <a:p>
            <a:pPr indent="0" lvl="0" marL="0" rtl="0" algn="l">
              <a:lnSpc>
                <a:spcPct val="115000"/>
              </a:lnSpc>
              <a:spcBef>
                <a:spcPts val="0"/>
              </a:spcBef>
              <a:spcAft>
                <a:spcPts val="0"/>
              </a:spcAft>
              <a:buNone/>
            </a:pPr>
            <a:r>
              <a:rPr lang="en-US" sz="1000">
                <a:latin typeface="Verdana"/>
                <a:ea typeface="Verdana"/>
                <a:cs typeface="Verdana"/>
                <a:sym typeface="Verdana"/>
              </a:rPr>
              <a:t>We obtained the following data from the Bureau of Labor Statistics who’s data is from May 2021: </a:t>
            </a: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https://www.bls.gov/oes/current/oes_stru.htm</a:t>
            </a:r>
            <a:endParaRPr sz="2000">
              <a:latin typeface="Verdana"/>
              <a:ea typeface="Verdana"/>
              <a:cs typeface="Verdana"/>
              <a:sym typeface="Verdana"/>
            </a:endParaRPr>
          </a:p>
          <a:p>
            <a:pPr indent="0" lvl="0" marL="0" rtl="0" algn="l">
              <a:lnSpc>
                <a:spcPct val="115000"/>
              </a:lnSpc>
              <a:spcBef>
                <a:spcPts val="0"/>
              </a:spcBef>
              <a:spcAft>
                <a:spcPts val="0"/>
              </a:spcAft>
              <a:buNone/>
            </a:pPr>
            <a:r>
              <a:t/>
            </a:r>
            <a:endParaRPr sz="2000">
              <a:latin typeface="Verdana"/>
              <a:ea typeface="Verdana"/>
              <a:cs typeface="Verdana"/>
              <a:sym typeface="Verdana"/>
            </a:endParaRPr>
          </a:p>
          <a:p>
            <a:pPr indent="0" lvl="0" marL="0" rtl="0" algn="l">
              <a:lnSpc>
                <a:spcPct val="115000"/>
              </a:lnSpc>
              <a:spcBef>
                <a:spcPts val="0"/>
              </a:spcBef>
              <a:spcAft>
                <a:spcPts val="0"/>
              </a:spcAft>
              <a:buClr>
                <a:schemeClr val="dk1"/>
              </a:buClr>
              <a:buSzPts val="1100"/>
              <a:buFont typeface="Arial"/>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196" name="Google Shape;196;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30"/>
          <p:cNvPicPr preferRelativeResize="0"/>
          <p:nvPr/>
        </p:nvPicPr>
        <p:blipFill>
          <a:blip r:embed="rId5">
            <a:alphaModFix/>
          </a:blip>
          <a:stretch>
            <a:fillRect/>
          </a:stretch>
        </p:blipFill>
        <p:spPr>
          <a:xfrm>
            <a:off x="1190625" y="2522050"/>
            <a:ext cx="6191250"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1"/>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Use Case Points</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03" name="Google Shape;203;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31"/>
          <p:cNvPicPr preferRelativeResize="0"/>
          <p:nvPr/>
        </p:nvPicPr>
        <p:blipFill>
          <a:blip r:embed="rId4">
            <a:alphaModFix/>
          </a:blip>
          <a:stretch>
            <a:fillRect/>
          </a:stretch>
        </p:blipFill>
        <p:spPr>
          <a:xfrm>
            <a:off x="1039063" y="2117775"/>
            <a:ext cx="7065875" cy="44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3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Process-Based</a:t>
            </a:r>
            <a:endParaRPr b="1" u="sng"/>
          </a:p>
          <a:p>
            <a:pPr indent="0" lvl="0" marL="0" rtl="0" algn="l">
              <a:spcBef>
                <a:spcPts val="0"/>
              </a:spcBef>
              <a:spcAft>
                <a:spcPts val="0"/>
              </a:spcAft>
              <a:buNone/>
            </a:pPr>
            <a:r>
              <a:t/>
            </a:r>
            <a:endParaRPr sz="2000">
              <a:latin typeface="Verdana"/>
              <a:ea typeface="Verdana"/>
              <a:cs typeface="Verdana"/>
              <a:sym typeface="Verdana"/>
            </a:endParaRPr>
          </a:p>
          <a:p>
            <a:pPr indent="0" lvl="0" marL="0" rtl="0" algn="l">
              <a:lnSpc>
                <a:spcPct val="150000"/>
              </a:lnSpc>
              <a:spcBef>
                <a:spcPts val="0"/>
              </a:spcBef>
              <a:spcAft>
                <a:spcPts val="0"/>
              </a:spcAft>
              <a:buNone/>
            </a:pPr>
            <a:r>
              <a:t/>
            </a:r>
            <a:endParaRPr sz="2000">
              <a:latin typeface="Verdana"/>
              <a:ea typeface="Verdana"/>
              <a:cs typeface="Verdana"/>
              <a:sym typeface="Verdana"/>
            </a:endParaRPr>
          </a:p>
          <a:p>
            <a:pPr indent="0" lvl="0" marL="342900" rtl="0" algn="l">
              <a:spcBef>
                <a:spcPts val="0"/>
              </a:spcBef>
              <a:spcAft>
                <a:spcPts val="0"/>
              </a:spcAft>
              <a:buNone/>
            </a:pPr>
            <a:r>
              <a:t/>
            </a:r>
            <a:endParaRPr sz="1500">
              <a:latin typeface="Verdana"/>
              <a:ea typeface="Verdana"/>
              <a:cs typeface="Verdana"/>
              <a:sym typeface="Verdana"/>
            </a:endParaRPr>
          </a:p>
        </p:txBody>
      </p:sp>
      <p:sp>
        <p:nvSpPr>
          <p:cNvPr id="210" name="Google Shape;210;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1" name="Google Shape;211;p32"/>
          <p:cNvPicPr preferRelativeResize="0"/>
          <p:nvPr/>
        </p:nvPicPr>
        <p:blipFill>
          <a:blip r:embed="rId4">
            <a:alphaModFix/>
          </a:blip>
          <a:stretch>
            <a:fillRect/>
          </a:stretch>
        </p:blipFill>
        <p:spPr>
          <a:xfrm>
            <a:off x="899188" y="2371625"/>
            <a:ext cx="7345625" cy="387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3"/>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Estimation Techniques: COCOMO FP</a:t>
            </a:r>
            <a:endParaRPr b="1" u="sng"/>
          </a:p>
          <a:p>
            <a:pPr indent="0" lvl="0" marL="0" rtl="0" algn="l">
              <a:spcBef>
                <a:spcPts val="0"/>
              </a:spcBef>
              <a:spcAft>
                <a:spcPts val="0"/>
              </a:spcAft>
              <a:buNone/>
            </a:pPr>
            <a:r>
              <a:t/>
            </a:r>
            <a:endParaRPr sz="2000">
              <a:latin typeface="Verdana"/>
              <a:ea typeface="Verdana"/>
              <a:cs typeface="Verdana"/>
              <a:sym typeface="Verdana"/>
            </a:endParaRPr>
          </a:p>
          <a:p>
            <a:pPr indent="-298450" lvl="1" marL="914400" rtl="0" algn="l">
              <a:lnSpc>
                <a:spcPct val="115000"/>
              </a:lnSpc>
              <a:spcBef>
                <a:spcPts val="0"/>
              </a:spcBef>
              <a:spcAft>
                <a:spcPts val="0"/>
              </a:spcAft>
              <a:buSzPts val="1100"/>
              <a:buChar char="○"/>
            </a:pPr>
            <a:r>
              <a:rPr lang="en-US" sz="1100" u="sng">
                <a:solidFill>
                  <a:srgbClr val="1155CC"/>
                </a:solidFill>
                <a:latin typeface="Arial"/>
                <a:ea typeface="Arial"/>
                <a:cs typeface="Arial"/>
                <a:sym typeface="Arial"/>
                <a:hlinkClick r:id="rId4">
                  <a:extLst>
                    <a:ext uri="{A12FA001-AC4F-418D-AE19-62706E023703}">
                      <ahyp:hlinkClr val="tx"/>
                    </a:ext>
                  </a:extLst>
                </a:hlinkClick>
              </a:rPr>
              <a:t>http://groups.umd.umich.edu/cis/course.des/cis525/js/f00/gamel/cocomo.html</a:t>
            </a:r>
            <a:endParaRPr sz="2000">
              <a:latin typeface="Verdana"/>
              <a:ea typeface="Verdana"/>
              <a:cs typeface="Verdana"/>
              <a:sym typeface="Verdana"/>
            </a:endParaRPr>
          </a:p>
          <a:p>
            <a:pPr indent="0" lvl="0" marL="342900" rtl="0" algn="l">
              <a:spcBef>
                <a:spcPts val="1000"/>
              </a:spcBef>
              <a:spcAft>
                <a:spcPts val="0"/>
              </a:spcAft>
              <a:buNone/>
            </a:pPr>
            <a:r>
              <a:t/>
            </a:r>
            <a:endParaRPr sz="1500">
              <a:latin typeface="Verdana"/>
              <a:ea typeface="Verdana"/>
              <a:cs typeface="Verdana"/>
              <a:sym typeface="Verdana"/>
            </a:endParaRPr>
          </a:p>
        </p:txBody>
      </p:sp>
      <p:sp>
        <p:nvSpPr>
          <p:cNvPr id="217" name="Google Shape;217;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8" name="Google Shape;218;p33"/>
          <p:cNvPicPr preferRelativeResize="0"/>
          <p:nvPr/>
        </p:nvPicPr>
        <p:blipFill>
          <a:blip r:embed="rId5">
            <a:alphaModFix/>
          </a:blip>
          <a:stretch>
            <a:fillRect/>
          </a:stretch>
        </p:blipFill>
        <p:spPr>
          <a:xfrm>
            <a:off x="152175" y="2963200"/>
            <a:ext cx="8839649" cy="26996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