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PT Sans Narrow" panose="020B0506020203020204" pitchFamily="3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s2NOVaejbSqyUXlIureyWoPPI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887" autoAdjust="0"/>
  </p:normalViewPr>
  <p:slideViewPr>
    <p:cSldViewPr snapToGrid="0">
      <p:cViewPr varScale="1">
        <p:scale>
          <a:sx n="74" d="100"/>
          <a:sy n="74" d="100"/>
        </p:scale>
        <p:origin x="8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autil.us/issue/104/harmony/the-fine-line-between-reality-and-imaginary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e365895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ce365895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e3658958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e3658958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e6632e5a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e6632e5a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e6632e5a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e6632e5a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e6632e5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e6632e5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e6632e5a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e6632e5a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https://nautil.us/issue/104/harmony/the-fine-line-between-reality-and-imaginary</a:t>
            </a:r>
            <a:endParaRPr lang="en-US" u="sng" dirty="0">
              <a:solidFill>
                <a:schemeClr val="hlink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e6632e5a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e6632e5a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recuperar</a:t>
            </a:r>
            <a:r>
              <a:rPr lang="en-US" dirty="0"/>
              <a:t> la </a:t>
            </a:r>
            <a:r>
              <a:rPr lang="en-US" dirty="0" err="1"/>
              <a:t>intenta</a:t>
            </a:r>
            <a:r>
              <a:rPr lang="en-US" dirty="0"/>
              <a:t> del </a:t>
            </a:r>
            <a:r>
              <a:rPr lang="en-US" dirty="0" err="1"/>
              <a:t>chiste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traducci</a:t>
            </a:r>
            <a:r>
              <a:rPr lang="es-ES" dirty="0" err="1"/>
              <a:t>ón</a:t>
            </a:r>
            <a:r>
              <a:rPr lang="es-ES" dirty="0"/>
              <a:t>…</a:t>
            </a:r>
            <a:endParaRPr dirty="0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Compensación</a:t>
            </a:r>
            <a:r>
              <a:rPr lang="en-US" dirty="0"/>
              <a:t>: </a:t>
            </a:r>
            <a:r>
              <a:rPr lang="es-ES" dirty="0"/>
              <a:t>añadir algo que no existe por lengua o idea de otro lenguaje.</a:t>
            </a:r>
            <a:endParaRPr dirty="0"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ee6632e5a2_0_89"/>
          <p:cNvCxnSpPr/>
          <p:nvPr/>
        </p:nvCxnSpPr>
        <p:spPr>
          <a:xfrm>
            <a:off x="9343647" y="4235850"/>
            <a:ext cx="7497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gee6632e5a2_0_89"/>
          <p:cNvCxnSpPr/>
          <p:nvPr/>
        </p:nvCxnSpPr>
        <p:spPr>
          <a:xfrm>
            <a:off x="2100047" y="4211002"/>
            <a:ext cx="7497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gee6632e5a2_0_89"/>
          <p:cNvGrpSpPr/>
          <p:nvPr/>
        </p:nvGrpSpPr>
        <p:grpSpPr>
          <a:xfrm>
            <a:off x="1338859" y="1362666"/>
            <a:ext cx="9515557" cy="203195"/>
            <a:chOff x="1346429" y="1011300"/>
            <a:chExt cx="6452100" cy="152400"/>
          </a:xfrm>
        </p:grpSpPr>
        <p:cxnSp>
          <p:nvCxnSpPr>
            <p:cNvPr id="13" name="Google Shape;13;gee6632e5a2_0_89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gee6632e5a2_0_89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gee6632e5a2_0_89"/>
          <p:cNvGrpSpPr/>
          <p:nvPr/>
        </p:nvGrpSpPr>
        <p:grpSpPr>
          <a:xfrm>
            <a:off x="1338868" y="5292001"/>
            <a:ext cx="9515557" cy="203195"/>
            <a:chOff x="1346435" y="3969088"/>
            <a:chExt cx="6452100" cy="152400"/>
          </a:xfrm>
        </p:grpSpPr>
        <p:cxnSp>
          <p:nvCxnSpPr>
            <p:cNvPr id="16" name="Google Shape;16;gee6632e5a2_0_89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gee6632e5a2_0_89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gee6632e5a2_0_89"/>
          <p:cNvSpPr txBox="1">
            <a:spLocks noGrp="1"/>
          </p:cNvSpPr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9" name="Google Shape;19;gee6632e5a2_0_89"/>
          <p:cNvSpPr txBox="1">
            <a:spLocks noGrp="1"/>
          </p:cNvSpPr>
          <p:nvPr>
            <p:ph type="subTitle" idx="1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0" name="Google Shape;20;gee6632e5a2_0_8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e6632e5a2_0_135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ee6632e5a2_0_135"/>
          <p:cNvSpPr txBox="1">
            <a:spLocks noGrp="1"/>
          </p:cNvSpPr>
          <p:nvPr>
            <p:ph type="title" hasCustomPrompt="1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gee6632e5a2_0_135"/>
          <p:cNvSpPr txBox="1">
            <a:spLocks noGrp="1"/>
          </p:cNvSpPr>
          <p:nvPr>
            <p:ph type="body" idx="1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gee6632e5a2_0_13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e6632e5a2_0_14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e6632e5a2_0_1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ee6632e5a2_0_1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gee6632e5a2_0_1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gee6632e5a2_0_1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ee6632e5a2_0_1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ee6632e5a2_0_101"/>
          <p:cNvSpPr/>
          <p:nvPr/>
        </p:nvSpPr>
        <p:spPr>
          <a:xfrm>
            <a:off x="-67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gee6632e5a2_0_101"/>
          <p:cNvSpPr txBox="1">
            <a:spLocks noGrp="1"/>
          </p:cNvSpPr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ee6632e5a2_0_10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ee6632e5a2_0_105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gee6632e5a2_0_10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ee6632e5a2_0_105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gee6632e5a2_0_10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ee6632e5a2_0_11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ee6632e5a2_0_110"/>
          <p:cNvSpPr txBox="1">
            <a:spLocks noGrp="1"/>
          </p:cNvSpPr>
          <p:nvPr>
            <p:ph type="body" idx="1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gee6632e5a2_0_110"/>
          <p:cNvSpPr txBox="1">
            <a:spLocks noGrp="1"/>
          </p:cNvSpPr>
          <p:nvPr>
            <p:ph type="body" idx="2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gee6632e5a2_0_1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ee6632e5a2_0_1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gee6632e5a2_0_1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ee6632e5a2_0_11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gee6632e5a2_0_118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gee6632e5a2_0_1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ee6632e5a2_0_122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847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gee6632e5a2_0_1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e6632e5a2_0_1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gee6632e5a2_0_125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gee6632e5a2_0_125"/>
          <p:cNvSpPr txBox="1">
            <a:spLocks noGrp="1"/>
          </p:cNvSpPr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9" name="Google Shape;49;gee6632e5a2_0_125"/>
          <p:cNvSpPr txBox="1">
            <a:spLocks noGrp="1"/>
          </p:cNvSpPr>
          <p:nvPr>
            <p:ph type="subTitle" idx="1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gee6632e5a2_0_125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gee6632e5a2_0_1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ee6632e5a2_0_132"/>
          <p:cNvSpPr txBox="1">
            <a:spLocks noGrp="1"/>
          </p:cNvSpPr>
          <p:nvPr>
            <p:ph type="body" idx="1"/>
          </p:nvPr>
        </p:nvSpPr>
        <p:spPr>
          <a:xfrm>
            <a:off x="415600" y="5640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gee6632e5a2_0_13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e6632e5a2_0_8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sz="48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gee6632e5a2_0_85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gee6632e5a2_0_8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>
            <a:spLocks noGrp="1"/>
          </p:cNvSpPr>
          <p:nvPr>
            <p:ph type="ctrTitle"/>
          </p:nvPr>
        </p:nvSpPr>
        <p:spPr>
          <a:xfrm>
            <a:off x="1597825" y="1111524"/>
            <a:ext cx="9140400" cy="43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SPAN 420: Introducción a la traducción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&amp;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 Roman Jakobson</a:t>
            </a:r>
            <a:endParaRPr/>
          </a:p>
        </p:txBody>
      </p:sp>
      <p:sp>
        <p:nvSpPr>
          <p:cNvPr id="73" name="Google Shape;73;p1"/>
          <p:cNvSpPr txBox="1">
            <a:spLocks noGrp="1"/>
          </p:cNvSpPr>
          <p:nvPr>
            <p:ph type="subTitle" idx="1"/>
          </p:nvPr>
        </p:nvSpPr>
        <p:spPr>
          <a:xfrm>
            <a:off x="2745408" y="5641002"/>
            <a:ext cx="64941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Clase #1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ce36589580_0_0"/>
          <p:cNvSpPr txBox="1">
            <a:spLocks noGrp="1"/>
          </p:cNvSpPr>
          <p:nvPr>
            <p:ph type="title"/>
          </p:nvPr>
        </p:nvSpPr>
        <p:spPr>
          <a:xfrm>
            <a:off x="838200" y="1416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Uso de diccionarios</a:t>
            </a:r>
            <a:endParaRPr/>
          </a:p>
        </p:txBody>
      </p:sp>
      <p:sp>
        <p:nvSpPr>
          <p:cNvPr id="125" name="Google Shape;125;g1ce36589580_0_0"/>
          <p:cNvSpPr txBox="1">
            <a:spLocks noGrp="1"/>
          </p:cNvSpPr>
          <p:nvPr>
            <p:ph type="body" idx="1"/>
          </p:nvPr>
        </p:nvSpPr>
        <p:spPr>
          <a:xfrm>
            <a:off x="584550" y="1240675"/>
            <a:ext cx="6776100" cy="546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036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60"/>
              <a:buChar char="●"/>
            </a:pPr>
            <a:r>
              <a:rPr lang="en-US" sz="2180"/>
              <a:t>Bilingues (interlinguales)</a:t>
            </a:r>
            <a:endParaRPr sz="2180"/>
          </a:p>
          <a:p>
            <a:pPr marL="457200" lvl="0" indent="0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770"/>
              <a:buNone/>
            </a:pPr>
            <a:endParaRPr sz="2180"/>
          </a:p>
          <a:p>
            <a:pPr marL="457200" lvl="0" indent="-340360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1760"/>
              <a:buChar char="●"/>
            </a:pPr>
            <a:r>
              <a:rPr lang="en-US" sz="2180"/>
              <a:t>Monolingues (intralinguales)</a:t>
            </a:r>
            <a:endParaRPr sz="2180"/>
          </a:p>
          <a:p>
            <a:pPr marL="0" lvl="0" indent="0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770"/>
              <a:buNone/>
            </a:pPr>
            <a:endParaRPr sz="2180"/>
          </a:p>
          <a:p>
            <a:pPr marL="457200" lvl="0" indent="-340360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1760"/>
              <a:buChar char="●"/>
            </a:pPr>
            <a:r>
              <a:rPr lang="en-US" sz="2180"/>
              <a:t>De sinonimos (Thesaurus)</a:t>
            </a:r>
            <a:endParaRPr sz="2180"/>
          </a:p>
          <a:p>
            <a:pPr marL="0" lvl="0" indent="0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770"/>
              <a:buNone/>
            </a:pPr>
            <a:endParaRPr sz="2180"/>
          </a:p>
          <a:p>
            <a:pPr marL="457200" lvl="0" indent="-340360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1760"/>
              <a:buChar char="●"/>
            </a:pPr>
            <a:r>
              <a:rPr lang="en-US" sz="2180"/>
              <a:t>Historicos</a:t>
            </a:r>
            <a:endParaRPr sz="2180"/>
          </a:p>
          <a:p>
            <a:pPr marL="0" lvl="0" indent="0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770"/>
              <a:buNone/>
            </a:pPr>
            <a:endParaRPr sz="2180"/>
          </a:p>
          <a:p>
            <a:pPr marL="457200" lvl="0" indent="-340360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1760"/>
              <a:buChar char="●"/>
            </a:pPr>
            <a:r>
              <a:rPr lang="en-US" sz="2180"/>
              <a:t>De regionalismos o de Variantes dialectales</a:t>
            </a:r>
            <a:endParaRPr sz="2180"/>
          </a:p>
          <a:p>
            <a:pPr marL="0" lvl="0" indent="0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770"/>
              <a:buNone/>
            </a:pPr>
            <a:endParaRPr sz="2180"/>
          </a:p>
          <a:p>
            <a:pPr marL="457200" lvl="0" indent="-340360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1760"/>
              <a:buChar char="●"/>
            </a:pPr>
            <a:r>
              <a:rPr lang="en-US" sz="2180"/>
              <a:t>Técnicos o especilizados</a:t>
            </a:r>
            <a:endParaRPr sz="2180"/>
          </a:p>
          <a:p>
            <a:pPr marL="914400" lvl="1" indent="-34036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60"/>
              <a:buChar char="○"/>
            </a:pPr>
            <a:r>
              <a:rPr lang="en-US" sz="1829"/>
              <a:t>Dependen de cada disciplina</a:t>
            </a:r>
            <a:endParaRPr sz="1829"/>
          </a:p>
          <a:p>
            <a:pPr marL="457200" lvl="0" indent="0" algn="l" rtl="0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  <a:buSzPts val="770"/>
              <a:buNone/>
            </a:pPr>
            <a:endParaRPr sz="1979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e36589580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ce36589580_0_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e6632e5a2_0_16"/>
          <p:cNvSpPr txBox="1">
            <a:spLocks noGrp="1"/>
          </p:cNvSpPr>
          <p:nvPr>
            <p:ph type="title"/>
          </p:nvPr>
        </p:nvSpPr>
        <p:spPr>
          <a:xfrm>
            <a:off x="729425" y="0"/>
            <a:ext cx="10624500" cy="169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Roman Jakobson. “On Linguistic Aspects of Translation” (1959)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ee6632e5a2_0_16"/>
          <p:cNvSpPr txBox="1">
            <a:spLocks noGrp="1"/>
          </p:cNvSpPr>
          <p:nvPr>
            <p:ph type="body" idx="1"/>
          </p:nvPr>
        </p:nvSpPr>
        <p:spPr>
          <a:xfrm>
            <a:off x="590500" y="1146250"/>
            <a:ext cx="11167500" cy="552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/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/>
          </a:p>
          <a:p>
            <a:pPr marL="457200" marR="0" lvl="0" indent="-4241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4400"/>
              <a:t>Signo (sign); significado (signified/meaning); significante ( signifier) o referente.</a:t>
            </a:r>
            <a:endParaRPr sz="4400"/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/>
          </a:p>
          <a:p>
            <a:pPr marL="457200" marR="0" lvl="0" indent="-4241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4400"/>
              <a:t>Para Jakobson no hay significado sin signo porque es imposible comprender una palabra nueva sin recurrir a otros signos </a:t>
            </a:r>
            <a:endParaRPr sz="4400"/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/>
          </a:p>
          <a:p>
            <a:pPr marL="457200" marR="0" lvl="0" indent="-4241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4400"/>
              <a:t>3 diferentes tipos de interpretación</a:t>
            </a:r>
            <a:endParaRPr sz="4400"/>
          </a:p>
          <a:p>
            <a:pPr marL="914400" marR="0" lvl="1" indent="-4241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4400"/>
              <a:t>Traducción intralingual: misma lengua</a:t>
            </a:r>
            <a:endParaRPr sz="4400"/>
          </a:p>
          <a:p>
            <a:pPr marL="914400" marR="0" lvl="1" indent="-4241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4400"/>
              <a:t>Traducción interlingual: de lengua1 a lengua2</a:t>
            </a:r>
            <a:endParaRPr sz="4400"/>
          </a:p>
          <a:p>
            <a:pPr marL="914400" marR="0" lvl="1" indent="-4241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4400"/>
              <a:t>Traducción intersemiótica: entre códigos (visuales &gt; auditivos &gt; verbales)</a:t>
            </a:r>
            <a:endParaRPr sz="44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/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e6632e5a2_0_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Jakobson...</a:t>
            </a:r>
            <a:endParaRPr/>
          </a:p>
        </p:txBody>
      </p:sp>
      <p:sp>
        <p:nvSpPr>
          <p:cNvPr id="143" name="Google Shape;143;gee6632e5a2_0_21"/>
          <p:cNvSpPr txBox="1">
            <a:spLocks noGrp="1"/>
          </p:cNvSpPr>
          <p:nvPr>
            <p:ph type="body" idx="1"/>
          </p:nvPr>
        </p:nvSpPr>
        <p:spPr>
          <a:xfrm>
            <a:off x="208400" y="1771475"/>
            <a:ext cx="11688300" cy="451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lvl="0" indent="-46609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4400"/>
              <a:t>La traduccion interlingual &gt; “equivalence in difference”</a:t>
            </a:r>
            <a:endParaRPr sz="4400"/>
          </a:p>
          <a:p>
            <a:pPr marL="914400" lvl="1" indent="-466090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4400"/>
              <a:t>las equivalencias absolutas no existen.</a:t>
            </a:r>
            <a:endParaRPr sz="4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/>
          </a:p>
          <a:p>
            <a:pPr marL="457200" lvl="0" indent="-46609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4400"/>
              <a:t>Categorías gramaticales inexistentes</a:t>
            </a:r>
            <a:endParaRPr sz="4400"/>
          </a:p>
          <a:p>
            <a:pPr marL="914400" lvl="1" indent="-466090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4400"/>
              <a:t>se puede emplear préstamos de otros idiomas, préstamos de otras traducciones, neologismos, giros semánticos y circunlocución para traducir. </a:t>
            </a:r>
            <a:endParaRPr sz="4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/>
          </a:p>
          <a:p>
            <a:pPr marL="457200" lvl="0" indent="-46609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4400"/>
              <a:t>Y la poesia?</a:t>
            </a:r>
            <a:endParaRPr sz="4400"/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title"/>
          </p:nvPr>
        </p:nvSpPr>
        <p:spPr>
          <a:xfrm>
            <a:off x="392100" y="73003"/>
            <a:ext cx="10961700" cy="1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latín “traslatus” &gt; traducir (trasladar, transferir / translate)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Calibri"/>
              <a:buNone/>
            </a:pPr>
            <a:r>
              <a:rPr lang="en-US"/>
              <a:t>To translate:</a:t>
            </a:r>
            <a:endParaRPr/>
          </a:p>
        </p:txBody>
      </p:sp>
      <p:pic>
        <p:nvPicPr>
          <p:cNvPr id="79" name="Google Shape;79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21" t="29072" r="631" b="41094"/>
          <a:stretch/>
        </p:blipFill>
        <p:spPr>
          <a:xfrm rot="-193753">
            <a:off x="567649" y="1739382"/>
            <a:ext cx="10773907" cy="3639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e6632e5a2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Traducción: Un proceso y un producto</a:t>
            </a:r>
            <a:endParaRPr/>
          </a:p>
        </p:txBody>
      </p:sp>
      <p:sp>
        <p:nvSpPr>
          <p:cNvPr id="85" name="Google Shape;85;gee6632e5a2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Cuál es el papel del traductor:</a:t>
            </a:r>
            <a:endParaRPr sz="44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Un traductor es un </a:t>
            </a:r>
            <a:r>
              <a:rPr lang="en-US" sz="4400" b="1"/>
              <a:t>mediador</a:t>
            </a:r>
            <a:r>
              <a:rPr lang="en-US" sz="4400"/>
              <a:t> que realiza </a:t>
            </a:r>
            <a:r>
              <a:rPr lang="en-US" sz="4400" b="1"/>
              <a:t>interpretaciones</a:t>
            </a:r>
            <a:r>
              <a:rPr lang="en-US" sz="4400"/>
              <a:t> a través de una serie de toma de </a:t>
            </a:r>
            <a:r>
              <a:rPr lang="en-US" sz="4400" b="1"/>
              <a:t>decisiones</a:t>
            </a:r>
            <a:r>
              <a:rPr lang="en-US" sz="4400"/>
              <a:t> que conlleven a la </a:t>
            </a:r>
            <a:r>
              <a:rPr lang="en-US" sz="4400" b="1"/>
              <a:t>comunicación</a:t>
            </a:r>
            <a:r>
              <a:rPr lang="en-US" sz="4400"/>
              <a:t> entre dos o más comunidades </a:t>
            </a:r>
            <a:r>
              <a:rPr lang="en-US" sz="4400" b="1"/>
              <a:t>lingüísticas y culturales</a:t>
            </a:r>
            <a:r>
              <a:rPr lang="en-US" sz="4400"/>
              <a:t>. </a:t>
            </a:r>
            <a:endParaRPr sz="44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e6632e5a2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Conceptos básicos de la traducción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ee6632e5a2_0_5"/>
          <p:cNvSpPr txBox="1">
            <a:spLocks noGrp="1"/>
          </p:cNvSpPr>
          <p:nvPr>
            <p:ph type="body" idx="1"/>
          </p:nvPr>
        </p:nvSpPr>
        <p:spPr>
          <a:xfrm>
            <a:off x="764175" y="1424125"/>
            <a:ext cx="10589700" cy="475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marR="0" lvl="0" indent="-4451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4400"/>
              <a:t>El acto de traducir es una actividad MULTIDISCIPLINAR.</a:t>
            </a:r>
            <a:endParaRPr sz="4400"/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/>
          </a:p>
          <a:p>
            <a:pPr marL="457200" marR="0" lvl="0" indent="-4451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4400"/>
              <a:t>Lo más básico: Podemos decir que la traducción es el trasvase del pensamiento de un recipiente lingüístico a otro &gt; Viaje lingüístico.</a:t>
            </a:r>
            <a:endParaRPr sz="4400"/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/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Pero </a:t>
            </a:r>
            <a:endParaRPr sz="4400"/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/>
          </a:p>
          <a:p>
            <a:pPr marL="457200" lvl="0" indent="-445135" algn="l" rtl="0"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en-US" sz="4400"/>
              <a:t>Cada época y cada sociedad tiene un acercamiento específico entre el individuo, el pensamiento, y el lenguaje.</a:t>
            </a:r>
            <a:endParaRPr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e6632e5a2_0_10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Traducción: Un proceso y un producto</a:t>
            </a:r>
            <a:endParaRPr/>
          </a:p>
        </p:txBody>
      </p:sp>
      <p:pic>
        <p:nvPicPr>
          <p:cNvPr id="97" name="Google Shape;97;gee6632e5a2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000" y="922750"/>
            <a:ext cx="5856750" cy="609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3716" y="1"/>
            <a:ext cx="486193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8595" y="365124"/>
            <a:ext cx="6713034" cy="5857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Calibri"/>
              <a:buNone/>
            </a:pPr>
            <a:r>
              <a:rPr lang="en-US" b="1"/>
              <a:t>Términos lingüísticos importantes para la traducción</a:t>
            </a:r>
            <a:br>
              <a:rPr lang="en-US"/>
            </a:b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425875" y="1825625"/>
            <a:ext cx="10928100" cy="49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b="1"/>
              <a:t>Traducción literal</a:t>
            </a:r>
            <a:r>
              <a:rPr lang="en-US"/>
              <a:t> - Literal Translation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b="1"/>
              <a:t>Traducción interpretativa</a:t>
            </a:r>
            <a:r>
              <a:rPr lang="en-US"/>
              <a:t> – Communicative Translation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b="1"/>
              <a:t>Traducción libre</a:t>
            </a:r>
            <a:r>
              <a:rPr lang="en-US"/>
              <a:t> – Free translation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b="1"/>
              <a:t>Cambio de código</a:t>
            </a:r>
            <a:r>
              <a:rPr lang="en-US"/>
              <a:t> – Code-Switching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b="1"/>
              <a:t>Compensación</a:t>
            </a:r>
            <a:r>
              <a:rPr lang="en-US"/>
              <a:t> - Compensation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b="1"/>
              <a:t>Equivalencia</a:t>
            </a:r>
            <a:r>
              <a:rPr lang="en-US"/>
              <a:t> - Equivalence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b="1"/>
              <a:t>Préstamo lingüístico</a:t>
            </a:r>
            <a:r>
              <a:rPr lang="en-US"/>
              <a:t> - Word Loan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b="1"/>
              <a:t>Calco</a:t>
            </a:r>
            <a:r>
              <a:rPr lang="en-US"/>
              <a:t> - Calque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b="1"/>
              <a:t>Préstamo cultural</a:t>
            </a:r>
            <a:r>
              <a:rPr lang="en-US"/>
              <a:t> – Cultural Borrowing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b="1"/>
              <a:t>Pérdida en la traducción</a:t>
            </a:r>
            <a:r>
              <a:rPr lang="en-US"/>
              <a:t> – Translation Loss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b="1"/>
              <a:t>Registro</a:t>
            </a:r>
            <a:r>
              <a:rPr lang="en-US"/>
              <a:t> - Register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b="1"/>
              <a:t>Dialecto y sociolecto</a:t>
            </a:r>
            <a:r>
              <a:rPr lang="en-US"/>
              <a:t> – Dialect and Sociolect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b="1"/>
              <a:t>Lengua original</a:t>
            </a:r>
            <a:r>
              <a:rPr lang="en-US"/>
              <a:t> – Source Language (</a:t>
            </a:r>
            <a:r>
              <a:rPr lang="en-US" b="1"/>
              <a:t>SL</a:t>
            </a:r>
            <a:r>
              <a:rPr lang="en-US"/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b="1"/>
              <a:t>Texto original</a:t>
            </a:r>
            <a:r>
              <a:rPr lang="en-US"/>
              <a:t> – Source Text (</a:t>
            </a:r>
            <a:r>
              <a:rPr lang="en-US" b="1"/>
              <a:t>ST</a:t>
            </a:r>
            <a:r>
              <a:rPr lang="en-US"/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b="1"/>
              <a:t>Lengua meta</a:t>
            </a:r>
            <a:r>
              <a:rPr lang="en-US"/>
              <a:t> – Target Language (</a:t>
            </a:r>
            <a:r>
              <a:rPr lang="en-US" b="1"/>
              <a:t>TL</a:t>
            </a:r>
            <a:r>
              <a:rPr lang="en-US"/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b="1"/>
              <a:t>Texto meta</a:t>
            </a:r>
            <a:r>
              <a:rPr lang="en-US"/>
              <a:t> – Target Text (</a:t>
            </a:r>
            <a:r>
              <a:rPr lang="en-US" b="1"/>
              <a:t>TT</a:t>
            </a:r>
            <a:r>
              <a:rPr lang="en-US"/>
              <a:t>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Widescreen</PresentationFormat>
  <Paragraphs>72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PT Sans Narrow</vt:lpstr>
      <vt:lpstr>Arial</vt:lpstr>
      <vt:lpstr>Calibri</vt:lpstr>
      <vt:lpstr>Open Sans</vt:lpstr>
      <vt:lpstr>Tropic</vt:lpstr>
      <vt:lpstr>SPAN 420: Introducción a la traducción &amp;  Roman Jakobson</vt:lpstr>
      <vt:lpstr>Del latín “traslatus” &gt; traducir (trasladar, transferir / translate) To translate:</vt:lpstr>
      <vt:lpstr>Traducción: Un proceso y un producto</vt:lpstr>
      <vt:lpstr>Conceptos básicos de la traducción </vt:lpstr>
      <vt:lpstr>Traducción: Un proceso y un producto</vt:lpstr>
      <vt:lpstr>PowerPoint Presentation</vt:lpstr>
      <vt:lpstr>PowerPoint Presentation</vt:lpstr>
      <vt:lpstr>Términos lingüísticos importantes para la traducción </vt:lpstr>
      <vt:lpstr>PowerPoint Presentation</vt:lpstr>
      <vt:lpstr>Uso de diccionarios</vt:lpstr>
      <vt:lpstr>PowerPoint Presentation</vt:lpstr>
      <vt:lpstr>Roman Jakobson. “On Linguistic Aspects of Translation” (1959) </vt:lpstr>
      <vt:lpstr>Jakobson...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SPAN 420: Introducción a la traducción &amp;  Roman Jakobson</dc:title>
  <dc:creator>Microsoft Office User</dc:creator>
  <cp:lastModifiedBy>Johnson, Demetrius</cp:lastModifiedBy>
  <cp:revision>1</cp:revision>
  <dcterms:created xsi:type="dcterms:W3CDTF">2020-01-07T15:32:31Z</dcterms:created>
  <dcterms:modified xsi:type="dcterms:W3CDTF">2023-01-05T15:46:39Z</dcterms:modified>
</cp:coreProperties>
</file>