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5" r:id="rId3"/>
    <p:sldId id="257" r:id="rId4"/>
    <p:sldId id="258" r:id="rId5"/>
    <p:sldId id="259" r:id="rId6"/>
    <p:sldId id="260" r:id="rId7"/>
    <p:sldId id="261"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28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gustinosrecoletos.com/quienes-somos/san-agustin-de-hipona/?lang=en#1509314017741-49fbc9b4-d39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vc.cervantes.es/lengua/refranero/Default.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wordreference.co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rae.es" TargetMode="External"/><Relationship Id="rId4" Type="http://schemas.openxmlformats.org/officeDocument/2006/relationships/hyperlink" Target="https://www.merriam-webster.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19934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f919934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https://www.agustinosrecoletos.com/quienes-somos/san-agustin-de-hipona/?lang=en#1509314017741-49fbc9b4-d392</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19934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19934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199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919934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f8cd3252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f8cd3252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https://cvc.cervantes.es/lengua/refranero/Default.aspx</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f8cd3252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f8cd3252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f8cd3252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f8cd3252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https://www.wordreference.com</a:t>
            </a:r>
            <a:endParaRPr/>
          </a:p>
          <a:p>
            <a:pPr marL="0" lvl="0" indent="0" algn="l" rtl="0">
              <a:spcBef>
                <a:spcPts val="0"/>
              </a:spcBef>
              <a:spcAft>
                <a:spcPts val="0"/>
              </a:spcAft>
              <a:buNone/>
            </a:pPr>
            <a:r>
              <a:rPr lang="en" u="sng">
                <a:solidFill>
                  <a:schemeClr val="hlink"/>
                </a:solidFill>
                <a:hlinkClick r:id="rId4"/>
              </a:rPr>
              <a:t>https://www.merriam-webster.com</a:t>
            </a:r>
            <a:endParaRPr/>
          </a:p>
          <a:p>
            <a:pPr marL="0" lvl="0" indent="0" algn="l" rtl="0">
              <a:spcBef>
                <a:spcPts val="0"/>
              </a:spcBef>
              <a:spcAft>
                <a:spcPts val="0"/>
              </a:spcAft>
              <a:buNone/>
            </a:pPr>
            <a:r>
              <a:rPr lang="en" u="sng">
                <a:solidFill>
                  <a:schemeClr val="hlink"/>
                </a:solidFill>
                <a:hlinkClick r:id="rId5"/>
              </a:rPr>
              <a:t>https://www.rae.es</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Léxico, pérdidas y compensaciones; San Agustín y expresiones idiomáticas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SPAN 420: Clase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7474-5156-14E4-1A89-2C1884FA6C55}"/>
              </a:ext>
            </a:extLst>
          </p:cNvPr>
          <p:cNvSpPr>
            <a:spLocks noGrp="1"/>
          </p:cNvSpPr>
          <p:nvPr>
            <p:ph type="title"/>
          </p:nvPr>
        </p:nvSpPr>
        <p:spPr/>
        <p:txBody>
          <a:bodyPr>
            <a:normAutofit fontScale="90000"/>
          </a:bodyPr>
          <a:lstStyle/>
          <a:p>
            <a:r>
              <a:rPr lang="en-US" dirty="0" err="1"/>
              <a:t>Notas</a:t>
            </a:r>
            <a:endParaRPr lang="en-US" dirty="0"/>
          </a:p>
        </p:txBody>
      </p:sp>
      <p:sp>
        <p:nvSpPr>
          <p:cNvPr id="3" name="Text Placeholder 2">
            <a:extLst>
              <a:ext uri="{FF2B5EF4-FFF2-40B4-BE49-F238E27FC236}">
                <a16:creationId xmlns:a16="http://schemas.microsoft.com/office/drawing/2014/main" id="{35F66D22-C544-AFF2-50B7-587D8FB90E8A}"/>
              </a:ext>
            </a:extLst>
          </p:cNvPr>
          <p:cNvSpPr>
            <a:spLocks noGrp="1"/>
          </p:cNvSpPr>
          <p:nvPr>
            <p:ph type="body" idx="1"/>
          </p:nvPr>
        </p:nvSpPr>
        <p:spPr/>
        <p:txBody>
          <a:bodyPr/>
          <a:lstStyle/>
          <a:p>
            <a:r>
              <a:rPr lang="en-US" dirty="0" err="1"/>
              <a:t>Neologismo</a:t>
            </a:r>
            <a:r>
              <a:rPr lang="en-US" dirty="0"/>
              <a:t> = </a:t>
            </a:r>
            <a:r>
              <a:rPr lang="en-US" dirty="0" err="1"/>
              <a:t>nueva</a:t>
            </a:r>
            <a:r>
              <a:rPr lang="en-US" dirty="0"/>
              <a:t> palabra </a:t>
            </a:r>
            <a:r>
              <a:rPr lang="en-US" dirty="0" err="1"/>
              <a:t>formado</a:t>
            </a:r>
            <a:r>
              <a:rPr lang="en-US" dirty="0"/>
              <a:t> de palabras que </a:t>
            </a:r>
            <a:r>
              <a:rPr lang="en-US" dirty="0" err="1"/>
              <a:t>ya</a:t>
            </a:r>
            <a:r>
              <a:rPr lang="en-US" dirty="0"/>
              <a:t> </a:t>
            </a:r>
            <a:r>
              <a:rPr lang="en-US" dirty="0" err="1"/>
              <a:t>existe</a:t>
            </a:r>
            <a:endParaRPr lang="en-US" dirty="0"/>
          </a:p>
          <a:p>
            <a:r>
              <a:rPr lang="en-US" dirty="0"/>
              <a:t>Tres </a:t>
            </a:r>
            <a:r>
              <a:rPr lang="en-US" dirty="0" err="1"/>
              <a:t>partes</a:t>
            </a:r>
            <a:r>
              <a:rPr lang="en-US" dirty="0"/>
              <a:t> de </a:t>
            </a:r>
            <a:r>
              <a:rPr lang="en-US" dirty="0" err="1"/>
              <a:t>lengua</a:t>
            </a:r>
            <a:r>
              <a:rPr lang="en-US" dirty="0"/>
              <a:t>:</a:t>
            </a:r>
          </a:p>
          <a:p>
            <a:pPr lvl="1"/>
            <a:r>
              <a:rPr lang="en-US" dirty="0" err="1"/>
              <a:t>Signo</a:t>
            </a:r>
            <a:r>
              <a:rPr lang="en-US" dirty="0"/>
              <a:t> (C</a:t>
            </a:r>
            <a:r>
              <a:rPr lang="es-ES" dirty="0" err="1"/>
              <a:t>ódigo</a:t>
            </a:r>
            <a:r>
              <a:rPr lang="es-ES" dirty="0"/>
              <a:t>) = palabras </a:t>
            </a:r>
          </a:p>
          <a:p>
            <a:pPr lvl="1"/>
            <a:r>
              <a:rPr lang="es-ES" dirty="0"/>
              <a:t>Significante = Objetos/eventos/acciones/actividades reales </a:t>
            </a:r>
          </a:p>
          <a:p>
            <a:pPr lvl="1"/>
            <a:r>
              <a:rPr lang="es-ES" dirty="0"/>
              <a:t>Significados = representaciones de significantes.</a:t>
            </a:r>
            <a:endParaRPr lang="en-US" dirty="0"/>
          </a:p>
          <a:p>
            <a:r>
              <a:rPr lang="en-US" dirty="0"/>
              <a:t>3 </a:t>
            </a:r>
            <a:r>
              <a:rPr lang="en-US" dirty="0" err="1"/>
              <a:t>formas</a:t>
            </a:r>
            <a:r>
              <a:rPr lang="en-US" dirty="0"/>
              <a:t> de </a:t>
            </a:r>
            <a:r>
              <a:rPr lang="en-US" dirty="0" err="1"/>
              <a:t>interpretación</a:t>
            </a:r>
            <a:endParaRPr lang="en-US" dirty="0"/>
          </a:p>
          <a:p>
            <a:pPr lvl="1"/>
            <a:r>
              <a:rPr lang="en-US" dirty="0"/>
              <a:t>Intralingual = </a:t>
            </a:r>
            <a:r>
              <a:rPr lang="en-US" dirty="0" err="1"/>
              <a:t>en</a:t>
            </a:r>
            <a:r>
              <a:rPr lang="en-US" dirty="0"/>
              <a:t> la </a:t>
            </a:r>
            <a:r>
              <a:rPr lang="en-US" dirty="0" err="1"/>
              <a:t>misma</a:t>
            </a:r>
            <a:r>
              <a:rPr lang="en-US" dirty="0"/>
              <a:t> </a:t>
            </a:r>
            <a:r>
              <a:rPr lang="en-US" dirty="0" err="1"/>
              <a:t>lengua</a:t>
            </a:r>
            <a:endParaRPr lang="en-US" dirty="0"/>
          </a:p>
          <a:p>
            <a:pPr lvl="1"/>
            <a:r>
              <a:rPr lang="en-US" dirty="0"/>
              <a:t>Interlingual = entre </a:t>
            </a:r>
            <a:r>
              <a:rPr lang="en-US" dirty="0" err="1"/>
              <a:t>lenguas</a:t>
            </a:r>
            <a:endParaRPr lang="en-US" dirty="0"/>
          </a:p>
          <a:p>
            <a:pPr lvl="1"/>
            <a:r>
              <a:rPr lang="en-US" dirty="0" err="1"/>
              <a:t>Intersmiótica</a:t>
            </a:r>
            <a:r>
              <a:rPr lang="en-US" dirty="0"/>
              <a:t> = de </a:t>
            </a:r>
            <a:r>
              <a:rPr lang="en-US" dirty="0" err="1"/>
              <a:t>una</a:t>
            </a:r>
            <a:r>
              <a:rPr lang="en-US" dirty="0"/>
              <a:t> forma de </a:t>
            </a:r>
            <a:r>
              <a:rPr lang="en-US" dirty="0" err="1"/>
              <a:t>communicacion</a:t>
            </a:r>
            <a:r>
              <a:rPr lang="en-US" dirty="0"/>
              <a:t> hasta </a:t>
            </a:r>
            <a:r>
              <a:rPr lang="en-US" dirty="0" err="1"/>
              <a:t>otro</a:t>
            </a:r>
            <a:r>
              <a:rPr lang="en-US" dirty="0"/>
              <a:t> (audio hasta visual)</a:t>
            </a:r>
          </a:p>
        </p:txBody>
      </p:sp>
    </p:spTree>
    <p:extLst>
      <p:ext uri="{BB962C8B-B14F-4D97-AF65-F5344CB8AC3E}">
        <p14:creationId xmlns:p14="http://schemas.microsoft.com/office/powerpoint/2010/main" val="175489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1550" y="428725"/>
            <a:ext cx="4045200" cy="170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San Agustin</a:t>
            </a:r>
            <a:endParaRPr/>
          </a:p>
          <a:p>
            <a:pPr marL="0" lvl="0" indent="0" algn="ctr" rtl="0">
              <a:spcBef>
                <a:spcPts val="0"/>
              </a:spcBef>
              <a:spcAft>
                <a:spcPts val="0"/>
              </a:spcAft>
              <a:buNone/>
            </a:pPr>
            <a:r>
              <a:rPr lang="en"/>
              <a:t>C. 354-430</a:t>
            </a:r>
            <a:endParaRPr/>
          </a:p>
        </p:txBody>
      </p:sp>
      <p:sp>
        <p:nvSpPr>
          <p:cNvPr id="61" name="Google Shape;61;p1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457200" marR="0" lvl="0" indent="-342900" algn="l" rtl="0">
              <a:lnSpc>
                <a:spcPct val="115000"/>
              </a:lnSpc>
              <a:spcBef>
                <a:spcPts val="0"/>
              </a:spcBef>
              <a:spcAft>
                <a:spcPts val="0"/>
              </a:spcAft>
              <a:buSzPts val="1800"/>
              <a:buChar char="●"/>
            </a:pPr>
            <a:r>
              <a:rPr lang="en"/>
              <a:t>El latín es la lengua franca del todavía imperio romano</a:t>
            </a:r>
            <a:endParaRPr/>
          </a:p>
          <a:p>
            <a:pPr marL="457200" marR="0" lvl="0" indent="-342900" algn="l" rtl="0">
              <a:lnSpc>
                <a:spcPct val="115000"/>
              </a:lnSpc>
              <a:spcBef>
                <a:spcPts val="0"/>
              </a:spcBef>
              <a:spcAft>
                <a:spcPts val="0"/>
              </a:spcAft>
              <a:buSzPts val="1800"/>
              <a:buChar char="●"/>
            </a:pPr>
            <a:r>
              <a:rPr lang="en"/>
              <a:t>San Jerónimo</a:t>
            </a:r>
            <a:endParaRPr/>
          </a:p>
          <a:p>
            <a:pPr marL="457200" lvl="0" indent="-342900" algn="l" rtl="0">
              <a:spcBef>
                <a:spcPts val="0"/>
              </a:spcBef>
              <a:spcAft>
                <a:spcPts val="0"/>
              </a:spcAft>
              <a:buSzPts val="1800"/>
              <a:buChar char="●"/>
            </a:pPr>
            <a:r>
              <a:rPr lang="en"/>
              <a:t>La Vulgata: traducción al latín de los libros bíblicos en hebreo y griego antiguo</a:t>
            </a:r>
            <a:endParaRPr/>
          </a:p>
        </p:txBody>
      </p:sp>
      <p:pic>
        <p:nvPicPr>
          <p:cNvPr id="62" name="Google Shape;62;p14"/>
          <p:cNvPicPr preferRelativeResize="0"/>
          <p:nvPr/>
        </p:nvPicPr>
        <p:blipFill>
          <a:blip r:embed="rId3">
            <a:alphaModFix/>
          </a:blip>
          <a:stretch>
            <a:fillRect/>
          </a:stretch>
        </p:blipFill>
        <p:spPr>
          <a:xfrm>
            <a:off x="1432263" y="2135726"/>
            <a:ext cx="1763775" cy="258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San Agustin, “De la doctrina cristiana”</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Traductores</a:t>
            </a:r>
            <a:endParaRPr/>
          </a:p>
          <a:p>
            <a:pPr marL="457200" lvl="0" indent="-342900" algn="l" rtl="0">
              <a:spcBef>
                <a:spcPts val="0"/>
              </a:spcBef>
              <a:spcAft>
                <a:spcPts val="0"/>
              </a:spcAft>
              <a:buSzPts val="1800"/>
              <a:buChar char="●"/>
            </a:pPr>
            <a:r>
              <a:rPr lang="en"/>
              <a:t>Hombres doctos (expertos)</a:t>
            </a:r>
            <a:endParaRPr/>
          </a:p>
          <a:p>
            <a:pPr marL="457200" lvl="0" indent="-342900" algn="l" rtl="0">
              <a:spcBef>
                <a:spcPts val="0"/>
              </a:spcBef>
              <a:spcAft>
                <a:spcPts val="0"/>
              </a:spcAft>
              <a:buSzPts val="1800"/>
              <a:buChar char="●"/>
            </a:pPr>
            <a:r>
              <a:rPr lang="en"/>
              <a:t>Manejo de lenguas</a:t>
            </a:r>
            <a:endParaRPr/>
          </a:p>
          <a:p>
            <a:pPr marL="457200" lvl="0" indent="-342900" algn="l" rtl="0">
              <a:spcBef>
                <a:spcPts val="0"/>
              </a:spcBef>
              <a:spcAft>
                <a:spcPts val="0"/>
              </a:spcAft>
              <a:buSzPts val="1800"/>
              <a:buChar char="●"/>
            </a:pPr>
            <a:r>
              <a:rPr lang="en"/>
              <a:t>Cotejar versiones</a:t>
            </a:r>
            <a:endParaRPr/>
          </a:p>
          <a:p>
            <a:pPr marL="457200" lvl="0" indent="-342900" algn="l" rtl="0">
              <a:spcBef>
                <a:spcPts val="0"/>
              </a:spcBef>
              <a:spcAft>
                <a:spcPts val="0"/>
              </a:spcAft>
              <a:buSzPts val="1800"/>
              <a:buChar char="●"/>
            </a:pPr>
            <a:r>
              <a:rPr lang="en"/>
              <a:t>El sentido es esencial, no la palabra por la palabra</a:t>
            </a:r>
            <a:endParaRPr/>
          </a:p>
          <a:p>
            <a:pPr marL="914400" lvl="1" indent="-317500" algn="l" rtl="0">
              <a:spcBef>
                <a:spcPts val="0"/>
              </a:spcBef>
              <a:spcAft>
                <a:spcPts val="0"/>
              </a:spcAft>
              <a:buSzPts val="1400"/>
              <a:buChar char="○"/>
            </a:pPr>
            <a:r>
              <a:rPr lang="en"/>
              <a:t>Traducción de modismos</a:t>
            </a:r>
            <a:endParaRPr/>
          </a:p>
          <a:p>
            <a:pPr marL="457200" lvl="0" indent="-342900" algn="l" rtl="0">
              <a:spcBef>
                <a:spcPts val="0"/>
              </a:spcBef>
              <a:spcAft>
                <a:spcPts val="0"/>
              </a:spcAft>
              <a:buSzPts val="1800"/>
              <a:buChar char="●"/>
            </a:pPr>
            <a:r>
              <a:rPr lang="en"/>
              <a:t>Uso de préstamos lingüísticos:</a:t>
            </a:r>
            <a:endParaRPr/>
          </a:p>
          <a:p>
            <a:pPr marL="914400" lvl="1" indent="-317500" algn="l" rtl="0">
              <a:spcBef>
                <a:spcPts val="0"/>
              </a:spcBef>
              <a:spcAft>
                <a:spcPts val="0"/>
              </a:spcAft>
              <a:buSzPts val="1400"/>
              <a:buChar char="○"/>
            </a:pPr>
            <a:r>
              <a:rPr lang="en"/>
              <a:t>Amén, Aleluya (podrían tener traducción)</a:t>
            </a:r>
            <a:endParaRPr/>
          </a:p>
          <a:p>
            <a:pPr marL="914400" lvl="1" indent="-317500" algn="l" rtl="0">
              <a:spcBef>
                <a:spcPts val="0"/>
              </a:spcBef>
              <a:spcAft>
                <a:spcPts val="0"/>
              </a:spcAft>
              <a:buSzPts val="1400"/>
              <a:buChar char="○"/>
            </a:pPr>
            <a:r>
              <a:rPr lang="en"/>
              <a:t>Hosanna, Raca (interjecciones)</a:t>
            </a:r>
            <a:endParaRPr/>
          </a:p>
          <a:p>
            <a:pPr marL="457200" lvl="0" indent="-342900" algn="l" rtl="0">
              <a:spcBef>
                <a:spcPts val="0"/>
              </a:spcBef>
              <a:spcAft>
                <a:spcPts val="0"/>
              </a:spcAft>
              <a:buSzPts val="1800"/>
              <a:buChar char="●"/>
            </a:pPr>
            <a:r>
              <a:rPr lang="en"/>
              <a:t>Autoridad del texto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rmAutofit fontScale="90000"/>
          </a:bodyPr>
          <a:lstStyle/>
          <a:p>
            <a:pPr marL="0" marR="0" lvl="0" indent="0" algn="ctr" rtl="0">
              <a:lnSpc>
                <a:spcPct val="100000"/>
              </a:lnSpc>
              <a:spcBef>
                <a:spcPts val="0"/>
              </a:spcBef>
              <a:spcAft>
                <a:spcPts val="0"/>
              </a:spcAft>
              <a:buNone/>
            </a:pPr>
            <a:r>
              <a:rPr lang="en"/>
              <a:t>Léxico, pérdidas y compensaciones</a:t>
            </a:r>
            <a:endParaRPr/>
          </a:p>
          <a:p>
            <a:pPr marL="0" marR="0" lvl="0" indent="0" algn="ctr" rtl="0">
              <a:lnSpc>
                <a:spcPct val="100000"/>
              </a:lnSpc>
              <a:spcBef>
                <a:spcPts val="0"/>
              </a:spcBef>
              <a:spcAft>
                <a:spcPts val="0"/>
              </a:spcAft>
              <a:buNone/>
            </a:pPr>
            <a:endParaRPr/>
          </a:p>
        </p:txBody>
      </p:sp>
      <p:sp>
        <p:nvSpPr>
          <p:cNvPr id="74" name="Google Shape;74;p16"/>
          <p:cNvSpPr txBox="1">
            <a:spLocks noGrp="1"/>
          </p:cNvSpPr>
          <p:nvPr>
            <p:ph type="body" idx="2"/>
          </p:nvPr>
        </p:nvSpPr>
        <p:spPr>
          <a:xfrm>
            <a:off x="4939500" y="221425"/>
            <a:ext cx="3837000" cy="4780500"/>
          </a:xfrm>
          <a:prstGeom prst="rect">
            <a:avLst/>
          </a:prstGeom>
        </p:spPr>
        <p:txBody>
          <a:bodyPr spcFirstLastPara="1" wrap="square" lIns="91425" tIns="91425" rIns="91425" bIns="91425" anchor="ctr" anchorCtr="0">
            <a:normAutofit fontScale="92500" lnSpcReduction="10000"/>
          </a:bodyPr>
          <a:lstStyle/>
          <a:p>
            <a:pPr marL="457200" marR="0" lvl="0" indent="-334327" algn="l" rtl="0">
              <a:lnSpc>
                <a:spcPct val="115000"/>
              </a:lnSpc>
              <a:spcBef>
                <a:spcPts val="0"/>
              </a:spcBef>
              <a:spcAft>
                <a:spcPts val="0"/>
              </a:spcAft>
              <a:buSzPct val="100000"/>
              <a:buChar char="●"/>
            </a:pPr>
            <a:r>
              <a:rPr lang="en"/>
              <a:t>¿Qué problemática presenta al traductor enfocarse en palabras (léxico) aisladas al buscarlas en el diccionario?</a:t>
            </a:r>
            <a:endParaRPr/>
          </a:p>
          <a:p>
            <a:pPr marL="0" marR="0" lvl="0" indent="0" algn="l" rtl="0">
              <a:lnSpc>
                <a:spcPct val="115000"/>
              </a:lnSpc>
              <a:spcBef>
                <a:spcPts val="1200"/>
              </a:spcBef>
              <a:spcAft>
                <a:spcPts val="0"/>
              </a:spcAft>
              <a:buNone/>
            </a:pPr>
            <a:endParaRPr/>
          </a:p>
          <a:p>
            <a:pPr marL="457200" marR="0" lvl="0" indent="-334327" algn="l" rtl="0">
              <a:lnSpc>
                <a:spcPct val="115000"/>
              </a:lnSpc>
              <a:spcBef>
                <a:spcPts val="1200"/>
              </a:spcBef>
              <a:spcAft>
                <a:spcPts val="0"/>
              </a:spcAft>
              <a:buSzPct val="100000"/>
              <a:buChar char="●"/>
            </a:pPr>
            <a:r>
              <a:rPr lang="en"/>
              <a:t>¿Qué debe hacer el traductor cuando se encuentra ante pérdidas lingüísticas o culturales?</a:t>
            </a:r>
            <a:endParaRPr/>
          </a:p>
          <a:p>
            <a:pPr marL="0" marR="0" lvl="0" indent="0" algn="l" rtl="0">
              <a:lnSpc>
                <a:spcPct val="115000"/>
              </a:lnSpc>
              <a:spcBef>
                <a:spcPts val="1200"/>
              </a:spcBef>
              <a:spcAft>
                <a:spcPts val="0"/>
              </a:spcAft>
              <a:buNone/>
            </a:pPr>
            <a:endParaRPr/>
          </a:p>
          <a:p>
            <a:pPr marL="457200" marR="0" lvl="0" indent="-334327" algn="l" rtl="0">
              <a:lnSpc>
                <a:spcPct val="115000"/>
              </a:lnSpc>
              <a:spcBef>
                <a:spcPts val="1200"/>
              </a:spcBef>
              <a:spcAft>
                <a:spcPts val="0"/>
              </a:spcAft>
              <a:buSzPct val="100000"/>
              <a:buChar char="●"/>
            </a:pPr>
            <a:r>
              <a:rPr lang="en"/>
              <a:t>¿Qué es una compensación? ¿Qué factores afectan las decisiones conscientes y deliberadas del traductor?</a:t>
            </a:r>
            <a:endParaRPr/>
          </a:p>
          <a:p>
            <a:pPr marL="457200" marR="0" lvl="0" indent="0" algn="l" rtl="0">
              <a:lnSpc>
                <a:spcPct val="115000"/>
              </a:lnSpc>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Práctica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Expresiones idiomáticas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sz="1400"/>
              <a:t>1.</a:t>
            </a:r>
            <a:r>
              <a:rPr lang="en" sz="1200">
                <a:solidFill>
                  <a:schemeClr val="dk1"/>
                </a:solidFill>
                <a:latin typeface="Times New Roman"/>
                <a:ea typeface="Times New Roman"/>
                <a:cs typeface="Times New Roman"/>
                <a:sym typeface="Times New Roman"/>
              </a:rPr>
              <a:t> </a:t>
            </a:r>
            <a:r>
              <a:rPr lang="en" sz="1400"/>
              <a:t>Llamar al pan, pan y al vino, vino</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 sz="1400"/>
              <a:t>2. Dime con quién andas y te diré quién eres</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 sz="1400"/>
              <a:t>3. Del dicho al hecho hay mucho trecho</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 sz="1400"/>
              <a:t>4. El tiempo es oro</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 sz="1400"/>
              <a:t>5. Estar entre la espada y la pared</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 sz="1400"/>
              <a:t>6. Zapatero, a tus zapatos</a:t>
            </a:r>
            <a:endParaRPr sz="1400"/>
          </a:p>
          <a:p>
            <a:pPr marL="0" marR="0" lvl="0" indent="0" algn="l" rtl="0">
              <a:lnSpc>
                <a:spcPct val="100000"/>
              </a:lnSpc>
              <a:spcBef>
                <a:spcPts val="0"/>
              </a:spcBef>
              <a:spcAft>
                <a:spcPts val="0"/>
              </a:spcAft>
              <a:buNone/>
            </a:pPr>
            <a:endParaRPr sz="1400"/>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Ortiguillas</a:t>
            </a:r>
            <a:endParaRPr/>
          </a:p>
        </p:txBody>
      </p:sp>
      <p:sp>
        <p:nvSpPr>
          <p:cNvPr id="91" name="Google Shape;91;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en" b="1"/>
              <a:t>Contexto</a:t>
            </a:r>
            <a:r>
              <a:rPr lang="en"/>
              <a:t>: El siguiente texto es una selección del artículo “MARISCOS POCO CONOCIDOS QUE DEBERÍAS DESCUBRIR”, publicado en el periódico español El País el 27 de diciembre de 2016. </a:t>
            </a:r>
            <a:endParaRPr/>
          </a:p>
          <a:p>
            <a:pPr marL="0" marR="0" lvl="0" indent="0" algn="l" rtl="0">
              <a:lnSpc>
                <a:spcPct val="115000"/>
              </a:lnSpc>
              <a:spcBef>
                <a:spcPts val="1200"/>
              </a:spcBef>
              <a:spcAft>
                <a:spcPts val="0"/>
              </a:spcAft>
              <a:buNone/>
            </a:pPr>
            <a:endParaRPr/>
          </a:p>
          <a:p>
            <a:pPr marL="0" marR="0" lvl="0" indent="0" algn="l" rtl="0">
              <a:lnSpc>
                <a:spcPct val="115000"/>
              </a:lnSpc>
              <a:spcBef>
                <a:spcPts val="1200"/>
              </a:spcBef>
              <a:spcAft>
                <a:spcPts val="0"/>
              </a:spcAft>
              <a:buNone/>
            </a:pPr>
            <a:r>
              <a:rPr lang="en" b="1"/>
              <a:t>Práctica</a:t>
            </a:r>
            <a:r>
              <a:rPr lang="en"/>
              <a:t>: Lee el siguiente texto y determina cuál es la intención, la audiencia y la forma en que está escrito (características); señala las palabras o expresiones difíciles. Finalmente, traduce el texto al inglés. Total 150 palabras.</a:t>
            </a:r>
            <a:endParaRPr/>
          </a:p>
          <a:p>
            <a:pPr marL="0" marR="0" lvl="0" indent="0" algn="l" rtl="0">
              <a:lnSpc>
                <a:spcPct val="115000"/>
              </a:lnSpc>
              <a:spcBef>
                <a:spcPts val="1200"/>
              </a:spcBef>
              <a:spcAft>
                <a:spcPts val="1200"/>
              </a:spcAft>
              <a:buNone/>
            </a:pPr>
            <a:endParaRPr/>
          </a:p>
        </p:txBody>
      </p:sp>
      <p:pic>
        <p:nvPicPr>
          <p:cNvPr id="92" name="Google Shape;92;p19"/>
          <p:cNvPicPr preferRelativeResize="0"/>
          <p:nvPr/>
        </p:nvPicPr>
        <p:blipFill>
          <a:blip r:embed="rId3">
            <a:alphaModFix/>
          </a:blip>
          <a:stretch>
            <a:fillRect/>
          </a:stretch>
        </p:blipFill>
        <p:spPr>
          <a:xfrm>
            <a:off x="4572000" y="238550"/>
            <a:ext cx="2333200" cy="2333200"/>
          </a:xfrm>
          <a:prstGeom prst="rect">
            <a:avLst/>
          </a:prstGeom>
          <a:noFill/>
          <a:ln>
            <a:noFill/>
          </a:ln>
        </p:spPr>
      </p:pic>
      <p:pic>
        <p:nvPicPr>
          <p:cNvPr id="93" name="Google Shape;93;p19"/>
          <p:cNvPicPr preferRelativeResize="0"/>
          <p:nvPr/>
        </p:nvPicPr>
        <p:blipFill>
          <a:blip r:embed="rId4">
            <a:alphaModFix/>
          </a:blip>
          <a:stretch>
            <a:fillRect/>
          </a:stretch>
        </p:blipFill>
        <p:spPr>
          <a:xfrm>
            <a:off x="7165601" y="1209250"/>
            <a:ext cx="2803550" cy="1678450"/>
          </a:xfrm>
          <a:prstGeom prst="rect">
            <a:avLst/>
          </a:prstGeom>
          <a:noFill/>
          <a:ln>
            <a:noFill/>
          </a:ln>
        </p:spPr>
      </p:pic>
      <p:pic>
        <p:nvPicPr>
          <p:cNvPr id="94" name="Google Shape;94;p19"/>
          <p:cNvPicPr preferRelativeResize="0"/>
          <p:nvPr/>
        </p:nvPicPr>
        <p:blipFill>
          <a:blip r:embed="rId5">
            <a:alphaModFix/>
          </a:blip>
          <a:stretch>
            <a:fillRect/>
          </a:stretch>
        </p:blipFill>
        <p:spPr>
          <a:xfrm>
            <a:off x="4751075" y="2993275"/>
            <a:ext cx="2492600" cy="1871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975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Ortiguillas</a:t>
            </a:r>
            <a:endParaRPr/>
          </a:p>
        </p:txBody>
      </p:sp>
      <p:sp>
        <p:nvSpPr>
          <p:cNvPr id="100" name="Google Shape;100;p20"/>
          <p:cNvSpPr txBox="1">
            <a:spLocks noGrp="1"/>
          </p:cNvSpPr>
          <p:nvPr>
            <p:ph type="body" idx="1"/>
          </p:nvPr>
        </p:nvSpPr>
        <p:spPr>
          <a:xfrm>
            <a:off x="233700" y="833650"/>
            <a:ext cx="4077900" cy="37353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Clr>
                <a:schemeClr val="dk1"/>
              </a:buClr>
              <a:buSzPts val="1100"/>
              <a:buFont typeface="Arial"/>
              <a:buNone/>
            </a:pPr>
            <a:r>
              <a:rPr lang="en"/>
              <a:t>Bastante conocidas en Cádiz y el resto de la costa andaluza, las </a:t>
            </a:r>
            <a:r>
              <a:rPr lang="en" b="1"/>
              <a:t>ortiguillas</a:t>
            </a:r>
            <a:r>
              <a:rPr lang="en"/>
              <a:t> o </a:t>
            </a:r>
            <a:r>
              <a:rPr lang="en" b="1"/>
              <a:t>anémonas</a:t>
            </a:r>
            <a:r>
              <a:rPr lang="en"/>
              <a:t> de mar no son plato común en el resto de España. En este caso no estamos hablando de un </a:t>
            </a:r>
            <a:r>
              <a:rPr lang="en" b="1"/>
              <a:t>molusco</a:t>
            </a:r>
            <a:r>
              <a:rPr lang="en"/>
              <a:t>, sino de un </a:t>
            </a:r>
            <a:r>
              <a:rPr lang="en" b="1"/>
              <a:t>pólipo</a:t>
            </a:r>
            <a:r>
              <a:rPr lang="en"/>
              <a:t> y a primera vista dejan bastante que desear: son </a:t>
            </a:r>
            <a:r>
              <a:rPr lang="en" b="1"/>
              <a:t>viscosas</a:t>
            </a:r>
            <a:r>
              <a:rPr lang="en"/>
              <a:t> y de colores </a:t>
            </a:r>
            <a:r>
              <a:rPr lang="en" b="1"/>
              <a:t>iridiscentes</a:t>
            </a:r>
            <a:r>
              <a:rPr lang="en"/>
              <a:t> que fluctúan del </a:t>
            </a:r>
            <a:r>
              <a:rPr lang="en" b="1"/>
              <a:t>pardo</a:t>
            </a:r>
            <a:r>
              <a:rPr lang="en"/>
              <a:t> al violeta pasando por el verde.</a:t>
            </a:r>
            <a:endParaRPr/>
          </a:p>
          <a:p>
            <a:pPr marL="0" lvl="0" indent="0" algn="l" rtl="0">
              <a:lnSpc>
                <a:spcPct val="100000"/>
              </a:lnSpc>
              <a:spcBef>
                <a:spcPts val="0"/>
              </a:spcBef>
              <a:spcAft>
                <a:spcPts val="0"/>
              </a:spcAft>
              <a:buNone/>
            </a:pPr>
            <a:r>
              <a:rPr lang="en"/>
              <a:t>Son muy feas, vamos, pero todo lo que tienen de feas lo tienen de sabrosas.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Clr>
                <a:schemeClr val="dk1"/>
              </a:buClr>
              <a:buSzPts val="1100"/>
              <a:buFont typeface="Arial"/>
              <a:buNone/>
            </a:pPr>
            <a:r>
              <a:rPr lang="en"/>
              <a:t>Suelen comerse </a:t>
            </a:r>
            <a:r>
              <a:rPr lang="en" b="1"/>
              <a:t>rebozadas</a:t>
            </a:r>
            <a:r>
              <a:rPr lang="en"/>
              <a:t>, en una mezcla a partes iguales de harinas de trigo y garbanzo, y fritas en aceite de girasol entre veinte y treinta segundos. El resultado es una especie de </a:t>
            </a:r>
            <a:r>
              <a:rPr lang="en" b="1"/>
              <a:t>buñuelo</a:t>
            </a:r>
            <a:r>
              <a:rPr lang="en"/>
              <a:t> cremoso y </a:t>
            </a:r>
            <a:r>
              <a:rPr lang="en" b="1"/>
              <a:t>fluido</a:t>
            </a:r>
            <a:r>
              <a:rPr lang="en"/>
              <a:t> con un intenso sabor a mar. Es muy complicado encontrarlas frescas fuera de la zona de la que son </a:t>
            </a:r>
            <a:r>
              <a:rPr lang="en" b="1"/>
              <a:t>endémicas</a:t>
            </a:r>
            <a:r>
              <a:rPr lang="en"/>
              <a:t> porque viajan mal, pero no imposible.</a:t>
            </a:r>
            <a:endParaRPr/>
          </a:p>
          <a:p>
            <a:pPr marL="0" lvl="0" indent="0" algn="l" rtl="0">
              <a:spcBef>
                <a:spcPts val="0"/>
              </a:spcBef>
              <a:spcAft>
                <a:spcPts val="1200"/>
              </a:spcAft>
              <a:buNone/>
            </a:pPr>
            <a:endParaRPr/>
          </a:p>
        </p:txBody>
      </p:sp>
      <p:sp>
        <p:nvSpPr>
          <p:cNvPr id="101" name="Google Shape;101;p20"/>
          <p:cNvSpPr txBox="1">
            <a:spLocks noGrp="1"/>
          </p:cNvSpPr>
          <p:nvPr>
            <p:ph type="body" idx="2"/>
          </p:nvPr>
        </p:nvSpPr>
        <p:spPr>
          <a:xfrm>
            <a:off x="4754350" y="833525"/>
            <a:ext cx="4077900" cy="3735300"/>
          </a:xfrm>
          <a:prstGeom prst="rect">
            <a:avLst/>
          </a:prstGeom>
        </p:spPr>
        <p:txBody>
          <a:bodyPr spcFirstLastPara="1" wrap="square" lIns="91425" tIns="91425" rIns="91425" bIns="91425" anchor="t" anchorCtr="0">
            <a:normAutofit fontScale="92500" lnSpcReduction="10000"/>
          </a:bodyPr>
          <a:lstStyle/>
          <a:p>
            <a:pPr marL="0" marR="0" lvl="0" indent="0" algn="l" rtl="0">
              <a:lnSpc>
                <a:spcPct val="100000"/>
              </a:lnSpc>
              <a:spcBef>
                <a:spcPts val="0"/>
              </a:spcBef>
              <a:spcAft>
                <a:spcPts val="0"/>
              </a:spcAft>
              <a:buNone/>
            </a:pPr>
            <a:r>
              <a:rPr lang="en" i="1"/>
              <a:t>Ortiguillas</a:t>
            </a:r>
            <a:r>
              <a:rPr lang="en"/>
              <a:t>, or sea anemones, are well known in Cadiz and along the Andalusian coast, but they are not a common dish in the rest of Spain. We are not talking about shellfish (mollusk), but anemones (snakelocks anemone), and at first glance they are not appetizing. They are gooey (viscous) and iridescent (polychromatic; multicolored). They fluctuate from brown to green to violet (purple). Let’s just say they are ugly, but as ugly as they are, they are also delicious.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
              <a:t>They are usually prepared in a batter, a mix of equal parts wheat and chickpea flours. Then they are fried in vegetable oil for 20 or 30 seconds. The result is a sort of creamy and runny dough that has a strong sea flavor. Although not impossible, it is hard to find them fresh outside their natural zone because it is not easy to transport them. </a:t>
            </a:r>
            <a:endParaRPr/>
          </a:p>
          <a:p>
            <a:pPr marL="0" marR="0" lvl="0" indent="0" algn="l" rtl="0">
              <a:lnSpc>
                <a:spcPct val="100000"/>
              </a:lnSpc>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On-screen Show (16:9)</PresentationFormat>
  <Paragraphs>64</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Léxico, pérdidas y compensaciones; San Agustín y expresiones idiomáticas</vt:lpstr>
      <vt:lpstr>Notas</vt:lpstr>
      <vt:lpstr>San Agustin C. 354-430</vt:lpstr>
      <vt:lpstr>San Agustin, “De la doctrina cristiana”</vt:lpstr>
      <vt:lpstr>Léxico, pérdidas y compensaciones </vt:lpstr>
      <vt:lpstr>Práctica</vt:lpstr>
      <vt:lpstr>Expresiones idiomáticas</vt:lpstr>
      <vt:lpstr>Ortiguillas</vt:lpstr>
      <vt:lpstr>Ortiguillas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Léxico, pérdidas y compensaciones; San Agustín y expresiones idiomáticas</dc:title>
  <cp:lastModifiedBy>Johnson, Demetrius</cp:lastModifiedBy>
  <cp:revision>1</cp:revision>
  <dcterms:modified xsi:type="dcterms:W3CDTF">2023-01-12T15:47:11Z</dcterms:modified>
</cp:coreProperties>
</file>