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65" r:id="rId7"/>
    <p:sldId id="257" r:id="rId8"/>
    <p:sldId id="271" r:id="rId9"/>
    <p:sldId id="268" r:id="rId10"/>
    <p:sldId id="270" r:id="rId11"/>
    <p:sldId id="262" r:id="rId12"/>
    <p:sldId id="272" r:id="rId13"/>
    <p:sldId id="264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à la date 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D25A3-3DF0-4381-928D-1E1ED2E292D9}" type="datetime1">
              <a:rPr lang="fr-FR" smtClean="0"/>
              <a:t>16/05/2021</a:t>
            </a:fld>
            <a:endParaRPr lang="fr-FR" dirty="0"/>
          </a:p>
        </p:txBody>
      </p:sp>
      <p:sp>
        <p:nvSpPr>
          <p:cNvPr id="4" name="Espace réservé au pied de page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7C5A4-6615-4B01-8E1D-C7388760DAF2}" type="datetime1">
              <a:rPr lang="fr-FR" smtClean="0"/>
              <a:pPr/>
              <a:t>16/05/2021</a:t>
            </a:fld>
            <a:endParaRPr lang="fr-FR" dirty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1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9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64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35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21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11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52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63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2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e 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e 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Ovale 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e libre 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2C24389C-1E6F-47EB-97FF-AED7F49519D6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 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2" name="Espace réservé à l’image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73BD7-727F-404F-A210-C9F69061F9F8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Espace réservé au contenu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36D93-5F92-4D1C-9205-997699C3C76C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F9BBD-87AF-4947-80B8-954A018E7474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17D30F-AD87-4483-964A-AAF5F8F77A4F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65218-95D3-485F-990F-093C51252F76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A1458-BE94-4D62-8FDB-35E59DE20469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FBE5F-2B85-4528-8137-C1CD02F4A662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 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252B8-1308-4E75-90C6-55D08A76F33B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-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6FF10-42A6-4472-A02D-FAC259CE88D7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ces sous forme d’icônes 5 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au texte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6" name="Espace réservé au texte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7" name="Espace réservé au texte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8" name="Espace réservé au texte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sp>
        <p:nvSpPr>
          <p:cNvPr id="19" name="Espace réservé au texte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Élément de texte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4163-DBDD-4BCF-8422-5FF96D92CB08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1" name="Espace réservé d’image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2" name="Espace réservé d’image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4" name="Espace réservé d’image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6" name="Espace réservé d’image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ônes puces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e 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Espace réservé d’image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space réservé d’image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2" name="Ovale 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DE2C9-464B-42F5-BE42-DDAD9D5523E5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6" name="Espace réservé au texte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8" name="Espace réservé au texte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0" name="Espace réservé d’image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ônes puces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Espace réservé d’image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2" name="Ovale 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llipse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’image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32" name="Espace réservé d’image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70C730-20C5-4497-B3DA-AE4DFA4E2AA7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6" name="Espace réservé au texte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8" name="Espace réservé au texte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ônes puces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llipse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’image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32" name="Espace réservé d’image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BB6D23-583F-479E-BCC3-127B26CA2798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ône puces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Espace réservé d’image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e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fr-FR" noProof="0"/>
              <a:t>Cliquez pour modifier le style du titre principal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F7343-C432-496B-9FD6-003BC54C59F1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au texte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18" name="Espace réservé au texte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6" name="Espace réservé au texte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8" name="Espace réservé au texte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fr-FR" noProof="0"/>
              <a:t>Modifier à la description de puce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Espace réservé d’image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  <p:sp>
        <p:nvSpPr>
          <p:cNvPr id="22" name="Ovale 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fr-FR" noProof="0"/>
              <a:t>Sélectionnez l’icône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 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 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4E2284-52D7-4D09-AD34-82B62162C7D0}" type="datetime1">
              <a:rPr lang="fr-FR" noProof="0" smtClean="0"/>
              <a:t>16/05/2021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fr-FR/article/edit-your-school-presentation-44445997-6769-4d44-8b30-f9e3050adbfb?ui=fr-FR&amp;rs=fr-FR&amp;ad=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401" y="751352"/>
            <a:ext cx="8825658" cy="2677648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Développement d’un site web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01" y="5146712"/>
            <a:ext cx="5494420" cy="86142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bg1"/>
                </a:solidFill>
              </a:rPr>
              <a:t>Hamza el hnait &amp; mohammed Bekraoui 	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6B69D5-94D7-47EA-AF60-6CDC6F0A1E23}"/>
              </a:ext>
            </a:extLst>
          </p:cNvPr>
          <p:cNvSpPr txBox="1"/>
          <p:nvPr/>
        </p:nvSpPr>
        <p:spPr>
          <a:xfrm>
            <a:off x="7377344" y="5146712"/>
            <a:ext cx="405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cap="all" dirty="0">
                <a:solidFill>
                  <a:schemeClr val="bg1"/>
                </a:solidFill>
              </a:rPr>
              <a:t>Professeur  encadrant</a:t>
            </a:r>
          </a:p>
          <a:p>
            <a:r>
              <a:rPr lang="fr-FR" sz="1600" cap="all" dirty="0">
                <a:solidFill>
                  <a:schemeClr val="bg1"/>
                </a:solidFill>
              </a:rPr>
              <a:t> </a:t>
            </a:r>
            <a:r>
              <a:rPr lang="en-US" sz="2000" cap="all" dirty="0">
                <a:solidFill>
                  <a:schemeClr val="bg1"/>
                </a:solidFill>
              </a:rPr>
              <a:t>ABDELLAH EL MANOUAR</a:t>
            </a:r>
            <a:r>
              <a:rPr lang="fr-FR" sz="2000" cap="all" dirty="0">
                <a:solidFill>
                  <a:schemeClr val="bg1"/>
                </a:solidFill>
              </a:rPr>
              <a:t> </a:t>
            </a:r>
            <a:endParaRPr lang="en-US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300">
                <a:solidFill>
                  <a:schemeClr val="bg1"/>
                </a:solidFill>
              </a:rPr>
              <a:t>Quel est le moment approprié pour autoriser une attitude positive et être respectueux 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Ø"/>
            </a:pPr>
            <a:r>
              <a:rPr lang="fr-FR">
                <a:solidFill>
                  <a:schemeClr val="bg1"/>
                </a:solidFill>
              </a:rPr>
              <a:t>TOUJOURS ! Faire votre meilleure pour être respectueux et avoir une attitude positive chaque jour. Nous allons avoir une année fantastique !</a:t>
            </a:r>
          </a:p>
        </p:txBody>
      </p:sp>
      <p:pic>
        <p:nvPicPr>
          <p:cNvPr id="22" name="Espace réservé à l’image 21" descr="Jeune étudiant tenant un livre et un stylet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 descr="élément décoratif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fr-FR" sz="5400" dirty="0">
                <a:solidFill>
                  <a:schemeClr val="bg1"/>
                </a:solidFill>
              </a:rPr>
              <a:t>Plan</a:t>
            </a:r>
            <a:endParaRPr lang="fr-FR" sz="2300" dirty="0">
              <a:solidFill>
                <a:schemeClr val="bg1"/>
              </a:solidFill>
            </a:endParaRPr>
          </a:p>
        </p:txBody>
      </p:sp>
      <p:sp>
        <p:nvSpPr>
          <p:cNvPr id="3" name="Espace réservé au texte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1367" y="1748812"/>
            <a:ext cx="3852000" cy="7200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Introduction au sujet</a:t>
            </a:r>
          </a:p>
        </p:txBody>
      </p:sp>
      <p:sp>
        <p:nvSpPr>
          <p:cNvPr id="4" name="Espace réservé au texte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1367" y="2561156"/>
            <a:ext cx="3852000" cy="7200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Problématiques</a:t>
            </a:r>
          </a:p>
        </p:txBody>
      </p:sp>
      <p:sp>
        <p:nvSpPr>
          <p:cNvPr id="5" name="Espace réservé au texte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1367" y="3373501"/>
            <a:ext cx="3852000" cy="7200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Plan de travail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1367" y="4185846"/>
            <a:ext cx="3852000" cy="7200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Avancement</a:t>
            </a:r>
          </a:p>
        </p:txBody>
      </p:sp>
      <p:sp>
        <p:nvSpPr>
          <p:cNvPr id="9" name="Espace réservé au texte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51367" y="4998190"/>
            <a:ext cx="3852000" cy="720000"/>
          </a:xfrm>
        </p:spPr>
        <p:txBody>
          <a:bodyPr rtlCol="0"/>
          <a:lstStyle/>
          <a:p>
            <a:pPr rtl="0"/>
            <a:r>
              <a:rPr lang="fr-FR" dirty="0"/>
              <a:t>Problèmes rencontrés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pour une image  17">
            <a:extLst>
              <a:ext uri="{FF2B5EF4-FFF2-40B4-BE49-F238E27FC236}">
                <a16:creationId xmlns:a16="http://schemas.microsoft.com/office/drawing/2014/main" id="{3345FB5A-750D-4177-A297-439D39E110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33330" t="70" r="4492" b="-70"/>
          <a:stretch/>
        </p:blipFill>
        <p:spPr>
          <a:xfrm>
            <a:off x="6126480" y="478881"/>
            <a:ext cx="5582675" cy="5908526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956485"/>
            <a:ext cx="3960000" cy="17356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fr-FR" sz="2800" dirty="0">
                <a:solidFill>
                  <a:schemeClr val="bg1"/>
                </a:solidFill>
              </a:rPr>
              <a:t>Introduction</a:t>
            </a:r>
            <a:endParaRPr lang="fr-FR" sz="23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2692153"/>
            <a:ext cx="3958952" cy="229043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fr-FR" sz="1800" b="0" i="0" dirty="0">
                <a:effectLst/>
                <a:latin typeface="metric-regular"/>
              </a:rPr>
              <a:t>Le commerce électronique, également connu sous le nom de commerce électronique, en ligne ou sur </a:t>
            </a:r>
            <a:r>
              <a:rPr lang="fr-FR" sz="1800" b="1" i="0" dirty="0">
                <a:effectLst/>
                <a:latin typeface="metric-regular"/>
              </a:rPr>
              <a:t>Internet,</a:t>
            </a:r>
            <a:r>
              <a:rPr lang="fr-FR" sz="1800" b="0" i="0" dirty="0">
                <a:effectLst/>
                <a:latin typeface="metric-regular"/>
              </a:rPr>
              <a:t> est un modèle commercial qui fait référence à l' </a:t>
            </a:r>
            <a:r>
              <a:rPr lang="fr-FR" sz="1800" b="1" i="0" dirty="0">
                <a:effectLst/>
                <a:latin typeface="metric-regular"/>
              </a:rPr>
              <a:t>achat</a:t>
            </a:r>
            <a:r>
              <a:rPr lang="fr-FR" sz="1800" b="0" i="0" dirty="0">
                <a:effectLst/>
                <a:latin typeface="metric-regular"/>
              </a:rPr>
              <a:t> et à la </a:t>
            </a:r>
            <a:r>
              <a:rPr lang="fr-FR" sz="1800" b="1" i="0" dirty="0">
                <a:effectLst/>
                <a:latin typeface="metric-regular"/>
              </a:rPr>
              <a:t>vente de</a:t>
            </a:r>
            <a:r>
              <a:rPr lang="fr-FR" sz="1800" b="0" i="0" dirty="0">
                <a:effectLst/>
                <a:latin typeface="metric-regular"/>
              </a:rPr>
              <a:t> produits ou de services sur Internet. C'est simplement une façon de faire des affaires sur Internet sans avoir à visiter le magasin physique.</a:t>
            </a:r>
            <a:endParaRPr lang="fr-FR" sz="1800" dirty="0"/>
          </a:p>
        </p:txBody>
      </p:sp>
      <p:sp>
        <p:nvSpPr>
          <p:cNvPr id="5" name="Rectangle 4" descr="élément décoratif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au numéro de diapositive 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Problématique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endParaRPr lang="fr-FR" dirty="0">
              <a:solidFill>
                <a:srgbClr val="0070C0"/>
              </a:solidFill>
            </a:endParaRPr>
          </a:p>
          <a:p>
            <a:pPr algn="ctr" rtl="0"/>
            <a:endParaRPr lang="fr-FR" dirty="0">
              <a:solidFill>
                <a:srgbClr val="0070C0"/>
              </a:solidFill>
            </a:endParaRPr>
          </a:p>
          <a:p>
            <a:pPr algn="ctr" rtl="0"/>
            <a:endParaRPr lang="fr-FR" dirty="0">
              <a:solidFill>
                <a:srgbClr val="0070C0"/>
              </a:solidFill>
            </a:endParaRPr>
          </a:p>
          <a:p>
            <a:pPr algn="ctr" rtl="0"/>
            <a:endParaRPr lang="fr-FR" dirty="0">
              <a:solidFill>
                <a:srgbClr val="0070C0"/>
              </a:solidFill>
            </a:endParaRPr>
          </a:p>
          <a:p>
            <a:pPr algn="ctr" rtl="0"/>
            <a:r>
              <a:rPr lang="fr-FR" sz="3200" dirty="0">
                <a:solidFill>
                  <a:srgbClr val="0070C0"/>
                </a:solidFill>
              </a:rPr>
              <a:t>Développement d’un site web </a:t>
            </a:r>
            <a:r>
              <a:rPr lang="fr-FR" sz="3200" dirty="0" err="1">
                <a:solidFill>
                  <a:srgbClr val="0070C0"/>
                </a:solidFill>
              </a:rPr>
              <a:t>E_Commerce</a:t>
            </a:r>
            <a:r>
              <a:rPr lang="fr-FR" sz="3200" dirty="0">
                <a:solidFill>
                  <a:srgbClr val="0070C0"/>
                </a:solidFill>
              </a:rPr>
              <a:t> permettant l’achat des billets avions en ligne plus autres choses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3B10FC-B67E-485D-80EB-DF010922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space réservé à l’image 43" descr="Livre ouvert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21" b="1521"/>
          <a:stretch/>
        </p:blipFill>
        <p:spPr/>
      </p:pic>
      <p:pic>
        <p:nvPicPr>
          <p:cNvPr id="42" name="Espace réservé à l’image 41" descr="Coche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420" b="1420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200" dirty="0"/>
              <a:t>Plan de travail</a:t>
            </a:r>
          </a:p>
        </p:txBody>
      </p:sp>
      <p:sp>
        <p:nvSpPr>
          <p:cNvPr id="16" name="Espace réservé au numéro de diapositive 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au texte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Analyse du sujet et planification des étapes de travail.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Apprendre les technologies nécessaire pour le développement d’un site web en général et spécifiquement un site web E-commerce(HTML-CSS-PHP-JavaScript)</a:t>
            </a:r>
          </a:p>
        </p:txBody>
      </p:sp>
      <p:sp>
        <p:nvSpPr>
          <p:cNvPr id="8" name="Espace réservé au texte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Commencer à développer le site web en commençant par le Backend puis le Frontend </a:t>
            </a:r>
          </a:p>
        </p:txBody>
      </p:sp>
      <p:sp>
        <p:nvSpPr>
          <p:cNvPr id="10" name="Espace réservé au texte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Réalisation du rapport du projet et se préparer pour la soutenance .</a:t>
            </a:r>
          </a:p>
        </p:txBody>
      </p:sp>
      <p:pic>
        <p:nvPicPr>
          <p:cNvPr id="38" name="Espace réservé à l’image 37" descr="Chronomètre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321" b="1321"/>
          <a:stretch/>
        </p:blipFill>
        <p:spPr/>
      </p:pic>
      <p:pic>
        <p:nvPicPr>
          <p:cNvPr id="40" name="Espace réservé à l’image 39" descr="Partager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423" b="1423"/>
          <a:stretch/>
        </p:blipFill>
        <p:spPr/>
      </p:pic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à d’image 17" descr="Livres">
            <a:extLst>
              <a:ext uri="{FF2B5EF4-FFF2-40B4-BE49-F238E27FC236}">
                <a16:creationId xmlns:a16="http://schemas.microsoft.com/office/drawing/2014/main" id="{DC211434-F1B3-4E2F-B008-4EEA0ACB335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5" b="85"/>
          <a:stretch/>
        </p:blipFill>
        <p:spPr>
          <a:xfrm>
            <a:off x="6451600" y="967002"/>
            <a:ext cx="930275" cy="928688"/>
          </a:xfrm>
        </p:spPr>
      </p:pic>
      <p:pic>
        <p:nvPicPr>
          <p:cNvPr id="16" name="Espace réservé à l’image 15" descr="Crayon">
            <a:extLst>
              <a:ext uri="{FF2B5EF4-FFF2-40B4-BE49-F238E27FC236}">
                <a16:creationId xmlns:a16="http://schemas.microsoft.com/office/drawing/2014/main" id="{2ABB9B2C-8073-4AE8-9BDD-46925F1DD0E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51600" y="3873500"/>
            <a:ext cx="930275" cy="93027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/>
          <a:lstStyle/>
          <a:p>
            <a:r>
              <a:rPr lang="fr-FR" sz="2400" dirty="0"/>
              <a:t>Problèmes rencontrés</a:t>
            </a:r>
          </a:p>
        </p:txBody>
      </p: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fld id="{9FF96B15-8338-45D5-A943-561235072D6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au texte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/>
          <a:p>
            <a:r>
              <a:rPr lang="fr-FR" dirty="0"/>
              <a:t>Plusieurs nouveaux technologie à apprendre</a:t>
            </a: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/>
          <a:p>
            <a:r>
              <a:rPr lang="fr-FR" dirty="0"/>
              <a:t>Beaucoup de difficultés au niveau du Frontend </a:t>
            </a:r>
          </a:p>
          <a:p>
            <a:endParaRPr lang="fr-FR" dirty="0"/>
          </a:p>
        </p:txBody>
      </p:sp>
      <p:sp>
        <p:nvSpPr>
          <p:cNvPr id="8" name="Espace réservé au texte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 lnSpcReduction="10000"/>
          </a:bodyPr>
          <a:lstStyle/>
          <a:p>
            <a:r>
              <a:rPr lang="fr-FR" dirty="0"/>
              <a:t>Rencontrer des concepts avancés au niveau du développement web et difficile à comprendre .</a:t>
            </a:r>
          </a:p>
          <a:p>
            <a:endParaRPr lang="fr-FR" dirty="0"/>
          </a:p>
        </p:txBody>
      </p:sp>
      <p:sp>
        <p:nvSpPr>
          <p:cNvPr id="10" name="Espace réservé au texte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235" y="5258548"/>
            <a:ext cx="2325688" cy="774700"/>
          </a:xfrm>
        </p:spPr>
        <p:txBody>
          <a:bodyPr rtlCol="0"/>
          <a:lstStyle/>
          <a:p>
            <a:r>
              <a:rPr lang="fr-FR" dirty="0"/>
              <a:t>Contraintes de temps </a:t>
            </a:r>
          </a:p>
        </p:txBody>
      </p:sp>
      <p:pic>
        <p:nvPicPr>
          <p:cNvPr id="12" name="Espace réservé d’image 11" descr="Horloge">
            <a:extLst>
              <a:ext uri="{FF2B5EF4-FFF2-40B4-BE49-F238E27FC236}">
                <a16:creationId xmlns:a16="http://schemas.microsoft.com/office/drawing/2014/main" id="{E1DDCE14-088F-46E3-A4A0-3D2F40EA673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864600" y="3865654"/>
            <a:ext cx="928688" cy="928687"/>
          </a:xfrm>
        </p:spPr>
      </p:pic>
      <p:pic>
        <p:nvPicPr>
          <p:cNvPr id="14" name="Espace réservé d’image 13" descr="Maison">
            <a:extLst>
              <a:ext uri="{FF2B5EF4-FFF2-40B4-BE49-F238E27FC236}">
                <a16:creationId xmlns:a16="http://schemas.microsoft.com/office/drawing/2014/main" id="{9B25FBAB-6696-4071-A181-E7F39B4AA1E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864600" y="965200"/>
            <a:ext cx="930275" cy="930275"/>
          </a:xfr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Taille-crayon	</a:t>
            </a:r>
          </a:p>
        </p:txBody>
      </p:sp>
      <p:pic>
        <p:nvPicPr>
          <p:cNvPr id="12" name="Espace réservé d’image 11" descr="Livre ouvert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4" name="Espace réservé au texte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93215" y="3785996"/>
            <a:ext cx="2412000" cy="150345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Vous pouvez ajuster la netteté de votre crayon à tout moment à l’exception </a:t>
            </a:r>
            <a:br>
              <a:rPr lang="fr-FR" dirty="0"/>
            </a:br>
            <a:r>
              <a:rPr lang="fr-FR" dirty="0"/>
              <a:t>pour la durée des instructions, les activités de la classe, </a:t>
            </a:r>
            <a:br>
              <a:rPr lang="fr-FR" dirty="0"/>
            </a:br>
            <a:r>
              <a:rPr lang="fr-FR" dirty="0"/>
              <a:t>ou leçons.</a:t>
            </a:r>
          </a:p>
          <a:p>
            <a:pPr rtl="0"/>
            <a:endParaRPr lang="fr-FR" dirty="0"/>
          </a:p>
        </p:txBody>
      </p:sp>
      <p:pic>
        <p:nvPicPr>
          <p:cNvPr id="14" name="Espace réservé d’image 13" descr="Crayon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Les crayons mécaniques</a:t>
            </a:r>
            <a:br>
              <a:rPr lang="fr-FR" dirty="0"/>
            </a:br>
            <a:r>
              <a:rPr lang="fr-FR" dirty="0"/>
              <a:t>sont également autorisés !</a:t>
            </a:r>
          </a:p>
        </p:txBody>
      </p: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300" dirty="0">
                <a:solidFill>
                  <a:schemeClr val="bg1"/>
                </a:solidFill>
              </a:rPr>
              <a:t>Alignement pour l’alvéole, le déjeuner et les autres activités</a:t>
            </a:r>
          </a:p>
        </p:txBody>
      </p: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smtClean="0"/>
              <a:t>8</a:t>
            </a:fld>
            <a:endParaRPr lang="fr-FR" dirty="0"/>
          </a:p>
        </p:txBody>
      </p:sp>
      <p:graphicFrame>
        <p:nvGraphicFramePr>
          <p:cNvPr id="5" name="Espace réservé du contenu 2" descr="3 puces numérotées dans une ligne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1230119049"/>
              </p:ext>
            </p:extLst>
          </p:nvPr>
        </p:nvGraphicFramePr>
        <p:xfrm>
          <a:off x="11263313" y="966788"/>
          <a:ext cx="928687" cy="92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Comment et quand me contacter ?</a:t>
            </a:r>
          </a:p>
        </p:txBody>
      </p:sp>
      <p:pic>
        <p:nvPicPr>
          <p:cNvPr id="12" name="Espace réservé d’image 11" descr="Dans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Espace réservé au texte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268000" cy="182670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Je vous souhaite d’avoir une excellente année pleine de réussite!</a:t>
            </a:r>
          </a:p>
        </p:txBody>
      </p:sp>
      <p:pic>
        <p:nvPicPr>
          <p:cNvPr id="14" name="Espace réservé d’image 13" descr="Enseignant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232000" cy="182670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Vous pouvez me contacter sur les questions ou problèmes à tout moment où nous ne sommes pas au milieu d’instruction direct ou je n’aide pas d’autres étudiants.</a:t>
            </a:r>
          </a:p>
        </p:txBody>
      </p:sp>
      <p:pic>
        <p:nvPicPr>
          <p:cNvPr id="16" name="Espace réservé à l’image 15" descr="Envelop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Espace réservé au texte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232000" cy="182670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Vous pouvez me contacter par </a:t>
            </a:r>
            <a:r>
              <a:rPr lang="fr-FR" dirty="0" err="1"/>
              <a:t>par</a:t>
            </a:r>
            <a:r>
              <a:rPr lang="fr-FR" dirty="0"/>
              <a:t> e-mail moi si nécessaire, et je répondrai quand je peux.</a:t>
            </a:r>
          </a:p>
        </p:txBody>
      </p:sp>
      <p:pic>
        <p:nvPicPr>
          <p:cNvPr id="18" name="Espace réservé à d’image 17" descr="Livre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Espace réservé au texte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232000" cy="182670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Je suis disponible pour une aide supplémentaire avant ou après l’école. Si cela est possible, Merci de me faire savoir à l’avance afin que je puisse planifier en conséquence.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&#10;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407_TF66741836" id="{CA1EE957-9F12-49C2-A4F3-A901D24A328C}" vid="{502DA16D-E1BB-4631-940B-8E8C353062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Début des procédures année</Template>
  <TotalTime>73</TotalTime>
  <Words>401</Words>
  <Application>Microsoft Office PowerPoint</Application>
  <PresentationFormat>Grand écran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metric-regular</vt:lpstr>
      <vt:lpstr>Wingdings</vt:lpstr>
      <vt:lpstr>Wingdings 3</vt:lpstr>
      <vt:lpstr>Salle d’Ions
</vt:lpstr>
      <vt:lpstr>Développement d’un site web e-commerce</vt:lpstr>
      <vt:lpstr>Plan</vt:lpstr>
      <vt:lpstr>Introduction</vt:lpstr>
      <vt:lpstr>Problématique</vt:lpstr>
      <vt:lpstr>Plan de travail</vt:lpstr>
      <vt:lpstr>Problèmes rencontrés</vt:lpstr>
      <vt:lpstr>Taille-crayon </vt:lpstr>
      <vt:lpstr>Alignement pour l’alvéole, le déjeuner et les autres activités</vt:lpstr>
      <vt:lpstr>Comment et quand me contacter ?</vt:lpstr>
      <vt:lpstr>Quel est le moment approprié pour autoriser une attitude positive et être respectueux 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 site web e-commerce</dc:title>
  <dc:creator>mohammed bekraoui</dc:creator>
  <cp:lastModifiedBy>mohammed bekraoui</cp:lastModifiedBy>
  <cp:revision>7</cp:revision>
  <dcterms:created xsi:type="dcterms:W3CDTF">2021-05-16T16:40:29Z</dcterms:created>
  <dcterms:modified xsi:type="dcterms:W3CDTF">2021-05-16T17:54:07Z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