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Montserrat SemiBold"/>
      <p:regular r:id="rId43"/>
      <p:bold r:id="rId44"/>
      <p:italic r:id="rId45"/>
      <p:boldItalic r:id="rId46"/>
    </p:embeddedFont>
    <p:embeddedFont>
      <p:font typeface="Poppins"/>
      <p:regular r:id="rId47"/>
      <p:bold r:id="rId48"/>
      <p:italic r:id="rId49"/>
      <p:boldItalic r:id="rId50"/>
    </p:embeddedFont>
    <p:embeddedFont>
      <p:font typeface="Montserrat"/>
      <p:regular r:id="rId51"/>
      <p:bold r:id="rId52"/>
      <p:italic r:id="rId53"/>
      <p:boldItalic r:id="rId54"/>
    </p:embeddedFont>
    <p:embeddedFont>
      <p:font typeface="Lato Light"/>
      <p:regular r:id="rId55"/>
      <p:bold r:id="rId56"/>
      <p:italic r:id="rId57"/>
      <p:boldItalic r:id="rId58"/>
    </p:embeddedFont>
    <p:embeddedFont>
      <p:font typeface="Open Sans Medium"/>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MontserratSemiBold-bold.fntdata"/><Relationship Id="rId43" Type="http://schemas.openxmlformats.org/officeDocument/2006/relationships/font" Target="fonts/MontserratSemiBold-regular.fntdata"/><Relationship Id="rId46" Type="http://schemas.openxmlformats.org/officeDocument/2006/relationships/font" Target="fonts/MontserratSemiBold-boldItalic.fntdata"/><Relationship Id="rId45" Type="http://schemas.openxmlformats.org/officeDocument/2006/relationships/font" Target="fonts/MontserratSem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bold.fntdata"/><Relationship Id="rId47" Type="http://schemas.openxmlformats.org/officeDocument/2006/relationships/font" Target="fonts/Poppins-regular.fntdata"/><Relationship Id="rId49" Type="http://schemas.openxmlformats.org/officeDocument/2006/relationships/font" Target="fonts/Poppi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Medium-boldItalic.fntdata"/><Relationship Id="rId61" Type="http://schemas.openxmlformats.org/officeDocument/2006/relationships/font" Target="fonts/OpenSansMedium-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Poppins-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LatoLight-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LatoLight-italic.fntdata"/><Relationship Id="rId12" Type="http://schemas.openxmlformats.org/officeDocument/2006/relationships/slide" Target="slides/slide6.xml"/><Relationship Id="rId56" Type="http://schemas.openxmlformats.org/officeDocument/2006/relationships/font" Target="fonts/LatoLight-bold.fntdata"/><Relationship Id="rId15" Type="http://schemas.openxmlformats.org/officeDocument/2006/relationships/slide" Target="slides/slide9.xml"/><Relationship Id="rId59" Type="http://schemas.openxmlformats.org/officeDocument/2006/relationships/font" Target="fonts/OpenSansMedium-regular.fntdata"/><Relationship Id="rId14" Type="http://schemas.openxmlformats.org/officeDocument/2006/relationships/slide" Target="slides/slide8.xml"/><Relationship Id="rId58" Type="http://schemas.openxmlformats.org/officeDocument/2006/relationships/font" Target="fonts/Lato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6a710e774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6a710e774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SLIDES_API2789398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SLIDES_API2789398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ac372122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ac372122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ac372122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ac372122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ac372122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ac372122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ac372122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ac372122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6a710e7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6a710e7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6a710e7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6a710e7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6a710e7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6a710e7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6a710e7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86a710e7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6a710e77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6a710e77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6a710e774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6a710e774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6a710e7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86a710e7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6a710e77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6a710e77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6a710e77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86a710e77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6a710e77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86a710e77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6a710e7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6a710e77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6a710e77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6a710e77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86a710e77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86a710e77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86a710e77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86a710e77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6a710e77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86a710e77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6a710e77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6a710e77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6a710e774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6a710e774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6a710e7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86a710e7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6a710e77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6a710e77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6a710e77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86a710e77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86a710e77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86a710e77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6a710e77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6a710e77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86a710e774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86a710e774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6a710e774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86a710e774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6a710e774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6a710e77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2789398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2789398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SLIDES_API2789398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SLIDES_API2789398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SLIDES_API2789398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SLIDES_API2789398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SLIDES_API2789398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SLIDES_API2789398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ac372122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ac372122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7" name="Shape 57"/>
        <p:cNvGrpSpPr/>
        <p:nvPr/>
      </p:nvGrpSpPr>
      <p:grpSpPr>
        <a:xfrm>
          <a:off x="0" y="0"/>
          <a:ext cx="0" cy="0"/>
          <a:chOff x="0" y="0"/>
          <a:chExt cx="0" cy="0"/>
        </a:xfrm>
      </p:grpSpPr>
      <p:sp>
        <p:nvSpPr>
          <p:cNvPr id="58" name="Google Shape;58;p15"/>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0" name="Google Shape;60;p15"/>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1" name="Shape 61"/>
        <p:cNvGrpSpPr/>
        <p:nvPr/>
      </p:nvGrpSpPr>
      <p:grpSpPr>
        <a:xfrm>
          <a:off x="0" y="0"/>
          <a:ext cx="0" cy="0"/>
          <a:chOff x="0" y="0"/>
          <a:chExt cx="0" cy="0"/>
        </a:xfrm>
      </p:grpSpPr>
      <p:sp>
        <p:nvSpPr>
          <p:cNvPr id="62" name="Google Shape;6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3" name="Google Shape;63;p16"/>
          <p:cNvSpPr/>
          <p:nvPr>
            <p:ph idx="2" type="pic"/>
          </p:nvPr>
        </p:nvSpPr>
        <p:spPr>
          <a:xfrm>
            <a:off x="0" y="57700"/>
            <a:ext cx="3393900" cy="5085900"/>
          </a:xfrm>
          <a:prstGeom prst="roundRect">
            <a:avLst>
              <a:gd fmla="val 0" name="adj"/>
            </a:avLst>
          </a:prstGeom>
          <a:noFill/>
          <a:ln>
            <a:noFill/>
          </a:ln>
        </p:spPr>
      </p:sp>
      <p:sp>
        <p:nvSpPr>
          <p:cNvPr id="64" name="Google Shape;64;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5" name="Google Shape;65;p16"/>
          <p:cNvSpPr txBox="1"/>
          <p:nvPr>
            <p:ph type="title"/>
          </p:nvPr>
        </p:nvSpPr>
        <p:spPr>
          <a:xfrm>
            <a:off x="4135200" y="650250"/>
            <a:ext cx="42705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66" name="Shape 66"/>
        <p:cNvGrpSpPr/>
        <p:nvPr/>
      </p:nvGrpSpPr>
      <p:grpSpPr>
        <a:xfrm>
          <a:off x="0" y="0"/>
          <a:ext cx="0" cy="0"/>
          <a:chOff x="0" y="0"/>
          <a:chExt cx="0" cy="0"/>
        </a:xfrm>
      </p:grpSpPr>
      <p:sp>
        <p:nvSpPr>
          <p:cNvPr id="67" name="Google Shape;6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8" name="Google Shape;68;p17"/>
          <p:cNvSpPr/>
          <p:nvPr>
            <p:ph idx="2" type="pic"/>
          </p:nvPr>
        </p:nvSpPr>
        <p:spPr>
          <a:xfrm>
            <a:off x="5756411" y="66975"/>
            <a:ext cx="3387600" cy="5076600"/>
          </a:xfrm>
          <a:prstGeom prst="roundRect">
            <a:avLst>
              <a:gd fmla="val 0" name="adj"/>
            </a:avLst>
          </a:prstGeom>
          <a:noFill/>
          <a:ln>
            <a:noFill/>
          </a:ln>
        </p:spPr>
      </p:sp>
      <p:sp>
        <p:nvSpPr>
          <p:cNvPr id="69" name="Google Shape;69;p17"/>
          <p:cNvSpPr txBox="1"/>
          <p:nvPr>
            <p:ph type="title"/>
          </p:nvPr>
        </p:nvSpPr>
        <p:spPr>
          <a:xfrm>
            <a:off x="632175" y="650250"/>
            <a:ext cx="47172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0" name="Google Shape;70;p17"/>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71" name="Shape 71"/>
        <p:cNvGrpSpPr/>
        <p:nvPr/>
      </p:nvGrpSpPr>
      <p:grpSpPr>
        <a:xfrm>
          <a:off x="0" y="0"/>
          <a:ext cx="0" cy="0"/>
          <a:chOff x="0" y="0"/>
          <a:chExt cx="0" cy="0"/>
        </a:xfrm>
      </p:grpSpPr>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73" name="Google Shape;73;p18"/>
          <p:cNvSpPr/>
          <p:nvPr>
            <p:ph idx="2" type="pic"/>
          </p:nvPr>
        </p:nvSpPr>
        <p:spPr>
          <a:xfrm>
            <a:off x="0" y="57700"/>
            <a:ext cx="3393900" cy="5085900"/>
          </a:xfrm>
          <a:prstGeom prst="roundRect">
            <a:avLst>
              <a:gd fmla="val 0" name="adj"/>
            </a:avLst>
          </a:prstGeom>
          <a:noFill/>
          <a:ln>
            <a:noFill/>
          </a:ln>
        </p:spPr>
      </p:sp>
      <p:sp>
        <p:nvSpPr>
          <p:cNvPr id="74" name="Google Shape;74;p18"/>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5" name="Google Shape;75;p18"/>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01</a:t>
            </a:r>
            <a:endParaRPr sz="2000">
              <a:solidFill>
                <a:schemeClr val="accent4"/>
              </a:solidFill>
            </a:endParaRPr>
          </a:p>
        </p:txBody>
      </p:sp>
      <p:sp>
        <p:nvSpPr>
          <p:cNvPr id="76" name="Google Shape;76;p18"/>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7" name="Google Shape;77;p18"/>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02</a:t>
            </a:r>
            <a:endParaRPr sz="2000">
              <a:solidFill>
                <a:schemeClr val="accent4"/>
              </a:solidFill>
            </a:endParaRPr>
          </a:p>
        </p:txBody>
      </p:sp>
      <p:sp>
        <p:nvSpPr>
          <p:cNvPr id="78" name="Google Shape;78;p18"/>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9" name="Shape 79"/>
        <p:cNvGrpSpPr/>
        <p:nvPr/>
      </p:nvGrpSpPr>
      <p:grpSpPr>
        <a:xfrm>
          <a:off x="0" y="0"/>
          <a:ext cx="0" cy="0"/>
          <a:chOff x="0" y="0"/>
          <a:chExt cx="0" cy="0"/>
        </a:xfrm>
      </p:grpSpPr>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81" name="Google Shape;81;p19"/>
          <p:cNvSpPr/>
          <p:nvPr>
            <p:ph idx="2" type="pic"/>
          </p:nvPr>
        </p:nvSpPr>
        <p:spPr>
          <a:xfrm>
            <a:off x="5750100" y="57700"/>
            <a:ext cx="3393900" cy="5085900"/>
          </a:xfrm>
          <a:prstGeom prst="roundRect">
            <a:avLst>
              <a:gd fmla="val 0" name="adj"/>
            </a:avLst>
          </a:prstGeom>
          <a:noFill/>
          <a:ln>
            <a:noFill/>
          </a:ln>
        </p:spPr>
      </p:sp>
      <p:sp>
        <p:nvSpPr>
          <p:cNvPr id="82" name="Google Shape;82;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3" name="Google Shape;83;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01</a:t>
            </a:r>
            <a:endParaRPr sz="2000">
              <a:solidFill>
                <a:schemeClr val="accent4"/>
              </a:solidFill>
            </a:endParaRPr>
          </a:p>
        </p:txBody>
      </p:sp>
      <p:sp>
        <p:nvSpPr>
          <p:cNvPr id="84" name="Google Shape;84;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5" name="Google Shape;85;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02</a:t>
            </a:r>
            <a:endParaRPr sz="2000">
              <a:solidFill>
                <a:schemeClr val="accent4"/>
              </a:solidFill>
            </a:endParaRPr>
          </a:p>
        </p:txBody>
      </p:sp>
      <p:sp>
        <p:nvSpPr>
          <p:cNvPr id="86" name="Google Shape;86;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7" name="Shape 87"/>
        <p:cNvGrpSpPr/>
        <p:nvPr/>
      </p:nvGrpSpPr>
      <p:grpSpPr>
        <a:xfrm>
          <a:off x="0" y="0"/>
          <a:ext cx="0" cy="0"/>
          <a:chOff x="0" y="0"/>
          <a:chExt cx="0" cy="0"/>
        </a:xfrm>
      </p:grpSpPr>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89" name="Google Shape;89;p20"/>
          <p:cNvSpPr/>
          <p:nvPr>
            <p:ph idx="2" type="pic"/>
          </p:nvPr>
        </p:nvSpPr>
        <p:spPr>
          <a:xfrm>
            <a:off x="5750100" y="57700"/>
            <a:ext cx="3393900" cy="5085900"/>
          </a:xfrm>
          <a:prstGeom prst="roundRect">
            <a:avLst>
              <a:gd fmla="val 0" name="adj"/>
            </a:avLst>
          </a:prstGeom>
          <a:noFill/>
          <a:ln>
            <a:noFill/>
          </a:ln>
        </p:spPr>
      </p:sp>
      <p:sp>
        <p:nvSpPr>
          <p:cNvPr id="90" name="Google Shape;90;p20"/>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1" name="Google Shape;91;p20"/>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01</a:t>
            </a:r>
            <a:endParaRPr sz="2000">
              <a:solidFill>
                <a:schemeClr val="accent4"/>
              </a:solidFill>
            </a:endParaRPr>
          </a:p>
        </p:txBody>
      </p:sp>
      <p:sp>
        <p:nvSpPr>
          <p:cNvPr id="92" name="Google Shape;92;p20"/>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3" name="Google Shape;93;p20"/>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02</a:t>
            </a:r>
            <a:endParaRPr sz="2000">
              <a:solidFill>
                <a:schemeClr val="accent4"/>
              </a:solidFill>
            </a:endParaRPr>
          </a:p>
        </p:txBody>
      </p:sp>
      <p:sp>
        <p:nvSpPr>
          <p:cNvPr id="94" name="Google Shape;94;p20"/>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5" name="Google Shape;95;p20"/>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03</a:t>
            </a:r>
            <a:endParaRPr sz="2000">
              <a:solidFill>
                <a:schemeClr val="accent4"/>
              </a:solidFill>
            </a:endParaRPr>
          </a:p>
        </p:txBody>
      </p:sp>
      <p:sp>
        <p:nvSpPr>
          <p:cNvPr id="96" name="Google Shape;96;p20"/>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7" name="Shape 97"/>
        <p:cNvGrpSpPr/>
        <p:nvPr/>
      </p:nvGrpSpPr>
      <p:grpSpPr>
        <a:xfrm>
          <a:off x="0" y="0"/>
          <a:ext cx="0" cy="0"/>
          <a:chOff x="0" y="0"/>
          <a:chExt cx="0" cy="0"/>
        </a:xfrm>
      </p:grpSpPr>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99" name="Google Shape;99;p21"/>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0" name="Google Shape;100;p21"/>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1" name="Google Shape;101;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102" name="Google Shape;102;p21"/>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3" name="Shape 103"/>
        <p:cNvGrpSpPr/>
        <p:nvPr/>
      </p:nvGrpSpPr>
      <p:grpSpPr>
        <a:xfrm>
          <a:off x="0" y="0"/>
          <a:ext cx="0" cy="0"/>
          <a:chOff x="0" y="0"/>
          <a:chExt cx="0" cy="0"/>
        </a:xfrm>
      </p:grpSpPr>
      <p:sp>
        <p:nvSpPr>
          <p:cNvPr id="104" name="Google Shape;1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05" name="Google Shape;105;p22"/>
          <p:cNvSpPr txBox="1"/>
          <p:nvPr>
            <p:ph idx="1" type="subTitle"/>
          </p:nvPr>
        </p:nvSpPr>
        <p:spPr>
          <a:xfrm>
            <a:off x="383075" y="1631500"/>
            <a:ext cx="70236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6" name="Google Shape;106;p22"/>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7" name="Shape 107"/>
        <p:cNvGrpSpPr/>
        <p:nvPr/>
      </p:nvGrpSpPr>
      <p:grpSpPr>
        <a:xfrm>
          <a:off x="0" y="0"/>
          <a:ext cx="0" cy="0"/>
          <a:chOff x="0" y="0"/>
          <a:chExt cx="0" cy="0"/>
        </a:xfrm>
      </p:grpSpPr>
      <p:sp>
        <p:nvSpPr>
          <p:cNvPr id="108" name="Google Shape;10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09" name="Google Shape;109;p23"/>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10" name="Shape 110"/>
        <p:cNvGrpSpPr/>
        <p:nvPr/>
      </p:nvGrpSpPr>
      <p:grpSpPr>
        <a:xfrm>
          <a:off x="0" y="0"/>
          <a:ext cx="0" cy="0"/>
          <a:chOff x="0" y="0"/>
          <a:chExt cx="0" cy="0"/>
        </a:xfrm>
      </p:grpSpPr>
      <p:sp>
        <p:nvSpPr>
          <p:cNvPr id="111" name="Google Shape;111;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2" name="Google Shape;112;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3" name="Google Shape;113;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4" name="Google Shape;114;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5" name="Google Shape;115;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7" name="Google Shape;117;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8" name="Google Shape;118;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9" name="Google Shape;119;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0" name="Google Shape;120;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21" name="Shape 121"/>
        <p:cNvGrpSpPr/>
        <p:nvPr/>
      </p:nvGrpSpPr>
      <p:grpSpPr>
        <a:xfrm>
          <a:off x="0" y="0"/>
          <a:ext cx="0" cy="0"/>
          <a:chOff x="0" y="0"/>
          <a:chExt cx="0" cy="0"/>
        </a:xfrm>
      </p:grpSpPr>
      <p:sp>
        <p:nvSpPr>
          <p:cNvPr id="122" name="Google Shape;122;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5" name="Google Shape;125;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6" name="Google Shape;126;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7" name="Google Shape;127;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8" name="Google Shape;128;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9" name="Google Shape;129;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30" name="Google Shape;130;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31" name="Google Shape;131;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2" name="Google Shape;132;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3" name="Google Shape;133;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4" name="Google Shape;134;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5" name="Shape 135"/>
        <p:cNvGrpSpPr/>
        <p:nvPr/>
      </p:nvGrpSpPr>
      <p:grpSpPr>
        <a:xfrm>
          <a:off x="0" y="0"/>
          <a:ext cx="0" cy="0"/>
          <a:chOff x="0" y="0"/>
          <a:chExt cx="0" cy="0"/>
        </a:xfrm>
      </p:grpSpPr>
      <p:sp>
        <p:nvSpPr>
          <p:cNvPr id="136" name="Google Shape;136;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8" name="Google Shape;138;p2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41" name="Google Shape;141;p2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4" name="Google Shape;144;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5" name="Google Shape;145;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500">
                <a:solidFill>
                  <a:schemeClr val="accent2"/>
                </a:solidFill>
                <a:latin typeface="Montserrat"/>
                <a:ea typeface="Montserrat"/>
                <a:cs typeface="Montserrat"/>
                <a:sym typeface="Montserrat"/>
              </a:rPr>
              <a:t>01</a:t>
            </a:r>
            <a:endParaRPr b="1" sz="1500">
              <a:solidFill>
                <a:schemeClr val="accent2"/>
              </a:solidFill>
              <a:latin typeface="Montserrat"/>
              <a:ea typeface="Montserrat"/>
              <a:cs typeface="Montserrat"/>
              <a:sym typeface="Montserrat"/>
            </a:endParaRPr>
          </a:p>
        </p:txBody>
      </p:sp>
      <p:sp>
        <p:nvSpPr>
          <p:cNvPr id="146" name="Google Shape;146;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500">
                <a:solidFill>
                  <a:schemeClr val="accent2"/>
                </a:solidFill>
                <a:latin typeface="Montserrat"/>
                <a:ea typeface="Montserrat"/>
                <a:cs typeface="Montserrat"/>
                <a:sym typeface="Montserrat"/>
              </a:rPr>
              <a:t>03</a:t>
            </a:r>
            <a:endParaRPr b="1" sz="1500">
              <a:solidFill>
                <a:schemeClr val="accent2"/>
              </a:solidFill>
              <a:latin typeface="Montserrat"/>
              <a:ea typeface="Montserrat"/>
              <a:cs typeface="Montserrat"/>
              <a:sym typeface="Montserrat"/>
            </a:endParaRPr>
          </a:p>
        </p:txBody>
      </p:sp>
      <p:sp>
        <p:nvSpPr>
          <p:cNvPr id="147" name="Google Shape;147;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500">
                <a:solidFill>
                  <a:schemeClr val="accent2"/>
                </a:solidFill>
                <a:latin typeface="Montserrat"/>
                <a:ea typeface="Montserrat"/>
                <a:cs typeface="Montserrat"/>
                <a:sym typeface="Montserrat"/>
              </a:rPr>
              <a:t>02</a:t>
            </a:r>
            <a:endParaRPr b="1" sz="1500">
              <a:solidFill>
                <a:schemeClr val="accent2"/>
              </a:solidFill>
              <a:latin typeface="Montserrat"/>
              <a:ea typeface="Montserrat"/>
              <a:cs typeface="Montserrat"/>
              <a:sym typeface="Montserrat"/>
            </a:endParaRPr>
          </a:p>
        </p:txBody>
      </p:sp>
      <p:sp>
        <p:nvSpPr>
          <p:cNvPr id="148" name="Google Shape;148;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500">
                <a:solidFill>
                  <a:schemeClr val="accent2"/>
                </a:solidFill>
                <a:latin typeface="Montserrat"/>
                <a:ea typeface="Montserrat"/>
                <a:cs typeface="Montserrat"/>
                <a:sym typeface="Montserrat"/>
              </a:rPr>
              <a:t>04</a:t>
            </a:r>
            <a:endParaRPr b="1" sz="1500">
              <a:solidFill>
                <a:schemeClr val="accent2"/>
              </a:solidFill>
              <a:latin typeface="Montserrat"/>
              <a:ea typeface="Montserrat"/>
              <a:cs typeface="Montserrat"/>
              <a:sym typeface="Montserrat"/>
            </a:endParaRPr>
          </a:p>
        </p:txBody>
      </p:sp>
      <p:sp>
        <p:nvSpPr>
          <p:cNvPr id="149" name="Google Shape;149;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50" name="Google Shape;150;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51" name="Google Shape;151;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52" name="Google Shape;152;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53" name="Shape 153"/>
        <p:cNvGrpSpPr/>
        <p:nvPr/>
      </p:nvGrpSpPr>
      <p:grpSpPr>
        <a:xfrm>
          <a:off x="0" y="0"/>
          <a:ext cx="0" cy="0"/>
          <a:chOff x="0" y="0"/>
          <a:chExt cx="0" cy="0"/>
        </a:xfrm>
      </p:grpSpPr>
      <p:sp>
        <p:nvSpPr>
          <p:cNvPr id="154" name="Google Shape;154;p2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01</a:t>
            </a:r>
            <a:endParaRPr sz="2000">
              <a:solidFill>
                <a:schemeClr val="accent4"/>
              </a:solidFill>
            </a:endParaRPr>
          </a:p>
        </p:txBody>
      </p:sp>
      <p:sp>
        <p:nvSpPr>
          <p:cNvPr id="155" name="Google Shape;155;p27"/>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56" name="Google Shape;156;p27"/>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7" name="Google Shape;157;p2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02</a:t>
            </a:r>
            <a:endParaRPr sz="2000">
              <a:solidFill>
                <a:schemeClr val="accent4"/>
              </a:solidFill>
            </a:endParaRPr>
          </a:p>
        </p:txBody>
      </p:sp>
      <p:sp>
        <p:nvSpPr>
          <p:cNvPr id="158" name="Google Shape;158;p27"/>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9" name="Google Shape;159;p2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03</a:t>
            </a:r>
            <a:endParaRPr sz="2000">
              <a:solidFill>
                <a:schemeClr val="accent4"/>
              </a:solidFill>
            </a:endParaRPr>
          </a:p>
        </p:txBody>
      </p:sp>
      <p:sp>
        <p:nvSpPr>
          <p:cNvPr id="160" name="Google Shape;160;p27"/>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61" name="Google Shape;161;p2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2000">
                <a:solidFill>
                  <a:schemeClr val="accent4"/>
                </a:solidFill>
                <a:latin typeface="Poppins"/>
                <a:ea typeface="Poppins"/>
                <a:cs typeface="Poppins"/>
                <a:sym typeface="Poppins"/>
              </a:rPr>
              <a:t>04</a:t>
            </a:r>
            <a:endParaRPr sz="2000">
              <a:solidFill>
                <a:schemeClr val="accent4"/>
              </a:solidFill>
            </a:endParaRPr>
          </a:p>
        </p:txBody>
      </p:sp>
      <p:sp>
        <p:nvSpPr>
          <p:cNvPr id="162" name="Google Shape;162;p27"/>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63" name="Shape 163"/>
        <p:cNvGrpSpPr/>
        <p:nvPr/>
      </p:nvGrpSpPr>
      <p:grpSpPr>
        <a:xfrm>
          <a:off x="0" y="0"/>
          <a:ext cx="0" cy="0"/>
          <a:chOff x="0" y="0"/>
          <a:chExt cx="0" cy="0"/>
        </a:xfrm>
      </p:grpSpPr>
      <p:sp>
        <p:nvSpPr>
          <p:cNvPr id="164" name="Google Shape;164;p28"/>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65" name="Google Shape;165;p28"/>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66" name="Google Shape;166;p28"/>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67" name="Google Shape;167;p28"/>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68" name="Google Shape;168;p2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69" name="Google Shape;169;p28"/>
          <p:cNvGrpSpPr/>
          <p:nvPr/>
        </p:nvGrpSpPr>
        <p:grpSpPr>
          <a:xfrm>
            <a:off x="3095387" y="1241947"/>
            <a:ext cx="2953226" cy="2951755"/>
            <a:chOff x="3102288" y="1429998"/>
            <a:chExt cx="2953226" cy="2951755"/>
          </a:xfrm>
        </p:grpSpPr>
        <p:sp>
          <p:nvSpPr>
            <p:cNvPr id="170" name="Google Shape;170;p28"/>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71" name="Google Shape;171;p28"/>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72" name="Google Shape;172;p28"/>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73" name="Google Shape;173;p28"/>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74" name="Google Shape;174;p28"/>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75" name="Google Shape;175;p28"/>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600">
                  <a:solidFill>
                    <a:schemeClr val="lt1"/>
                  </a:solidFill>
                  <a:latin typeface="Poppins"/>
                  <a:ea typeface="Poppins"/>
                  <a:cs typeface="Poppins"/>
                  <a:sym typeface="Poppins"/>
                </a:rPr>
                <a:t>01</a:t>
              </a:r>
              <a:endParaRPr sz="1600"/>
            </a:p>
          </p:txBody>
        </p:sp>
        <p:sp>
          <p:nvSpPr>
            <p:cNvPr id="176" name="Google Shape;176;p28"/>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600">
                  <a:solidFill>
                    <a:schemeClr val="lt1"/>
                  </a:solidFill>
                  <a:latin typeface="Poppins"/>
                  <a:ea typeface="Poppins"/>
                  <a:cs typeface="Poppins"/>
                  <a:sym typeface="Poppins"/>
                </a:rPr>
                <a:t>02</a:t>
              </a:r>
              <a:endParaRPr sz="1600"/>
            </a:p>
          </p:txBody>
        </p:sp>
        <p:sp>
          <p:nvSpPr>
            <p:cNvPr id="177" name="Google Shape;177;p28"/>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600">
                  <a:solidFill>
                    <a:schemeClr val="lt1"/>
                  </a:solidFill>
                  <a:latin typeface="Poppins"/>
                  <a:ea typeface="Poppins"/>
                  <a:cs typeface="Poppins"/>
                  <a:sym typeface="Poppins"/>
                </a:rPr>
                <a:t>03</a:t>
              </a:r>
              <a:endParaRPr sz="1600"/>
            </a:p>
          </p:txBody>
        </p:sp>
        <p:sp>
          <p:nvSpPr>
            <p:cNvPr id="178" name="Google Shape;178;p28"/>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600">
                  <a:solidFill>
                    <a:schemeClr val="lt1"/>
                  </a:solidFill>
                  <a:latin typeface="Poppins"/>
                  <a:ea typeface="Poppins"/>
                  <a:cs typeface="Poppins"/>
                  <a:sym typeface="Poppins"/>
                </a:rPr>
                <a:t>04</a:t>
              </a:r>
              <a:endParaRPr sz="1600"/>
            </a:p>
          </p:txBody>
        </p:sp>
        <p:sp>
          <p:nvSpPr>
            <p:cNvPr id="179" name="Google Shape;179;p28"/>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 sz="1600">
                  <a:solidFill>
                    <a:schemeClr val="lt1"/>
                  </a:solidFill>
                  <a:latin typeface="Poppins"/>
                  <a:ea typeface="Poppins"/>
                  <a:cs typeface="Poppins"/>
                  <a:sym typeface="Poppins"/>
                </a:rPr>
                <a:t>05</a:t>
              </a:r>
              <a:endParaRPr sz="1600"/>
            </a:p>
          </p:txBody>
        </p:sp>
      </p:grpSp>
      <p:sp>
        <p:nvSpPr>
          <p:cNvPr id="180" name="Google Shape;180;p28"/>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2"/>
              </a:buClr>
              <a:buSzPts val="1300"/>
              <a:buFont typeface="Open Sans"/>
              <a:buChar char="●"/>
              <a:defRPr sz="1300">
                <a:solidFill>
                  <a:schemeClr val="lt2"/>
                </a:solidFill>
                <a:latin typeface="Open Sans"/>
                <a:ea typeface="Open Sans"/>
                <a:cs typeface="Open Sans"/>
                <a:sym typeface="Open Sans"/>
              </a:defRPr>
            </a:lvl1pPr>
            <a:lvl2pPr indent="-304800" lvl="1" marL="9144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2pPr>
            <a:lvl3pPr indent="-304800" lvl="2" marL="13716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3pPr>
            <a:lvl4pPr indent="-304800" lvl="3" marL="18288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4pPr>
            <a:lvl5pPr indent="-304800" lvl="4" marL="22860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5pPr>
            <a:lvl6pPr indent="-304800" lvl="5" marL="27432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6pPr>
            <a:lvl7pPr indent="-304800" lvl="6" marL="32004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7pPr>
            <a:lvl8pPr indent="-304800" lvl="7" marL="36576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8pPr>
            <a:lvl9pPr indent="-304800" lvl="8" marL="4114800">
              <a:lnSpc>
                <a:spcPct val="115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
        <p:nvSpPr>
          <p:cNvPr id="54" name="Google Shape;54;p13"/>
          <p:cNvSpPr/>
          <p:nvPr/>
        </p:nvSpPr>
        <p:spPr>
          <a:xfrm>
            <a:off x="0" y="0"/>
            <a:ext cx="9144000" cy="6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4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slide" Target="/ppt/slides/slide17.xml"/></Relationships>
</file>

<file path=ppt/slides/_rels/slide2.xml.rels><?xml version="1.0" encoding="UTF-8" standalone="yes"?><Relationships xmlns="http://schemas.openxmlformats.org/package/2006/relationships"><Relationship Id="rId20" Type="http://schemas.openxmlformats.org/officeDocument/2006/relationships/slide" Target="/ppt/slides/slide27.xml"/><Relationship Id="rId11" Type="http://schemas.openxmlformats.org/officeDocument/2006/relationships/slide" Target="/ppt/slides/slide14.xml"/><Relationship Id="rId10" Type="http://schemas.openxmlformats.org/officeDocument/2006/relationships/slide" Target="/ppt/slides/slide11.xml"/><Relationship Id="rId13" Type="http://schemas.openxmlformats.org/officeDocument/2006/relationships/slide" Target="/ppt/slides/slide18.xml"/><Relationship Id="rId12" Type="http://schemas.openxmlformats.org/officeDocument/2006/relationships/slide" Target="/ppt/slides/slide17.xml"/><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0.xml"/><Relationship Id="rId15" Type="http://schemas.openxmlformats.org/officeDocument/2006/relationships/slide" Target="/ppt/slides/slide20.xml"/><Relationship Id="rId14" Type="http://schemas.openxmlformats.org/officeDocument/2006/relationships/slide" Target="/ppt/slides/slide19.xml"/><Relationship Id="rId17" Type="http://schemas.openxmlformats.org/officeDocument/2006/relationships/slide" Target="/ppt/slides/slide23.xml"/><Relationship Id="rId16" Type="http://schemas.openxmlformats.org/officeDocument/2006/relationships/slide" Target="/ppt/slides/slide21.xml"/><Relationship Id="rId5" Type="http://schemas.openxmlformats.org/officeDocument/2006/relationships/slide" Target="/ppt/slides/slide6.xml"/><Relationship Id="rId19" Type="http://schemas.openxmlformats.org/officeDocument/2006/relationships/slide" Target="/ppt/slides/slide26.xml"/><Relationship Id="rId6" Type="http://schemas.openxmlformats.org/officeDocument/2006/relationships/slide" Target="/ppt/slides/slide7.xml"/><Relationship Id="rId18" Type="http://schemas.openxmlformats.org/officeDocument/2006/relationships/slide" Target="/ppt/slides/slide24.xml"/><Relationship Id="rId7" Type="http://schemas.openxmlformats.org/officeDocument/2006/relationships/slide" Target="/ppt/slides/slide8.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slide" Target="/ppt/slid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38.png"/><Relationship Id="rId5" Type="http://schemas.openxmlformats.org/officeDocument/2006/relationships/slide" Target="/ppt/slid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slide" Target="/ppt/slid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slide" Target="/ppt/slid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slide" Target="/ppt/slid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slide" Target="/ppt/slid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slide" Target="/ppt/slid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slide" Target="/ppt/slid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slide" Target="/ppt/slid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slide" Target="/ppt/slid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slide" Target="/ppt/slides/slide28.xml"/><Relationship Id="rId4" Type="http://schemas.openxmlformats.org/officeDocument/2006/relationships/slide" Target="/ppt/slides/slide29.xml"/><Relationship Id="rId9" Type="http://schemas.openxmlformats.org/officeDocument/2006/relationships/slide" Target="/ppt/slides/slide36.xml"/><Relationship Id="rId5" Type="http://schemas.openxmlformats.org/officeDocument/2006/relationships/slide" Target="/ppt/slides/slide30.xml"/><Relationship Id="rId6" Type="http://schemas.openxmlformats.org/officeDocument/2006/relationships/slide" Target="/ppt/slides/slide33.xml"/><Relationship Id="rId7" Type="http://schemas.openxmlformats.org/officeDocument/2006/relationships/slide" Target="/ppt/slides/slide34.xml"/><Relationship Id="rId8" Type="http://schemas.openxmlformats.org/officeDocument/2006/relationships/slide" Target="/ppt/slides/slide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slide" Target="/ppt/slides/slide17.xml"/><Relationship Id="rId5" Type="http://schemas.openxmlformats.org/officeDocument/2006/relationships/slide" Target="/ppt/slid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slide" Target="/ppt/slides/slide17.xml"/><Relationship Id="rId6" Type="http://schemas.openxmlformats.org/officeDocument/2006/relationships/slide" Target="/ppt/slid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slide" Target="/ppt/slides/slide17.xml"/><Relationship Id="rId6" Type="http://schemas.openxmlformats.org/officeDocument/2006/relationships/slide" Target="/ppt/slid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slide" Target="/ppt/slid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slide" Target="/ppt/slid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slide" Target="/ppt/slid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slide" Target="/ppt/slid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ph idx="2" type="pic"/>
          </p:nvPr>
        </p:nvPicPr>
        <p:blipFill rotWithShape="1">
          <a:blip r:embed="rId3">
            <a:alphaModFix/>
          </a:blip>
          <a:srcRect b="0" l="11866" r="11873" t="0"/>
          <a:stretch/>
        </p:blipFill>
        <p:spPr>
          <a:xfrm>
            <a:off x="5382986" y="66900"/>
            <a:ext cx="3387600" cy="5076600"/>
          </a:xfrm>
          <a:prstGeom prst="roundRect">
            <a:avLst>
              <a:gd fmla="val 16667" name="adj"/>
            </a:avLst>
          </a:prstGeom>
        </p:spPr>
      </p:pic>
      <p:sp>
        <p:nvSpPr>
          <p:cNvPr id="186" name="Google Shape;186;p29"/>
          <p:cNvSpPr txBox="1"/>
          <p:nvPr>
            <p:ph idx="1" type="subTitle"/>
          </p:nvPr>
        </p:nvSpPr>
        <p:spPr>
          <a:xfrm>
            <a:off x="632175" y="3767875"/>
            <a:ext cx="4337400" cy="9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00"/>
              <a:t>Jose Antonio Medina López</a:t>
            </a:r>
            <a:endParaRPr sz="1000"/>
          </a:p>
          <a:p>
            <a:pPr indent="0" lvl="0" marL="0" rtl="0" algn="l">
              <a:spcBef>
                <a:spcPts val="1200"/>
              </a:spcBef>
              <a:spcAft>
                <a:spcPts val="1200"/>
              </a:spcAft>
              <a:buNone/>
            </a:pPr>
            <a:r>
              <a:rPr lang="es" sz="1000"/>
              <a:t>Administración de Sistemas Informáticos en Red</a:t>
            </a:r>
            <a:endParaRPr sz="1000"/>
          </a:p>
        </p:txBody>
      </p:sp>
      <p:sp>
        <p:nvSpPr>
          <p:cNvPr id="187" name="Google Shape;187;p29"/>
          <p:cNvSpPr txBox="1"/>
          <p:nvPr>
            <p:ph type="title"/>
          </p:nvPr>
        </p:nvSpPr>
        <p:spPr>
          <a:xfrm>
            <a:off x="1320825" y="762975"/>
            <a:ext cx="2960100" cy="661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3100"/>
              <a:t>Git y Git hub</a:t>
            </a:r>
            <a:endParaRPr sz="3100"/>
          </a:p>
        </p:txBody>
      </p:sp>
      <p:pic>
        <p:nvPicPr>
          <p:cNvPr id="188" name="Google Shape;188;p29"/>
          <p:cNvPicPr preferRelativeResize="0"/>
          <p:nvPr/>
        </p:nvPicPr>
        <p:blipFill>
          <a:blip r:embed="rId4">
            <a:alphaModFix/>
          </a:blip>
          <a:stretch>
            <a:fillRect/>
          </a:stretch>
        </p:blipFill>
        <p:spPr>
          <a:xfrm>
            <a:off x="1622913" y="1908063"/>
            <a:ext cx="2355926" cy="1327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632175" y="650250"/>
            <a:ext cx="47172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6.1 Comandos básicos</a:t>
            </a:r>
            <a:endParaRPr/>
          </a:p>
        </p:txBody>
      </p:sp>
      <p:sp>
        <p:nvSpPr>
          <p:cNvPr id="248" name="Google Shape;248;p38"/>
          <p:cNvSpPr txBox="1"/>
          <p:nvPr>
            <p:ph idx="1" type="subTitle"/>
          </p:nvPr>
        </p:nvSpPr>
        <p:spPr>
          <a:xfrm>
            <a:off x="574100" y="1284725"/>
            <a:ext cx="4337400" cy="3097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a:p>
          <a:p>
            <a:pPr indent="-311150" lvl="0" marL="457200" rtl="0" algn="l">
              <a:lnSpc>
                <a:spcPct val="110000"/>
              </a:lnSpc>
              <a:spcBef>
                <a:spcPts val="1200"/>
              </a:spcBef>
              <a:spcAft>
                <a:spcPts val="0"/>
              </a:spcAft>
              <a:buSzPts val="1300"/>
              <a:buChar char="●"/>
            </a:pPr>
            <a:r>
              <a:rPr lang="es"/>
              <a:t> </a:t>
            </a:r>
            <a:r>
              <a:rPr b="1" lang="es"/>
              <a:t>git init</a:t>
            </a:r>
            <a:endParaRPr/>
          </a:p>
          <a:p>
            <a:pPr indent="-311150" lvl="0" marL="457200" rtl="0" algn="l">
              <a:lnSpc>
                <a:spcPct val="110000"/>
              </a:lnSpc>
              <a:spcBef>
                <a:spcPts val="0"/>
              </a:spcBef>
              <a:spcAft>
                <a:spcPts val="0"/>
              </a:spcAft>
              <a:buSzPts val="1300"/>
              <a:buChar char="●"/>
            </a:pPr>
            <a:r>
              <a:rPr lang="es"/>
              <a:t> </a:t>
            </a:r>
            <a:r>
              <a:rPr b="1" lang="es"/>
              <a:t>git clone</a:t>
            </a:r>
            <a:endParaRPr/>
          </a:p>
          <a:p>
            <a:pPr indent="-311150" lvl="0" marL="457200" rtl="0" algn="l">
              <a:lnSpc>
                <a:spcPct val="110000"/>
              </a:lnSpc>
              <a:spcBef>
                <a:spcPts val="0"/>
              </a:spcBef>
              <a:spcAft>
                <a:spcPts val="0"/>
              </a:spcAft>
              <a:buSzPts val="1300"/>
              <a:buChar char="●"/>
            </a:pPr>
            <a:r>
              <a:rPr lang="es"/>
              <a:t> </a:t>
            </a:r>
            <a:r>
              <a:rPr b="1" lang="es"/>
              <a:t>git add &lt;file&gt;</a:t>
            </a:r>
            <a:endParaRPr/>
          </a:p>
          <a:p>
            <a:pPr indent="-311150" lvl="0" marL="457200" rtl="0" algn="l">
              <a:lnSpc>
                <a:spcPct val="110000"/>
              </a:lnSpc>
              <a:spcBef>
                <a:spcPts val="0"/>
              </a:spcBef>
              <a:spcAft>
                <a:spcPts val="0"/>
              </a:spcAft>
              <a:buSzPts val="1300"/>
              <a:buChar char="●"/>
            </a:pPr>
            <a:r>
              <a:rPr lang="es"/>
              <a:t> </a:t>
            </a:r>
            <a:r>
              <a:rPr b="1" lang="es"/>
              <a:t>git commit -m "Description"</a:t>
            </a:r>
            <a:endParaRPr/>
          </a:p>
          <a:p>
            <a:pPr indent="-311150" lvl="0" marL="457200" rtl="0" algn="l">
              <a:lnSpc>
                <a:spcPct val="110000"/>
              </a:lnSpc>
              <a:spcBef>
                <a:spcPts val="0"/>
              </a:spcBef>
              <a:spcAft>
                <a:spcPts val="0"/>
              </a:spcAft>
              <a:buSzPts val="1300"/>
              <a:buChar char="●"/>
            </a:pPr>
            <a:r>
              <a:rPr lang="es"/>
              <a:t> </a:t>
            </a:r>
            <a:r>
              <a:rPr b="1" lang="es"/>
              <a:t>git log</a:t>
            </a:r>
            <a:endParaRPr/>
          </a:p>
          <a:p>
            <a:pPr indent="-311150" lvl="0" marL="457200" rtl="0" algn="l">
              <a:lnSpc>
                <a:spcPct val="110000"/>
              </a:lnSpc>
              <a:spcBef>
                <a:spcPts val="0"/>
              </a:spcBef>
              <a:spcAft>
                <a:spcPts val="0"/>
              </a:spcAft>
              <a:buSzPts val="1300"/>
              <a:buChar char="●"/>
            </a:pPr>
            <a:r>
              <a:rPr lang="es"/>
              <a:t> </a:t>
            </a:r>
            <a:r>
              <a:rPr b="1" lang="es"/>
              <a:t>git status</a:t>
            </a:r>
            <a:endParaRPr/>
          </a:p>
          <a:p>
            <a:pPr indent="-311150" lvl="0" marL="457200" rtl="0" algn="l">
              <a:lnSpc>
                <a:spcPct val="110000"/>
              </a:lnSpc>
              <a:spcBef>
                <a:spcPts val="0"/>
              </a:spcBef>
              <a:spcAft>
                <a:spcPts val="0"/>
              </a:spcAft>
              <a:buSzPts val="1300"/>
              <a:buChar char="●"/>
            </a:pPr>
            <a:r>
              <a:rPr lang="es"/>
              <a:t> </a:t>
            </a:r>
            <a:r>
              <a:rPr b="1" lang="es"/>
              <a:t>git push</a:t>
            </a:r>
            <a:endParaRPr/>
          </a:p>
          <a:p>
            <a:pPr indent="-311150" lvl="0" marL="457200" rtl="0" algn="l">
              <a:lnSpc>
                <a:spcPct val="110000"/>
              </a:lnSpc>
              <a:spcBef>
                <a:spcPts val="0"/>
              </a:spcBef>
              <a:spcAft>
                <a:spcPts val="0"/>
              </a:spcAft>
              <a:buSzPts val="1300"/>
              <a:buChar char="●"/>
            </a:pPr>
            <a:r>
              <a:rPr lang="es"/>
              <a:t> </a:t>
            </a:r>
            <a:r>
              <a:rPr b="1" lang="es"/>
              <a:t>git diff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7. Cómo crear un repositorio en GitHub</a:t>
            </a:r>
            <a:endParaRPr/>
          </a:p>
        </p:txBody>
      </p:sp>
      <p:sp>
        <p:nvSpPr>
          <p:cNvPr id="254" name="Google Shape;254;p39"/>
          <p:cNvSpPr txBox="1"/>
          <p:nvPr>
            <p:ph idx="1" type="subTitle"/>
          </p:nvPr>
        </p:nvSpPr>
        <p:spPr>
          <a:xfrm>
            <a:off x="642700" y="1362400"/>
            <a:ext cx="34971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Comenzamos a crear nuestro repositorio</a:t>
            </a:r>
            <a:endParaRPr/>
          </a:p>
        </p:txBody>
      </p:sp>
      <p:pic>
        <p:nvPicPr>
          <p:cNvPr id="255" name="Google Shape;255;p39"/>
          <p:cNvPicPr preferRelativeResize="0"/>
          <p:nvPr/>
        </p:nvPicPr>
        <p:blipFill>
          <a:blip r:embed="rId3">
            <a:alphaModFix/>
          </a:blip>
          <a:stretch>
            <a:fillRect/>
          </a:stretch>
        </p:blipFill>
        <p:spPr>
          <a:xfrm>
            <a:off x="1914238" y="1962550"/>
            <a:ext cx="4509875" cy="275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7. Cómo crear un repositorio en GitHub</a:t>
            </a:r>
            <a:endParaRPr/>
          </a:p>
        </p:txBody>
      </p:sp>
      <p:sp>
        <p:nvSpPr>
          <p:cNvPr id="261" name="Google Shape;261;p40"/>
          <p:cNvSpPr txBox="1"/>
          <p:nvPr>
            <p:ph idx="1" type="subTitle"/>
          </p:nvPr>
        </p:nvSpPr>
        <p:spPr>
          <a:xfrm>
            <a:off x="642700" y="1362400"/>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Lo crearemos privado para indicar </a:t>
            </a:r>
            <a:r>
              <a:rPr lang="es" sz="1310"/>
              <a:t>quién</a:t>
            </a:r>
            <a:r>
              <a:rPr lang="es" sz="1310"/>
              <a:t> puede acceder.</a:t>
            </a:r>
            <a:endParaRPr sz="1310"/>
          </a:p>
        </p:txBody>
      </p:sp>
      <p:pic>
        <p:nvPicPr>
          <p:cNvPr id="262" name="Google Shape;262;p40"/>
          <p:cNvPicPr preferRelativeResize="0"/>
          <p:nvPr/>
        </p:nvPicPr>
        <p:blipFill>
          <a:blip r:embed="rId3">
            <a:alphaModFix/>
          </a:blip>
          <a:stretch>
            <a:fillRect/>
          </a:stretch>
        </p:blipFill>
        <p:spPr>
          <a:xfrm>
            <a:off x="2646750" y="1762600"/>
            <a:ext cx="3044849" cy="307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7. Cómo crear un repositorio en GitHub</a:t>
            </a:r>
            <a:endParaRPr/>
          </a:p>
        </p:txBody>
      </p:sp>
      <p:sp>
        <p:nvSpPr>
          <p:cNvPr id="268" name="Google Shape;268;p41"/>
          <p:cNvSpPr txBox="1"/>
          <p:nvPr>
            <p:ph idx="1" type="subTitle"/>
          </p:nvPr>
        </p:nvSpPr>
        <p:spPr>
          <a:xfrm>
            <a:off x="642700" y="1362400"/>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Repositorio creado</a:t>
            </a:r>
            <a:endParaRPr sz="1310"/>
          </a:p>
        </p:txBody>
      </p:sp>
      <p:pic>
        <p:nvPicPr>
          <p:cNvPr id="269" name="Google Shape;269;p41"/>
          <p:cNvPicPr preferRelativeResize="0"/>
          <p:nvPr/>
        </p:nvPicPr>
        <p:blipFill>
          <a:blip r:embed="rId3">
            <a:alphaModFix/>
          </a:blip>
          <a:stretch>
            <a:fillRect/>
          </a:stretch>
        </p:blipFill>
        <p:spPr>
          <a:xfrm>
            <a:off x="1489600" y="1920650"/>
            <a:ext cx="5359149" cy="2407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8. Configuración de Git</a:t>
            </a:r>
            <a:endParaRPr/>
          </a:p>
        </p:txBody>
      </p:sp>
      <p:sp>
        <p:nvSpPr>
          <p:cNvPr id="275" name="Google Shape;275;p42"/>
          <p:cNvSpPr txBox="1"/>
          <p:nvPr>
            <p:ph idx="1" type="subTitle"/>
          </p:nvPr>
        </p:nvSpPr>
        <p:spPr>
          <a:xfrm>
            <a:off x="642700" y="1362400"/>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Desde la carpeta local que vamos a trabajar hacemos clic derecho y Git Bash Here.</a:t>
            </a:r>
            <a:endParaRPr sz="1310"/>
          </a:p>
        </p:txBody>
      </p:sp>
      <p:pic>
        <p:nvPicPr>
          <p:cNvPr id="276" name="Google Shape;276;p42"/>
          <p:cNvPicPr preferRelativeResize="0"/>
          <p:nvPr/>
        </p:nvPicPr>
        <p:blipFill>
          <a:blip r:embed="rId3">
            <a:alphaModFix/>
          </a:blip>
          <a:stretch>
            <a:fillRect/>
          </a:stretch>
        </p:blipFill>
        <p:spPr>
          <a:xfrm>
            <a:off x="2321325" y="1988550"/>
            <a:ext cx="3695700" cy="251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8. Configuración de Git</a:t>
            </a:r>
            <a:endParaRPr/>
          </a:p>
        </p:txBody>
      </p:sp>
      <p:sp>
        <p:nvSpPr>
          <p:cNvPr id="282" name="Google Shape;282;p43"/>
          <p:cNvSpPr txBox="1"/>
          <p:nvPr>
            <p:ph idx="1" type="subTitle"/>
          </p:nvPr>
        </p:nvSpPr>
        <p:spPr>
          <a:xfrm>
            <a:off x="642700" y="1362400"/>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Es necesario crear un usuario y cuenta de correo.</a:t>
            </a:r>
            <a:endParaRPr sz="1310"/>
          </a:p>
        </p:txBody>
      </p:sp>
      <p:pic>
        <p:nvPicPr>
          <p:cNvPr id="283" name="Google Shape;283;p43"/>
          <p:cNvPicPr preferRelativeResize="0"/>
          <p:nvPr/>
        </p:nvPicPr>
        <p:blipFill>
          <a:blip r:embed="rId3">
            <a:alphaModFix/>
          </a:blip>
          <a:stretch>
            <a:fillRect/>
          </a:stretch>
        </p:blipFill>
        <p:spPr>
          <a:xfrm>
            <a:off x="2119425" y="2008025"/>
            <a:ext cx="4476750" cy="695325"/>
          </a:xfrm>
          <a:prstGeom prst="rect">
            <a:avLst/>
          </a:prstGeom>
          <a:noFill/>
          <a:ln>
            <a:noFill/>
          </a:ln>
        </p:spPr>
      </p:pic>
      <p:pic>
        <p:nvPicPr>
          <p:cNvPr id="284" name="Google Shape;284;p43"/>
          <p:cNvPicPr preferRelativeResize="0"/>
          <p:nvPr/>
        </p:nvPicPr>
        <p:blipFill>
          <a:blip r:embed="rId4">
            <a:alphaModFix/>
          </a:blip>
          <a:stretch>
            <a:fillRect/>
          </a:stretch>
        </p:blipFill>
        <p:spPr>
          <a:xfrm>
            <a:off x="1549800" y="2948775"/>
            <a:ext cx="5238750" cy="466725"/>
          </a:xfrm>
          <a:prstGeom prst="rect">
            <a:avLst/>
          </a:prstGeom>
          <a:noFill/>
          <a:ln>
            <a:noFill/>
          </a:ln>
        </p:spPr>
      </p:pic>
      <p:sp>
        <p:nvSpPr>
          <p:cNvPr id="285" name="Google Shape;285;p43"/>
          <p:cNvSpPr txBox="1"/>
          <p:nvPr>
            <p:ph idx="1" type="subTitle"/>
          </p:nvPr>
        </p:nvSpPr>
        <p:spPr>
          <a:xfrm>
            <a:off x="632175" y="3507025"/>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Para validar los cambios de Git usamos “git config –list..</a:t>
            </a:r>
            <a:endParaRPr sz="131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632175" y="650250"/>
            <a:ext cx="7074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a:t>8. Configuración de Git</a:t>
            </a:r>
            <a:endParaRPr/>
          </a:p>
        </p:txBody>
      </p:sp>
      <p:sp>
        <p:nvSpPr>
          <p:cNvPr id="291" name="Google Shape;291;p44"/>
          <p:cNvSpPr txBox="1"/>
          <p:nvPr>
            <p:ph idx="1" type="subTitle"/>
          </p:nvPr>
        </p:nvSpPr>
        <p:spPr>
          <a:xfrm>
            <a:off x="642700" y="1362400"/>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Para ver los archivos y carpetas que tenemos donde estamos trabajando usamos “ls”</a:t>
            </a:r>
            <a:endParaRPr sz="1310"/>
          </a:p>
        </p:txBody>
      </p:sp>
      <p:sp>
        <p:nvSpPr>
          <p:cNvPr id="292" name="Google Shape;292;p44"/>
          <p:cNvSpPr txBox="1"/>
          <p:nvPr>
            <p:ph idx="1" type="subTitle"/>
          </p:nvPr>
        </p:nvSpPr>
        <p:spPr>
          <a:xfrm>
            <a:off x="642700" y="2948775"/>
            <a:ext cx="68577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10"/>
              <a:t>Para ver con más detalle usamos “ll”</a:t>
            </a:r>
            <a:endParaRPr sz="1310"/>
          </a:p>
        </p:txBody>
      </p:sp>
      <p:pic>
        <p:nvPicPr>
          <p:cNvPr id="293" name="Google Shape;293;p44"/>
          <p:cNvPicPr preferRelativeResize="0"/>
          <p:nvPr/>
        </p:nvPicPr>
        <p:blipFill>
          <a:blip r:embed="rId3">
            <a:alphaModFix/>
          </a:blip>
          <a:stretch>
            <a:fillRect/>
          </a:stretch>
        </p:blipFill>
        <p:spPr>
          <a:xfrm>
            <a:off x="1971288" y="1979450"/>
            <a:ext cx="4200525" cy="752475"/>
          </a:xfrm>
          <a:prstGeom prst="rect">
            <a:avLst/>
          </a:prstGeom>
          <a:noFill/>
          <a:ln>
            <a:noFill/>
          </a:ln>
        </p:spPr>
      </p:pic>
      <p:pic>
        <p:nvPicPr>
          <p:cNvPr id="294" name="Google Shape;294;p44"/>
          <p:cNvPicPr preferRelativeResize="0"/>
          <p:nvPr/>
        </p:nvPicPr>
        <p:blipFill>
          <a:blip r:embed="rId4">
            <a:alphaModFix/>
          </a:blip>
          <a:stretch>
            <a:fillRect/>
          </a:stretch>
        </p:blipFill>
        <p:spPr>
          <a:xfrm>
            <a:off x="1671562" y="3408375"/>
            <a:ext cx="4800001" cy="906675"/>
          </a:xfrm>
          <a:prstGeom prst="rect">
            <a:avLst/>
          </a:prstGeom>
          <a:noFill/>
          <a:ln>
            <a:noFill/>
          </a:ln>
        </p:spPr>
      </p:pic>
      <p:sp>
        <p:nvSpPr>
          <p:cNvPr id="295" name="Google Shape;295;p44"/>
          <p:cNvSpPr txBox="1"/>
          <p:nvPr/>
        </p:nvSpPr>
        <p:spPr>
          <a:xfrm>
            <a:off x="642700" y="4374450"/>
            <a:ext cx="4979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ver los archivos y directorios ocultos se utiliza ls -alh.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632175" y="650250"/>
            <a:ext cx="7074000" cy="800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 Cómo crear repositorios desde cero y almacenar cambios en nuestro repositorio local</a:t>
            </a:r>
            <a:endParaRPr sz="2000"/>
          </a:p>
        </p:txBody>
      </p:sp>
      <p:sp>
        <p:nvSpPr>
          <p:cNvPr id="301" name="Google Shape;301;p45"/>
          <p:cNvSpPr txBox="1"/>
          <p:nvPr/>
        </p:nvSpPr>
        <p:spPr>
          <a:xfrm>
            <a:off x="868625" y="1714500"/>
            <a:ext cx="60825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Vamos a trabajar desde el apartado gris, que representa nuestro repositorio local</a:t>
            </a:r>
            <a:endParaRPr/>
          </a:p>
        </p:txBody>
      </p:sp>
      <p:pic>
        <p:nvPicPr>
          <p:cNvPr id="302" name="Google Shape;302;p45"/>
          <p:cNvPicPr preferRelativeResize="0"/>
          <p:nvPr/>
        </p:nvPicPr>
        <p:blipFill>
          <a:blip r:embed="rId3">
            <a:alphaModFix/>
          </a:blip>
          <a:stretch>
            <a:fillRect/>
          </a:stretch>
        </p:blipFill>
        <p:spPr>
          <a:xfrm>
            <a:off x="1753350" y="2332800"/>
            <a:ext cx="3988225" cy="220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 Git init</a:t>
            </a:r>
            <a:endParaRPr sz="2000"/>
          </a:p>
        </p:txBody>
      </p:sp>
      <p:sp>
        <p:nvSpPr>
          <p:cNvPr id="308" name="Google Shape;308;p46"/>
          <p:cNvSpPr txBox="1"/>
          <p:nvPr/>
        </p:nvSpPr>
        <p:spPr>
          <a:xfrm>
            <a:off x="868625" y="1369300"/>
            <a:ext cx="60825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Con este comando iniciamos nuestro Git local</a:t>
            </a:r>
            <a:endParaRPr/>
          </a:p>
        </p:txBody>
      </p:sp>
      <p:pic>
        <p:nvPicPr>
          <p:cNvPr id="309" name="Google Shape;309;p46"/>
          <p:cNvPicPr preferRelativeResize="0"/>
          <p:nvPr/>
        </p:nvPicPr>
        <p:blipFill>
          <a:blip r:embed="rId3">
            <a:alphaModFix/>
          </a:blip>
          <a:stretch>
            <a:fillRect/>
          </a:stretch>
        </p:blipFill>
        <p:spPr>
          <a:xfrm>
            <a:off x="1071425" y="2093800"/>
            <a:ext cx="5676900" cy="110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9.2 Git ignore</a:t>
            </a:r>
            <a:endParaRPr sz="2000"/>
          </a:p>
        </p:txBody>
      </p:sp>
      <p:sp>
        <p:nvSpPr>
          <p:cNvPr id="315" name="Google Shape;315;p47"/>
          <p:cNvSpPr txBox="1"/>
          <p:nvPr/>
        </p:nvSpPr>
        <p:spPr>
          <a:xfrm>
            <a:off x="868625" y="1369300"/>
            <a:ext cx="60825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Con este comando indicamos que archivos no queremos que se muestre en el repositorio remoto. Por ejemplo con el archivo passwords.txt.</a:t>
            </a:r>
            <a:endParaRPr sz="1310">
              <a:solidFill>
                <a:schemeClr val="lt2"/>
              </a:solidFill>
              <a:latin typeface="Open Sans"/>
              <a:ea typeface="Open Sans"/>
              <a:cs typeface="Open Sans"/>
              <a:sym typeface="Open Sans"/>
            </a:endParaRPr>
          </a:p>
        </p:txBody>
      </p:sp>
      <p:pic>
        <p:nvPicPr>
          <p:cNvPr id="316" name="Google Shape;316;p47"/>
          <p:cNvPicPr preferRelativeResize="0"/>
          <p:nvPr/>
        </p:nvPicPr>
        <p:blipFill>
          <a:blip r:embed="rId3">
            <a:alphaModFix/>
          </a:blip>
          <a:stretch>
            <a:fillRect/>
          </a:stretch>
        </p:blipFill>
        <p:spPr>
          <a:xfrm>
            <a:off x="1409563" y="2073550"/>
            <a:ext cx="5000625" cy="419100"/>
          </a:xfrm>
          <a:prstGeom prst="rect">
            <a:avLst/>
          </a:prstGeom>
          <a:noFill/>
          <a:ln>
            <a:noFill/>
          </a:ln>
        </p:spPr>
      </p:pic>
      <p:sp>
        <p:nvSpPr>
          <p:cNvPr id="317" name="Google Shape;317;p47"/>
          <p:cNvSpPr txBox="1"/>
          <p:nvPr/>
        </p:nvSpPr>
        <p:spPr>
          <a:xfrm>
            <a:off x="868625" y="2578600"/>
            <a:ext cx="60825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Con el editor de texto vim lo iniciamos para especificar que archivos queremos que se ignoren.</a:t>
            </a:r>
            <a:endParaRPr sz="1310">
              <a:solidFill>
                <a:schemeClr val="lt2"/>
              </a:solidFill>
              <a:latin typeface="Open Sans"/>
              <a:ea typeface="Open Sans"/>
              <a:cs typeface="Open Sans"/>
              <a:sym typeface="Open Sans"/>
            </a:endParaRPr>
          </a:p>
        </p:txBody>
      </p:sp>
      <p:pic>
        <p:nvPicPr>
          <p:cNvPr id="318" name="Google Shape;318;p47"/>
          <p:cNvPicPr preferRelativeResize="0"/>
          <p:nvPr/>
        </p:nvPicPr>
        <p:blipFill>
          <a:blip r:embed="rId4">
            <a:alphaModFix/>
          </a:blip>
          <a:stretch>
            <a:fillRect/>
          </a:stretch>
        </p:blipFill>
        <p:spPr>
          <a:xfrm>
            <a:off x="2278900" y="3196900"/>
            <a:ext cx="2723674" cy="1539475"/>
          </a:xfrm>
          <a:prstGeom prst="rect">
            <a:avLst/>
          </a:prstGeom>
          <a:noFill/>
          <a:ln>
            <a:noFill/>
          </a:ln>
        </p:spPr>
      </p:pic>
      <p:sp>
        <p:nvSpPr>
          <p:cNvPr id="319" name="Google Shape;319;p47">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subTitle"/>
          </p:nvPr>
        </p:nvSpPr>
        <p:spPr>
          <a:xfrm>
            <a:off x="642700" y="929975"/>
            <a:ext cx="7278600" cy="39318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3"/>
              </a:rPr>
              <a:t>Introducción.</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4"/>
              </a:rPr>
              <a:t>¿Qué es Git y para qué sirve?</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5"/>
              </a:rPr>
              <a:t>¿Qué es Github y cómo funciona?</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6"/>
              </a:rPr>
              <a:t>Términos básicos</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7"/>
              </a:rPr>
              <a:t>Prerrequisitos</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8"/>
              </a:rPr>
              <a:t>Flujo de trabajo de Git</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9"/>
              </a:rPr>
              <a:t>Comandos básicos</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10"/>
              </a:rPr>
              <a:t>Como crear un repositorio en GitHub</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11"/>
              </a:rPr>
              <a:t>Configuración de Git</a:t>
            </a:r>
            <a:endParaRPr/>
          </a:p>
          <a:p>
            <a:pPr indent="-311150" lvl="0" marL="457200" rtl="0" algn="l">
              <a:lnSpc>
                <a:spcPct val="110000"/>
              </a:lnSpc>
              <a:spcBef>
                <a:spcPts val="0"/>
              </a:spcBef>
              <a:spcAft>
                <a:spcPts val="0"/>
              </a:spcAft>
              <a:buSzPts val="1300"/>
              <a:buAutoNum type="arabicPeriod"/>
            </a:pPr>
            <a:r>
              <a:rPr lang="es" u="sng">
                <a:solidFill>
                  <a:schemeClr val="hlink"/>
                </a:solidFill>
                <a:hlinkClick action="ppaction://hlinksldjump" r:id="rId12"/>
              </a:rPr>
              <a:t>Cómo crear repositorios desde cero y almacenar cambios en nuestro repositorio local</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3"/>
              </a:rPr>
              <a:t>Git init</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4"/>
              </a:rPr>
              <a:t>Git ignore</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5"/>
              </a:rPr>
              <a:t>Git add</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6"/>
              </a:rPr>
              <a:t>Git rm</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7"/>
              </a:rPr>
              <a:t>Git commit</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8"/>
              </a:rPr>
              <a:t>Git remote</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19"/>
              </a:rPr>
              <a:t>Git mv</a:t>
            </a:r>
            <a:endParaRPr/>
          </a:p>
          <a:p>
            <a:pPr indent="-304800" lvl="1" marL="914400" rtl="0" algn="l">
              <a:lnSpc>
                <a:spcPct val="110000"/>
              </a:lnSpc>
              <a:spcBef>
                <a:spcPts val="0"/>
              </a:spcBef>
              <a:spcAft>
                <a:spcPts val="0"/>
              </a:spcAft>
              <a:buSzPts val="1200"/>
              <a:buAutoNum type="arabicPeriod"/>
            </a:pPr>
            <a:r>
              <a:rPr lang="es" u="sng">
                <a:solidFill>
                  <a:schemeClr val="hlink"/>
                </a:solidFill>
                <a:hlinkClick action="ppaction://hlinksldjump" r:id="rId20"/>
              </a:rPr>
              <a:t>Git clone</a:t>
            </a:r>
            <a:endParaRPr/>
          </a:p>
        </p:txBody>
      </p:sp>
      <p:sp>
        <p:nvSpPr>
          <p:cNvPr id="194" name="Google Shape;194;p30"/>
          <p:cNvSpPr txBox="1"/>
          <p:nvPr>
            <p:ph type="title"/>
          </p:nvPr>
        </p:nvSpPr>
        <p:spPr>
          <a:xfrm>
            <a:off x="804750" y="374175"/>
            <a:ext cx="40599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Montserrat"/>
                <a:ea typeface="Montserrat"/>
                <a:cs typeface="Montserrat"/>
                <a:sym typeface="Montserrat"/>
              </a:rPr>
              <a:t>Índice</a:t>
            </a:r>
            <a:endParaRPr b="1">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9.3 Git add</a:t>
            </a:r>
            <a:endParaRPr sz="2000"/>
          </a:p>
        </p:txBody>
      </p:sp>
      <p:sp>
        <p:nvSpPr>
          <p:cNvPr id="325" name="Google Shape;325;p48"/>
          <p:cNvSpPr txBox="1"/>
          <p:nvPr/>
        </p:nvSpPr>
        <p:spPr>
          <a:xfrm>
            <a:off x="868625" y="1369300"/>
            <a:ext cx="60825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Con este comando añadimos todo al Staging Area.</a:t>
            </a:r>
            <a:endParaRPr sz="1310">
              <a:solidFill>
                <a:schemeClr val="lt2"/>
              </a:solidFill>
              <a:latin typeface="Open Sans"/>
              <a:ea typeface="Open Sans"/>
              <a:cs typeface="Open Sans"/>
              <a:sym typeface="Open Sans"/>
            </a:endParaRPr>
          </a:p>
        </p:txBody>
      </p:sp>
      <p:sp>
        <p:nvSpPr>
          <p:cNvPr id="326" name="Google Shape;326;p48"/>
          <p:cNvSpPr txBox="1"/>
          <p:nvPr/>
        </p:nvSpPr>
        <p:spPr>
          <a:xfrm>
            <a:off x="868625" y="2578600"/>
            <a:ext cx="65076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Ahora al ver el estado de git, veremos que ya no es necesario hacer ningún add.</a:t>
            </a:r>
            <a:endParaRPr sz="1310">
              <a:solidFill>
                <a:schemeClr val="lt2"/>
              </a:solidFill>
              <a:latin typeface="Open Sans"/>
              <a:ea typeface="Open Sans"/>
              <a:cs typeface="Open Sans"/>
              <a:sym typeface="Open Sans"/>
            </a:endParaRPr>
          </a:p>
        </p:txBody>
      </p:sp>
      <p:pic>
        <p:nvPicPr>
          <p:cNvPr id="327" name="Google Shape;327;p48"/>
          <p:cNvPicPr preferRelativeResize="0"/>
          <p:nvPr/>
        </p:nvPicPr>
        <p:blipFill>
          <a:blip r:embed="rId3">
            <a:alphaModFix/>
          </a:blip>
          <a:stretch>
            <a:fillRect/>
          </a:stretch>
        </p:blipFill>
        <p:spPr>
          <a:xfrm>
            <a:off x="1745063" y="1948075"/>
            <a:ext cx="4848225" cy="438150"/>
          </a:xfrm>
          <a:prstGeom prst="rect">
            <a:avLst/>
          </a:prstGeom>
          <a:noFill/>
          <a:ln>
            <a:noFill/>
          </a:ln>
        </p:spPr>
      </p:pic>
      <p:pic>
        <p:nvPicPr>
          <p:cNvPr id="328" name="Google Shape;328;p48"/>
          <p:cNvPicPr preferRelativeResize="0"/>
          <p:nvPr/>
        </p:nvPicPr>
        <p:blipFill>
          <a:blip r:embed="rId4">
            <a:alphaModFix/>
          </a:blip>
          <a:stretch>
            <a:fillRect/>
          </a:stretch>
        </p:blipFill>
        <p:spPr>
          <a:xfrm>
            <a:off x="1552438" y="3050950"/>
            <a:ext cx="4714875" cy="1866900"/>
          </a:xfrm>
          <a:prstGeom prst="rect">
            <a:avLst/>
          </a:prstGeom>
          <a:noFill/>
          <a:ln>
            <a:noFill/>
          </a:ln>
        </p:spPr>
      </p:pic>
      <p:sp>
        <p:nvSpPr>
          <p:cNvPr id="329" name="Google Shape;329;p48">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9.4 Git rm</a:t>
            </a:r>
            <a:endParaRPr sz="2000"/>
          </a:p>
        </p:txBody>
      </p:sp>
      <p:sp>
        <p:nvSpPr>
          <p:cNvPr id="335" name="Google Shape;335;p49"/>
          <p:cNvSpPr txBox="1"/>
          <p:nvPr/>
        </p:nvSpPr>
        <p:spPr>
          <a:xfrm>
            <a:off x="868625" y="1369300"/>
            <a:ext cx="60825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Se puede utilizar para archivos que no queremos hacerles commit porque queremos modificarlos antes.</a:t>
            </a:r>
            <a:endParaRPr sz="1310">
              <a:solidFill>
                <a:schemeClr val="lt2"/>
              </a:solidFill>
              <a:latin typeface="Open Sans"/>
              <a:ea typeface="Open Sans"/>
              <a:cs typeface="Open Sans"/>
              <a:sym typeface="Open Sans"/>
            </a:endParaRPr>
          </a:p>
        </p:txBody>
      </p:sp>
      <p:pic>
        <p:nvPicPr>
          <p:cNvPr id="336" name="Google Shape;336;p49"/>
          <p:cNvPicPr preferRelativeResize="0"/>
          <p:nvPr/>
        </p:nvPicPr>
        <p:blipFill>
          <a:blip r:embed="rId3">
            <a:alphaModFix/>
          </a:blip>
          <a:stretch>
            <a:fillRect/>
          </a:stretch>
        </p:blipFill>
        <p:spPr>
          <a:xfrm>
            <a:off x="1645050" y="2125288"/>
            <a:ext cx="5048250" cy="733425"/>
          </a:xfrm>
          <a:prstGeom prst="rect">
            <a:avLst/>
          </a:prstGeom>
          <a:noFill/>
          <a:ln>
            <a:noFill/>
          </a:ln>
        </p:spPr>
      </p:pic>
      <p:sp>
        <p:nvSpPr>
          <p:cNvPr id="337" name="Google Shape;337;p49"/>
          <p:cNvSpPr txBox="1"/>
          <p:nvPr/>
        </p:nvSpPr>
        <p:spPr>
          <a:xfrm>
            <a:off x="967875" y="2996425"/>
            <a:ext cx="60825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Después de modificarlo podemos hacer un add al archivo en particular.</a:t>
            </a:r>
            <a:endParaRPr sz="1310">
              <a:solidFill>
                <a:schemeClr val="lt2"/>
              </a:solidFill>
              <a:latin typeface="Open Sans"/>
              <a:ea typeface="Open Sans"/>
              <a:cs typeface="Open Sans"/>
              <a:sym typeface="Open Sans"/>
            </a:endParaRPr>
          </a:p>
        </p:txBody>
      </p:sp>
      <p:pic>
        <p:nvPicPr>
          <p:cNvPr id="338" name="Google Shape;338;p49"/>
          <p:cNvPicPr preferRelativeResize="0"/>
          <p:nvPr/>
        </p:nvPicPr>
        <p:blipFill>
          <a:blip r:embed="rId4">
            <a:alphaModFix/>
          </a:blip>
          <a:stretch>
            <a:fillRect/>
          </a:stretch>
        </p:blipFill>
        <p:spPr>
          <a:xfrm>
            <a:off x="737337" y="3574484"/>
            <a:ext cx="6863675" cy="803291"/>
          </a:xfrm>
          <a:prstGeom prst="rect">
            <a:avLst/>
          </a:prstGeom>
          <a:noFill/>
          <a:ln>
            <a:noFill/>
          </a:ln>
        </p:spPr>
      </p:pic>
      <p:sp>
        <p:nvSpPr>
          <p:cNvPr id="339" name="Google Shape;339;p49">
            <a:hlinkClick action="ppaction://hlinksldjump" r:id="rId5"/>
          </p:cNvPr>
          <p:cNvSpPr/>
          <p:nvPr/>
        </p:nvSpPr>
        <p:spPr>
          <a:xfrm>
            <a:off x="311825" y="443185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9.5 Git commit</a:t>
            </a:r>
            <a:endParaRPr sz="2000"/>
          </a:p>
        </p:txBody>
      </p:sp>
      <p:sp>
        <p:nvSpPr>
          <p:cNvPr id="345" name="Google Shape;345;p50"/>
          <p:cNvSpPr txBox="1"/>
          <p:nvPr/>
        </p:nvSpPr>
        <p:spPr>
          <a:xfrm>
            <a:off x="868625" y="1369300"/>
            <a:ext cx="60825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hacer la transición del Staging Area al Repositorio Local utilizamos “git commit -m”</a:t>
            </a:r>
            <a:endParaRPr sz="1310">
              <a:solidFill>
                <a:schemeClr val="lt2"/>
              </a:solidFill>
              <a:latin typeface="Open Sans"/>
              <a:ea typeface="Open Sans"/>
              <a:cs typeface="Open Sans"/>
              <a:sym typeface="Open Sans"/>
            </a:endParaRPr>
          </a:p>
        </p:txBody>
      </p:sp>
      <p:pic>
        <p:nvPicPr>
          <p:cNvPr id="346" name="Google Shape;346;p50"/>
          <p:cNvPicPr preferRelativeResize="0"/>
          <p:nvPr/>
        </p:nvPicPr>
        <p:blipFill>
          <a:blip r:embed="rId3">
            <a:alphaModFix/>
          </a:blip>
          <a:stretch>
            <a:fillRect/>
          </a:stretch>
        </p:blipFill>
        <p:spPr>
          <a:xfrm>
            <a:off x="1745223" y="1987600"/>
            <a:ext cx="4329324" cy="957450"/>
          </a:xfrm>
          <a:prstGeom prst="rect">
            <a:avLst/>
          </a:prstGeom>
          <a:noFill/>
          <a:ln>
            <a:noFill/>
          </a:ln>
        </p:spPr>
      </p:pic>
      <p:pic>
        <p:nvPicPr>
          <p:cNvPr id="347" name="Google Shape;347;p50"/>
          <p:cNvPicPr preferRelativeResize="0"/>
          <p:nvPr/>
        </p:nvPicPr>
        <p:blipFill>
          <a:blip r:embed="rId4">
            <a:alphaModFix/>
          </a:blip>
          <a:stretch>
            <a:fillRect/>
          </a:stretch>
        </p:blipFill>
        <p:spPr>
          <a:xfrm>
            <a:off x="1428625" y="3124275"/>
            <a:ext cx="4962525" cy="942975"/>
          </a:xfrm>
          <a:prstGeom prst="rect">
            <a:avLst/>
          </a:prstGeom>
          <a:noFill/>
          <a:ln>
            <a:noFill/>
          </a:ln>
        </p:spPr>
      </p:pic>
      <p:sp>
        <p:nvSpPr>
          <p:cNvPr id="348" name="Google Shape;348;p50">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9.5 Git commit</a:t>
            </a:r>
            <a:endParaRPr sz="2000"/>
          </a:p>
        </p:txBody>
      </p:sp>
      <p:sp>
        <p:nvSpPr>
          <p:cNvPr id="354" name="Google Shape;354;p51"/>
          <p:cNvSpPr txBox="1"/>
          <p:nvPr/>
        </p:nvSpPr>
        <p:spPr>
          <a:xfrm>
            <a:off x="868625" y="1369300"/>
            <a:ext cx="60825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ver los commit que se han realizado </a:t>
            </a:r>
            <a:r>
              <a:rPr lang="es" sz="1310">
                <a:solidFill>
                  <a:schemeClr val="lt2"/>
                </a:solidFill>
                <a:latin typeface="Open Sans"/>
                <a:ea typeface="Open Sans"/>
                <a:cs typeface="Open Sans"/>
                <a:sym typeface="Open Sans"/>
              </a:rPr>
              <a:t>últimamente</a:t>
            </a:r>
            <a:r>
              <a:rPr lang="es" sz="1310">
                <a:solidFill>
                  <a:schemeClr val="lt2"/>
                </a:solidFill>
                <a:latin typeface="Open Sans"/>
                <a:ea typeface="Open Sans"/>
                <a:cs typeface="Open Sans"/>
                <a:sym typeface="Open Sans"/>
              </a:rPr>
              <a:t> utilizamos git log.</a:t>
            </a:r>
            <a:endParaRPr sz="1310">
              <a:solidFill>
                <a:schemeClr val="lt2"/>
              </a:solidFill>
              <a:latin typeface="Open Sans"/>
              <a:ea typeface="Open Sans"/>
              <a:cs typeface="Open Sans"/>
              <a:sym typeface="Open Sans"/>
            </a:endParaRPr>
          </a:p>
        </p:txBody>
      </p:sp>
      <p:pic>
        <p:nvPicPr>
          <p:cNvPr id="355" name="Google Shape;355;p51"/>
          <p:cNvPicPr preferRelativeResize="0"/>
          <p:nvPr/>
        </p:nvPicPr>
        <p:blipFill>
          <a:blip r:embed="rId3">
            <a:alphaModFix/>
          </a:blip>
          <a:stretch>
            <a:fillRect/>
          </a:stretch>
        </p:blipFill>
        <p:spPr>
          <a:xfrm>
            <a:off x="1747700" y="2019300"/>
            <a:ext cx="4324350" cy="1104900"/>
          </a:xfrm>
          <a:prstGeom prst="rect">
            <a:avLst/>
          </a:prstGeom>
          <a:noFill/>
          <a:ln>
            <a:noFill/>
          </a:ln>
        </p:spPr>
      </p:pic>
      <p:sp>
        <p:nvSpPr>
          <p:cNvPr id="356" name="Google Shape;356;p51">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9.6 Git remote. Conexión repositorio local-remoto</a:t>
            </a:r>
            <a:endParaRPr sz="2000"/>
          </a:p>
        </p:txBody>
      </p:sp>
      <p:sp>
        <p:nvSpPr>
          <p:cNvPr id="362" name="Google Shape;362;p52"/>
          <p:cNvSpPr txBox="1"/>
          <p:nvPr/>
        </p:nvSpPr>
        <p:spPr>
          <a:xfrm>
            <a:off x="868625" y="1369300"/>
            <a:ext cx="66261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Con el siguiente comando enviamos nuestros cambios de Git al enlace del repositorio remoto de nuestro GitHub</a:t>
            </a:r>
            <a:endParaRPr sz="1310">
              <a:solidFill>
                <a:schemeClr val="lt2"/>
              </a:solidFill>
              <a:latin typeface="Open Sans"/>
              <a:ea typeface="Open Sans"/>
              <a:cs typeface="Open Sans"/>
              <a:sym typeface="Open Sans"/>
            </a:endParaRPr>
          </a:p>
        </p:txBody>
      </p:sp>
      <p:pic>
        <p:nvPicPr>
          <p:cNvPr id="363" name="Google Shape;363;p52"/>
          <p:cNvPicPr preferRelativeResize="0"/>
          <p:nvPr/>
        </p:nvPicPr>
        <p:blipFill>
          <a:blip r:embed="rId3">
            <a:alphaModFix/>
          </a:blip>
          <a:stretch>
            <a:fillRect/>
          </a:stretch>
        </p:blipFill>
        <p:spPr>
          <a:xfrm>
            <a:off x="1414462" y="2214050"/>
            <a:ext cx="5509415" cy="492600"/>
          </a:xfrm>
          <a:prstGeom prst="rect">
            <a:avLst/>
          </a:prstGeom>
          <a:noFill/>
          <a:ln>
            <a:noFill/>
          </a:ln>
        </p:spPr>
      </p:pic>
      <p:sp>
        <p:nvSpPr>
          <p:cNvPr id="364" name="Google Shape;364;p52"/>
          <p:cNvSpPr txBox="1"/>
          <p:nvPr/>
        </p:nvSpPr>
        <p:spPr>
          <a:xfrm>
            <a:off x="927200" y="2933100"/>
            <a:ext cx="66261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Indicar nombre de nuestra rama con “git branch -M [nombre]”</a:t>
            </a:r>
            <a:endParaRPr sz="1310">
              <a:solidFill>
                <a:schemeClr val="lt2"/>
              </a:solidFill>
              <a:latin typeface="Open Sans"/>
              <a:ea typeface="Open Sans"/>
              <a:cs typeface="Open Sans"/>
              <a:sym typeface="Open Sans"/>
            </a:endParaRPr>
          </a:p>
        </p:txBody>
      </p:sp>
      <p:pic>
        <p:nvPicPr>
          <p:cNvPr id="365" name="Google Shape;365;p52"/>
          <p:cNvPicPr preferRelativeResize="0"/>
          <p:nvPr/>
        </p:nvPicPr>
        <p:blipFill>
          <a:blip r:embed="rId4">
            <a:alphaModFix/>
          </a:blip>
          <a:stretch>
            <a:fillRect/>
          </a:stretch>
        </p:blipFill>
        <p:spPr>
          <a:xfrm>
            <a:off x="1687763" y="3545950"/>
            <a:ext cx="5104987" cy="626000"/>
          </a:xfrm>
          <a:prstGeom prst="rect">
            <a:avLst/>
          </a:prstGeom>
          <a:noFill/>
          <a:ln>
            <a:noFill/>
          </a:ln>
        </p:spPr>
      </p:pic>
      <p:sp>
        <p:nvSpPr>
          <p:cNvPr id="366" name="Google Shape;366;p52">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9.6 Git remote. Conexión repositorio local-remoto</a:t>
            </a:r>
            <a:endParaRPr sz="2000"/>
          </a:p>
        </p:txBody>
      </p:sp>
      <p:sp>
        <p:nvSpPr>
          <p:cNvPr id="372" name="Google Shape;372;p53"/>
          <p:cNvSpPr txBox="1"/>
          <p:nvPr/>
        </p:nvSpPr>
        <p:spPr>
          <a:xfrm>
            <a:off x="868625" y="1369300"/>
            <a:ext cx="66261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Por último para ligar nuestro repositorio local con el remoto usamos git push -u origin main</a:t>
            </a:r>
            <a:endParaRPr sz="1310">
              <a:solidFill>
                <a:schemeClr val="lt2"/>
              </a:solidFill>
              <a:latin typeface="Open Sans"/>
              <a:ea typeface="Open Sans"/>
              <a:cs typeface="Open Sans"/>
              <a:sym typeface="Open Sans"/>
            </a:endParaRPr>
          </a:p>
        </p:txBody>
      </p:sp>
      <p:sp>
        <p:nvSpPr>
          <p:cNvPr id="373" name="Google Shape;373;p53"/>
          <p:cNvSpPr txBox="1"/>
          <p:nvPr/>
        </p:nvSpPr>
        <p:spPr>
          <a:xfrm>
            <a:off x="927200" y="2933100"/>
            <a:ext cx="66261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Ya veremos nuestro repositorio remoto lo que teníamos en local.</a:t>
            </a:r>
            <a:endParaRPr sz="1310">
              <a:solidFill>
                <a:schemeClr val="lt2"/>
              </a:solidFill>
              <a:latin typeface="Open Sans"/>
              <a:ea typeface="Open Sans"/>
              <a:cs typeface="Open Sans"/>
              <a:sym typeface="Open Sans"/>
            </a:endParaRPr>
          </a:p>
        </p:txBody>
      </p:sp>
      <p:pic>
        <p:nvPicPr>
          <p:cNvPr id="374" name="Google Shape;374;p53"/>
          <p:cNvPicPr preferRelativeResize="0"/>
          <p:nvPr/>
        </p:nvPicPr>
        <p:blipFill>
          <a:blip r:embed="rId3">
            <a:alphaModFix/>
          </a:blip>
          <a:stretch>
            <a:fillRect/>
          </a:stretch>
        </p:blipFill>
        <p:spPr>
          <a:xfrm>
            <a:off x="1559325" y="2126975"/>
            <a:ext cx="5219700" cy="666750"/>
          </a:xfrm>
          <a:prstGeom prst="rect">
            <a:avLst/>
          </a:prstGeom>
          <a:noFill/>
          <a:ln>
            <a:noFill/>
          </a:ln>
        </p:spPr>
      </p:pic>
      <p:pic>
        <p:nvPicPr>
          <p:cNvPr id="375" name="Google Shape;375;p53"/>
          <p:cNvPicPr preferRelativeResize="0"/>
          <p:nvPr/>
        </p:nvPicPr>
        <p:blipFill>
          <a:blip r:embed="rId4">
            <a:alphaModFix/>
          </a:blip>
          <a:stretch>
            <a:fillRect/>
          </a:stretch>
        </p:blipFill>
        <p:spPr>
          <a:xfrm>
            <a:off x="2023196" y="3319496"/>
            <a:ext cx="4316951" cy="1524750"/>
          </a:xfrm>
          <a:prstGeom prst="rect">
            <a:avLst/>
          </a:prstGeom>
          <a:noFill/>
          <a:ln>
            <a:noFill/>
          </a:ln>
        </p:spPr>
      </p:pic>
      <p:sp>
        <p:nvSpPr>
          <p:cNvPr id="376" name="Google Shape;376;p53">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9.7 Git mv</a:t>
            </a:r>
            <a:endParaRPr sz="2000"/>
          </a:p>
        </p:txBody>
      </p:sp>
      <p:sp>
        <p:nvSpPr>
          <p:cNvPr id="382" name="Google Shape;382;p54"/>
          <p:cNvSpPr txBox="1"/>
          <p:nvPr/>
        </p:nvSpPr>
        <p:spPr>
          <a:xfrm>
            <a:off x="868625" y="1369300"/>
            <a:ext cx="6626100" cy="192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10">
                <a:solidFill>
                  <a:schemeClr val="lt2"/>
                </a:solidFill>
                <a:latin typeface="Open Sans"/>
                <a:ea typeface="Open Sans"/>
                <a:cs typeface="Open Sans"/>
                <a:sym typeface="Open Sans"/>
              </a:rPr>
              <a:t>Para cambiar el nombre de un fichero o directorio.</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0"/>
              </a:spcAft>
              <a:buNone/>
            </a:pPr>
            <a:r>
              <a:rPr lang="es" sz="1310">
                <a:solidFill>
                  <a:schemeClr val="lt2"/>
                </a:solidFill>
                <a:latin typeface="Open Sans"/>
                <a:ea typeface="Open Sans"/>
                <a:cs typeface="Open Sans"/>
                <a:sym typeface="Open Sans"/>
              </a:rPr>
              <a:t>git mv test.txt prueba.txt</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0"/>
              </a:spcAft>
              <a:buNone/>
            </a:pPr>
            <a:r>
              <a:rPr lang="es" sz="1310">
                <a:solidFill>
                  <a:schemeClr val="lt2"/>
                </a:solidFill>
                <a:latin typeface="Open Sans"/>
                <a:ea typeface="Open Sans"/>
                <a:cs typeface="Open Sans"/>
                <a:sym typeface="Open Sans"/>
              </a:rPr>
              <a:t>git commit -am “Modificación del nombre del archivo test.txt”</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s" sz="1310">
                <a:solidFill>
                  <a:schemeClr val="lt2"/>
                </a:solidFill>
                <a:latin typeface="Open Sans"/>
                <a:ea typeface="Open Sans"/>
                <a:cs typeface="Open Sans"/>
                <a:sym typeface="Open Sans"/>
              </a:rPr>
              <a:t>git push</a:t>
            </a:r>
            <a:endParaRPr sz="1310">
              <a:solidFill>
                <a:schemeClr val="lt2"/>
              </a:solidFill>
              <a:latin typeface="Open Sans"/>
              <a:ea typeface="Open Sans"/>
              <a:cs typeface="Open Sans"/>
              <a:sym typeface="Open Sans"/>
            </a:endParaRPr>
          </a:p>
        </p:txBody>
      </p:sp>
      <p:sp>
        <p:nvSpPr>
          <p:cNvPr id="383" name="Google Shape;383;p54"/>
          <p:cNvSpPr txBox="1"/>
          <p:nvPr/>
        </p:nvSpPr>
        <p:spPr>
          <a:xfrm>
            <a:off x="927200" y="2933100"/>
            <a:ext cx="66261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10">
              <a:solidFill>
                <a:schemeClr val="lt2"/>
              </a:solidFill>
              <a:latin typeface="Open Sans"/>
              <a:ea typeface="Open Sans"/>
              <a:cs typeface="Open Sans"/>
              <a:sym typeface="Open Sans"/>
            </a:endParaRPr>
          </a:p>
        </p:txBody>
      </p:sp>
      <p:sp>
        <p:nvSpPr>
          <p:cNvPr id="384" name="Google Shape;384;p54">
            <a:hlinkClick action="ppaction://hlinksldjump" r:id="rId3"/>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9.8 Git clone</a:t>
            </a:r>
            <a:endParaRPr sz="2000"/>
          </a:p>
        </p:txBody>
      </p:sp>
      <p:sp>
        <p:nvSpPr>
          <p:cNvPr id="390" name="Google Shape;390;p55"/>
          <p:cNvSpPr txBox="1"/>
          <p:nvPr/>
        </p:nvSpPr>
        <p:spPr>
          <a:xfrm>
            <a:off x="868625" y="1369300"/>
            <a:ext cx="66261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clonar repositorio que tenemos en GitHub en repositorio local utilizamos “git clone [enlace]”</a:t>
            </a:r>
            <a:endParaRPr sz="1310">
              <a:solidFill>
                <a:schemeClr val="lt2"/>
              </a:solidFill>
              <a:latin typeface="Open Sans"/>
              <a:ea typeface="Open Sans"/>
              <a:cs typeface="Open Sans"/>
              <a:sym typeface="Open Sans"/>
            </a:endParaRPr>
          </a:p>
        </p:txBody>
      </p:sp>
      <p:pic>
        <p:nvPicPr>
          <p:cNvPr id="391" name="Google Shape;391;p55"/>
          <p:cNvPicPr preferRelativeResize="0"/>
          <p:nvPr/>
        </p:nvPicPr>
        <p:blipFill>
          <a:blip r:embed="rId3">
            <a:alphaModFix/>
          </a:blip>
          <a:stretch>
            <a:fillRect/>
          </a:stretch>
        </p:blipFill>
        <p:spPr>
          <a:xfrm>
            <a:off x="1602188" y="2327700"/>
            <a:ext cx="5133975" cy="1800225"/>
          </a:xfrm>
          <a:prstGeom prst="rect">
            <a:avLst/>
          </a:prstGeom>
          <a:noFill/>
          <a:ln>
            <a:noFill/>
          </a:ln>
        </p:spPr>
      </p:pic>
      <p:sp>
        <p:nvSpPr>
          <p:cNvPr id="392" name="Google Shape;392;p55">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9.9 Repositorio remoto compartido</a:t>
            </a:r>
            <a:endParaRPr sz="2000"/>
          </a:p>
        </p:txBody>
      </p:sp>
      <p:sp>
        <p:nvSpPr>
          <p:cNvPr id="398" name="Google Shape;398;p56"/>
          <p:cNvSpPr txBox="1"/>
          <p:nvPr/>
        </p:nvSpPr>
        <p:spPr>
          <a:xfrm>
            <a:off x="868625" y="1369300"/>
            <a:ext cx="66261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Si estamos trabajando varias personas y una de ella realiza un commit y no tenemos ese cambio en nuestro pc usamos “git pull”</a:t>
            </a:r>
            <a:endParaRPr sz="1310">
              <a:solidFill>
                <a:schemeClr val="lt2"/>
              </a:solidFill>
              <a:latin typeface="Open Sans"/>
              <a:ea typeface="Open Sans"/>
              <a:cs typeface="Open Sans"/>
              <a:sym typeface="Open Sans"/>
            </a:endParaRPr>
          </a:p>
        </p:txBody>
      </p:sp>
      <p:pic>
        <p:nvPicPr>
          <p:cNvPr id="399" name="Google Shape;399;p56"/>
          <p:cNvPicPr preferRelativeResize="0"/>
          <p:nvPr/>
        </p:nvPicPr>
        <p:blipFill>
          <a:blip r:embed="rId3">
            <a:alphaModFix/>
          </a:blip>
          <a:stretch>
            <a:fillRect/>
          </a:stretch>
        </p:blipFill>
        <p:spPr>
          <a:xfrm>
            <a:off x="1602188" y="2327700"/>
            <a:ext cx="5133975" cy="1800225"/>
          </a:xfrm>
          <a:prstGeom prst="rect">
            <a:avLst/>
          </a:prstGeom>
          <a:noFill/>
          <a:ln>
            <a:noFill/>
          </a:ln>
        </p:spPr>
      </p:pic>
      <p:sp>
        <p:nvSpPr>
          <p:cNvPr id="400" name="Google Shape;400;p56">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9.10 Git branch</a:t>
            </a:r>
            <a:endParaRPr sz="2000"/>
          </a:p>
        </p:txBody>
      </p:sp>
      <p:sp>
        <p:nvSpPr>
          <p:cNvPr id="406" name="Google Shape;406;p57"/>
          <p:cNvSpPr txBox="1"/>
          <p:nvPr/>
        </p:nvSpPr>
        <p:spPr>
          <a:xfrm>
            <a:off x="632175" y="1369300"/>
            <a:ext cx="7310400" cy="108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En un entorno colaborativo, varios desarrolladores trabajan juntos en un código fuente compartido, corrigiendo errores y agregando nuevas funciones. Para gestionar estas múltiples contribuciones, se utilizan ramificaciones que permiten a cada desarrollador trabajar en su propia versión del código base original y facilitan la fusión posterior con Git.</a:t>
            </a:r>
            <a:endParaRPr sz="1310">
              <a:solidFill>
                <a:schemeClr val="lt2"/>
              </a:solidFill>
              <a:latin typeface="Open Sans"/>
              <a:ea typeface="Open Sans"/>
              <a:cs typeface="Open Sans"/>
              <a:sym typeface="Open Sans"/>
            </a:endParaRPr>
          </a:p>
        </p:txBody>
      </p:sp>
      <p:sp>
        <p:nvSpPr>
          <p:cNvPr id="407" name="Google Shape;407;p57">
            <a:hlinkClick action="ppaction://hlinksldjump" r:id="rId3"/>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subTitle"/>
          </p:nvPr>
        </p:nvSpPr>
        <p:spPr>
          <a:xfrm>
            <a:off x="765950" y="1101075"/>
            <a:ext cx="7278600" cy="4067400"/>
          </a:xfrm>
          <a:prstGeom prst="rect">
            <a:avLst/>
          </a:prstGeom>
        </p:spPr>
        <p:txBody>
          <a:bodyPr anchorCtr="0" anchor="t" bIns="91425" lIns="91425" spcFirstLastPara="1" rIns="91425" wrap="square" tIns="91425">
            <a:noAutofit/>
          </a:bodyPr>
          <a:lstStyle/>
          <a:p>
            <a:pPr indent="457200" lvl="0" marL="0" rtl="0" algn="l">
              <a:lnSpc>
                <a:spcPct val="50000"/>
              </a:lnSpc>
              <a:spcBef>
                <a:spcPts val="0"/>
              </a:spcBef>
              <a:spcAft>
                <a:spcPts val="0"/>
              </a:spcAft>
              <a:buNone/>
            </a:pPr>
            <a:r>
              <a:rPr b="1" lang="es"/>
              <a:t>9.9</a:t>
            </a:r>
            <a:r>
              <a:rPr lang="es"/>
              <a:t>. </a:t>
            </a:r>
            <a:r>
              <a:rPr lang="es" u="sng">
                <a:solidFill>
                  <a:schemeClr val="hlink"/>
                </a:solidFill>
                <a:hlinkClick action="ppaction://hlinksldjump" r:id="rId3"/>
              </a:rPr>
              <a:t>Repositorio remoto compartido</a:t>
            </a:r>
            <a:endParaRPr/>
          </a:p>
          <a:p>
            <a:pPr indent="457200" lvl="0" marL="0" rtl="0" algn="l">
              <a:lnSpc>
                <a:spcPct val="50000"/>
              </a:lnSpc>
              <a:spcBef>
                <a:spcPts val="1200"/>
              </a:spcBef>
              <a:spcAft>
                <a:spcPts val="0"/>
              </a:spcAft>
              <a:buNone/>
            </a:pPr>
            <a:r>
              <a:rPr b="1" lang="es"/>
              <a:t>9.10</a:t>
            </a:r>
            <a:r>
              <a:rPr lang="es"/>
              <a:t>. </a:t>
            </a:r>
            <a:r>
              <a:rPr lang="es" u="sng">
                <a:solidFill>
                  <a:schemeClr val="hlink"/>
                </a:solidFill>
                <a:hlinkClick action="ppaction://hlinksldjump" r:id="rId4"/>
              </a:rPr>
              <a:t>Git Branch</a:t>
            </a:r>
            <a:endParaRPr/>
          </a:p>
          <a:p>
            <a:pPr indent="457200" lvl="0" marL="457200" rtl="0" algn="l">
              <a:lnSpc>
                <a:spcPct val="50000"/>
              </a:lnSpc>
              <a:spcBef>
                <a:spcPts val="1200"/>
              </a:spcBef>
              <a:spcAft>
                <a:spcPts val="0"/>
              </a:spcAft>
              <a:buNone/>
            </a:pPr>
            <a:r>
              <a:rPr b="1" lang="es"/>
              <a:t>9.10.1</a:t>
            </a:r>
            <a:r>
              <a:rPr lang="es"/>
              <a:t> </a:t>
            </a:r>
            <a:r>
              <a:rPr lang="es" u="sng">
                <a:solidFill>
                  <a:schemeClr val="hlink"/>
                </a:solidFill>
                <a:hlinkClick action="ppaction://hlinksldjump" r:id="rId5"/>
              </a:rPr>
              <a:t>¿Qué es una rama de Git?</a:t>
            </a:r>
            <a:endParaRPr/>
          </a:p>
          <a:p>
            <a:pPr indent="457200" lvl="0" marL="0" rtl="0" algn="l">
              <a:lnSpc>
                <a:spcPct val="50000"/>
              </a:lnSpc>
              <a:spcBef>
                <a:spcPts val="1200"/>
              </a:spcBef>
              <a:spcAft>
                <a:spcPts val="0"/>
              </a:spcAft>
              <a:buNone/>
            </a:pPr>
            <a:r>
              <a:rPr b="1" lang="es"/>
              <a:t>9.1</a:t>
            </a:r>
            <a:r>
              <a:rPr lang="es"/>
              <a:t>1 </a:t>
            </a:r>
            <a:r>
              <a:rPr lang="es" u="sng">
                <a:solidFill>
                  <a:schemeClr val="hlink"/>
                </a:solidFill>
                <a:hlinkClick action="ppaction://hlinksldjump" r:id="rId6"/>
              </a:rPr>
              <a:t>Git Push</a:t>
            </a:r>
            <a:endParaRPr/>
          </a:p>
          <a:p>
            <a:pPr indent="457200" lvl="0" marL="0" rtl="0" algn="l">
              <a:lnSpc>
                <a:spcPct val="50000"/>
              </a:lnSpc>
              <a:spcBef>
                <a:spcPts val="1200"/>
              </a:spcBef>
              <a:spcAft>
                <a:spcPts val="0"/>
              </a:spcAft>
              <a:buNone/>
            </a:pPr>
            <a:r>
              <a:rPr b="1" lang="es"/>
              <a:t>9.12</a:t>
            </a:r>
            <a:r>
              <a:rPr lang="es"/>
              <a:t> </a:t>
            </a:r>
            <a:r>
              <a:rPr lang="es" u="sng">
                <a:solidFill>
                  <a:schemeClr val="hlink"/>
                </a:solidFill>
                <a:hlinkClick action="ppaction://hlinksldjump" r:id="rId7"/>
              </a:rPr>
              <a:t>Git Pull</a:t>
            </a:r>
            <a:endParaRPr/>
          </a:p>
          <a:p>
            <a:pPr indent="457200" lvl="0" marL="0" rtl="0" algn="l">
              <a:lnSpc>
                <a:spcPct val="50000"/>
              </a:lnSpc>
              <a:spcBef>
                <a:spcPts val="1200"/>
              </a:spcBef>
              <a:spcAft>
                <a:spcPts val="0"/>
              </a:spcAft>
              <a:buNone/>
            </a:pPr>
            <a:r>
              <a:rPr b="1" lang="es"/>
              <a:t>9.13</a:t>
            </a:r>
            <a:r>
              <a:rPr lang="es"/>
              <a:t> </a:t>
            </a:r>
            <a:r>
              <a:rPr lang="es" u="sng">
                <a:solidFill>
                  <a:schemeClr val="hlink"/>
                </a:solidFill>
                <a:hlinkClick action="ppaction://hlinksldjump" r:id="rId8"/>
              </a:rPr>
              <a:t>Git Merge</a:t>
            </a:r>
            <a:endParaRPr/>
          </a:p>
          <a:p>
            <a:pPr indent="457200" lvl="0" marL="0" rtl="0" algn="l">
              <a:lnSpc>
                <a:spcPct val="50000"/>
              </a:lnSpc>
              <a:spcBef>
                <a:spcPts val="1200"/>
              </a:spcBef>
              <a:spcAft>
                <a:spcPts val="0"/>
              </a:spcAft>
              <a:buNone/>
            </a:pPr>
            <a:r>
              <a:rPr b="1" lang="es"/>
              <a:t>9.14</a:t>
            </a:r>
            <a:r>
              <a:rPr lang="es"/>
              <a:t> </a:t>
            </a:r>
            <a:r>
              <a:rPr lang="es" u="sng">
                <a:solidFill>
                  <a:schemeClr val="hlink"/>
                </a:solidFill>
                <a:hlinkClick action="ppaction://hlinksldjump" r:id="rId9"/>
              </a:rPr>
              <a:t>Eliminar un branch</a:t>
            </a:r>
            <a:endParaRPr/>
          </a:p>
          <a:p>
            <a:pPr indent="457200" lvl="0" marL="0" rtl="0" algn="l">
              <a:lnSpc>
                <a:spcPct val="110000"/>
              </a:lnSpc>
              <a:spcBef>
                <a:spcPts val="1200"/>
              </a:spcBef>
              <a:spcAft>
                <a:spcPts val="1200"/>
              </a:spcAft>
              <a:buNone/>
            </a:pPr>
            <a:r>
              <a:t/>
            </a:r>
            <a:endParaRPr/>
          </a:p>
        </p:txBody>
      </p:sp>
      <p:sp>
        <p:nvSpPr>
          <p:cNvPr id="200" name="Google Shape;200;p31"/>
          <p:cNvSpPr txBox="1"/>
          <p:nvPr>
            <p:ph type="title"/>
          </p:nvPr>
        </p:nvSpPr>
        <p:spPr>
          <a:xfrm>
            <a:off x="804750" y="374175"/>
            <a:ext cx="40599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latin typeface="Montserrat"/>
                <a:ea typeface="Montserrat"/>
                <a:cs typeface="Montserrat"/>
                <a:sym typeface="Montserrat"/>
              </a:rPr>
              <a:t>Índice</a:t>
            </a:r>
            <a:endParaRPr b="1">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9.10.1 ¿Qué es una rama de Git</a:t>
            </a:r>
            <a:endParaRPr sz="2000"/>
          </a:p>
        </p:txBody>
      </p:sp>
      <p:sp>
        <p:nvSpPr>
          <p:cNvPr id="413" name="Google Shape;413;p58"/>
          <p:cNvSpPr txBox="1"/>
          <p:nvPr/>
        </p:nvSpPr>
        <p:spPr>
          <a:xfrm>
            <a:off x="632175" y="1369300"/>
            <a:ext cx="7310400" cy="108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Una rama de Git es esencialmente una línea de desarrollo independiente. Una rama de git es una línea de desarrollo independiente tomada del mismo código fuente. Se pueden fusionar diferentes ramas en cualquier rama siempre que pertenezcan al mismo repositorio.</a:t>
            </a:r>
            <a:endParaRPr sz="1310">
              <a:solidFill>
                <a:schemeClr val="lt2"/>
              </a:solidFill>
              <a:latin typeface="Open Sans"/>
              <a:ea typeface="Open Sans"/>
              <a:cs typeface="Open Sans"/>
              <a:sym typeface="Open Sans"/>
            </a:endParaRPr>
          </a:p>
        </p:txBody>
      </p:sp>
      <p:pic>
        <p:nvPicPr>
          <p:cNvPr id="414" name="Google Shape;414;p58"/>
          <p:cNvPicPr preferRelativeResize="0"/>
          <p:nvPr/>
        </p:nvPicPr>
        <p:blipFill>
          <a:blip r:embed="rId3">
            <a:alphaModFix/>
          </a:blip>
          <a:stretch>
            <a:fillRect/>
          </a:stretch>
        </p:blipFill>
        <p:spPr>
          <a:xfrm>
            <a:off x="2691438" y="2451400"/>
            <a:ext cx="3191875" cy="2398925"/>
          </a:xfrm>
          <a:prstGeom prst="rect">
            <a:avLst/>
          </a:prstGeom>
          <a:noFill/>
          <a:ln>
            <a:noFill/>
          </a:ln>
        </p:spPr>
      </p:pic>
      <p:sp>
        <p:nvSpPr>
          <p:cNvPr id="415" name="Google Shape;415;p58"/>
          <p:cNvSpPr txBox="1"/>
          <p:nvPr/>
        </p:nvSpPr>
        <p:spPr>
          <a:xfrm>
            <a:off x="5883300" y="2571750"/>
            <a:ext cx="7310400" cy="77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10">
                <a:solidFill>
                  <a:schemeClr val="lt2"/>
                </a:solidFill>
                <a:latin typeface="Open Sans"/>
                <a:ea typeface="Open Sans"/>
                <a:cs typeface="Open Sans"/>
                <a:sym typeface="Open Sans"/>
              </a:rPr>
              <a:t>Rama verde -&gt; main </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s" sz="1310">
                <a:solidFill>
                  <a:schemeClr val="lt2"/>
                </a:solidFill>
                <a:latin typeface="Open Sans"/>
                <a:ea typeface="Open Sans"/>
                <a:cs typeface="Open Sans"/>
                <a:sym typeface="Open Sans"/>
              </a:rPr>
              <a:t>Rama roja -&gt; nuevo-feature</a:t>
            </a:r>
            <a:endParaRPr sz="1310">
              <a:solidFill>
                <a:schemeClr val="lt2"/>
              </a:solidFill>
              <a:latin typeface="Open Sans"/>
              <a:ea typeface="Open Sans"/>
              <a:cs typeface="Open Sans"/>
              <a:sym typeface="Open Sans"/>
            </a:endParaRPr>
          </a:p>
        </p:txBody>
      </p:sp>
      <p:sp>
        <p:nvSpPr>
          <p:cNvPr id="416" name="Google Shape;416;p58">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417" name="Google Shape;417;p58">
            <a:hlinkClick action="ppaction://hlinksldjump" r:id="rId5"/>
          </p:cNvPr>
          <p:cNvSpPr/>
          <p:nvPr/>
        </p:nvSpPr>
        <p:spPr>
          <a:xfrm>
            <a:off x="340025" y="3992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9.10.1 ¿Qué es una rama de Git?</a:t>
            </a:r>
            <a:endParaRPr sz="2000"/>
          </a:p>
        </p:txBody>
      </p:sp>
      <p:sp>
        <p:nvSpPr>
          <p:cNvPr id="423" name="Google Shape;423;p59"/>
          <p:cNvSpPr txBox="1"/>
          <p:nvPr/>
        </p:nvSpPr>
        <p:spPr>
          <a:xfrm>
            <a:off x="642700" y="1268725"/>
            <a:ext cx="7310400" cy="123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10">
                <a:solidFill>
                  <a:schemeClr val="lt2"/>
                </a:solidFill>
                <a:latin typeface="Open Sans"/>
                <a:ea typeface="Open Sans"/>
                <a:cs typeface="Open Sans"/>
                <a:sym typeface="Open Sans"/>
              </a:rPr>
              <a:t>Tenemos un equipo trabajando en main y se crea una nueva rama nuevo-feature para crear una mejora al proyecto común, después haremos un merge para que todos los cambios queden en main.</a:t>
            </a:r>
            <a:endParaRPr sz="1310">
              <a:solidFill>
                <a:schemeClr val="lt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s" sz="1310">
                <a:solidFill>
                  <a:schemeClr val="lt2"/>
                </a:solidFill>
                <a:latin typeface="Open Sans"/>
                <a:ea typeface="Open Sans"/>
                <a:cs typeface="Open Sans"/>
                <a:sym typeface="Open Sans"/>
              </a:rPr>
              <a:t>Crear nueva rama:</a:t>
            </a:r>
            <a:endParaRPr sz="1310">
              <a:solidFill>
                <a:schemeClr val="lt2"/>
              </a:solidFill>
              <a:latin typeface="Open Sans"/>
              <a:ea typeface="Open Sans"/>
              <a:cs typeface="Open Sans"/>
              <a:sym typeface="Open Sans"/>
            </a:endParaRPr>
          </a:p>
        </p:txBody>
      </p:sp>
      <p:pic>
        <p:nvPicPr>
          <p:cNvPr id="424" name="Google Shape;424;p59"/>
          <p:cNvPicPr preferRelativeResize="0"/>
          <p:nvPr/>
        </p:nvPicPr>
        <p:blipFill>
          <a:blip r:embed="rId3">
            <a:alphaModFix/>
          </a:blip>
          <a:stretch>
            <a:fillRect/>
          </a:stretch>
        </p:blipFill>
        <p:spPr>
          <a:xfrm>
            <a:off x="1630393" y="2831750"/>
            <a:ext cx="5077570" cy="492600"/>
          </a:xfrm>
          <a:prstGeom prst="rect">
            <a:avLst/>
          </a:prstGeom>
          <a:noFill/>
          <a:ln>
            <a:noFill/>
          </a:ln>
        </p:spPr>
      </p:pic>
      <p:sp>
        <p:nvSpPr>
          <p:cNvPr id="425" name="Google Shape;425;p59"/>
          <p:cNvSpPr txBox="1"/>
          <p:nvPr/>
        </p:nvSpPr>
        <p:spPr>
          <a:xfrm>
            <a:off x="771175" y="3412175"/>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Situar en nueva rama:</a:t>
            </a:r>
            <a:endParaRPr sz="1310">
              <a:solidFill>
                <a:schemeClr val="lt2"/>
              </a:solidFill>
              <a:latin typeface="Open Sans"/>
              <a:ea typeface="Open Sans"/>
              <a:cs typeface="Open Sans"/>
              <a:sym typeface="Open Sans"/>
            </a:endParaRPr>
          </a:p>
        </p:txBody>
      </p:sp>
      <p:pic>
        <p:nvPicPr>
          <p:cNvPr id="426" name="Google Shape;426;p59"/>
          <p:cNvPicPr preferRelativeResize="0"/>
          <p:nvPr/>
        </p:nvPicPr>
        <p:blipFill>
          <a:blip r:embed="rId4">
            <a:alphaModFix/>
          </a:blip>
          <a:stretch>
            <a:fillRect/>
          </a:stretch>
        </p:blipFill>
        <p:spPr>
          <a:xfrm>
            <a:off x="2007013" y="3886400"/>
            <a:ext cx="4324350" cy="733425"/>
          </a:xfrm>
          <a:prstGeom prst="rect">
            <a:avLst/>
          </a:prstGeom>
          <a:noFill/>
          <a:ln>
            <a:noFill/>
          </a:ln>
        </p:spPr>
      </p:pic>
      <p:sp>
        <p:nvSpPr>
          <p:cNvPr id="427" name="Google Shape;427;p59">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428" name="Google Shape;428;p59">
            <a:hlinkClick action="ppaction://hlinksldjump" r:id="rId6"/>
          </p:cNvPr>
          <p:cNvSpPr/>
          <p:nvPr/>
        </p:nvSpPr>
        <p:spPr>
          <a:xfrm>
            <a:off x="340025" y="3992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429" name="Google Shape;429;p59"/>
          <p:cNvSpPr txBox="1"/>
          <p:nvPr/>
        </p:nvSpPr>
        <p:spPr>
          <a:xfrm>
            <a:off x="1023625" y="244535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Situar en nueva rama:</a:t>
            </a:r>
            <a:endParaRPr sz="1310">
              <a:solidFill>
                <a:schemeClr val="lt2"/>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9.10.1 ¿Qué es una rama de Git</a:t>
            </a:r>
            <a:endParaRPr sz="2000"/>
          </a:p>
        </p:txBody>
      </p:sp>
      <p:sp>
        <p:nvSpPr>
          <p:cNvPr id="435" name="Google Shape;435;p60"/>
          <p:cNvSpPr txBox="1"/>
          <p:nvPr/>
        </p:nvSpPr>
        <p:spPr>
          <a:xfrm>
            <a:off x="632175" y="136930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Añadimos este cambio </a:t>
            </a:r>
            <a:r>
              <a:rPr lang="es" sz="1310">
                <a:solidFill>
                  <a:schemeClr val="lt2"/>
                </a:solidFill>
                <a:latin typeface="Open Sans"/>
                <a:ea typeface="Open Sans"/>
                <a:cs typeface="Open Sans"/>
                <a:sym typeface="Open Sans"/>
              </a:rPr>
              <a:t>para Staging área y hacemos un commit.</a:t>
            </a:r>
            <a:endParaRPr sz="1310">
              <a:solidFill>
                <a:schemeClr val="lt2"/>
              </a:solidFill>
              <a:latin typeface="Open Sans"/>
              <a:ea typeface="Open Sans"/>
              <a:cs typeface="Open Sans"/>
              <a:sym typeface="Open Sans"/>
            </a:endParaRPr>
          </a:p>
        </p:txBody>
      </p:sp>
      <p:pic>
        <p:nvPicPr>
          <p:cNvPr id="436" name="Google Shape;436;p60"/>
          <p:cNvPicPr preferRelativeResize="0"/>
          <p:nvPr/>
        </p:nvPicPr>
        <p:blipFill>
          <a:blip r:embed="rId3">
            <a:alphaModFix/>
          </a:blip>
          <a:stretch>
            <a:fillRect/>
          </a:stretch>
        </p:blipFill>
        <p:spPr>
          <a:xfrm>
            <a:off x="2172825" y="1982150"/>
            <a:ext cx="4229100" cy="1057275"/>
          </a:xfrm>
          <a:prstGeom prst="rect">
            <a:avLst/>
          </a:prstGeom>
          <a:noFill/>
          <a:ln>
            <a:noFill/>
          </a:ln>
        </p:spPr>
      </p:pic>
      <p:pic>
        <p:nvPicPr>
          <p:cNvPr id="437" name="Google Shape;437;p60"/>
          <p:cNvPicPr preferRelativeResize="0"/>
          <p:nvPr/>
        </p:nvPicPr>
        <p:blipFill>
          <a:blip r:embed="rId4">
            <a:alphaModFix/>
          </a:blip>
          <a:stretch>
            <a:fillRect/>
          </a:stretch>
        </p:blipFill>
        <p:spPr>
          <a:xfrm>
            <a:off x="2007000" y="3392925"/>
            <a:ext cx="4324350" cy="638175"/>
          </a:xfrm>
          <a:prstGeom prst="rect">
            <a:avLst/>
          </a:prstGeom>
          <a:noFill/>
          <a:ln>
            <a:noFill/>
          </a:ln>
        </p:spPr>
      </p:pic>
      <p:sp>
        <p:nvSpPr>
          <p:cNvPr id="438" name="Google Shape;438;p60">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
        <p:nvSpPr>
          <p:cNvPr id="439" name="Google Shape;439;p60">
            <a:hlinkClick action="ppaction://hlinksldjump" r:id="rId6"/>
          </p:cNvPr>
          <p:cNvSpPr/>
          <p:nvPr/>
        </p:nvSpPr>
        <p:spPr>
          <a:xfrm>
            <a:off x="340025" y="3992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9.11 Git push</a:t>
            </a:r>
            <a:endParaRPr sz="2000"/>
          </a:p>
        </p:txBody>
      </p:sp>
      <p:sp>
        <p:nvSpPr>
          <p:cNvPr id="445" name="Google Shape;445;p61"/>
          <p:cNvSpPr txBox="1"/>
          <p:nvPr/>
        </p:nvSpPr>
        <p:spPr>
          <a:xfrm>
            <a:off x="632175" y="136930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reflejar estos cambios en repositorio remoto pero en la nueva rama:</a:t>
            </a:r>
            <a:endParaRPr sz="1310">
              <a:solidFill>
                <a:schemeClr val="lt2"/>
              </a:solidFill>
              <a:latin typeface="Open Sans"/>
              <a:ea typeface="Open Sans"/>
              <a:cs typeface="Open Sans"/>
              <a:sym typeface="Open Sans"/>
            </a:endParaRPr>
          </a:p>
        </p:txBody>
      </p:sp>
      <p:pic>
        <p:nvPicPr>
          <p:cNvPr id="446" name="Google Shape;446;p61"/>
          <p:cNvPicPr preferRelativeResize="0"/>
          <p:nvPr/>
        </p:nvPicPr>
        <p:blipFill>
          <a:blip r:embed="rId3">
            <a:alphaModFix/>
          </a:blip>
          <a:stretch>
            <a:fillRect/>
          </a:stretch>
        </p:blipFill>
        <p:spPr>
          <a:xfrm>
            <a:off x="1597425" y="1982150"/>
            <a:ext cx="4301925" cy="1633125"/>
          </a:xfrm>
          <a:prstGeom prst="rect">
            <a:avLst/>
          </a:prstGeom>
          <a:noFill/>
          <a:ln>
            <a:noFill/>
          </a:ln>
        </p:spPr>
      </p:pic>
      <p:sp>
        <p:nvSpPr>
          <p:cNvPr id="447" name="Google Shape;447;p61"/>
          <p:cNvSpPr txBox="1"/>
          <p:nvPr/>
        </p:nvSpPr>
        <p:spPr>
          <a:xfrm>
            <a:off x="916800" y="372055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El contenido del archivo de la rama nuevo-feature es distinto al de la rama main.</a:t>
            </a:r>
            <a:endParaRPr sz="1310">
              <a:solidFill>
                <a:schemeClr val="lt2"/>
              </a:solidFill>
              <a:latin typeface="Open Sans"/>
              <a:ea typeface="Open Sans"/>
              <a:cs typeface="Open Sans"/>
              <a:sym typeface="Open Sans"/>
            </a:endParaRPr>
          </a:p>
        </p:txBody>
      </p:sp>
      <p:sp>
        <p:nvSpPr>
          <p:cNvPr id="448" name="Google Shape;448;p61">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9.12 Git pull</a:t>
            </a:r>
            <a:endParaRPr sz="2000"/>
          </a:p>
        </p:txBody>
      </p:sp>
      <p:sp>
        <p:nvSpPr>
          <p:cNvPr id="454" name="Google Shape;454;p62"/>
          <p:cNvSpPr txBox="1"/>
          <p:nvPr/>
        </p:nvSpPr>
        <p:spPr>
          <a:xfrm>
            <a:off x="632175" y="136930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combinar los cambios de la rama, primero nos iremos a la rama main.</a:t>
            </a:r>
            <a:endParaRPr sz="1310">
              <a:solidFill>
                <a:schemeClr val="lt2"/>
              </a:solidFill>
              <a:latin typeface="Open Sans"/>
              <a:ea typeface="Open Sans"/>
              <a:cs typeface="Open Sans"/>
              <a:sym typeface="Open Sans"/>
            </a:endParaRPr>
          </a:p>
        </p:txBody>
      </p:sp>
      <p:sp>
        <p:nvSpPr>
          <p:cNvPr id="455" name="Google Shape;455;p62"/>
          <p:cNvSpPr txBox="1"/>
          <p:nvPr/>
        </p:nvSpPr>
        <p:spPr>
          <a:xfrm>
            <a:off x="916800" y="372055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310">
              <a:solidFill>
                <a:schemeClr val="lt2"/>
              </a:solidFill>
              <a:latin typeface="Open Sans"/>
              <a:ea typeface="Open Sans"/>
              <a:cs typeface="Open Sans"/>
              <a:sym typeface="Open Sans"/>
            </a:endParaRPr>
          </a:p>
        </p:txBody>
      </p:sp>
      <p:pic>
        <p:nvPicPr>
          <p:cNvPr id="456" name="Google Shape;456;p62"/>
          <p:cNvPicPr preferRelativeResize="0"/>
          <p:nvPr/>
        </p:nvPicPr>
        <p:blipFill>
          <a:blip r:embed="rId3">
            <a:alphaModFix/>
          </a:blip>
          <a:stretch>
            <a:fillRect/>
          </a:stretch>
        </p:blipFill>
        <p:spPr>
          <a:xfrm>
            <a:off x="2111775" y="2100263"/>
            <a:ext cx="4114800" cy="942975"/>
          </a:xfrm>
          <a:prstGeom prst="rect">
            <a:avLst/>
          </a:prstGeom>
          <a:noFill/>
          <a:ln>
            <a:noFill/>
          </a:ln>
        </p:spPr>
      </p:pic>
      <p:sp>
        <p:nvSpPr>
          <p:cNvPr id="457" name="Google Shape;457;p62">
            <a:hlinkClick action="ppaction://hlinksldjump" r:id="rId4"/>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9.13 Git merge</a:t>
            </a:r>
            <a:endParaRPr sz="2000"/>
          </a:p>
        </p:txBody>
      </p:sp>
      <p:sp>
        <p:nvSpPr>
          <p:cNvPr id="463" name="Google Shape;463;p63"/>
          <p:cNvSpPr txBox="1"/>
          <p:nvPr/>
        </p:nvSpPr>
        <p:spPr>
          <a:xfrm>
            <a:off x="632175" y="136930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Hacemos merge en main de la rama nuevo-feature</a:t>
            </a:r>
            <a:endParaRPr sz="1310">
              <a:solidFill>
                <a:schemeClr val="lt2"/>
              </a:solidFill>
              <a:latin typeface="Open Sans"/>
              <a:ea typeface="Open Sans"/>
              <a:cs typeface="Open Sans"/>
              <a:sym typeface="Open Sans"/>
            </a:endParaRPr>
          </a:p>
        </p:txBody>
      </p:sp>
      <p:pic>
        <p:nvPicPr>
          <p:cNvPr id="464" name="Google Shape;464;p63"/>
          <p:cNvPicPr preferRelativeResize="0"/>
          <p:nvPr/>
        </p:nvPicPr>
        <p:blipFill>
          <a:blip r:embed="rId3">
            <a:alphaModFix/>
          </a:blip>
          <a:stretch>
            <a:fillRect/>
          </a:stretch>
        </p:blipFill>
        <p:spPr>
          <a:xfrm>
            <a:off x="2340375" y="2042175"/>
            <a:ext cx="3657600" cy="942975"/>
          </a:xfrm>
          <a:prstGeom prst="rect">
            <a:avLst/>
          </a:prstGeom>
          <a:noFill/>
          <a:ln>
            <a:noFill/>
          </a:ln>
        </p:spPr>
      </p:pic>
      <p:sp>
        <p:nvSpPr>
          <p:cNvPr id="465" name="Google Shape;465;p63"/>
          <p:cNvSpPr txBox="1"/>
          <p:nvPr/>
        </p:nvSpPr>
        <p:spPr>
          <a:xfrm>
            <a:off x="632175" y="2985150"/>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Los cambios están en local, no en remoto, por </a:t>
            </a:r>
            <a:r>
              <a:rPr lang="es" sz="1310">
                <a:solidFill>
                  <a:schemeClr val="lt2"/>
                </a:solidFill>
                <a:latin typeface="Open Sans"/>
                <a:ea typeface="Open Sans"/>
                <a:cs typeface="Open Sans"/>
                <a:sym typeface="Open Sans"/>
              </a:rPr>
              <a:t>último</a:t>
            </a:r>
            <a:r>
              <a:rPr lang="es" sz="1310">
                <a:solidFill>
                  <a:schemeClr val="lt2"/>
                </a:solidFill>
                <a:latin typeface="Open Sans"/>
                <a:ea typeface="Open Sans"/>
                <a:cs typeface="Open Sans"/>
                <a:sym typeface="Open Sans"/>
              </a:rPr>
              <a:t> hacemos un push.</a:t>
            </a:r>
            <a:endParaRPr sz="1310">
              <a:solidFill>
                <a:schemeClr val="lt2"/>
              </a:solidFill>
              <a:latin typeface="Open Sans"/>
              <a:ea typeface="Open Sans"/>
              <a:cs typeface="Open Sans"/>
              <a:sym typeface="Open Sans"/>
            </a:endParaRPr>
          </a:p>
        </p:txBody>
      </p:sp>
      <p:pic>
        <p:nvPicPr>
          <p:cNvPr id="466" name="Google Shape;466;p63"/>
          <p:cNvPicPr preferRelativeResize="0"/>
          <p:nvPr/>
        </p:nvPicPr>
        <p:blipFill>
          <a:blip r:embed="rId4">
            <a:alphaModFix/>
          </a:blip>
          <a:stretch>
            <a:fillRect/>
          </a:stretch>
        </p:blipFill>
        <p:spPr>
          <a:xfrm>
            <a:off x="2379963" y="3441500"/>
            <a:ext cx="3578436" cy="731750"/>
          </a:xfrm>
          <a:prstGeom prst="rect">
            <a:avLst/>
          </a:prstGeom>
          <a:noFill/>
          <a:ln>
            <a:noFill/>
          </a:ln>
        </p:spPr>
      </p:pic>
      <p:sp>
        <p:nvSpPr>
          <p:cNvPr id="467" name="Google Shape;467;p63">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632175" y="650250"/>
            <a:ext cx="7074000" cy="492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2000"/>
              <a:t>9.14 Eliminar un branch</a:t>
            </a:r>
            <a:endParaRPr sz="2000"/>
          </a:p>
        </p:txBody>
      </p:sp>
      <p:sp>
        <p:nvSpPr>
          <p:cNvPr id="473" name="Google Shape;473;p64"/>
          <p:cNvSpPr txBox="1"/>
          <p:nvPr/>
        </p:nvSpPr>
        <p:spPr>
          <a:xfrm>
            <a:off x="632175" y="1369300"/>
            <a:ext cx="7310400" cy="6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Una vez hecho el merge es recomendable eliminar la rama. Con el siguiente comando la borramos en remoto.</a:t>
            </a:r>
            <a:endParaRPr sz="1310">
              <a:solidFill>
                <a:schemeClr val="lt2"/>
              </a:solidFill>
              <a:latin typeface="Open Sans"/>
              <a:ea typeface="Open Sans"/>
              <a:cs typeface="Open Sans"/>
              <a:sym typeface="Open Sans"/>
            </a:endParaRPr>
          </a:p>
        </p:txBody>
      </p:sp>
      <p:pic>
        <p:nvPicPr>
          <p:cNvPr id="474" name="Google Shape;474;p64"/>
          <p:cNvPicPr preferRelativeResize="0"/>
          <p:nvPr/>
        </p:nvPicPr>
        <p:blipFill>
          <a:blip r:embed="rId3">
            <a:alphaModFix/>
          </a:blip>
          <a:stretch>
            <a:fillRect/>
          </a:stretch>
        </p:blipFill>
        <p:spPr>
          <a:xfrm>
            <a:off x="2235600" y="2082400"/>
            <a:ext cx="3867150" cy="638175"/>
          </a:xfrm>
          <a:prstGeom prst="rect">
            <a:avLst/>
          </a:prstGeom>
          <a:noFill/>
          <a:ln>
            <a:noFill/>
          </a:ln>
        </p:spPr>
      </p:pic>
      <p:sp>
        <p:nvSpPr>
          <p:cNvPr id="475" name="Google Shape;475;p64"/>
          <p:cNvSpPr txBox="1"/>
          <p:nvPr/>
        </p:nvSpPr>
        <p:spPr>
          <a:xfrm>
            <a:off x="811375" y="2956325"/>
            <a:ext cx="7310400" cy="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310">
                <a:solidFill>
                  <a:schemeClr val="lt2"/>
                </a:solidFill>
                <a:latin typeface="Open Sans"/>
                <a:ea typeface="Open Sans"/>
                <a:cs typeface="Open Sans"/>
                <a:sym typeface="Open Sans"/>
              </a:rPr>
              <a:t>Para eliminar a nivel local:</a:t>
            </a:r>
            <a:endParaRPr sz="1310">
              <a:solidFill>
                <a:schemeClr val="lt2"/>
              </a:solidFill>
              <a:latin typeface="Open Sans"/>
              <a:ea typeface="Open Sans"/>
              <a:cs typeface="Open Sans"/>
              <a:sym typeface="Open Sans"/>
            </a:endParaRPr>
          </a:p>
        </p:txBody>
      </p:sp>
      <p:pic>
        <p:nvPicPr>
          <p:cNvPr id="476" name="Google Shape;476;p64"/>
          <p:cNvPicPr preferRelativeResize="0"/>
          <p:nvPr/>
        </p:nvPicPr>
        <p:blipFill>
          <a:blip r:embed="rId4">
            <a:alphaModFix/>
          </a:blip>
          <a:stretch>
            <a:fillRect/>
          </a:stretch>
        </p:blipFill>
        <p:spPr>
          <a:xfrm>
            <a:off x="2297513" y="3342725"/>
            <a:ext cx="3743325" cy="1304925"/>
          </a:xfrm>
          <a:prstGeom prst="rect">
            <a:avLst/>
          </a:prstGeom>
          <a:noFill/>
          <a:ln>
            <a:noFill/>
          </a:ln>
        </p:spPr>
      </p:pic>
      <p:sp>
        <p:nvSpPr>
          <p:cNvPr id="477" name="Google Shape;477;p64">
            <a:hlinkClick action="ppaction://hlinksldjump" r:id="rId5"/>
          </p:cNvPr>
          <p:cNvSpPr/>
          <p:nvPr/>
        </p:nvSpPr>
        <p:spPr>
          <a:xfrm>
            <a:off x="340025" y="4361400"/>
            <a:ext cx="528600" cy="25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1. Introducción</a:t>
            </a:r>
            <a:endParaRPr/>
          </a:p>
        </p:txBody>
      </p:sp>
      <p:sp>
        <p:nvSpPr>
          <p:cNvPr id="206" name="Google Shape;206;p32"/>
          <p:cNvSpPr txBox="1"/>
          <p:nvPr>
            <p:ph idx="1" type="subTitle"/>
          </p:nvPr>
        </p:nvSpPr>
        <p:spPr>
          <a:xfrm>
            <a:off x="46784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Git, junto con GitHub, es el VCS más popular para desarrolladores web.</a:t>
            </a:r>
            <a:endParaRPr/>
          </a:p>
        </p:txBody>
      </p:sp>
      <p:sp>
        <p:nvSpPr>
          <p:cNvPr id="207" name="Google Shape;207;p32"/>
          <p:cNvSpPr txBox="1"/>
          <p:nvPr>
            <p:ph idx="3" type="subTitle"/>
          </p:nvPr>
        </p:nvSpPr>
        <p:spPr>
          <a:xfrm>
            <a:off x="46784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Los desarrolladores utilizan sistemas de control de versiones (VCS) para colaborar en proyectos sin riesgo de sobrescribir el trabajo de otros y para administrar versiones anteriores.</a:t>
            </a:r>
            <a:endParaRPr/>
          </a:p>
        </p:txBody>
      </p:sp>
      <p:pic>
        <p:nvPicPr>
          <p:cNvPr id="208" name="Google Shape;208;p32"/>
          <p:cNvPicPr preferRelativeResize="0"/>
          <p:nvPr/>
        </p:nvPicPr>
        <p:blipFill>
          <a:blip r:embed="rId3">
            <a:alphaModFix/>
          </a:blip>
          <a:stretch>
            <a:fillRect/>
          </a:stretch>
        </p:blipFill>
        <p:spPr>
          <a:xfrm>
            <a:off x="642700" y="1175000"/>
            <a:ext cx="2949932" cy="2486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subTitle"/>
          </p:nvPr>
        </p:nvSpPr>
        <p:spPr>
          <a:xfrm>
            <a:off x="489025" y="1594150"/>
            <a:ext cx="41766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s"/>
              <a:t>Git es un sistema de control de versiones distribuido (DVCS) que le permite guardar y recuperar diferentes versiones de archivos.</a:t>
            </a:r>
            <a:endParaRPr/>
          </a:p>
          <a:p>
            <a:pPr indent="0" lvl="0" marL="457200" rtl="0" algn="l">
              <a:lnSpc>
                <a:spcPct val="110000"/>
              </a:lnSpc>
              <a:spcBef>
                <a:spcPts val="1200"/>
              </a:spcBef>
              <a:spcAft>
                <a:spcPts val="0"/>
              </a:spcAft>
              <a:buNone/>
            </a:pPr>
            <a:r>
              <a:t/>
            </a:r>
            <a:endParaRPr/>
          </a:p>
          <a:p>
            <a:pPr indent="-311150" lvl="0" marL="457200" rtl="0" algn="l">
              <a:lnSpc>
                <a:spcPct val="110000"/>
              </a:lnSpc>
              <a:spcBef>
                <a:spcPts val="1200"/>
              </a:spcBef>
              <a:spcAft>
                <a:spcPts val="0"/>
              </a:spcAft>
              <a:buSzPts val="1300"/>
              <a:buChar char="●"/>
            </a:pPr>
            <a:r>
              <a:rPr lang="es"/>
              <a:t>Facilita el seguimiento de los cambios, quién los realizó y le permite volver a versiones anteriores.</a:t>
            </a:r>
            <a:endParaRPr/>
          </a:p>
        </p:txBody>
      </p:sp>
      <p:sp>
        <p:nvSpPr>
          <p:cNvPr id="214" name="Google Shape;214;p33"/>
          <p:cNvSpPr txBox="1"/>
          <p:nvPr>
            <p:ph type="title"/>
          </p:nvPr>
        </p:nvSpPr>
        <p:spPr>
          <a:xfrm>
            <a:off x="699525" y="649225"/>
            <a:ext cx="40599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2. Qué es Git y para qué sirve</a:t>
            </a:r>
            <a:endParaRPr/>
          </a:p>
        </p:txBody>
      </p:sp>
      <p:pic>
        <p:nvPicPr>
          <p:cNvPr id="215" name="Google Shape;215;p33"/>
          <p:cNvPicPr preferRelativeResize="0"/>
          <p:nvPr/>
        </p:nvPicPr>
        <p:blipFill>
          <a:blip r:embed="rId3">
            <a:alphaModFix/>
          </a:blip>
          <a:stretch>
            <a:fillRect/>
          </a:stretch>
        </p:blipFill>
        <p:spPr>
          <a:xfrm>
            <a:off x="5159575" y="1595175"/>
            <a:ext cx="2877999" cy="16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642700" y="650250"/>
            <a:ext cx="6972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3. ¿Qué es GitHub y cómo funciona?</a:t>
            </a:r>
            <a:endParaRPr/>
          </a:p>
        </p:txBody>
      </p:sp>
      <p:sp>
        <p:nvSpPr>
          <p:cNvPr id="221" name="Google Shape;221;p34"/>
          <p:cNvSpPr txBox="1"/>
          <p:nvPr>
            <p:ph idx="1" type="subTitle"/>
          </p:nvPr>
        </p:nvSpPr>
        <p:spPr>
          <a:xfrm>
            <a:off x="1185925" y="1687125"/>
            <a:ext cx="38226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Ofrece características como informes de problemas, revisión de código y gestión de proyectos.</a:t>
            </a:r>
            <a:endParaRPr/>
          </a:p>
        </p:txBody>
      </p:sp>
      <p:sp>
        <p:nvSpPr>
          <p:cNvPr id="222" name="Google Shape;222;p34"/>
          <p:cNvSpPr txBox="1"/>
          <p:nvPr>
            <p:ph idx="3" type="subTitle"/>
          </p:nvPr>
        </p:nvSpPr>
        <p:spPr>
          <a:xfrm>
            <a:off x="1185925" y="2726325"/>
            <a:ext cx="36741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GitHub es un sitio web que proporciona alojamiento para repositorios Git y herramientas para trabajar en proyectos individuales o de equipo.</a:t>
            </a:r>
            <a:endParaRPr/>
          </a:p>
        </p:txBody>
      </p:sp>
      <p:pic>
        <p:nvPicPr>
          <p:cNvPr id="223" name="Google Shape;223;p34"/>
          <p:cNvPicPr preferRelativeResize="0"/>
          <p:nvPr/>
        </p:nvPicPr>
        <p:blipFill>
          <a:blip r:embed="rId3">
            <a:alphaModFix/>
          </a:blip>
          <a:stretch>
            <a:fillRect/>
          </a:stretch>
        </p:blipFill>
        <p:spPr>
          <a:xfrm>
            <a:off x="5503575" y="1711838"/>
            <a:ext cx="2579726" cy="1719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632175" y="650250"/>
            <a:ext cx="47172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4. Términos básicos</a:t>
            </a:r>
            <a:endParaRPr/>
          </a:p>
        </p:txBody>
      </p:sp>
      <p:sp>
        <p:nvSpPr>
          <p:cNvPr id="229" name="Google Shape;229;p35"/>
          <p:cNvSpPr txBox="1"/>
          <p:nvPr>
            <p:ph idx="1" type="subTitle"/>
          </p:nvPr>
        </p:nvSpPr>
        <p:spPr>
          <a:xfrm>
            <a:off x="642700" y="1562500"/>
            <a:ext cx="73149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b="1" lang="es"/>
              <a:t>GIT</a:t>
            </a:r>
            <a:r>
              <a:rPr lang="es"/>
              <a:t>: Sistema de control de versiones.</a:t>
            </a:r>
            <a:endParaRPr/>
          </a:p>
          <a:p>
            <a:pPr indent="-311150" lvl="0" marL="457200" rtl="0" algn="l">
              <a:lnSpc>
                <a:spcPct val="110000"/>
              </a:lnSpc>
              <a:spcBef>
                <a:spcPts val="0"/>
              </a:spcBef>
              <a:spcAft>
                <a:spcPts val="0"/>
              </a:spcAft>
              <a:buSzPts val="1300"/>
              <a:buChar char="●"/>
            </a:pPr>
            <a:r>
              <a:rPr b="1" lang="es"/>
              <a:t>Repositorio</a:t>
            </a:r>
            <a:r>
              <a:rPr lang="es"/>
              <a:t>: Proyecto con un historial de cambios gestionado por Git.</a:t>
            </a:r>
            <a:endParaRPr/>
          </a:p>
          <a:p>
            <a:pPr indent="-311150" lvl="0" marL="457200" rtl="0" algn="l">
              <a:lnSpc>
                <a:spcPct val="110000"/>
              </a:lnSpc>
              <a:spcBef>
                <a:spcPts val="0"/>
              </a:spcBef>
              <a:spcAft>
                <a:spcPts val="0"/>
              </a:spcAft>
              <a:buSzPts val="1300"/>
              <a:buChar char="●"/>
            </a:pPr>
            <a:r>
              <a:rPr b="1" lang="es"/>
              <a:t>Commit</a:t>
            </a:r>
            <a:r>
              <a:rPr lang="es"/>
              <a:t>: Registro de cambios en el historial de Git.</a:t>
            </a:r>
            <a:endParaRPr/>
          </a:p>
          <a:p>
            <a:pPr indent="-311150" lvl="0" marL="457200" rtl="0" algn="l">
              <a:lnSpc>
                <a:spcPct val="110000"/>
              </a:lnSpc>
              <a:spcBef>
                <a:spcPts val="0"/>
              </a:spcBef>
              <a:spcAft>
                <a:spcPts val="0"/>
              </a:spcAft>
              <a:buSzPts val="1300"/>
              <a:buChar char="●"/>
            </a:pPr>
            <a:r>
              <a:rPr b="1" lang="es"/>
              <a:t>Ramas</a:t>
            </a:r>
            <a:r>
              <a:rPr lang="es"/>
              <a:t>: Rutas alternativas en el proyecto para trabajar de forma aislada.</a:t>
            </a:r>
            <a:endParaRPr/>
          </a:p>
          <a:p>
            <a:pPr indent="-311150" lvl="0" marL="457200" rtl="0" algn="l">
              <a:lnSpc>
                <a:spcPct val="110000"/>
              </a:lnSpc>
              <a:spcBef>
                <a:spcPts val="0"/>
              </a:spcBef>
              <a:spcAft>
                <a:spcPts val="0"/>
              </a:spcAft>
              <a:buSzPts val="1300"/>
              <a:buChar char="●"/>
            </a:pPr>
            <a:r>
              <a:rPr b="1" lang="es"/>
              <a:t>Clonar</a:t>
            </a:r>
            <a:r>
              <a:rPr lang="es"/>
              <a:t>: Copia exacta del repositorio en el equipo local de un desarrollador para colaborar en el proyecto.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idx="1" type="subTitle"/>
          </p:nvPr>
        </p:nvSpPr>
        <p:spPr>
          <a:xfrm>
            <a:off x="580475" y="1376125"/>
            <a:ext cx="5902500" cy="2182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b="1"/>
          </a:p>
          <a:p>
            <a:pPr indent="-311150" lvl="0" marL="457200" rtl="0" algn="l">
              <a:lnSpc>
                <a:spcPct val="110000"/>
              </a:lnSpc>
              <a:spcBef>
                <a:spcPts val="1200"/>
              </a:spcBef>
              <a:spcAft>
                <a:spcPts val="0"/>
              </a:spcAft>
              <a:buSzPts val="1300"/>
              <a:buChar char="●"/>
            </a:pPr>
            <a:r>
              <a:rPr b="1" lang="es"/>
              <a:t> Un ordenador con Git instalado.</a:t>
            </a:r>
            <a:endParaRPr b="1"/>
          </a:p>
          <a:p>
            <a:pPr indent="0" lvl="0" marL="457200" rtl="0" algn="l">
              <a:lnSpc>
                <a:spcPct val="110000"/>
              </a:lnSpc>
              <a:spcBef>
                <a:spcPts val="1200"/>
              </a:spcBef>
              <a:spcAft>
                <a:spcPts val="0"/>
              </a:spcAft>
              <a:buNone/>
            </a:pPr>
            <a:r>
              <a:t/>
            </a:r>
            <a:endParaRPr b="1"/>
          </a:p>
          <a:p>
            <a:pPr indent="-311150" lvl="0" marL="457200" rtl="0" algn="l">
              <a:lnSpc>
                <a:spcPct val="110000"/>
              </a:lnSpc>
              <a:spcBef>
                <a:spcPts val="1200"/>
              </a:spcBef>
              <a:spcAft>
                <a:spcPts val="0"/>
              </a:spcAft>
              <a:buSzPts val="1300"/>
              <a:buChar char="●"/>
            </a:pPr>
            <a:r>
              <a:rPr b="1" lang="es"/>
              <a:t> Una herramienta para usar Git, como un cliente Git habilitado para GUI o una ventana de terminal.</a:t>
            </a:r>
            <a:endParaRPr b="1"/>
          </a:p>
          <a:p>
            <a:pPr indent="0" lvl="0" marL="457200" rtl="0" algn="l">
              <a:lnSpc>
                <a:spcPct val="110000"/>
              </a:lnSpc>
              <a:spcBef>
                <a:spcPts val="1200"/>
              </a:spcBef>
              <a:spcAft>
                <a:spcPts val="0"/>
              </a:spcAft>
              <a:buNone/>
            </a:pPr>
            <a:r>
              <a:t/>
            </a:r>
            <a:endParaRPr b="1"/>
          </a:p>
          <a:p>
            <a:pPr indent="-311150" lvl="0" marL="457200" rtl="0" algn="l">
              <a:lnSpc>
                <a:spcPct val="110000"/>
              </a:lnSpc>
              <a:spcBef>
                <a:spcPts val="1200"/>
              </a:spcBef>
              <a:spcAft>
                <a:spcPts val="0"/>
              </a:spcAft>
              <a:buSzPts val="1300"/>
              <a:buChar char="●"/>
            </a:pPr>
            <a:r>
              <a:rPr b="1" lang="es"/>
              <a:t> Una cuenta de GitHub.</a:t>
            </a:r>
            <a:endParaRPr b="1"/>
          </a:p>
        </p:txBody>
      </p:sp>
      <p:sp>
        <p:nvSpPr>
          <p:cNvPr id="235" name="Google Shape;235;p36"/>
          <p:cNvSpPr txBox="1"/>
          <p:nvPr>
            <p:ph type="title"/>
          </p:nvPr>
        </p:nvSpPr>
        <p:spPr>
          <a:xfrm>
            <a:off x="580475" y="649225"/>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5. </a:t>
            </a:r>
            <a:r>
              <a:rPr lang="es"/>
              <a:t>Prerrequisitos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idx="1" type="subTitle"/>
          </p:nvPr>
        </p:nvSpPr>
        <p:spPr>
          <a:xfrm>
            <a:off x="431900" y="1376125"/>
            <a:ext cx="3797100" cy="28461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lang="es" sz="1200"/>
              <a:t>1- Trabajar en el directorio de trabajo local.</a:t>
            </a:r>
            <a:endParaRPr b="1" sz="1200"/>
          </a:p>
          <a:p>
            <a:pPr indent="0" lvl="0" marL="0" rtl="0" algn="just">
              <a:lnSpc>
                <a:spcPct val="110000"/>
              </a:lnSpc>
              <a:spcBef>
                <a:spcPts val="1200"/>
              </a:spcBef>
              <a:spcAft>
                <a:spcPts val="0"/>
              </a:spcAft>
              <a:buNone/>
            </a:pPr>
            <a:r>
              <a:rPr b="1" lang="es" sz="1200"/>
              <a:t>2- Luego, use "git commit" para confirmar los cambios en el repositorio local.</a:t>
            </a:r>
            <a:endParaRPr b="1" sz="1200"/>
          </a:p>
          <a:p>
            <a:pPr indent="0" lvl="0" marL="0" rtl="0" algn="just">
              <a:lnSpc>
                <a:spcPct val="110000"/>
              </a:lnSpc>
              <a:spcBef>
                <a:spcPts val="1200"/>
              </a:spcBef>
              <a:spcAft>
                <a:spcPts val="0"/>
              </a:spcAft>
              <a:buNone/>
            </a:pPr>
            <a:r>
              <a:rPr b="1" lang="es" sz="1200"/>
              <a:t>3- Utilice "git add" para mover los cambios al área de ensayo.</a:t>
            </a:r>
            <a:endParaRPr b="1" sz="1200"/>
          </a:p>
          <a:p>
            <a:pPr indent="0" lvl="0" marL="0" rtl="0" algn="just">
              <a:lnSpc>
                <a:spcPct val="110000"/>
              </a:lnSpc>
              <a:spcBef>
                <a:spcPts val="1200"/>
              </a:spcBef>
              <a:spcAft>
                <a:spcPts val="0"/>
              </a:spcAft>
              <a:buNone/>
            </a:pPr>
            <a:r>
              <a:rPr b="1" lang="es" sz="1200"/>
              <a:t>4- Usar "git push" para enviar cambios al repositorio remoto y "git pull" para llevar los cambios realizados por otros a su directorio de trabajo.</a:t>
            </a:r>
            <a:endParaRPr b="1" sz="1200"/>
          </a:p>
          <a:p>
            <a:pPr indent="0" lvl="0" marL="457200" rtl="0" algn="l">
              <a:lnSpc>
                <a:spcPct val="110000"/>
              </a:lnSpc>
              <a:spcBef>
                <a:spcPts val="1200"/>
              </a:spcBef>
              <a:spcAft>
                <a:spcPts val="0"/>
              </a:spcAft>
              <a:buNone/>
            </a:pPr>
            <a:r>
              <a:t/>
            </a:r>
            <a:endParaRPr b="1"/>
          </a:p>
          <a:p>
            <a:pPr indent="0" lvl="0" marL="457200" rtl="0" algn="l">
              <a:lnSpc>
                <a:spcPct val="110000"/>
              </a:lnSpc>
              <a:spcBef>
                <a:spcPts val="1200"/>
              </a:spcBef>
              <a:spcAft>
                <a:spcPts val="1200"/>
              </a:spcAft>
              <a:buNone/>
            </a:pPr>
            <a:r>
              <a:t/>
            </a:r>
            <a:endParaRPr b="1"/>
          </a:p>
        </p:txBody>
      </p:sp>
      <p:sp>
        <p:nvSpPr>
          <p:cNvPr id="241" name="Google Shape;241;p37"/>
          <p:cNvSpPr txBox="1"/>
          <p:nvPr>
            <p:ph type="title"/>
          </p:nvPr>
        </p:nvSpPr>
        <p:spPr>
          <a:xfrm>
            <a:off x="431900" y="466350"/>
            <a:ext cx="42705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 Flujo de trabajo de Git</a:t>
            </a:r>
            <a:endParaRPr/>
          </a:p>
        </p:txBody>
      </p:sp>
      <p:pic>
        <p:nvPicPr>
          <p:cNvPr id="242" name="Google Shape;242;p37"/>
          <p:cNvPicPr preferRelativeResize="0"/>
          <p:nvPr/>
        </p:nvPicPr>
        <p:blipFill>
          <a:blip r:embed="rId3">
            <a:alphaModFix/>
          </a:blip>
          <a:stretch>
            <a:fillRect/>
          </a:stretch>
        </p:blipFill>
        <p:spPr>
          <a:xfrm>
            <a:off x="4403400" y="1376125"/>
            <a:ext cx="4054800" cy="225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Contrast Dark -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