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335360" y="2286000"/>
            <a:ext cx="11856640" cy="4572000"/>
          </a:xfrm>
          <a:prstGeom prst="rect">
            <a:avLst/>
          </a:prstGeom>
          <a:solidFill>
            <a:srgbClr val="005B8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8" name="Picture 60" descr="logo_699c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968" y="249054"/>
            <a:ext cx="3357033" cy="81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04051" y="2708920"/>
            <a:ext cx="9678543" cy="792088"/>
          </a:xfrm>
          <a:prstGeom prst="rect">
            <a:avLst/>
          </a:prstGeom>
        </p:spPr>
        <p:txBody>
          <a:bodyPr/>
          <a:lstStyle>
            <a:lvl1pPr algn="l">
              <a:defRPr lang="de-DE" sz="48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>
              <a:spcBef>
                <a:spcPct val="20000"/>
              </a:spcBef>
              <a:buFont typeface="Arial" pitchFamily="34" charset="0"/>
            </a:pPr>
            <a:r>
              <a:rPr lang="de-DE" dirty="0" smtClean="0"/>
              <a:t>Platzhalter Titel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03446" y="3501008"/>
            <a:ext cx="9697077" cy="576064"/>
          </a:xfrm>
          <a:prstGeom prst="rect">
            <a:avLst/>
          </a:prstGeom>
        </p:spPr>
        <p:txBody>
          <a:bodyPr/>
          <a:lstStyle>
            <a:lvl1pPr marL="342900" indent="-342900">
              <a:buNone/>
              <a:defRPr lang="de-DE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lvl="0" indent="0"/>
            <a:r>
              <a:rPr lang="de-DE" dirty="0" smtClean="0"/>
              <a:t>Platzhalter Untertitel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090394" y="4869160"/>
            <a:ext cx="8654012" cy="576064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None/>
              <a:defRPr lang="de-DE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lvl="0" indent="0"/>
            <a:r>
              <a:rPr lang="de-DE" dirty="0" smtClean="0"/>
              <a:t>Platzhalter Autor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4975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148D-91CB-4728-A35B-E4D85E36B7FE}" type="datetimeFigureOut">
              <a:rPr lang="de-DE" smtClean="0"/>
              <a:t>22.01.2015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9D34-9C82-4786-9D11-02431842E20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971576" y="1156475"/>
            <a:ext cx="9984000" cy="57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lang="de-DE" sz="2800" b="1" baseline="0">
                <a:solidFill>
                  <a:srgbClr val="005B8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>
              <a:spcBef>
                <a:spcPct val="20000"/>
              </a:spcBef>
              <a:buClr>
                <a:srgbClr val="005B82"/>
              </a:buClr>
              <a:buSzPct val="80000"/>
              <a:buFontTx/>
            </a:pPr>
            <a:r>
              <a:rPr lang="de-DE" dirty="0" smtClean="0"/>
              <a:t>Platzhalter Titel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989506" y="1916833"/>
            <a:ext cx="9985109" cy="4209331"/>
          </a:xfrm>
          <a:prstGeom prst="rect">
            <a:avLst/>
          </a:prstGeom>
        </p:spPr>
        <p:txBody>
          <a:bodyPr lIns="0" tIns="0"/>
          <a:lstStyle>
            <a:lvl1pPr marL="0" indent="0">
              <a:spcAft>
                <a:spcPts val="500"/>
              </a:spcAft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rgbClr val="005B82"/>
              </a:buClr>
              <a:buSzPct val="80000"/>
              <a:buFont typeface="Wingdings" pitchFamily="2" charset="2"/>
              <a:buChar char="§"/>
              <a:defRPr lang="de-DE" sz="2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>
              <a:buClr>
                <a:srgbClr val="005B82"/>
              </a:buClr>
              <a:buSzPct val="80000"/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5B82"/>
              </a:buClr>
              <a:buSzPct val="80000"/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5B82"/>
              </a:buClr>
              <a:buSzPct val="80000"/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000" y="151201"/>
            <a:ext cx="1920000" cy="46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6828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er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148D-91CB-4728-A35B-E4D85E36B7FE}" type="datetimeFigureOut">
              <a:rPr lang="de-DE" smtClean="0"/>
              <a:t>22.01.2015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9D34-9C82-4786-9D11-02431842E20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 hasCustomPrompt="1"/>
          </p:nvPr>
        </p:nvSpPr>
        <p:spPr>
          <a:xfrm>
            <a:off x="960000" y="1990800"/>
            <a:ext cx="10896640" cy="576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5B82"/>
              </a:buClr>
              <a:buSzPct val="80000"/>
              <a:buFontTx/>
              <a:buNone/>
              <a:defRPr sz="2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Clr>
                <a:srgbClr val="005B82"/>
              </a:buClr>
              <a:buSzPct val="80000"/>
              <a:buFont typeface="Wingdings" pitchFamily="2" charset="2"/>
              <a:buNone/>
              <a:defRPr sz="2200">
                <a:latin typeface="Arial" pitchFamily="34" charset="0"/>
                <a:cs typeface="Arial" pitchFamily="34" charset="0"/>
              </a:defRPr>
            </a:lvl2pPr>
            <a:lvl3pPr marL="1143000" indent="-228600">
              <a:buClr>
                <a:srgbClr val="005B82"/>
              </a:buClr>
              <a:buSzPct val="80000"/>
              <a:buFont typeface="Wingdings" pitchFamily="2" charset="2"/>
              <a:buChar char="§"/>
              <a:defRPr sz="2200">
                <a:latin typeface="Arial" pitchFamily="34" charset="0"/>
                <a:cs typeface="Arial" pitchFamily="34" charset="0"/>
              </a:defRPr>
            </a:lvl3pPr>
            <a:lvl4pPr marL="1600200" indent="-228600">
              <a:buClr>
                <a:srgbClr val="005B82"/>
              </a:buClr>
              <a:buSzPct val="80000"/>
              <a:buFont typeface="Wingdings" pitchFamily="2" charset="2"/>
              <a:buChar char="§"/>
              <a:defRPr sz="2200">
                <a:latin typeface="Arial" pitchFamily="34" charset="0"/>
                <a:cs typeface="Arial" pitchFamily="34" charset="0"/>
              </a:defRPr>
            </a:lvl4pPr>
            <a:lvl5pPr marL="2057400" indent="-228600">
              <a:buClr>
                <a:srgbClr val="005B82"/>
              </a:buClr>
              <a:buSzPct val="80000"/>
              <a:buFont typeface="Wingdings" pitchFamily="2" charset="2"/>
              <a:buChar char="§"/>
              <a:defRPr sz="2200">
                <a:latin typeface="Arial" pitchFamily="34" charset="0"/>
                <a:cs typeface="Arial" pitchFamily="34" charset="0"/>
              </a:defRPr>
            </a:lvl5pPr>
          </a:lstStyle>
          <a:p>
            <a:r>
              <a:rPr lang="de-DE" dirty="0" smtClean="0"/>
              <a:t>Überschrift zu einem Thema mit Objekten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8"/>
          </p:nvPr>
        </p:nvSpPr>
        <p:spPr>
          <a:xfrm>
            <a:off x="965255" y="5408354"/>
            <a:ext cx="4842715" cy="540927"/>
          </a:xfrm>
          <a:prstGeom prst="rect">
            <a:avLst/>
          </a:prstGeom>
        </p:spPr>
        <p:txBody>
          <a:bodyPr lIns="36000" tIns="0" rIns="0" bIns="0"/>
          <a:lstStyle>
            <a:lvl1pPr marL="0" indent="0">
              <a:buFontTx/>
              <a:buNone/>
              <a:defRPr sz="1100" i="1">
                <a:solidFill>
                  <a:srgbClr val="51515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971576" y="1156475"/>
            <a:ext cx="9984000" cy="57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lang="de-DE" sz="2800" b="1" baseline="0">
                <a:solidFill>
                  <a:srgbClr val="005B8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>
              <a:spcBef>
                <a:spcPct val="20000"/>
              </a:spcBef>
              <a:buClr>
                <a:srgbClr val="005B82"/>
              </a:buClr>
              <a:buSzPct val="80000"/>
              <a:buFontTx/>
            </a:pPr>
            <a:r>
              <a:rPr lang="de-DE" dirty="0" smtClean="0"/>
              <a:t>Platzhalter Titel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21"/>
          </p:nvPr>
        </p:nvSpPr>
        <p:spPr>
          <a:xfrm>
            <a:off x="1007533" y="2852738"/>
            <a:ext cx="4800600" cy="230445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0" name="Inhaltsplatzhalter 13"/>
          <p:cNvSpPr>
            <a:spLocks noGrp="1"/>
          </p:cNvSpPr>
          <p:nvPr>
            <p:ph idx="22"/>
          </p:nvPr>
        </p:nvSpPr>
        <p:spPr>
          <a:xfrm>
            <a:off x="6341753" y="5408552"/>
            <a:ext cx="4842715" cy="540927"/>
          </a:xfrm>
          <a:prstGeom prst="rect">
            <a:avLst/>
          </a:prstGeom>
        </p:spPr>
        <p:txBody>
          <a:bodyPr lIns="36000" tIns="0" rIns="0" bIns="0"/>
          <a:lstStyle>
            <a:lvl1pPr marL="0" indent="0">
              <a:buFontTx/>
              <a:buNone/>
              <a:defRPr sz="1100" i="1">
                <a:solidFill>
                  <a:srgbClr val="51515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3"/>
          </p:nvPr>
        </p:nvSpPr>
        <p:spPr>
          <a:xfrm>
            <a:off x="6384032" y="2852936"/>
            <a:ext cx="4800600" cy="2304454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000" y="151201"/>
            <a:ext cx="1920000" cy="46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2777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kt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148D-91CB-4728-A35B-E4D85E36B7FE}" type="datetimeFigureOut">
              <a:rPr lang="de-DE" smtClean="0"/>
              <a:t>22.01.2015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9D34-9C82-4786-9D11-02431842E20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 hasCustomPrompt="1"/>
          </p:nvPr>
        </p:nvSpPr>
        <p:spPr>
          <a:xfrm>
            <a:off x="960000" y="1990800"/>
            <a:ext cx="10896640" cy="576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rgbClr val="005B82"/>
              </a:buClr>
              <a:buSzPct val="80000"/>
              <a:buFontTx/>
              <a:buNone/>
              <a:defRPr sz="2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Clr>
                <a:srgbClr val="005B82"/>
              </a:buClr>
              <a:buSzPct val="80000"/>
              <a:buFont typeface="Wingdings" pitchFamily="2" charset="2"/>
              <a:buNone/>
              <a:defRPr sz="2200">
                <a:latin typeface="Arial" pitchFamily="34" charset="0"/>
                <a:cs typeface="Arial" pitchFamily="34" charset="0"/>
              </a:defRPr>
            </a:lvl2pPr>
            <a:lvl3pPr marL="1143000" indent="-228600">
              <a:buClr>
                <a:srgbClr val="005B82"/>
              </a:buClr>
              <a:buSzPct val="80000"/>
              <a:buFont typeface="Wingdings" pitchFamily="2" charset="2"/>
              <a:buChar char="§"/>
              <a:defRPr sz="2200">
                <a:latin typeface="Arial" pitchFamily="34" charset="0"/>
                <a:cs typeface="Arial" pitchFamily="34" charset="0"/>
              </a:defRPr>
            </a:lvl3pPr>
            <a:lvl4pPr marL="1600200" indent="-228600">
              <a:buClr>
                <a:srgbClr val="005B82"/>
              </a:buClr>
              <a:buSzPct val="80000"/>
              <a:buFont typeface="Wingdings" pitchFamily="2" charset="2"/>
              <a:buChar char="§"/>
              <a:defRPr sz="2200">
                <a:latin typeface="Arial" pitchFamily="34" charset="0"/>
                <a:cs typeface="Arial" pitchFamily="34" charset="0"/>
              </a:defRPr>
            </a:lvl4pPr>
            <a:lvl5pPr marL="2057400" indent="-228600">
              <a:buClr>
                <a:srgbClr val="005B82"/>
              </a:buClr>
              <a:buSzPct val="80000"/>
              <a:buFont typeface="Wingdings" pitchFamily="2" charset="2"/>
              <a:buChar char="§"/>
              <a:defRPr sz="2200">
                <a:latin typeface="Arial" pitchFamily="34" charset="0"/>
                <a:cs typeface="Arial" pitchFamily="34" charset="0"/>
              </a:defRPr>
            </a:lvl5pPr>
          </a:lstStyle>
          <a:p>
            <a:r>
              <a:rPr lang="de-DE" dirty="0" smtClean="0"/>
              <a:t>Überschrift zu einem Thema mit Objekten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8"/>
          </p:nvPr>
        </p:nvSpPr>
        <p:spPr>
          <a:xfrm>
            <a:off x="965255" y="5408354"/>
            <a:ext cx="4842715" cy="540927"/>
          </a:xfrm>
          <a:prstGeom prst="rect">
            <a:avLst/>
          </a:prstGeom>
        </p:spPr>
        <p:txBody>
          <a:bodyPr lIns="36000" tIns="0" rIns="0" bIns="0"/>
          <a:lstStyle>
            <a:lvl1pPr marL="0" indent="0">
              <a:buFontTx/>
              <a:buNone/>
              <a:defRPr sz="1100" i="1">
                <a:solidFill>
                  <a:srgbClr val="51515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971576" y="1156475"/>
            <a:ext cx="9984000" cy="57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lang="de-DE" sz="2800" b="1" baseline="0">
                <a:solidFill>
                  <a:srgbClr val="005B8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>
              <a:spcBef>
                <a:spcPct val="20000"/>
              </a:spcBef>
              <a:buClr>
                <a:srgbClr val="005B82"/>
              </a:buClr>
              <a:buSzPct val="80000"/>
              <a:buFontTx/>
            </a:pPr>
            <a:r>
              <a:rPr lang="de-DE" dirty="0" smtClean="0"/>
              <a:t>Platzhalter Titel</a:t>
            </a:r>
            <a:endParaRPr lang="de-DE" dirty="0"/>
          </a:p>
        </p:txBody>
      </p:sp>
      <p:sp>
        <p:nvSpPr>
          <p:cNvPr id="20" name="Inhaltsplatzhalter 13"/>
          <p:cNvSpPr>
            <a:spLocks noGrp="1"/>
          </p:cNvSpPr>
          <p:nvPr>
            <p:ph idx="22"/>
          </p:nvPr>
        </p:nvSpPr>
        <p:spPr>
          <a:xfrm>
            <a:off x="6341753" y="5408552"/>
            <a:ext cx="4842715" cy="540927"/>
          </a:xfrm>
          <a:prstGeom prst="rect">
            <a:avLst/>
          </a:prstGeom>
        </p:spPr>
        <p:txBody>
          <a:bodyPr lIns="36000" tIns="0" rIns="0" bIns="0"/>
          <a:lstStyle>
            <a:lvl1pPr marL="0" indent="0">
              <a:buFontTx/>
              <a:buNone/>
              <a:defRPr sz="1100" i="1">
                <a:solidFill>
                  <a:srgbClr val="51515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24"/>
          </p:nvPr>
        </p:nvSpPr>
        <p:spPr>
          <a:xfrm>
            <a:off x="1007533" y="2852937"/>
            <a:ext cx="4800435" cy="23040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6"/>
          <p:cNvSpPr>
            <a:spLocks noGrp="1"/>
          </p:cNvSpPr>
          <p:nvPr>
            <p:ph sz="quarter" idx="25"/>
          </p:nvPr>
        </p:nvSpPr>
        <p:spPr>
          <a:xfrm>
            <a:off x="6384032" y="2852937"/>
            <a:ext cx="4800435" cy="23040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000" y="151201"/>
            <a:ext cx="1920000" cy="46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1794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148D-91CB-4728-A35B-E4D85E36B7FE}" type="datetimeFigureOut">
              <a:rPr lang="de-DE" smtClean="0"/>
              <a:t>22.01.2015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9D34-9C82-4786-9D11-02431842E2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01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148D-91CB-4728-A35B-E4D85E36B7FE}" type="datetimeFigureOut">
              <a:rPr lang="de-DE" smtClean="0"/>
              <a:t>22.01.2015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9D34-9C82-4786-9D11-02431842E2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08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60000" y="6356351"/>
            <a:ext cx="28448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9C5148D-91CB-4728-A35B-E4D85E36B7FE}" type="datetimeFigureOut">
              <a:rPr lang="de-DE" smtClean="0"/>
              <a:t>22.01.2015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BA39D34-9C82-4786-9D11-02431842E209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0" y="2286000"/>
            <a:ext cx="168000" cy="2286000"/>
          </a:xfrm>
          <a:prstGeom prst="rect">
            <a:avLst/>
          </a:prstGeom>
          <a:solidFill>
            <a:srgbClr val="B9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srgbClr val="005B82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68000" y="2286000"/>
            <a:ext cx="168000" cy="2286000"/>
          </a:xfrm>
          <a:prstGeom prst="rect">
            <a:avLst/>
          </a:pr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srgbClr val="9C9C9C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168000" cy="2286000"/>
          </a:xfrm>
          <a:prstGeom prst="rect">
            <a:avLst/>
          </a:prstGeom>
          <a:solidFill>
            <a:srgbClr val="005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srgbClr val="005B82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68000" y="0"/>
            <a:ext cx="168000" cy="2286000"/>
          </a:xfrm>
          <a:prstGeom prst="rect">
            <a:avLst/>
          </a:prstGeom>
          <a:solidFill>
            <a:srgbClr val="9C9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srgbClr val="9C9C9C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0" y="4572000"/>
            <a:ext cx="168000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srgbClr val="005B82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68000" y="4572000"/>
            <a:ext cx="168000" cy="2286000"/>
          </a:xfrm>
          <a:prstGeom prst="rect">
            <a:avLst/>
          </a:prstGeom>
          <a:solidFill>
            <a:srgbClr val="9C9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srgbClr val="9C9C9C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 rot="-5400000">
            <a:off x="-1055721" y="5665703"/>
            <a:ext cx="2276872" cy="1077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de-DE" sz="700" dirty="0" smtClean="0">
                <a:solidFill>
                  <a:srgbClr val="515151"/>
                </a:solidFill>
                <a:latin typeface="Arial" pitchFamily="34" charset="0"/>
                <a:cs typeface="Arial" pitchFamily="34" charset="0"/>
              </a:rPr>
              <a:t>Mitglied der Helmholtz-Gemeinschaft</a:t>
            </a:r>
            <a:endParaRPr lang="de-DE" sz="700" dirty="0">
              <a:solidFill>
                <a:srgbClr val="51515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93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27883" y="2312876"/>
            <a:ext cx="9678543" cy="792088"/>
          </a:xfrm>
        </p:spPr>
        <p:txBody>
          <a:bodyPr>
            <a:normAutofit fontScale="90000"/>
          </a:bodyPr>
          <a:lstStyle/>
          <a:p>
            <a:pPr algn="l"/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human </a:t>
            </a:r>
            <a:r>
              <a:rPr lang="de-DE" dirty="0" err="1" smtClean="0"/>
              <a:t>brain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Support </a:t>
            </a:r>
            <a:r>
              <a:rPr lang="de-DE" dirty="0" err="1" smtClean="0"/>
              <a:t>Vector</a:t>
            </a:r>
            <a:r>
              <a:rPr lang="de-DE" dirty="0" smtClean="0"/>
              <a:t> Machines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Philipp Glock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916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032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Human Brain Project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Build</a:t>
            </a:r>
            <a:r>
              <a:rPr lang="de-DE" dirty="0" smtClean="0"/>
              <a:t> 3D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human </a:t>
            </a:r>
            <a:r>
              <a:rPr lang="de-DE" dirty="0" err="1" smtClean="0"/>
              <a:t>brain</a:t>
            </a:r>
            <a:endParaRPr lang="de-DE" dirty="0" smtClean="0"/>
          </a:p>
          <a:p>
            <a:r>
              <a:rPr lang="de-DE" dirty="0" err="1" smtClean="0"/>
              <a:t>Predict</a:t>
            </a:r>
            <a:r>
              <a:rPr lang="de-DE" dirty="0" smtClean="0"/>
              <a:t> 2D </a:t>
            </a:r>
            <a:r>
              <a:rPr lang="de-DE" dirty="0" err="1" smtClean="0"/>
              <a:t>brain</a:t>
            </a:r>
            <a:r>
              <a:rPr lang="de-DE" dirty="0" smtClean="0"/>
              <a:t> </a:t>
            </a:r>
            <a:r>
              <a:rPr lang="de-DE" dirty="0" err="1" smtClean="0"/>
              <a:t>parts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Rebuild</a:t>
            </a:r>
            <a:r>
              <a:rPr lang="de-DE" dirty="0" smtClean="0"/>
              <a:t> 3D </a:t>
            </a:r>
            <a:r>
              <a:rPr lang="de-DE" dirty="0" err="1" smtClean="0"/>
              <a:t>model</a:t>
            </a:r>
            <a:endParaRPr lang="de-DE" dirty="0" smtClean="0"/>
          </a:p>
          <a:p>
            <a:endParaRPr lang="de-DE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dirty="0" err="1" smtClean="0">
                <a:sym typeface="Wingdings" panose="05000000000000000000" pitchFamily="2" charset="2"/>
              </a:rPr>
              <a:t>Automate</a:t>
            </a:r>
            <a:r>
              <a:rPr lang="de-DE" dirty="0" smtClean="0">
                <a:sym typeface="Wingdings" panose="05000000000000000000" pitchFamily="2" charset="2"/>
              </a:rPr>
              <a:t> 2D </a:t>
            </a:r>
            <a:r>
              <a:rPr lang="de-DE" dirty="0" err="1" smtClean="0">
                <a:sym typeface="Wingdings" panose="05000000000000000000" pitchFamily="2" charset="2"/>
              </a:rPr>
              <a:t>brain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recognition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788" y="1825625"/>
            <a:ext cx="3647707" cy="275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5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Background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Cluster System </a:t>
            </a:r>
            <a:r>
              <a:rPr lang="de-DE" dirty="0" err="1" smtClean="0"/>
              <a:t>Judge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GPU </a:t>
            </a:r>
            <a:r>
              <a:rPr lang="de-DE" dirty="0" err="1" smtClean="0"/>
              <a:t>cluster</a:t>
            </a:r>
            <a:r>
              <a:rPr lang="de-DE" dirty="0" smtClean="0"/>
              <a:t> ( </a:t>
            </a:r>
            <a:r>
              <a:rPr lang="de-DE" dirty="0" err="1" smtClean="0"/>
              <a:t>only</a:t>
            </a:r>
            <a:r>
              <a:rPr lang="de-DE" dirty="0" smtClean="0"/>
              <a:t> CPUs </a:t>
            </a:r>
            <a:r>
              <a:rPr lang="de-DE" dirty="0" err="1" smtClean="0"/>
              <a:t>used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PBS (portable </a:t>
            </a:r>
            <a:r>
              <a:rPr lang="de-DE" dirty="0" err="1" smtClean="0"/>
              <a:t>batch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MPI, </a:t>
            </a:r>
            <a:r>
              <a:rPr lang="de-DE" dirty="0" err="1" smtClean="0"/>
              <a:t>IPython</a:t>
            </a:r>
            <a:endParaRPr lang="de-DE" dirty="0" smtClean="0"/>
          </a:p>
          <a:p>
            <a:r>
              <a:rPr lang="de-DE" dirty="0" smtClean="0"/>
              <a:t>Python</a:t>
            </a:r>
          </a:p>
          <a:p>
            <a:pPr lvl="1"/>
            <a:r>
              <a:rPr lang="de-DE" dirty="0" err="1" smtClean="0"/>
              <a:t>Numpy</a:t>
            </a:r>
            <a:endParaRPr lang="de-DE" dirty="0" smtClean="0"/>
          </a:p>
          <a:p>
            <a:pPr lvl="1"/>
            <a:r>
              <a:rPr lang="de-DE" dirty="0" err="1" smtClean="0"/>
              <a:t>Scikit-learn</a:t>
            </a:r>
            <a:endParaRPr lang="de-DE" dirty="0" smtClean="0"/>
          </a:p>
          <a:p>
            <a:pPr lvl="1"/>
            <a:r>
              <a:rPr lang="de-DE" dirty="0" err="1" smtClean="0"/>
              <a:t>Scikit</a:t>
            </a:r>
            <a:r>
              <a:rPr lang="de-DE" dirty="0" smtClean="0"/>
              <a:t>-image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734" y="1825625"/>
            <a:ext cx="5088735" cy="23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8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Preprocessing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images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libsvm</a:t>
            </a:r>
            <a:endParaRPr lang="de-DE" dirty="0" smtClean="0"/>
          </a:p>
          <a:p>
            <a:pPr lvl="1"/>
            <a:r>
              <a:rPr lang="de-DE" dirty="0" smtClean="0"/>
              <a:t>Find </a:t>
            </a:r>
            <a:r>
              <a:rPr lang="de-DE" dirty="0" err="1" smtClean="0"/>
              <a:t>error</a:t>
            </a:r>
            <a:r>
              <a:rPr lang="de-DE" dirty="0" smtClean="0"/>
              <a:t> in </a:t>
            </a:r>
            <a:r>
              <a:rPr lang="de-DE" dirty="0" err="1" smtClean="0"/>
              <a:t>conversion</a:t>
            </a:r>
            <a:r>
              <a:rPr lang="de-DE" dirty="0" smtClean="0"/>
              <a:t> </a:t>
            </a:r>
            <a:r>
              <a:rPr lang="de-DE" dirty="0" err="1" smtClean="0"/>
              <a:t>script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fix </a:t>
            </a:r>
            <a:r>
              <a:rPr lang="de-DE" dirty="0" err="1" smtClean="0"/>
              <a:t>it</a:t>
            </a:r>
            <a:endParaRPr lang="de-DE" dirty="0" smtClean="0"/>
          </a:p>
          <a:p>
            <a:pPr lvl="1"/>
            <a:r>
              <a:rPr lang="de-DE" dirty="0" smtClean="0"/>
              <a:t>Simple </a:t>
            </a:r>
            <a:r>
              <a:rPr lang="de-DE" dirty="0" err="1" smtClean="0"/>
              <a:t>parallelisation</a:t>
            </a:r>
            <a:endParaRPr lang="de-DE" dirty="0" smtClean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 smtClean="0"/>
          </a:p>
          <a:p>
            <a:r>
              <a:rPr lang="de-DE" dirty="0" smtClean="0"/>
              <a:t>Sampling</a:t>
            </a:r>
          </a:p>
          <a:p>
            <a:pPr lvl="1"/>
            <a:r>
              <a:rPr lang="de-DE" dirty="0" smtClean="0"/>
              <a:t>Random </a:t>
            </a:r>
            <a:r>
              <a:rPr lang="de-DE" dirty="0" err="1" smtClean="0"/>
              <a:t>sampling</a:t>
            </a:r>
            <a:r>
              <a:rPr lang="de-DE" dirty="0" smtClean="0"/>
              <a:t> all </a:t>
            </a:r>
            <a:r>
              <a:rPr lang="de-DE" dirty="0" err="1" smtClean="0"/>
              <a:t>images</a:t>
            </a:r>
            <a:endParaRPr lang="de-DE" dirty="0" smtClean="0"/>
          </a:p>
          <a:p>
            <a:pPr lvl="1"/>
            <a:r>
              <a:rPr lang="de-DE" dirty="0" err="1" smtClean="0"/>
              <a:t>Rescaling</a:t>
            </a:r>
            <a:r>
              <a:rPr lang="de-DE" dirty="0" smtClean="0"/>
              <a:t> </a:t>
            </a:r>
            <a:r>
              <a:rPr lang="de-DE" dirty="0" err="1" smtClean="0"/>
              <a:t>uniformly</a:t>
            </a:r>
            <a:r>
              <a:rPr lang="de-DE" dirty="0" smtClean="0"/>
              <a:t>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images</a:t>
            </a:r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972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 </a:t>
            </a:r>
            <a:r>
              <a:rPr lang="de-DE" dirty="0" err="1" smtClean="0"/>
              <a:t>Extraction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Different </a:t>
            </a:r>
            <a:r>
              <a:rPr lang="de-DE" dirty="0" err="1" smtClean="0"/>
              <a:t>color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endParaRPr lang="de-DE" dirty="0" smtClean="0"/>
          </a:p>
          <a:p>
            <a:pPr lvl="1"/>
            <a:r>
              <a:rPr lang="de-DE" dirty="0" smtClean="0"/>
              <a:t>HSV </a:t>
            </a:r>
            <a:r>
              <a:rPr lang="de-DE" dirty="0" err="1" smtClean="0"/>
              <a:t>color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endParaRPr lang="de-DE" dirty="0" smtClean="0"/>
          </a:p>
          <a:p>
            <a:pPr lvl="1"/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recognition</a:t>
            </a:r>
            <a:endParaRPr lang="de-DE" dirty="0" smtClean="0"/>
          </a:p>
          <a:p>
            <a:pPr lvl="1"/>
            <a:r>
              <a:rPr lang="de-DE" dirty="0" smtClean="0"/>
              <a:t>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parallelise</a:t>
            </a:r>
            <a:endParaRPr lang="de-DE" dirty="0" smtClean="0"/>
          </a:p>
          <a:p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endParaRPr lang="de-DE" dirty="0" smtClean="0"/>
          </a:p>
          <a:p>
            <a:pPr lvl="1"/>
            <a:r>
              <a:rPr lang="de-DE" dirty="0" err="1" smtClean="0"/>
              <a:t>Sliding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endParaRPr lang="de-DE" dirty="0"/>
          </a:p>
          <a:p>
            <a:pPr lvl="1"/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standard</a:t>
            </a:r>
            <a:r>
              <a:rPr lang="de-DE" dirty="0" smtClean="0"/>
              <a:t> </a:t>
            </a:r>
            <a:r>
              <a:rPr lang="de-DE" dirty="0" err="1" smtClean="0"/>
              <a:t>deviation</a:t>
            </a:r>
            <a:endParaRPr lang="de-DE" dirty="0" smtClean="0"/>
          </a:p>
          <a:p>
            <a:r>
              <a:rPr lang="de-DE" dirty="0" smtClean="0"/>
              <a:t>Segmentation</a:t>
            </a:r>
          </a:p>
          <a:p>
            <a:pPr lvl="1"/>
            <a:r>
              <a:rPr lang="de-DE" dirty="0" err="1" smtClean="0"/>
              <a:t>Watershed</a:t>
            </a:r>
            <a:r>
              <a:rPr lang="de-DE" dirty="0" smtClean="0"/>
              <a:t> Segmentation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4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Modeling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Different Models</a:t>
            </a:r>
          </a:p>
          <a:p>
            <a:pPr lvl="1"/>
            <a:r>
              <a:rPr lang="de-DE" dirty="0" err="1" smtClean="0"/>
              <a:t>Focused</a:t>
            </a:r>
            <a:r>
              <a:rPr lang="de-DE" dirty="0" smtClean="0"/>
              <a:t> SVM</a:t>
            </a:r>
          </a:p>
          <a:p>
            <a:pPr lvl="2"/>
            <a:r>
              <a:rPr lang="de-DE" dirty="0" err="1" smtClean="0"/>
              <a:t>Grid</a:t>
            </a:r>
            <a:r>
              <a:rPr lang="de-DE" dirty="0" smtClean="0"/>
              <a:t> </a:t>
            </a:r>
            <a:r>
              <a:rPr lang="de-DE" dirty="0" err="1" smtClean="0"/>
              <a:t>search</a:t>
            </a:r>
            <a:r>
              <a:rPr lang="de-DE" dirty="0" smtClean="0"/>
              <a:t>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scaling</a:t>
            </a:r>
            <a:endParaRPr lang="de-DE" dirty="0" smtClean="0"/>
          </a:p>
          <a:p>
            <a:pPr lvl="2"/>
            <a:r>
              <a:rPr lang="de-DE" dirty="0" smtClean="0"/>
              <a:t>More robust</a:t>
            </a:r>
          </a:p>
          <a:p>
            <a:pPr lvl="1"/>
            <a:r>
              <a:rPr lang="de-DE" dirty="0" smtClean="0"/>
              <a:t>Random </a:t>
            </a:r>
            <a:r>
              <a:rPr lang="de-DE" dirty="0" err="1" smtClean="0"/>
              <a:t>Forest</a:t>
            </a:r>
            <a:endParaRPr lang="de-DE" dirty="0" smtClean="0"/>
          </a:p>
          <a:p>
            <a:pPr lvl="1"/>
            <a:r>
              <a:rPr lang="de-DE" dirty="0" smtClean="0"/>
              <a:t>KNN</a:t>
            </a:r>
          </a:p>
          <a:p>
            <a:pPr lvl="2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scaling</a:t>
            </a: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643" y="1825625"/>
            <a:ext cx="3654807" cy="275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4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SVM </a:t>
            </a:r>
            <a:r>
              <a:rPr lang="de-DE" dirty="0" err="1" smtClean="0"/>
              <a:t>advanced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Kernel Approximation</a:t>
            </a:r>
          </a:p>
          <a:p>
            <a:pPr lvl="1"/>
            <a:r>
              <a:rPr lang="de-DE" dirty="0" smtClean="0"/>
              <a:t>Random Features </a:t>
            </a:r>
            <a:r>
              <a:rPr lang="de-DE" dirty="0" err="1" smtClean="0"/>
              <a:t>using</a:t>
            </a:r>
            <a:r>
              <a:rPr lang="de-DE" dirty="0" smtClean="0"/>
              <a:t> Monte Carlo Approximation</a:t>
            </a:r>
          </a:p>
          <a:p>
            <a:pPr lvl="2"/>
            <a:r>
              <a:rPr lang="de-DE" dirty="0" smtClean="0"/>
              <a:t>Data </a:t>
            </a:r>
            <a:r>
              <a:rPr lang="de-DE" dirty="0" err="1" smtClean="0"/>
              <a:t>independent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Nystroem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endParaRPr lang="de-DE" dirty="0" smtClean="0"/>
          </a:p>
          <a:p>
            <a:pPr lvl="2"/>
            <a:r>
              <a:rPr lang="de-DE" dirty="0" smtClean="0"/>
              <a:t>Data </a:t>
            </a:r>
            <a:r>
              <a:rPr lang="de-DE" dirty="0" err="1" smtClean="0"/>
              <a:t>dependent</a:t>
            </a:r>
            <a:endParaRPr lang="de-DE" dirty="0" smtClean="0"/>
          </a:p>
          <a:p>
            <a:r>
              <a:rPr lang="de-DE" dirty="0" smtClean="0"/>
              <a:t>Multiple Models</a:t>
            </a:r>
          </a:p>
          <a:p>
            <a:pPr lvl="1"/>
            <a:r>
              <a:rPr lang="de-DE" dirty="0" err="1" smtClean="0"/>
              <a:t>Improves</a:t>
            </a:r>
            <a:r>
              <a:rPr lang="de-DE" dirty="0" smtClean="0"/>
              <a:t> </a:t>
            </a:r>
            <a:r>
              <a:rPr lang="de-DE" dirty="0" err="1" smtClean="0"/>
              <a:t>accuracy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overfitting</a:t>
            </a:r>
            <a:endParaRPr lang="de-DE" dirty="0" smtClean="0"/>
          </a:p>
          <a:p>
            <a:pPr lvl="1"/>
            <a:r>
              <a:rPr lang="de-DE" dirty="0" smtClean="0"/>
              <a:t>Data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consistent</a:t>
            </a:r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09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Ipython</a:t>
            </a:r>
            <a:r>
              <a:rPr lang="de-DE" dirty="0" smtClean="0"/>
              <a:t> Notebook</a:t>
            </a:r>
          </a:p>
          <a:p>
            <a:pPr lvl="1"/>
            <a:r>
              <a:rPr lang="de-DE" dirty="0" smtClean="0"/>
              <a:t>Browser </a:t>
            </a:r>
            <a:r>
              <a:rPr lang="de-DE" dirty="0" err="1" smtClean="0"/>
              <a:t>based</a:t>
            </a:r>
            <a:endParaRPr lang="de-DE" dirty="0" smtClean="0"/>
          </a:p>
          <a:p>
            <a:pPr lvl="1"/>
            <a:r>
              <a:rPr lang="de-DE" dirty="0" smtClean="0"/>
              <a:t>Additional </a:t>
            </a:r>
            <a:r>
              <a:rPr lang="de-DE" dirty="0" err="1" smtClean="0"/>
              <a:t>functions</a:t>
            </a:r>
            <a:r>
              <a:rPr lang="de-DE" dirty="0" smtClean="0"/>
              <a:t>/</a:t>
            </a:r>
            <a:r>
              <a:rPr lang="de-DE" dirty="0" err="1" smtClean="0"/>
              <a:t>magics</a:t>
            </a:r>
            <a:r>
              <a:rPr lang="de-DE" dirty="0" smtClean="0"/>
              <a:t>, e.g. %</a:t>
            </a:r>
            <a:r>
              <a:rPr lang="de-DE" dirty="0" err="1" smtClean="0"/>
              <a:t>timeit</a:t>
            </a:r>
            <a:endParaRPr lang="de-DE" dirty="0" smtClean="0"/>
          </a:p>
          <a:p>
            <a:pPr lvl="1"/>
            <a:r>
              <a:rPr lang="de-DE" dirty="0" smtClean="0"/>
              <a:t>Code, </a:t>
            </a:r>
            <a:r>
              <a:rPr lang="de-DE" dirty="0" err="1" smtClean="0"/>
              <a:t>Documentation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displayed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Parallel </a:t>
            </a:r>
            <a:r>
              <a:rPr lang="de-DE" dirty="0" err="1" smtClean="0"/>
              <a:t>thanks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ipcluster</a:t>
            </a:r>
            <a:r>
              <a:rPr lang="de-DE" dirty="0" smtClean="0"/>
              <a:t>, PBS </a:t>
            </a:r>
            <a:r>
              <a:rPr lang="de-DE" dirty="0" err="1" smtClean="0"/>
              <a:t>compatible</a:t>
            </a:r>
            <a:endParaRPr lang="de-DE" dirty="0" smtClean="0"/>
          </a:p>
          <a:p>
            <a:pPr lvl="1"/>
            <a:r>
              <a:rPr lang="de-DE" dirty="0" smtClean="0"/>
              <a:t>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extend</a:t>
            </a:r>
            <a:r>
              <a:rPr lang="de-DE" dirty="0" smtClean="0"/>
              <a:t>/</a:t>
            </a:r>
            <a:r>
              <a:rPr lang="de-DE" dirty="0" err="1" smtClean="0"/>
              <a:t>modify</a:t>
            </a:r>
            <a:endParaRPr lang="de-DE" dirty="0" smtClean="0"/>
          </a:p>
          <a:p>
            <a:r>
              <a:rPr lang="de-DE" dirty="0" err="1" smtClean="0"/>
              <a:t>Postprocessing</a:t>
            </a:r>
            <a:endParaRPr lang="de-DE" dirty="0" smtClean="0"/>
          </a:p>
          <a:p>
            <a:pPr lvl="1"/>
            <a:r>
              <a:rPr lang="de-DE" dirty="0" err="1" smtClean="0"/>
              <a:t>Visualize</a:t>
            </a:r>
            <a:r>
              <a:rPr lang="de-DE" dirty="0" smtClean="0"/>
              <a:t> </a:t>
            </a:r>
            <a:r>
              <a:rPr lang="de-DE" dirty="0" err="1" smtClean="0"/>
              <a:t>Accuracy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012" y="482931"/>
            <a:ext cx="3992185" cy="302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9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Twister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smtClean="0"/>
              <a:t>Iterative </a:t>
            </a:r>
            <a:r>
              <a:rPr lang="de-DE" dirty="0" err="1" smtClean="0"/>
              <a:t>map</a:t>
            </a:r>
            <a:r>
              <a:rPr lang="de-DE" dirty="0" smtClean="0"/>
              <a:t>/</a:t>
            </a:r>
            <a:r>
              <a:rPr lang="de-DE" dirty="0" err="1" smtClean="0"/>
              <a:t>reduce</a:t>
            </a:r>
            <a:endParaRPr lang="de-DE" dirty="0" smtClean="0"/>
          </a:p>
          <a:p>
            <a:r>
              <a:rPr lang="de-DE" dirty="0" smtClean="0"/>
              <a:t>SVM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libsvm</a:t>
            </a:r>
            <a:endParaRPr lang="de-DE" dirty="0" smtClean="0"/>
          </a:p>
          <a:p>
            <a:r>
              <a:rPr lang="de-DE" dirty="0" smtClean="0"/>
              <a:t>Development </a:t>
            </a:r>
            <a:r>
              <a:rPr lang="de-DE" dirty="0" err="1" smtClean="0"/>
              <a:t>version</a:t>
            </a:r>
            <a:endParaRPr lang="de-DE" dirty="0"/>
          </a:p>
          <a:p>
            <a:r>
              <a:rPr lang="de-DE" dirty="0" err="1" smtClean="0"/>
              <a:t>Unstable</a:t>
            </a:r>
            <a:endParaRPr lang="de-DE" dirty="0" smtClean="0"/>
          </a:p>
          <a:p>
            <a:r>
              <a:rPr lang="de-DE" dirty="0" smtClean="0"/>
              <a:t>Communication </a:t>
            </a:r>
            <a:r>
              <a:rPr lang="de-DE" dirty="0" err="1" smtClean="0"/>
              <a:t>overhead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Slower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scikit-learn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medium </a:t>
            </a:r>
            <a:r>
              <a:rPr lang="de-DE" dirty="0" err="1" smtClean="0"/>
              <a:t>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421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Jülich">
      <a:dk1>
        <a:sysClr val="windowText" lastClr="000000"/>
      </a:dk1>
      <a:lt1>
        <a:sysClr val="window" lastClr="FFFFFF"/>
      </a:lt1>
      <a:dk2>
        <a:srgbClr val="005B82"/>
      </a:dk2>
      <a:lt2>
        <a:srgbClr val="EEECE1"/>
      </a:lt2>
      <a:accent1>
        <a:srgbClr val="002060"/>
      </a:accent1>
      <a:accent2>
        <a:srgbClr val="00007F"/>
      </a:accent2>
      <a:accent3>
        <a:srgbClr val="6565FF"/>
      </a:accent3>
      <a:accent4>
        <a:srgbClr val="9999FF"/>
      </a:accent4>
      <a:accent5>
        <a:srgbClr val="CBCBFF"/>
      </a:accent5>
      <a:accent6>
        <a:srgbClr val="FFFFFF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ppt-praesentation</Template>
  <TotalTime>0</TotalTime>
  <Words>206</Words>
  <Application>Microsoft Office PowerPoint</Application>
  <PresentationFormat>Breitbild</PresentationFormat>
  <Paragraphs>75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Wingdings</vt:lpstr>
      <vt:lpstr>Larissa</vt:lpstr>
      <vt:lpstr>Classification of a human brain using Support Vector Machines</vt:lpstr>
      <vt:lpstr>Human Brain Project</vt:lpstr>
      <vt:lpstr>Background</vt:lpstr>
      <vt:lpstr>Data Preprocessing</vt:lpstr>
      <vt:lpstr>Feature Extraction</vt:lpstr>
      <vt:lpstr>Data Modeling</vt:lpstr>
      <vt:lpstr>SVM advanced</vt:lpstr>
      <vt:lpstr>Deployment</vt:lpstr>
      <vt:lpstr>Twister 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a human brain using Support Vector Machines</dc:title>
  <dc:creator>Microsoft-Konto</dc:creator>
  <cp:lastModifiedBy>Microsoft-Konto</cp:lastModifiedBy>
  <cp:revision>13</cp:revision>
  <dcterms:created xsi:type="dcterms:W3CDTF">2015-01-21T20:03:50Z</dcterms:created>
  <dcterms:modified xsi:type="dcterms:W3CDTF">2015-01-22T10:43:27Z</dcterms:modified>
</cp:coreProperties>
</file>