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Black"/>
      <p:bold r:id="rId21"/>
      <p:boldItalic r:id="rId22"/>
    </p:embeddedFont>
    <p:embeddedFont>
      <p:font typeface="Didact Gothic"/>
      <p:regular r:id="rId23"/>
    </p:embeddedFont>
    <p:embeddedFont>
      <p:font typeface="Roboto Light"/>
      <p:regular r:id="rId24"/>
      <p:bold r:id="rId25"/>
      <p:italic r:id="rId26"/>
      <p:boldItalic r:id="rId27"/>
    </p:embeddedFont>
    <p:embeddedFont>
      <p:font typeface="Arial Black"/>
      <p:regular r:id="rId28"/>
    </p:embeddedFont>
    <p:embeddedFont>
      <p:font typeface="Bree Serif"/>
      <p:regular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AF1A50-CC54-4D80-83C0-D5EE1BE34E5E}">
  <a:tblStyle styleId="{E5AF1A50-CC54-4D80-83C0-D5EE1BE34E5E}"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RobotoLight-regular.fntdata"/><Relationship Id="rId23" Type="http://schemas.openxmlformats.org/officeDocument/2006/relationships/font" Target="fonts/Didact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ArialBlack-regular.fntdata"/><Relationship Id="rId27" Type="http://schemas.openxmlformats.org/officeDocument/2006/relationships/font" Target="fonts/Robo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reeSerif-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75366ee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75366ee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3063424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f3063424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adf84ed0c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fadf84ed0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adf84ed0c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fadf84ed0c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adf84ed0c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fadf84ed0c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5" name="Google Shape;15;p3"/>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7" name="Google Shape;17;p3"/>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3"/>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3"/>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3"/>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3"/>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3" name="Google Shape;33;p4"/>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4" name="Google Shape;34;p4"/>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35" name="Google Shape;35;p4"/>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6" name="Google Shape;36;p4"/>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7" name="Google Shape;37;p4"/>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8" name="Google Shape;38;p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5"/>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41" name="Shape 41"/>
        <p:cNvGrpSpPr/>
        <p:nvPr/>
      </p:nvGrpSpPr>
      <p:grpSpPr>
        <a:xfrm>
          <a:off x="0" y="0"/>
          <a:ext cx="0" cy="0"/>
          <a:chOff x="0" y="0"/>
          <a:chExt cx="0" cy="0"/>
        </a:xfrm>
      </p:grpSpPr>
      <p:sp>
        <p:nvSpPr>
          <p:cNvPr id="42" name="Google Shape;42;p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44" name="Google Shape;44;p6"/>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7"/>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48" name="Google Shape;48;p7"/>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49" name="Shape 49"/>
        <p:cNvGrpSpPr/>
        <p:nvPr/>
      </p:nvGrpSpPr>
      <p:grpSpPr>
        <a:xfrm>
          <a:off x="0" y="0"/>
          <a:ext cx="0" cy="0"/>
          <a:chOff x="0" y="0"/>
          <a:chExt cx="0" cy="0"/>
        </a:xfrm>
      </p:grpSpPr>
      <p:sp>
        <p:nvSpPr>
          <p:cNvPr id="50" name="Google Shape;50;p8"/>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51" name="Google Shape;51;p8"/>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52" name="Shape 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drive.google.com/file/d/1kKtQJ8UA4_U1YwiuETJ-ajnfWWJUkyxE/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drive.google.com/file/d/1Wr4rJ1aJnMt6sVqmMjIVVQHfU23TJAUg/view"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ctrTitle"/>
          </p:nvPr>
        </p:nvSpPr>
        <p:spPr>
          <a:xfrm>
            <a:off x="4485026" y="-119767"/>
            <a:ext cx="4665069" cy="265245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chemeClr val="accent6"/>
                </a:solidFill>
                <a:latin typeface="Arial Black"/>
                <a:ea typeface="Arial Black"/>
                <a:cs typeface="Arial Black"/>
                <a:sym typeface="Arial Black"/>
              </a:rPr>
              <a:t>Sign Language Recognition Using Image Based Hand</a:t>
            </a:r>
            <a:br>
              <a:rPr lang="en-US">
                <a:solidFill>
                  <a:schemeClr val="accent6"/>
                </a:solidFill>
                <a:latin typeface="Arial Black"/>
                <a:ea typeface="Arial Black"/>
                <a:cs typeface="Arial Black"/>
                <a:sym typeface="Arial Black"/>
              </a:rPr>
            </a:br>
            <a:r>
              <a:rPr lang="en-US">
                <a:solidFill>
                  <a:schemeClr val="accent6"/>
                </a:solidFill>
                <a:latin typeface="Arial Black"/>
                <a:ea typeface="Arial Black"/>
                <a:cs typeface="Arial Black"/>
                <a:sym typeface="Arial Black"/>
              </a:rPr>
              <a:t>Gesture Recognition Techniques </a:t>
            </a:r>
            <a:endParaRPr>
              <a:solidFill>
                <a:schemeClr val="accent6"/>
              </a:solidFill>
              <a:latin typeface="Arial Black"/>
              <a:ea typeface="Arial Black"/>
              <a:cs typeface="Arial Black"/>
              <a:sym typeface="Arial Black"/>
            </a:endParaRPr>
          </a:p>
        </p:txBody>
      </p:sp>
      <p:sp>
        <p:nvSpPr>
          <p:cNvPr id="58" name="Google Shape;58;p10"/>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0"/>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0"/>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0"/>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0"/>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0"/>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0"/>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0"/>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0"/>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0"/>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0"/>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0"/>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0"/>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0"/>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0"/>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0"/>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0"/>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0"/>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0"/>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0"/>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0"/>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0"/>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0"/>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0"/>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0"/>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0"/>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0"/>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0"/>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0"/>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0"/>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0"/>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0"/>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0"/>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0"/>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0"/>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0"/>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0"/>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0"/>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0"/>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0"/>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0"/>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0"/>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0"/>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0"/>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0"/>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0"/>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0"/>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0"/>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0"/>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0"/>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0"/>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0"/>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0"/>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0"/>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0"/>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0"/>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0"/>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0"/>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0"/>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0"/>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0"/>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0"/>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0"/>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0"/>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0"/>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0"/>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0"/>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0"/>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0"/>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0"/>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0"/>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0"/>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0"/>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0"/>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0"/>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0"/>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0"/>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0"/>
          <p:cNvSpPr txBox="1"/>
          <p:nvPr/>
        </p:nvSpPr>
        <p:spPr>
          <a:xfrm>
            <a:off x="7150875" y="3724097"/>
            <a:ext cx="1800493" cy="118494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US" sz="1500" u="none" cap="none" strike="noStrike">
                <a:solidFill>
                  <a:schemeClr val="lt1"/>
                </a:solidFill>
                <a:latin typeface="Arial"/>
                <a:ea typeface="Arial"/>
                <a:cs typeface="Arial"/>
                <a:sym typeface="Arial"/>
              </a:rPr>
              <a:t>Project Members:</a:t>
            </a:r>
            <a:endParaRPr/>
          </a:p>
          <a:p>
            <a:pPr indent="0" lvl="0" marL="0" marR="0" rtl="0" algn="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Meehir Mhatre 42</a:t>
            </a:r>
            <a:endParaRPr/>
          </a:p>
          <a:p>
            <a:pPr indent="0" lvl="0" marL="0" marR="0" rtl="0" algn="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Palak Sharma 64</a:t>
            </a:r>
            <a:endParaRPr/>
          </a:p>
          <a:p>
            <a:pPr indent="0" lvl="0" marL="0" marR="0" rtl="0" algn="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Swastik Poojari 61</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ctrTitle"/>
          </p:nvPr>
        </p:nvSpPr>
        <p:spPr>
          <a:xfrm>
            <a:off x="311700" y="276083"/>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US"/>
              <a:t>Dataset Example</a:t>
            </a:r>
            <a:endParaRPr/>
          </a:p>
        </p:txBody>
      </p:sp>
      <p:pic>
        <p:nvPicPr>
          <p:cNvPr descr="Shape, arrow&#10;&#10;Description automatically generated" id="327" name="Google Shape;327;p19"/>
          <p:cNvPicPr preferRelativeResize="0"/>
          <p:nvPr/>
        </p:nvPicPr>
        <p:blipFill rotWithShape="1">
          <a:blip r:embed="rId3">
            <a:alphaModFix/>
          </a:blip>
          <a:srcRect b="0" l="0" r="0" t="0"/>
          <a:stretch/>
        </p:blipFill>
        <p:spPr>
          <a:xfrm>
            <a:off x="312822" y="1157121"/>
            <a:ext cx="8533394" cy="37692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US"/>
              <a:t>Hand Segmentation &amp; Filtering of Dataset</a:t>
            </a:r>
            <a:endParaRPr/>
          </a:p>
        </p:txBody>
      </p:sp>
      <p:pic>
        <p:nvPicPr>
          <p:cNvPr descr="Diagram&#10;&#10;Description automatically generated" id="333" name="Google Shape;333;p20"/>
          <p:cNvPicPr preferRelativeResize="0"/>
          <p:nvPr/>
        </p:nvPicPr>
        <p:blipFill rotWithShape="1">
          <a:blip r:embed="rId3">
            <a:alphaModFix/>
          </a:blip>
          <a:srcRect b="0" l="0" r="0" t="0"/>
          <a:stretch/>
        </p:blipFill>
        <p:spPr>
          <a:xfrm>
            <a:off x="309312" y="1385637"/>
            <a:ext cx="3750343" cy="3515226"/>
          </a:xfrm>
          <a:prstGeom prst="rect">
            <a:avLst/>
          </a:prstGeom>
          <a:noFill/>
          <a:ln>
            <a:noFill/>
          </a:ln>
        </p:spPr>
      </p:pic>
      <p:pic>
        <p:nvPicPr>
          <p:cNvPr descr="A picture containing text&#10;&#10;Description automatically generated" id="334" name="Google Shape;334;p20"/>
          <p:cNvPicPr preferRelativeResize="0"/>
          <p:nvPr/>
        </p:nvPicPr>
        <p:blipFill rotWithShape="1">
          <a:blip r:embed="rId4">
            <a:alphaModFix/>
          </a:blip>
          <a:srcRect b="0" l="0" r="0" t="0"/>
          <a:stretch/>
        </p:blipFill>
        <p:spPr>
          <a:xfrm>
            <a:off x="4147887" y="1611650"/>
            <a:ext cx="4660733" cy="30556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1" title="WhatsApp Video 2021-10-25 at 12.44.31 PM.mp4">
            <a:hlinkClick r:id="rId3"/>
          </p:cNvPr>
          <p:cNvPicPr preferRelativeResize="0"/>
          <p:nvPr/>
        </p:nvPicPr>
        <p:blipFill>
          <a:blip r:embed="rId4">
            <a:alphaModFix/>
          </a:blip>
          <a:stretch>
            <a:fillRect/>
          </a:stretch>
        </p:blipFill>
        <p:spPr>
          <a:xfrm>
            <a:off x="1036025" y="0"/>
            <a:ext cx="704487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2" title="whatsapp-video-2021-09-27-at-55650-pm-online-video-cuttercom-1_SloECdCd_DPFH.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FFD5"/>
        </a:solidFill>
      </p:bgPr>
    </p:bg>
    <p:spTree>
      <p:nvGrpSpPr>
        <p:cNvPr id="348" name="Shape 348"/>
        <p:cNvGrpSpPr/>
        <p:nvPr/>
      </p:nvGrpSpPr>
      <p:grpSpPr>
        <a:xfrm>
          <a:off x="0" y="0"/>
          <a:ext cx="0" cy="0"/>
          <a:chOff x="0" y="0"/>
          <a:chExt cx="0" cy="0"/>
        </a:xfrm>
      </p:grpSpPr>
      <p:sp>
        <p:nvSpPr>
          <p:cNvPr id="349" name="Google Shape;349;p23"/>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REFERENCES</a:t>
            </a:r>
            <a:endParaRPr/>
          </a:p>
        </p:txBody>
      </p:sp>
      <p:sp>
        <p:nvSpPr>
          <p:cNvPr id="350" name="Google Shape;350;p23"/>
          <p:cNvSpPr txBox="1"/>
          <p:nvPr>
            <p:ph idx="1" type="body"/>
          </p:nvPr>
        </p:nvSpPr>
        <p:spPr>
          <a:xfrm>
            <a:off x="892325" y="1435677"/>
            <a:ext cx="5530839" cy="347360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SzPts val="800"/>
              <a:buNone/>
            </a:pPr>
            <a:r>
              <a:rPr lang="en-US" sz="900">
                <a:solidFill>
                  <a:srgbClr val="48FFD5"/>
                </a:solidFill>
              </a:rPr>
              <a:t>1.</a:t>
            </a:r>
            <a:r>
              <a:rPr lang="en-US" sz="900"/>
              <a:t> Indian Sign Language Recognition Using Convolutional Neural Networks https://link.springer.com/chapter/10.1007/978-981-15-9293-5_35</a:t>
            </a:r>
            <a:endParaRPr sz="900">
              <a:solidFill>
                <a:srgbClr val="48FFD5"/>
              </a:solidFill>
            </a:endParaRPr>
          </a:p>
          <a:p>
            <a:pPr indent="0" lvl="0" marL="0" rtl="0" algn="l">
              <a:lnSpc>
                <a:spcPct val="100000"/>
              </a:lnSpc>
              <a:spcBef>
                <a:spcPts val="300"/>
              </a:spcBef>
              <a:spcAft>
                <a:spcPts val="0"/>
              </a:spcAft>
              <a:buSzPts val="800"/>
              <a:buNone/>
            </a:pPr>
            <a:r>
              <a:rPr lang="en-US" sz="900">
                <a:solidFill>
                  <a:srgbClr val="48FFD5"/>
                </a:solidFill>
              </a:rPr>
              <a:t>2. </a:t>
            </a:r>
            <a:r>
              <a:rPr lang="en-US" sz="900"/>
              <a:t>Corballis MC (2003) From mouth to hand: gesture, speech and the evolution of right-handedness. Behav Brain Sci 26(2):199–208</a:t>
            </a:r>
            <a:endParaRPr sz="900">
              <a:solidFill>
                <a:srgbClr val="48FFD5"/>
              </a:solidFill>
            </a:endParaRPr>
          </a:p>
          <a:p>
            <a:pPr indent="0" lvl="0" marL="0" rtl="0" algn="l">
              <a:lnSpc>
                <a:spcPct val="100000"/>
              </a:lnSpc>
              <a:spcBef>
                <a:spcPts val="300"/>
              </a:spcBef>
              <a:spcAft>
                <a:spcPts val="0"/>
              </a:spcAft>
              <a:buSzPts val="800"/>
              <a:buNone/>
            </a:pPr>
            <a:r>
              <a:rPr lang="en-US" sz="900">
                <a:solidFill>
                  <a:srgbClr val="48FFD5"/>
                </a:solidFill>
              </a:rPr>
              <a:t>3.</a:t>
            </a:r>
            <a:r>
              <a:rPr lang="en-US" sz="900"/>
              <a:t> Oyedotun OK, Khashman A (2017) Deep learning in vision-based static hand gesture recognition. Neural Comput Appl 28(12):3941–3951</a:t>
            </a:r>
            <a:endParaRPr sz="900">
              <a:solidFill>
                <a:srgbClr val="48FFD5"/>
              </a:solidFill>
            </a:endParaRPr>
          </a:p>
          <a:p>
            <a:pPr indent="0" lvl="0" marL="0" rtl="0" algn="l">
              <a:lnSpc>
                <a:spcPct val="100000"/>
              </a:lnSpc>
              <a:spcBef>
                <a:spcPts val="300"/>
              </a:spcBef>
              <a:spcAft>
                <a:spcPts val="0"/>
              </a:spcAft>
              <a:buSzPts val="800"/>
              <a:buNone/>
            </a:pPr>
            <a:r>
              <a:rPr lang="en-US" sz="900">
                <a:solidFill>
                  <a:srgbClr val="48FFD5"/>
                </a:solidFill>
              </a:rPr>
              <a:t>4.</a:t>
            </a:r>
            <a:r>
              <a:rPr lang="en-US" sz="900"/>
              <a:t> Ronchetti, F., Quiroga, F., Estrebou, C.A., Lanzarini, L.C.: Handshape recognition for Argentinian sign language using probsom. J. Comput. Sci. Technol. </a:t>
            </a:r>
            <a:r>
              <a:rPr b="1" lang="en-US" sz="900"/>
              <a:t>16</a:t>
            </a:r>
            <a:r>
              <a:rPr lang="en-US" sz="900"/>
              <a:t> (2016)</a:t>
            </a:r>
            <a:endParaRPr sz="900">
              <a:solidFill>
                <a:srgbClr val="48FFD5"/>
              </a:solidFill>
            </a:endParaRPr>
          </a:p>
          <a:p>
            <a:pPr indent="0" lvl="0" marL="0" rtl="0" algn="l">
              <a:lnSpc>
                <a:spcPct val="100000"/>
              </a:lnSpc>
              <a:spcBef>
                <a:spcPts val="300"/>
              </a:spcBef>
              <a:spcAft>
                <a:spcPts val="0"/>
              </a:spcAft>
              <a:buSzPts val="800"/>
              <a:buNone/>
            </a:pPr>
            <a:r>
              <a:rPr lang="en-US" sz="900">
                <a:solidFill>
                  <a:srgbClr val="48FFD5"/>
                </a:solidFill>
              </a:rPr>
              <a:t>5. </a:t>
            </a:r>
            <a:r>
              <a:rPr lang="en-US" sz="900"/>
              <a:t>Singha, J., Das, K.: Automatic Indian Sign Language recognition for continuous video sequence. ADBU J. Eng. Technol. </a:t>
            </a:r>
            <a:r>
              <a:rPr b="1" lang="en-US" sz="900"/>
              <a:t>2</a:t>
            </a:r>
            <a:r>
              <a:rPr lang="en-US" sz="900"/>
              <a:t>(1) (2015)</a:t>
            </a:r>
            <a:endParaRPr sz="900">
              <a:solidFill>
                <a:srgbClr val="48FFD5"/>
              </a:solidFill>
            </a:endParaRPr>
          </a:p>
          <a:p>
            <a:pPr indent="0" lvl="0" marL="0" rtl="0" algn="l">
              <a:lnSpc>
                <a:spcPct val="100000"/>
              </a:lnSpc>
              <a:spcBef>
                <a:spcPts val="300"/>
              </a:spcBef>
              <a:spcAft>
                <a:spcPts val="0"/>
              </a:spcAft>
              <a:buSzPts val="800"/>
              <a:buNone/>
            </a:pPr>
            <a:r>
              <a:rPr lang="en-US" sz="900">
                <a:solidFill>
                  <a:srgbClr val="48FFD5"/>
                </a:solidFill>
              </a:rPr>
              <a:t>6.</a:t>
            </a:r>
            <a:r>
              <a:rPr lang="en-US" sz="900"/>
              <a:t> Tripathi, K., Nandi, N.B.G.C.: Continuous Indian Sign Language gesture recognition and sentence formation. Procedia Comput. Sci. </a:t>
            </a:r>
            <a:r>
              <a:rPr b="1" lang="en-US" sz="900"/>
              <a:t>54</a:t>
            </a:r>
            <a:r>
              <a:rPr lang="en-US" sz="900"/>
              <a:t>, 523–531 (2015)</a:t>
            </a:r>
            <a:endParaRPr sz="900">
              <a:solidFill>
                <a:srgbClr val="48FFD5"/>
              </a:solidFill>
            </a:endParaRPr>
          </a:p>
          <a:p>
            <a:pPr indent="0" lvl="0" marL="0" rtl="0" algn="l">
              <a:lnSpc>
                <a:spcPct val="100000"/>
              </a:lnSpc>
              <a:spcBef>
                <a:spcPts val="300"/>
              </a:spcBef>
              <a:spcAft>
                <a:spcPts val="0"/>
              </a:spcAft>
              <a:buSzPts val="800"/>
              <a:buNone/>
            </a:pPr>
            <a:r>
              <a:rPr lang="en-US" sz="900">
                <a:solidFill>
                  <a:srgbClr val="48FFD5"/>
                </a:solidFill>
              </a:rPr>
              <a:t>7.</a:t>
            </a:r>
            <a:r>
              <a:rPr lang="en-US" sz="900"/>
              <a:t> Nandy, A., Prasad, J.S., Mondal, S., Chakraborty, P., Nandi, G.C.: Recognition of isolated Indian Sign Language gesture in real time. Inf. Process. Manag., 102–107 (2010)</a:t>
            </a:r>
            <a:endParaRPr sz="900">
              <a:solidFill>
                <a:srgbClr val="48FFD5"/>
              </a:solidFill>
            </a:endParaRPr>
          </a:p>
          <a:p>
            <a:pPr indent="0" lvl="0" marL="0" rtl="0" algn="l">
              <a:lnSpc>
                <a:spcPct val="100000"/>
              </a:lnSpc>
              <a:spcBef>
                <a:spcPts val="300"/>
              </a:spcBef>
              <a:spcAft>
                <a:spcPts val="0"/>
              </a:spcAft>
              <a:buSzPts val="800"/>
              <a:buNone/>
            </a:pPr>
            <a:r>
              <a:rPr lang="en-US" sz="900">
                <a:solidFill>
                  <a:srgbClr val="48FFD5"/>
                </a:solidFill>
              </a:rPr>
              <a:t>8.</a:t>
            </a:r>
            <a:r>
              <a:rPr lang="en-US" sz="900"/>
              <a:t> Becky Sue Parton “Sign language recognition and translation: A multidisciplined approach from the field of artificial intelligence”. Journal of deaf studies and deaf education, 11 (1): 94–101, 2005.</a:t>
            </a:r>
            <a:endParaRPr sz="900">
              <a:solidFill>
                <a:srgbClr val="48FFD5"/>
              </a:solidFill>
            </a:endParaRPr>
          </a:p>
          <a:p>
            <a:pPr indent="0" lvl="0" marL="0" rtl="0" algn="l">
              <a:lnSpc>
                <a:spcPct val="100000"/>
              </a:lnSpc>
              <a:spcBef>
                <a:spcPts val="300"/>
              </a:spcBef>
              <a:spcAft>
                <a:spcPts val="0"/>
              </a:spcAft>
              <a:buSzPts val="800"/>
              <a:buNone/>
            </a:pPr>
            <a:r>
              <a:rPr lang="en-US" sz="900">
                <a:solidFill>
                  <a:srgbClr val="48FFD5"/>
                </a:solidFill>
              </a:rPr>
              <a:t>9.</a:t>
            </a:r>
            <a:r>
              <a:rPr lang="en-US" sz="900"/>
              <a:t> Mukul Singh Kushwah, Manish Sharma, Kunal Jain, and Anish Chopra “Sign language interpretation using pseudo glove”. In Proceeding of International Conference on Intelligent Communication, Control and Devices, pages 9–18. Springer, 2017.</a:t>
            </a:r>
            <a:endParaRPr sz="900">
              <a:solidFill>
                <a:srgbClr val="48FFD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p:nvPr/>
        </p:nvSpPr>
        <p:spPr>
          <a:xfrm rot="-3173578">
            <a:off x="2948502" y="636938"/>
            <a:ext cx="755592" cy="874209"/>
          </a:xfrm>
          <a:custGeom>
            <a:rect b="b" l="l" r="r" t="t"/>
            <a:pathLst>
              <a:path extrusionOk="0" fill="none" h="27306" w="23601">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56" name="Google Shape;356;p24"/>
          <p:cNvSpPr/>
          <p:nvPr/>
        </p:nvSpPr>
        <p:spPr>
          <a:xfrm>
            <a:off x="5784719" y="3707004"/>
            <a:ext cx="1373867" cy="1113719"/>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4"/>
          <p:cNvSpPr/>
          <p:nvPr/>
        </p:nvSpPr>
        <p:spPr>
          <a:xfrm>
            <a:off x="-2" y="2933780"/>
            <a:ext cx="2563026" cy="2560152"/>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cap="flat" cmpd="sng" w="26625">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58" name="Google Shape;358;p24"/>
          <p:cNvSpPr/>
          <p:nvPr/>
        </p:nvSpPr>
        <p:spPr>
          <a:xfrm>
            <a:off x="6101912" y="37321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4"/>
          <p:cNvSpPr/>
          <p:nvPr/>
        </p:nvSpPr>
        <p:spPr>
          <a:xfrm rot="-3173578">
            <a:off x="3032075" y="862878"/>
            <a:ext cx="501903" cy="500527"/>
          </a:xfrm>
          <a:custGeom>
            <a:rect b="b" l="l" r="r" t="t"/>
            <a:pathLst>
              <a:path extrusionOk="0" h="15634" w="15677">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0" name="Google Shape;360;p24"/>
          <p:cNvSpPr/>
          <p:nvPr/>
        </p:nvSpPr>
        <p:spPr>
          <a:xfrm>
            <a:off x="6406139" y="804152"/>
            <a:ext cx="267858" cy="59329"/>
          </a:xfrm>
          <a:custGeom>
            <a:rect b="b" l="l" r="r" t="t"/>
            <a:pathLst>
              <a:path extrusionOk="0" h="1321" w="5964">
                <a:moveTo>
                  <a:pt x="0" y="0"/>
                </a:moveTo>
                <a:lnTo>
                  <a:pt x="0" y="1321"/>
                </a:lnTo>
                <a:lnTo>
                  <a:pt x="5964" y="1321"/>
                </a:lnTo>
                <a:lnTo>
                  <a:pt x="59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1" name="Google Shape;361;p24"/>
          <p:cNvSpPr/>
          <p:nvPr/>
        </p:nvSpPr>
        <p:spPr>
          <a:xfrm>
            <a:off x="6828947" y="804152"/>
            <a:ext cx="1568883" cy="59329"/>
          </a:xfrm>
          <a:custGeom>
            <a:rect b="b" l="l" r="r" t="t"/>
            <a:pathLst>
              <a:path extrusionOk="0" h="1321" w="34932">
                <a:moveTo>
                  <a:pt x="0" y="0"/>
                </a:moveTo>
                <a:lnTo>
                  <a:pt x="0" y="1321"/>
                </a:lnTo>
                <a:lnTo>
                  <a:pt x="34931" y="1321"/>
                </a:lnTo>
                <a:lnTo>
                  <a:pt x="34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2" name="Google Shape;362;p24"/>
          <p:cNvSpPr/>
          <p:nvPr/>
        </p:nvSpPr>
        <p:spPr>
          <a:xfrm>
            <a:off x="6406139" y="983982"/>
            <a:ext cx="267858" cy="61261"/>
          </a:xfrm>
          <a:custGeom>
            <a:rect b="b" l="l" r="r" t="t"/>
            <a:pathLst>
              <a:path extrusionOk="0" h="1364" w="5964">
                <a:moveTo>
                  <a:pt x="0" y="0"/>
                </a:moveTo>
                <a:lnTo>
                  <a:pt x="0" y="1364"/>
                </a:lnTo>
                <a:lnTo>
                  <a:pt x="5964" y="1364"/>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3" name="Google Shape;363;p24"/>
          <p:cNvSpPr/>
          <p:nvPr/>
        </p:nvSpPr>
        <p:spPr>
          <a:xfrm>
            <a:off x="6828947" y="983982"/>
            <a:ext cx="1568883" cy="61261"/>
          </a:xfrm>
          <a:custGeom>
            <a:rect b="b" l="l" r="r" t="t"/>
            <a:pathLst>
              <a:path extrusionOk="0" h="1364" w="34932">
                <a:moveTo>
                  <a:pt x="0" y="0"/>
                </a:moveTo>
                <a:lnTo>
                  <a:pt x="0" y="1364"/>
                </a:lnTo>
                <a:lnTo>
                  <a:pt x="34931" y="1364"/>
                </a:lnTo>
                <a:lnTo>
                  <a:pt x="349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4" name="Google Shape;364;p24"/>
          <p:cNvSpPr/>
          <p:nvPr/>
        </p:nvSpPr>
        <p:spPr>
          <a:xfrm>
            <a:off x="6406139" y="1165742"/>
            <a:ext cx="267858" cy="59329"/>
          </a:xfrm>
          <a:custGeom>
            <a:rect b="b" l="l" r="r" t="t"/>
            <a:pathLst>
              <a:path extrusionOk="0" h="1321" w="5964">
                <a:moveTo>
                  <a:pt x="0" y="0"/>
                </a:moveTo>
                <a:lnTo>
                  <a:pt x="0" y="1321"/>
                </a:lnTo>
                <a:lnTo>
                  <a:pt x="5964" y="1321"/>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5" name="Google Shape;365;p24"/>
          <p:cNvSpPr/>
          <p:nvPr/>
        </p:nvSpPr>
        <p:spPr>
          <a:xfrm>
            <a:off x="6828947" y="1165742"/>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6" name="Google Shape;366;p24"/>
          <p:cNvSpPr/>
          <p:nvPr/>
        </p:nvSpPr>
        <p:spPr>
          <a:xfrm>
            <a:off x="6406139" y="13475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7" name="Google Shape;367;p24"/>
          <p:cNvSpPr/>
          <p:nvPr/>
        </p:nvSpPr>
        <p:spPr>
          <a:xfrm>
            <a:off x="6828947" y="1347503"/>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8" name="Google Shape;368;p24"/>
          <p:cNvSpPr/>
          <p:nvPr/>
        </p:nvSpPr>
        <p:spPr>
          <a:xfrm>
            <a:off x="6101900" y="869185"/>
            <a:ext cx="141654" cy="552963"/>
          </a:xfrm>
          <a:custGeom>
            <a:rect b="b" l="l" r="r" t="t"/>
            <a:pathLst>
              <a:path extrusionOk="0" fill="none" h="12312" w="3154">
                <a:moveTo>
                  <a:pt x="3153" y="12311"/>
                </a:moveTo>
                <a:lnTo>
                  <a:pt x="1" y="12311"/>
                </a:lnTo>
                <a:lnTo>
                  <a:pt x="1" y="0"/>
                </a:lnTo>
                <a:lnTo>
                  <a:pt x="3068" y="0"/>
                </a:lnTo>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69" name="Google Shape;369;p24"/>
          <p:cNvSpPr/>
          <p:nvPr/>
        </p:nvSpPr>
        <p:spPr>
          <a:xfrm>
            <a:off x="523596" y="911573"/>
            <a:ext cx="1335660" cy="80014"/>
          </a:xfrm>
          <a:custGeom>
            <a:rect b="b" l="l" r="r" t="t"/>
            <a:pathLst>
              <a:path extrusionOk="0" h="1322" w="22067">
                <a:moveTo>
                  <a:pt x="0" y="1"/>
                </a:moveTo>
                <a:lnTo>
                  <a:pt x="0" y="1321"/>
                </a:lnTo>
                <a:lnTo>
                  <a:pt x="22066" y="1321"/>
                </a:lnTo>
                <a:lnTo>
                  <a:pt x="220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0" name="Google Shape;370;p24"/>
          <p:cNvSpPr/>
          <p:nvPr/>
        </p:nvSpPr>
        <p:spPr>
          <a:xfrm>
            <a:off x="523596" y="1153907"/>
            <a:ext cx="1335660" cy="82617"/>
          </a:xfrm>
          <a:custGeom>
            <a:rect b="b" l="l" r="r" t="t"/>
            <a:pathLst>
              <a:path extrusionOk="0" h="1365" w="22067">
                <a:moveTo>
                  <a:pt x="0" y="1"/>
                </a:moveTo>
                <a:lnTo>
                  <a:pt x="0" y="1364"/>
                </a:lnTo>
                <a:lnTo>
                  <a:pt x="22066" y="1364"/>
                </a:lnTo>
                <a:lnTo>
                  <a:pt x="220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371" name="Google Shape;371;p24"/>
          <p:cNvSpPr/>
          <p:nvPr/>
        </p:nvSpPr>
        <p:spPr>
          <a:xfrm>
            <a:off x="6580967" y="2995135"/>
            <a:ext cx="1929800" cy="381875"/>
          </a:xfrm>
          <a:custGeom>
            <a:rect b="b" l="l" r="r" t="t"/>
            <a:pathLst>
              <a:path extrusionOk="0" fill="none" h="11928" w="60278">
                <a:moveTo>
                  <a:pt x="0" y="0"/>
                </a:moveTo>
                <a:lnTo>
                  <a:pt x="60277" y="0"/>
                </a:lnTo>
                <a:lnTo>
                  <a:pt x="60277" y="11928"/>
                </a:lnTo>
                <a:lnTo>
                  <a:pt x="0" y="11928"/>
                </a:lnTo>
                <a:close/>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4"/>
          <p:cNvSpPr txBox="1"/>
          <p:nvPr>
            <p:ph type="ctrTitle"/>
          </p:nvPr>
        </p:nvSpPr>
        <p:spPr>
          <a:xfrm>
            <a:off x="2806795" y="2139110"/>
            <a:ext cx="3530400" cy="86528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US" sz="5000"/>
              <a:t>Thankyou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sz="4400"/>
              <a:t>Agenda</a:t>
            </a:r>
            <a:endParaRPr sz="4400"/>
          </a:p>
        </p:txBody>
      </p:sp>
      <p:sp>
        <p:nvSpPr>
          <p:cNvPr id="167" name="Google Shape;167;p11"/>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US">
                <a:solidFill>
                  <a:schemeClr val="accent1"/>
                </a:solidFill>
              </a:rPr>
              <a:t>04</a:t>
            </a:r>
            <a:endParaRPr>
              <a:solidFill>
                <a:schemeClr val="accent1"/>
              </a:solidFill>
            </a:endParaRPr>
          </a:p>
        </p:txBody>
      </p:sp>
      <p:sp>
        <p:nvSpPr>
          <p:cNvPr id="168" name="Google Shape;168;p11"/>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US">
                <a:solidFill>
                  <a:schemeClr val="accent1"/>
                </a:solidFill>
              </a:rPr>
              <a:t>05</a:t>
            </a:r>
            <a:endParaRPr>
              <a:solidFill>
                <a:schemeClr val="accent1"/>
              </a:solidFill>
            </a:endParaRPr>
          </a:p>
        </p:txBody>
      </p:sp>
      <p:sp>
        <p:nvSpPr>
          <p:cNvPr id="169" name="Google Shape;169;p11"/>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US">
                <a:solidFill>
                  <a:schemeClr val="accent1"/>
                </a:solidFill>
              </a:rPr>
              <a:t>06</a:t>
            </a:r>
            <a:endParaRPr>
              <a:solidFill>
                <a:schemeClr val="accent1"/>
              </a:solidFill>
            </a:endParaRPr>
          </a:p>
        </p:txBody>
      </p:sp>
      <p:sp>
        <p:nvSpPr>
          <p:cNvPr id="170" name="Google Shape;170;p11"/>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solidFill>
                  <a:schemeClr val="accent1"/>
                </a:solidFill>
              </a:rPr>
              <a:t>01</a:t>
            </a:r>
            <a:endParaRPr>
              <a:solidFill>
                <a:schemeClr val="accent1"/>
              </a:solidFill>
            </a:endParaRPr>
          </a:p>
        </p:txBody>
      </p:sp>
      <p:sp>
        <p:nvSpPr>
          <p:cNvPr id="171" name="Google Shape;171;p11"/>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solidFill>
                  <a:schemeClr val="accent1"/>
                </a:solidFill>
              </a:rPr>
              <a:t>02</a:t>
            </a:r>
            <a:endParaRPr>
              <a:solidFill>
                <a:schemeClr val="accent1"/>
              </a:solidFill>
            </a:endParaRPr>
          </a:p>
        </p:txBody>
      </p:sp>
      <p:sp>
        <p:nvSpPr>
          <p:cNvPr id="172" name="Google Shape;172;p11"/>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solidFill>
                  <a:schemeClr val="accent1"/>
                </a:solidFill>
              </a:rPr>
              <a:t>03</a:t>
            </a:r>
            <a:endParaRPr>
              <a:solidFill>
                <a:schemeClr val="accent1"/>
              </a:solidFill>
            </a:endParaRPr>
          </a:p>
        </p:txBody>
      </p:sp>
      <p:sp>
        <p:nvSpPr>
          <p:cNvPr id="173" name="Google Shape;173;p11"/>
          <p:cNvSpPr txBox="1"/>
          <p:nvPr>
            <p:ph idx="16" type="ctrTitle"/>
          </p:nvPr>
        </p:nvSpPr>
        <p:spPr>
          <a:xfrm>
            <a:off x="664945" y="2892249"/>
            <a:ext cx="2068481" cy="691257"/>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FFFFFF"/>
              </a:buClr>
              <a:buSzPts val="1200"/>
              <a:buFont typeface="Roboto Black"/>
              <a:buNone/>
            </a:pPr>
            <a:r>
              <a:rPr lang="en-US" sz="1600"/>
              <a:t>Problem Statement</a:t>
            </a:r>
            <a:endParaRPr/>
          </a:p>
          <a:p>
            <a:pPr indent="0" lvl="0" marL="0" rtl="0" algn="r">
              <a:lnSpc>
                <a:spcPct val="100000"/>
              </a:lnSpc>
              <a:spcBef>
                <a:spcPts val="0"/>
              </a:spcBef>
              <a:spcAft>
                <a:spcPts val="0"/>
              </a:spcAft>
              <a:buSzPts val="1200"/>
              <a:buNone/>
            </a:pPr>
            <a:r>
              <a:t/>
            </a:r>
            <a:endParaRPr sz="1600"/>
          </a:p>
        </p:txBody>
      </p:sp>
      <p:sp>
        <p:nvSpPr>
          <p:cNvPr id="174" name="Google Shape;174;p11"/>
          <p:cNvSpPr txBox="1"/>
          <p:nvPr>
            <p:ph idx="17" type="ctrTitle"/>
          </p:nvPr>
        </p:nvSpPr>
        <p:spPr>
          <a:xfrm>
            <a:off x="657426" y="3885942"/>
            <a:ext cx="2076000" cy="322452"/>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FFFFFF"/>
              </a:buClr>
              <a:buSzPts val="1200"/>
              <a:buFont typeface="Roboto Black"/>
              <a:buNone/>
            </a:pPr>
            <a:r>
              <a:rPr lang="en-US" sz="1600"/>
              <a:t>Algorithm</a:t>
            </a:r>
            <a:endParaRPr/>
          </a:p>
        </p:txBody>
      </p:sp>
      <p:sp>
        <p:nvSpPr>
          <p:cNvPr id="175" name="Google Shape;175;p11"/>
          <p:cNvSpPr txBox="1"/>
          <p:nvPr>
            <p:ph idx="19" type="ctrTitle"/>
          </p:nvPr>
        </p:nvSpPr>
        <p:spPr>
          <a:xfrm>
            <a:off x="6410574" y="3005586"/>
            <a:ext cx="2076000" cy="33559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1200"/>
              <a:buFont typeface="Roboto Black"/>
              <a:buNone/>
            </a:pPr>
            <a:r>
              <a:rPr lang="en-US" sz="1600"/>
              <a:t>Dataset Example</a:t>
            </a:r>
            <a:endParaRPr/>
          </a:p>
        </p:txBody>
      </p:sp>
      <p:sp>
        <p:nvSpPr>
          <p:cNvPr id="176" name="Google Shape;176;p11"/>
          <p:cNvSpPr txBox="1"/>
          <p:nvPr>
            <p:ph idx="20" type="ctrTitle"/>
          </p:nvPr>
        </p:nvSpPr>
        <p:spPr>
          <a:xfrm>
            <a:off x="6410574" y="3835194"/>
            <a:ext cx="2076000" cy="37553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sz="1600"/>
              <a:t>Segmentation</a:t>
            </a:r>
            <a:endParaRPr/>
          </a:p>
        </p:txBody>
      </p:sp>
      <p:sp>
        <p:nvSpPr>
          <p:cNvPr id="177" name="Google Shape;177;p11"/>
          <p:cNvSpPr/>
          <p:nvPr/>
        </p:nvSpPr>
        <p:spPr>
          <a:xfrm>
            <a:off x="3597855" y="3835194"/>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 name="Google Shape;178;p11"/>
          <p:cNvGrpSpPr/>
          <p:nvPr/>
        </p:nvGrpSpPr>
        <p:grpSpPr>
          <a:xfrm>
            <a:off x="3597856" y="2015863"/>
            <a:ext cx="428915" cy="426116"/>
            <a:chOff x="6226275" y="3911538"/>
            <a:chExt cx="900325" cy="894450"/>
          </a:xfrm>
        </p:grpSpPr>
        <p:sp>
          <p:nvSpPr>
            <p:cNvPr id="179" name="Google Shape;179;p11"/>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1"/>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1"/>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11"/>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a:off x="5167125" y="2922788"/>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1"/>
          <p:cNvSpPr/>
          <p:nvPr/>
        </p:nvSpPr>
        <p:spPr>
          <a:xfrm>
            <a:off x="5246694" y="3901908"/>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966"/>
              </a:solidFill>
              <a:latin typeface="Arial"/>
              <a:ea typeface="Arial"/>
              <a:cs typeface="Arial"/>
              <a:sym typeface="Arial"/>
            </a:endParaRPr>
          </a:p>
        </p:txBody>
      </p:sp>
      <p:cxnSp>
        <p:nvCxnSpPr>
          <p:cNvPr id="190" name="Google Shape;190;p11"/>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191" name="Google Shape;191;p11"/>
          <p:cNvSpPr txBox="1"/>
          <p:nvPr>
            <p:ph idx="18" type="ctrTitle"/>
          </p:nvPr>
        </p:nvSpPr>
        <p:spPr>
          <a:xfrm>
            <a:off x="6411714" y="2084251"/>
            <a:ext cx="2076000" cy="33559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US" sz="1600"/>
              <a:t>Architecture</a:t>
            </a:r>
            <a:endParaRPr/>
          </a:p>
        </p:txBody>
      </p:sp>
      <p:sp>
        <p:nvSpPr>
          <p:cNvPr id="192" name="Google Shape;192;p11"/>
          <p:cNvSpPr txBox="1"/>
          <p:nvPr>
            <p:ph idx="21" type="ctrTitle"/>
          </p:nvPr>
        </p:nvSpPr>
        <p:spPr>
          <a:xfrm>
            <a:off x="662817" y="2090670"/>
            <a:ext cx="2076000" cy="345349"/>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n-US" sz="1600"/>
              <a:t>Introduction</a:t>
            </a:r>
            <a:endParaRPr/>
          </a:p>
        </p:txBody>
      </p:sp>
      <p:sp>
        <p:nvSpPr>
          <p:cNvPr id="193" name="Google Shape;193;p11"/>
          <p:cNvSpPr/>
          <p:nvPr/>
        </p:nvSpPr>
        <p:spPr>
          <a:xfrm>
            <a:off x="5186942" y="2002183"/>
            <a:ext cx="413151" cy="433836"/>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1"/>
          <p:cNvSpPr/>
          <p:nvPr/>
        </p:nvSpPr>
        <p:spPr>
          <a:xfrm flipH="1" rot="10800000">
            <a:off x="5259379" y="2086674"/>
            <a:ext cx="256576" cy="45719"/>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1"/>
          <p:cNvSpPr/>
          <p:nvPr/>
        </p:nvSpPr>
        <p:spPr>
          <a:xfrm>
            <a:off x="5259379" y="2171165"/>
            <a:ext cx="202647" cy="45719"/>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txBox="1"/>
          <p:nvPr>
            <p:ph type="ctrTitle"/>
          </p:nvPr>
        </p:nvSpPr>
        <p:spPr>
          <a:xfrm>
            <a:off x="4200924" y="326459"/>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t>Introduction</a:t>
            </a:r>
            <a:endParaRPr sz="3000"/>
          </a:p>
        </p:txBody>
      </p:sp>
      <p:sp>
        <p:nvSpPr>
          <p:cNvPr id="201" name="Google Shape;201;p12"/>
          <p:cNvSpPr txBox="1"/>
          <p:nvPr>
            <p:ph idx="1" type="subTitle"/>
          </p:nvPr>
        </p:nvSpPr>
        <p:spPr>
          <a:xfrm>
            <a:off x="4129790" y="921738"/>
            <a:ext cx="4819200" cy="37575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Clr>
                <a:schemeClr val="lt1"/>
              </a:buClr>
              <a:buSzPts val="1100"/>
              <a:buFont typeface="Noto Sans Symbols"/>
              <a:buChar char="❑"/>
            </a:pPr>
            <a:r>
              <a:rPr lang="en-US" sz="1400"/>
              <a:t>Sign languages are a visual representation of thoughts through hand gestures, facial expressions, and body movements. Sign Languages also have several variants, such as American Sign Language (ASL), Argentinean Sign Language (LSA), British Sign Language (BSL) and ISL. </a:t>
            </a:r>
            <a:endParaRPr/>
          </a:p>
          <a:p>
            <a:pPr indent="-285750" lvl="0" marL="285750" rtl="0" algn="l">
              <a:lnSpc>
                <a:spcPct val="100000"/>
              </a:lnSpc>
              <a:spcBef>
                <a:spcPts val="0"/>
              </a:spcBef>
              <a:spcAft>
                <a:spcPts val="0"/>
              </a:spcAft>
              <a:buClr>
                <a:schemeClr val="lt1"/>
              </a:buClr>
              <a:buSzPts val="1100"/>
              <a:buFont typeface="Noto Sans Symbols"/>
              <a:buChar char="❑"/>
            </a:pPr>
            <a:r>
              <a:rPr lang="en-US" sz="1400"/>
              <a:t>The hearing and speech impaired people prefer the sign language, which is mostly used in their region. Moreover, in India, there is no universal sign language. </a:t>
            </a:r>
            <a:endParaRPr/>
          </a:p>
          <a:p>
            <a:pPr indent="-285750" lvl="0" marL="285750" rtl="0" algn="l">
              <a:lnSpc>
                <a:spcPct val="100000"/>
              </a:lnSpc>
              <a:spcBef>
                <a:spcPts val="0"/>
              </a:spcBef>
              <a:spcAft>
                <a:spcPts val="0"/>
              </a:spcAft>
              <a:buClr>
                <a:schemeClr val="lt1"/>
              </a:buClr>
              <a:buSzPts val="1100"/>
              <a:buFont typeface="Noto Sans Symbols"/>
              <a:buChar char="❑"/>
            </a:pPr>
            <a:r>
              <a:rPr lang="en-US" sz="1400"/>
              <a:t>Though there exist many sign languages, the normal people do not know about sign languages. Hence communicating with deaf and dumb people becomes more complex. </a:t>
            </a:r>
            <a:endParaRPr/>
          </a:p>
          <a:p>
            <a:pPr indent="-215900" lvl="0" marL="285750" rtl="0" algn="l">
              <a:lnSpc>
                <a:spcPct val="100000"/>
              </a:lnSpc>
              <a:spcBef>
                <a:spcPts val="0"/>
              </a:spcBef>
              <a:spcAft>
                <a:spcPts val="0"/>
              </a:spcAft>
              <a:buClr>
                <a:schemeClr val="lt1"/>
              </a:buClr>
              <a:buSzPts val="1100"/>
              <a:buFont typeface="Noto Sans Symbols"/>
              <a:buNone/>
            </a:pPr>
            <a:r>
              <a:t/>
            </a:r>
            <a:endParaRPr sz="1400"/>
          </a:p>
          <a:p>
            <a:pPr indent="-215900" lvl="0" marL="285750" rtl="0" algn="l">
              <a:lnSpc>
                <a:spcPct val="100000"/>
              </a:lnSpc>
              <a:spcBef>
                <a:spcPts val="0"/>
              </a:spcBef>
              <a:spcAft>
                <a:spcPts val="0"/>
              </a:spcAft>
              <a:buClr>
                <a:schemeClr val="lt1"/>
              </a:buClr>
              <a:buSzPts val="1100"/>
              <a:buFont typeface="Noto Sans Symbols"/>
              <a:buNone/>
            </a:pPr>
            <a:r>
              <a:t/>
            </a:r>
            <a:endParaRPr sz="1400"/>
          </a:p>
          <a:p>
            <a:pPr indent="0" lvl="0" marL="0" rtl="0" algn="l">
              <a:lnSpc>
                <a:spcPct val="100000"/>
              </a:lnSpc>
              <a:spcBef>
                <a:spcPts val="0"/>
              </a:spcBef>
              <a:spcAft>
                <a:spcPts val="0"/>
              </a:spcAft>
              <a:buClr>
                <a:schemeClr val="dk1"/>
              </a:buClr>
              <a:buSzPts val="1100"/>
              <a:buNone/>
            </a:pPr>
            <a:r>
              <a:t/>
            </a:r>
            <a:endParaRPr/>
          </a:p>
        </p:txBody>
      </p:sp>
      <p:cxnSp>
        <p:nvCxnSpPr>
          <p:cNvPr id="202" name="Google Shape;202;p12"/>
          <p:cNvCxnSpPr/>
          <p:nvPr/>
        </p:nvCxnSpPr>
        <p:spPr>
          <a:xfrm>
            <a:off x="4129790" y="829804"/>
            <a:ext cx="5014200" cy="0"/>
          </a:xfrm>
          <a:prstGeom prst="straightConnector1">
            <a:avLst/>
          </a:prstGeom>
          <a:noFill/>
          <a:ln cap="flat" cmpd="sng" w="9525">
            <a:solidFill>
              <a:schemeClr val="accent1"/>
            </a:solidFill>
            <a:prstDash val="solid"/>
            <a:round/>
            <a:headEnd len="sm" w="sm" type="none"/>
            <a:tailEnd len="sm" w="sm" type="none"/>
          </a:ln>
        </p:spPr>
      </p:cxnSp>
      <p:grpSp>
        <p:nvGrpSpPr>
          <p:cNvPr id="203" name="Google Shape;203;p12"/>
          <p:cNvGrpSpPr/>
          <p:nvPr/>
        </p:nvGrpSpPr>
        <p:grpSpPr>
          <a:xfrm>
            <a:off x="1110251" y="1395327"/>
            <a:ext cx="2342144" cy="1664528"/>
            <a:chOff x="160325" y="221250"/>
            <a:chExt cx="7199950" cy="5116900"/>
          </a:xfrm>
        </p:grpSpPr>
        <p:sp>
          <p:nvSpPr>
            <p:cNvPr id="204" name="Google Shape;204;p12"/>
            <p:cNvSpPr/>
            <p:nvPr/>
          </p:nvSpPr>
          <p:spPr>
            <a:xfrm>
              <a:off x="2429200" y="1820275"/>
              <a:ext cx="2493650" cy="3513550"/>
            </a:xfrm>
            <a:custGeom>
              <a:rect b="b" l="l" r="r" t="t"/>
              <a:pathLst>
                <a:path extrusionOk="0" h="140542" w="99746">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2"/>
            <p:cNvSpPr/>
            <p:nvPr/>
          </p:nvSpPr>
          <p:spPr>
            <a:xfrm>
              <a:off x="160325" y="221250"/>
              <a:ext cx="7199950" cy="5116900"/>
            </a:xfrm>
            <a:custGeom>
              <a:rect b="b" l="l" r="r" t="t"/>
              <a:pathLst>
                <a:path extrusionOk="0" h="204676" w="287998">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2"/>
            <p:cNvSpPr/>
            <p:nvPr/>
          </p:nvSpPr>
          <p:spPr>
            <a:xfrm>
              <a:off x="2472425" y="4158300"/>
              <a:ext cx="726075" cy="1175525"/>
            </a:xfrm>
            <a:custGeom>
              <a:rect b="b" l="l" r="r" t="t"/>
              <a:pathLst>
                <a:path extrusionOk="0" h="47021" w="29043">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2"/>
            <p:cNvSpPr/>
            <p:nvPr/>
          </p:nvSpPr>
          <p:spPr>
            <a:xfrm>
              <a:off x="4054175" y="4408950"/>
              <a:ext cx="816800" cy="916225"/>
            </a:xfrm>
            <a:custGeom>
              <a:rect b="b" l="l" r="r" t="t"/>
              <a:pathLst>
                <a:path extrusionOk="0" h="36649" w="32672">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12"/>
          <p:cNvSpPr txBox="1"/>
          <p:nvPr>
            <p:ph type="ctrTitle"/>
          </p:nvPr>
        </p:nvSpPr>
        <p:spPr>
          <a:xfrm>
            <a:off x="1047575" y="3192350"/>
            <a:ext cx="2467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US">
                <a:solidFill>
                  <a:srgbClr val="48FFD5"/>
                </a:solidFill>
                <a:latin typeface="Impact"/>
                <a:ea typeface="Impact"/>
                <a:cs typeface="Impact"/>
                <a:sym typeface="Impact"/>
              </a:rPr>
              <a:t>EXPRESS-U</a:t>
            </a:r>
            <a:endParaRPr>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ctrTitle"/>
          </p:nvPr>
        </p:nvSpPr>
        <p:spPr>
          <a:xfrm>
            <a:off x="3752724" y="2612"/>
            <a:ext cx="4919100" cy="895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3600"/>
              <a:buFont typeface="Roboto Black"/>
              <a:buNone/>
            </a:pPr>
            <a:r>
              <a:rPr lang="en-US" sz="3200"/>
              <a:t>PROBLEM STATEMENT</a:t>
            </a:r>
            <a:endParaRPr sz="3200">
              <a:solidFill>
                <a:srgbClr val="FFFFFF"/>
              </a:solidFill>
            </a:endParaRPr>
          </a:p>
        </p:txBody>
      </p:sp>
      <p:sp>
        <p:nvSpPr>
          <p:cNvPr id="214" name="Google Shape;214;p13"/>
          <p:cNvSpPr txBox="1"/>
          <p:nvPr>
            <p:ph idx="1" type="subTitle"/>
          </p:nvPr>
        </p:nvSpPr>
        <p:spPr>
          <a:xfrm>
            <a:off x="3690425" y="1044201"/>
            <a:ext cx="5227800" cy="378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600">
                <a:solidFill>
                  <a:schemeClr val="lt1"/>
                </a:solidFill>
              </a:rPr>
              <a:t>Communication is one of the basic requirements for survival in society. Reports indicate that 11100 or 1% of children are born with hearing impairments. It means that about 50 children with Hearing Impaired are born in a district of 20 lakh population, and about 60 children are born deaf everyday in India. Deaf people communicate among themselves using sign language but normal people find it difficult to understand their language. In addition to this, the lack of datasets along with variance in sign language with locality has resulted in restrained efforts in ISL gesture detection. ISL is also subject to variance in the locality and the existence of multiple signs for the same character. </a:t>
            </a:r>
            <a:endParaRPr/>
          </a:p>
        </p:txBody>
      </p:sp>
      <p:cxnSp>
        <p:nvCxnSpPr>
          <p:cNvPr id="215" name="Google Shape;215;p13"/>
          <p:cNvCxnSpPr/>
          <p:nvPr/>
        </p:nvCxnSpPr>
        <p:spPr>
          <a:xfrm>
            <a:off x="3825702" y="898401"/>
            <a:ext cx="44484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p13"/>
          <p:cNvSpPr/>
          <p:nvPr/>
        </p:nvSpPr>
        <p:spPr>
          <a:xfrm>
            <a:off x="1061498" y="1837036"/>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3"/>
          <p:cNvSpPr/>
          <p:nvPr/>
        </p:nvSpPr>
        <p:spPr>
          <a:xfrm>
            <a:off x="1164781" y="199914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333"/>
                </a:srgbClr>
              </a:gs>
              <a:gs pos="100000">
                <a:srgbClr val="041523">
                  <a:alpha val="53333"/>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3"/>
          <p:cNvSpPr/>
          <p:nvPr/>
        </p:nvSpPr>
        <p:spPr>
          <a:xfrm>
            <a:off x="1504034" y="366808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3"/>
          <p:cNvSpPr/>
          <p:nvPr/>
        </p:nvSpPr>
        <p:spPr>
          <a:xfrm>
            <a:off x="1499937" y="1900657"/>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3"/>
          <p:cNvSpPr/>
          <p:nvPr/>
        </p:nvSpPr>
        <p:spPr>
          <a:xfrm>
            <a:off x="22518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3"/>
          <p:cNvSpPr/>
          <p:nvPr/>
        </p:nvSpPr>
        <p:spPr>
          <a:xfrm>
            <a:off x="1434267" y="3391063"/>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3"/>
          <p:cNvSpPr/>
          <p:nvPr/>
        </p:nvSpPr>
        <p:spPr>
          <a:xfrm>
            <a:off x="1434954" y="345126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3"/>
          <p:cNvSpPr/>
          <p:nvPr/>
        </p:nvSpPr>
        <p:spPr>
          <a:xfrm>
            <a:off x="1519087" y="3481354"/>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3"/>
          <p:cNvSpPr/>
          <p:nvPr/>
        </p:nvSpPr>
        <p:spPr>
          <a:xfrm>
            <a:off x="1956165" y="345126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3"/>
          <p:cNvSpPr/>
          <p:nvPr/>
        </p:nvSpPr>
        <p:spPr>
          <a:xfrm>
            <a:off x="1986258" y="3088738"/>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a:off x="1986258" y="3031288"/>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3"/>
          <p:cNvSpPr/>
          <p:nvPr/>
        </p:nvSpPr>
        <p:spPr>
          <a:xfrm>
            <a:off x="2078597" y="3031288"/>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3"/>
          <p:cNvSpPr/>
          <p:nvPr/>
        </p:nvSpPr>
        <p:spPr>
          <a:xfrm>
            <a:off x="2452053" y="3031288"/>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3"/>
          <p:cNvSpPr/>
          <p:nvPr/>
        </p:nvSpPr>
        <p:spPr>
          <a:xfrm>
            <a:off x="2481459" y="3114046"/>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3"/>
          <p:cNvSpPr/>
          <p:nvPr/>
        </p:nvSpPr>
        <p:spPr>
          <a:xfrm>
            <a:off x="2481459" y="3432785"/>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3"/>
          <p:cNvSpPr/>
          <p:nvPr/>
        </p:nvSpPr>
        <p:spPr>
          <a:xfrm>
            <a:off x="781056" y="208465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3"/>
          <p:cNvSpPr/>
          <p:nvPr/>
        </p:nvSpPr>
        <p:spPr>
          <a:xfrm>
            <a:off x="844664" y="208465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3"/>
          <p:cNvSpPr/>
          <p:nvPr/>
        </p:nvSpPr>
        <p:spPr>
          <a:xfrm>
            <a:off x="912382" y="208465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3"/>
          <p:cNvSpPr/>
          <p:nvPr/>
        </p:nvSpPr>
        <p:spPr>
          <a:xfrm>
            <a:off x="941802" y="2176301"/>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3"/>
          <p:cNvSpPr/>
          <p:nvPr/>
        </p:nvSpPr>
        <p:spPr>
          <a:xfrm>
            <a:off x="942475" y="267218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3"/>
          <p:cNvSpPr/>
          <p:nvPr/>
        </p:nvSpPr>
        <p:spPr>
          <a:xfrm>
            <a:off x="1031406" y="270229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3"/>
          <p:cNvSpPr/>
          <p:nvPr/>
        </p:nvSpPr>
        <p:spPr>
          <a:xfrm>
            <a:off x="1742066" y="270229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3"/>
          <p:cNvSpPr/>
          <p:nvPr/>
        </p:nvSpPr>
        <p:spPr>
          <a:xfrm>
            <a:off x="1716758" y="265509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3"/>
          <p:cNvSpPr/>
          <p:nvPr/>
        </p:nvSpPr>
        <p:spPr>
          <a:xfrm>
            <a:off x="719496" y="364619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3"/>
          <p:cNvSpPr/>
          <p:nvPr/>
        </p:nvSpPr>
        <p:spPr>
          <a:xfrm>
            <a:off x="832360" y="361677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3"/>
          <p:cNvSpPr/>
          <p:nvPr/>
        </p:nvSpPr>
        <p:spPr>
          <a:xfrm>
            <a:off x="862453" y="324537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3"/>
          <p:cNvSpPr/>
          <p:nvPr/>
        </p:nvSpPr>
        <p:spPr>
          <a:xfrm>
            <a:off x="862453" y="318654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3"/>
          <p:cNvSpPr/>
          <p:nvPr/>
        </p:nvSpPr>
        <p:spPr>
          <a:xfrm>
            <a:off x="948634" y="318654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3"/>
          <p:cNvSpPr/>
          <p:nvPr/>
        </p:nvSpPr>
        <p:spPr>
          <a:xfrm>
            <a:off x="1848085" y="318654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3"/>
          <p:cNvSpPr/>
          <p:nvPr/>
        </p:nvSpPr>
        <p:spPr>
          <a:xfrm>
            <a:off x="1878177" y="329667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3"/>
          <p:cNvSpPr/>
          <p:nvPr/>
        </p:nvSpPr>
        <p:spPr>
          <a:xfrm>
            <a:off x="26991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3"/>
          <p:cNvSpPr/>
          <p:nvPr/>
        </p:nvSpPr>
        <p:spPr>
          <a:xfrm>
            <a:off x="1634000" y="301487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3"/>
          <p:cNvSpPr/>
          <p:nvPr/>
        </p:nvSpPr>
        <p:spPr>
          <a:xfrm>
            <a:off x="1634000" y="255591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a:off x="1634687" y="249913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3"/>
          <p:cNvSpPr/>
          <p:nvPr/>
        </p:nvSpPr>
        <p:spPr>
          <a:xfrm>
            <a:off x="1722916" y="249913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3"/>
          <p:cNvSpPr/>
          <p:nvPr/>
        </p:nvSpPr>
        <p:spPr>
          <a:xfrm>
            <a:off x="2657244" y="246904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3"/>
          <p:cNvSpPr/>
          <p:nvPr/>
        </p:nvSpPr>
        <p:spPr>
          <a:xfrm>
            <a:off x="2687350" y="235755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
          <p:cNvSpPr/>
          <p:nvPr/>
        </p:nvSpPr>
        <p:spPr>
          <a:xfrm>
            <a:off x="2687350" y="2304891"/>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a:off x="1581334" y="3014186"/>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1919226" y="164757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a:off x="1919226" y="173513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
          <p:cNvSpPr/>
          <p:nvPr/>
        </p:nvSpPr>
        <p:spPr>
          <a:xfrm>
            <a:off x="1889807" y="2311723"/>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3"/>
          <p:cNvSpPr/>
          <p:nvPr/>
        </p:nvSpPr>
        <p:spPr>
          <a:xfrm>
            <a:off x="1404174" y="234114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3"/>
          <p:cNvSpPr/>
          <p:nvPr/>
        </p:nvSpPr>
        <p:spPr>
          <a:xfrm>
            <a:off x="1345350" y="234114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3"/>
          <p:cNvSpPr/>
          <p:nvPr/>
        </p:nvSpPr>
        <p:spPr>
          <a:xfrm>
            <a:off x="1345350" y="242596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3"/>
          <p:cNvSpPr/>
          <p:nvPr/>
        </p:nvSpPr>
        <p:spPr>
          <a:xfrm>
            <a:off x="1345350" y="2864398"/>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3"/>
          <p:cNvSpPr/>
          <p:nvPr/>
        </p:nvSpPr>
        <p:spPr>
          <a:xfrm>
            <a:off x="1274222" y="284456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3"/>
          <p:cNvSpPr/>
          <p:nvPr/>
        </p:nvSpPr>
        <p:spPr>
          <a:xfrm>
            <a:off x="314352" y="1723815"/>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3"/>
          <p:cNvSpPr/>
          <p:nvPr/>
        </p:nvSpPr>
        <p:spPr>
          <a:xfrm>
            <a:off x="251663" y="3608524"/>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
          <p:cNvSpPr/>
          <p:nvPr/>
        </p:nvSpPr>
        <p:spPr>
          <a:xfrm>
            <a:off x="396833" y="3687467"/>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3"/>
          <p:cNvSpPr/>
          <p:nvPr/>
        </p:nvSpPr>
        <p:spPr>
          <a:xfrm>
            <a:off x="2371511" y="3616778"/>
            <a:ext cx="311260" cy="414990"/>
          </a:xfrm>
          <a:custGeom>
            <a:rect b="b" l="l" r="r" t="t"/>
            <a:pathLst>
              <a:path extrusionOk="0" h="208800" w="156609">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3"/>
          <p:cNvSpPr/>
          <p:nvPr/>
        </p:nvSpPr>
        <p:spPr>
          <a:xfrm>
            <a:off x="2492008" y="1755481"/>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grpSp>
        <p:nvGrpSpPr>
          <p:cNvPr id="268" name="Google Shape;268;p13"/>
          <p:cNvGrpSpPr/>
          <p:nvPr/>
        </p:nvGrpSpPr>
        <p:grpSpPr>
          <a:xfrm flipH="1" rot="10800000">
            <a:off x="2552633" y="1885576"/>
            <a:ext cx="302125" cy="163726"/>
            <a:chOff x="1319675" y="779200"/>
            <a:chExt cx="2343875" cy="1270175"/>
          </a:xfrm>
        </p:grpSpPr>
        <p:sp>
          <p:nvSpPr>
            <p:cNvPr id="269" name="Google Shape;269;p13"/>
            <p:cNvSpPr/>
            <p:nvPr/>
          </p:nvSpPr>
          <p:spPr>
            <a:xfrm>
              <a:off x="1319675" y="915950"/>
              <a:ext cx="717150" cy="996650"/>
            </a:xfrm>
            <a:custGeom>
              <a:rect b="b" l="l" r="r" t="t"/>
              <a:pathLst>
                <a:path extrusionOk="0" h="39866" w="28686">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0" name="Google Shape;270;p13"/>
            <p:cNvSpPr/>
            <p:nvPr/>
          </p:nvSpPr>
          <p:spPr>
            <a:xfrm>
              <a:off x="2159125" y="779200"/>
              <a:ext cx="626150" cy="1270175"/>
            </a:xfrm>
            <a:custGeom>
              <a:rect b="b" l="l" r="r" t="t"/>
              <a:pathLst>
                <a:path extrusionOk="0" h="50807" w="25046">
                  <a:moveTo>
                    <a:pt x="19038" y="0"/>
                  </a:moveTo>
                  <a:lnTo>
                    <a:pt x="1" y="50806"/>
                  </a:lnTo>
                  <a:lnTo>
                    <a:pt x="5969" y="50806"/>
                  </a:lnTo>
                  <a:lnTo>
                    <a:pt x="25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1" name="Google Shape;271;p13"/>
            <p:cNvSpPr/>
            <p:nvPr/>
          </p:nvSpPr>
          <p:spPr>
            <a:xfrm>
              <a:off x="2945900" y="915950"/>
              <a:ext cx="717650" cy="996650"/>
            </a:xfrm>
            <a:custGeom>
              <a:rect b="b" l="l" r="r" t="t"/>
              <a:pathLst>
                <a:path extrusionOk="0" h="39866" w="28706">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72" name="Google Shape;272;p13"/>
          <p:cNvGrpSpPr/>
          <p:nvPr/>
        </p:nvGrpSpPr>
        <p:grpSpPr>
          <a:xfrm>
            <a:off x="1757117" y="1174240"/>
            <a:ext cx="317750" cy="317849"/>
            <a:chOff x="1191425" y="238125"/>
            <a:chExt cx="5217575" cy="5219200"/>
          </a:xfrm>
        </p:grpSpPr>
        <p:sp>
          <p:nvSpPr>
            <p:cNvPr id="273" name="Google Shape;273;p13"/>
            <p:cNvSpPr/>
            <p:nvPr/>
          </p:nvSpPr>
          <p:spPr>
            <a:xfrm>
              <a:off x="1191425" y="3001025"/>
              <a:ext cx="2474250" cy="2456300"/>
            </a:xfrm>
            <a:custGeom>
              <a:rect b="b" l="l" r="r" t="t"/>
              <a:pathLst>
                <a:path extrusionOk="0" h="98252" w="9897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3"/>
            <p:cNvSpPr/>
            <p:nvPr/>
          </p:nvSpPr>
          <p:spPr>
            <a:xfrm>
              <a:off x="3972275" y="3001025"/>
              <a:ext cx="2436725" cy="2453850"/>
            </a:xfrm>
            <a:custGeom>
              <a:rect b="b" l="l" r="r" t="t"/>
              <a:pathLst>
                <a:path extrusionOk="0" h="98154" w="97469">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3"/>
            <p:cNvSpPr/>
            <p:nvPr/>
          </p:nvSpPr>
          <p:spPr>
            <a:xfrm>
              <a:off x="1191425" y="238125"/>
              <a:ext cx="2474250" cy="2456300"/>
            </a:xfrm>
            <a:custGeom>
              <a:rect b="b" l="l" r="r" t="t"/>
              <a:pathLst>
                <a:path extrusionOk="0" h="98252" w="9897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3"/>
            <p:cNvSpPr/>
            <p:nvPr/>
          </p:nvSpPr>
          <p:spPr>
            <a:xfrm>
              <a:off x="3972275" y="240550"/>
              <a:ext cx="2436725" cy="2453875"/>
            </a:xfrm>
            <a:custGeom>
              <a:rect b="b" l="l" r="r" t="t"/>
              <a:pathLst>
                <a:path extrusionOk="0" h="98155" w="97469">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3"/>
            <p:cNvSpPr/>
            <p:nvPr/>
          </p:nvSpPr>
          <p:spPr>
            <a:xfrm>
              <a:off x="3054850" y="2520700"/>
              <a:ext cx="680950" cy="715200"/>
            </a:xfrm>
            <a:custGeom>
              <a:rect b="b" l="l" r="r" t="t"/>
              <a:pathLst>
                <a:path extrusionOk="0" h="28608" w="27238">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3"/>
            <p:cNvSpPr/>
            <p:nvPr/>
          </p:nvSpPr>
          <p:spPr>
            <a:xfrm>
              <a:off x="3818950" y="2520700"/>
              <a:ext cx="776375" cy="698900"/>
            </a:xfrm>
            <a:custGeom>
              <a:rect b="b" l="l" r="r" t="t"/>
              <a:pathLst>
                <a:path extrusionOk="0" h="27956" w="31055">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2846832" y="-441987"/>
            <a:ext cx="3450300" cy="1247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rgbClr val="48FFD5"/>
              </a:buClr>
              <a:buSzPts val="3000"/>
              <a:buFont typeface="Roboto Black"/>
              <a:buNone/>
            </a:pPr>
            <a:r>
              <a:rPr lang="en-US" sz="3200"/>
              <a:t>Literature Survey</a:t>
            </a:r>
            <a:endParaRPr/>
          </a:p>
        </p:txBody>
      </p:sp>
      <p:graphicFrame>
        <p:nvGraphicFramePr>
          <p:cNvPr id="284" name="Google Shape;284;p14"/>
          <p:cNvGraphicFramePr/>
          <p:nvPr/>
        </p:nvGraphicFramePr>
        <p:xfrm>
          <a:off x="237865" y="787157"/>
          <a:ext cx="3000000" cy="3000000"/>
        </p:xfrm>
        <a:graphic>
          <a:graphicData uri="http://schemas.openxmlformats.org/drawingml/2006/table">
            <a:tbl>
              <a:tblPr bandRow="1" firstRow="1">
                <a:noFill/>
                <a:tableStyleId>{E5AF1A50-CC54-4D80-83C0-D5EE1BE34E5E}</a:tableStyleId>
              </a:tblPr>
              <a:tblGrid>
                <a:gridCol w="444700"/>
                <a:gridCol w="1253925"/>
                <a:gridCol w="2583025"/>
                <a:gridCol w="1701375"/>
                <a:gridCol w="1431150"/>
                <a:gridCol w="1253925"/>
              </a:tblGrid>
              <a:tr h="338500">
                <a:tc>
                  <a:txBody>
                    <a:bodyPr/>
                    <a:lstStyle/>
                    <a:p>
                      <a:pPr indent="0" lvl="0" marL="0" marR="0" rtl="0" algn="ctr">
                        <a:lnSpc>
                          <a:spcPct val="100000"/>
                        </a:lnSpc>
                        <a:spcBef>
                          <a:spcPts val="0"/>
                        </a:spcBef>
                        <a:spcAft>
                          <a:spcPts val="0"/>
                        </a:spcAft>
                        <a:buNone/>
                      </a:pPr>
                      <a:r>
                        <a:rPr lang="en-US" sz="800" u="none" cap="none" strike="noStrike"/>
                        <a:t>Sr. No</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Year,Journal</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Title</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Methodology</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Advantages</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Result</a:t>
                      </a:r>
                      <a:endParaRPr sz="800" u="none" cap="none" strike="noStrike"/>
                    </a:p>
                  </a:txBody>
                  <a:tcPr marT="23000" marB="23000" marR="45975" marL="45975" anchor="ctr"/>
                </a:tc>
              </a:tr>
              <a:tr h="427600">
                <a:tc>
                  <a:txBody>
                    <a:bodyPr/>
                    <a:lstStyle/>
                    <a:p>
                      <a:pPr indent="0" lvl="0" marL="0" marR="0" rtl="0" algn="ctr">
                        <a:lnSpc>
                          <a:spcPct val="100000"/>
                        </a:lnSpc>
                        <a:spcBef>
                          <a:spcPts val="0"/>
                        </a:spcBef>
                        <a:spcAft>
                          <a:spcPts val="0"/>
                        </a:spcAft>
                        <a:buNone/>
                      </a:pPr>
                      <a:r>
                        <a:rPr lang="en-US" sz="800" u="none" cap="none" strike="noStrike"/>
                        <a:t>1)</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2019, IEEE</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Real-Time Recognition of Indian Sign Language</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Fuzzy c-means clustering</a:t>
                      </a:r>
                      <a:endParaRPr/>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Capable of recognising 40 words of ISL in real-time</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75 %</a:t>
                      </a:r>
                      <a:endParaRPr/>
                    </a:p>
                  </a:txBody>
                  <a:tcPr marT="23000" marB="23000" marR="45975" marL="45975" anchor="ctr"/>
                </a:tc>
              </a:tr>
              <a:tr h="384725">
                <a:tc>
                  <a:txBody>
                    <a:bodyPr/>
                    <a:lstStyle/>
                    <a:p>
                      <a:pPr indent="0" lvl="0" marL="0" marR="0" rtl="0" algn="ctr">
                        <a:lnSpc>
                          <a:spcPct val="100000"/>
                        </a:lnSpc>
                        <a:spcBef>
                          <a:spcPts val="0"/>
                        </a:spcBef>
                        <a:spcAft>
                          <a:spcPts val="0"/>
                        </a:spcAft>
                        <a:buNone/>
                      </a:pPr>
                      <a:r>
                        <a:rPr lang="en-US" sz="800" u="none" cap="none" strike="noStrike"/>
                        <a:t>2)</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2020, IEEE</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Sign Language to Speech Translation </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CNN</a:t>
                      </a:r>
                      <a:endParaRPr/>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Classify both one-handed and two-handed signs.</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75%</a:t>
                      </a:r>
                      <a:endParaRPr sz="800" u="none" cap="none" strike="noStrike"/>
                    </a:p>
                  </a:txBody>
                  <a:tcPr marT="23000" marB="23000" marR="45975" marL="45975" anchor="ctr"/>
                </a:tc>
              </a:tr>
              <a:tr h="447775">
                <a:tc>
                  <a:txBody>
                    <a:bodyPr/>
                    <a:lstStyle/>
                    <a:p>
                      <a:pPr indent="0" lvl="0" marL="0" marR="0" rtl="0" algn="ctr">
                        <a:lnSpc>
                          <a:spcPct val="100000"/>
                        </a:lnSpc>
                        <a:spcBef>
                          <a:spcPts val="0"/>
                        </a:spcBef>
                        <a:spcAft>
                          <a:spcPts val="0"/>
                        </a:spcAft>
                        <a:buNone/>
                      </a:pPr>
                      <a:r>
                        <a:rPr lang="en-US" sz="800" u="none" cap="none" strike="noStrike"/>
                        <a:t>3)</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2019, IEEE</a:t>
                      </a:r>
                      <a:endParaRPr sz="800" u="none" cap="none" strike="noStrike"/>
                    </a:p>
                    <a:p>
                      <a:pPr indent="0" lvl="0" marL="0" marR="0" rtl="0" algn="ctr">
                        <a:lnSpc>
                          <a:spcPct val="100000"/>
                        </a:lnSpc>
                        <a:spcBef>
                          <a:spcPts val="0"/>
                        </a:spcBef>
                        <a:spcAft>
                          <a:spcPts val="0"/>
                        </a:spcAft>
                        <a:buNone/>
                      </a:pPr>
                      <a:r>
                        <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Real-Time Translation of Indian Sign Language</a:t>
                      </a:r>
                      <a:endParaRPr sz="1400" u="none" cap="none" strike="noStrike"/>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using LSTM</a:t>
                      </a:r>
                      <a:endParaRPr sz="14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Recurrent neural networks (RNNs)</a:t>
                      </a:r>
                      <a:endParaRPr sz="14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The designed glove uses low-cost hardware, making it</a:t>
                      </a:r>
                      <a:endParaRPr sz="1400" u="none" cap="none" strike="noStrike"/>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affordable for the users.</a:t>
                      </a:r>
                      <a:endParaRPr sz="14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98%</a:t>
                      </a:r>
                      <a:endParaRPr/>
                    </a:p>
                  </a:txBody>
                  <a:tcPr marT="23000" marB="23000" marR="45975" marL="45975" anchor="ctr"/>
                </a:tc>
              </a:tr>
              <a:tr h="447775">
                <a:tc>
                  <a:txBody>
                    <a:bodyPr/>
                    <a:lstStyle/>
                    <a:p>
                      <a:pPr indent="0" lvl="0" marL="0" marR="0" rtl="0" algn="ctr">
                        <a:lnSpc>
                          <a:spcPct val="100000"/>
                        </a:lnSpc>
                        <a:spcBef>
                          <a:spcPts val="0"/>
                        </a:spcBef>
                        <a:spcAft>
                          <a:spcPts val="0"/>
                        </a:spcAft>
                        <a:buNone/>
                      </a:pPr>
                      <a:r>
                        <a:rPr lang="en-US" sz="800" u="none" cap="none" strike="noStrike"/>
                        <a:t>4)</a:t>
                      </a:r>
                      <a:endParaRPr/>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2021, IEEE</a:t>
                      </a:r>
                      <a:endParaRPr sz="800" u="none" cap="none" strike="noStrike"/>
                    </a:p>
                    <a:p>
                      <a:pPr indent="0" lvl="0" marL="0" marR="0" rtl="0" algn="ctr">
                        <a:lnSpc>
                          <a:spcPct val="100000"/>
                        </a:lnSpc>
                        <a:spcBef>
                          <a:spcPts val="0"/>
                        </a:spcBef>
                        <a:spcAft>
                          <a:spcPts val="0"/>
                        </a:spcAft>
                        <a:buNone/>
                      </a:pPr>
                      <a:r>
                        <a:t/>
                      </a:r>
                      <a:endParaRPr b="0" sz="8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t>Artificial Neural Network based Indian Sign</a:t>
                      </a:r>
                      <a:endParaRPr sz="1400" u="none" cap="none" strike="noStrike"/>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t>Language Recognition using hand crafted features</a:t>
                      </a:r>
                      <a:endParaRPr sz="14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t>Artificial Neural Network</a:t>
                      </a:r>
                      <a:endParaRPr sz="14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Images here are captured using digital camera, but can be in future replaced by mobile camera.</a:t>
                      </a:r>
                      <a:endParaRPr sz="14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98%</a:t>
                      </a:r>
                      <a:endParaRPr/>
                    </a:p>
                  </a:txBody>
                  <a:tcPr marT="23000" marB="23000" marR="45975" marL="45975" anchor="ctr"/>
                </a:tc>
              </a:tr>
              <a:tr h="363475">
                <a:tc>
                  <a:txBody>
                    <a:bodyPr/>
                    <a:lstStyle/>
                    <a:p>
                      <a:pPr indent="0" lvl="0" marL="0" marR="0" rtl="0" algn="ctr">
                        <a:lnSpc>
                          <a:spcPct val="100000"/>
                        </a:lnSpc>
                        <a:spcBef>
                          <a:spcPts val="0"/>
                        </a:spcBef>
                        <a:spcAft>
                          <a:spcPts val="0"/>
                        </a:spcAft>
                        <a:buNone/>
                      </a:pPr>
                      <a:r>
                        <a:rPr lang="en-US" sz="800" u="none" cap="none" strike="noStrike"/>
                        <a:t>5)</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2020, IEEE</a:t>
                      </a:r>
                      <a:endParaRPr sz="800" u="none" cap="none" strike="noStrike"/>
                    </a:p>
                    <a:p>
                      <a:pPr indent="0" lvl="0" marL="0" marR="0" rtl="0" algn="ctr">
                        <a:lnSpc>
                          <a:spcPct val="100000"/>
                        </a:lnSpc>
                        <a:spcBef>
                          <a:spcPts val="0"/>
                        </a:spcBef>
                        <a:spcAft>
                          <a:spcPts val="0"/>
                        </a:spcAft>
                        <a:buNone/>
                      </a:pPr>
                      <a:r>
                        <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Gesture Recognition Using Deep Learning</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Deep Learning</a:t>
                      </a:r>
                      <a:endParaRPr/>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The application recognize in real time and in varying backgrounds </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99%</a:t>
                      </a:r>
                      <a:endParaRPr/>
                    </a:p>
                  </a:txBody>
                  <a:tcPr marT="23000" marB="23000" marR="45975" marL="45975" anchor="ctr"/>
                </a:tc>
              </a:tr>
              <a:tr h="447775">
                <a:tc>
                  <a:txBody>
                    <a:bodyPr/>
                    <a:lstStyle/>
                    <a:p>
                      <a:pPr indent="0" lvl="0" marL="0" marR="0" rtl="0" algn="ctr">
                        <a:lnSpc>
                          <a:spcPct val="100000"/>
                        </a:lnSpc>
                        <a:spcBef>
                          <a:spcPts val="0"/>
                        </a:spcBef>
                        <a:spcAft>
                          <a:spcPts val="0"/>
                        </a:spcAft>
                        <a:buNone/>
                      </a:pPr>
                      <a:r>
                        <a:rPr lang="en-US" sz="800" u="none" cap="none" strike="noStrike"/>
                        <a:t>6)</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2019, IEEE</a:t>
                      </a:r>
                      <a:endParaRPr sz="800" u="none" cap="none" strike="noStrike"/>
                    </a:p>
                    <a:p>
                      <a:pPr indent="0" lvl="0" marL="0" marR="0" rtl="0" algn="ctr">
                        <a:lnSpc>
                          <a:spcPct val="100000"/>
                        </a:lnSpc>
                        <a:spcBef>
                          <a:spcPts val="0"/>
                        </a:spcBef>
                        <a:spcAft>
                          <a:spcPts val="0"/>
                        </a:spcAft>
                        <a:buNone/>
                      </a:pPr>
                      <a:r>
                        <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Real Time Conversion of Sign Language using Deep Learning for Programming Basics</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Deep Learning</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System detects one-handed and two-handed gestures </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61.58%</a:t>
                      </a:r>
                      <a:endParaRPr sz="800" u="none" cap="none" strike="noStrike"/>
                    </a:p>
                  </a:txBody>
                  <a:tcPr marT="23000" marB="23000" marR="45975" marL="45975" anchor="ctr"/>
                </a:tc>
              </a:tr>
              <a:tr h="447775">
                <a:tc>
                  <a:txBody>
                    <a:bodyPr/>
                    <a:lstStyle/>
                    <a:p>
                      <a:pPr indent="0" lvl="0" marL="0" marR="0" rtl="0" algn="ctr">
                        <a:lnSpc>
                          <a:spcPct val="100000"/>
                        </a:lnSpc>
                        <a:spcBef>
                          <a:spcPts val="0"/>
                        </a:spcBef>
                        <a:spcAft>
                          <a:spcPts val="0"/>
                        </a:spcAft>
                        <a:buNone/>
                      </a:pPr>
                      <a:r>
                        <a:rPr lang="en-US" sz="800" u="none" cap="none" strike="noStrike"/>
                        <a:t>7)</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2019, IEEE</a:t>
                      </a:r>
                      <a:endParaRPr sz="800" u="none" cap="none" strike="noStrike"/>
                    </a:p>
                    <a:p>
                      <a:pPr indent="0" lvl="0" marL="0" marR="0" rtl="0" algn="ctr">
                        <a:lnSpc>
                          <a:spcPct val="100000"/>
                        </a:lnSpc>
                        <a:spcBef>
                          <a:spcPts val="0"/>
                        </a:spcBef>
                        <a:spcAft>
                          <a:spcPts val="0"/>
                        </a:spcAft>
                        <a:buNone/>
                      </a:pPr>
                      <a:r>
                        <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Indian Sign Language converter using Convolutional</a:t>
                      </a:r>
                      <a:endParaRPr sz="1400" u="none" cap="none" strike="noStrike"/>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Neural Networks</a:t>
                      </a:r>
                      <a:endParaRPr sz="14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CNN</a:t>
                      </a:r>
                      <a:endParaRPr/>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Classifying 26 letters of the</a:t>
                      </a:r>
                      <a:endParaRPr sz="1400" u="none" cap="none" strike="noStrike"/>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Indian Sign Language into their equivalent alphabet letters by</a:t>
                      </a:r>
                      <a:endParaRPr sz="1400" u="none" cap="none" strike="noStrike"/>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capturing a real time image</a:t>
                      </a:r>
                      <a:endParaRPr sz="14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latin typeface="Arial"/>
                          <a:ea typeface="Arial"/>
                          <a:cs typeface="Arial"/>
                          <a:sym typeface="Arial"/>
                        </a:rPr>
                        <a:t>87.69%</a:t>
                      </a:r>
                      <a:endParaRPr sz="1400" u="none" cap="none" strike="noStrike"/>
                    </a:p>
                  </a:txBody>
                  <a:tcPr marT="23000" marB="23000" marR="45975" marL="45975" anchor="ctr"/>
                </a:tc>
              </a:tr>
              <a:tr h="447775">
                <a:tc>
                  <a:txBody>
                    <a:bodyPr/>
                    <a:lstStyle/>
                    <a:p>
                      <a:pPr indent="0" lvl="0" marL="0" marR="0" rtl="0" algn="ctr">
                        <a:lnSpc>
                          <a:spcPct val="100000"/>
                        </a:lnSpc>
                        <a:spcBef>
                          <a:spcPts val="0"/>
                        </a:spcBef>
                        <a:spcAft>
                          <a:spcPts val="0"/>
                        </a:spcAft>
                        <a:buNone/>
                      </a:pPr>
                      <a:r>
                        <a:rPr lang="en-US" sz="800" u="none" cap="none" strike="noStrike"/>
                        <a:t>8)</a:t>
                      </a:r>
                      <a:endParaRPr/>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2020,IEEE</a:t>
                      </a:r>
                      <a:endParaRPr/>
                    </a:p>
                    <a:p>
                      <a:pPr indent="0" lvl="0" marL="0" marR="0" rtl="0" algn="ctr">
                        <a:lnSpc>
                          <a:spcPct val="100000"/>
                        </a:lnSpc>
                        <a:spcBef>
                          <a:spcPts val="0"/>
                        </a:spcBef>
                        <a:spcAft>
                          <a:spcPts val="0"/>
                        </a:spcAft>
                        <a:buNone/>
                      </a:pPr>
                      <a:r>
                        <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SIGN LANGUAGE RECOGNITION USING TEMPLATE MATCHING TECHNIQUE</a:t>
                      </a:r>
                      <a:endParaRPr b="0" i="0" sz="800" u="none" cap="none" strike="noStrike">
                        <a:latin typeface="Arial"/>
                        <a:ea typeface="Arial"/>
                        <a:cs typeface="Arial"/>
                        <a:sym typeface="Arial"/>
                      </a:endParaRPr>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Deep Learning</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Detects ASL and ISL.</a:t>
                      </a:r>
                      <a:endParaRPr sz="800" u="none" cap="none" strike="noStrike"/>
                    </a:p>
                  </a:txBody>
                  <a:tcPr marT="23000" marB="23000" marR="45975" marL="45975" anchor="ctr"/>
                </a:tc>
                <a:tc>
                  <a:txBody>
                    <a:bodyPr/>
                    <a:lstStyle/>
                    <a:p>
                      <a:pPr indent="0" lvl="0" marL="0" marR="0" rtl="0" algn="ctr">
                        <a:lnSpc>
                          <a:spcPct val="100000"/>
                        </a:lnSpc>
                        <a:spcBef>
                          <a:spcPts val="0"/>
                        </a:spcBef>
                        <a:spcAft>
                          <a:spcPts val="0"/>
                        </a:spcAft>
                        <a:buNone/>
                      </a:pPr>
                      <a:r>
                        <a:rPr lang="en-US" sz="800" u="none" cap="none" strike="noStrike"/>
                        <a:t>75%</a:t>
                      </a:r>
                      <a:endParaRPr sz="800" u="none" cap="none" strike="noStrike"/>
                    </a:p>
                  </a:txBody>
                  <a:tcPr marT="23000" marB="23000" marR="45975" marL="4597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6" type="ctrTitle"/>
          </p:nvPr>
        </p:nvSpPr>
        <p:spPr>
          <a:xfrm>
            <a:off x="318670" y="581824"/>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sz="4400">
                <a:solidFill>
                  <a:schemeClr val="lt1"/>
                </a:solidFill>
              </a:rPr>
              <a:t>AIM</a:t>
            </a:r>
            <a:endParaRPr>
              <a:solidFill>
                <a:schemeClr val="lt1"/>
              </a:solidFill>
            </a:endParaRPr>
          </a:p>
        </p:txBody>
      </p:sp>
      <p:sp>
        <p:nvSpPr>
          <p:cNvPr id="290" name="Google Shape;290;p15"/>
          <p:cNvSpPr txBox="1"/>
          <p:nvPr>
            <p:ph type="ctrTitle"/>
          </p:nvPr>
        </p:nvSpPr>
        <p:spPr>
          <a:xfrm>
            <a:off x="726631" y="4654513"/>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US"/>
              <a:t>ACCURATE</a:t>
            </a:r>
            <a:endParaRPr/>
          </a:p>
        </p:txBody>
      </p:sp>
      <p:sp>
        <p:nvSpPr>
          <p:cNvPr id="291" name="Google Shape;291;p15"/>
          <p:cNvSpPr txBox="1"/>
          <p:nvPr>
            <p:ph idx="4" type="ctrTitle"/>
          </p:nvPr>
        </p:nvSpPr>
        <p:spPr>
          <a:xfrm>
            <a:off x="6341356" y="4654513"/>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US"/>
              <a:t>FAST AND RELIABLE</a:t>
            </a:r>
            <a:endParaRPr/>
          </a:p>
        </p:txBody>
      </p:sp>
      <p:sp>
        <p:nvSpPr>
          <p:cNvPr id="292" name="Google Shape;292;p15"/>
          <p:cNvSpPr txBox="1"/>
          <p:nvPr>
            <p:ph idx="5" type="ctrTitle"/>
          </p:nvPr>
        </p:nvSpPr>
        <p:spPr>
          <a:xfrm>
            <a:off x="3540631" y="4654513"/>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US"/>
              <a:t>ACCESSIBLE</a:t>
            </a:r>
            <a:endParaRPr/>
          </a:p>
        </p:txBody>
      </p:sp>
      <p:sp>
        <p:nvSpPr>
          <p:cNvPr id="293" name="Google Shape;293;p15"/>
          <p:cNvSpPr/>
          <p:nvPr/>
        </p:nvSpPr>
        <p:spPr>
          <a:xfrm>
            <a:off x="1308963" y="3616899"/>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 name="Google Shape;294;p15"/>
          <p:cNvGrpSpPr/>
          <p:nvPr/>
        </p:nvGrpSpPr>
        <p:grpSpPr>
          <a:xfrm>
            <a:off x="4122960" y="3616899"/>
            <a:ext cx="994978" cy="830447"/>
            <a:chOff x="6666900" y="628300"/>
            <a:chExt cx="5236725" cy="4370775"/>
          </a:xfrm>
        </p:grpSpPr>
        <p:sp>
          <p:nvSpPr>
            <p:cNvPr id="295" name="Google Shape;295;p15"/>
            <p:cNvSpPr/>
            <p:nvPr/>
          </p:nvSpPr>
          <p:spPr>
            <a:xfrm>
              <a:off x="6666900" y="628300"/>
              <a:ext cx="5236725" cy="4370775"/>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5"/>
            <p:cNvSpPr/>
            <p:nvPr/>
          </p:nvSpPr>
          <p:spPr>
            <a:xfrm>
              <a:off x="8826600" y="2050775"/>
              <a:ext cx="917300" cy="917300"/>
            </a:xfrm>
            <a:custGeom>
              <a:rect b="b" l="l" r="r" t="t"/>
              <a:pathLst>
                <a:path extrusionOk="0" h="36692" w="36692">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5"/>
            <p:cNvSpPr/>
            <p:nvPr/>
          </p:nvSpPr>
          <p:spPr>
            <a:xfrm>
              <a:off x="8248175" y="1305300"/>
              <a:ext cx="2071425" cy="2406175"/>
            </a:xfrm>
            <a:custGeom>
              <a:rect b="b" l="l" r="r" t="t"/>
              <a:pathLst>
                <a:path extrusionOk="0" h="96247" w="82857">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15"/>
          <p:cNvGrpSpPr/>
          <p:nvPr/>
        </p:nvGrpSpPr>
        <p:grpSpPr>
          <a:xfrm>
            <a:off x="6919757" y="3610342"/>
            <a:ext cx="1002833" cy="837003"/>
            <a:chOff x="12618250" y="628300"/>
            <a:chExt cx="5236725" cy="4370775"/>
          </a:xfrm>
        </p:grpSpPr>
        <p:sp>
          <p:nvSpPr>
            <p:cNvPr id="299" name="Google Shape;299;p15"/>
            <p:cNvSpPr/>
            <p:nvPr/>
          </p:nvSpPr>
          <p:spPr>
            <a:xfrm>
              <a:off x="12618250" y="628300"/>
              <a:ext cx="5236725" cy="4370775"/>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a:off x="14145450" y="1440150"/>
              <a:ext cx="2050900" cy="2127575"/>
            </a:xfrm>
            <a:custGeom>
              <a:rect b="b" l="l" r="r" t="t"/>
              <a:pathLst>
                <a:path extrusionOk="0" h="85103" w="82036">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1" name="Google Shape;301;p15"/>
          <p:cNvSpPr/>
          <p:nvPr/>
        </p:nvSpPr>
        <p:spPr>
          <a:xfrm>
            <a:off x="1650817" y="3755143"/>
            <a:ext cx="311260" cy="414990"/>
          </a:xfrm>
          <a:custGeom>
            <a:rect b="b" l="l" r="r" t="t"/>
            <a:pathLst>
              <a:path extrusionOk="0" h="208800" w="156609">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2" name="Google Shape;302;p1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303" name="Google Shape;303;p15"/>
          <p:cNvSpPr txBox="1"/>
          <p:nvPr/>
        </p:nvSpPr>
        <p:spPr>
          <a:xfrm>
            <a:off x="1144393" y="1646197"/>
            <a:ext cx="7120052" cy="15081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Our project aims at taking the basic  step in bridging the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communication gap between normal people and deaf people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using Indian sign language by developing an app which helps</a:t>
            </a:r>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the normal people to understand the sign language.</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US">
                <a:solidFill>
                  <a:schemeClr val="accent1"/>
                </a:solidFill>
              </a:rPr>
              <a:t>Algorithm</a:t>
            </a:r>
            <a:endParaRPr/>
          </a:p>
        </p:txBody>
      </p:sp>
      <p:sp>
        <p:nvSpPr>
          <p:cNvPr id="309" name="Google Shape;309;p16"/>
          <p:cNvSpPr txBox="1"/>
          <p:nvPr/>
        </p:nvSpPr>
        <p:spPr>
          <a:xfrm>
            <a:off x="388019" y="1200150"/>
            <a:ext cx="83604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VGG16 is a convolution neural net (CNN ) architecture. Most unique thing about VGG16 is that instead of having a large number of hyper-parameter they focused on having convolution layers of 3x3 filter with a stride 1 and always used same padding and maxpool layer of 2x2 filter of stride 2. In the end it has 2 FC(fully connected layers) followed by a softmax for output. The 16 in VGG16 refers to it has 16 layers that have weights. This network is a pretty large network and it has about 138 million (approx) parameters.The model achieves 92.7% top-5 test accuracy in ImageNet, which is a dataset of over 14 million images belonging to 1000 classes.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txBox="1"/>
          <p:nvPr>
            <p:ph type="ctrTitle"/>
          </p:nvPr>
        </p:nvSpPr>
        <p:spPr>
          <a:xfrm>
            <a:off x="311700" y="257947"/>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FFFFFF"/>
              </a:buClr>
              <a:buSzPts val="3000"/>
              <a:buFont typeface="Roboto Black"/>
              <a:buNone/>
            </a:pPr>
            <a:r>
              <a:rPr lang="en-US"/>
              <a:t>Architecture</a:t>
            </a:r>
            <a:endParaRPr/>
          </a:p>
        </p:txBody>
      </p:sp>
      <p:pic>
        <p:nvPicPr>
          <p:cNvPr descr="Diagram&#10;&#10;Description automatically generated" id="315" name="Google Shape;315;p17"/>
          <p:cNvPicPr preferRelativeResize="0"/>
          <p:nvPr/>
        </p:nvPicPr>
        <p:blipFill rotWithShape="1">
          <a:blip r:embed="rId3">
            <a:alphaModFix/>
          </a:blip>
          <a:srcRect b="0" l="0" r="0" t="0"/>
          <a:stretch/>
        </p:blipFill>
        <p:spPr>
          <a:xfrm>
            <a:off x="311690" y="940072"/>
            <a:ext cx="8432983" cy="38425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A picture containing website&#10;&#10;Description automatically generated" id="320" name="Google Shape;320;p18"/>
          <p:cNvPicPr preferRelativeResize="0"/>
          <p:nvPr/>
        </p:nvPicPr>
        <p:blipFill rotWithShape="1">
          <a:blip r:embed="rId3">
            <a:alphaModFix/>
          </a:blip>
          <a:srcRect b="0" l="0" r="0" t="0"/>
          <a:stretch/>
        </p:blipFill>
        <p:spPr>
          <a:xfrm>
            <a:off x="-3007" y="477635"/>
            <a:ext cx="9150015" cy="4195750"/>
          </a:xfrm>
          <a:prstGeom prst="rect">
            <a:avLst/>
          </a:prstGeom>
          <a:noFill/>
          <a:ln>
            <a:noFill/>
          </a:ln>
        </p:spPr>
      </p:pic>
      <p:sp>
        <p:nvSpPr>
          <p:cNvPr id="321" name="Google Shape;321;p18"/>
          <p:cNvSpPr txBox="1"/>
          <p:nvPr/>
        </p:nvSpPr>
        <p:spPr>
          <a:xfrm>
            <a:off x="2967288" y="658728"/>
            <a:ext cx="370572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C2047"/>
                </a:solidFill>
                <a:latin typeface="Arial"/>
                <a:ea typeface="Arial"/>
                <a:cs typeface="Arial"/>
                <a:sym typeface="Arial"/>
              </a:rPr>
              <a:t>Express-U</a:t>
            </a:r>
            <a:r>
              <a:rPr b="0" i="0" lang="en-US" sz="2400" u="none" cap="none" strike="noStrike">
                <a:solidFill>
                  <a:srgbClr val="0C2047"/>
                </a:solidFill>
                <a:latin typeface="Arial"/>
                <a:ea typeface="Arial"/>
                <a:cs typeface="Arial"/>
                <a:sym typeface="Arial"/>
              </a:rPr>
              <a:t> User Interface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