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8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974" autoAdjust="0"/>
  </p:normalViewPr>
  <p:slideViewPr>
    <p:cSldViewPr snapToGrid="0">
      <p:cViewPr>
        <p:scale>
          <a:sx n="80" d="100"/>
          <a:sy n="80" d="100"/>
        </p:scale>
        <p:origin x="782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9112B-410E-476A-8C30-F566D03CA6FB}" type="datetimeFigureOut">
              <a:rPr lang="en-AU" smtClean="0"/>
              <a:t>30/07/2023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E7411-8262-4B3A-AAF2-3AD2EDB41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97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To get the data ready for the model first we need to do some preprocessing</a:t>
            </a:r>
          </a:p>
          <a:p>
            <a:pPr marL="171450" indent="-171450">
              <a:buFontTx/>
              <a:buChar char="-"/>
            </a:pPr>
            <a:r>
              <a:rPr lang="en-AU" dirty="0"/>
              <a:t>To do this we first need to look at the characteristics of audio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50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So we have things like</a:t>
            </a:r>
          </a:p>
          <a:p>
            <a:pPr marL="171450" indent="-171450">
              <a:buFontTx/>
              <a:buChar char="-"/>
            </a:pPr>
            <a:r>
              <a:rPr lang="en-AU" dirty="0"/>
              <a:t>List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57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The ones I care about for augmentation however are</a:t>
            </a:r>
          </a:p>
          <a:p>
            <a:pPr marL="171450" indent="-171450">
              <a:buFontTx/>
              <a:buChar char="-"/>
            </a:pPr>
            <a:r>
              <a:rPr lang="en-AU" dirty="0"/>
              <a:t>List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64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Why?</a:t>
            </a:r>
          </a:p>
          <a:p>
            <a:pPr marL="171450" indent="-171450">
              <a:buFontTx/>
              <a:buChar char="-"/>
            </a:pPr>
            <a:r>
              <a:rPr lang="en-AU" dirty="0"/>
              <a:t>Pitch – People can have a higher or lower voice</a:t>
            </a:r>
          </a:p>
          <a:p>
            <a:pPr marL="171450" indent="-171450">
              <a:buFontTx/>
              <a:buChar char="-"/>
            </a:pPr>
            <a:r>
              <a:rPr lang="en-AU" dirty="0"/>
              <a:t>Duration – People can talk faster or slower</a:t>
            </a:r>
          </a:p>
          <a:p>
            <a:pPr marL="171450" indent="-171450">
              <a:buFontTx/>
              <a:buChar char="-"/>
            </a:pPr>
            <a:r>
              <a:rPr lang="en-AU" dirty="0"/>
              <a:t>Noise – can muffle some data the model might be extracting when we don’t need it</a:t>
            </a:r>
          </a:p>
          <a:p>
            <a:pPr marL="171450" indent="-171450">
              <a:buFontTx/>
              <a:buChar char="-"/>
            </a:pPr>
            <a:r>
              <a:rPr lang="en-AU" dirty="0"/>
              <a:t>Combo since people can do multiple like speak lower and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60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after applying each of the augmentations this is what it sounds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86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Describe these, don’t forget about the 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32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Describe these, don’t forget about the scales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07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Just read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17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Moving onto </a:t>
            </a:r>
            <a:r>
              <a:rPr lang="en-AU"/>
              <a:t>the next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E7411-8262-4B3A-AAF2-3AD2EDB410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0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1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6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7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2.png"/><Relationship Id="rId5" Type="http://schemas.microsoft.com/office/2007/relationships/media" Target="../media/media3.wav"/><Relationship Id="rId10" Type="http://schemas.openxmlformats.org/officeDocument/2006/relationships/notesSlide" Target="../notesSlides/notesSlide5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8F0C6-0DA1-5F01-CD9F-4BD2FBB6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Montserrat SemiBold" pitchFamily="2" charset="0"/>
              </a:rPr>
              <a:t>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8010-531D-4955-D1C5-9665CBB0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AU" dirty="0">
                <a:latin typeface="Montserrat SemiBold" pitchFamily="2" charset="0"/>
              </a:rPr>
              <a:t>Tom Bednarek | z5419069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07F2D2F4-C027-6061-422A-8FC4F99B1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79" r="20216" b="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BC6-F945-BE0A-8ACE-72B5C77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Montserrat SemiBold" pitchFamily="2" charset="0"/>
              </a:rPr>
              <a:t>AUDIO CHARACTERISTICS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2411-B0C0-6353-1B86-3E1C949C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Montserrat SemiBold" pitchFamily="2" charset="0"/>
              </a:rPr>
              <a:t>Volume</a:t>
            </a:r>
          </a:p>
          <a:p>
            <a:r>
              <a:rPr lang="en-AU" dirty="0">
                <a:latin typeface="Montserrat SemiBold" pitchFamily="2" charset="0"/>
              </a:rPr>
              <a:t>Pitch</a:t>
            </a:r>
          </a:p>
          <a:p>
            <a:r>
              <a:rPr lang="en-AU" dirty="0">
                <a:latin typeface="Montserrat SemiBold" pitchFamily="2" charset="0"/>
              </a:rPr>
              <a:t>Frequency</a:t>
            </a:r>
          </a:p>
          <a:p>
            <a:r>
              <a:rPr lang="en-AU" dirty="0">
                <a:latin typeface="Montserrat SemiBold" pitchFamily="2" charset="0"/>
              </a:rPr>
              <a:t>Amplitude</a:t>
            </a:r>
          </a:p>
          <a:p>
            <a:r>
              <a:rPr lang="en-AU" dirty="0">
                <a:latin typeface="Montserrat SemiBold" pitchFamily="2" charset="0"/>
              </a:rPr>
              <a:t>Timbre</a:t>
            </a:r>
          </a:p>
          <a:p>
            <a:r>
              <a:rPr lang="en-AU" dirty="0">
                <a:latin typeface="Montserrat SemiBold" pitchFamily="2" charset="0"/>
              </a:rPr>
              <a:t>Duration</a:t>
            </a:r>
          </a:p>
          <a:p>
            <a:r>
              <a:rPr lang="en-AU" dirty="0">
                <a:latin typeface="Montserrat SemiBold" pitchFamily="2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49607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BC6-F945-BE0A-8ACE-72B5C77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Montserrat SemiBold" pitchFamily="2" charset="0"/>
              </a:rPr>
              <a:t>AUDIO CHARACTERISTICS</a:t>
            </a:r>
            <a:br>
              <a:rPr lang="en-AU" dirty="0">
                <a:latin typeface="Montserrat SemiBold" pitchFamily="2" charset="0"/>
              </a:rPr>
            </a:br>
            <a:r>
              <a:rPr lang="en-AU" dirty="0">
                <a:latin typeface="Montserrat SemiBold" pitchFamily="2" charset="0"/>
              </a:rPr>
              <a:t>FOR AUGMENTATION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2411-B0C0-6353-1B86-3E1C949C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Montserrat SemiBold" pitchFamily="2" charset="0"/>
              </a:rPr>
              <a:t>Pitch</a:t>
            </a:r>
          </a:p>
          <a:p>
            <a:r>
              <a:rPr lang="en-AU" dirty="0">
                <a:latin typeface="Montserrat SemiBold" pitchFamily="2" charset="0"/>
              </a:rPr>
              <a:t>Duration</a:t>
            </a:r>
          </a:p>
          <a:p>
            <a:r>
              <a:rPr lang="en-AU" dirty="0">
                <a:latin typeface="Montserrat SemiBold" pitchFamily="2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4280709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BC6-F945-BE0A-8ACE-72B5C77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Montserrat SemiBold" pitchFamily="2" charset="0"/>
              </a:rPr>
              <a:t>AUDIO CHARACTERISTICS</a:t>
            </a:r>
            <a:br>
              <a:rPr lang="en-AU" dirty="0">
                <a:latin typeface="Montserrat SemiBold" pitchFamily="2" charset="0"/>
              </a:rPr>
            </a:br>
            <a:r>
              <a:rPr lang="en-AU" dirty="0">
                <a:latin typeface="Montserrat SemiBold" pitchFamily="2" charset="0"/>
              </a:rPr>
              <a:t>FOR AUGMENTATION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2411-B0C0-6353-1B86-3E1C949C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Montserrat SemiBold" pitchFamily="2" charset="0"/>
              </a:rPr>
              <a:t>Pitch – Higher or lower voice</a:t>
            </a:r>
          </a:p>
          <a:p>
            <a:r>
              <a:rPr lang="en-AU" dirty="0">
                <a:latin typeface="Montserrat SemiBold" pitchFamily="2" charset="0"/>
              </a:rPr>
              <a:t>Duration – Slower rate of speech</a:t>
            </a:r>
          </a:p>
          <a:p>
            <a:r>
              <a:rPr lang="en-AU" dirty="0">
                <a:latin typeface="Montserrat SemiBold" pitchFamily="2" charset="0"/>
              </a:rPr>
              <a:t>Noise – Muffle unnecessary data</a:t>
            </a:r>
          </a:p>
          <a:p>
            <a:r>
              <a:rPr lang="en-AU" dirty="0">
                <a:latin typeface="Montserrat SemiBold" pitchFamily="2" charset="0"/>
              </a:rPr>
              <a:t>Combination of the above</a:t>
            </a:r>
          </a:p>
          <a:p>
            <a:pPr lvl="1"/>
            <a:r>
              <a:rPr lang="en-AU" dirty="0">
                <a:latin typeface="Montserrat SemiBold" pitchFamily="2" charset="0"/>
              </a:rPr>
              <a:t>Example – Pitched then stretched Audio</a:t>
            </a:r>
          </a:p>
        </p:txBody>
      </p:sp>
    </p:spTree>
    <p:extLst>
      <p:ext uri="{BB962C8B-B14F-4D97-AF65-F5344CB8AC3E}">
        <p14:creationId xmlns:p14="http://schemas.microsoft.com/office/powerpoint/2010/main" val="3490058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BC6-F945-BE0A-8ACE-72B5C776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77466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AU" dirty="0">
                <a:latin typeface="Montserrat SemiBold" pitchFamily="2" charset="0"/>
              </a:rPr>
              <a:t>AUGMENTED AUDIOS</a:t>
            </a:r>
            <a:br>
              <a:rPr lang="en-AU" dirty="0">
                <a:latin typeface="Montserrat SemiBold" pitchFamily="2" charset="0"/>
              </a:rPr>
            </a:br>
            <a:r>
              <a:rPr lang="en-AU" sz="2800" dirty="0">
                <a:latin typeface="Montserrat SemiBold" pitchFamily="2" charset="0"/>
              </a:rPr>
              <a:t>Angry “Don’t forget a jacket”</a:t>
            </a:r>
            <a:endParaRPr lang="en-AU" sz="2800" dirty="0"/>
          </a:p>
        </p:txBody>
      </p:sp>
      <p:pic>
        <p:nvPicPr>
          <p:cNvPr id="6" name="1001_DFA_ANG_XX">
            <a:hlinkClick r:id="" action="ppaction://media"/>
            <a:extLst>
              <a:ext uri="{FF2B5EF4-FFF2-40B4-BE49-F238E27FC236}">
                <a16:creationId xmlns:a16="http://schemas.microsoft.com/office/drawing/2014/main" id="{E9929B09-D922-64CE-5A2B-0D0AC398DB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1880" y="3562866"/>
            <a:ext cx="487363" cy="487363"/>
          </a:xfrm>
          <a:prstGeom prst="rect">
            <a:avLst/>
          </a:prstGeom>
        </p:spPr>
      </p:pic>
      <p:pic>
        <p:nvPicPr>
          <p:cNvPr id="7" name="noised_anger">
            <a:hlinkClick r:id="" action="ppaction://media"/>
            <a:extLst>
              <a:ext uri="{FF2B5EF4-FFF2-40B4-BE49-F238E27FC236}">
                <a16:creationId xmlns:a16="http://schemas.microsoft.com/office/drawing/2014/main" id="{3DAA87D4-3536-5643-235D-308A94AAAD0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628858" y="3562866"/>
            <a:ext cx="487363" cy="487363"/>
          </a:xfrm>
          <a:prstGeom prst="rect">
            <a:avLst/>
          </a:prstGeom>
        </p:spPr>
      </p:pic>
      <p:pic>
        <p:nvPicPr>
          <p:cNvPr id="8" name="pitched_anger">
            <a:hlinkClick r:id="" action="ppaction://media"/>
            <a:extLst>
              <a:ext uri="{FF2B5EF4-FFF2-40B4-BE49-F238E27FC236}">
                <a16:creationId xmlns:a16="http://schemas.microsoft.com/office/drawing/2014/main" id="{AE9CE779-F37F-6EFA-9758-DCF3EBBC0CD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1880" y="5484386"/>
            <a:ext cx="487363" cy="487363"/>
          </a:xfrm>
          <a:prstGeom prst="rect">
            <a:avLst/>
          </a:prstGeom>
        </p:spPr>
      </p:pic>
      <p:pic>
        <p:nvPicPr>
          <p:cNvPr id="9" name="stretched_anger">
            <a:hlinkClick r:id="" action="ppaction://media"/>
            <a:extLst>
              <a:ext uri="{FF2B5EF4-FFF2-40B4-BE49-F238E27FC236}">
                <a16:creationId xmlns:a16="http://schemas.microsoft.com/office/drawing/2014/main" id="{97D0DC90-B032-9EED-B9B4-A044F844209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628858" y="5484387"/>
            <a:ext cx="487363" cy="487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A2F886-3F01-456A-BED4-D720DDD38120}"/>
              </a:ext>
            </a:extLst>
          </p:cNvPr>
          <p:cNvSpPr txBox="1"/>
          <p:nvPr/>
        </p:nvSpPr>
        <p:spPr>
          <a:xfrm>
            <a:off x="3237869" y="3131979"/>
            <a:ext cx="1635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latin typeface="Montserrat SemiBold" pitchFamily="2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B180A-F4C4-BAD2-F9EB-A2F0002E574D}"/>
              </a:ext>
            </a:extLst>
          </p:cNvPr>
          <p:cNvSpPr txBox="1"/>
          <p:nvPr/>
        </p:nvSpPr>
        <p:spPr>
          <a:xfrm>
            <a:off x="8202618" y="3137496"/>
            <a:ext cx="1340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latin typeface="Montserrat SemiBold" pitchFamily="2" charset="0"/>
              </a:rPr>
              <a:t>NOISED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FA45E-4700-D241-9C88-8E8C8A1DF67B}"/>
              </a:ext>
            </a:extLst>
          </p:cNvPr>
          <p:cNvSpPr txBox="1"/>
          <p:nvPr/>
        </p:nvSpPr>
        <p:spPr>
          <a:xfrm>
            <a:off x="3297029" y="5053500"/>
            <a:ext cx="1505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latin typeface="Montserrat SemiBold" pitchFamily="2" charset="0"/>
              </a:rPr>
              <a:t>PITCHED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7FE9A-AF33-A7BF-8246-E188135CA8E5}"/>
              </a:ext>
            </a:extLst>
          </p:cNvPr>
          <p:cNvSpPr txBox="1"/>
          <p:nvPr/>
        </p:nvSpPr>
        <p:spPr>
          <a:xfrm>
            <a:off x="7895348" y="5053499"/>
            <a:ext cx="1954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latin typeface="Montserrat SemiBold" pitchFamily="2" charset="0"/>
              </a:rPr>
              <a:t>STRETCHED</a:t>
            </a:r>
          </a:p>
        </p:txBody>
      </p:sp>
    </p:spTree>
    <p:extLst>
      <p:ext uri="{BB962C8B-B14F-4D97-AF65-F5344CB8AC3E}">
        <p14:creationId xmlns:p14="http://schemas.microsoft.com/office/powerpoint/2010/main" val="1052040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7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2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27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BC6-F945-BE0A-8ACE-72B5C77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latin typeface="Montserrat SemiBold" pitchFamily="2" charset="0"/>
              </a:rPr>
              <a:t>VISUALISATIONS | WAVEFORM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4793E1-68AB-4CA6-1209-52EA713F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10" y="1375593"/>
            <a:ext cx="4500812" cy="2267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08DA59-7077-19A8-08F1-14FF9CC66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588" y="1375594"/>
            <a:ext cx="4500812" cy="2267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5C6270-C518-0F1B-9C94-1FB31DA03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710" y="4134920"/>
            <a:ext cx="4500812" cy="2267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F4569A-E8F8-C8D2-8728-C04B405B8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588" y="4134921"/>
            <a:ext cx="4500812" cy="2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8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BC6-F945-BE0A-8ACE-72B5C776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455362"/>
            <a:ext cx="10152743" cy="1550419"/>
          </a:xfrm>
        </p:spPr>
        <p:txBody>
          <a:bodyPr/>
          <a:lstStyle/>
          <a:p>
            <a:pPr algn="ctr"/>
            <a:r>
              <a:rPr lang="en-AU" dirty="0">
                <a:latin typeface="Montserrat SemiBold" pitchFamily="2" charset="0"/>
              </a:rPr>
              <a:t>VISUALISATIONS | SPECTROGRAM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E7A34-B563-99D1-381F-E9A9F017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491899"/>
            <a:ext cx="4431569" cy="2267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2262A-2B40-0192-E970-41F1B9819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72" y="1491898"/>
            <a:ext cx="4431569" cy="2267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FF11C-56F3-17D4-EEC5-9A0095543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4134921"/>
            <a:ext cx="4431569" cy="22677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A36DA8-3C35-19B4-3581-13F4FBF09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272" y="4134920"/>
            <a:ext cx="4431569" cy="2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18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BC6-F945-BE0A-8ACE-72B5C776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455362"/>
            <a:ext cx="10152743" cy="1550419"/>
          </a:xfrm>
        </p:spPr>
        <p:txBody>
          <a:bodyPr/>
          <a:lstStyle/>
          <a:p>
            <a:r>
              <a:rPr lang="en-AU" dirty="0">
                <a:latin typeface="Montserrat SemiBold" pitchFamily="2" charset="0"/>
              </a:rPr>
              <a:t>FEATURE EXTRACTION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542E-4D9C-83A3-F129-3CBA3A64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81150"/>
            <a:ext cx="9486690" cy="4505018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latin typeface="Montserrat SemiBold" pitchFamily="2" charset="0"/>
              </a:rPr>
              <a:t>MFCC (Mel Frequency Cepstral Coefficients) – Timbre or tone which emotions often alter</a:t>
            </a:r>
          </a:p>
          <a:p>
            <a:r>
              <a:rPr lang="en-AU" dirty="0">
                <a:latin typeface="Montserrat SemiBold" pitchFamily="2" charset="0"/>
              </a:rPr>
              <a:t>RMS (Root Mean Square) – Volume or amplitude which is tied to emotion</a:t>
            </a:r>
          </a:p>
          <a:p>
            <a:r>
              <a:rPr lang="en-AU" dirty="0">
                <a:latin typeface="Montserrat SemiBold" pitchFamily="2" charset="0"/>
              </a:rPr>
              <a:t>ZCR (Zero Crossing Rate) – Smoothness of signal to detect when the emotion is occurring</a:t>
            </a:r>
          </a:p>
          <a:p>
            <a:r>
              <a:rPr lang="en-AU" dirty="0">
                <a:latin typeface="Montserrat SemiBold" pitchFamily="2" charset="0"/>
              </a:rPr>
              <a:t>F0 (Fundamental Frequency) – Basic frequency of sound</a:t>
            </a:r>
          </a:p>
          <a:p>
            <a:r>
              <a:rPr lang="en-AU" dirty="0">
                <a:latin typeface="Montserrat SemiBold" pitchFamily="2" charset="0"/>
              </a:rPr>
              <a:t>Jitter (Pitch Jitter) – Emotions cause fluctuations in pitch</a:t>
            </a:r>
          </a:p>
          <a:p>
            <a:r>
              <a:rPr lang="en-AU" dirty="0">
                <a:latin typeface="Montserrat SemiBold" pitchFamily="2" charset="0"/>
              </a:rPr>
              <a:t>Shimmer (Amplitude Shimmer) – Emotions cause fluctuations in volume</a:t>
            </a:r>
          </a:p>
          <a:p>
            <a:r>
              <a:rPr lang="en-AU" dirty="0">
                <a:latin typeface="Montserrat SemiBold" pitchFamily="2" charset="0"/>
              </a:rPr>
              <a:t>Speech Rate – Emotions can increase rate of speech</a:t>
            </a:r>
          </a:p>
          <a:p>
            <a:endParaRPr lang="en-AU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9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0D39-216E-E60A-E79A-7931FAEA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385" y="2653790"/>
            <a:ext cx="9486690" cy="1550419"/>
          </a:xfrm>
        </p:spPr>
        <p:txBody>
          <a:bodyPr/>
          <a:lstStyle/>
          <a:p>
            <a:pPr algn="ctr"/>
            <a:r>
              <a:rPr lang="en-AU" dirty="0">
                <a:latin typeface="Montserrat SemiBold" pitchFamily="2" charset="0"/>
              </a:rPr>
              <a:t>SAVED IN A MATRIX WE THEN FEED IT TO A MODEL…</a:t>
            </a:r>
          </a:p>
        </p:txBody>
      </p:sp>
    </p:spTree>
    <p:extLst>
      <p:ext uri="{BB962C8B-B14F-4D97-AF65-F5344CB8AC3E}">
        <p14:creationId xmlns:p14="http://schemas.microsoft.com/office/powerpoint/2010/main" val="315942200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6"/>
      </a:accent1>
      <a:accent2>
        <a:srgbClr val="8D3BB1"/>
      </a:accent2>
      <a:accent3>
        <a:srgbClr val="6E4DC3"/>
      </a:accent3>
      <a:accent4>
        <a:srgbClr val="3D4DB2"/>
      </a:accent4>
      <a:accent5>
        <a:srgbClr val="4D8FC3"/>
      </a:accent5>
      <a:accent6>
        <a:srgbClr val="3BAEB1"/>
      </a:accent6>
      <a:hlink>
        <a:srgbClr val="3F71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316</Words>
  <Application>Microsoft Office PowerPoint</Application>
  <PresentationFormat>Widescreen</PresentationFormat>
  <Paragraphs>61</Paragraphs>
  <Slides>9</Slides>
  <Notes>9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SemiBold</vt:lpstr>
      <vt:lpstr>Neue Haas Grotesk Text Pro</vt:lpstr>
      <vt:lpstr>InterweaveVTI</vt:lpstr>
      <vt:lpstr>PREPROCESSING</vt:lpstr>
      <vt:lpstr>AUDIO CHARACTERISTICS</vt:lpstr>
      <vt:lpstr>AUDIO CHARACTERISTICS FOR AUGMENTATION</vt:lpstr>
      <vt:lpstr>AUDIO CHARACTERISTICS FOR AUGMENTATION</vt:lpstr>
      <vt:lpstr>AUGMENTED AUDIOS Angry “Don’t forget a jacket”</vt:lpstr>
      <vt:lpstr>VISUALISATIONS | WAVEFORM</vt:lpstr>
      <vt:lpstr>VISUALISATIONS | SPECTROGRAM</vt:lpstr>
      <vt:lpstr>FEATURE EXTRACTION</vt:lpstr>
      <vt:lpstr>SAVED IN A MATRIX WE THEN FEED IT TO A MODEL…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Tom Bednarek</dc:creator>
  <cp:lastModifiedBy>Tom Bednarek</cp:lastModifiedBy>
  <cp:revision>1</cp:revision>
  <dcterms:created xsi:type="dcterms:W3CDTF">2023-07-29T13:58:06Z</dcterms:created>
  <dcterms:modified xsi:type="dcterms:W3CDTF">2023-07-29T15:15:06Z</dcterms:modified>
</cp:coreProperties>
</file>