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731"/>
  </p:normalViewPr>
  <p:slideViewPr>
    <p:cSldViewPr snapToGrid="0" snapToObjects="1">
      <p:cViewPr varScale="1">
        <p:scale>
          <a:sx n="102" d="100"/>
          <a:sy n="102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2599-AF84-544D-8B62-70B89ED92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CB101-F3C4-6242-96B9-FC1F07F6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322E-C97F-4D4E-96B2-26D62161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FB4F-E6FC-B24B-BEEA-066DE809E47F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C285-2AD4-DE4F-A5FC-5D012B0C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2E9C-8CBD-B84D-A00F-19C08C38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4630-3BC5-3146-AC07-4CF716F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9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CFED-F36D-2A44-9836-BDFBA6F4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750C1-68D1-904C-A8E7-55F19E5E5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BEB0B-1CF4-C446-9931-A7D424BB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FB4F-E6FC-B24B-BEEA-066DE809E47F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1BED-BB2C-8C4B-A501-205562B8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8EFA-F1E5-9B4B-AADE-CF29C29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4630-3BC5-3146-AC07-4CF716F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9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495A8-577F-0248-8EA7-02DEDE62C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88F50-6F34-7340-9655-011E05F05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0650-5919-D740-889B-0ABFD5F4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FB4F-E6FC-B24B-BEEA-066DE809E47F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89BC7-F119-9546-A938-0FCC5CD0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2348A-279F-2849-ACD7-42F1C4EF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4630-3BC5-3146-AC07-4CF716F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99B2-6C18-7944-A33A-41140317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3D5DF-6495-3C48-9E30-4D63B44E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B341-6858-E342-9823-9C6A960A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FB4F-E6FC-B24B-BEEA-066DE809E47F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10667-D91F-FE4B-B754-CCDFA4FD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A130-C4D0-AF4B-8870-25F23678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4630-3BC5-3146-AC07-4CF716F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1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4194-DA9B-3C45-B3FA-29F4E24A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AAA8D-C89F-754A-BD3B-AF763C076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7E828-FA0A-BC45-9806-AE4617DA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FB4F-E6FC-B24B-BEEA-066DE809E47F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C1E2-A569-4940-91AB-C8FCA7BA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4D11-1FA0-A449-887E-1F4C4169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4630-3BC5-3146-AC07-4CF716F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5D53-8BC7-6245-BB42-295A350E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CC6C3-A607-904B-9FBC-478EA6D30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D4F12-0B1E-5C45-9DEA-D679F9DBC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1BAC0-0690-174C-B3A2-89B42215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FB4F-E6FC-B24B-BEEA-066DE809E47F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CEC31-D759-D342-8926-99B84702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F53D4-2895-2549-B6B4-90E28EFA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4630-3BC5-3146-AC07-4CF716F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4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97BD-763B-C94D-B5C4-C7581960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3DDD4-D0CF-2B40-A53C-FC40D01B1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5F7DD-DEE8-3745-AD28-87DDD6C9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74341-EDB8-C440-B7D2-0E691B98D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6650B-834C-0A4C-BFF2-FFB436DEC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43314-B857-C446-A1FB-9C2E05A5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FB4F-E6FC-B24B-BEEA-066DE809E47F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10ACE-170F-384E-8C34-B1A89181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03016-56BA-8746-B165-9752065A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4630-3BC5-3146-AC07-4CF716F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3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3F7C-6629-CD40-BF45-A16D6562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C2DB9-9DAF-554D-B198-4AD0BE33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FB4F-E6FC-B24B-BEEA-066DE809E47F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3B097-1F36-1342-9074-CE8AF6B3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6B857-20D4-6941-B638-1FDCF0B1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4630-3BC5-3146-AC07-4CF716F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4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F8AE8-7A25-1C4D-A562-A94B6F62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FB4F-E6FC-B24B-BEEA-066DE809E47F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7B8B9-3C1D-AF46-8195-014A45A2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B050-5A70-764C-ADF3-1AAC2370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4630-3BC5-3146-AC07-4CF716F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8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0EE0-6BCF-5E40-8A79-55D05713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C18A-3151-E741-BA12-7C9D571F9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B38CF-0B02-FE41-B643-0529712F9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F5A5C-6B35-2A4F-BBA0-5A2BBDFF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FB4F-E6FC-B24B-BEEA-066DE809E47F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6E41A-31CF-214A-8D59-B46E7F41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4DC4-DD3F-3B4C-85A7-80EB72A9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4630-3BC5-3146-AC07-4CF716F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A393-8010-A74A-9EC2-E03ED38F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F9B07-AEEA-344E-8BD3-BF3FAE3F1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4AB61-6A83-CE48-A808-0038313AB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75BC7-2161-4748-A95A-72089648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FB4F-E6FC-B24B-BEEA-066DE809E47F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C02FA-8DD3-4341-A59E-810CB71F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643FB-F222-0640-A012-3513C36A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4630-3BC5-3146-AC07-4CF716F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9E041-61BA-9142-96A3-F19D84C3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56BF8-DDCF-D94B-AB88-1AC64CA33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1A42-D2B1-9145-A6E0-CDE642F82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FB4F-E6FC-B24B-BEEA-066DE809E47F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5D38C-A853-5142-908F-69B1D75B3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B951F-8D2F-2143-8F74-9B3AE5423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64630-3BC5-3146-AC07-4CF716FF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2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1038/nature13996" TargetMode="External"/><Relationship Id="rId2" Type="http://schemas.openxmlformats.org/officeDocument/2006/relationships/hyperlink" Target="http://doi.org/10.1016/j.devcel.2016.07.02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i.org/10.1101/gr.114595.110" TargetMode="External"/><Relationship Id="rId4" Type="http://schemas.openxmlformats.org/officeDocument/2006/relationships/hyperlink" Target="http://doi.org/10.1242/dev.0218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3A6A-A12D-A447-8EF3-1484B26FC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King and Williams et al.,</a:t>
            </a:r>
            <a:br>
              <a:rPr lang="en-US" dirty="0"/>
            </a:br>
            <a:r>
              <a:rPr lang="en-US" dirty="0"/>
              <a:t>Figure 3. Intestine expression filtering</a:t>
            </a:r>
          </a:p>
        </p:txBody>
      </p:sp>
    </p:spTree>
    <p:extLst>
      <p:ext uri="{BB962C8B-B14F-4D97-AF65-F5344CB8AC3E}">
        <p14:creationId xmlns:p14="http://schemas.microsoft.com/office/powerpoint/2010/main" val="217361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B6AA-9D95-4A4E-B33C-DC1F08F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0EAD0E-3F99-FF4F-AA56-FD1631AC0589}"/>
              </a:ext>
            </a:extLst>
          </p:cNvPr>
          <p:cNvGraphicFramePr>
            <a:graphicFrameLocks noGrp="1"/>
          </p:cNvGraphicFramePr>
          <p:nvPr/>
        </p:nvGraphicFramePr>
        <p:xfrm>
          <a:off x="1803747" y="1803748"/>
          <a:ext cx="7903922" cy="4757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014">
                  <a:extLst>
                    <a:ext uri="{9D8B030D-6E8A-4147-A177-3AD203B41FA5}">
                      <a16:colId xmlns:a16="http://schemas.microsoft.com/office/drawing/2014/main" val="513161302"/>
                    </a:ext>
                  </a:extLst>
                </a:gridCol>
                <a:gridCol w="1023656">
                  <a:extLst>
                    <a:ext uri="{9D8B030D-6E8A-4147-A177-3AD203B41FA5}">
                      <a16:colId xmlns:a16="http://schemas.microsoft.com/office/drawing/2014/main" val="4149050482"/>
                    </a:ext>
                  </a:extLst>
                </a:gridCol>
                <a:gridCol w="2826626">
                  <a:extLst>
                    <a:ext uri="{9D8B030D-6E8A-4147-A177-3AD203B41FA5}">
                      <a16:colId xmlns:a16="http://schemas.microsoft.com/office/drawing/2014/main" val="3066280681"/>
                    </a:ext>
                  </a:extLst>
                </a:gridCol>
                <a:gridCol w="2826626">
                  <a:extLst>
                    <a:ext uri="{9D8B030D-6E8A-4147-A177-3AD203B41FA5}">
                      <a16:colId xmlns:a16="http://schemas.microsoft.com/office/drawing/2014/main" val="641291352"/>
                    </a:ext>
                  </a:extLst>
                </a:gridCol>
              </a:tblGrid>
              <a:tr h="297722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65490"/>
                  </a:ext>
                </a:extLst>
              </a:tr>
              <a:tr h="1190889">
                <a:tc>
                  <a:txBody>
                    <a:bodyPr/>
                    <a:lstStyle/>
                    <a:p>
                      <a:r>
                        <a:rPr lang="en-US" dirty="0" err="1"/>
                        <a:t>Tintori</a:t>
                      </a:r>
                      <a:r>
                        <a:rPr lang="en-US" dirty="0"/>
                        <a:t> et al.,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Early Embryo (2Ep cell)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Log2(FC) &gt; 8,</a:t>
                      </a:r>
                    </a:p>
                    <a:p>
                      <a:r>
                        <a:rPr lang="en-US" dirty="0"/>
                        <a:t>p adj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0004"/>
                  </a:ext>
                </a:extLst>
              </a:tr>
              <a:tr h="967597">
                <a:tc>
                  <a:txBody>
                    <a:bodyPr/>
                    <a:lstStyle/>
                    <a:p>
                      <a:r>
                        <a:rPr lang="en-US" dirty="0" err="1"/>
                        <a:t>Hashimshony</a:t>
                      </a:r>
                      <a:r>
                        <a:rPr lang="en-US" dirty="0"/>
                        <a:t> et al.,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Embryo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in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32005"/>
                  </a:ext>
                </a:extLst>
              </a:tr>
              <a:tr h="744306">
                <a:tc>
                  <a:txBody>
                    <a:bodyPr/>
                    <a:lstStyle/>
                    <a:p>
                      <a:r>
                        <a:rPr lang="en-US" dirty="0"/>
                        <a:t>Pauli et al., 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Percentile &gt; 0.9, p-value &lt;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83035"/>
                  </a:ext>
                </a:extLst>
              </a:tr>
              <a:tr h="744306">
                <a:tc>
                  <a:txBody>
                    <a:bodyPr/>
                    <a:lstStyle/>
                    <a:p>
                      <a:r>
                        <a:rPr lang="en-US" dirty="0"/>
                        <a:t>Spencer et al.,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 Embryo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 Change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8x, FDR 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5%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06684"/>
                  </a:ext>
                </a:extLst>
              </a:tr>
              <a:tr h="744306">
                <a:tc>
                  <a:txBody>
                    <a:bodyPr/>
                    <a:lstStyle/>
                    <a:p>
                      <a:r>
                        <a:rPr lang="en-US" dirty="0"/>
                        <a:t>Spencer et al.,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 Change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6x, FDR 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5%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7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80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29B5-53AE-AC44-86FC-F0E38D01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3: </a:t>
            </a:r>
            <a:r>
              <a:rPr lang="en-US" dirty="0" err="1"/>
              <a:t>smFISH</a:t>
            </a:r>
            <a:r>
              <a:rPr lang="en-US" dirty="0"/>
              <a:t> Genes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1048F-4FBA-314E-B934-29ABDA1E3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841500"/>
            <a:ext cx="11074400" cy="317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FF79BC-427D-1C48-89EE-6E84D3BC5D2E}"/>
              </a:ext>
            </a:extLst>
          </p:cNvPr>
          <p:cNvSpPr txBox="1"/>
          <p:nvPr/>
        </p:nvSpPr>
        <p:spPr>
          <a:xfrm>
            <a:off x="3615357" y="5373666"/>
            <a:ext cx="591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 2 removes aat-6, pgp-1, M88.4, bcl-11 and T25D10.4</a:t>
            </a:r>
          </a:p>
        </p:txBody>
      </p:sp>
    </p:spTree>
    <p:extLst>
      <p:ext uri="{BB962C8B-B14F-4D97-AF65-F5344CB8AC3E}">
        <p14:creationId xmlns:p14="http://schemas.microsoft.com/office/powerpoint/2010/main" val="108698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B61F-7C8C-5542-8FFF-2E2D2F7B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3 downstream analysis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0B69E-1D79-CB4F-8F48-DC9068044487}"/>
              </a:ext>
            </a:extLst>
          </p:cNvPr>
          <p:cNvSpPr/>
          <p:nvPr/>
        </p:nvSpPr>
        <p:spPr>
          <a:xfrm>
            <a:off x="1204450" y="1913281"/>
            <a:ext cx="2868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Time-resolved RNA heatmap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E8C7B-A7CF-8B4F-A7BF-AA54FDB60531}"/>
              </a:ext>
            </a:extLst>
          </p:cNvPr>
          <p:cNvSpPr/>
          <p:nvPr/>
        </p:nvSpPr>
        <p:spPr>
          <a:xfrm>
            <a:off x="7488534" y="1861292"/>
            <a:ext cx="255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ELT-2 binding mosaic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D9371-9CB1-2E44-97E4-4379CD78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2" y="2376379"/>
            <a:ext cx="6805831" cy="4223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2DEF21-2DDB-0145-B6F5-1EB802028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205" y="2282613"/>
            <a:ext cx="5071795" cy="445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7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90A8A4-9262-8443-B6BB-F4817277E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05505"/>
              </p:ext>
            </p:extLst>
          </p:nvPr>
        </p:nvGraphicFramePr>
        <p:xfrm>
          <a:off x="215030" y="939453"/>
          <a:ext cx="11761940" cy="5833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020">
                  <a:extLst>
                    <a:ext uri="{9D8B030D-6E8A-4147-A177-3AD203B41FA5}">
                      <a16:colId xmlns:a16="http://schemas.microsoft.com/office/drawing/2014/main" val="513161302"/>
                    </a:ext>
                  </a:extLst>
                </a:gridCol>
                <a:gridCol w="2129424">
                  <a:extLst>
                    <a:ext uri="{9D8B030D-6E8A-4147-A177-3AD203B41FA5}">
                      <a16:colId xmlns:a16="http://schemas.microsoft.com/office/drawing/2014/main" val="4149050482"/>
                    </a:ext>
                  </a:extLst>
                </a:gridCol>
                <a:gridCol w="2430050">
                  <a:extLst>
                    <a:ext uri="{9D8B030D-6E8A-4147-A177-3AD203B41FA5}">
                      <a16:colId xmlns:a16="http://schemas.microsoft.com/office/drawing/2014/main" val="3066280681"/>
                    </a:ext>
                  </a:extLst>
                </a:gridCol>
                <a:gridCol w="4246323">
                  <a:extLst>
                    <a:ext uri="{9D8B030D-6E8A-4147-A177-3AD203B41FA5}">
                      <a16:colId xmlns:a16="http://schemas.microsoft.com/office/drawing/2014/main" val="222353023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3120051267"/>
                    </a:ext>
                  </a:extLst>
                </a:gridCol>
              </a:tblGrid>
              <a:tr h="344152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65490"/>
                  </a:ext>
                </a:extLst>
              </a:tr>
              <a:tr h="1064551">
                <a:tc>
                  <a:txBody>
                    <a:bodyPr/>
                    <a:lstStyle/>
                    <a:p>
                      <a:r>
                        <a:rPr lang="en-US" dirty="0" err="1"/>
                        <a:t>Tintori</a:t>
                      </a:r>
                      <a:r>
                        <a:rPr lang="en-US" dirty="0"/>
                        <a:t> et al.,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Early Embryo (2Ep cell)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http://doi.org/10.1016/j.devcel.2016.07.025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cell RNA-seq of hand dissected embryo. Accessed from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tintori.bio.unc.edu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Illumina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0004"/>
                  </a:ext>
                </a:extLst>
              </a:tr>
              <a:tr h="1354884">
                <a:tc>
                  <a:txBody>
                    <a:bodyPr/>
                    <a:lstStyle/>
                    <a:p>
                      <a:r>
                        <a:rPr lang="en-US" dirty="0" err="1"/>
                        <a:t>Hashimshony</a:t>
                      </a:r>
                      <a:r>
                        <a:rPr lang="en-US" dirty="0"/>
                        <a:t> et al.,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Embryo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http://doi.org/10.1038/nature13996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Supplementary Table 4. Endoderm gene set from Single cell RNA-seq of cultured dissociated embryos.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Illumina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32005"/>
                  </a:ext>
                </a:extLst>
              </a:tr>
              <a:tr h="919386">
                <a:tc>
                  <a:txBody>
                    <a:bodyPr/>
                    <a:lstStyle/>
                    <a:p>
                      <a:r>
                        <a:rPr lang="en-US" dirty="0"/>
                        <a:t>Pauli et al., 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http://doi.org/10.1242/dev.02185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Supplementary Table 1. Microarray of ges-1P::PAB-1 pulldown in L4 worms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83035"/>
                  </a:ext>
                </a:extLst>
              </a:tr>
              <a:tr h="1064551">
                <a:tc>
                  <a:txBody>
                    <a:bodyPr/>
                    <a:lstStyle/>
                    <a:p>
                      <a:r>
                        <a:rPr lang="en-US" dirty="0"/>
                        <a:t>Spencer et al.,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 Embryo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http://doi.org/10.1101/gr.114595.110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FACS Sorted ELT-2::GFP worms. https://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www.vanderbilt.edu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wormdoc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wormmap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06684"/>
                  </a:ext>
                </a:extLst>
              </a:tr>
              <a:tr h="1064551">
                <a:tc>
                  <a:txBody>
                    <a:bodyPr/>
                    <a:lstStyle/>
                    <a:p>
                      <a:r>
                        <a:rPr lang="en-US" dirty="0"/>
                        <a:t>Spencer et al.,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http://doi.org/10.1101/gr.114595.110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FACS Sorted ELT-2::GFP worms. https://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www.vanderbilt.edu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wormdoc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wormmap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7483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9AABF4E-9C50-D94F-AFD6-BB0C5E54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248245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58655F-E2DC-1A4C-9A61-6D9BACE21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51377"/>
              </p:ext>
            </p:extLst>
          </p:nvPr>
        </p:nvGraphicFramePr>
        <p:xfrm>
          <a:off x="215030" y="989557"/>
          <a:ext cx="11659644" cy="553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8">
                  <a:extLst>
                    <a:ext uri="{9D8B030D-6E8A-4147-A177-3AD203B41FA5}">
                      <a16:colId xmlns:a16="http://schemas.microsoft.com/office/drawing/2014/main" val="513161302"/>
                    </a:ext>
                  </a:extLst>
                </a:gridCol>
                <a:gridCol w="1634817">
                  <a:extLst>
                    <a:ext uri="{9D8B030D-6E8A-4147-A177-3AD203B41FA5}">
                      <a16:colId xmlns:a16="http://schemas.microsoft.com/office/drawing/2014/main" val="4149050482"/>
                    </a:ext>
                  </a:extLst>
                </a:gridCol>
                <a:gridCol w="5054002">
                  <a:extLst>
                    <a:ext uri="{9D8B030D-6E8A-4147-A177-3AD203B41FA5}">
                      <a16:colId xmlns:a16="http://schemas.microsoft.com/office/drawing/2014/main" val="3066280681"/>
                    </a:ext>
                  </a:extLst>
                </a:gridCol>
                <a:gridCol w="3319397">
                  <a:extLst>
                    <a:ext uri="{9D8B030D-6E8A-4147-A177-3AD203B41FA5}">
                      <a16:colId xmlns:a16="http://schemas.microsoft.com/office/drawing/2014/main" val="222353023"/>
                    </a:ext>
                  </a:extLst>
                </a:gridCol>
              </a:tblGrid>
              <a:tr h="327294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Published Filtering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65490"/>
                  </a:ext>
                </a:extLst>
              </a:tr>
              <a:tr h="572765">
                <a:tc>
                  <a:txBody>
                    <a:bodyPr/>
                    <a:lstStyle/>
                    <a:p>
                      <a:r>
                        <a:rPr lang="en-US" dirty="0" err="1"/>
                        <a:t>Tintori</a:t>
                      </a:r>
                      <a:r>
                        <a:rPr lang="en-US" dirty="0"/>
                        <a:t> et al.,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Early Embryo (2Ep cell)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Log2(Counts per million), log2(Fold Change), adjusted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0004"/>
                  </a:ext>
                </a:extLst>
              </a:tr>
              <a:tr h="679272">
                <a:tc>
                  <a:txBody>
                    <a:bodyPr/>
                    <a:lstStyle/>
                    <a:p>
                      <a:r>
                        <a:rPr lang="en-US" dirty="0" err="1"/>
                        <a:t>Hashimshony</a:t>
                      </a:r>
                      <a:r>
                        <a:rPr lang="en-US" dirty="0"/>
                        <a:t> et al.,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Embryo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None, a list of “endoderm genes”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“At least two-thirds of its expression in that germ layer”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32005"/>
                  </a:ext>
                </a:extLst>
              </a:tr>
              <a:tr h="572765">
                <a:tc>
                  <a:txBody>
                    <a:bodyPr/>
                    <a:lstStyle/>
                    <a:p>
                      <a:r>
                        <a:rPr lang="en-US" dirty="0"/>
                        <a:t>Pauli et al., 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Percentile rank (Cy5/Cy3 ratios),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Percentile &gt; 0.6, p-value &lt;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83035"/>
                  </a:ext>
                </a:extLst>
              </a:tr>
              <a:tr h="3209043">
                <a:tc>
                  <a:txBody>
                    <a:bodyPr/>
                    <a:lstStyle/>
                    <a:p>
                      <a:r>
                        <a:rPr lang="en-US" dirty="0"/>
                        <a:t>Spencer et al.,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 Embryo,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AveExpr</a:t>
                      </a: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the normalized log2 intensity value from the 3 replicate microarrays for that particular cell-type</a:t>
                      </a:r>
                      <a:b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= the t value from the moderated t-test used to determine statistically significant differential expression</a:t>
                      </a:r>
                      <a:b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P_Value</a:t>
                      </a: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the raw P-value from the t-test</a:t>
                      </a:r>
                      <a:b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adj_P_Val</a:t>
                      </a: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the False Discovery Rate used to correct for multiple testing</a:t>
                      </a:r>
                      <a:b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 = the linear fold change of the expression value for that gene vs. the expression value in the reference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 Change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2x, FDR 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0668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4439B5D-E608-904A-9947-3A9EE4E3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Published Data Parameters</a:t>
            </a:r>
          </a:p>
        </p:txBody>
      </p:sp>
    </p:spTree>
    <p:extLst>
      <p:ext uri="{BB962C8B-B14F-4D97-AF65-F5344CB8AC3E}">
        <p14:creationId xmlns:p14="http://schemas.microsoft.com/office/powerpoint/2010/main" val="396538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9D7C-CDF0-5E4E-A296-16AD94E4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1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03DFD8-6542-C74E-ADCE-B55AAE848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72010"/>
              </p:ext>
            </p:extLst>
          </p:nvPr>
        </p:nvGraphicFramePr>
        <p:xfrm>
          <a:off x="2657604" y="1690688"/>
          <a:ext cx="6876791" cy="498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561">
                  <a:extLst>
                    <a:ext uri="{9D8B030D-6E8A-4147-A177-3AD203B41FA5}">
                      <a16:colId xmlns:a16="http://schemas.microsoft.com/office/drawing/2014/main" val="513161302"/>
                    </a:ext>
                  </a:extLst>
                </a:gridCol>
                <a:gridCol w="890630">
                  <a:extLst>
                    <a:ext uri="{9D8B030D-6E8A-4147-A177-3AD203B41FA5}">
                      <a16:colId xmlns:a16="http://schemas.microsoft.com/office/drawing/2014/main" val="4149050482"/>
                    </a:ext>
                  </a:extLst>
                </a:gridCol>
                <a:gridCol w="2459300">
                  <a:extLst>
                    <a:ext uri="{9D8B030D-6E8A-4147-A177-3AD203B41FA5}">
                      <a16:colId xmlns:a16="http://schemas.microsoft.com/office/drawing/2014/main" val="3066280681"/>
                    </a:ext>
                  </a:extLst>
                </a:gridCol>
                <a:gridCol w="2459300">
                  <a:extLst>
                    <a:ext uri="{9D8B030D-6E8A-4147-A177-3AD203B41FA5}">
                      <a16:colId xmlns:a16="http://schemas.microsoft.com/office/drawing/2014/main" val="4177563256"/>
                    </a:ext>
                  </a:extLst>
                </a:gridCol>
              </a:tblGrid>
              <a:tr h="276766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65490"/>
                  </a:ext>
                </a:extLst>
              </a:tr>
              <a:tr h="1107062">
                <a:tc>
                  <a:txBody>
                    <a:bodyPr/>
                    <a:lstStyle/>
                    <a:p>
                      <a:r>
                        <a:rPr lang="en-US" dirty="0" err="1"/>
                        <a:t>Tintori</a:t>
                      </a:r>
                      <a:r>
                        <a:rPr lang="en-US" dirty="0"/>
                        <a:t> et al.,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Early Embryo (2Ep cell)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Log2(FC) &gt; 1,</a:t>
                      </a:r>
                    </a:p>
                    <a:p>
                      <a:r>
                        <a:rPr lang="en-US" dirty="0"/>
                        <a:t>p adj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0004"/>
                  </a:ext>
                </a:extLst>
              </a:tr>
              <a:tr h="899488">
                <a:tc>
                  <a:txBody>
                    <a:bodyPr/>
                    <a:lstStyle/>
                    <a:p>
                      <a:r>
                        <a:rPr lang="en-US" dirty="0" err="1"/>
                        <a:t>Hashimshony</a:t>
                      </a:r>
                      <a:r>
                        <a:rPr lang="en-US" dirty="0"/>
                        <a:t> et al.,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Embryo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in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32005"/>
                  </a:ext>
                </a:extLst>
              </a:tr>
              <a:tr h="691914">
                <a:tc>
                  <a:txBody>
                    <a:bodyPr/>
                    <a:lstStyle/>
                    <a:p>
                      <a:r>
                        <a:rPr lang="en-US" dirty="0"/>
                        <a:t>Pauli et al., 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Percentile &gt; 0.6, p-value &lt;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83035"/>
                  </a:ext>
                </a:extLst>
              </a:tr>
              <a:tr h="691914">
                <a:tc>
                  <a:txBody>
                    <a:bodyPr/>
                    <a:lstStyle/>
                    <a:p>
                      <a:r>
                        <a:rPr lang="en-US" dirty="0"/>
                        <a:t>Spencer et al.,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 Embryo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 Change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2x, FDR 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5%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06684"/>
                  </a:ext>
                </a:extLst>
              </a:tr>
              <a:tr h="691914">
                <a:tc>
                  <a:txBody>
                    <a:bodyPr/>
                    <a:lstStyle/>
                    <a:p>
                      <a:r>
                        <a:rPr lang="en-US" dirty="0"/>
                        <a:t>Spencer et al.,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 Change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2x, FDR 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5%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7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52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68B9-98D5-704C-B92B-FBE5B4F1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1: </a:t>
            </a:r>
            <a:r>
              <a:rPr lang="en-US" dirty="0" err="1"/>
              <a:t>smFISH</a:t>
            </a:r>
            <a:r>
              <a:rPr lang="en-US" dirty="0"/>
              <a:t> Genes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2BA53-F8B1-8745-83AC-7570FA79F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917700"/>
            <a:ext cx="110109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0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B61F-7C8C-5542-8FFF-2E2D2F7B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1 downstream analysis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0B69E-1D79-CB4F-8F48-DC9068044487}"/>
              </a:ext>
            </a:extLst>
          </p:cNvPr>
          <p:cNvSpPr/>
          <p:nvPr/>
        </p:nvSpPr>
        <p:spPr>
          <a:xfrm>
            <a:off x="1204450" y="1913281"/>
            <a:ext cx="2868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Time-resolved RNA heatmap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E8C7B-A7CF-8B4F-A7BF-AA54FDB60531}"/>
              </a:ext>
            </a:extLst>
          </p:cNvPr>
          <p:cNvSpPr/>
          <p:nvPr/>
        </p:nvSpPr>
        <p:spPr>
          <a:xfrm>
            <a:off x="7488534" y="1861292"/>
            <a:ext cx="255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ELT-2 binding mosaic 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B5E0CB-A9B1-CD41-B924-1E718E9F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2613"/>
            <a:ext cx="6977252" cy="44098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EF273E-7F98-A247-83B0-2F25AFF2E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520" y="2401227"/>
            <a:ext cx="5246479" cy="442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3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B6AA-9D95-4A4E-B33C-DC1F08F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0EAD0E-3F99-FF4F-AA56-FD1631AC0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81828"/>
              </p:ext>
            </p:extLst>
          </p:nvPr>
        </p:nvGraphicFramePr>
        <p:xfrm>
          <a:off x="1803747" y="1803748"/>
          <a:ext cx="7903922" cy="4757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014">
                  <a:extLst>
                    <a:ext uri="{9D8B030D-6E8A-4147-A177-3AD203B41FA5}">
                      <a16:colId xmlns:a16="http://schemas.microsoft.com/office/drawing/2014/main" val="513161302"/>
                    </a:ext>
                  </a:extLst>
                </a:gridCol>
                <a:gridCol w="1023656">
                  <a:extLst>
                    <a:ext uri="{9D8B030D-6E8A-4147-A177-3AD203B41FA5}">
                      <a16:colId xmlns:a16="http://schemas.microsoft.com/office/drawing/2014/main" val="4149050482"/>
                    </a:ext>
                  </a:extLst>
                </a:gridCol>
                <a:gridCol w="2826626">
                  <a:extLst>
                    <a:ext uri="{9D8B030D-6E8A-4147-A177-3AD203B41FA5}">
                      <a16:colId xmlns:a16="http://schemas.microsoft.com/office/drawing/2014/main" val="3066280681"/>
                    </a:ext>
                  </a:extLst>
                </a:gridCol>
                <a:gridCol w="2826626">
                  <a:extLst>
                    <a:ext uri="{9D8B030D-6E8A-4147-A177-3AD203B41FA5}">
                      <a16:colId xmlns:a16="http://schemas.microsoft.com/office/drawing/2014/main" val="641291352"/>
                    </a:ext>
                  </a:extLst>
                </a:gridCol>
              </a:tblGrid>
              <a:tr h="297722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65490"/>
                  </a:ext>
                </a:extLst>
              </a:tr>
              <a:tr h="1190889">
                <a:tc>
                  <a:txBody>
                    <a:bodyPr/>
                    <a:lstStyle/>
                    <a:p>
                      <a:r>
                        <a:rPr lang="en-US" dirty="0" err="1"/>
                        <a:t>Tintori</a:t>
                      </a:r>
                      <a:r>
                        <a:rPr lang="en-US" dirty="0"/>
                        <a:t> et al.,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Early Embryo (2Ep cell)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Log2(FC) &gt; 5,</a:t>
                      </a:r>
                    </a:p>
                    <a:p>
                      <a:r>
                        <a:rPr lang="en-US" dirty="0"/>
                        <a:t>p adj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0004"/>
                  </a:ext>
                </a:extLst>
              </a:tr>
              <a:tr h="967597">
                <a:tc>
                  <a:txBody>
                    <a:bodyPr/>
                    <a:lstStyle/>
                    <a:p>
                      <a:r>
                        <a:rPr lang="en-US" dirty="0" err="1"/>
                        <a:t>Hashimshony</a:t>
                      </a:r>
                      <a:r>
                        <a:rPr lang="en-US" dirty="0"/>
                        <a:t> et al.,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Embryo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in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32005"/>
                  </a:ext>
                </a:extLst>
              </a:tr>
              <a:tr h="744306">
                <a:tc>
                  <a:txBody>
                    <a:bodyPr/>
                    <a:lstStyle/>
                    <a:p>
                      <a:r>
                        <a:rPr lang="en-US" dirty="0"/>
                        <a:t>Pauli et al., 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Percentile &gt; 0.8, p-value &lt;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83035"/>
                  </a:ext>
                </a:extLst>
              </a:tr>
              <a:tr h="744306">
                <a:tc>
                  <a:txBody>
                    <a:bodyPr/>
                    <a:lstStyle/>
                    <a:p>
                      <a:r>
                        <a:rPr lang="en-US" dirty="0"/>
                        <a:t>Spencer et al.,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 Embryo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 Change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5x, FDR 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5%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06684"/>
                  </a:ext>
                </a:extLst>
              </a:tr>
              <a:tr h="744306">
                <a:tc>
                  <a:txBody>
                    <a:bodyPr/>
                    <a:lstStyle/>
                    <a:p>
                      <a:r>
                        <a:rPr lang="en-US" dirty="0"/>
                        <a:t>Spencer et al.,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 Change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5x, FDR 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5%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7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06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0965-030A-3E4E-A0BA-E62F07BA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2: </a:t>
            </a:r>
            <a:r>
              <a:rPr lang="en-US" dirty="0" err="1"/>
              <a:t>smFISH</a:t>
            </a:r>
            <a:r>
              <a:rPr lang="en-US" dirty="0"/>
              <a:t> Genes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82E99-09B6-CA49-BA33-D99A0E8F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835150"/>
            <a:ext cx="11061700" cy="318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85675D-71CE-524D-8723-1A9C58AC41A0}"/>
              </a:ext>
            </a:extLst>
          </p:cNvPr>
          <p:cNvSpPr txBox="1"/>
          <p:nvPr/>
        </p:nvSpPr>
        <p:spPr>
          <a:xfrm>
            <a:off x="4554809" y="5361140"/>
            <a:ext cx="387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 2 removes aat-6, pgp-1, M88.4</a:t>
            </a:r>
          </a:p>
        </p:txBody>
      </p:sp>
    </p:spTree>
    <p:extLst>
      <p:ext uri="{BB962C8B-B14F-4D97-AF65-F5344CB8AC3E}">
        <p14:creationId xmlns:p14="http://schemas.microsoft.com/office/powerpoint/2010/main" val="201245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B61F-7C8C-5542-8FFF-2E2D2F7B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2 downstream analysis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0B69E-1D79-CB4F-8F48-DC9068044487}"/>
              </a:ext>
            </a:extLst>
          </p:cNvPr>
          <p:cNvSpPr/>
          <p:nvPr/>
        </p:nvSpPr>
        <p:spPr>
          <a:xfrm>
            <a:off x="1204450" y="1913281"/>
            <a:ext cx="2868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Time-resolved RNA heatmap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E8C7B-A7CF-8B4F-A7BF-AA54FDB60531}"/>
              </a:ext>
            </a:extLst>
          </p:cNvPr>
          <p:cNvSpPr/>
          <p:nvPr/>
        </p:nvSpPr>
        <p:spPr>
          <a:xfrm>
            <a:off x="7488534" y="1861292"/>
            <a:ext cx="255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ELT-2 binding mosaic plot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148387-3A62-EE41-ADAF-24E4D8BB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5206"/>
            <a:ext cx="6823029" cy="43527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0C12AE-164B-9E4A-8377-73AB24C16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789" y="2381436"/>
            <a:ext cx="5349211" cy="44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6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713</Words>
  <Application>Microsoft Macintosh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King and Williams et al., Figure 3. Intestine expression filtering</vt:lpstr>
      <vt:lpstr>Datasets</vt:lpstr>
      <vt:lpstr>Published Data Parameters</vt:lpstr>
      <vt:lpstr>Filtering 1</vt:lpstr>
      <vt:lpstr>Filtering 1: smFISH Genes</vt:lpstr>
      <vt:lpstr>Filtering 1 downstream analysis </vt:lpstr>
      <vt:lpstr>Filtering 2</vt:lpstr>
      <vt:lpstr>Filtering 2: smFISH Genes</vt:lpstr>
      <vt:lpstr>Filtering 2 downstream analysis </vt:lpstr>
      <vt:lpstr>Filtering 3</vt:lpstr>
      <vt:lpstr>Filtering 3: smFISH Genes</vt:lpstr>
      <vt:lpstr>Filtering 3 downstream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Williams,Robert</dc:creator>
  <cp:lastModifiedBy>Williams,Robert</cp:lastModifiedBy>
  <cp:revision>12</cp:revision>
  <dcterms:created xsi:type="dcterms:W3CDTF">2021-02-16T03:52:35Z</dcterms:created>
  <dcterms:modified xsi:type="dcterms:W3CDTF">2021-02-16T06:38:52Z</dcterms:modified>
</cp:coreProperties>
</file>