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8" r:id="rId4"/>
    <p:sldId id="262" r:id="rId5"/>
    <p:sldId id="264" r:id="rId6"/>
    <p:sldId id="268" r:id="rId7"/>
    <p:sldId id="265" r:id="rId8"/>
    <p:sldId id="257" r:id="rId9"/>
    <p:sldId id="270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55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3" autoAdjust="0"/>
  </p:normalViewPr>
  <p:slideViewPr>
    <p:cSldViewPr snapToGrid="0" snapToObjects="1">
      <p:cViewPr>
        <p:scale>
          <a:sx n="98" d="100"/>
          <a:sy n="98" d="100"/>
        </p:scale>
        <p:origin x="840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Statistical test for NO difference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t>Equivalence Testing for Psychological Research: A Tutorial</a:t>
            </a: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15 June,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Choice of smallest effect size of interest (SESOI)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Tutorial (Lakëns et al., 2018) discussion.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Just-noticeable difference. Burriss et al., 2015:</a:t>
            </a:r>
          </a:p>
          <a:p>
            <a:pPr marL="0" lvl="0" indent="0">
              <a:buNone/>
            </a:pPr>
            <a:r>
              <a:t>Research question: Do ovulating women signal men by becoming more flush in the face?</a:t>
            </a:r>
          </a:p>
          <a:p>
            <a:pPr lvl="1"/>
            <a:r>
              <a:t>NIH funded research?</a:t>
            </a:r>
          </a:p>
          <a:p>
            <a:pPr lvl="1"/>
            <a:r>
              <a:t>Maybelline?</a:t>
            </a:r>
          </a:p>
          <a:p>
            <a:pPr marL="0" lvl="0" indent="0">
              <a:buNone/>
            </a:pPr>
            <a:r>
              <a:t>Just-noticeable difference: Change in face redness perceptable by men.</a:t>
            </a:r>
          </a:p>
          <a:p>
            <a:pPr marL="0" lvl="0" indent="0">
              <a:buNone/>
            </a:pPr>
            <a:r>
              <a:t>Authors’ conclusions: women do become more flush, but not enough to be discernable by the naked eye. (Maybelline withdraws funding)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Statistical Power, no laughing matter</a:t>
            </a:r>
          </a:p>
          <a:p>
            <a:pPr lvl="1"/>
            <a:r>
              <a:t>What </a:t>
            </a:r>
            <a:r>
              <a:rPr b="1"/>
              <a:t>effect size</a:t>
            </a:r>
            <a:r>
              <a:t> can we detect at alpha=.05, sample size n, power=.8?</a:t>
            </a:r>
          </a:p>
          <a:p>
            <a:pPr lvl="1"/>
            <a:r>
              <a:rPr b="1"/>
              <a:t>Effect size</a:t>
            </a:r>
            <a:r>
              <a:t> in units of </a:t>
            </a:r>
            <a:r>
              <a:rPr i="1"/>
              <a:t>Cohen’s d.</a:t>
            </a:r>
          </a:p>
          <a:p>
            <a:pPr lvl="1"/>
            <a:r>
              <a:t>Run TOST using </a:t>
            </a:r>
            <a:r>
              <a:rPr b="1"/>
              <a:t>effect size</a:t>
            </a:r>
            <a:r>
              <a:t>, rather than raw value.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3" y="3113314"/>
            <a:ext cx="8904515" cy="3222172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How do we</a:t>
            </a:r>
            <a:r>
              <a:rPr lang="en-US" dirty="0"/>
              <a:t> test </a:t>
            </a:r>
            <a:r>
              <a:rPr dirty="0"/>
              <a:t>the inverse?</a:t>
            </a:r>
            <a:r>
              <a:rPr lang="en-US" dirty="0"/>
              <a:t> that the means are </a:t>
            </a:r>
            <a:r>
              <a:rPr lang="en-US" i="1" dirty="0"/>
              <a:t>not different?</a:t>
            </a:r>
            <a:r>
              <a:rPr i="1" dirty="0"/>
              <a:t> </a:t>
            </a:r>
            <a:endParaRPr lang="en-US" i="1" dirty="0"/>
          </a:p>
          <a:p>
            <a:r>
              <a:rPr lang="en-US" dirty="0"/>
              <a:t>Can’t we just use a high p-value to </a:t>
            </a:r>
            <a:r>
              <a:rPr lang="en-US" i="1" dirty="0"/>
              <a:t>accept H</a:t>
            </a:r>
            <a:r>
              <a:rPr lang="en-US" i="1" baseline="-25000" dirty="0"/>
              <a:t>0</a:t>
            </a:r>
            <a:r>
              <a:rPr lang="en-US" i="1" dirty="0"/>
              <a:t>?</a:t>
            </a:r>
          </a:p>
          <a:p>
            <a:r>
              <a:rPr lang="en-US" dirty="0"/>
              <a:t>No. Hypothesis testing can only reject, based on low probability of a hypothesis.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methods compare probabilities i.e. p(H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)/p(H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); Bayesian modeling, mixture models…</a:t>
            </a:r>
          </a:p>
          <a:p>
            <a:r>
              <a:rPr dirty="0"/>
              <a:t>How do we </a:t>
            </a:r>
            <a:r>
              <a:rPr lang="en-US" dirty="0"/>
              <a:t>test, and </a:t>
            </a:r>
            <a:r>
              <a:rPr dirty="0"/>
              <a:t>get a p-value</a:t>
            </a:r>
            <a:r>
              <a:rPr lang="en-US" dirty="0"/>
              <a:t>,</a:t>
            </a:r>
            <a:r>
              <a:rPr dirty="0"/>
              <a:t> for two things being equal?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B02D63-C9F0-7C48-B5FA-212BE9F08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42182"/>
              </p:ext>
            </p:extLst>
          </p:nvPr>
        </p:nvGraphicFramePr>
        <p:xfrm>
          <a:off x="108856" y="424543"/>
          <a:ext cx="8904513" cy="23012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642679481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3207280736"/>
                    </a:ext>
                  </a:extLst>
                </a:gridCol>
                <a:gridCol w="2688771">
                  <a:extLst>
                    <a:ext uri="{9D8B030D-6E8A-4147-A177-3AD203B41FA5}">
                      <a16:colId xmlns:a16="http://schemas.microsoft.com/office/drawing/2014/main" val="3500768926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1008208077"/>
                    </a:ext>
                  </a:extLst>
                </a:gridCol>
                <a:gridCol w="1556655">
                  <a:extLst>
                    <a:ext uri="{9D8B030D-6E8A-4147-A177-3AD203B41FA5}">
                      <a16:colId xmlns:a16="http://schemas.microsoft.com/office/drawing/2014/main" val="2652926362"/>
                    </a:ext>
                  </a:extLst>
                </a:gridCol>
              </a:tblGrid>
              <a:tr h="684443">
                <a:tc>
                  <a:txBody>
                    <a:bodyPr/>
                    <a:lstStyle/>
                    <a:p>
                      <a:r>
                        <a:rPr lang="en-US" dirty="0"/>
                        <a:t>Statistical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hypothesis</a:t>
                      </a:r>
                    </a:p>
                    <a:p>
                      <a:r>
                        <a:rPr lang="en-US" dirty="0"/>
                        <a:t>(H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24121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r>
                        <a:rPr lang="en-US" dirty="0"/>
                        <a:t>Two-sample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difference between the </a:t>
                      </a:r>
                      <a:r>
                        <a:rPr lang="en-US" b="1" dirty="0"/>
                        <a:t>means of the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seeing observed ∆ (or greater) if 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H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. Support H</a:t>
                      </a:r>
                      <a:r>
                        <a:rPr lang="en-US" baseline="-25000" dirty="0"/>
                        <a:t>a</a:t>
                      </a:r>
                      <a:r>
                        <a:rPr lang="en-US" baseline="0" dirty="0"/>
                        <a:t>: </a:t>
                      </a:r>
                      <a:r>
                        <a:rPr lang="en-US" b="1" baseline="0" dirty="0"/>
                        <a:t>means</a:t>
                      </a:r>
                      <a:r>
                        <a:rPr lang="en-US" baseline="0" dirty="0"/>
                        <a:t> are unequal.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To Reject H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19615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6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Real example: a</a:t>
            </a:r>
            <a:r>
              <a:rPr dirty="0"/>
              <a:t>re these two samples the same?</a:t>
            </a:r>
          </a:p>
        </p:txBody>
      </p:sp>
      <p:pic>
        <p:nvPicPr>
          <p:cNvPr id="9" name="Picture 1" descr="Adeline_TOST_files/figure-pptx/data-1.png">
            <a:extLst>
              <a:ext uri="{FF2B5EF4-FFF2-40B4-BE49-F238E27FC236}">
                <a16:creationId xmlns:a16="http://schemas.microsoft.com/office/drawing/2014/main" id="{0757F893-779E-5140-A171-263782B8345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1415" y="1752600"/>
            <a:ext cx="378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 9" descr="Adeline_TOST_files/figure-pptx/ci-1.png">
            <a:extLst>
              <a:ext uri="{FF2B5EF4-FFF2-40B4-BE49-F238E27FC236}">
                <a16:creationId xmlns:a16="http://schemas.microsoft.com/office/drawing/2014/main" id="{301DE178-8050-8445-9D9B-C8C6D3DD0340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88757" y="1752600"/>
            <a:ext cx="378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4CB17-E6CD-434D-AC55-D197447C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359229"/>
            <a:ext cx="8229600" cy="751114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T-test (unequal means)</a:t>
            </a:r>
          </a:p>
        </p:txBody>
      </p:sp>
      <p:pic>
        <p:nvPicPr>
          <p:cNvPr id="4" name="Picture 3" descr="Adeline_TOST_files/figure-pptx/t-test-1.png">
            <a:extLst>
              <a:ext uri="{FF2B5EF4-FFF2-40B4-BE49-F238E27FC236}">
                <a16:creationId xmlns:a16="http://schemas.microsoft.com/office/drawing/2014/main" id="{D72F6A73-0E72-F841-AD01-553AA254062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EE393-2253-5D40-8AC8-64C7CDC9E4C0}"/>
              </a:ext>
            </a:extLst>
          </p:cNvPr>
          <p:cNvSpPr txBox="1"/>
          <p:nvPr/>
        </p:nvSpPr>
        <p:spPr>
          <a:xfrm rot="16200000">
            <a:off x="5120641" y="3357153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 difference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1916-B6F2-1441-B845-84612A09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359229"/>
            <a:ext cx="8229600" cy="751114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Equivalence test: Two One-Sided Tests (TOST).</a:t>
            </a:r>
            <a:endParaRPr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B84153-9CDF-A246-A586-E55D875B10AA}"/>
              </a:ext>
            </a:extLst>
          </p:cNvPr>
          <p:cNvSpPr txBox="1">
            <a:spLocks/>
          </p:cNvSpPr>
          <p:nvPr/>
        </p:nvSpPr>
        <p:spPr>
          <a:xfrm>
            <a:off x="533400" y="5998028"/>
            <a:ext cx="8229600" cy="75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/>
              <a:buNone/>
            </a:pPr>
            <a:r>
              <a:rPr lang="en-US" sz="2400" dirty="0"/>
              <a:t>*Caveat: You must define an equivalence range.</a:t>
            </a:r>
          </a:p>
        </p:txBody>
      </p:sp>
      <p:pic>
        <p:nvPicPr>
          <p:cNvPr id="5" name="Picture 4" descr="Adeline_TOST_files/figure-pptx/visualize-cis-1.png">
            <a:extLst>
              <a:ext uri="{FF2B5EF4-FFF2-40B4-BE49-F238E27FC236}">
                <a16:creationId xmlns:a16="http://schemas.microsoft.com/office/drawing/2014/main" id="{5C637060-AC96-0B46-8369-6F9151BDC3B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2009D4-630E-D348-90A3-FFA628FC1AD4}"/>
              </a:ext>
            </a:extLst>
          </p:cNvPr>
          <p:cNvSpPr txBox="1"/>
          <p:nvPr/>
        </p:nvSpPr>
        <p:spPr>
          <a:xfrm rot="16200000">
            <a:off x="5120641" y="3357153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 difference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30B7BC-5BED-2A4D-AF1F-4BFACAA51B2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1002891" y="311119"/>
            <a:ext cx="7098890" cy="42775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1193CA-0F00-BD4B-8CB9-3CBBE344C22F}"/>
              </a:ext>
            </a:extLst>
          </p:cNvPr>
          <p:cNvSpPr txBox="1"/>
          <p:nvPr/>
        </p:nvSpPr>
        <p:spPr>
          <a:xfrm>
            <a:off x="0" y="1485899"/>
            <a:ext cx="205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TOSTER package (R) output:</a:t>
            </a:r>
          </a:p>
          <a:p>
            <a:pPr algn="ctr"/>
            <a:r>
              <a:rPr lang="en-US" dirty="0"/>
              <a:t>confidence intervals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9A2EDF-645C-FA46-9238-7B525EEA7F91}"/>
              </a:ext>
            </a:extLst>
          </p:cNvPr>
          <p:cNvGrpSpPr/>
          <p:nvPr/>
        </p:nvGrpSpPr>
        <p:grpSpPr>
          <a:xfrm>
            <a:off x="4798145" y="2331473"/>
            <a:ext cx="3185649" cy="810556"/>
            <a:chOff x="4798145" y="2331473"/>
            <a:chExt cx="3185649" cy="810556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ED1CA87-ECBA-CD44-A65D-C3DC42493311}"/>
                </a:ext>
              </a:extLst>
            </p:cNvPr>
            <p:cNvSpPr/>
            <p:nvPr/>
          </p:nvSpPr>
          <p:spPr>
            <a:xfrm rot="16200000">
              <a:off x="5629585" y="1500033"/>
              <a:ext cx="460887" cy="2123768"/>
            </a:xfrm>
            <a:prstGeom prst="leftBrace">
              <a:avLst>
                <a:gd name="adj1" fmla="val 59534"/>
                <a:gd name="adj2" fmla="val 48649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F1A02A-8DBA-1447-BBF5-E80F242B7700}"/>
                </a:ext>
              </a:extLst>
            </p:cNvPr>
            <p:cNvSpPr txBox="1"/>
            <p:nvPr/>
          </p:nvSpPr>
          <p:spPr>
            <a:xfrm>
              <a:off x="5034116" y="2772697"/>
              <a:ext cx="2949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95%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c.i.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includes 0; test fails.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B85FA1-48D4-054F-A46B-85338DDBC578}"/>
              </a:ext>
            </a:extLst>
          </p:cNvPr>
          <p:cNvGrpSpPr/>
          <p:nvPr/>
        </p:nvGrpSpPr>
        <p:grpSpPr>
          <a:xfrm>
            <a:off x="4296696" y="1526456"/>
            <a:ext cx="3726426" cy="610833"/>
            <a:chOff x="4296696" y="1526456"/>
            <a:chExt cx="3726426" cy="610833"/>
          </a:xfrm>
        </p:grpSpPr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F86C09AE-E757-9B4E-AB81-515DB6BFA700}"/>
                </a:ext>
              </a:extLst>
            </p:cNvPr>
            <p:cNvSpPr/>
            <p:nvPr/>
          </p:nvSpPr>
          <p:spPr>
            <a:xfrm rot="5400000">
              <a:off x="5740192" y="1132554"/>
              <a:ext cx="229831" cy="1779639"/>
            </a:xfrm>
            <a:prstGeom prst="leftBrace">
              <a:avLst>
                <a:gd name="adj1" fmla="val 53134"/>
                <a:gd name="adj2" fmla="val 48649"/>
              </a:avLst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B3639D-9381-5B45-BFAC-851A001E91B2}"/>
                </a:ext>
              </a:extLst>
            </p:cNvPr>
            <p:cNvSpPr txBox="1"/>
            <p:nvPr/>
          </p:nvSpPr>
          <p:spPr>
            <a:xfrm>
              <a:off x="4296696" y="1526456"/>
              <a:ext cx="3726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90% </a:t>
              </a:r>
              <a:r>
                <a:rPr lang="en-US" dirty="0" err="1">
                  <a:solidFill>
                    <a:schemeClr val="accent4">
                      <a:lumMod val="75000"/>
                    </a:schemeClr>
                  </a:solidFill>
                </a:rPr>
                <a:t>c.i.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 within [-1,1]; TOST passes.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2A6AF4-C7C2-4246-AF7E-3D3A6E9432BD}"/>
              </a:ext>
            </a:extLst>
          </p:cNvPr>
          <p:cNvGrpSpPr/>
          <p:nvPr/>
        </p:nvGrpSpPr>
        <p:grpSpPr>
          <a:xfrm>
            <a:off x="139700" y="3848510"/>
            <a:ext cx="7078816" cy="1475181"/>
            <a:chOff x="139700" y="3848510"/>
            <a:chExt cx="7078816" cy="147518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40D2BC4-C25D-0C4D-95B5-7164156C8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45" t="22464" b="9509"/>
            <a:stretch/>
          </p:blipFill>
          <p:spPr>
            <a:xfrm>
              <a:off x="2234791" y="3848510"/>
              <a:ext cx="4983725" cy="147518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E95ADD-51A0-E643-89CE-ECA9EAF69B47}"/>
                </a:ext>
              </a:extLst>
            </p:cNvPr>
            <p:cNvSpPr txBox="1"/>
            <p:nvPr/>
          </p:nvSpPr>
          <p:spPr>
            <a:xfrm>
              <a:off x="139700" y="4013200"/>
              <a:ext cx="19267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Two one-sided t-test distributions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B32CE1-3AC3-1844-A8F8-7097D2340D6B}"/>
              </a:ext>
            </a:extLst>
          </p:cNvPr>
          <p:cNvGrpSpPr/>
          <p:nvPr/>
        </p:nvGrpSpPr>
        <p:grpSpPr>
          <a:xfrm>
            <a:off x="139700" y="5478906"/>
            <a:ext cx="7078064" cy="1197837"/>
            <a:chOff x="139700" y="5478906"/>
            <a:chExt cx="7078064" cy="119783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71DA70-47E1-9842-814E-96140A7B07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59" t="23729" b="18588"/>
            <a:stretch/>
          </p:blipFill>
          <p:spPr>
            <a:xfrm>
              <a:off x="2252579" y="5478906"/>
              <a:ext cx="4965185" cy="119783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07FE8D-3205-8749-A3E4-DA966E38558A}"/>
                </a:ext>
              </a:extLst>
            </p:cNvPr>
            <p:cNvSpPr txBox="1"/>
            <p:nvPr/>
          </p:nvSpPr>
          <p:spPr>
            <a:xfrm>
              <a:off x="139700" y="5549900"/>
              <a:ext cx="19267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Original two-sided t-test against 0: distribution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C12162-AEBA-A740-8FB8-CEF5CAD7979C}"/>
              </a:ext>
            </a:extLst>
          </p:cNvPr>
          <p:cNvGrpSpPr/>
          <p:nvPr/>
        </p:nvGrpSpPr>
        <p:grpSpPr>
          <a:xfrm>
            <a:off x="-369224" y="0"/>
            <a:ext cx="14320074" cy="1581253"/>
            <a:chOff x="-1692645" y="3091543"/>
            <a:chExt cx="14320074" cy="158125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23C09D1-E241-CC4D-9C64-A4760D1AE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0956" r="29643"/>
            <a:stretch/>
          </p:blipFill>
          <p:spPr>
            <a:xfrm>
              <a:off x="-1692645" y="3091543"/>
              <a:ext cx="14320074" cy="158125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F27CCE-E8C7-9C46-8EB6-3C8B88CA9522}"/>
                </a:ext>
              </a:extLst>
            </p:cNvPr>
            <p:cNvSpPr txBox="1"/>
            <p:nvPr/>
          </p:nvSpPr>
          <p:spPr>
            <a:xfrm>
              <a:off x="4125687" y="4223659"/>
              <a:ext cx="33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Help doc from Prism/GraphPad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C6FA957-8A6A-DD46-A16C-4B8F6D79F38B}"/>
              </a:ext>
            </a:extLst>
          </p:cNvPr>
          <p:cNvSpPr txBox="1"/>
          <p:nvPr/>
        </p:nvSpPr>
        <p:spPr>
          <a:xfrm rot="16200000">
            <a:off x="5068389" y="3814354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BF891-ECB7-5844-BE99-51B2DFC16995}"/>
              </a:ext>
            </a:extLst>
          </p:cNvPr>
          <p:cNvSpPr txBox="1"/>
          <p:nvPr/>
        </p:nvSpPr>
        <p:spPr>
          <a:xfrm rot="16200000">
            <a:off x="5077097" y="5429794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</a:t>
            </a:r>
          </a:p>
        </p:txBody>
      </p:sp>
    </p:spTree>
    <p:extLst>
      <p:ext uri="{BB962C8B-B14F-4D97-AF65-F5344CB8AC3E}">
        <p14:creationId xmlns:p14="http://schemas.microsoft.com/office/powerpoint/2010/main" val="132536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" y="261257"/>
            <a:ext cx="8229600" cy="4525963"/>
          </a:xfrm>
        </p:spPr>
        <p:txBody>
          <a:bodyPr>
            <a:noAutofit/>
          </a:bodyPr>
          <a:lstStyle/>
          <a:p>
            <a:pPr marL="1270000" lvl="0" indent="0">
              <a:buNone/>
            </a:pPr>
            <a:r>
              <a:rPr sz="1200" b="1" dirty="0">
                <a:latin typeface="Courier"/>
              </a:rPr>
              <a:t>## TOST results:</a:t>
            </a:r>
            <a:r>
              <a:rPr sz="1200" dirty="0">
                <a:latin typeface="Courier"/>
              </a:rPr>
              <a:t>
## t-value lower bound: 5.94    p-value lower bound: 0.00000009
## t-value upper bound: -1.99   p-value upper bound: 0.026
## degrees of freedom : 57.8
## 
## Equivalence bounds (raw scores):
## low </a:t>
            </a:r>
            <a:r>
              <a:rPr sz="1200" dirty="0" err="1">
                <a:latin typeface="Courier"/>
              </a:rPr>
              <a:t>eqbound</a:t>
            </a:r>
            <a:r>
              <a:rPr sz="1200" dirty="0">
                <a:latin typeface="Courier"/>
              </a:rPr>
              <a:t>: -1 
## high </a:t>
            </a:r>
            <a:r>
              <a:rPr sz="1200" dirty="0" err="1">
                <a:latin typeface="Courier"/>
              </a:rPr>
              <a:t>eqbound</a:t>
            </a:r>
            <a:r>
              <a:rPr sz="1200" dirty="0">
                <a:latin typeface="Courier"/>
              </a:rPr>
              <a:t>: 1
## 
## TOST confidence interval:
## lower bound 90% CI: 0.076
## upper bound 90% CI:  0.919
## 
## NHST confidence interval:
## lower bound 95% CI: -0.007
## upper bound 95% CI:  1.002
## 
## Equivalence Test Result:
## The equivalence test was significant, t(57.8) = -1.992, p = 0.0255, given equivalence bounds of -1.000 and 1.000 (on a raw scale) and an alpha of 0.05.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Null Hypothesis Test Result:
## The null hypothesis test was non-significant, t(57.8) = 1.975, p = 0.053, given an alpha of 0.05.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</a:t>
            </a:r>
          </a:p>
          <a:p>
            <a:pPr marL="1270000" lvl="0" indent="0">
              <a:buNone/>
            </a:pPr>
            <a:r>
              <a:rPr sz="1200" b="1" dirty="0">
                <a:latin typeface="Courier"/>
              </a:rPr>
              <a:t>## Based on the equivalence test and the null-hypothesis test combined, we can conclude that the observed effect is statistically not different from zero and statistically equivalent to zero.</a:t>
            </a:r>
          </a:p>
          <a:p>
            <a:pPr marL="1270000" lvl="0" indent="0">
              <a:buNone/>
            </a:pPr>
            <a:endParaRPr sz="1200" dirty="0">
              <a:latin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B02D63-C9F0-7C48-B5FA-212BE9F08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30730"/>
              </p:ext>
            </p:extLst>
          </p:nvPr>
        </p:nvGraphicFramePr>
        <p:xfrm>
          <a:off x="108856" y="424543"/>
          <a:ext cx="8904513" cy="379340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35763">
                  <a:extLst>
                    <a:ext uri="{9D8B030D-6E8A-4147-A177-3AD203B41FA5}">
                      <a16:colId xmlns:a16="http://schemas.microsoft.com/office/drawing/2014/main" val="642679481"/>
                    </a:ext>
                  </a:extLst>
                </a:gridCol>
                <a:gridCol w="1785205">
                  <a:extLst>
                    <a:ext uri="{9D8B030D-6E8A-4147-A177-3AD203B41FA5}">
                      <a16:colId xmlns:a16="http://schemas.microsoft.com/office/drawing/2014/main" val="3207280736"/>
                    </a:ext>
                  </a:extLst>
                </a:gridCol>
                <a:gridCol w="1613137">
                  <a:extLst>
                    <a:ext uri="{9D8B030D-6E8A-4147-A177-3AD203B41FA5}">
                      <a16:colId xmlns:a16="http://schemas.microsoft.com/office/drawing/2014/main" val="3500768926"/>
                    </a:ext>
                  </a:extLst>
                </a:gridCol>
                <a:gridCol w="1789505">
                  <a:extLst>
                    <a:ext uri="{9D8B030D-6E8A-4147-A177-3AD203B41FA5}">
                      <a16:colId xmlns:a16="http://schemas.microsoft.com/office/drawing/2014/main" val="1008208077"/>
                    </a:ext>
                  </a:extLst>
                </a:gridCol>
                <a:gridCol w="1780903">
                  <a:extLst>
                    <a:ext uri="{9D8B030D-6E8A-4147-A177-3AD203B41FA5}">
                      <a16:colId xmlns:a16="http://schemas.microsoft.com/office/drawing/2014/main" val="2652926362"/>
                    </a:ext>
                  </a:extLst>
                </a:gridCol>
              </a:tblGrid>
              <a:tr h="684443">
                <a:tc>
                  <a:txBody>
                    <a:bodyPr/>
                    <a:lstStyle/>
                    <a:p>
                      <a:r>
                        <a:rPr lang="en-US" dirty="0"/>
                        <a:t>Statistical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hypothesis</a:t>
                      </a:r>
                    </a:p>
                    <a:p>
                      <a:r>
                        <a:rPr lang="en-US" dirty="0"/>
                        <a:t>(H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24121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r>
                        <a:rPr lang="en-US" dirty="0"/>
                        <a:t>Two-sample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difference in </a:t>
                      </a:r>
                      <a:r>
                        <a:rPr lang="en-US" b="1" dirty="0"/>
                        <a:t>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seeing observed ∆ (or greater) if 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H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. Support H</a:t>
                      </a:r>
                      <a:r>
                        <a:rPr lang="en-US" baseline="-25000" dirty="0"/>
                        <a:t>a</a:t>
                      </a:r>
                      <a:r>
                        <a:rPr lang="en-US" baseline="0" dirty="0"/>
                        <a:t>: </a:t>
                      </a:r>
                      <a:r>
                        <a:rPr lang="en-US" b="1" baseline="0" dirty="0"/>
                        <a:t>means</a:t>
                      </a:r>
                      <a:r>
                        <a:rPr lang="en-US" baseline="0" dirty="0"/>
                        <a:t> are unequal.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To Reject H</a:t>
                      </a:r>
                      <a:r>
                        <a:rPr lang="en-US" baseline="-25000" dirty="0"/>
                        <a:t>0</a:t>
                      </a:r>
                    </a:p>
                    <a:p>
                      <a:r>
                        <a:rPr lang="en-US" dirty="0"/>
                        <a:t>(not accept H</a:t>
                      </a:r>
                      <a:r>
                        <a:rPr lang="en-US" baseline="-25000" dirty="0"/>
                        <a:t>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19615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r>
                        <a:rPr lang="en-US" dirty="0"/>
                        <a:t>Two one-sided tests </a:t>
                      </a:r>
                      <a:r>
                        <a:rPr lang="en-US" b="1" dirty="0"/>
                        <a:t>TOST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There </a:t>
                      </a:r>
                      <a:r>
                        <a:rPr lang="en-US" b="1" i="1" dirty="0"/>
                        <a:t>is</a:t>
                      </a:r>
                      <a:r>
                        <a:rPr lang="en-US" i="1" dirty="0"/>
                        <a:t> </a:t>
                      </a:r>
                      <a:r>
                        <a:rPr lang="en-US" dirty="0"/>
                        <a:t>a difference in </a:t>
                      </a:r>
                      <a:r>
                        <a:rPr lang="en-US" b="1" dirty="0"/>
                        <a:t>means </a:t>
                      </a:r>
                      <a:r>
                        <a:rPr lang="en-US" b="0" dirty="0"/>
                        <a:t>(defined by equivalence boundaries).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Same as above.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Reject both H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 Groups have no difference.</a:t>
                      </a:r>
                      <a:endParaRPr lang="en-US" baseline="-25000" dirty="0"/>
                    </a:p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To Reject either H</a:t>
                      </a:r>
                      <a:r>
                        <a:rPr lang="en-US" baseline="-25000" dirty="0"/>
                        <a:t>0,</a:t>
                      </a:r>
                    </a:p>
                    <a:p>
                      <a:r>
                        <a:rPr lang="en-US" baseline="0" dirty="0"/>
                        <a:t>Groups are not statistically equivalent.</a:t>
                      </a:r>
                    </a:p>
                    <a:p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3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86EA-4AC7-404E-B406-B716583E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outcomes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CA10F5-F822-A049-B9F4-6E1274FE4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305324"/>
              </p:ext>
            </p:extLst>
          </p:nvPr>
        </p:nvGraphicFramePr>
        <p:xfrm>
          <a:off x="457200" y="1600200"/>
          <a:ext cx="8229600" cy="41757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50692036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2738713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24368828"/>
                    </a:ext>
                  </a:extLst>
                </a:gridCol>
              </a:tblGrid>
              <a:tr h="1356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t-test for difference</a:t>
                      </a:r>
                    </a:p>
                    <a:p>
                      <a:r>
                        <a:rPr lang="en-US" dirty="0"/>
                        <a:t>Reject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t-test for difference</a:t>
                      </a:r>
                    </a:p>
                    <a:p>
                      <a:r>
                        <a:rPr lang="en-US" dirty="0"/>
                        <a:t>Fail to Reject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96339"/>
                  </a:ext>
                </a:extLst>
              </a:tr>
              <a:tr h="1356360">
                <a:tc>
                  <a:txBody>
                    <a:bodyPr/>
                    <a:lstStyle/>
                    <a:p>
                      <a:r>
                        <a:rPr lang="en-US" dirty="0"/>
                        <a:t>Two one-sided tests:</a:t>
                      </a:r>
                    </a:p>
                    <a:p>
                      <a:r>
                        <a:rPr lang="en-US" dirty="0"/>
                        <a:t>both tests reject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Different, but within equivalence bounds. </a:t>
                      </a:r>
                      <a:r>
                        <a:rPr lang="en-US" dirty="0"/>
                        <a:t>Two groups are different</a:t>
                      </a:r>
                    </a:p>
                    <a:p>
                      <a:r>
                        <a:rPr lang="en-US" dirty="0"/>
                        <a:t>(but not enough to exclude the equivalence bounds)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Equivalent.</a:t>
                      </a:r>
                      <a:r>
                        <a:rPr lang="en-US" dirty="0"/>
                        <a:t> Two groups are equivalent. (</a:t>
                      </a:r>
                      <a:r>
                        <a:rPr lang="en-US" i="1" dirty="0"/>
                        <a:t>and</a:t>
                      </a:r>
                      <a:r>
                        <a:rPr lang="en-US" dirty="0"/>
                        <a:t> not different).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86283"/>
                  </a:ext>
                </a:extLst>
              </a:tr>
              <a:tr h="1356360">
                <a:tc>
                  <a:txBody>
                    <a:bodyPr/>
                    <a:lstStyle/>
                    <a:p>
                      <a:r>
                        <a:rPr lang="en-US" dirty="0"/>
                        <a:t>Two one-sided tests</a:t>
                      </a:r>
                    </a:p>
                    <a:p>
                      <a:r>
                        <a:rPr lang="en-US" dirty="0"/>
                        <a:t>either test Fails To 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Different and exceeding equivalence bounds.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Inconclusive. </a:t>
                      </a:r>
                      <a:r>
                        <a:rPr lang="en-US" dirty="0"/>
                        <a:t>There is not enough statistical evidence to determine difference or equivalence.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0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22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776</Words>
  <Application>Microsoft Macintosh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Statistical test for NO difference</vt:lpstr>
      <vt:lpstr>PowerPoint Presentation</vt:lpstr>
      <vt:lpstr>Real example: are these two samples the same?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Possible outcomes</vt:lpstr>
      <vt:lpstr>Choice of smallest effect size of interest (SESOI)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test for NO difference</dc:title>
  <dc:creator/>
  <cp:keywords/>
  <cp:lastModifiedBy>King,David</cp:lastModifiedBy>
  <cp:revision>27</cp:revision>
  <dcterms:created xsi:type="dcterms:W3CDTF">2020-06-15T23:00:27Z</dcterms:created>
  <dcterms:modified xsi:type="dcterms:W3CDTF">2020-06-17T03:27:39Z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itation">
    <vt:lpwstr>Advances in Methods and Practices in Psychological Science, 2018</vt:lpwstr>
  </property>
  <property fmtid="{D5CDD505-2E9C-101B-9397-08002B2CF9AE}" pid="3" name="date">
    <vt:lpwstr>15 June, 2020</vt:lpwstr>
  </property>
  <property fmtid="{D5CDD505-2E9C-101B-9397-08002B2CF9AE}" pid="4" name="output">
    <vt:lpwstr>powerpoint_presentation</vt:lpwstr>
  </property>
  <property fmtid="{D5CDD505-2E9C-101B-9397-08002B2CF9AE}" pid="5" name="subtitle">
    <vt:lpwstr>Equivalence Testing for Psychological Research: A Tutorial</vt:lpwstr>
  </property>
</Properties>
</file>