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56" r:id="rId3"/>
    <p:sldId id="269" r:id="rId4"/>
    <p:sldId id="345" r:id="rId5"/>
    <p:sldId id="258" r:id="rId6"/>
    <p:sldId id="262" r:id="rId7"/>
    <p:sldId id="346" r:id="rId8"/>
    <p:sldId id="264" r:id="rId9"/>
    <p:sldId id="268" r:id="rId10"/>
    <p:sldId id="265" r:id="rId11"/>
    <p:sldId id="270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3"/>
    <a:srgbClr val="953735"/>
    <a:srgbClr val="EB5556"/>
    <a:srgbClr val="654F7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3" autoAdjust="0"/>
  </p:normalViewPr>
  <p:slideViewPr>
    <p:cSldViewPr snapToGrid="0" snapToObjects="1">
      <p:cViewPr>
        <p:scale>
          <a:sx n="100" d="100"/>
          <a:sy n="100" d="100"/>
        </p:scale>
        <p:origin x="760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6D47B-39A1-7F49-8522-F75EBFC44535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04AD-101E-4149-B387-693210C5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Stars indicate </a:t>
            </a:r>
            <a:r>
              <a:rPr lang="en-US" dirty="0" err="1"/>
              <a:t>prevalences</a:t>
            </a:r>
            <a:r>
              <a:rPr lang="en-US" dirty="0"/>
              <a:t> (chi square)</a:t>
            </a:r>
          </a:p>
          <a:p>
            <a:r>
              <a:rPr lang="en-US" dirty="0"/>
              <a:t>Those with disseminated infection have lower titer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F9ED-5156-A749-AEA7-6CE53C577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point. For a specific study, what effect size did they have a certain power to detect? Base it on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E04AD-101E-4149-B387-693210C57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90A-DAE6-8940-944F-A2716F426D78}" type="datetime1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D31-4031-0843-ACCE-5752DA23E4A8}" type="datetime1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EFC-2055-FB41-88EC-3E1BBE43240B}" type="datetime1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21C-DA6A-F04A-9A75-37AD5770AA21}" type="datetime1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82F-DCE5-5749-95D3-8EFC7ABAD800}" type="datetime1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DC09-582C-D847-8C4E-51C4A7648ED7}" type="datetime1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71E-8717-0441-A256-B09A43E8E63E}" type="datetime1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D69-62D5-124D-AA64-4C92E99A9820}" type="datetime1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A78-8944-0C4A-A6C3-B89414650DDE}" type="datetime1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0C6E-27EA-D145-AA00-4BCBE49E470F}" type="datetime1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AC1E-D494-B948-9F78-150D461BA535}" type="datetime1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4D65-0675-3346-B867-5AE953C8DF1D}" type="datetime1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F5F06-5B9E-0D42-B550-DAE7672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 Summer Stats Workshop 2020</a:t>
            </a:r>
            <a:br>
              <a:rPr lang="en-US" sz="31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5DA5-14E7-F340-8821-A8602AC1F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1109881"/>
            <a:ext cx="8178799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120000"/>
              </a:lnSpc>
            </a:pPr>
            <a:r>
              <a:rPr lang="en-US" sz="2200" dirty="0"/>
              <a:t>The era of bad stuff, but also free virtual meetings.</a:t>
            </a:r>
          </a:p>
          <a:p>
            <a:pPr marL="114300" defTabSz="914400">
              <a:lnSpc>
                <a:spcPct val="120000"/>
              </a:lnSpc>
            </a:pPr>
            <a:r>
              <a:rPr lang="en-US" sz="2200" dirty="0"/>
              <a:t>Visit Erin Nishimura’s lab at: </a:t>
            </a:r>
            <a:r>
              <a:rPr lang="en-US" sz="2200" dirty="0" err="1"/>
              <a:t>onishlab.colostate.edu</a:t>
            </a:r>
            <a:endParaRPr lang="en-US" sz="2200" dirty="0"/>
          </a:p>
          <a:p>
            <a:pPr marL="571500" lvl="1" defTabSz="914400">
              <a:lnSpc>
                <a:spcPct val="120000"/>
              </a:lnSpc>
            </a:pPr>
            <a:r>
              <a:rPr lang="en-US" sz="2200" dirty="0"/>
              <a:t>Writing workshop – July 16th</a:t>
            </a:r>
          </a:p>
          <a:p>
            <a:pPr marL="571500" lvl="1" defTabSz="914400">
              <a:lnSpc>
                <a:spcPct val="120000"/>
              </a:lnSpc>
            </a:pPr>
            <a:r>
              <a:rPr lang="en-US" sz="2200" dirty="0"/>
              <a:t>Science communication workshop – August 6</a:t>
            </a:r>
            <a:r>
              <a:rPr lang="en-US" sz="2200" baseline="30000" dirty="0"/>
              <a:t>th</a:t>
            </a:r>
            <a:endParaRPr lang="en-US" sz="2200" dirty="0"/>
          </a:p>
          <a:p>
            <a:pPr marL="114300" defTabSz="914400">
              <a:lnSpc>
                <a:spcPct val="120000"/>
              </a:lnSpc>
            </a:pPr>
            <a:endParaRPr lang="en-US" sz="2200" dirty="0"/>
          </a:p>
          <a:p>
            <a:pPr marL="114300" defTabSz="914400">
              <a:lnSpc>
                <a:spcPct val="120000"/>
              </a:lnSpc>
            </a:pPr>
            <a:r>
              <a:rPr lang="en-US" sz="2200" dirty="0"/>
              <a:t>Show and Tell Style. Informal! Ask questions! Discuss!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4CA92-9AAA-594B-B7CA-872B90BD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EF2332-01BF-834F-8236-50238282D533}" type="slidenum">
              <a:rPr lang="en-US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F2FAA27-80EE-F14B-904D-699ECCB838AB}"/>
              </a:ext>
            </a:extLst>
          </p:cNvPr>
          <p:cNvSpPr txBox="1">
            <a:spLocks/>
          </p:cNvSpPr>
          <p:nvPr/>
        </p:nvSpPr>
        <p:spPr>
          <a:xfrm>
            <a:off x="1411516" y="4256313"/>
            <a:ext cx="6248398" cy="290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Program: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Mikaela Elder –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Rob Williams – Permutation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Adeline Williams – Chi-square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Adeline and David King – Equivalence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Ben </a:t>
            </a:r>
            <a:r>
              <a:rPr lang="en-US" sz="1800" dirty="0" err="1"/>
              <a:t>Prytherch</a:t>
            </a:r>
            <a:r>
              <a:rPr lang="en-US" sz="1800" dirty="0"/>
              <a:t> – Effect Size and Power Analysis</a:t>
            </a:r>
          </a:p>
        </p:txBody>
      </p:sp>
    </p:spTree>
    <p:extLst>
      <p:ext uri="{BB962C8B-B14F-4D97-AF65-F5344CB8AC3E}">
        <p14:creationId xmlns:p14="http://schemas.microsoft.com/office/powerpoint/2010/main" val="310187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261257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>
                <a:latin typeface="Courier"/>
              </a:rPr>
              <a:t>## TOST results:</a:t>
            </a:r>
            <a:r>
              <a:rPr sz="1200" dirty="0">
                <a:latin typeface="Courier"/>
              </a:rPr>
              <a:t>
## t-value lower bound: 5.94    p-value lower bound: 0.00000009
## t-value upper bound: -1.99   p-value upper bound: 0.026
## degrees of freedom : 57.8
## 
## Equivalence bounds (raw scores):
## low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-1 
## high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1
## 
## TOST confidence interval:
## lower bound 90% CI: 0.076
## upper bound 90% CI:  0.919
## 
## NHST confidence interval:
## lower bound 95% CI: -0.007
## upper bound 95% CI:  1.002
## 
## Equivalence Test Result:
## The equivalence test was significant, t(57.8) = -1.992, p = 0.0255, given equivalence bounds of -1.000 and 1.000 (on a raw scale) and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Null Hypothesis Test Result:
## The null hypothesis test was non-significant, t(57.8) = 1.975, p = 0.053, given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b="1" dirty="0">
                <a:latin typeface="Courier"/>
              </a:rPr>
              <a:t>## Based on the equivalence test and the null-hypothesis test combined, we can conclude that the observed effect is statistically not different from zero and statistically equivalent to zero.</a:t>
            </a: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9B04E-8410-894D-97BB-39BD727B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6EA-4AC7-404E-B406-B716583E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27000"/>
            <a:ext cx="8229600" cy="1143000"/>
          </a:xfrm>
        </p:spPr>
        <p:txBody>
          <a:bodyPr/>
          <a:lstStyle/>
          <a:p>
            <a:r>
              <a:rPr lang="en-US" dirty="0"/>
              <a:t>Possible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A10F5-F822-A049-B9F4-6E1274FE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413281"/>
              </p:ext>
            </p:extLst>
          </p:nvPr>
        </p:nvGraphicFramePr>
        <p:xfrm>
          <a:off x="1219200" y="1879600"/>
          <a:ext cx="7061199" cy="4069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53733">
                  <a:extLst>
                    <a:ext uri="{9D8B030D-6E8A-4147-A177-3AD203B41FA5}">
                      <a16:colId xmlns:a16="http://schemas.microsoft.com/office/drawing/2014/main" val="506920365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82738713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24368828"/>
                    </a:ext>
                  </a:extLst>
                </a:gridCol>
              </a:tblGrid>
              <a:tr h="1356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Fail to 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633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tests:</a:t>
                      </a:r>
                    </a:p>
                    <a:p>
                      <a:r>
                        <a:rPr lang="en-US" dirty="0"/>
                        <a:t>both tests 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Different, but within equivalence bounds.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Equivalent (what we saw).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86283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</a:t>
                      </a:r>
                    </a:p>
                    <a:p>
                      <a:r>
                        <a:rPr lang="en-US" dirty="0"/>
                        <a:t>either test Fails To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 and exceeding equivalence bounds.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Inconclusive.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52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72E5-943E-8B4E-9B59-EF261015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08436-4A01-5E48-A5E4-54B6272D5B13}"/>
              </a:ext>
            </a:extLst>
          </p:cNvPr>
          <p:cNvSpPr txBox="1">
            <a:spLocks/>
          </p:cNvSpPr>
          <p:nvPr/>
        </p:nvSpPr>
        <p:spPr>
          <a:xfrm rot="16200000">
            <a:off x="-615950" y="3968750"/>
            <a:ext cx="2679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77EEC-FBCA-144D-818D-B1A134F31FEC}"/>
              </a:ext>
            </a:extLst>
          </p:cNvPr>
          <p:cNvSpPr txBox="1">
            <a:spLocks/>
          </p:cNvSpPr>
          <p:nvPr/>
        </p:nvSpPr>
        <p:spPr>
          <a:xfrm>
            <a:off x="4813300" y="1282700"/>
            <a:ext cx="2108200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71422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Choice of smallest effect size of interest (SESOI)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Tutorial (</a:t>
            </a:r>
            <a:r>
              <a:rPr dirty="0" err="1"/>
              <a:t>Lakëns</a:t>
            </a:r>
            <a:r>
              <a:rPr dirty="0"/>
              <a:t> et al., 2018) discussion.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Just-noticeable difference. </a:t>
            </a:r>
            <a:r>
              <a:rPr b="1" dirty="0" err="1"/>
              <a:t>Burriss</a:t>
            </a:r>
            <a:r>
              <a:rPr b="1" dirty="0"/>
              <a:t> et al., 2015:</a:t>
            </a:r>
          </a:p>
          <a:p>
            <a:pPr marL="0" lvl="0" indent="0">
              <a:buNone/>
            </a:pPr>
            <a:r>
              <a:rPr dirty="0"/>
              <a:t>Research question: Do ovulating women signal men by becoming more flush in the face?</a:t>
            </a:r>
          </a:p>
          <a:p>
            <a:r>
              <a:rPr dirty="0"/>
              <a:t>NIH funded research?</a:t>
            </a:r>
          </a:p>
          <a:p>
            <a:r>
              <a:rPr dirty="0"/>
              <a:t>Maybelline?</a:t>
            </a:r>
          </a:p>
          <a:p>
            <a:pPr marL="0" lvl="0" indent="0">
              <a:buNone/>
            </a:pPr>
            <a:r>
              <a:rPr dirty="0"/>
              <a:t>Just-noticeable difference</a:t>
            </a:r>
            <a:r>
              <a:rPr lang="en-US" dirty="0"/>
              <a:t> =</a:t>
            </a:r>
            <a:r>
              <a:rPr dirty="0"/>
              <a:t> </a:t>
            </a:r>
            <a:r>
              <a:rPr lang="en-US" dirty="0"/>
              <a:t>min. ∆</a:t>
            </a:r>
            <a:r>
              <a:rPr dirty="0"/>
              <a:t> in face redness perceptible by men.</a:t>
            </a:r>
          </a:p>
          <a:p>
            <a:pPr marL="0" lvl="0" indent="0">
              <a:buNone/>
            </a:pPr>
            <a:r>
              <a:rPr dirty="0"/>
              <a:t>Authors’ conclusions: women do become more flush, but not enough to be discernable by the naked eye. (Maybelline </a:t>
            </a:r>
            <a:r>
              <a:rPr lang="en-US" dirty="0"/>
              <a:t>cancel</a:t>
            </a:r>
            <a:r>
              <a:rPr dirty="0"/>
              <a:t>s </a:t>
            </a:r>
            <a:r>
              <a:rPr lang="en-US" dirty="0"/>
              <a:t>rouge ad project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Statistical Power, no laughing matter</a:t>
            </a:r>
          </a:p>
          <a:p>
            <a:r>
              <a:rPr dirty="0"/>
              <a:t>What </a:t>
            </a:r>
            <a:r>
              <a:rPr b="1" dirty="0"/>
              <a:t>effect size</a:t>
            </a:r>
            <a:r>
              <a:rPr dirty="0"/>
              <a:t> can we detect at alpha=.05, sample size n, power=.8?</a:t>
            </a:r>
          </a:p>
          <a:p>
            <a:r>
              <a:rPr b="1" dirty="0"/>
              <a:t>Effect size</a:t>
            </a:r>
            <a:r>
              <a:rPr dirty="0"/>
              <a:t> in units of </a:t>
            </a:r>
            <a:r>
              <a:rPr i="1" dirty="0"/>
              <a:t>Cohen’s d.</a:t>
            </a:r>
          </a:p>
          <a:p>
            <a:r>
              <a:rPr dirty="0"/>
              <a:t>Run TOST using </a:t>
            </a:r>
            <a:r>
              <a:rPr b="1" dirty="0"/>
              <a:t>effect size</a:t>
            </a:r>
            <a:r>
              <a:rPr dirty="0"/>
              <a:t>, rather than raw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7526-07C5-4D4D-8130-ED82817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1943-DD71-D24C-86BE-C4E755A50807}"/>
              </a:ext>
            </a:extLst>
          </p:cNvPr>
          <p:cNvSpPr txBox="1"/>
          <p:nvPr/>
        </p:nvSpPr>
        <p:spPr>
          <a:xfrm>
            <a:off x="444137" y="6191794"/>
            <a:ext cx="437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Inform your choice from prior research.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774-FCE6-3D43-820B-0AC918AD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558C-FB65-FD42-8A7C-FD84E18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will forever look at the 95% confidence interval as the TOST equivalence boundary at </a:t>
            </a:r>
            <a:r>
              <a:rPr lang="el-GR" dirty="0"/>
              <a:t>α</a:t>
            </a:r>
            <a:r>
              <a:rPr lang="en-US" dirty="0"/>
              <a:t> = .025</a:t>
            </a:r>
          </a:p>
          <a:p>
            <a:r>
              <a:rPr lang="en-US" dirty="0"/>
              <a:t>Predefining an equivalence bound </a:t>
            </a:r>
            <a:r>
              <a:rPr lang="en-US" i="1" dirty="0"/>
              <a:t>a priori</a:t>
            </a:r>
            <a:r>
              <a:rPr lang="en-US" dirty="0"/>
              <a:t> is a specific test of a hypothesis. A succinct framing of the question.</a:t>
            </a:r>
          </a:p>
          <a:p>
            <a:r>
              <a:rPr lang="en-US" dirty="0"/>
              <a:t>TOSTER has functions for:</a:t>
            </a:r>
          </a:p>
          <a:p>
            <a:pPr lvl="1"/>
            <a:r>
              <a:rPr lang="en-US" dirty="0"/>
              <a:t>one-sample t-test</a:t>
            </a:r>
          </a:p>
          <a:p>
            <a:pPr lvl="1"/>
            <a:r>
              <a:rPr lang="en-US" dirty="0"/>
              <a:t>two-sample t-test</a:t>
            </a:r>
          </a:p>
          <a:p>
            <a:pPr lvl="1"/>
            <a:r>
              <a:rPr lang="en-US" dirty="0"/>
              <a:t>proportion test</a:t>
            </a:r>
          </a:p>
          <a:p>
            <a:pPr lvl="1"/>
            <a:r>
              <a:rPr lang="en-US" dirty="0"/>
              <a:t>correlation (r)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8D21-5DF7-F44C-9137-3AB46CD7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57" y="617310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Equivalence testing:</a:t>
            </a:r>
            <a:br>
              <a:rPr lang="en-US" dirty="0"/>
            </a:br>
            <a:r>
              <a:rPr dirty="0"/>
              <a:t>Statistical test for NO difference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17F3-6462-D14D-BCCC-F9310880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93294-1299-BF4A-A7B0-9F270E3FC371}"/>
              </a:ext>
            </a:extLst>
          </p:cNvPr>
          <p:cNvSpPr txBox="1"/>
          <p:nvPr/>
        </p:nvSpPr>
        <p:spPr>
          <a:xfrm>
            <a:off x="838200" y="4893128"/>
            <a:ext cx="84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Lakens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Daniël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 al.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“Equivalence Testing for Psychological Research: A Tutorial.”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Advances in Methods and Practices in Psychological Science, vol. 1, no. 2, 2018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 really a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74EE-C989-0840-ABED-0380093988C2}"/>
              </a:ext>
            </a:extLst>
          </p:cNvPr>
          <p:cNvSpPr txBox="1"/>
          <p:nvPr/>
        </p:nvSpPr>
        <p:spPr>
          <a:xfrm>
            <a:off x="1257300" y="2971800"/>
            <a:ext cx="504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 learned how to do this in undergrad stats…. right?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7C4AD-463B-0C4E-866C-C3F62CFC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2336800"/>
            <a:ext cx="2355850" cy="2355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3113314"/>
            <a:ext cx="8904515" cy="322217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How do we</a:t>
            </a:r>
            <a:r>
              <a:rPr lang="en-US" dirty="0"/>
              <a:t> test </a:t>
            </a:r>
            <a:r>
              <a:rPr dirty="0"/>
              <a:t>the inverse?</a:t>
            </a:r>
            <a:r>
              <a:rPr lang="en-US" dirty="0"/>
              <a:t> that the means are </a:t>
            </a:r>
            <a:r>
              <a:rPr lang="en-US" i="1" dirty="0"/>
              <a:t>not different?</a:t>
            </a:r>
            <a:r>
              <a:rPr i="1" dirty="0"/>
              <a:t> </a:t>
            </a:r>
            <a:endParaRPr lang="en-US" i="1" dirty="0"/>
          </a:p>
          <a:p>
            <a:r>
              <a:rPr lang="en-US" dirty="0"/>
              <a:t>Can’t we just use a high p-value to </a:t>
            </a:r>
            <a:r>
              <a:rPr lang="en-US" i="1" dirty="0"/>
              <a:t>accept H</a:t>
            </a:r>
            <a:r>
              <a:rPr lang="en-US" i="1" baseline="-25000" dirty="0"/>
              <a:t>0</a:t>
            </a:r>
            <a:r>
              <a:rPr lang="en-US" i="1" dirty="0"/>
              <a:t>? No?</a:t>
            </a:r>
            <a:r>
              <a:rPr lang="en-US" dirty="0"/>
              <a:t> Why the H naught?</a:t>
            </a:r>
          </a:p>
          <a:p>
            <a:r>
              <a:rPr lang="en-US" dirty="0"/>
              <a:t>What if p(H</a:t>
            </a:r>
            <a:r>
              <a:rPr lang="en-US" baseline="-25000" dirty="0"/>
              <a:t>a</a:t>
            </a:r>
            <a:r>
              <a:rPr lang="en-US" dirty="0"/>
              <a:t>) is also high? We’re only describing p(H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methods compare probabilities, i.e., 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)/p(H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to see which is higher; Bayesian modeling, mixture models…</a:t>
            </a:r>
          </a:p>
          <a:p>
            <a:r>
              <a:rPr dirty="0"/>
              <a:t>How do we </a:t>
            </a:r>
            <a:r>
              <a:rPr lang="en-US" dirty="0"/>
              <a:t>test, and </a:t>
            </a:r>
            <a:r>
              <a:rPr dirty="0"/>
              <a:t>get a p-value</a:t>
            </a:r>
            <a:r>
              <a:rPr lang="en-US" dirty="0"/>
              <a:t>,</a:t>
            </a:r>
            <a:r>
              <a:rPr dirty="0"/>
              <a:t> for two things being equal?</a:t>
            </a:r>
            <a:endParaRPr lang="en-US" dirty="0"/>
          </a:p>
          <a:p>
            <a:r>
              <a:rPr lang="en-US" dirty="0"/>
              <a:t>Example from Adeline’s data.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42182"/>
              </p:ext>
            </p:extLst>
          </p:nvPr>
        </p:nvGraphicFramePr>
        <p:xfrm>
          <a:off x="108856" y="424543"/>
          <a:ext cx="8904513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between the </a:t>
                      </a:r>
                      <a:r>
                        <a:rPr lang="en-US" b="1" dirty="0"/>
                        <a:t>means of the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0DCE-A481-964A-9290-00ECAF4A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E3017D3-F1C0-954F-A6BB-E0BBE52EC74A}"/>
              </a:ext>
            </a:extLst>
          </p:cNvPr>
          <p:cNvSpPr txBox="1"/>
          <p:nvPr/>
        </p:nvSpPr>
        <p:spPr>
          <a:xfrm>
            <a:off x="172954" y="5717886"/>
            <a:ext cx="1463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350" dirty="0"/>
              <a:t>Franz et al., 2015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9" t="49000" r="10102" b="17667"/>
          <a:stretch/>
        </p:blipFill>
        <p:spPr>
          <a:xfrm>
            <a:off x="4464165" y="1580910"/>
            <a:ext cx="4157662" cy="413697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3929F92-B632-2245-839C-F9CB40C3C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47090" r="32340"/>
          <a:stretch/>
        </p:blipFill>
        <p:spPr bwMode="auto">
          <a:xfrm>
            <a:off x="371007" y="2150152"/>
            <a:ext cx="3687581" cy="23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57FEC7BC-91C8-DC43-B497-C567AEB2FB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25164" r="30547" b="33852"/>
          <a:stretch/>
        </p:blipFill>
        <p:spPr>
          <a:xfrm>
            <a:off x="4114946" y="2242758"/>
            <a:ext cx="1495269" cy="14053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B3D45A-0B0D-DF48-9449-BCFF20C68A89}"/>
              </a:ext>
            </a:extLst>
          </p:cNvPr>
          <p:cNvSpPr txBox="1">
            <a:spLocks/>
          </p:cNvSpPr>
          <p:nvPr/>
        </p:nvSpPr>
        <p:spPr>
          <a:xfrm>
            <a:off x="172954" y="785480"/>
            <a:ext cx="8798092" cy="6255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Anti-NS3/4A are resistant to ZIKV due to midgut infection barrier (MIB)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0BFB1-B908-2B4C-854F-2143C7206E73}"/>
              </a:ext>
            </a:extLst>
          </p:cNvPr>
          <p:cNvSpPr/>
          <p:nvPr/>
        </p:nvSpPr>
        <p:spPr>
          <a:xfrm>
            <a:off x="6193971" y="2057400"/>
            <a:ext cx="402772" cy="66402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36978-74E2-6F4A-A252-0B42DA8AC13D}"/>
              </a:ext>
            </a:extLst>
          </p:cNvPr>
          <p:cNvSpPr/>
          <p:nvPr/>
        </p:nvSpPr>
        <p:spPr>
          <a:xfrm>
            <a:off x="7271658" y="2068286"/>
            <a:ext cx="402772" cy="66402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74638"/>
            <a:ext cx="8447314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Zooming in on the data: is there a difference between antiNS3/4A and the control</a:t>
            </a:r>
            <a:r>
              <a:rPr dirty="0"/>
              <a:t>?</a:t>
            </a:r>
          </a:p>
        </p:txBody>
      </p:sp>
      <p:pic>
        <p:nvPicPr>
          <p:cNvPr id="9" name="Picture 1" descr="Adeline_TOST_files/figure-pptx/data-1.png">
            <a:extLst>
              <a:ext uri="{FF2B5EF4-FFF2-40B4-BE49-F238E27FC236}">
                <a16:creationId xmlns:a16="http://schemas.microsoft.com/office/drawing/2014/main" id="{0757F893-779E-5140-A171-263782B8345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2520"/>
          <a:stretch/>
        </p:blipFill>
        <p:spPr bwMode="auto">
          <a:xfrm>
            <a:off x="4410529" y="2449285"/>
            <a:ext cx="3784600" cy="39551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Adeline_TOST_files/figure-pptx/ci-1.png">
            <a:extLst>
              <a:ext uri="{FF2B5EF4-FFF2-40B4-BE49-F238E27FC236}">
                <a16:creationId xmlns:a16="http://schemas.microsoft.com/office/drawing/2014/main" id="{301DE178-8050-8445-9D9B-C8C6D3DD034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12279"/>
          <a:stretch/>
        </p:blipFill>
        <p:spPr bwMode="auto">
          <a:xfrm>
            <a:off x="361043" y="2438399"/>
            <a:ext cx="3784600" cy="39660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73146-C193-0B42-BF0C-2236D63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E35B2-8350-494F-ACD4-53CFCEDF017C}"/>
              </a:ext>
            </a:extLst>
          </p:cNvPr>
          <p:cNvSpPr txBox="1"/>
          <p:nvPr/>
        </p:nvSpPr>
        <p:spPr>
          <a:xfrm>
            <a:off x="2362200" y="1826986"/>
            <a:ext cx="617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Viral </a:t>
            </a:r>
            <a:r>
              <a:rPr lang="en-US" sz="2800" dirty="0" err="1"/>
              <a:t>titre</a:t>
            </a:r>
            <a:r>
              <a:rPr lang="en-US" sz="2800" dirty="0"/>
              <a:t> in infected mosquitos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B059C-1BEB-434E-853A-09AE610DCDD7}"/>
              </a:ext>
            </a:extLst>
          </p:cNvPr>
          <p:cNvSpPr txBox="1"/>
          <p:nvPr/>
        </p:nvSpPr>
        <p:spPr>
          <a:xfrm>
            <a:off x="850900" y="2423885"/>
            <a:ext cx="340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Mean, 95% confidence intervals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19CF5-B60E-D34B-A169-563C2980A729}"/>
              </a:ext>
            </a:extLst>
          </p:cNvPr>
          <p:cNvSpPr txBox="1"/>
          <p:nvPr/>
        </p:nvSpPr>
        <p:spPr>
          <a:xfrm>
            <a:off x="5207000" y="2474685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Same data: median, interquartile range. (Whiskers are 1.5*IQR)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480F1E-DD1C-624A-86BA-F74917BDB1D7}"/>
              </a:ext>
            </a:extLst>
          </p:cNvPr>
          <p:cNvGrpSpPr/>
          <p:nvPr/>
        </p:nvGrpSpPr>
        <p:grpSpPr>
          <a:xfrm>
            <a:off x="2097058" y="2824378"/>
            <a:ext cx="744785" cy="132654"/>
            <a:chOff x="1466786" y="3028762"/>
            <a:chExt cx="744785" cy="1326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06F05D-9E73-784D-B230-E3F2EE6C8AA7}"/>
                </a:ext>
              </a:extLst>
            </p:cNvPr>
            <p:cNvSpPr/>
            <p:nvPr/>
          </p:nvSpPr>
          <p:spPr>
            <a:xfrm>
              <a:off x="1470330" y="3028762"/>
              <a:ext cx="741241" cy="132654"/>
            </a:xfrm>
            <a:prstGeom prst="rect">
              <a:avLst/>
            </a:prstGeom>
            <a:noFill/>
            <a:ln w="28575">
              <a:solidFill>
                <a:srgbClr val="EA3F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0F1737-661C-374E-9B39-C9C0E6366726}"/>
                </a:ext>
              </a:extLst>
            </p:cNvPr>
            <p:cNvSpPr/>
            <p:nvPr/>
          </p:nvSpPr>
          <p:spPr>
            <a:xfrm>
              <a:off x="1466786" y="3067747"/>
              <a:ext cx="741241" cy="45719"/>
            </a:xfrm>
            <a:prstGeom prst="rect">
              <a:avLst/>
            </a:prstGeom>
            <a:solidFill>
              <a:srgbClr val="EA3F33"/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CB17-E6CD-434D-AC55-D197447C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T-test (unequal means)</a:t>
            </a:r>
          </a:p>
        </p:txBody>
      </p:sp>
      <p:pic>
        <p:nvPicPr>
          <p:cNvPr id="4" name="Picture 3" descr="Adeline_TOST_files/figure-pptx/t-test-1.png">
            <a:extLst>
              <a:ext uri="{FF2B5EF4-FFF2-40B4-BE49-F238E27FC236}">
                <a16:creationId xmlns:a16="http://schemas.microsoft.com/office/drawing/2014/main" id="{D72F6A73-0E72-F841-AD01-553AA254062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EE393-2253-5D40-8AC8-64C7CDC9E4C0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5233-CA69-8647-B4D4-618423C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930-6CD0-D84F-BBAA-8E094CFF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an equivalence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314A-E43C-454C-B604-E85DA993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326E8-F4B2-3C48-AEEC-D76427BA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4" t="49000" r="10102" b="27429"/>
          <a:stretch/>
        </p:blipFill>
        <p:spPr>
          <a:xfrm>
            <a:off x="5606143" y="1480458"/>
            <a:ext cx="3243052" cy="32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EE7E53-1306-464F-9E7F-4CB51637D1A4}"/>
              </a:ext>
            </a:extLst>
          </p:cNvPr>
          <p:cNvSpPr/>
          <p:nvPr/>
        </p:nvSpPr>
        <p:spPr>
          <a:xfrm>
            <a:off x="6193971" y="2057400"/>
            <a:ext cx="468086" cy="66402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F32CE-8B05-3A4C-A126-8BBC80A46374}"/>
              </a:ext>
            </a:extLst>
          </p:cNvPr>
          <p:cNvSpPr/>
          <p:nvPr/>
        </p:nvSpPr>
        <p:spPr>
          <a:xfrm>
            <a:off x="7336973" y="2057401"/>
            <a:ext cx="533398" cy="66402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B7BC4-FC75-1D44-9FDE-B792B5D08A3E}"/>
              </a:ext>
            </a:extLst>
          </p:cNvPr>
          <p:cNvSpPr txBox="1"/>
          <p:nvPr/>
        </p:nvSpPr>
        <p:spPr>
          <a:xfrm>
            <a:off x="478971" y="1611085"/>
            <a:ext cx="504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When you present this to your peers, how far apart do they need to be before you say they are different?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016A8-3042-B940-A676-BD43C3919448}"/>
              </a:ext>
            </a:extLst>
          </p:cNvPr>
          <p:cNvSpPr txBox="1"/>
          <p:nvPr/>
        </p:nvSpPr>
        <p:spPr>
          <a:xfrm>
            <a:off x="478971" y="2852057"/>
            <a:ext cx="504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A 2-fold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0EC4A-AB21-994C-97E8-0461FD2D776D}"/>
              </a:ext>
            </a:extLst>
          </p:cNvPr>
          <p:cNvSpPr txBox="1"/>
          <p:nvPr/>
        </p:nvSpPr>
        <p:spPr>
          <a:xfrm>
            <a:off x="478971" y="3592286"/>
            <a:ext cx="504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Equivalence bounds: ±1 in log2 space.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80174-7962-064C-9F7F-CD4458AD9BC5}"/>
              </a:ext>
            </a:extLst>
          </p:cNvPr>
          <p:cNvSpPr txBox="1"/>
          <p:nvPr/>
        </p:nvSpPr>
        <p:spPr>
          <a:xfrm>
            <a:off x="478971" y="4343400"/>
            <a:ext cx="504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discuss different choices for this at the end.</a:t>
            </a:r>
          </a:p>
        </p:txBody>
      </p:sp>
    </p:spTree>
    <p:extLst>
      <p:ext uri="{BB962C8B-B14F-4D97-AF65-F5344CB8AC3E}">
        <p14:creationId xmlns:p14="http://schemas.microsoft.com/office/powerpoint/2010/main" val="16945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916-B6F2-1441-B845-84612A0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Equivalence test: Two One-Sided Tests (TOST).</a:t>
            </a:r>
            <a:endParaRPr b="1" dirty="0"/>
          </a:p>
        </p:txBody>
      </p:sp>
      <p:pic>
        <p:nvPicPr>
          <p:cNvPr id="5" name="Picture 4" descr="Adeline_TOST_files/figure-pptx/visualize-cis-1.png">
            <a:extLst>
              <a:ext uri="{FF2B5EF4-FFF2-40B4-BE49-F238E27FC236}">
                <a16:creationId xmlns:a16="http://schemas.microsoft.com/office/drawing/2014/main" id="{5C637060-AC96-0B46-8369-6F9151BDC3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09D4-630E-D348-90A3-FFA628FC1AD4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A4D4-496E-674A-9C0D-8DA42A21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30B7BC-5BED-2A4D-AF1F-4BFACAA51B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002891" y="311119"/>
            <a:ext cx="7098890" cy="42775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93CA-0F00-BD4B-8CB9-3CBBE344C22F}"/>
              </a:ext>
            </a:extLst>
          </p:cNvPr>
          <p:cNvSpPr txBox="1"/>
          <p:nvPr/>
        </p:nvSpPr>
        <p:spPr>
          <a:xfrm>
            <a:off x="0" y="1485899"/>
            <a:ext cx="20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TOSTER package (R) output:</a:t>
            </a:r>
          </a:p>
          <a:p>
            <a:pPr algn="ctr"/>
            <a:r>
              <a:rPr lang="en-US" dirty="0"/>
              <a:t>confidence intervals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9A2EDF-645C-FA46-9238-7B525EEA7F91}"/>
              </a:ext>
            </a:extLst>
          </p:cNvPr>
          <p:cNvGrpSpPr/>
          <p:nvPr/>
        </p:nvGrpSpPr>
        <p:grpSpPr>
          <a:xfrm>
            <a:off x="4798145" y="2331473"/>
            <a:ext cx="3185649" cy="810556"/>
            <a:chOff x="4798145" y="2331473"/>
            <a:chExt cx="3185649" cy="810556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ED1CA87-ECBA-CD44-A65D-C3DC42493311}"/>
                </a:ext>
              </a:extLst>
            </p:cNvPr>
            <p:cNvSpPr/>
            <p:nvPr/>
          </p:nvSpPr>
          <p:spPr>
            <a:xfrm rot="16200000">
              <a:off x="5629585" y="1500033"/>
              <a:ext cx="460887" cy="2123768"/>
            </a:xfrm>
            <a:prstGeom prst="leftBrace">
              <a:avLst>
                <a:gd name="adj1" fmla="val 59534"/>
                <a:gd name="adj2" fmla="val 48649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1A02A-8DBA-1447-BBF5-E80F242B7700}"/>
                </a:ext>
              </a:extLst>
            </p:cNvPr>
            <p:cNvSpPr txBox="1"/>
            <p:nvPr/>
          </p:nvSpPr>
          <p:spPr>
            <a:xfrm>
              <a:off x="5034116" y="2772697"/>
              <a:ext cx="29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95%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includes 0; test fails.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85FA1-48D4-054F-A46B-85338DDBC578}"/>
              </a:ext>
            </a:extLst>
          </p:cNvPr>
          <p:cNvGrpSpPr/>
          <p:nvPr/>
        </p:nvGrpSpPr>
        <p:grpSpPr>
          <a:xfrm>
            <a:off x="4296696" y="1657086"/>
            <a:ext cx="3726426" cy="610833"/>
            <a:chOff x="4296696" y="1526456"/>
            <a:chExt cx="3726426" cy="61083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F86C09AE-E757-9B4E-AB81-515DB6BFA700}"/>
                </a:ext>
              </a:extLst>
            </p:cNvPr>
            <p:cNvSpPr/>
            <p:nvPr/>
          </p:nvSpPr>
          <p:spPr>
            <a:xfrm rot="5400000">
              <a:off x="5740192" y="1132554"/>
              <a:ext cx="229831" cy="1779639"/>
            </a:xfrm>
            <a:prstGeom prst="leftBrace">
              <a:avLst>
                <a:gd name="adj1" fmla="val 53134"/>
                <a:gd name="adj2" fmla="val 48649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3639D-9381-5B45-BFAC-851A001E91B2}"/>
                </a:ext>
              </a:extLst>
            </p:cNvPr>
            <p:cNvSpPr txBox="1"/>
            <p:nvPr/>
          </p:nvSpPr>
          <p:spPr>
            <a:xfrm>
              <a:off x="4296696" y="1526456"/>
              <a:ext cx="37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90% 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within [-1,1]; TOST passes.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A6AF4-C7C2-4246-AF7E-3D3A6E9432BD}"/>
              </a:ext>
            </a:extLst>
          </p:cNvPr>
          <p:cNvGrpSpPr/>
          <p:nvPr/>
        </p:nvGrpSpPr>
        <p:grpSpPr>
          <a:xfrm>
            <a:off x="139700" y="3848510"/>
            <a:ext cx="7078816" cy="1475181"/>
            <a:chOff x="139700" y="3848510"/>
            <a:chExt cx="7078816" cy="14751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0D2BC4-C25D-0C4D-95B5-7164156C8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45" t="22464" b="9509"/>
            <a:stretch/>
          </p:blipFill>
          <p:spPr>
            <a:xfrm>
              <a:off x="2234791" y="3848510"/>
              <a:ext cx="4983725" cy="1475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E95ADD-51A0-E643-89CE-ECA9EAF69B47}"/>
                </a:ext>
              </a:extLst>
            </p:cNvPr>
            <p:cNvSpPr txBox="1"/>
            <p:nvPr/>
          </p:nvSpPr>
          <p:spPr>
            <a:xfrm>
              <a:off x="139700" y="4013200"/>
              <a:ext cx="1926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54F7F"/>
                  </a:solidFill>
                </a:rPr>
                <a:t>Two one-sided t-test distributions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B32CE1-3AC3-1844-A8F8-7097D2340D6B}"/>
              </a:ext>
            </a:extLst>
          </p:cNvPr>
          <p:cNvGrpSpPr/>
          <p:nvPr/>
        </p:nvGrpSpPr>
        <p:grpSpPr>
          <a:xfrm>
            <a:off x="139700" y="5478906"/>
            <a:ext cx="7078064" cy="1197837"/>
            <a:chOff x="139700" y="5478906"/>
            <a:chExt cx="7078064" cy="119783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71DA70-47E1-9842-814E-96140A7B0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59" t="23729" b="18588"/>
            <a:stretch/>
          </p:blipFill>
          <p:spPr>
            <a:xfrm>
              <a:off x="2252579" y="5478906"/>
              <a:ext cx="4965185" cy="119783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07FE8D-3205-8749-A3E4-DA966E38558A}"/>
                </a:ext>
              </a:extLst>
            </p:cNvPr>
            <p:cNvSpPr txBox="1"/>
            <p:nvPr/>
          </p:nvSpPr>
          <p:spPr>
            <a:xfrm>
              <a:off x="139700" y="5549900"/>
              <a:ext cx="1926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53735"/>
                  </a:solidFill>
                </a:rPr>
                <a:t>Original two-sided t-test against 0: distribution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2162-AEBA-A740-8FB8-CEF5CAD7979C}"/>
              </a:ext>
            </a:extLst>
          </p:cNvPr>
          <p:cNvGrpSpPr/>
          <p:nvPr/>
        </p:nvGrpSpPr>
        <p:grpSpPr>
          <a:xfrm>
            <a:off x="-369224" y="0"/>
            <a:ext cx="14320074" cy="1581253"/>
            <a:chOff x="-1692645" y="3091543"/>
            <a:chExt cx="14320074" cy="15812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3C09D1-E241-CC4D-9C64-A4760D1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956" r="29643"/>
            <a:stretch/>
          </p:blipFill>
          <p:spPr>
            <a:xfrm>
              <a:off x="-1692645" y="3091543"/>
              <a:ext cx="14320074" cy="1581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27CCE-E8C7-9C46-8EB6-3C8B88CA9522}"/>
                </a:ext>
              </a:extLst>
            </p:cNvPr>
            <p:cNvSpPr txBox="1"/>
            <p:nvPr/>
          </p:nvSpPr>
          <p:spPr>
            <a:xfrm>
              <a:off x="4125687" y="4223659"/>
              <a:ext cx="33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Help doc from Prism/GraphPad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6FA957-8A6A-DD46-A16C-4B8F6D79F38B}"/>
              </a:ext>
            </a:extLst>
          </p:cNvPr>
          <p:cNvSpPr txBox="1"/>
          <p:nvPr/>
        </p:nvSpPr>
        <p:spPr>
          <a:xfrm rot="16200000">
            <a:off x="5068389" y="381435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BF891-ECB7-5844-BE99-51B2DFC16995}"/>
              </a:ext>
            </a:extLst>
          </p:cNvPr>
          <p:cNvSpPr txBox="1"/>
          <p:nvPr/>
        </p:nvSpPr>
        <p:spPr>
          <a:xfrm rot="16200000">
            <a:off x="5077097" y="542979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EE1FACC-9578-7743-8363-6259B59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1013</Words>
  <Application>Microsoft Macintosh PowerPoint</Application>
  <PresentationFormat>On-screen Show (4:3)</PresentationFormat>
  <Paragraphs>116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Safe Summer Stats Workshop 2020 </vt:lpstr>
      <vt:lpstr>Equivalence testing: Statistical test for NO difference</vt:lpstr>
      <vt:lpstr>PowerPoint Presentation</vt:lpstr>
      <vt:lpstr>PowerPoint Presentation</vt:lpstr>
      <vt:lpstr>Zooming in on the data: is there a difference between antiNS3/4A and the control?</vt:lpstr>
      <vt:lpstr>PowerPoint Presentation</vt:lpstr>
      <vt:lpstr>Define an equivalence boundary</vt:lpstr>
      <vt:lpstr>PowerPoint Presentation</vt:lpstr>
      <vt:lpstr>PowerPoint Presentation</vt:lpstr>
      <vt:lpstr>PowerPoint Presentation</vt:lpstr>
      <vt:lpstr>Possible outcomes</vt:lpstr>
      <vt:lpstr>Choice of smallest effect size of interest (SESOI)</vt:lpstr>
      <vt:lpstr>One more thing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Summer Stats Workshop 2020 </dc:title>
  <dc:creator>King,David</dc:creator>
  <cp:lastModifiedBy>King,David</cp:lastModifiedBy>
  <cp:revision>22</cp:revision>
  <dcterms:created xsi:type="dcterms:W3CDTF">2020-06-18T02:25:45Z</dcterms:created>
  <dcterms:modified xsi:type="dcterms:W3CDTF">2020-06-18T19:48:08Z</dcterms:modified>
</cp:coreProperties>
</file>