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62" r:id="rId5"/>
    <p:sldId id="264" r:id="rId6"/>
    <p:sldId id="268" r:id="rId7"/>
    <p:sldId id="265" r:id="rId8"/>
    <p:sldId id="257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3" autoAdjust="0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Statistical test for NO difference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Equivalence Testing for Psychological Research: A Tutorial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15 June,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3113314"/>
            <a:ext cx="8904515" cy="322217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How do we</a:t>
            </a:r>
            <a:r>
              <a:rPr lang="en-US" dirty="0"/>
              <a:t> test </a:t>
            </a:r>
            <a:r>
              <a:rPr dirty="0"/>
              <a:t>the inverse?</a:t>
            </a:r>
            <a:r>
              <a:rPr lang="en-US" dirty="0"/>
              <a:t> that the means are </a:t>
            </a:r>
            <a:r>
              <a:rPr lang="en-US" i="1" dirty="0"/>
              <a:t>not different?</a:t>
            </a:r>
            <a:r>
              <a:rPr i="1" dirty="0"/>
              <a:t> </a:t>
            </a:r>
            <a:endParaRPr lang="en-US" i="1" dirty="0"/>
          </a:p>
          <a:p>
            <a:r>
              <a:rPr lang="en-US" dirty="0"/>
              <a:t>Can’t we just use a high p-value to </a:t>
            </a:r>
            <a:r>
              <a:rPr lang="en-US" i="1" dirty="0"/>
              <a:t>accept H</a:t>
            </a:r>
            <a:r>
              <a:rPr lang="en-US" i="1" baseline="-25000" dirty="0"/>
              <a:t>0</a:t>
            </a:r>
            <a:r>
              <a:rPr lang="en-US" i="1" dirty="0"/>
              <a:t>?</a:t>
            </a:r>
          </a:p>
          <a:p>
            <a:r>
              <a:rPr lang="en-US" dirty="0"/>
              <a:t>No. Hypothesis testing can only reject, based on low probability of a hypothesis.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methods compare probabilities i.e. 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)/p(H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); Bayesian modeling, mixture models…</a:t>
            </a:r>
          </a:p>
          <a:p>
            <a:r>
              <a:rPr dirty="0"/>
              <a:t>How do we </a:t>
            </a:r>
            <a:r>
              <a:rPr lang="en-US" dirty="0"/>
              <a:t>test, and </a:t>
            </a:r>
            <a:r>
              <a:rPr dirty="0"/>
              <a:t>get a p-value</a:t>
            </a:r>
            <a:r>
              <a:rPr lang="en-US" dirty="0"/>
              <a:t>,</a:t>
            </a:r>
            <a:r>
              <a:rPr dirty="0"/>
              <a:t> for two things being equal?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42182"/>
              </p:ext>
            </p:extLst>
          </p:nvPr>
        </p:nvGraphicFramePr>
        <p:xfrm>
          <a:off x="108856" y="424543"/>
          <a:ext cx="8904513" cy="2301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2688771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556655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between the </a:t>
                      </a:r>
                      <a:r>
                        <a:rPr lang="en-US" b="1" dirty="0"/>
                        <a:t>means of the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Real example: a</a:t>
            </a:r>
            <a:r>
              <a:rPr dirty="0"/>
              <a:t>re these two samples the same?</a:t>
            </a:r>
          </a:p>
        </p:txBody>
      </p:sp>
      <p:pic>
        <p:nvPicPr>
          <p:cNvPr id="9" name="Picture 1" descr="Adeline_TOST_files/figure-pptx/data-1.png">
            <a:extLst>
              <a:ext uri="{FF2B5EF4-FFF2-40B4-BE49-F238E27FC236}">
                <a16:creationId xmlns:a16="http://schemas.microsoft.com/office/drawing/2014/main" id="{0757F893-779E-5140-A171-263782B8345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1415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Adeline_TOST_files/figure-pptx/ci-1.png">
            <a:extLst>
              <a:ext uri="{FF2B5EF4-FFF2-40B4-BE49-F238E27FC236}">
                <a16:creationId xmlns:a16="http://schemas.microsoft.com/office/drawing/2014/main" id="{301DE178-8050-8445-9D9B-C8C6D3DD034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88757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eline_TOST_files/figure-pptx/t-tes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CB17-E6CD-434D-AC55-D197447C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T-test (unequal means)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eline_TOST_files/figure-pptx/visualize-ci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25185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1916-B6F2-1441-B845-84612A09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Equivalence test: Two One-Sided Tests (TOST).</a:t>
            </a:r>
            <a:endParaRPr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84153-9CDF-A246-A586-E55D875B10AA}"/>
              </a:ext>
            </a:extLst>
          </p:cNvPr>
          <p:cNvSpPr txBox="1">
            <a:spLocks/>
          </p:cNvSpPr>
          <p:nvPr/>
        </p:nvSpPr>
        <p:spPr>
          <a:xfrm>
            <a:off x="533400" y="5998028"/>
            <a:ext cx="8229600" cy="75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en-US" sz="2400" dirty="0"/>
              <a:t>*Caveat: You must define an equivalence range.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eline_TOST_files/figure-pptx/Two%20One-Sided%20Test-1.png">
            <a:extLst>
              <a:ext uri="{FF2B5EF4-FFF2-40B4-BE49-F238E27FC236}">
                <a16:creationId xmlns:a16="http://schemas.microsoft.com/office/drawing/2014/main" id="{7907D590-183C-0943-B873-2060FB015A1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4894" r="10030"/>
          <a:stretch/>
        </p:blipFill>
        <p:spPr bwMode="auto">
          <a:xfrm>
            <a:off x="2013856" y="381000"/>
            <a:ext cx="5377543" cy="48768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" name="Picture 1" descr="Adeline_TOST_files/figure-pptx/visualize-cis-1.png"/>
          <p:cNvPicPr>
            <a:picLocks noGrp="1" noChangeAspect="1"/>
          </p:cNvPicPr>
          <p:nvPr/>
        </p:nvPicPr>
        <p:blipFill rotWithShape="1">
          <a:blip r:embed="rId3"/>
          <a:srcRect t="12762" b="10915"/>
          <a:stretch/>
        </p:blipFill>
        <p:spPr bwMode="auto">
          <a:xfrm>
            <a:off x="1752600" y="2830287"/>
            <a:ext cx="5651500" cy="34507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Adeline_TOST_files/figure-pptx/Two%20One-Sided%20Test-1.png">
            <a:extLst>
              <a:ext uri="{FF2B5EF4-FFF2-40B4-BE49-F238E27FC236}">
                <a16:creationId xmlns:a16="http://schemas.microsoft.com/office/drawing/2014/main" id="{3830B7BC-5BED-2A4D-AF1F-4BFACAA51B2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38988" b="39360"/>
          <a:stretch/>
        </p:blipFill>
        <p:spPr bwMode="auto">
          <a:xfrm>
            <a:off x="947056" y="1796143"/>
            <a:ext cx="7162800" cy="10559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193CA-0F00-BD4B-8CB9-3CBBE344C22F}"/>
              </a:ext>
            </a:extLst>
          </p:cNvPr>
          <p:cNvSpPr txBox="1"/>
          <p:nvPr/>
        </p:nvSpPr>
        <p:spPr>
          <a:xfrm>
            <a:off x="130630" y="1523999"/>
            <a:ext cx="181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TOST output:</a:t>
            </a:r>
          </a:p>
          <a:p>
            <a:r>
              <a:rPr lang="en-US" dirty="0"/>
              <a:t>Same concept in</a:t>
            </a:r>
          </a:p>
          <a:p>
            <a:r>
              <a:rPr lang="en-US" dirty="0"/>
              <a:t>confidence intervals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12162-AEBA-A740-8FB8-CEF5CAD7979C}"/>
              </a:ext>
            </a:extLst>
          </p:cNvPr>
          <p:cNvGrpSpPr/>
          <p:nvPr/>
        </p:nvGrpSpPr>
        <p:grpSpPr>
          <a:xfrm>
            <a:off x="-255731" y="3450772"/>
            <a:ext cx="14320074" cy="1581253"/>
            <a:chOff x="-1692645" y="3091543"/>
            <a:chExt cx="14320074" cy="15812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3C09D1-E241-CC4D-9C64-A4760D1AE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0956" r="29643"/>
            <a:stretch/>
          </p:blipFill>
          <p:spPr>
            <a:xfrm>
              <a:off x="-1692645" y="3091543"/>
              <a:ext cx="14320074" cy="15812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F27CCE-E8C7-9C46-8EB6-3C8B88CA9522}"/>
                </a:ext>
              </a:extLst>
            </p:cNvPr>
            <p:cNvSpPr txBox="1"/>
            <p:nvPr/>
          </p:nvSpPr>
          <p:spPr>
            <a:xfrm>
              <a:off x="4125687" y="4223659"/>
              <a:ext cx="33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Help doc from Prism/GraphPad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3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261257"/>
            <a:ext cx="8229600" cy="4525963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200" b="1" dirty="0">
                <a:latin typeface="Courier"/>
              </a:rPr>
              <a:t>## TOST results:</a:t>
            </a:r>
            <a:r>
              <a:rPr sz="1200" dirty="0">
                <a:latin typeface="Courier"/>
              </a:rPr>
              <a:t>
## t-value lower bound: 5.94    p-value lower bound: 0.00000009
## t-value upper bound: -1.99   p-value upper bound: 0.026
## degrees of freedom : 57.8
## 
## Equivalence bounds (raw scores):
## low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-1 
## high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1
## 
## TOST confidence interval:
## lower bound 90% CI: 0.076
## upper bound 90% CI:  0.919
## 
## NHST confidence interval:
## lower bound 95% CI: -0.007
## upper bound 95% CI:  1.002
## 
## Equivalence Test Result:
## The equivalence test was significant, t(57.8) = -1.992, p = 0.0255, given equivalence bounds of -1.000 and 1.000 (on a raw scale) and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Null Hypothesis Test Result:
## The null hypothesis test was non-significant, t(57.8) = 1.975, p = 0.053, given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b="1" dirty="0">
                <a:latin typeface="Courier"/>
              </a:rPr>
              <a:t>## Based on the equivalence test and the null-hypothesis test combined, we can conclude that the observed effect is statistically not different from zero and statistically equivalent to zero.</a:t>
            </a:r>
          </a:p>
          <a:p>
            <a:pPr marL="1270000" lvl="0" indent="0">
              <a:buNone/>
            </a:pPr>
            <a:endParaRPr sz="1200"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30730"/>
              </p:ext>
            </p:extLst>
          </p:nvPr>
        </p:nvGraphicFramePr>
        <p:xfrm>
          <a:off x="108856" y="424543"/>
          <a:ext cx="8904513" cy="37934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35763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85205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1613137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789505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780903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in </a:t>
                      </a:r>
                      <a:r>
                        <a:rPr lang="en-US" b="1" dirty="0"/>
                        <a:t>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  <a:p>
                      <a:r>
                        <a:rPr lang="en-US" dirty="0"/>
                        <a:t>(not accept H</a:t>
                      </a:r>
                      <a:r>
                        <a:rPr lang="en-US" baseline="-25000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 one-sided tests </a:t>
                      </a:r>
                      <a:r>
                        <a:rPr lang="en-US" b="1" dirty="0"/>
                        <a:t>TOST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There </a:t>
                      </a:r>
                      <a:r>
                        <a:rPr lang="en-US" b="1" i="1" dirty="0"/>
                        <a:t>is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a difference in </a:t>
                      </a:r>
                      <a:r>
                        <a:rPr lang="en-US" b="1" dirty="0"/>
                        <a:t>means </a:t>
                      </a:r>
                      <a:r>
                        <a:rPr lang="en-US" b="0" dirty="0"/>
                        <a:t>(defined by equivalence boundaries).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as above.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 both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Groups have no difference.</a:t>
                      </a:r>
                      <a:endParaRPr lang="en-US" baseline="-25000" dirty="0"/>
                    </a:p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either H</a:t>
                      </a:r>
                      <a:r>
                        <a:rPr lang="en-US" baseline="-25000" dirty="0"/>
                        <a:t>0,</a:t>
                      </a:r>
                    </a:p>
                    <a:p>
                      <a:r>
                        <a:rPr lang="en-US" baseline="0" dirty="0"/>
                        <a:t>Groups are not statistically equivalent.</a:t>
                      </a:r>
                    </a:p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Choice of smallest effect size of interest (SESOI)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Tutorial (Lakëns et al., 2018) discussion.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Just-noticeable difference. Burriss et al., 2015:</a:t>
            </a:r>
          </a:p>
          <a:p>
            <a:pPr marL="0" lvl="0" indent="0">
              <a:buNone/>
            </a:pPr>
            <a:r>
              <a:t>Research question: Do ovulating women signal men by becoming more flush in the face?</a:t>
            </a:r>
          </a:p>
          <a:p>
            <a:pPr lvl="1"/>
            <a:r>
              <a:t>NIH funded research?</a:t>
            </a:r>
          </a:p>
          <a:p>
            <a:pPr lvl="1"/>
            <a:r>
              <a:t>Maybelline?</a:t>
            </a:r>
          </a:p>
          <a:p>
            <a:pPr marL="0" lvl="0" indent="0">
              <a:buNone/>
            </a:pPr>
            <a:r>
              <a:t>Just-noticeable difference: Change in face redness perceptable by men.</a:t>
            </a:r>
          </a:p>
          <a:p>
            <a:pPr marL="0" lvl="0" indent="0">
              <a:buNone/>
            </a:pPr>
            <a:r>
              <a:t>Authors’ conclusions: women do become more flush, but not enough to be discernable by the naked eye. (Maybelline withdraws funding)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Statistical Power, no laughing matter</a:t>
            </a:r>
          </a:p>
          <a:p>
            <a:pPr lvl="1"/>
            <a:r>
              <a:t>What </a:t>
            </a:r>
            <a:r>
              <a:rPr b="1"/>
              <a:t>effect size</a:t>
            </a:r>
            <a:r>
              <a:t> can we detect at alpha=.05, sample size n, power=.8?</a:t>
            </a:r>
          </a:p>
          <a:p>
            <a:pPr lvl="1"/>
            <a:r>
              <a:rPr b="1"/>
              <a:t>Effect size</a:t>
            </a:r>
            <a:r>
              <a:t> in units of </a:t>
            </a:r>
            <a:r>
              <a:rPr i="1"/>
              <a:t>Cohen’s d.</a:t>
            </a:r>
          </a:p>
          <a:p>
            <a:pPr lvl="1"/>
            <a:r>
              <a:t>Run TOST using </a:t>
            </a:r>
            <a:r>
              <a:rPr b="1"/>
              <a:t>effect size</a:t>
            </a:r>
            <a:r>
              <a:t>, rather than raw value.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650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</vt:lpstr>
      <vt:lpstr>Office Theme</vt:lpstr>
      <vt:lpstr>Statistical test for NO difference</vt:lpstr>
      <vt:lpstr>PowerPoint Presentation</vt:lpstr>
      <vt:lpstr>Real example: are these two samples the same?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Choice of smallest effect size of interest (SESOI)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 for NO difference</dc:title>
  <dc:creator/>
  <cp:keywords/>
  <cp:lastModifiedBy>King,David</cp:lastModifiedBy>
  <cp:revision>19</cp:revision>
  <dcterms:created xsi:type="dcterms:W3CDTF">2020-06-15T23:00:27Z</dcterms:created>
  <dcterms:modified xsi:type="dcterms:W3CDTF">2020-06-16T18:28:22Z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itation">
    <vt:lpwstr>Advances in Methods and Practices in Psychological Science, 2018</vt:lpwstr>
  </property>
  <property fmtid="{D5CDD505-2E9C-101B-9397-08002B2CF9AE}" pid="3" name="date">
    <vt:lpwstr>15 June, 2020</vt:lpwstr>
  </property>
  <property fmtid="{D5CDD505-2E9C-101B-9397-08002B2CF9AE}" pid="4" name="output">
    <vt:lpwstr>powerpoint_presentation</vt:lpwstr>
  </property>
  <property fmtid="{D5CDD505-2E9C-101B-9397-08002B2CF9AE}" pid="5" name="subtitle">
    <vt:lpwstr>Equivalence Testing for Psychological Research: A Tutorial</vt:lpwstr>
  </property>
</Properties>
</file>