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89" r:id="rId3"/>
    <p:sldId id="304" r:id="rId4"/>
    <p:sldId id="305" r:id="rId5"/>
    <p:sldId id="290" r:id="rId6"/>
    <p:sldId id="300" r:id="rId7"/>
    <p:sldId id="301" r:id="rId8"/>
    <p:sldId id="302" r:id="rId9"/>
    <p:sldId id="303" r:id="rId10"/>
    <p:sldId id="288"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58"/>
    <p:restoredTop sz="69885" autoAdjust="0"/>
  </p:normalViewPr>
  <p:slideViewPr>
    <p:cSldViewPr snapToGrid="0" snapToObjects="1">
      <p:cViewPr varScale="1">
        <p:scale>
          <a:sx n="63" d="100"/>
          <a:sy n="63" d="100"/>
        </p:scale>
        <p:origin x="-202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1D617-4908-5E44-88C5-FDF4F673F2D2}" type="datetimeFigureOut">
              <a:rPr lang="fr-FR" smtClean="0"/>
              <a:t>08/06/2017</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FAC9B-7253-CA4D-9053-57F63E445359}" type="slidenum">
              <a:rPr lang="fr-FR" smtClean="0"/>
              <a:t>‹N›</a:t>
            </a:fld>
            <a:endParaRPr lang="fr-FR"/>
          </a:p>
        </p:txBody>
      </p:sp>
    </p:spTree>
    <p:extLst>
      <p:ext uri="{BB962C8B-B14F-4D97-AF65-F5344CB8AC3E}">
        <p14:creationId xmlns:p14="http://schemas.microsoft.com/office/powerpoint/2010/main" val="51107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Bonjour, aujourd’hui on vous présente notre mini projet </a:t>
            </a:r>
            <a:r>
              <a:rPr lang="fr-CH" dirty="0" smtClean="0"/>
              <a:t>Eclipse</a:t>
            </a:r>
            <a:r>
              <a:rPr lang="fr-CH" baseline="0" dirty="0" smtClean="0"/>
              <a:t> </a:t>
            </a:r>
            <a:r>
              <a:rPr lang="fr-CH" baseline="0" dirty="0" err="1" smtClean="0"/>
              <a:t>PlugIn</a:t>
            </a:r>
            <a:r>
              <a:rPr lang="fr-CH" baseline="0" dirty="0" smtClean="0"/>
              <a:t> </a:t>
            </a:r>
            <a:r>
              <a:rPr lang="fr-CH" dirty="0" smtClean="0"/>
              <a:t>qu’on </a:t>
            </a:r>
            <a:r>
              <a:rPr lang="fr-CH" dirty="0"/>
              <a:t>a réalisé en</a:t>
            </a:r>
            <a:r>
              <a:rPr lang="fr-CH" baseline="0" dirty="0"/>
              <a:t> utilisant un </a:t>
            </a:r>
            <a:r>
              <a:rPr lang="fr-CH" baseline="0" dirty="0" err="1"/>
              <a:t>sserveur</a:t>
            </a:r>
            <a:r>
              <a:rPr lang="fr-CH" baseline="0" dirty="0"/>
              <a:t> </a:t>
            </a:r>
            <a:r>
              <a:rPr lang="fr-CH" baseline="0" dirty="0" err="1"/>
              <a:t>OpenAffect</a:t>
            </a:r>
            <a:endParaRPr lang="fr-CH" dirty="0"/>
          </a:p>
        </p:txBody>
      </p:sp>
      <p:sp>
        <p:nvSpPr>
          <p:cNvPr id="4" name="Espace réservé du numéro de diapositive 3"/>
          <p:cNvSpPr>
            <a:spLocks noGrp="1"/>
          </p:cNvSpPr>
          <p:nvPr>
            <p:ph type="sldNum" sz="quarter" idx="10"/>
          </p:nvPr>
        </p:nvSpPr>
        <p:spPr/>
        <p:txBody>
          <a:bodyPr/>
          <a:lstStyle/>
          <a:p>
            <a:fld id="{72BFAC9B-7253-CA4D-9053-57F63E445359}" type="slidenum">
              <a:rPr lang="fr-FR" smtClean="0"/>
              <a:t>1</a:t>
            </a:fld>
            <a:endParaRPr lang="fr-FR"/>
          </a:p>
        </p:txBody>
      </p:sp>
    </p:spTree>
    <p:extLst>
      <p:ext uri="{BB962C8B-B14F-4D97-AF65-F5344CB8AC3E}">
        <p14:creationId xmlns:p14="http://schemas.microsoft.com/office/powerpoint/2010/main" val="2420156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2BFAC9B-7253-CA4D-9053-57F63E445359}" type="slidenum">
              <a:rPr lang="fr-FR" smtClean="0"/>
              <a:t>10</a:t>
            </a:fld>
            <a:endParaRPr lang="fr-FR"/>
          </a:p>
        </p:txBody>
      </p:sp>
    </p:spTree>
    <p:extLst>
      <p:ext uri="{BB962C8B-B14F-4D97-AF65-F5344CB8AC3E}">
        <p14:creationId xmlns:p14="http://schemas.microsoft.com/office/powerpoint/2010/main" val="616052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a:t>
            </a:r>
            <a:r>
              <a:rPr lang="fr-FR" baseline="0" dirty="0" smtClean="0"/>
              <a:t> </a:t>
            </a:r>
            <a:r>
              <a:rPr lang="fr-FR" baseline="0" dirty="0" err="1" smtClean="0"/>
              <a:t>vuus</a:t>
            </a:r>
            <a:r>
              <a:rPr lang="fr-FR" baseline="0" dirty="0" smtClean="0"/>
              <a:t> expliquera tout d’abord le but de notre projet, le plugin en détail. Ensuite, l’architecture du système, une </a:t>
            </a:r>
            <a:r>
              <a:rPr lang="fr-FR" baseline="0" dirty="0" err="1" smtClean="0"/>
              <a:t>introduciton</a:t>
            </a:r>
            <a:r>
              <a:rPr lang="fr-FR" baseline="0" dirty="0" smtClean="0"/>
              <a:t> à </a:t>
            </a:r>
            <a:r>
              <a:rPr lang="fr-FR" baseline="0" dirty="0" err="1" smtClean="0"/>
              <a:t>OpenAffect</a:t>
            </a:r>
            <a:r>
              <a:rPr lang="fr-FR" baseline="0" dirty="0" smtClean="0"/>
              <a:t>, on vous montrera l’architecture de notre pipeline, les amélioration possibles. Et enfin, on verra comment fonctionne l’application.</a:t>
            </a:r>
            <a:endParaRPr lang="fr-FR" dirty="0"/>
          </a:p>
        </p:txBody>
      </p:sp>
      <p:sp>
        <p:nvSpPr>
          <p:cNvPr id="4" name="Espace réservé du numéro de diapositive 3"/>
          <p:cNvSpPr>
            <a:spLocks noGrp="1"/>
          </p:cNvSpPr>
          <p:nvPr>
            <p:ph type="sldNum" sz="quarter" idx="10"/>
          </p:nvPr>
        </p:nvSpPr>
        <p:spPr/>
        <p:txBody>
          <a:bodyPr/>
          <a:lstStyle/>
          <a:p>
            <a:fld id="{72BFAC9B-7253-CA4D-9053-57F63E445359}" type="slidenum">
              <a:rPr lang="fr-FR" smtClean="0"/>
              <a:t>2</a:t>
            </a:fld>
            <a:endParaRPr lang="fr-FR"/>
          </a:p>
        </p:txBody>
      </p:sp>
    </p:spTree>
    <p:extLst>
      <p:ext uri="{BB962C8B-B14F-4D97-AF65-F5344CB8AC3E}">
        <p14:creationId xmlns:p14="http://schemas.microsoft.com/office/powerpoint/2010/main" val="153049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 but de notre</a:t>
            </a:r>
            <a:r>
              <a:rPr lang="fr-FR" baseline="0" dirty="0"/>
              <a:t> projet était de développer un plugin pour Eclipse qui demande au développeur son état émotionnel qui est ensuite envoyé au serveur </a:t>
            </a:r>
            <a:r>
              <a:rPr lang="fr-FR" baseline="0" dirty="0" err="1"/>
              <a:t>openafftect</a:t>
            </a:r>
            <a:r>
              <a:rPr lang="fr-FR" baseline="0" dirty="0"/>
              <a:t>. Donc, on a aussi configuré un serveur </a:t>
            </a:r>
            <a:r>
              <a:rPr lang="fr-FR" baseline="0" dirty="0" err="1"/>
              <a:t>Openaffect</a:t>
            </a:r>
            <a:r>
              <a:rPr lang="fr-FR" baseline="0" dirty="0"/>
              <a:t> qui recueille les émotions. </a:t>
            </a:r>
            <a:endParaRPr lang="fr-FR" baseline="0" dirty="0" smtClean="0"/>
          </a:p>
          <a:p>
            <a:endParaRPr lang="fr-FR" baseline="0" dirty="0" smtClean="0"/>
          </a:p>
          <a:p>
            <a:r>
              <a:rPr lang="fr-FR" baseline="0" dirty="0" smtClean="0"/>
              <a:t>Avec la </a:t>
            </a:r>
            <a:r>
              <a:rPr lang="fr-FR" baseline="0" dirty="0" err="1" smtClean="0"/>
              <a:t>recolte</a:t>
            </a:r>
            <a:r>
              <a:rPr lang="fr-FR" baseline="0" dirty="0" smtClean="0"/>
              <a:t> de tous les émotions, on peut faire une statistique des états émotionnels des développeurs et comprendre, par exemple, à quelle heure ils sont plus stressés et quel impacte il y’a sur qualité du code</a:t>
            </a:r>
          </a:p>
          <a:p>
            <a:endParaRPr lang="fr-FR" baseline="0" dirty="0" smtClean="0"/>
          </a:p>
          <a:p>
            <a:r>
              <a:rPr lang="fr-FR" baseline="0" dirty="0" smtClean="0"/>
              <a:t>Ensuite</a:t>
            </a:r>
            <a:r>
              <a:rPr lang="fr-FR" baseline="0" dirty="0"/>
              <a:t>, nous avons utilisé Jenkins pour faire une pipeline pour ce plugin.</a:t>
            </a:r>
            <a:endParaRPr lang="fr-FR" dirty="0"/>
          </a:p>
        </p:txBody>
      </p:sp>
      <p:sp>
        <p:nvSpPr>
          <p:cNvPr id="4" name="Espace réservé du numéro de diapositive 3"/>
          <p:cNvSpPr>
            <a:spLocks noGrp="1"/>
          </p:cNvSpPr>
          <p:nvPr>
            <p:ph type="sldNum" sz="quarter" idx="10"/>
          </p:nvPr>
        </p:nvSpPr>
        <p:spPr/>
        <p:txBody>
          <a:bodyPr/>
          <a:lstStyle/>
          <a:p>
            <a:fld id="{72BFAC9B-7253-CA4D-9053-57F63E445359}" type="slidenum">
              <a:rPr lang="fr-FR" smtClean="0"/>
              <a:t>3</a:t>
            </a:fld>
            <a:endParaRPr lang="fr-FR"/>
          </a:p>
        </p:txBody>
      </p:sp>
    </p:spTree>
    <p:extLst>
      <p:ext uri="{BB962C8B-B14F-4D97-AF65-F5344CB8AC3E}">
        <p14:creationId xmlns:p14="http://schemas.microsoft.com/office/powerpoint/2010/main" val="153049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Ici on peut voir l’architecture du </a:t>
            </a:r>
            <a:r>
              <a:rPr lang="fr-FR" dirty="0" err="1" smtClean="0"/>
              <a:t>systeme</a:t>
            </a:r>
            <a:r>
              <a:rPr lang="fr-FR" dirty="0" smtClean="0"/>
              <a:t>. Nous avons un serveur Jenkins qui s’occupe de </a:t>
            </a:r>
            <a:r>
              <a:rPr lang="fr-FR" dirty="0" err="1" smtClean="0"/>
              <a:t>gerer</a:t>
            </a:r>
            <a:r>
              <a:rPr lang="fr-FR" dirty="0" smtClean="0"/>
              <a:t> la </a:t>
            </a:r>
            <a:r>
              <a:rPr lang="fr-FR" dirty="0" err="1" smtClean="0"/>
              <a:t>continous</a:t>
            </a:r>
            <a:r>
              <a:rPr lang="fr-FR" dirty="0" smtClean="0"/>
              <a:t> </a:t>
            </a:r>
            <a:r>
              <a:rPr lang="fr-FR" dirty="0" err="1" smtClean="0"/>
              <a:t>delivery</a:t>
            </a:r>
            <a:r>
              <a:rPr lang="fr-FR" dirty="0" smtClean="0"/>
              <a:t> pipeline qui lance un compilateur Java. Le compilateur prend la </a:t>
            </a:r>
            <a:r>
              <a:rPr lang="fr-FR" dirty="0" err="1" smtClean="0"/>
              <a:t>derniere</a:t>
            </a:r>
            <a:r>
              <a:rPr lang="fr-FR" dirty="0" smtClean="0"/>
              <a:t> version du projet de Eclipse plugin depuis </a:t>
            </a:r>
            <a:r>
              <a:rPr lang="fr-FR" dirty="0" err="1" smtClean="0"/>
              <a:t>GitHub</a:t>
            </a:r>
            <a:r>
              <a:rPr lang="fr-FR" dirty="0" smtClean="0"/>
              <a:t> e il l’utilise pour le compiler. L’Eclipse plugin est connecté au serveur API REST qui s’occupe de stocker les données dans un </a:t>
            </a:r>
            <a:r>
              <a:rPr lang="fr-FR" dirty="0" err="1" smtClean="0"/>
              <a:t>MongoDB</a:t>
            </a:r>
            <a:r>
              <a:rPr lang="fr-FR" dirty="0" smtClean="0"/>
              <a:t> et de les </a:t>
            </a:r>
            <a:r>
              <a:rPr lang="fr-FR" dirty="0" err="1" smtClean="0"/>
              <a:t>recuperer</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72BFAC9B-7253-CA4D-9053-57F63E445359}" type="slidenum">
              <a:rPr lang="fr-FR" smtClean="0"/>
              <a:t>4</a:t>
            </a:fld>
            <a:endParaRPr lang="fr-FR"/>
          </a:p>
        </p:txBody>
      </p:sp>
    </p:spTree>
    <p:extLst>
      <p:ext uri="{BB962C8B-B14F-4D97-AF65-F5344CB8AC3E}">
        <p14:creationId xmlns:p14="http://schemas.microsoft.com/office/powerpoint/2010/main" val="153049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a:t>
            </a:r>
            <a:r>
              <a:rPr lang="fr-FR" baseline="0" dirty="0"/>
              <a:t> plugin est une simple interface graphique, comme on peut voir dans l’image, développé en Java. Le développeur est questionné par le </a:t>
            </a:r>
            <a:r>
              <a:rPr lang="fr-FR" baseline="0" dirty="0" err="1"/>
              <a:t>popup</a:t>
            </a:r>
            <a:r>
              <a:rPr lang="fr-FR" baseline="0" dirty="0"/>
              <a:t> qui contient 3 choix avec les états émotionnel à choisir : </a:t>
            </a:r>
            <a:r>
              <a:rPr lang="fr-FR" baseline="0" dirty="0" err="1"/>
              <a:t>heureus</a:t>
            </a:r>
            <a:r>
              <a:rPr lang="fr-FR" baseline="0" dirty="0"/>
              <a:t>, indifférent et triste. Une fois que le développeur a choisi son état émotionnel, il envoie grâce au bouton l’émotion au serveur </a:t>
            </a:r>
            <a:r>
              <a:rPr lang="fr-FR" baseline="0" dirty="0" err="1"/>
              <a:t>openaffect</a:t>
            </a:r>
            <a:r>
              <a:rPr lang="fr-FR" baseline="0" dirty="0"/>
              <a:t> qui le sauvegarde. Pour l’envoyer, on fait une </a:t>
            </a:r>
            <a:r>
              <a:rPr lang="fr-FR" baseline="0" dirty="0" err="1"/>
              <a:t>requêt</a:t>
            </a:r>
            <a:r>
              <a:rPr lang="fr-FR" baseline="0" dirty="0"/>
              <a:t> HTTP post sur le serveur </a:t>
            </a:r>
            <a:r>
              <a:rPr lang="fr-FR" baseline="0" dirty="0" err="1"/>
              <a:t>Openaffect</a:t>
            </a:r>
            <a:r>
              <a:rPr lang="fr-FR" baseline="0" dirty="0"/>
              <a:t>.</a:t>
            </a:r>
            <a:endParaRPr lang="fr-FR" dirty="0"/>
          </a:p>
        </p:txBody>
      </p:sp>
      <p:sp>
        <p:nvSpPr>
          <p:cNvPr id="4" name="Espace réservé du numéro de diapositive 3"/>
          <p:cNvSpPr>
            <a:spLocks noGrp="1"/>
          </p:cNvSpPr>
          <p:nvPr>
            <p:ph type="sldNum" sz="quarter" idx="10"/>
          </p:nvPr>
        </p:nvSpPr>
        <p:spPr/>
        <p:txBody>
          <a:bodyPr/>
          <a:lstStyle/>
          <a:p>
            <a:fld id="{72BFAC9B-7253-CA4D-9053-57F63E445359}" type="slidenum">
              <a:rPr lang="fr-FR" smtClean="0"/>
              <a:t>5</a:t>
            </a:fld>
            <a:endParaRPr lang="fr-FR"/>
          </a:p>
        </p:txBody>
      </p:sp>
    </p:spTree>
    <p:extLst>
      <p:ext uri="{BB962C8B-B14F-4D97-AF65-F5344CB8AC3E}">
        <p14:creationId xmlns:p14="http://schemas.microsoft.com/office/powerpoint/2010/main" val="375257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2BFAC9B-7253-CA4D-9053-57F63E445359}" type="slidenum">
              <a:rPr lang="fr-FR" smtClean="0"/>
              <a:t>6</a:t>
            </a:fld>
            <a:endParaRPr lang="fr-FR"/>
          </a:p>
        </p:txBody>
      </p:sp>
    </p:spTree>
    <p:extLst>
      <p:ext uri="{BB962C8B-B14F-4D97-AF65-F5344CB8AC3E}">
        <p14:creationId xmlns:p14="http://schemas.microsoft.com/office/powerpoint/2010/main" val="1310299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Jenkins est un logiciel écrit en Java qui permet de configurer un pipeline.</a:t>
            </a:r>
          </a:p>
          <a:p>
            <a:r>
              <a:rPr lang="fr-FR" dirty="0"/>
              <a:t>Jenkins aide à automatiser la partie non humaine de l'ensemble du processus de développement de logiciels avec des choses courantes comme l'intégration continue et en habilitant les équipes à mettre en œuvre les aspects techniques de la livraison continue. Il s'agit d'un système basé sur le serveur exécuté dans un conteneur de servlets tel qu'Apache Tomcat. Les </a:t>
            </a:r>
            <a:r>
              <a:rPr lang="fr-FR" dirty="0" err="1"/>
              <a:t>builds</a:t>
            </a:r>
            <a:r>
              <a:rPr lang="fr-FR" dirty="0"/>
              <a:t> peuvent être déclenchés par divers moyens, par exemple par commit dans un système de contrôle de version, par programmation à l'aide d'un mécanisme </a:t>
            </a:r>
            <a:r>
              <a:rPr lang="fr-FR" dirty="0" err="1"/>
              <a:t>cron</a:t>
            </a:r>
            <a:r>
              <a:rPr lang="fr-FR" dirty="0"/>
              <a:t>-like et en demandant une URL de construction spécifique. Il peut également être déclenché une fois que les autres versions de la file sont </a:t>
            </a:r>
            <a:r>
              <a:rPr lang="fr-FR"/>
              <a:t>terminées.</a:t>
            </a:r>
            <a:endParaRPr lang="fr-FR" dirty="0"/>
          </a:p>
          <a:p>
            <a:r>
              <a:rPr lang="fr-FR" dirty="0"/>
              <a:t>Un pipeline logiciel est une séquence d'actions et de tests utilisés pour créer automatiquement une version sans intervention du développeur. En cas d'échec, le pipeline montre où un test a échoué et vous devez redémarrer le processus dès le début. Sinon, en cas de succès, vous avez une version de votre logiciel. Dans notre pipeline Jenkins, nous prenons la dernière version de notre projet sur GitHub et compilez-le en utilisant un appel direct vers le compilateur Java et en passant les bibliothèques requises.</a:t>
            </a:r>
          </a:p>
        </p:txBody>
      </p:sp>
      <p:sp>
        <p:nvSpPr>
          <p:cNvPr id="4" name="Espace réservé du numéro de diapositive 3"/>
          <p:cNvSpPr>
            <a:spLocks noGrp="1"/>
          </p:cNvSpPr>
          <p:nvPr>
            <p:ph type="sldNum" sz="quarter" idx="10"/>
          </p:nvPr>
        </p:nvSpPr>
        <p:spPr/>
        <p:txBody>
          <a:bodyPr/>
          <a:lstStyle/>
          <a:p>
            <a:fld id="{72BFAC9B-7253-CA4D-9053-57F63E445359}" type="slidenum">
              <a:rPr lang="fr-FR" smtClean="0"/>
              <a:t>7</a:t>
            </a:fld>
            <a:endParaRPr lang="fr-FR"/>
          </a:p>
        </p:txBody>
      </p:sp>
    </p:spTree>
    <p:extLst>
      <p:ext uri="{BB962C8B-B14F-4D97-AF65-F5344CB8AC3E}">
        <p14:creationId xmlns:p14="http://schemas.microsoft.com/office/powerpoint/2010/main" val="310505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2BFAC9B-7253-CA4D-9053-57F63E445359}" type="slidenum">
              <a:rPr lang="fr-FR" smtClean="0"/>
              <a:t>8</a:t>
            </a:fld>
            <a:endParaRPr lang="fr-FR"/>
          </a:p>
        </p:txBody>
      </p:sp>
    </p:spTree>
    <p:extLst>
      <p:ext uri="{BB962C8B-B14F-4D97-AF65-F5344CB8AC3E}">
        <p14:creationId xmlns:p14="http://schemas.microsoft.com/office/powerpoint/2010/main" val="168326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2BFAC9B-7253-CA4D-9053-57F63E445359}" type="slidenum">
              <a:rPr lang="fr-FR" smtClean="0"/>
              <a:t>9</a:t>
            </a:fld>
            <a:endParaRPr lang="fr-FR"/>
          </a:p>
        </p:txBody>
      </p:sp>
    </p:spTree>
    <p:extLst>
      <p:ext uri="{BB962C8B-B14F-4D97-AF65-F5344CB8AC3E}">
        <p14:creationId xmlns:p14="http://schemas.microsoft.com/office/powerpoint/2010/main" val="1276010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a:t>Cliquez et modifiez le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DF80F58A-AFD1-489B-85D2-8937E592EBBF}" type="datetime1">
              <a:rPr lang="fr-FR" smtClean="0"/>
              <a:t>08/06/2017</a:t>
            </a:fld>
            <a:endParaRPr lang="fr-FR"/>
          </a:p>
        </p:txBody>
      </p:sp>
      <p:sp>
        <p:nvSpPr>
          <p:cNvPr id="5" name="Footer Placeholder 4"/>
          <p:cNvSpPr>
            <a:spLocks noGrp="1"/>
          </p:cNvSpPr>
          <p:nvPr>
            <p:ph type="ftr" sz="quarter" idx="11"/>
          </p:nvPr>
        </p:nvSpPr>
        <p:spPr/>
        <p:txBody>
          <a:bodyPr/>
          <a:lstStyle/>
          <a:p>
            <a:r>
              <a:rPr lang="fr-FR"/>
              <a:t>MAGHY</a:t>
            </a:r>
          </a:p>
        </p:txBody>
      </p:sp>
      <p:sp>
        <p:nvSpPr>
          <p:cNvPr id="6" name="Slide Number Placeholder 5"/>
          <p:cNvSpPr>
            <a:spLocks noGrp="1"/>
          </p:cNvSpPr>
          <p:nvPr>
            <p:ph type="sldNum" sz="quarter" idx="12"/>
          </p:nvPr>
        </p:nvSpPr>
        <p:spPr/>
        <p:txBody>
          <a:bodyPr/>
          <a:lstStyle/>
          <a:p>
            <a:fld id="{32E19C6E-80A9-644C-B775-DC0AE152BA86}"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6C45780-1E4C-4F4E-ADDA-04A89578D578}" type="datetime1">
              <a:rPr lang="fr-FR" smtClean="0"/>
              <a:t>08/06/2017</a:t>
            </a:fld>
            <a:endParaRPr lang="fr-FR"/>
          </a:p>
        </p:txBody>
      </p:sp>
      <p:sp>
        <p:nvSpPr>
          <p:cNvPr id="5" name="Footer Placeholder 4"/>
          <p:cNvSpPr>
            <a:spLocks noGrp="1"/>
          </p:cNvSpPr>
          <p:nvPr>
            <p:ph type="ftr" sz="quarter" idx="11"/>
          </p:nvPr>
        </p:nvSpPr>
        <p:spPr/>
        <p:txBody>
          <a:bodyPr/>
          <a:lstStyle/>
          <a:p>
            <a:r>
              <a:rPr lang="fr-FR"/>
              <a:t>MAGHY</a:t>
            </a:r>
          </a:p>
        </p:txBody>
      </p:sp>
      <p:sp>
        <p:nvSpPr>
          <p:cNvPr id="6" name="Slide Number Placeholder 5"/>
          <p:cNvSpPr>
            <a:spLocks noGrp="1"/>
          </p:cNvSpPr>
          <p:nvPr>
            <p:ph type="sldNum" sz="quarter" idx="12"/>
          </p:nvPr>
        </p:nvSpPr>
        <p:spPr/>
        <p:txBody>
          <a:bodyPr/>
          <a:lstStyle/>
          <a:p>
            <a:fld id="{32E19C6E-80A9-644C-B775-DC0AE152BA86}"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78DC50-1CB0-47A2-A3AD-6457361A2159}" type="datetime1">
              <a:rPr lang="fr-FR" smtClean="0"/>
              <a:t>08/06/2017</a:t>
            </a:fld>
            <a:endParaRPr lang="fr-FR"/>
          </a:p>
        </p:txBody>
      </p:sp>
      <p:sp>
        <p:nvSpPr>
          <p:cNvPr id="5" name="Footer Placeholder 4"/>
          <p:cNvSpPr>
            <a:spLocks noGrp="1"/>
          </p:cNvSpPr>
          <p:nvPr>
            <p:ph type="ftr" sz="quarter" idx="11"/>
          </p:nvPr>
        </p:nvSpPr>
        <p:spPr/>
        <p:txBody>
          <a:bodyPr/>
          <a:lstStyle/>
          <a:p>
            <a:r>
              <a:rPr lang="fr-FR"/>
              <a:t>MAGHY</a:t>
            </a:r>
          </a:p>
        </p:txBody>
      </p:sp>
      <p:sp>
        <p:nvSpPr>
          <p:cNvPr id="6" name="Slide Number Placeholder 5"/>
          <p:cNvSpPr>
            <a:spLocks noGrp="1"/>
          </p:cNvSpPr>
          <p:nvPr>
            <p:ph type="sldNum" sz="quarter" idx="12"/>
          </p:nvPr>
        </p:nvSpPr>
        <p:spPr/>
        <p:txBody>
          <a:bodyPr/>
          <a:lstStyle/>
          <a:p>
            <a:fld id="{32E19C6E-80A9-644C-B775-DC0AE152BA86}"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41493CA-1039-4B54-AF27-47D6A5DF68C4}" type="datetime1">
              <a:rPr lang="fr-FR" smtClean="0"/>
              <a:t>08/06/2017</a:t>
            </a:fld>
            <a:endParaRPr lang="fr-FR"/>
          </a:p>
        </p:txBody>
      </p:sp>
      <p:sp>
        <p:nvSpPr>
          <p:cNvPr id="5" name="Footer Placeholder 4"/>
          <p:cNvSpPr>
            <a:spLocks noGrp="1"/>
          </p:cNvSpPr>
          <p:nvPr>
            <p:ph type="ftr" sz="quarter" idx="11"/>
          </p:nvPr>
        </p:nvSpPr>
        <p:spPr/>
        <p:txBody>
          <a:bodyPr/>
          <a:lstStyle/>
          <a:p>
            <a:r>
              <a:rPr lang="fr-FR"/>
              <a:t>MAGHY</a:t>
            </a:r>
          </a:p>
        </p:txBody>
      </p:sp>
      <p:sp>
        <p:nvSpPr>
          <p:cNvPr id="6" name="Slide Number Placeholder 5"/>
          <p:cNvSpPr>
            <a:spLocks noGrp="1"/>
          </p:cNvSpPr>
          <p:nvPr>
            <p:ph type="sldNum" sz="quarter" idx="12"/>
          </p:nvPr>
        </p:nvSpPr>
        <p:spPr/>
        <p:txBody>
          <a:bodyPr/>
          <a:lstStyle/>
          <a:p>
            <a:fld id="{32E19C6E-80A9-644C-B775-DC0AE152BA86}"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a:t>Cliquez et modifiez le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5B2D229-D55D-4645-96C0-2C461B9EBC71}" type="datetime1">
              <a:rPr lang="fr-FR" smtClean="0"/>
              <a:t>08/06/2017</a:t>
            </a:fld>
            <a:endParaRPr lang="fr-FR"/>
          </a:p>
        </p:txBody>
      </p:sp>
      <p:sp>
        <p:nvSpPr>
          <p:cNvPr id="5" name="Footer Placeholder 4"/>
          <p:cNvSpPr>
            <a:spLocks noGrp="1"/>
          </p:cNvSpPr>
          <p:nvPr>
            <p:ph type="ftr" sz="quarter" idx="11"/>
          </p:nvPr>
        </p:nvSpPr>
        <p:spPr/>
        <p:txBody>
          <a:bodyPr/>
          <a:lstStyle/>
          <a:p>
            <a:r>
              <a:rPr lang="fr-FR"/>
              <a:t>MAGHY</a:t>
            </a:r>
          </a:p>
        </p:txBody>
      </p:sp>
      <p:sp>
        <p:nvSpPr>
          <p:cNvPr id="6" name="Slide Number Placeholder 5"/>
          <p:cNvSpPr>
            <a:spLocks noGrp="1"/>
          </p:cNvSpPr>
          <p:nvPr>
            <p:ph type="sldNum" sz="quarter" idx="12"/>
          </p:nvPr>
        </p:nvSpPr>
        <p:spPr/>
        <p:txBody>
          <a:bodyPr/>
          <a:lstStyle/>
          <a:p>
            <a:fld id="{32E19C6E-80A9-644C-B775-DC0AE152BA86}"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FB63BB3-C2F5-4317-99A8-7D79CDCE9027}" type="datetime1">
              <a:rPr lang="fr-FR" smtClean="0"/>
              <a:t>08/06/2017</a:t>
            </a:fld>
            <a:endParaRPr lang="fr-FR"/>
          </a:p>
        </p:txBody>
      </p:sp>
      <p:sp>
        <p:nvSpPr>
          <p:cNvPr id="6" name="Footer Placeholder 5"/>
          <p:cNvSpPr>
            <a:spLocks noGrp="1"/>
          </p:cNvSpPr>
          <p:nvPr>
            <p:ph type="ftr" sz="quarter" idx="11"/>
          </p:nvPr>
        </p:nvSpPr>
        <p:spPr/>
        <p:txBody>
          <a:bodyPr/>
          <a:lstStyle/>
          <a:p>
            <a:r>
              <a:rPr lang="fr-FR"/>
              <a:t>MAGHY</a:t>
            </a:r>
          </a:p>
        </p:txBody>
      </p:sp>
      <p:sp>
        <p:nvSpPr>
          <p:cNvPr id="7" name="Slide Number Placeholder 6"/>
          <p:cNvSpPr>
            <a:spLocks noGrp="1"/>
          </p:cNvSpPr>
          <p:nvPr>
            <p:ph type="sldNum" sz="quarter" idx="12"/>
          </p:nvPr>
        </p:nvSpPr>
        <p:spPr/>
        <p:txBody>
          <a:bodyPr/>
          <a:lstStyle/>
          <a:p>
            <a:fld id="{32E19C6E-80A9-644C-B775-DC0AE152BA86}"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a:t>Cliquez et modifiez le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D1459D9-75CC-4628-9AA2-5522485D8B1D}" type="datetime1">
              <a:rPr lang="fr-FR" smtClean="0"/>
              <a:t>08/06/2017</a:t>
            </a:fld>
            <a:endParaRPr lang="fr-FR"/>
          </a:p>
        </p:txBody>
      </p:sp>
      <p:sp>
        <p:nvSpPr>
          <p:cNvPr id="8" name="Footer Placeholder 7"/>
          <p:cNvSpPr>
            <a:spLocks noGrp="1"/>
          </p:cNvSpPr>
          <p:nvPr>
            <p:ph type="ftr" sz="quarter" idx="11"/>
          </p:nvPr>
        </p:nvSpPr>
        <p:spPr/>
        <p:txBody>
          <a:bodyPr/>
          <a:lstStyle/>
          <a:p>
            <a:r>
              <a:rPr lang="fr-FR"/>
              <a:t>MAGHY</a:t>
            </a:r>
          </a:p>
        </p:txBody>
      </p:sp>
      <p:sp>
        <p:nvSpPr>
          <p:cNvPr id="9" name="Slide Number Placeholder 8"/>
          <p:cNvSpPr>
            <a:spLocks noGrp="1"/>
          </p:cNvSpPr>
          <p:nvPr>
            <p:ph type="sldNum" sz="quarter" idx="12"/>
          </p:nvPr>
        </p:nvSpPr>
        <p:spPr/>
        <p:txBody>
          <a:bodyPr/>
          <a:lstStyle/>
          <a:p>
            <a:fld id="{32E19C6E-80A9-644C-B775-DC0AE152BA86}"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A14F1AE3-CA70-4D86-9CA9-6010B1DF666D}" type="datetime1">
              <a:rPr lang="fr-FR" smtClean="0"/>
              <a:t>08/06/2017</a:t>
            </a:fld>
            <a:endParaRPr lang="fr-FR"/>
          </a:p>
        </p:txBody>
      </p:sp>
      <p:sp>
        <p:nvSpPr>
          <p:cNvPr id="4" name="Footer Placeholder 3"/>
          <p:cNvSpPr>
            <a:spLocks noGrp="1"/>
          </p:cNvSpPr>
          <p:nvPr>
            <p:ph type="ftr" sz="quarter" idx="11"/>
          </p:nvPr>
        </p:nvSpPr>
        <p:spPr/>
        <p:txBody>
          <a:bodyPr/>
          <a:lstStyle/>
          <a:p>
            <a:r>
              <a:rPr lang="fr-FR"/>
              <a:t>MAGHY</a:t>
            </a:r>
          </a:p>
        </p:txBody>
      </p:sp>
      <p:sp>
        <p:nvSpPr>
          <p:cNvPr id="5" name="Slide Number Placeholder 4"/>
          <p:cNvSpPr>
            <a:spLocks noGrp="1"/>
          </p:cNvSpPr>
          <p:nvPr>
            <p:ph type="sldNum" sz="quarter" idx="12"/>
          </p:nvPr>
        </p:nvSpPr>
        <p:spPr/>
        <p:txBody>
          <a:bodyPr/>
          <a:lstStyle/>
          <a:p>
            <a:fld id="{32E19C6E-80A9-644C-B775-DC0AE152BA86}"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BA46B-CCAA-4996-9052-8EEB89D588DE}" type="datetime1">
              <a:rPr lang="fr-FR" smtClean="0"/>
              <a:t>08/06/2017</a:t>
            </a:fld>
            <a:endParaRPr lang="fr-FR"/>
          </a:p>
        </p:txBody>
      </p:sp>
      <p:sp>
        <p:nvSpPr>
          <p:cNvPr id="3" name="Footer Placeholder 2"/>
          <p:cNvSpPr>
            <a:spLocks noGrp="1"/>
          </p:cNvSpPr>
          <p:nvPr>
            <p:ph type="ftr" sz="quarter" idx="11"/>
          </p:nvPr>
        </p:nvSpPr>
        <p:spPr/>
        <p:txBody>
          <a:bodyPr/>
          <a:lstStyle/>
          <a:p>
            <a:r>
              <a:rPr lang="fr-FR"/>
              <a:t>MAGHY</a:t>
            </a:r>
          </a:p>
        </p:txBody>
      </p:sp>
      <p:sp>
        <p:nvSpPr>
          <p:cNvPr id="4" name="Slide Number Placeholder 3"/>
          <p:cNvSpPr>
            <a:spLocks noGrp="1"/>
          </p:cNvSpPr>
          <p:nvPr>
            <p:ph type="sldNum" sz="quarter" idx="12"/>
          </p:nvPr>
        </p:nvSpPr>
        <p:spPr/>
        <p:txBody>
          <a:bodyPr/>
          <a:lstStyle/>
          <a:p>
            <a:fld id="{32E19C6E-80A9-644C-B775-DC0AE152BA86}"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Cliquez et modifiez le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D266EDD-2D7C-4794-84FF-E2A5F35ACB67}" type="datetime1">
              <a:rPr lang="fr-FR" smtClean="0"/>
              <a:t>08/06/2017</a:t>
            </a:fld>
            <a:endParaRPr lang="fr-FR"/>
          </a:p>
        </p:txBody>
      </p:sp>
      <p:sp>
        <p:nvSpPr>
          <p:cNvPr id="6" name="Footer Placeholder 5"/>
          <p:cNvSpPr>
            <a:spLocks noGrp="1"/>
          </p:cNvSpPr>
          <p:nvPr>
            <p:ph type="ftr" sz="quarter" idx="11"/>
          </p:nvPr>
        </p:nvSpPr>
        <p:spPr/>
        <p:txBody>
          <a:bodyPr/>
          <a:lstStyle/>
          <a:p>
            <a:r>
              <a:rPr lang="fr-FR"/>
              <a:t>MAGHY</a:t>
            </a:r>
          </a:p>
        </p:txBody>
      </p:sp>
      <p:sp>
        <p:nvSpPr>
          <p:cNvPr id="7" name="Slide Number Placeholder 6"/>
          <p:cNvSpPr>
            <a:spLocks noGrp="1"/>
          </p:cNvSpPr>
          <p:nvPr>
            <p:ph type="sldNum" sz="quarter" idx="12"/>
          </p:nvPr>
        </p:nvSpPr>
        <p:spPr/>
        <p:txBody>
          <a:bodyPr/>
          <a:lstStyle/>
          <a:p>
            <a:fld id="{32E19C6E-80A9-644C-B775-DC0AE152BA86}"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Cliquez et modifiez le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9DC2DEE-D94A-4483-A694-AF9C36A74EA0}" type="datetime1">
              <a:rPr lang="fr-FR" smtClean="0"/>
              <a:t>08/06/2017</a:t>
            </a:fld>
            <a:endParaRPr lang="fr-FR"/>
          </a:p>
        </p:txBody>
      </p:sp>
      <p:sp>
        <p:nvSpPr>
          <p:cNvPr id="6" name="Footer Placeholder 5"/>
          <p:cNvSpPr>
            <a:spLocks noGrp="1"/>
          </p:cNvSpPr>
          <p:nvPr>
            <p:ph type="ftr" sz="quarter" idx="11"/>
          </p:nvPr>
        </p:nvSpPr>
        <p:spPr/>
        <p:txBody>
          <a:bodyPr/>
          <a:lstStyle/>
          <a:p>
            <a:r>
              <a:rPr lang="fr-FR"/>
              <a:t>MAGHY</a:t>
            </a:r>
          </a:p>
        </p:txBody>
      </p:sp>
      <p:sp>
        <p:nvSpPr>
          <p:cNvPr id="7" name="Slide Number Placeholder 6"/>
          <p:cNvSpPr>
            <a:spLocks noGrp="1"/>
          </p:cNvSpPr>
          <p:nvPr>
            <p:ph type="sldNum" sz="quarter" idx="12"/>
          </p:nvPr>
        </p:nvSpPr>
        <p:spPr/>
        <p:txBody>
          <a:bodyPr/>
          <a:lstStyle/>
          <a:p>
            <a:fld id="{32E19C6E-80A9-644C-B775-DC0AE152BA86}"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92A23D-5826-4550-900C-DC6EF6EE379D}" type="datetime1">
              <a:rPr lang="fr-FR" smtClean="0"/>
              <a:t>08/06/2017</a:t>
            </a:fld>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MAGHY</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19C6E-80A9-644C-B775-DC0AE152BA86}" type="slidenum">
              <a:rPr lang="fr-FR" smtClean="0"/>
              <a:t>‹N›</a:t>
            </a:fld>
            <a:endParaRPr lang="fr-FR"/>
          </a:p>
        </p:txBody>
      </p:sp>
    </p:spTree>
    <p:extLst>
      <p:ext uri="{BB962C8B-B14F-4D97-AF65-F5344CB8AC3E}">
        <p14:creationId xmlns:p14="http://schemas.microsoft.com/office/powerpoint/2010/main" val="1611303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431842"/>
            <a:ext cx="7772400" cy="1265203"/>
          </a:xfrm>
        </p:spPr>
        <p:txBody>
          <a:bodyPr>
            <a:normAutofit/>
          </a:bodyPr>
          <a:lstStyle/>
          <a:p>
            <a:r>
              <a:rPr lang="fr-CH" sz="3600" b="1" dirty="0" smtClean="0">
                <a:latin typeface="Arial" panose="020B0604020202020204" pitchFamily="34" charset="0"/>
                <a:cs typeface="Arial" panose="020B0604020202020204" pitchFamily="34" charset="0"/>
              </a:rPr>
              <a:t>Eclipse </a:t>
            </a:r>
            <a:r>
              <a:rPr lang="fr-CH" sz="3600" b="1" dirty="0" err="1" smtClean="0">
                <a:latin typeface="Arial" panose="020B0604020202020204" pitchFamily="34" charset="0"/>
                <a:cs typeface="Arial" panose="020B0604020202020204" pitchFamily="34" charset="0"/>
              </a:rPr>
              <a:t>PlugIn</a:t>
            </a:r>
            <a:endParaRPr lang="fr-FR" sz="3600" dirty="0"/>
          </a:p>
        </p:txBody>
      </p:sp>
      <p:sp>
        <p:nvSpPr>
          <p:cNvPr id="3" name="Sous-titre 2"/>
          <p:cNvSpPr>
            <a:spLocks noGrp="1"/>
          </p:cNvSpPr>
          <p:nvPr>
            <p:ph type="subTitle" idx="1"/>
          </p:nvPr>
        </p:nvSpPr>
        <p:spPr>
          <a:xfrm>
            <a:off x="1057656" y="1835608"/>
            <a:ext cx="7305294" cy="1596233"/>
          </a:xfrm>
        </p:spPr>
        <p:txBody>
          <a:bodyPr>
            <a:normAutofit fontScale="77500" lnSpcReduction="20000"/>
          </a:bodyPr>
          <a:lstStyle/>
          <a:p>
            <a:r>
              <a:rPr lang="fr-CH" sz="7600" b="1" dirty="0" err="1">
                <a:latin typeface="Arial" panose="020B0604020202020204" pitchFamily="34" charset="0"/>
                <a:cs typeface="Arial" panose="020B0604020202020204" pitchFamily="34" charset="0"/>
              </a:rPr>
              <a:t>SoftwEng</a:t>
            </a:r>
            <a:endParaRPr lang="fr-CH" sz="7600" dirty="0">
              <a:latin typeface="Arial" panose="020B0604020202020204" pitchFamily="34" charset="0"/>
              <a:cs typeface="Arial" panose="020B0604020202020204" pitchFamily="34" charset="0"/>
            </a:endParaRPr>
          </a:p>
          <a:p>
            <a:r>
              <a:rPr lang="fr-CH" sz="3400" dirty="0">
                <a:latin typeface="Arial" panose="020B0604020202020204" pitchFamily="34" charset="0"/>
                <a:cs typeface="Arial" panose="020B0604020202020204" pitchFamily="34" charset="0"/>
              </a:rPr>
              <a:t>Semestre 2016 </a:t>
            </a:r>
            <a:r>
              <a:rPr lang="fr-CH" sz="3400" dirty="0" smtClean="0">
                <a:latin typeface="Arial" panose="020B0604020202020204" pitchFamily="34" charset="0"/>
                <a:cs typeface="Arial" panose="020B0604020202020204" pitchFamily="34" charset="0"/>
              </a:rPr>
              <a:t>– 2017</a:t>
            </a:r>
          </a:p>
          <a:p>
            <a:r>
              <a:rPr lang="fr-CH" sz="3400" dirty="0" smtClean="0">
                <a:latin typeface="Arial" panose="020B0604020202020204" pitchFamily="34" charset="0"/>
                <a:cs typeface="Arial" panose="020B0604020202020204" pitchFamily="34" charset="0"/>
              </a:rPr>
              <a:t>8.06.2017</a:t>
            </a:r>
            <a:endParaRPr lang="fr-CH" sz="3400" dirty="0">
              <a:latin typeface="Arial" panose="020B0604020202020204" pitchFamily="34" charset="0"/>
              <a:cs typeface="Arial" panose="020B0604020202020204" pitchFamily="34" charset="0"/>
            </a:endParaRPr>
          </a:p>
        </p:txBody>
      </p:sp>
      <p:pic>
        <p:nvPicPr>
          <p:cNvPr id="5" name="Image 4"/>
          <p:cNvPicPr/>
          <p:nvPr/>
        </p:nvPicPr>
        <p:blipFill>
          <a:blip r:embed="rId3">
            <a:extLst>
              <a:ext uri="{28A0092B-C50C-407E-A947-70E740481C1C}">
                <a14:useLocalDpi xmlns:a14="http://schemas.microsoft.com/office/drawing/2010/main" val="0"/>
              </a:ext>
            </a:extLst>
          </a:blip>
          <a:srcRect/>
          <a:stretch>
            <a:fillRect/>
          </a:stretch>
        </p:blipFill>
        <p:spPr bwMode="auto">
          <a:xfrm>
            <a:off x="47482" y="0"/>
            <a:ext cx="2953036" cy="612585"/>
          </a:xfrm>
          <a:prstGeom prst="rect">
            <a:avLst/>
          </a:prstGeom>
          <a:noFill/>
          <a:ln>
            <a:noFill/>
          </a:ln>
        </p:spPr>
      </p:pic>
      <p:pic>
        <p:nvPicPr>
          <p:cNvPr id="6" name="Image 5"/>
          <p:cNvPicPr/>
          <p:nvPr/>
        </p:nvPicPr>
        <p:blipFill>
          <a:blip r:embed="rId4">
            <a:extLst>
              <a:ext uri="{28A0092B-C50C-407E-A947-70E740481C1C}">
                <a14:useLocalDpi xmlns:a14="http://schemas.microsoft.com/office/drawing/2010/main" val="0"/>
              </a:ext>
            </a:extLst>
          </a:blip>
          <a:srcRect/>
          <a:stretch>
            <a:fillRect/>
          </a:stretch>
        </p:blipFill>
        <p:spPr bwMode="auto">
          <a:xfrm>
            <a:off x="7309866" y="63945"/>
            <a:ext cx="1834134" cy="918528"/>
          </a:xfrm>
          <a:prstGeom prst="rect">
            <a:avLst/>
          </a:prstGeom>
          <a:noFill/>
          <a:ln>
            <a:noFill/>
          </a:ln>
        </p:spPr>
      </p:pic>
      <p:sp>
        <p:nvSpPr>
          <p:cNvPr id="7" name="Sous-titre 2"/>
          <p:cNvSpPr txBox="1">
            <a:spLocks/>
          </p:cNvSpPr>
          <p:nvPr/>
        </p:nvSpPr>
        <p:spPr>
          <a:xfrm>
            <a:off x="451104" y="5762084"/>
            <a:ext cx="8007096" cy="61547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sz="1600" dirty="0">
                <a:latin typeface="Arial" panose="020B0604020202020204" pitchFamily="34" charset="0"/>
                <a:cs typeface="Arial" panose="020B0604020202020204" pitchFamily="34" charset="0"/>
              </a:rPr>
              <a:t>Etudiants: </a:t>
            </a:r>
            <a:r>
              <a:rPr lang="fr-FR" sz="1600" dirty="0" err="1">
                <a:latin typeface="Arial" panose="020B0604020202020204" pitchFamily="34" charset="0"/>
                <a:cs typeface="Arial" panose="020B0604020202020204" pitchFamily="34" charset="0"/>
              </a:rPr>
              <a:t>Nannini</a:t>
            </a:r>
            <a:r>
              <a:rPr lang="fr-FR" sz="1600" dirty="0">
                <a:latin typeface="Arial" panose="020B0604020202020204" pitchFamily="34" charset="0"/>
                <a:cs typeface="Arial" panose="020B0604020202020204" pitchFamily="34" charset="0"/>
              </a:rPr>
              <a:t> Elisa, </a:t>
            </a:r>
            <a:r>
              <a:rPr lang="fr-FR" sz="1600" dirty="0" err="1">
                <a:latin typeface="Arial" panose="020B0604020202020204" pitchFamily="34" charset="0"/>
                <a:cs typeface="Arial" panose="020B0604020202020204" pitchFamily="34" charset="0"/>
              </a:rPr>
              <a:t>Cattaneo</a:t>
            </a:r>
            <a:r>
              <a:rPr lang="fr-FR" sz="1600" dirty="0">
                <a:latin typeface="Arial" panose="020B0604020202020204" pitchFamily="34" charset="0"/>
                <a:cs typeface="Arial" panose="020B0604020202020204" pitchFamily="34" charset="0"/>
              </a:rPr>
              <a:t> Misha, </a:t>
            </a:r>
            <a:r>
              <a:rPr lang="fr-CH" sz="1600" dirty="0">
                <a:latin typeface="Arial" panose="020B0604020202020204" pitchFamily="34" charset="0"/>
                <a:cs typeface="Arial" panose="020B0604020202020204" pitchFamily="34" charset="0"/>
              </a:rPr>
              <a:t>Bassang Loïc</a:t>
            </a:r>
          </a:p>
          <a:p>
            <a:pPr algn="l"/>
            <a:r>
              <a:rPr lang="fr-FR" sz="1600" dirty="0">
                <a:latin typeface="Arial" panose="020B0604020202020204" pitchFamily="34" charset="0"/>
                <a:cs typeface="Arial" panose="020B0604020202020204" pitchFamily="34" charset="0"/>
              </a:rPr>
              <a:t>Professeurs : </a:t>
            </a:r>
            <a:r>
              <a:rPr lang="fr-CH" sz="1600" dirty="0">
                <a:latin typeface="Arial" panose="020B0604020202020204" pitchFamily="34" charset="0"/>
                <a:cs typeface="Arial" panose="020B0604020202020204" pitchFamily="34" charset="0"/>
              </a:rPr>
              <a:t>Messieurs O. Liechti et O. </a:t>
            </a:r>
            <a:r>
              <a:rPr lang="fr-CH" sz="1600" dirty="0" err="1">
                <a:latin typeface="Arial" panose="020B0604020202020204" pitchFamily="34" charset="0"/>
                <a:cs typeface="Arial" panose="020B0604020202020204" pitchFamily="34" charset="0"/>
              </a:rPr>
              <a:t>Biberstein</a:t>
            </a:r>
            <a:endParaRPr lang="fr-FR" sz="1600" dirty="0">
              <a:latin typeface="Arial" panose="020B0604020202020204" pitchFamily="34" charset="0"/>
              <a:cs typeface="Arial" panose="020B0604020202020204" pitchFamily="34" charset="0"/>
            </a:endParaRPr>
          </a:p>
        </p:txBody>
      </p:sp>
      <p:sp>
        <p:nvSpPr>
          <p:cNvPr id="8" name="Espace réservé du pied de page 7"/>
          <p:cNvSpPr>
            <a:spLocks noGrp="1"/>
          </p:cNvSpPr>
          <p:nvPr>
            <p:ph type="ftr" sz="quarter" idx="11"/>
          </p:nvPr>
        </p:nvSpPr>
        <p:spPr/>
        <p:txBody>
          <a:bodyPr/>
          <a:lstStyle/>
          <a:p>
            <a:r>
              <a:rPr lang="fr-FR" dirty="0" err="1"/>
              <a:t>SoftwEng</a:t>
            </a:r>
            <a:endParaRPr lang="fr-FR" dirty="0"/>
          </a:p>
        </p:txBody>
      </p:sp>
      <p:sp>
        <p:nvSpPr>
          <p:cNvPr id="9" name="Espace réservé du numéro de diapositive 8"/>
          <p:cNvSpPr>
            <a:spLocks noGrp="1"/>
          </p:cNvSpPr>
          <p:nvPr>
            <p:ph type="sldNum" sz="quarter" idx="12"/>
          </p:nvPr>
        </p:nvSpPr>
        <p:spPr/>
        <p:txBody>
          <a:bodyPr/>
          <a:lstStyle/>
          <a:p>
            <a:fld id="{32E19C6E-80A9-644C-B775-DC0AE152BA86}" type="slidenum">
              <a:rPr lang="fr-FR" smtClean="0"/>
              <a:t>1</a:t>
            </a:fld>
            <a:endParaRPr lang="fr-FR"/>
          </a:p>
        </p:txBody>
      </p:sp>
    </p:spTree>
    <p:extLst>
      <p:ext uri="{BB962C8B-B14F-4D97-AF65-F5344CB8AC3E}">
        <p14:creationId xmlns:p14="http://schemas.microsoft.com/office/powerpoint/2010/main" val="63538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90043" y="1825625"/>
            <a:ext cx="4363914" cy="4351338"/>
          </a:xfrm>
        </p:spPr>
      </p:pic>
      <p:sp>
        <p:nvSpPr>
          <p:cNvPr id="4" name="Espace réservé du pied de page 3"/>
          <p:cNvSpPr>
            <a:spLocks noGrp="1"/>
          </p:cNvSpPr>
          <p:nvPr>
            <p:ph type="ftr" sz="quarter" idx="11"/>
          </p:nvPr>
        </p:nvSpPr>
        <p:spPr/>
        <p:txBody>
          <a:bodyPr/>
          <a:lstStyle/>
          <a:p>
            <a:r>
              <a:rPr lang="fr-FR" dirty="0" err="1"/>
              <a:t>SoftwEng</a:t>
            </a:r>
            <a:endParaRPr lang="fr-FR" dirty="0"/>
          </a:p>
        </p:txBody>
      </p:sp>
      <p:sp>
        <p:nvSpPr>
          <p:cNvPr id="5" name="Espace réservé du numéro de diapositive 4"/>
          <p:cNvSpPr>
            <a:spLocks noGrp="1"/>
          </p:cNvSpPr>
          <p:nvPr>
            <p:ph type="sldNum" sz="quarter" idx="12"/>
          </p:nvPr>
        </p:nvSpPr>
        <p:spPr/>
        <p:txBody>
          <a:bodyPr/>
          <a:lstStyle/>
          <a:p>
            <a:fld id="{32E19C6E-80A9-644C-B775-DC0AE152BA86}" type="slidenum">
              <a:rPr lang="fr-FR" smtClean="0"/>
              <a:t>10</a:t>
            </a:fld>
            <a:endParaRPr lang="fr-FR"/>
          </a:p>
        </p:txBody>
      </p:sp>
      <p:sp>
        <p:nvSpPr>
          <p:cNvPr id="6" name="Titre 1"/>
          <p:cNvSpPr txBox="1">
            <a:spLocks/>
          </p:cNvSpPr>
          <p:nvPr/>
        </p:nvSpPr>
        <p:spPr>
          <a:xfrm>
            <a:off x="628650" y="500062"/>
            <a:ext cx="7886700" cy="1325563"/>
          </a:xfrm>
          <a:prstGeom prst="rect">
            <a:avLst/>
          </a:prstGeom>
          <a:gradFill flip="none" rotWithShape="1">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t>Questions</a:t>
            </a:r>
          </a:p>
        </p:txBody>
      </p:sp>
    </p:spTree>
    <p:extLst>
      <p:ext uri="{BB962C8B-B14F-4D97-AF65-F5344CB8AC3E}">
        <p14:creationId xmlns:p14="http://schemas.microsoft.com/office/powerpoint/2010/main" val="263137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dirty="0" err="1"/>
              <a:t>SoftwEng</a:t>
            </a:r>
            <a:endParaRPr lang="fr-FR" dirty="0"/>
          </a:p>
        </p:txBody>
      </p:sp>
      <p:sp>
        <p:nvSpPr>
          <p:cNvPr id="5" name="Espace réservé du numéro de diapositive 4"/>
          <p:cNvSpPr>
            <a:spLocks noGrp="1"/>
          </p:cNvSpPr>
          <p:nvPr>
            <p:ph type="sldNum" sz="quarter" idx="12"/>
          </p:nvPr>
        </p:nvSpPr>
        <p:spPr/>
        <p:txBody>
          <a:bodyPr/>
          <a:lstStyle/>
          <a:p>
            <a:fld id="{32E19C6E-80A9-644C-B775-DC0AE152BA86}" type="slidenum">
              <a:rPr lang="fr-FR" smtClean="0"/>
              <a:t>2</a:t>
            </a:fld>
            <a:endParaRPr lang="fr-FR"/>
          </a:p>
        </p:txBody>
      </p:sp>
      <p:sp>
        <p:nvSpPr>
          <p:cNvPr id="6" name="Titre 1"/>
          <p:cNvSpPr txBox="1">
            <a:spLocks/>
          </p:cNvSpPr>
          <p:nvPr/>
        </p:nvSpPr>
        <p:spPr>
          <a:xfrm>
            <a:off x="628650" y="500062"/>
            <a:ext cx="7886700" cy="1325563"/>
          </a:xfrm>
          <a:prstGeom prst="rect">
            <a:avLst/>
          </a:prstGeom>
          <a:gradFill flip="none" rotWithShape="1">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smtClean="0"/>
              <a:t>Sommaire</a:t>
            </a:r>
            <a:endParaRPr lang="fr-CH" dirty="0"/>
          </a:p>
        </p:txBody>
      </p:sp>
      <p:sp>
        <p:nvSpPr>
          <p:cNvPr id="2" name="Espace réservé du contenu 1"/>
          <p:cNvSpPr>
            <a:spLocks noGrp="1"/>
          </p:cNvSpPr>
          <p:nvPr>
            <p:ph idx="1"/>
          </p:nvPr>
        </p:nvSpPr>
        <p:spPr>
          <a:xfrm>
            <a:off x="628650" y="2187575"/>
            <a:ext cx="7886700" cy="4351338"/>
          </a:xfrm>
        </p:spPr>
        <p:txBody>
          <a:bodyPr/>
          <a:lstStyle/>
          <a:p>
            <a:r>
              <a:rPr lang="fr-CH" dirty="0" smtClean="0"/>
              <a:t>But du projet</a:t>
            </a:r>
          </a:p>
          <a:p>
            <a:r>
              <a:rPr lang="fr-CH" dirty="0" smtClean="0"/>
              <a:t>Plugin</a:t>
            </a:r>
          </a:p>
          <a:p>
            <a:r>
              <a:rPr lang="fr-CH" dirty="0" smtClean="0"/>
              <a:t>Architecture</a:t>
            </a:r>
          </a:p>
          <a:p>
            <a:r>
              <a:rPr lang="fr-CH" dirty="0" err="1" smtClean="0"/>
              <a:t>OpenAffect</a:t>
            </a:r>
            <a:endParaRPr lang="fr-CH" dirty="0" smtClean="0"/>
          </a:p>
          <a:p>
            <a:r>
              <a:rPr lang="en-GB" dirty="0" smtClean="0"/>
              <a:t>Continuous</a:t>
            </a:r>
            <a:r>
              <a:rPr lang="fr-CH" dirty="0" smtClean="0"/>
              <a:t> Delivery Pipeline</a:t>
            </a:r>
          </a:p>
          <a:p>
            <a:r>
              <a:rPr lang="fr-CH" dirty="0" smtClean="0"/>
              <a:t>Amélioration possibles</a:t>
            </a:r>
          </a:p>
          <a:p>
            <a:r>
              <a:rPr lang="fr-CH" dirty="0" smtClean="0"/>
              <a:t>Fonctionnement</a:t>
            </a:r>
          </a:p>
          <a:p>
            <a:endParaRPr lang="fr-CH" dirty="0" smtClean="0"/>
          </a:p>
          <a:p>
            <a:endParaRPr lang="fr-CH" dirty="0" smtClean="0"/>
          </a:p>
          <a:p>
            <a:endParaRPr lang="fr-CH" dirty="0"/>
          </a:p>
        </p:txBody>
      </p:sp>
    </p:spTree>
    <p:extLst>
      <p:ext uri="{BB962C8B-B14F-4D97-AF65-F5344CB8AC3E}">
        <p14:creationId xmlns:p14="http://schemas.microsoft.com/office/powerpoint/2010/main" val="170526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dirty="0" err="1"/>
              <a:t>SoftwEng</a:t>
            </a:r>
            <a:endParaRPr lang="fr-FR" dirty="0"/>
          </a:p>
        </p:txBody>
      </p:sp>
      <p:sp>
        <p:nvSpPr>
          <p:cNvPr id="5" name="Espace réservé du numéro de diapositive 4"/>
          <p:cNvSpPr>
            <a:spLocks noGrp="1"/>
          </p:cNvSpPr>
          <p:nvPr>
            <p:ph type="sldNum" sz="quarter" idx="12"/>
          </p:nvPr>
        </p:nvSpPr>
        <p:spPr/>
        <p:txBody>
          <a:bodyPr/>
          <a:lstStyle/>
          <a:p>
            <a:fld id="{32E19C6E-80A9-644C-B775-DC0AE152BA86}" type="slidenum">
              <a:rPr lang="fr-FR" smtClean="0"/>
              <a:t>3</a:t>
            </a:fld>
            <a:endParaRPr lang="fr-FR"/>
          </a:p>
        </p:txBody>
      </p:sp>
      <p:sp>
        <p:nvSpPr>
          <p:cNvPr id="6" name="Titre 1"/>
          <p:cNvSpPr txBox="1">
            <a:spLocks/>
          </p:cNvSpPr>
          <p:nvPr/>
        </p:nvSpPr>
        <p:spPr>
          <a:xfrm>
            <a:off x="628650" y="500062"/>
            <a:ext cx="7886700" cy="1325563"/>
          </a:xfrm>
          <a:prstGeom prst="rect">
            <a:avLst/>
          </a:prstGeom>
          <a:gradFill flip="none" rotWithShape="1">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But du projet</a:t>
            </a:r>
            <a:endParaRPr lang="fr-CH" dirty="0"/>
          </a:p>
        </p:txBody>
      </p:sp>
      <p:sp>
        <p:nvSpPr>
          <p:cNvPr id="2" name="Espace réservé du contenu 1"/>
          <p:cNvSpPr>
            <a:spLocks noGrp="1"/>
          </p:cNvSpPr>
          <p:nvPr>
            <p:ph idx="1"/>
          </p:nvPr>
        </p:nvSpPr>
        <p:spPr>
          <a:xfrm>
            <a:off x="628650" y="2187575"/>
            <a:ext cx="7886700" cy="4351338"/>
          </a:xfrm>
        </p:spPr>
        <p:txBody>
          <a:bodyPr/>
          <a:lstStyle/>
          <a:p>
            <a:pPr marL="0" indent="0">
              <a:buNone/>
            </a:pPr>
            <a:endParaRPr lang="fr-CH" dirty="0"/>
          </a:p>
          <a:p>
            <a:r>
              <a:rPr lang="fr-CH" dirty="0"/>
              <a:t>Créer un plugin Eclipse pour pouvoir envoyer les émotions actuelle du développeur</a:t>
            </a:r>
          </a:p>
          <a:p>
            <a:r>
              <a:rPr lang="fr-CH" dirty="0"/>
              <a:t>Créer un serveur </a:t>
            </a:r>
            <a:r>
              <a:rPr lang="fr-CH" dirty="0" err="1"/>
              <a:t>OpenAffect</a:t>
            </a:r>
            <a:r>
              <a:rPr lang="fr-CH" dirty="0"/>
              <a:t> pour recueillir les émotions</a:t>
            </a:r>
          </a:p>
          <a:p>
            <a:r>
              <a:rPr lang="fr-CH" dirty="0"/>
              <a:t>Utiliser Jenkins pour faire un pipeline pour ce plugin</a:t>
            </a:r>
          </a:p>
        </p:txBody>
      </p:sp>
    </p:spTree>
    <p:extLst>
      <p:ext uri="{BB962C8B-B14F-4D97-AF65-F5344CB8AC3E}">
        <p14:creationId xmlns:p14="http://schemas.microsoft.com/office/powerpoint/2010/main" val="55805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dirty="0" err="1"/>
              <a:t>SoftwEng</a:t>
            </a:r>
            <a:endParaRPr lang="fr-FR" dirty="0"/>
          </a:p>
        </p:txBody>
      </p:sp>
      <p:sp>
        <p:nvSpPr>
          <p:cNvPr id="5" name="Espace réservé du numéro de diapositive 4"/>
          <p:cNvSpPr>
            <a:spLocks noGrp="1"/>
          </p:cNvSpPr>
          <p:nvPr>
            <p:ph type="sldNum" sz="quarter" idx="12"/>
          </p:nvPr>
        </p:nvSpPr>
        <p:spPr/>
        <p:txBody>
          <a:bodyPr/>
          <a:lstStyle/>
          <a:p>
            <a:fld id="{32E19C6E-80A9-644C-B775-DC0AE152BA86}" type="slidenum">
              <a:rPr lang="fr-FR" smtClean="0"/>
              <a:t>4</a:t>
            </a:fld>
            <a:endParaRPr lang="fr-FR"/>
          </a:p>
        </p:txBody>
      </p:sp>
      <p:sp>
        <p:nvSpPr>
          <p:cNvPr id="6" name="Titre 1"/>
          <p:cNvSpPr txBox="1">
            <a:spLocks/>
          </p:cNvSpPr>
          <p:nvPr/>
        </p:nvSpPr>
        <p:spPr>
          <a:xfrm>
            <a:off x="628650" y="500062"/>
            <a:ext cx="7886700" cy="1325563"/>
          </a:xfrm>
          <a:prstGeom prst="rect">
            <a:avLst/>
          </a:prstGeom>
          <a:gradFill flip="none" rotWithShape="1">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smtClean="0"/>
              <a:t>Architecture</a:t>
            </a:r>
            <a:endParaRPr lang="fr-CH"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831" y="1926602"/>
            <a:ext cx="6510337" cy="4292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8170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fr-FR" dirty="0"/>
          </a:p>
          <a:p>
            <a:r>
              <a:rPr lang="fr-FR" dirty="0"/>
              <a:t>Code Java</a:t>
            </a:r>
          </a:p>
          <a:p>
            <a:endParaRPr lang="fr-FR" dirty="0"/>
          </a:p>
          <a:p>
            <a:r>
              <a:rPr lang="fr-FR" dirty="0"/>
              <a:t>GUI simple</a:t>
            </a:r>
          </a:p>
          <a:p>
            <a:endParaRPr lang="fr-FR" dirty="0"/>
          </a:p>
          <a:p>
            <a:r>
              <a:rPr lang="fr-FR" dirty="0"/>
              <a:t>Requête HTTP POST sur le serveur </a:t>
            </a:r>
            <a:r>
              <a:rPr lang="fr-FR" dirty="0" err="1"/>
              <a:t>OpenAffect</a:t>
            </a:r>
            <a:endParaRPr lang="fr-FR" dirty="0"/>
          </a:p>
        </p:txBody>
      </p:sp>
      <p:sp>
        <p:nvSpPr>
          <p:cNvPr id="4" name="Espace réservé du pied de page 3"/>
          <p:cNvSpPr>
            <a:spLocks noGrp="1"/>
          </p:cNvSpPr>
          <p:nvPr>
            <p:ph type="ftr" sz="quarter" idx="11"/>
          </p:nvPr>
        </p:nvSpPr>
        <p:spPr/>
        <p:txBody>
          <a:bodyPr/>
          <a:lstStyle/>
          <a:p>
            <a:r>
              <a:rPr lang="fr-FR" dirty="0" err="1"/>
              <a:t>SoftwEng</a:t>
            </a:r>
            <a:endParaRPr lang="fr-FR" dirty="0"/>
          </a:p>
        </p:txBody>
      </p:sp>
      <p:sp>
        <p:nvSpPr>
          <p:cNvPr id="5" name="Espace réservé du numéro de diapositive 4"/>
          <p:cNvSpPr>
            <a:spLocks noGrp="1"/>
          </p:cNvSpPr>
          <p:nvPr>
            <p:ph type="sldNum" sz="quarter" idx="12"/>
          </p:nvPr>
        </p:nvSpPr>
        <p:spPr/>
        <p:txBody>
          <a:bodyPr/>
          <a:lstStyle/>
          <a:p>
            <a:fld id="{32E19C6E-80A9-644C-B775-DC0AE152BA86}" type="slidenum">
              <a:rPr lang="fr-FR" smtClean="0"/>
              <a:t>5</a:t>
            </a:fld>
            <a:endParaRPr lang="fr-FR"/>
          </a:p>
        </p:txBody>
      </p:sp>
      <p:sp>
        <p:nvSpPr>
          <p:cNvPr id="6" name="Titre 1"/>
          <p:cNvSpPr txBox="1">
            <a:spLocks/>
          </p:cNvSpPr>
          <p:nvPr/>
        </p:nvSpPr>
        <p:spPr>
          <a:xfrm>
            <a:off x="628650" y="500062"/>
            <a:ext cx="7886700" cy="1325563"/>
          </a:xfrm>
          <a:prstGeom prst="rect">
            <a:avLst/>
          </a:prstGeom>
          <a:gradFill flip="none" rotWithShape="1">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Plugin</a:t>
            </a:r>
            <a:endParaRPr lang="fr-CH" dirty="0"/>
          </a:p>
        </p:txBody>
      </p:sp>
      <p:pic>
        <p:nvPicPr>
          <p:cNvPr id="7" name="Immagine 6" descr="BasicView"/>
          <p:cNvPicPr/>
          <p:nvPr/>
        </p:nvPicPr>
        <p:blipFill>
          <a:blip r:embed="rId3">
            <a:extLst>
              <a:ext uri="{28A0092B-C50C-407E-A947-70E740481C1C}">
                <a14:useLocalDpi xmlns:a14="http://schemas.microsoft.com/office/drawing/2010/main" val="0"/>
              </a:ext>
            </a:extLst>
          </a:blip>
          <a:srcRect/>
          <a:stretch>
            <a:fillRect/>
          </a:stretch>
        </p:blipFill>
        <p:spPr bwMode="auto">
          <a:xfrm>
            <a:off x="5767814" y="1825625"/>
            <a:ext cx="2747536" cy="2423182"/>
          </a:xfrm>
          <a:prstGeom prst="rect">
            <a:avLst/>
          </a:prstGeom>
          <a:noFill/>
          <a:ln>
            <a:noFill/>
          </a:ln>
        </p:spPr>
      </p:pic>
    </p:spTree>
    <p:extLst>
      <p:ext uri="{BB962C8B-B14F-4D97-AF65-F5344CB8AC3E}">
        <p14:creationId xmlns:p14="http://schemas.microsoft.com/office/powerpoint/2010/main" val="269308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Statistiques des émotions</a:t>
            </a:r>
          </a:p>
          <a:p>
            <a:endParaRPr lang="fr-FR" dirty="0"/>
          </a:p>
          <a:p>
            <a:r>
              <a:rPr lang="fr-FR" dirty="0"/>
              <a:t>Qualité du travail</a:t>
            </a:r>
          </a:p>
          <a:p>
            <a:endParaRPr lang="fr-FR" dirty="0"/>
          </a:p>
          <a:p>
            <a:endParaRPr lang="fr-FR" dirty="0"/>
          </a:p>
        </p:txBody>
      </p:sp>
      <p:sp>
        <p:nvSpPr>
          <p:cNvPr id="4" name="Espace réservé du pied de page 3"/>
          <p:cNvSpPr>
            <a:spLocks noGrp="1"/>
          </p:cNvSpPr>
          <p:nvPr>
            <p:ph type="ftr" sz="quarter" idx="11"/>
          </p:nvPr>
        </p:nvSpPr>
        <p:spPr/>
        <p:txBody>
          <a:bodyPr/>
          <a:lstStyle/>
          <a:p>
            <a:r>
              <a:rPr lang="fr-FR" dirty="0" err="1"/>
              <a:t>SoftwEng</a:t>
            </a:r>
            <a:endParaRPr lang="fr-FR" dirty="0"/>
          </a:p>
        </p:txBody>
      </p:sp>
      <p:sp>
        <p:nvSpPr>
          <p:cNvPr id="5" name="Espace réservé du numéro de diapositive 4"/>
          <p:cNvSpPr>
            <a:spLocks noGrp="1"/>
          </p:cNvSpPr>
          <p:nvPr>
            <p:ph type="sldNum" sz="quarter" idx="12"/>
          </p:nvPr>
        </p:nvSpPr>
        <p:spPr/>
        <p:txBody>
          <a:bodyPr/>
          <a:lstStyle/>
          <a:p>
            <a:fld id="{32E19C6E-80A9-644C-B775-DC0AE152BA86}" type="slidenum">
              <a:rPr lang="fr-FR" smtClean="0"/>
              <a:t>6</a:t>
            </a:fld>
            <a:endParaRPr lang="fr-FR"/>
          </a:p>
        </p:txBody>
      </p:sp>
      <p:sp>
        <p:nvSpPr>
          <p:cNvPr id="6" name="Titre 1"/>
          <p:cNvSpPr txBox="1">
            <a:spLocks/>
          </p:cNvSpPr>
          <p:nvPr/>
        </p:nvSpPr>
        <p:spPr>
          <a:xfrm>
            <a:off x="628650" y="500062"/>
            <a:ext cx="7886700" cy="1325563"/>
          </a:xfrm>
          <a:prstGeom prst="rect">
            <a:avLst/>
          </a:prstGeom>
          <a:gradFill flip="none" rotWithShape="1">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Open Affect</a:t>
            </a:r>
            <a:endParaRPr lang="fr-CH" dirty="0"/>
          </a:p>
        </p:txBody>
      </p:sp>
    </p:spTree>
    <p:extLst>
      <p:ext uri="{BB962C8B-B14F-4D97-AF65-F5344CB8AC3E}">
        <p14:creationId xmlns:p14="http://schemas.microsoft.com/office/powerpoint/2010/main" val="3026006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Jenkins</a:t>
            </a:r>
          </a:p>
        </p:txBody>
      </p:sp>
      <p:sp>
        <p:nvSpPr>
          <p:cNvPr id="4" name="Espace réservé du pied de page 3"/>
          <p:cNvSpPr>
            <a:spLocks noGrp="1"/>
          </p:cNvSpPr>
          <p:nvPr>
            <p:ph type="ftr" sz="quarter" idx="11"/>
          </p:nvPr>
        </p:nvSpPr>
        <p:spPr/>
        <p:txBody>
          <a:bodyPr/>
          <a:lstStyle/>
          <a:p>
            <a:r>
              <a:rPr lang="fr-FR" dirty="0" err="1"/>
              <a:t>SoftwEng</a:t>
            </a:r>
            <a:endParaRPr lang="fr-FR" dirty="0"/>
          </a:p>
        </p:txBody>
      </p:sp>
      <p:sp>
        <p:nvSpPr>
          <p:cNvPr id="5" name="Espace réservé du numéro de diapositive 4"/>
          <p:cNvSpPr>
            <a:spLocks noGrp="1"/>
          </p:cNvSpPr>
          <p:nvPr>
            <p:ph type="sldNum" sz="quarter" idx="12"/>
          </p:nvPr>
        </p:nvSpPr>
        <p:spPr/>
        <p:txBody>
          <a:bodyPr/>
          <a:lstStyle/>
          <a:p>
            <a:fld id="{32E19C6E-80A9-644C-B775-DC0AE152BA86}" type="slidenum">
              <a:rPr lang="fr-FR" smtClean="0"/>
              <a:t>7</a:t>
            </a:fld>
            <a:endParaRPr lang="fr-FR"/>
          </a:p>
        </p:txBody>
      </p:sp>
      <p:sp>
        <p:nvSpPr>
          <p:cNvPr id="6" name="Titre 1"/>
          <p:cNvSpPr txBox="1">
            <a:spLocks/>
          </p:cNvSpPr>
          <p:nvPr/>
        </p:nvSpPr>
        <p:spPr>
          <a:xfrm>
            <a:off x="628650" y="500062"/>
            <a:ext cx="7886700" cy="1325563"/>
          </a:xfrm>
          <a:prstGeom prst="rect">
            <a:avLst/>
          </a:prstGeom>
          <a:gradFill flip="none" rotWithShape="1">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err="1"/>
              <a:t>Continuous</a:t>
            </a:r>
            <a:r>
              <a:rPr lang="fr-FR" dirty="0"/>
              <a:t> Delivery Pipeline</a:t>
            </a:r>
            <a:endParaRPr lang="fr-CH" dirty="0"/>
          </a:p>
        </p:txBody>
      </p:sp>
      <p:pic>
        <p:nvPicPr>
          <p:cNvPr id="8" name="Picture 8" descr="\\Mac\Home\Desktop\2017-05-24 07.18.10.jpg"/>
          <p:cNvPicPr/>
          <p:nvPr/>
        </p:nvPicPr>
        <p:blipFill rotWithShape="1">
          <a:blip r:embed="rId3">
            <a:extLst>
              <a:ext uri="{28A0092B-C50C-407E-A947-70E740481C1C}">
                <a14:useLocalDpi xmlns:a14="http://schemas.microsoft.com/office/drawing/2010/main" val="0"/>
              </a:ext>
            </a:extLst>
          </a:blip>
          <a:srcRect l="22223" t="35854" r="36625" b="4606"/>
          <a:stretch/>
        </p:blipFill>
        <p:spPr bwMode="auto">
          <a:xfrm>
            <a:off x="2254650" y="2179637"/>
            <a:ext cx="4634700" cy="399732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5477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fr-FR" dirty="0"/>
          </a:p>
          <a:p>
            <a:r>
              <a:rPr lang="fr-FR" dirty="0"/>
              <a:t>Vérification de la connectivité avec le serveur</a:t>
            </a:r>
          </a:p>
          <a:p>
            <a:pPr marL="0" indent="0">
              <a:buNone/>
            </a:pPr>
            <a:endParaRPr lang="fr-FR" dirty="0"/>
          </a:p>
          <a:p>
            <a:r>
              <a:rPr lang="fr-FR" dirty="0" smtClean="0"/>
              <a:t>Faire </a:t>
            </a:r>
            <a:r>
              <a:rPr lang="fr-FR" dirty="0"/>
              <a:t>apparaitre le </a:t>
            </a:r>
            <a:r>
              <a:rPr lang="fr-FR" dirty="0" err="1"/>
              <a:t>popup</a:t>
            </a:r>
            <a:r>
              <a:rPr lang="fr-FR" dirty="0"/>
              <a:t> 3 fois pendant la </a:t>
            </a:r>
            <a:r>
              <a:rPr lang="fr-FR" dirty="0" smtClean="0"/>
              <a:t>journée</a:t>
            </a:r>
          </a:p>
          <a:p>
            <a:endParaRPr lang="fr-FR" dirty="0"/>
          </a:p>
          <a:p>
            <a:r>
              <a:rPr lang="fr-FR" dirty="0" smtClean="0"/>
              <a:t>Statistique des données</a:t>
            </a:r>
            <a:endParaRPr lang="fr-FR" dirty="0"/>
          </a:p>
          <a:p>
            <a:endParaRPr lang="fr-FR" dirty="0"/>
          </a:p>
        </p:txBody>
      </p:sp>
      <p:sp>
        <p:nvSpPr>
          <p:cNvPr id="4" name="Espace réservé du pied de page 3"/>
          <p:cNvSpPr>
            <a:spLocks noGrp="1"/>
          </p:cNvSpPr>
          <p:nvPr>
            <p:ph type="ftr" sz="quarter" idx="11"/>
          </p:nvPr>
        </p:nvSpPr>
        <p:spPr/>
        <p:txBody>
          <a:bodyPr/>
          <a:lstStyle/>
          <a:p>
            <a:r>
              <a:rPr lang="fr-FR" dirty="0" err="1"/>
              <a:t>SoftwEng</a:t>
            </a:r>
            <a:endParaRPr lang="fr-FR" dirty="0"/>
          </a:p>
        </p:txBody>
      </p:sp>
      <p:sp>
        <p:nvSpPr>
          <p:cNvPr id="5" name="Espace réservé du numéro de diapositive 4"/>
          <p:cNvSpPr>
            <a:spLocks noGrp="1"/>
          </p:cNvSpPr>
          <p:nvPr>
            <p:ph type="sldNum" sz="quarter" idx="12"/>
          </p:nvPr>
        </p:nvSpPr>
        <p:spPr/>
        <p:txBody>
          <a:bodyPr/>
          <a:lstStyle/>
          <a:p>
            <a:fld id="{32E19C6E-80A9-644C-B775-DC0AE152BA86}" type="slidenum">
              <a:rPr lang="fr-FR" smtClean="0"/>
              <a:t>8</a:t>
            </a:fld>
            <a:endParaRPr lang="fr-FR"/>
          </a:p>
        </p:txBody>
      </p:sp>
      <p:sp>
        <p:nvSpPr>
          <p:cNvPr id="6" name="Titre 1"/>
          <p:cNvSpPr txBox="1">
            <a:spLocks/>
          </p:cNvSpPr>
          <p:nvPr/>
        </p:nvSpPr>
        <p:spPr>
          <a:xfrm>
            <a:off x="628650" y="500062"/>
            <a:ext cx="7886700" cy="1325563"/>
          </a:xfrm>
          <a:prstGeom prst="rect">
            <a:avLst/>
          </a:prstGeom>
          <a:gradFill flip="none" rotWithShape="1">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Améliorations possibles</a:t>
            </a:r>
            <a:endParaRPr lang="fr-CH" dirty="0"/>
          </a:p>
        </p:txBody>
      </p:sp>
    </p:spTree>
    <p:extLst>
      <p:ext uri="{BB962C8B-B14F-4D97-AF65-F5344CB8AC3E}">
        <p14:creationId xmlns:p14="http://schemas.microsoft.com/office/powerpoint/2010/main" val="150069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dirty="0" err="1"/>
              <a:t>SoftwEng</a:t>
            </a:r>
            <a:endParaRPr lang="fr-FR" dirty="0"/>
          </a:p>
        </p:txBody>
      </p:sp>
      <p:sp>
        <p:nvSpPr>
          <p:cNvPr id="5" name="Espace réservé du numéro de diapositive 4"/>
          <p:cNvSpPr>
            <a:spLocks noGrp="1"/>
          </p:cNvSpPr>
          <p:nvPr>
            <p:ph type="sldNum" sz="quarter" idx="12"/>
          </p:nvPr>
        </p:nvSpPr>
        <p:spPr/>
        <p:txBody>
          <a:bodyPr/>
          <a:lstStyle/>
          <a:p>
            <a:fld id="{32E19C6E-80A9-644C-B775-DC0AE152BA86}" type="slidenum">
              <a:rPr lang="fr-FR" smtClean="0"/>
              <a:t>9</a:t>
            </a:fld>
            <a:endParaRPr lang="fr-FR"/>
          </a:p>
        </p:txBody>
      </p:sp>
      <p:sp>
        <p:nvSpPr>
          <p:cNvPr id="6" name="Titre 1"/>
          <p:cNvSpPr txBox="1">
            <a:spLocks/>
          </p:cNvSpPr>
          <p:nvPr/>
        </p:nvSpPr>
        <p:spPr>
          <a:xfrm>
            <a:off x="628650" y="500062"/>
            <a:ext cx="7886700" cy="1325563"/>
          </a:xfrm>
          <a:prstGeom prst="rect">
            <a:avLst/>
          </a:prstGeom>
          <a:gradFill flip="none" rotWithShape="1">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Fonctionnement</a:t>
            </a:r>
            <a:endParaRPr lang="fr-CH" dirty="0"/>
          </a:p>
        </p:txBody>
      </p:sp>
      <p:pic>
        <p:nvPicPr>
          <p:cNvPr id="7" name="Immagine 6" descr="BasicView"/>
          <p:cNvPicPr/>
          <p:nvPr/>
        </p:nvPicPr>
        <p:blipFill>
          <a:blip r:embed="rId3">
            <a:extLst>
              <a:ext uri="{28A0092B-C50C-407E-A947-70E740481C1C}">
                <a14:useLocalDpi xmlns:a14="http://schemas.microsoft.com/office/drawing/2010/main" val="0"/>
              </a:ext>
            </a:extLst>
          </a:blip>
          <a:srcRect/>
          <a:stretch>
            <a:fillRect/>
          </a:stretch>
        </p:blipFill>
        <p:spPr bwMode="auto">
          <a:xfrm>
            <a:off x="959529" y="2664372"/>
            <a:ext cx="3328692" cy="3187810"/>
          </a:xfrm>
          <a:prstGeom prst="rect">
            <a:avLst/>
          </a:prstGeom>
          <a:noFill/>
          <a:ln>
            <a:noFill/>
          </a:ln>
        </p:spPr>
      </p:pic>
      <p:cxnSp>
        <p:nvCxnSpPr>
          <p:cNvPr id="8" name="Connettore 2 7"/>
          <p:cNvCxnSpPr/>
          <p:nvPr/>
        </p:nvCxnSpPr>
        <p:spPr>
          <a:xfrm flipV="1">
            <a:off x="3168869" y="4430110"/>
            <a:ext cx="3176751" cy="772511"/>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rot="20770704">
            <a:off x="4136151" y="4699115"/>
            <a:ext cx="1965025" cy="369332"/>
          </a:xfrm>
          <a:prstGeom prst="rect">
            <a:avLst/>
          </a:prstGeom>
          <a:noFill/>
        </p:spPr>
        <p:txBody>
          <a:bodyPr wrap="none" rtlCol="0">
            <a:spAutoFit/>
          </a:bodyPr>
          <a:lstStyle/>
          <a:p>
            <a:r>
              <a:rPr lang="fr-CH" dirty="0"/>
              <a:t>Requête HTTP Post</a:t>
            </a:r>
            <a:endParaRPr lang="it-CH" dirty="0"/>
          </a:p>
        </p:txBody>
      </p:sp>
      <p:sp>
        <p:nvSpPr>
          <p:cNvPr id="11" name="CasellaDiTesto 10"/>
          <p:cNvSpPr txBox="1"/>
          <p:nvPr/>
        </p:nvSpPr>
        <p:spPr>
          <a:xfrm>
            <a:off x="6345620" y="3844190"/>
            <a:ext cx="1487905" cy="1477328"/>
          </a:xfrm>
          <a:prstGeom prst="rect">
            <a:avLst/>
          </a:prstGeom>
          <a:noFill/>
          <a:ln>
            <a:solidFill>
              <a:schemeClr val="tx1"/>
            </a:solidFill>
          </a:ln>
        </p:spPr>
        <p:txBody>
          <a:bodyPr wrap="square" rtlCol="0">
            <a:spAutoFit/>
          </a:bodyPr>
          <a:lstStyle/>
          <a:p>
            <a:endParaRPr lang="fr-CH" dirty="0"/>
          </a:p>
          <a:p>
            <a:r>
              <a:rPr lang="fr-CH" dirty="0"/>
              <a:t>Serveur  </a:t>
            </a:r>
            <a:r>
              <a:rPr lang="fr-CH" dirty="0" err="1"/>
              <a:t>OpenAffect</a:t>
            </a:r>
            <a:endParaRPr lang="fr-CH" dirty="0"/>
          </a:p>
          <a:p>
            <a:endParaRPr lang="fr-CH" dirty="0"/>
          </a:p>
          <a:p>
            <a:r>
              <a:rPr lang="fr-CH" dirty="0"/>
              <a:t> </a:t>
            </a:r>
            <a:endParaRPr lang="it-CH" dirty="0"/>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9224" t="26620" r="25000" b="26667"/>
          <a:stretch/>
        </p:blipFill>
        <p:spPr bwMode="auto">
          <a:xfrm>
            <a:off x="628650" y="1612790"/>
            <a:ext cx="7886700" cy="4527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574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TotalTime>
  <Words>677</Words>
  <Application>Microsoft Office PowerPoint</Application>
  <PresentationFormat>Presentazione su schermo (4:3)</PresentationFormat>
  <Paragraphs>90</Paragraphs>
  <Slides>10</Slides>
  <Notes>10</Notes>
  <HiddenSlides>0</HiddenSlides>
  <MMClips>0</MMClips>
  <ScaleCrop>false</ScaleCrop>
  <HeadingPairs>
    <vt:vector size="4" baseType="variant">
      <vt:variant>
        <vt:lpstr>Tema</vt:lpstr>
      </vt:variant>
      <vt:variant>
        <vt:i4>1</vt:i4>
      </vt:variant>
      <vt:variant>
        <vt:lpstr>Titoli diapositive</vt:lpstr>
      </vt:variant>
      <vt:variant>
        <vt:i4>10</vt:i4>
      </vt:variant>
    </vt:vector>
  </HeadingPairs>
  <TitlesOfParts>
    <vt:vector size="11" baseType="lpstr">
      <vt:lpstr>Thème Office</vt:lpstr>
      <vt:lpstr>Eclipse PlugIn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Badoud Rémi Walter Louis</dc:creator>
  <cp:lastModifiedBy>meelime</cp:lastModifiedBy>
  <cp:revision>103</cp:revision>
  <dcterms:created xsi:type="dcterms:W3CDTF">2016-11-08T14:03:13Z</dcterms:created>
  <dcterms:modified xsi:type="dcterms:W3CDTF">2017-06-08T13:19:25Z</dcterms:modified>
</cp:coreProperties>
</file>