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36" r:id="rId2"/>
    <p:sldId id="404" r:id="rId3"/>
    <p:sldId id="461" r:id="rId4"/>
    <p:sldId id="592" r:id="rId5"/>
    <p:sldId id="463" r:id="rId6"/>
    <p:sldId id="462" r:id="rId7"/>
    <p:sldId id="11586" r:id="rId8"/>
    <p:sldId id="322" r:id="rId9"/>
    <p:sldId id="45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25D"/>
    <a:srgbClr val="E49140"/>
    <a:srgbClr val="34A9B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52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2DB6BBA-35AC-4C23-AAF0-9ABB5E4986B6}" type="datetimeFigureOut">
              <a:rPr lang="zh-CN" altLang="en-US" smtClean="0"/>
              <a:pPr/>
              <a:t>2024/3/7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4D26F9E-6EDA-4219-86D3-A755607105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8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CRUD is an acronym that represents the four basic functions of persistent storage: Create, Read, Update, and Delete.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These operations are essential for interacting with databases and managing data in applications.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Create operation involves adding new data to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Read operation involves retrieving existing data from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Update operation involves modifying existing data in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Delete operation involves removing data from the system.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26F9E-6EDA-4219-86D3-A755607105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9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00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51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2E5B-896E-4FAC-DA10-2034D6B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D3263B-C8B7-11B6-EFEE-15E27B7DA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3915A6-AFFE-F002-9C65-E029695A5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CRUD is an acronym that represents the four basic functions of persistent storage: Create, Read, Update, and Delete.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These operations are essential for interacting with databases and managing data in applications.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Create operation involves adding new data to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Read operation involves retrieving existing data from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Update operation involves modifying existing data in the system.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Delete operation involves removing data from the system.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326A1-B2EE-CAD5-2E87-A59C134A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26F9E-6EDA-4219-86D3-A755607105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7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2024/3/7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2024/3/7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3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49C60-7208-4AC1-899A-88A4792C5AC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F73BC3-9401-4923-BE1F-F0C70522A8B0}"/>
              </a:ext>
            </a:extLst>
          </p:cNvPr>
          <p:cNvSpPr/>
          <p:nvPr userDrawn="1"/>
        </p:nvSpPr>
        <p:spPr>
          <a:xfrm>
            <a:off x="1486538" y="408050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宋体" panose="02020400000000000000" pitchFamily="18" charset="-122"/>
              </a:rPr>
              <a:t>Click to Insert Heading</a:t>
            </a:r>
            <a:endParaRPr lang="zh-CN" altLang="en-US" sz="2800" dirty="0">
              <a:latin typeface="思源黑体 CN Heavy" panose="020B0A00000000000000" pitchFamily="34" charset="-122"/>
              <a:ea typeface="思源黑体 CN Heavy" panose="020B0A00000000000000" pitchFamily="34" charset="-122"/>
              <a:sym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7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5E65F5-1896-4E85-A7CA-71DEE017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EBA9565-5D20-453C-BFEA-0B6F72F3384D}"/>
              </a:ext>
            </a:extLst>
          </p:cNvPr>
          <p:cNvSpPr/>
          <p:nvPr/>
        </p:nvSpPr>
        <p:spPr>
          <a:xfrm>
            <a:off x="958469" y="2156196"/>
            <a:ext cx="6669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170">
              <a:defRPr/>
            </a:pPr>
            <a:r>
              <a:rPr lang="en-US" altLang="zh-CN" sz="2400" b="1" spc="4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Flask</a:t>
            </a:r>
            <a:endParaRPr lang="zh-CN" altLang="en-US" sz="2400" b="1" spc="4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AD3232-33F2-471B-9445-068CDAD21B50}"/>
              </a:ext>
            </a:extLst>
          </p:cNvPr>
          <p:cNvSpPr/>
          <p:nvPr/>
        </p:nvSpPr>
        <p:spPr>
          <a:xfrm>
            <a:off x="883055" y="2615618"/>
            <a:ext cx="66699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dirty="0">
                <a:solidFill>
                  <a:srgbClr val="39425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CRUD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1959FC-D9BE-4821-A879-802E44C76717}"/>
              </a:ext>
            </a:extLst>
          </p:cNvPr>
          <p:cNvSpPr/>
          <p:nvPr/>
        </p:nvSpPr>
        <p:spPr>
          <a:xfrm>
            <a:off x="975652" y="4268124"/>
            <a:ext cx="5708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B</a:t>
            </a:r>
            <a:r>
              <a:rPr kumimoji="0" lang="en-US" altLang="zh-CN" sz="1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y:</a:t>
            </a:r>
            <a:r>
              <a:rPr kumimoji="0" lang="en-US" altLang="zh-CN" sz="1800" b="0" i="0" u="none" strike="noStrike" kern="1200" cap="none" spc="60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 Teo Hean Yik (Jerome)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4898C4-3DA5-45F7-9ECA-A077B979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06122"/>
              </p:ext>
            </p:extLst>
          </p:nvPr>
        </p:nvGraphicFramePr>
        <p:xfrm>
          <a:off x="232833" y="27853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33" y="27853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4AD53FD2-2210-41F2-BA2E-09E01AD15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7465" y="2034692"/>
            <a:ext cx="4515868" cy="351658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457080" y="1424638"/>
            <a:ext cx="2587220" cy="246221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defTabSz="1219170"/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Code Along!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Rectangle 24"/>
          <p:cNvSpPr/>
          <p:nvPr/>
        </p:nvSpPr>
        <p:spPr>
          <a:xfrm>
            <a:off x="7457080" y="4736270"/>
            <a:ext cx="2587220" cy="246221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defTabSz="1219170"/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Showcase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2309123" y="1489184"/>
            <a:ext cx="2587220" cy="246221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r" defTabSz="1219170"/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What is CRUD?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6" name="Rectangle 30"/>
          <p:cNvSpPr/>
          <p:nvPr/>
        </p:nvSpPr>
        <p:spPr>
          <a:xfrm>
            <a:off x="1631230" y="4804394"/>
            <a:ext cx="2587220" cy="246221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r" defTabSz="1219170"/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Hands on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526CB5D0-1DA2-4838-9E50-0E33742125DD}"/>
              </a:ext>
            </a:extLst>
          </p:cNvPr>
          <p:cNvSpPr txBox="1"/>
          <p:nvPr/>
        </p:nvSpPr>
        <p:spPr>
          <a:xfrm>
            <a:off x="7601185" y="1725396"/>
            <a:ext cx="3265113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Learn how to create your own website and host it online</a:t>
            </a:r>
            <a:endParaRPr lang="zh-CN" altLang="en-US" sz="9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6386EB2-4832-45CC-8E72-DE92931A10DB}"/>
              </a:ext>
            </a:extLst>
          </p:cNvPr>
          <p:cNvSpPr txBox="1"/>
          <p:nvPr/>
        </p:nvSpPr>
        <p:spPr>
          <a:xfrm>
            <a:off x="1511184" y="1800384"/>
            <a:ext cx="3265113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en-US" altLang="zh-CN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Learn more about how CRUD is related to databases</a:t>
            </a:r>
            <a:endParaRPr lang="zh-CN" altLang="en-US" sz="9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9C47A14C-E939-4413-ADB9-1F0134A14EF5}"/>
              </a:ext>
            </a:extLst>
          </p:cNvPr>
          <p:cNvSpPr txBox="1"/>
          <p:nvPr/>
        </p:nvSpPr>
        <p:spPr>
          <a:xfrm>
            <a:off x="1631230" y="5205263"/>
            <a:ext cx="3265113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en-US" altLang="zh-CN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Create your own website to change the world</a:t>
            </a:r>
            <a:endParaRPr lang="zh-CN" altLang="en-US" sz="9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72AAC250-7D56-4365-BEFA-15933630E99C}"/>
              </a:ext>
            </a:extLst>
          </p:cNvPr>
          <p:cNvSpPr txBox="1"/>
          <p:nvPr/>
        </p:nvSpPr>
        <p:spPr>
          <a:xfrm>
            <a:off x="7601185" y="5104930"/>
            <a:ext cx="3265113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SG" altLang="zh-CN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Brief run down on my own flask web app</a:t>
            </a:r>
            <a:endParaRPr lang="zh-CN" altLang="en-US" sz="9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5D520DD0-8E77-445E-855D-C35CD03D1E72}"/>
              </a:ext>
            </a:extLst>
          </p:cNvPr>
          <p:cNvSpPr/>
          <p:nvPr/>
        </p:nvSpPr>
        <p:spPr>
          <a:xfrm>
            <a:off x="4783125" y="3452118"/>
            <a:ext cx="3616054" cy="1941470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 defTabSz="1219170"/>
            <a:r>
              <a:rPr lang="en-US" altLang="zh-CN" sz="3200" spc="3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Contents</a:t>
            </a:r>
            <a:endParaRPr lang="zh-CN" altLang="en-US" sz="3200" spc="3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1A3D855-0FC0-460F-A143-C972CAF48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84928"/>
              </p:ext>
            </p:extLst>
          </p:nvPr>
        </p:nvGraphicFramePr>
        <p:xfrm>
          <a:off x="1662113" y="1124398"/>
          <a:ext cx="1604962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2375222" progId="CorelDraw.Graphic.18">
                  <p:embed/>
                </p:oleObj>
              </mc:Choice>
              <mc:Fallback>
                <p:oleObj name="CorelDRAW" r:id="rId4" imgW="887179" imgH="2375222" progId="CorelDraw.Graphic.18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54898C4-3DA5-45F7-9ECA-A077B979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2113" y="1124398"/>
                        <a:ext cx="1604962" cy="438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菱形 1">
            <a:extLst>
              <a:ext uri="{FF2B5EF4-FFF2-40B4-BE49-F238E27FC236}">
                <a16:creationId xmlns:a16="http://schemas.microsoft.com/office/drawing/2014/main" id="{7B46BEAE-3461-4810-AD5F-40C27BD92F30}"/>
              </a:ext>
            </a:extLst>
          </p:cNvPr>
          <p:cNvSpPr/>
          <p:nvPr/>
        </p:nvSpPr>
        <p:spPr>
          <a:xfrm>
            <a:off x="1608307" y="954018"/>
            <a:ext cx="774831" cy="774831"/>
          </a:xfrm>
          <a:prstGeom prst="diamond">
            <a:avLst/>
          </a:prstGeom>
          <a:solidFill>
            <a:srgbClr val="34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C55C9644-03B5-4236-B051-300FF3D61E25}"/>
              </a:ext>
            </a:extLst>
          </p:cNvPr>
          <p:cNvSpPr/>
          <p:nvPr/>
        </p:nvSpPr>
        <p:spPr>
          <a:xfrm>
            <a:off x="1608307" y="4424285"/>
            <a:ext cx="774831" cy="774831"/>
          </a:xfrm>
          <a:prstGeom prst="diamond">
            <a:avLst/>
          </a:prstGeom>
          <a:solidFill>
            <a:srgbClr val="34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48" name="菱形 47">
            <a:extLst>
              <a:ext uri="{FF2B5EF4-FFF2-40B4-BE49-F238E27FC236}">
                <a16:creationId xmlns:a16="http://schemas.microsoft.com/office/drawing/2014/main" id="{6F2934FE-6333-4905-81EE-4CB2B48AE7F3}"/>
              </a:ext>
            </a:extLst>
          </p:cNvPr>
          <p:cNvSpPr/>
          <p:nvPr/>
        </p:nvSpPr>
        <p:spPr>
          <a:xfrm>
            <a:off x="9905985" y="954018"/>
            <a:ext cx="774831" cy="774831"/>
          </a:xfrm>
          <a:prstGeom prst="diamond">
            <a:avLst/>
          </a:prstGeom>
          <a:solidFill>
            <a:srgbClr val="34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1BF2397D-9809-4D40-A82D-7C215964C988}"/>
              </a:ext>
            </a:extLst>
          </p:cNvPr>
          <p:cNvSpPr/>
          <p:nvPr/>
        </p:nvSpPr>
        <p:spPr>
          <a:xfrm>
            <a:off x="9905985" y="4424285"/>
            <a:ext cx="774831" cy="774831"/>
          </a:xfrm>
          <a:prstGeom prst="diamond">
            <a:avLst/>
          </a:prstGeom>
          <a:solidFill>
            <a:srgbClr val="34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2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75817"/>
            <a:ext cx="6669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6600" b="1" spc="400" dirty="0">
                <a:solidFill>
                  <a:srgbClr val="E4914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PART 01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06660"/>
            <a:ext cx="6669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What is CRUD?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ED6D0B42-C615-4D49-B543-CE1AFBEF8F24}"/>
              </a:ext>
            </a:extLst>
          </p:cNvPr>
          <p:cNvSpPr txBox="1"/>
          <p:nvPr/>
        </p:nvSpPr>
        <p:spPr>
          <a:xfrm>
            <a:off x="3030944" y="4360552"/>
            <a:ext cx="5549839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SG" altLang="zh-CN" sz="9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CRUD is the marriage between a database and its true love: endless data mischief!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211" y="301522"/>
            <a:ext cx="10572751" cy="523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db.session.delete(instance_to_delete)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34657" y="1500973"/>
            <a:ext cx="5656521" cy="2470544"/>
            <a:chOff x="-269107" y="1810846"/>
            <a:chExt cx="5656521" cy="2470545"/>
          </a:xfrm>
        </p:grpSpPr>
        <p:sp>
          <p:nvSpPr>
            <p:cNvPr id="7" name="TextBox 6"/>
            <p:cNvSpPr txBox="1"/>
            <p:nvPr/>
          </p:nvSpPr>
          <p:spPr>
            <a:xfrm>
              <a:off x="-269107" y="1810846"/>
              <a:ext cx="26581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70"/>
              <a:r>
                <a:rPr lang="en-US" sz="4400" b="1" dirty="0">
                  <a:gradFill flip="none" rotWithShape="1">
                    <a:gsLst>
                      <a:gs pos="0">
                        <a:srgbClr val="A81717">
                          <a:lumMod val="75000"/>
                        </a:srgbClr>
                      </a:gs>
                      <a:gs pos="97345">
                        <a:srgbClr val="540107"/>
                      </a:gs>
                    </a:gsLst>
                    <a:lin ang="2700000" scaled="1"/>
                    <a:tileRect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Create</a:t>
              </a:r>
            </a:p>
          </p:txBody>
        </p:sp>
        <p:sp>
          <p:nvSpPr>
            <p:cNvPr id="8" name="TextBox 7" hidden="1"/>
            <p:cNvSpPr txBox="1"/>
            <p:nvPr/>
          </p:nvSpPr>
          <p:spPr>
            <a:xfrm>
              <a:off x="1486535" y="1904457"/>
              <a:ext cx="2235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70"/>
              <a:r>
                <a:rPr 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Short Text Here</a:t>
              </a:r>
            </a:p>
          </p:txBody>
        </p:sp>
        <p:sp>
          <p:nvSpPr>
            <p:cNvPr id="9" name="Rectangle 8" hidden="1"/>
            <p:cNvSpPr/>
            <p:nvPr/>
          </p:nvSpPr>
          <p:spPr>
            <a:xfrm>
              <a:off x="1486535" y="2304567"/>
              <a:ext cx="3900879" cy="197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7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Click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Heading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, 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Click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Heading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Click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HeadingClick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to Insert </a:t>
              </a:r>
              <a:r>
                <a:rPr lang="en-US" altLang="zh-CN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Heading</a:t>
              </a:r>
              <a:r>
                <a:rPr 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nibh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</a:t>
              </a:r>
              <a:r>
                <a:rPr 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lacus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</a:t>
              </a:r>
              <a:r>
                <a:rPr 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laoreet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 </a:t>
              </a:r>
              <a:r>
                <a:rPr 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turpis</a:t>
              </a: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, </a:t>
              </a:r>
              <a:r>
                <a:rPr 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59号-创粗黑" panose="00000500000000000000" pitchFamily="2" charset="-122"/>
                </a:rPr>
                <a:t>quis</a:t>
              </a:r>
              <a:endPara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34657" y="4544123"/>
            <a:ext cx="2793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Delete</a:t>
            </a:r>
          </a:p>
        </p:txBody>
      </p:sp>
      <p:sp>
        <p:nvSpPr>
          <p:cNvPr id="14" name="Shape 2916"/>
          <p:cNvSpPr/>
          <p:nvPr/>
        </p:nvSpPr>
        <p:spPr>
          <a:xfrm>
            <a:off x="11726651" y="6404391"/>
            <a:ext cx="297055" cy="29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1" tIns="38091" rIns="38091" bIns="38091" anchor="ctr"/>
          <a:lstStyle/>
          <a:p>
            <a:pPr defTabSz="45703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5E72798-6899-42A6-9FEE-703EF4EFC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ACD7A8-3A6E-4C27-9240-791E721F0C74}"/>
              </a:ext>
            </a:extLst>
          </p:cNvPr>
          <p:cNvSpPr/>
          <p:nvPr/>
        </p:nvSpPr>
        <p:spPr>
          <a:xfrm>
            <a:off x="1486538" y="549036"/>
            <a:ext cx="2767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What is CRUD?</a:t>
            </a:r>
            <a:endParaRPr lang="zh-CN" alt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2FD22-C9C8-6069-9146-0BE08F09B79E}"/>
              </a:ext>
            </a:extLst>
          </p:cNvPr>
          <p:cNvSpPr txBox="1"/>
          <p:nvPr/>
        </p:nvSpPr>
        <p:spPr>
          <a:xfrm>
            <a:off x="1528031" y="3558422"/>
            <a:ext cx="2571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4400" b="1" dirty="0">
                <a:gradFill flip="none" rotWithShape="1">
                  <a:gsLst>
                    <a:gs pos="0">
                      <a:srgbClr val="A81717">
                        <a:lumMod val="75000"/>
                      </a:srgbClr>
                    </a:gs>
                    <a:gs pos="97345">
                      <a:srgbClr val="540107"/>
                    </a:gs>
                  </a:gsLst>
                  <a:lin ang="2700000" scaled="1"/>
                  <a:tileRect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F3F7F-1052-D180-8C01-2A0E1ED34EF4}"/>
              </a:ext>
            </a:extLst>
          </p:cNvPr>
          <p:cNvSpPr txBox="1"/>
          <p:nvPr/>
        </p:nvSpPr>
        <p:spPr>
          <a:xfrm>
            <a:off x="1534657" y="2550792"/>
            <a:ext cx="1905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Read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40B17B-F01F-EDE5-55E1-36B98FD3F718}"/>
              </a:ext>
            </a:extLst>
          </p:cNvPr>
          <p:cNvCxnSpPr>
            <a:cxnSpLocks/>
          </p:cNvCxnSpPr>
          <p:nvPr/>
        </p:nvCxnSpPr>
        <p:spPr>
          <a:xfrm flipV="1">
            <a:off x="3584713" y="1317727"/>
            <a:ext cx="2842591" cy="53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1E9637-052A-1F18-EDBB-5F6E67D7B6F5}"/>
              </a:ext>
            </a:extLst>
          </p:cNvPr>
          <p:cNvSpPr txBox="1"/>
          <p:nvPr/>
        </p:nvSpPr>
        <p:spPr>
          <a:xfrm>
            <a:off x="6495222" y="1133061"/>
            <a:ext cx="359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db.session.add</a:t>
            </a:r>
            <a:r>
              <a:rPr lang="en-SG" dirty="0"/>
              <a:t>(</a:t>
            </a:r>
            <a:r>
              <a:rPr lang="en-SG" dirty="0" err="1"/>
              <a:t>new_content</a:t>
            </a:r>
            <a:r>
              <a:rPr lang="en-SG" dirty="0"/>
              <a:t>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4AFDA33-4112-2318-DBC5-7F096ED98949}"/>
              </a:ext>
            </a:extLst>
          </p:cNvPr>
          <p:cNvCxnSpPr>
            <a:cxnSpLocks/>
          </p:cNvCxnSpPr>
          <p:nvPr/>
        </p:nvCxnSpPr>
        <p:spPr>
          <a:xfrm flipV="1">
            <a:off x="3531704" y="2231501"/>
            <a:ext cx="3233531" cy="703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DE9A82-C607-BE40-EDC2-757E4F41FC65}"/>
              </a:ext>
            </a:extLst>
          </p:cNvPr>
          <p:cNvCxnSpPr>
            <a:cxnSpLocks/>
          </p:cNvCxnSpPr>
          <p:nvPr/>
        </p:nvCxnSpPr>
        <p:spPr>
          <a:xfrm flipV="1">
            <a:off x="3849757" y="3638409"/>
            <a:ext cx="2392017" cy="304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B39EA82-7808-3511-E7B5-454416398BC7}"/>
              </a:ext>
            </a:extLst>
          </p:cNvPr>
          <p:cNvCxnSpPr>
            <a:cxnSpLocks/>
          </p:cNvCxnSpPr>
          <p:nvPr/>
        </p:nvCxnSpPr>
        <p:spPr>
          <a:xfrm>
            <a:off x="3707436" y="5029200"/>
            <a:ext cx="2878894" cy="32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8C6520-0921-6616-974C-673D4A94F832}"/>
              </a:ext>
            </a:extLst>
          </p:cNvPr>
          <p:cNvSpPr txBox="1"/>
          <p:nvPr/>
        </p:nvSpPr>
        <p:spPr>
          <a:xfrm>
            <a:off x="6765235" y="5128898"/>
            <a:ext cx="484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db.session.delete</a:t>
            </a:r>
            <a:r>
              <a:rPr lang="en-SG" dirty="0"/>
              <a:t>(</a:t>
            </a:r>
            <a:r>
              <a:rPr lang="en-SG" dirty="0" err="1"/>
              <a:t>instance_to_delete</a:t>
            </a:r>
            <a:r>
              <a:rPr lang="en-SG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A49DE0-1495-7845-E33B-22941F3A1DC9}"/>
              </a:ext>
            </a:extLst>
          </p:cNvPr>
          <p:cNvSpPr txBox="1"/>
          <p:nvPr/>
        </p:nvSpPr>
        <p:spPr>
          <a:xfrm>
            <a:off x="6823696" y="2024989"/>
            <a:ext cx="359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Task.query.get</a:t>
            </a:r>
            <a:r>
              <a:rPr lang="en-SG" dirty="0"/>
              <a:t>(</a:t>
            </a:r>
            <a:r>
              <a:rPr lang="en-SG" dirty="0" err="1"/>
              <a:t>task_id</a:t>
            </a:r>
            <a:r>
              <a:rPr lang="en-SG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89870-B950-2725-5679-C15DC8B8F4FA}"/>
              </a:ext>
            </a:extLst>
          </p:cNvPr>
          <p:cNvSpPr txBox="1"/>
          <p:nvPr/>
        </p:nvSpPr>
        <p:spPr>
          <a:xfrm>
            <a:off x="6495222" y="3453743"/>
            <a:ext cx="345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task.content</a:t>
            </a:r>
            <a:r>
              <a:rPr lang="en-SG" dirty="0"/>
              <a:t> = </a:t>
            </a:r>
            <a:r>
              <a:rPr lang="en-SG" dirty="0" err="1"/>
              <a:t>new_content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66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75817"/>
            <a:ext cx="6669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6600" b="1" spc="400" dirty="0">
                <a:solidFill>
                  <a:srgbClr val="E4914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PART 02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06660"/>
            <a:ext cx="6669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Code Along!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75817"/>
            <a:ext cx="6669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6600" b="1" spc="400" dirty="0">
                <a:solidFill>
                  <a:srgbClr val="E4914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PART 03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06660"/>
            <a:ext cx="6669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Hands on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ED6D0B42-C615-4D49-B543-CE1AFBEF8F24}"/>
              </a:ext>
            </a:extLst>
          </p:cNvPr>
          <p:cNvSpPr txBox="1"/>
          <p:nvPr/>
        </p:nvSpPr>
        <p:spPr>
          <a:xfrm>
            <a:off x="3030944" y="4360552"/>
            <a:ext cx="511094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SG" altLang="zh-CN" sz="9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Your Turn!</a:t>
            </a:r>
            <a:endParaRPr lang="zh-CN" altLang="en-US" sz="900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FE20-834B-BFFC-8345-2E1D6EF5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4E7B8F-CC89-BFDF-59F6-DA66216189C7}"/>
              </a:ext>
            </a:extLst>
          </p:cNvPr>
          <p:cNvSpPr/>
          <p:nvPr/>
        </p:nvSpPr>
        <p:spPr>
          <a:xfrm>
            <a:off x="394211" y="301522"/>
            <a:ext cx="10572751" cy="523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)</a:t>
            </a:r>
          </a:p>
        </p:txBody>
      </p:sp>
      <p:sp>
        <p:nvSpPr>
          <p:cNvPr id="14" name="Shape 2916">
            <a:extLst>
              <a:ext uri="{FF2B5EF4-FFF2-40B4-BE49-F238E27FC236}">
                <a16:creationId xmlns:a16="http://schemas.microsoft.com/office/drawing/2014/main" id="{F584A610-5E99-248E-AEB6-9BE85ADCDC2E}"/>
              </a:ext>
            </a:extLst>
          </p:cNvPr>
          <p:cNvSpPr/>
          <p:nvPr/>
        </p:nvSpPr>
        <p:spPr>
          <a:xfrm>
            <a:off x="11726651" y="6404391"/>
            <a:ext cx="297055" cy="29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1" tIns="38091" rIns="38091" bIns="38091" anchor="ctr"/>
          <a:lstStyle/>
          <a:p>
            <a:pPr defTabSz="45703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9605AB0-DE4B-397F-3F76-01432903F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6F58B97-7061-8780-DAF5-88B227022741}"/>
              </a:ext>
            </a:extLst>
          </p:cNvPr>
          <p:cNvSpPr/>
          <p:nvPr/>
        </p:nvSpPr>
        <p:spPr>
          <a:xfrm>
            <a:off x="1486538" y="549036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rPr>
              <a:t>Hands on (45min)</a:t>
            </a:r>
            <a:endParaRPr lang="zh-CN" alt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9B684283-BB75-50F2-CE2B-249DC03997D0}"/>
              </a:ext>
            </a:extLst>
          </p:cNvPr>
          <p:cNvSpPr/>
          <p:nvPr/>
        </p:nvSpPr>
        <p:spPr>
          <a:xfrm>
            <a:off x="1486538" y="1317727"/>
            <a:ext cx="9106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4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Create your own life changing application!</a:t>
            </a:r>
            <a:endParaRPr kumimoji="0" lang="zh-CN" altLang="en-US" sz="2400" b="1" i="0" u="none" strike="noStrike" kern="1200" cap="none" spc="400" normalizeH="0" baseline="0" noProof="0" dirty="0">
              <a:ln>
                <a:noFill/>
              </a:ln>
              <a:solidFill>
                <a:srgbClr val="E4914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85D50F13-D35B-D75B-7D09-D19CB5833FC1}"/>
              </a:ext>
            </a:extLst>
          </p:cNvPr>
          <p:cNvSpPr/>
          <p:nvPr/>
        </p:nvSpPr>
        <p:spPr>
          <a:xfrm>
            <a:off x="1649592" y="1941971"/>
            <a:ext cx="8241283" cy="3598302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marL="457200" indent="-457200" defTabSz="1219170">
              <a:buAutoNum type="arabicPeriod"/>
            </a:pPr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Notes sharing application</a:t>
            </a:r>
          </a:p>
          <a:p>
            <a:pPr marL="457200" indent="-457200" defTabSz="1219170">
              <a:buAutoNum type="arabicPeriod"/>
            </a:pPr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Personal finance tracker</a:t>
            </a:r>
          </a:p>
          <a:p>
            <a:pPr marL="457200" indent="-457200" defTabSz="1219170">
              <a:buAutoNum type="arabicPeriod"/>
            </a:pPr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School tour application</a:t>
            </a:r>
          </a:p>
          <a:p>
            <a:pPr marL="457200" indent="-457200" defTabSz="1219170">
              <a:buAutoNum type="arabicPeriod"/>
            </a:pPr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Many more!</a:t>
            </a:r>
          </a:p>
          <a:p>
            <a:pPr marL="457200" indent="-457200" defTabSz="1219170">
              <a:buAutoNum type="arabicPeriod"/>
            </a:pP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2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75817"/>
            <a:ext cx="6669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6600" b="1" spc="400" dirty="0">
                <a:solidFill>
                  <a:srgbClr val="E4914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PART 04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06660"/>
            <a:ext cx="6669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SG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Showcase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ED6D0B42-C615-4D49-B543-CE1AFBEF8F24}"/>
              </a:ext>
            </a:extLst>
          </p:cNvPr>
          <p:cNvSpPr txBox="1"/>
          <p:nvPr/>
        </p:nvSpPr>
        <p:spPr>
          <a:xfrm>
            <a:off x="3030944" y="4360552"/>
            <a:ext cx="511094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SG" altLang="zh-CN" sz="9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eelawadee UI Semilight" panose="020B0402040204020203" pitchFamily="34" charset="-34"/>
                <a:sym typeface="字魂59号-创粗黑" panose="00000500000000000000" pitchFamily="2" charset="-122"/>
              </a:rPr>
              <a:t>My own little project</a:t>
            </a:r>
            <a:endParaRPr lang="zh-CN" altLang="en-US" sz="900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eelawadee UI Semilight" panose="020B0402040204020203" pitchFamily="34" charset="-34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0C29B02-6348-4B5D-9BD8-7DFEB9E0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46C3451-D22F-496E-BE02-845EAE4E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63922"/>
              </p:ext>
            </p:extLst>
          </p:nvPr>
        </p:nvGraphicFramePr>
        <p:xfrm>
          <a:off x="232833" y="27853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54898C4-3DA5-45F7-9ECA-A077B9797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33" y="27853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850F7D-1582-4C81-9DC8-422B5758C82C}"/>
              </a:ext>
            </a:extLst>
          </p:cNvPr>
          <p:cNvSpPr/>
          <p:nvPr/>
        </p:nvSpPr>
        <p:spPr>
          <a:xfrm>
            <a:off x="883055" y="2615618"/>
            <a:ext cx="66699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Thank You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8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第一PPT，www.1ppt.com">
  <a:themeElements>
    <a:clrScheme name="自定义 6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9140"/>
      </a:accent1>
      <a:accent2>
        <a:srgbClr val="34A9B3"/>
      </a:accent2>
      <a:accent3>
        <a:srgbClr val="E49140"/>
      </a:accent3>
      <a:accent4>
        <a:srgbClr val="34A9B3"/>
      </a:accent4>
      <a:accent5>
        <a:srgbClr val="E49140"/>
      </a:accent5>
      <a:accent6>
        <a:srgbClr val="34A9B3"/>
      </a:accent6>
      <a:hlink>
        <a:srgbClr val="E49140"/>
      </a:hlink>
      <a:folHlink>
        <a:srgbClr val="34A9B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402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Söhne</vt:lpstr>
      <vt:lpstr>思源黑体 CN Heavy</vt:lpstr>
      <vt:lpstr>思源黑体 CN Medium</vt:lpstr>
      <vt:lpstr>第一PPT，www.1ppt.com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007</dc:creator>
  <cp:lastModifiedBy>2024 TEO HEAN YIK</cp:lastModifiedBy>
  <cp:revision>179</cp:revision>
  <dcterms:created xsi:type="dcterms:W3CDTF">2019-03-12T14:06:10Z</dcterms:created>
  <dcterms:modified xsi:type="dcterms:W3CDTF">2024-03-07T14:38:06Z</dcterms:modified>
</cp:coreProperties>
</file>