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5" r:id="rId18"/>
    <p:sldId id="278" r:id="rId19"/>
    <p:sldId id="274" r:id="rId20"/>
    <p:sldId id="276" r:id="rId21"/>
    <p:sldId id="277" r:id="rId22"/>
    <p:sldId id="279" r:id="rId23"/>
    <p:sldId id="286" r:id="rId24"/>
    <p:sldId id="284" r:id="rId25"/>
    <p:sldId id="281" r:id="rId26"/>
    <p:sldId id="283" r:id="rId27"/>
    <p:sldId id="282" r:id="rId28"/>
    <p:sldId id="287" r:id="rId29"/>
    <p:sldId id="288" r:id="rId30"/>
    <p:sldId id="273" r:id="rId31"/>
    <p:sldId id="290" r:id="rId32"/>
    <p:sldId id="291" r:id="rId3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1500"/>
    <a:srgbClr val="BA1800"/>
    <a:srgbClr val="941651"/>
    <a:srgbClr val="942093"/>
    <a:srgbClr val="C19200"/>
    <a:srgbClr val="AE4C00"/>
    <a:srgbClr val="A77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2"/>
    <p:restoredTop sz="94590"/>
  </p:normalViewPr>
  <p:slideViewPr>
    <p:cSldViewPr snapToGrid="0" snapToObjects="1">
      <p:cViewPr>
        <p:scale>
          <a:sx n="100" d="100"/>
          <a:sy n="100" d="100"/>
        </p:scale>
        <p:origin x="2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smtClean="0"/>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204489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9675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71988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smtClean="0"/>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6497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59651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smtClean="0"/>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8" name="Marcador de pie de página 7"/>
          <p:cNvSpPr>
            <a:spLocks noGrp="1"/>
          </p:cNvSpPr>
          <p:nvPr>
            <p:ph type="ftr" sz="quarter" idx="11"/>
          </p:nvPr>
        </p:nvSpPr>
        <p:spPr/>
        <p:txBody>
          <a:bodyPr/>
          <a:lstStyle/>
          <a:p>
            <a:endParaRPr lang="es-ES_tradnl" dirty="0"/>
          </a:p>
        </p:txBody>
      </p:sp>
      <p:sp>
        <p:nvSpPr>
          <p:cNvPr id="9" name="Marcador de número de diapositiva 8"/>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18964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4" name="Marcador de pie de página 3"/>
          <p:cNvSpPr>
            <a:spLocks noGrp="1"/>
          </p:cNvSpPr>
          <p:nvPr>
            <p:ph type="ftr" sz="quarter" idx="11"/>
          </p:nvPr>
        </p:nvSpPr>
        <p:spPr/>
        <p:txBody>
          <a:bodyPr/>
          <a:lstStyle/>
          <a:p>
            <a:endParaRPr lang="es-ES_tradnl" dirty="0"/>
          </a:p>
        </p:txBody>
      </p:sp>
      <p:sp>
        <p:nvSpPr>
          <p:cNvPr id="5" name="Marcador de número de diapositiva 4"/>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02520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3" name="Marcador de pie de página 2"/>
          <p:cNvSpPr>
            <a:spLocks noGrp="1"/>
          </p:cNvSpPr>
          <p:nvPr>
            <p:ph type="ftr" sz="quarter" idx="11"/>
          </p:nvPr>
        </p:nvSpPr>
        <p:spPr/>
        <p:txBody>
          <a:bodyPr/>
          <a:lstStyle/>
          <a:p>
            <a:endParaRPr lang="es-ES_tradnl" dirty="0"/>
          </a:p>
        </p:txBody>
      </p:sp>
      <p:sp>
        <p:nvSpPr>
          <p:cNvPr id="4" name="Marcador de número de diapositiva 3"/>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3504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78336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41269FF5-D14B-0844-BE56-9350536C44F8}" type="datetimeFigureOut">
              <a:rPr lang="es-ES_tradnl" smtClean="0"/>
              <a:t>22/6/16</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102520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smtClean="0"/>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69FF5-D14B-0844-BE56-9350536C44F8}" type="datetimeFigureOut">
              <a:rPr lang="es-ES_tradnl" smtClean="0"/>
              <a:t>22/6/16</a:t>
            </a:fld>
            <a:endParaRPr lang="es-ES_tradnl"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D53E2-1CC8-9246-AF25-D21831598A6A}" type="slidenum">
              <a:rPr lang="es-ES_tradnl" smtClean="0"/>
              <a:t>‹Nr.›</a:t>
            </a:fld>
            <a:endParaRPr lang="es-ES_tradnl" dirty="0"/>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850783" y="0"/>
            <a:ext cx="8500057" cy="6858000"/>
          </a:xfrm>
          <a:prstGeom prst="rect">
            <a:avLst/>
          </a:prstGeom>
          <a:solidFill>
            <a:srgbClr val="BA1800"/>
          </a:solidFill>
          <a:ln>
            <a:solidFill>
              <a:srgbClr val="AA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0000"/>
              </a:solidFill>
            </a:endParaRPr>
          </a:p>
        </p:txBody>
      </p:sp>
      <p:sp>
        <p:nvSpPr>
          <p:cNvPr id="7" name="CuadroTexto 6"/>
          <p:cNvSpPr txBox="1"/>
          <p:nvPr/>
        </p:nvSpPr>
        <p:spPr>
          <a:xfrm>
            <a:off x="4168122" y="292307"/>
            <a:ext cx="8388779" cy="1107996"/>
          </a:xfrm>
          <a:prstGeom prst="rect">
            <a:avLst/>
          </a:prstGeom>
          <a:noFill/>
        </p:spPr>
        <p:txBody>
          <a:bodyPr wrap="square" rtlCol="0">
            <a:spAutoFit/>
          </a:bodyPr>
          <a:lstStyle/>
          <a:p>
            <a:r>
              <a:rPr lang="es-ES_tradnl" sz="6600" spc="-150" dirty="0" smtClean="0">
                <a:solidFill>
                  <a:schemeClr val="bg1"/>
                </a:solidFill>
                <a:latin typeface="Avenir Next" charset="0"/>
                <a:ea typeface="Avenir Next" charset="0"/>
                <a:cs typeface="Avenir Next" charset="0"/>
              </a:rPr>
              <a:t>Algoritmos genéticos</a:t>
            </a:r>
            <a:endParaRPr lang="es-ES_tradnl" sz="6600" spc="-150" dirty="0">
              <a:solidFill>
                <a:schemeClr val="bg1"/>
              </a:solidFill>
              <a:latin typeface="Avenir Next" charset="0"/>
              <a:ea typeface="Avenir Next" charset="0"/>
              <a:cs typeface="Avenir Next" charset="0"/>
            </a:endParaRPr>
          </a:p>
        </p:txBody>
      </p:sp>
      <p:pic>
        <p:nvPicPr>
          <p:cNvPr id="8" name="Imagen 7"/>
          <p:cNvPicPr>
            <a:picLocks noChangeAspect="1"/>
          </p:cNvPicPr>
          <p:nvPr/>
        </p:nvPicPr>
        <p:blipFill>
          <a:blip r:embed="rId2">
            <a:biLevel thresh="25000"/>
            <a:extLst>
              <a:ext uri="{BEBA8EAE-BF5A-486C-A8C5-ECC9F3942E4B}">
                <a14:imgProps xmlns:a14="http://schemas.microsoft.com/office/drawing/2010/main">
                  <a14:imgLayer r:embed="rId3">
                    <a14:imgEffect>
                      <a14:saturation sat="177000"/>
                    </a14:imgEffect>
                  </a14:imgLayer>
                </a14:imgProps>
              </a:ext>
              <a:ext uri="{28A0092B-C50C-407E-A947-70E740481C1C}">
                <a14:useLocalDpi xmlns:a14="http://schemas.microsoft.com/office/drawing/2010/main" val="0"/>
              </a:ext>
            </a:extLst>
          </a:blip>
          <a:stretch>
            <a:fillRect/>
          </a:stretch>
        </p:blipFill>
        <p:spPr>
          <a:xfrm>
            <a:off x="8698963" y="5383755"/>
            <a:ext cx="4064000" cy="1676400"/>
          </a:xfrm>
          <a:prstGeom prst="rect">
            <a:avLst/>
          </a:prstGeom>
        </p:spPr>
      </p:pic>
      <p:sp>
        <p:nvSpPr>
          <p:cNvPr id="9" name="CuadroTexto 8"/>
          <p:cNvSpPr txBox="1"/>
          <p:nvPr/>
        </p:nvSpPr>
        <p:spPr>
          <a:xfrm>
            <a:off x="4188575" y="3950537"/>
            <a:ext cx="2176529" cy="646331"/>
          </a:xfrm>
          <a:prstGeom prst="rect">
            <a:avLst/>
          </a:prstGeom>
          <a:noFill/>
        </p:spPr>
        <p:txBody>
          <a:bodyPr wrap="square" rtlCol="0">
            <a:spAutoFit/>
          </a:bodyPr>
          <a:lstStyle/>
          <a:p>
            <a:r>
              <a:rPr lang="es-ES_tradnl" sz="3600" dirty="0" smtClean="0">
                <a:solidFill>
                  <a:schemeClr val="bg1"/>
                </a:solidFill>
                <a:latin typeface="Avenir Next" charset="0"/>
                <a:ea typeface="Avenir Next" charset="0"/>
                <a:cs typeface="Avenir Next" charset="0"/>
              </a:rPr>
              <a:t>Grupo 4</a:t>
            </a:r>
            <a:endParaRPr lang="es-ES_tradnl" sz="3600" dirty="0">
              <a:solidFill>
                <a:schemeClr val="bg1"/>
              </a:solidFill>
              <a:latin typeface="Avenir Next" charset="0"/>
              <a:ea typeface="Avenir Next" charset="0"/>
              <a:cs typeface="Avenir Next" charset="0"/>
            </a:endParaRPr>
          </a:p>
        </p:txBody>
      </p:sp>
      <p:sp>
        <p:nvSpPr>
          <p:cNvPr id="10" name="CuadroTexto 9"/>
          <p:cNvSpPr txBox="1"/>
          <p:nvPr/>
        </p:nvSpPr>
        <p:spPr>
          <a:xfrm>
            <a:off x="5100034" y="1400303"/>
            <a:ext cx="8706118" cy="646331"/>
          </a:xfrm>
          <a:prstGeom prst="rect">
            <a:avLst/>
          </a:prstGeom>
          <a:noFill/>
        </p:spPr>
        <p:txBody>
          <a:bodyPr wrap="square" rtlCol="0">
            <a:spAutoFit/>
          </a:bodyPr>
          <a:lstStyle/>
          <a:p>
            <a:r>
              <a:rPr lang="es-ES_tradnl" sz="3600" b="1" spc="-150" dirty="0" smtClean="0">
                <a:solidFill>
                  <a:schemeClr val="bg1"/>
                </a:solidFill>
                <a:latin typeface="Avenir Next Ultra Light" charset="0"/>
                <a:ea typeface="Avenir Next Ultra Light" charset="0"/>
                <a:cs typeface="Avenir Next Ultra Light" charset="0"/>
              </a:rPr>
              <a:t>Sistemas de Inteligencia Artificial</a:t>
            </a:r>
            <a:endParaRPr lang="es-ES_tradnl" sz="3600" b="1" spc="-150" dirty="0">
              <a:solidFill>
                <a:schemeClr val="bg1"/>
              </a:solidFill>
              <a:latin typeface="Avenir Next Ultra Light" charset="0"/>
              <a:ea typeface="Avenir Next Ultra Light" charset="0"/>
              <a:cs typeface="Avenir Next Ultra Light" charset="0"/>
            </a:endParaRPr>
          </a:p>
        </p:txBody>
      </p:sp>
      <p:sp>
        <p:nvSpPr>
          <p:cNvPr id="12" name="CuadroTexto 11"/>
          <p:cNvSpPr txBox="1"/>
          <p:nvPr/>
        </p:nvSpPr>
        <p:spPr>
          <a:xfrm>
            <a:off x="4168122" y="4475858"/>
            <a:ext cx="5833669" cy="2308324"/>
          </a:xfrm>
          <a:prstGeom prst="rect">
            <a:avLst/>
          </a:prstGeom>
          <a:noFill/>
        </p:spPr>
        <p:txBody>
          <a:bodyPr wrap="square" rtlCol="0">
            <a:spAutoFit/>
          </a:bodyPr>
          <a:lstStyle/>
          <a:p>
            <a:pPr>
              <a:lnSpc>
                <a:spcPct val="150000"/>
              </a:lnSpc>
              <a:buClr>
                <a:srgbClr val="6EC038"/>
              </a:buClr>
            </a:pPr>
            <a:r>
              <a:rPr lang="es-ES_tradnl" sz="3200" b="1" spc="-150" dirty="0" smtClean="0">
                <a:solidFill>
                  <a:schemeClr val="bg1"/>
                </a:solidFill>
                <a:latin typeface="Avenir Next Ultra Light" charset="0"/>
                <a:ea typeface="Avenir Next Ultra Light" charset="0"/>
                <a:cs typeface="Avenir Next Ultra Light" charset="0"/>
              </a:rPr>
              <a:t>Agopian, Michel </a:t>
            </a:r>
          </a:p>
          <a:p>
            <a:pPr>
              <a:lnSpc>
                <a:spcPct val="150000"/>
              </a:lnSpc>
              <a:buClr>
                <a:srgbClr val="6EC038"/>
              </a:buClr>
            </a:pPr>
            <a:r>
              <a:rPr lang="es-ES_tradnl" sz="3200" b="1" spc="-150" dirty="0" smtClean="0">
                <a:solidFill>
                  <a:schemeClr val="bg1"/>
                </a:solidFill>
                <a:latin typeface="Avenir Next Ultra Light" charset="0"/>
                <a:ea typeface="Avenir Next Ultra Light" charset="0"/>
                <a:cs typeface="Avenir Next Ultra Light" charset="0"/>
              </a:rPr>
              <a:t>Rossi, Melisa Anabella</a:t>
            </a:r>
          </a:p>
          <a:p>
            <a:pPr>
              <a:lnSpc>
                <a:spcPct val="150000"/>
              </a:lnSpc>
              <a:buClr>
                <a:srgbClr val="6EC038"/>
              </a:buClr>
            </a:pPr>
            <a:r>
              <a:rPr lang="es-ES_tradnl" sz="3200" b="1" spc="-150" dirty="0" smtClean="0">
                <a:solidFill>
                  <a:schemeClr val="bg1"/>
                </a:solidFill>
                <a:latin typeface="Avenir Next Ultra Light" charset="0"/>
                <a:ea typeface="Avenir Next Ultra Light" charset="0"/>
                <a:cs typeface="Avenir Next Ultra Light" charset="0"/>
              </a:rPr>
              <a:t>Zannini, Franco Michel</a:t>
            </a:r>
          </a:p>
        </p:txBody>
      </p:sp>
      <p:sp>
        <p:nvSpPr>
          <p:cNvPr id="2" name="CuadroTexto 1"/>
          <p:cNvSpPr txBox="1"/>
          <p:nvPr/>
        </p:nvSpPr>
        <p:spPr>
          <a:xfrm>
            <a:off x="652548" y="5898789"/>
            <a:ext cx="3219718" cy="646331"/>
          </a:xfrm>
          <a:prstGeom prst="rect">
            <a:avLst/>
          </a:prstGeom>
          <a:noFill/>
        </p:spPr>
        <p:txBody>
          <a:bodyPr wrap="square" rtlCol="0">
            <a:spAutoFit/>
          </a:bodyPr>
          <a:lstStyle/>
          <a:p>
            <a:r>
              <a:rPr lang="es-ES_tradnl" sz="3600" b="1" dirty="0" smtClean="0">
                <a:latin typeface="Avenir Next Ultra Light" charset="0"/>
                <a:ea typeface="Avenir Next Ultra Light" charset="0"/>
                <a:cs typeface="Avenir Next Ultra Light" charset="0"/>
              </a:rPr>
              <a:t>Guerrero 3</a:t>
            </a:r>
            <a:endParaRPr lang="es-ES_tradnl" sz="3600" b="1" dirty="0">
              <a:latin typeface="Avenir Next Ultra Light" charset="0"/>
              <a:ea typeface="Avenir Next Ultra Light" charset="0"/>
              <a:cs typeface="Avenir Next Ultra Light"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43" y="176627"/>
            <a:ext cx="3697024" cy="5545536"/>
          </a:xfrm>
          <a:prstGeom prst="rect">
            <a:avLst/>
          </a:prstGeom>
        </p:spPr>
      </p:pic>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Modelo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1146220" y="2142265"/>
            <a:ext cx="3812147" cy="1538883"/>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Gene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maxValue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minValue</a:t>
            </a:r>
          </a:p>
          <a:p>
            <a:r>
              <a:rPr lang="es-ES_tradnl" dirty="0" smtClean="0">
                <a:latin typeface="Avenir Next Medium" charset="0"/>
                <a:ea typeface="Avenir Next Medium" charset="0"/>
                <a:cs typeface="Avenir Next Medium" charset="0"/>
              </a:rPr>
              <a:t>+ mutate()</a:t>
            </a:r>
            <a:endParaRPr lang="es-ES_tradnl" dirty="0">
              <a:latin typeface="Avenir Next" charset="0"/>
              <a:ea typeface="Avenir Next" charset="0"/>
              <a:cs typeface="Avenir Next"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9" y="2142264"/>
            <a:ext cx="360000" cy="360000"/>
          </a:xfrm>
          <a:prstGeom prst="rect">
            <a:avLst/>
          </a:prstGeom>
        </p:spPr>
      </p:pic>
      <p:sp>
        <p:nvSpPr>
          <p:cNvPr id="4" name="Rectángulo 3"/>
          <p:cNvSpPr/>
          <p:nvPr/>
        </p:nvSpPr>
        <p:spPr>
          <a:xfrm>
            <a:off x="1068946" y="3244679"/>
            <a:ext cx="1725769" cy="463640"/>
          </a:xfrm>
          <a:prstGeom prst="rect">
            <a:avLst/>
          </a:prstGeom>
          <a:noFill/>
          <a:ln w="38100">
            <a:solidFill>
              <a:srgbClr val="AA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8" name="Conector recto de flecha 7"/>
          <p:cNvCxnSpPr/>
          <p:nvPr/>
        </p:nvCxnSpPr>
        <p:spPr>
          <a:xfrm flipH="1">
            <a:off x="2794717" y="2911706"/>
            <a:ext cx="2936382" cy="564794"/>
          </a:xfrm>
          <a:prstGeom prst="straightConnector1">
            <a:avLst/>
          </a:prstGeom>
          <a:ln w="38100">
            <a:solidFill>
              <a:srgbClr val="AA15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5731099" y="2322264"/>
            <a:ext cx="4610637" cy="1107996"/>
          </a:xfrm>
          <a:prstGeom prst="rect">
            <a:avLst/>
          </a:prstGeom>
          <a:noFill/>
          <a:ln>
            <a:solidFill>
              <a:srgbClr val="AA1500"/>
            </a:solidFill>
          </a:ln>
        </p:spPr>
        <p:txBody>
          <a:bodyPr wrap="square" rtlCol="0">
            <a:spAutoFit/>
          </a:bodyPr>
          <a:lstStyle/>
          <a:p>
            <a:pPr>
              <a:lnSpc>
                <a:spcPct val="150000"/>
              </a:lnSpc>
            </a:pPr>
            <a:r>
              <a:rPr lang="es-ES_tradnl" sz="2200" dirty="0" smtClean="0">
                <a:latin typeface="Avenir Next" charset="0"/>
                <a:ea typeface="Avenir Next" charset="0"/>
                <a:cs typeface="Avenir Next" charset="0"/>
              </a:rPr>
              <a:t>Setea un valor random al gen que irá desde el minValue al maxValue</a:t>
            </a:r>
            <a:endParaRPr lang="es-ES_tradnl" sz="2200" dirty="0">
              <a:latin typeface="Avenir Next" charset="0"/>
              <a:ea typeface="Avenir Next" charset="0"/>
              <a:cs typeface="Avenir Next"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209473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Modelo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1146220" y="2142265"/>
            <a:ext cx="3812147" cy="1538883"/>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Gene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maxValue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minValue</a:t>
            </a:r>
          </a:p>
          <a:p>
            <a:r>
              <a:rPr lang="es-ES_tradnl" dirty="0" smtClean="0">
                <a:latin typeface="Avenir Next Medium" charset="0"/>
                <a:ea typeface="Avenir Next Medium" charset="0"/>
                <a:cs typeface="Avenir Next Medium" charset="0"/>
              </a:rPr>
              <a:t>+ mutate()</a:t>
            </a:r>
            <a:endParaRPr lang="es-ES_tradnl" dirty="0">
              <a:latin typeface="Avenir Next" charset="0"/>
              <a:ea typeface="Avenir Next" charset="0"/>
              <a:cs typeface="Avenir Next"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9" y="2142264"/>
            <a:ext cx="360000" cy="360000"/>
          </a:xfrm>
          <a:prstGeom prst="rect">
            <a:avLst/>
          </a:prstGeom>
        </p:spPr>
      </p:pic>
      <p:sp>
        <p:nvSpPr>
          <p:cNvPr id="7" name="Rectángulo 6"/>
          <p:cNvSpPr/>
          <p:nvPr/>
        </p:nvSpPr>
        <p:spPr>
          <a:xfrm>
            <a:off x="1146220" y="2448066"/>
            <a:ext cx="1725769" cy="463640"/>
          </a:xfrm>
          <a:prstGeom prst="rect">
            <a:avLst/>
          </a:prstGeom>
          <a:noFill/>
          <a:ln w="38100">
            <a:solidFill>
              <a:srgbClr val="AA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8" name="Conector recto de flecha 7"/>
          <p:cNvCxnSpPr/>
          <p:nvPr/>
        </p:nvCxnSpPr>
        <p:spPr>
          <a:xfrm flipH="1" flipV="1">
            <a:off x="2871990" y="2653052"/>
            <a:ext cx="2253802" cy="564455"/>
          </a:xfrm>
          <a:prstGeom prst="straightConnector1">
            <a:avLst/>
          </a:prstGeom>
          <a:ln w="38100">
            <a:solidFill>
              <a:srgbClr val="AA15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5125792" y="2448066"/>
            <a:ext cx="5970804" cy="3139321"/>
          </a:xfrm>
          <a:prstGeom prst="rect">
            <a:avLst/>
          </a:prstGeom>
          <a:noFill/>
          <a:ln>
            <a:solidFill>
              <a:srgbClr val="AA1500"/>
            </a:solidFill>
          </a:ln>
        </p:spPr>
        <p:txBody>
          <a:bodyPr wrap="square" rtlCol="0">
            <a:spAutoFit/>
          </a:bodyPr>
          <a:lstStyle/>
          <a:p>
            <a:pPr>
              <a:lnSpc>
                <a:spcPct val="150000"/>
              </a:lnSpc>
            </a:pPr>
            <a:r>
              <a:rPr lang="es-ES_tradnl" sz="2200" dirty="0" smtClean="0">
                <a:latin typeface="Avenir Next" charset="0"/>
                <a:ea typeface="Avenir Next" charset="0"/>
                <a:cs typeface="Avenir Next" charset="0"/>
              </a:rPr>
              <a:t>Representa un índice de la lista de equipamientos correspondiente para los distintos elementos y en el caso de la altura guarda su valor.  </a:t>
            </a:r>
            <a:endParaRPr lang="es-ES_tradnl" sz="2200" dirty="0">
              <a:latin typeface="Avenir Next" charset="0"/>
              <a:ea typeface="Avenir Next" charset="0"/>
              <a:cs typeface="Avenir Next" charset="0"/>
            </a:endParaRPr>
          </a:p>
          <a:p>
            <a:pPr>
              <a:lnSpc>
                <a:spcPct val="150000"/>
              </a:lnSpc>
            </a:pPr>
            <a:r>
              <a:rPr lang="es-ES_tradnl" sz="2200" dirty="0" smtClean="0">
                <a:latin typeface="Avenir Next" charset="0"/>
                <a:ea typeface="Avenir Next" charset="0"/>
                <a:cs typeface="Avenir Next" charset="0"/>
              </a:rPr>
              <a:t>Warrior chromosome (List&lt;Gene&gt;):</a:t>
            </a:r>
          </a:p>
          <a:p>
            <a:pPr>
              <a:lnSpc>
                <a:spcPct val="150000"/>
              </a:lnSpc>
            </a:pPr>
            <a:endParaRPr lang="es-ES_tradnl" sz="2200" dirty="0">
              <a:latin typeface="Avenir Next" charset="0"/>
              <a:ea typeface="Avenir Next" charset="0"/>
              <a:cs typeface="Avenir Next" charset="0"/>
            </a:endParaRPr>
          </a:p>
        </p:txBody>
      </p:sp>
      <p:sp>
        <p:nvSpPr>
          <p:cNvPr id="14" name="Rectángulo 13"/>
          <p:cNvSpPr/>
          <p:nvPr/>
        </p:nvSpPr>
        <p:spPr>
          <a:xfrm>
            <a:off x="9944100" y="5092562"/>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5" name="Rectángulo 14"/>
          <p:cNvSpPr/>
          <p:nvPr/>
        </p:nvSpPr>
        <p:spPr>
          <a:xfrm>
            <a:off x="8089900" y="5092562"/>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6" name="Rectángulo 15"/>
          <p:cNvSpPr/>
          <p:nvPr/>
        </p:nvSpPr>
        <p:spPr>
          <a:xfrm>
            <a:off x="7162800" y="5092700"/>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7" name="Rectángulo 16"/>
          <p:cNvSpPr/>
          <p:nvPr/>
        </p:nvSpPr>
        <p:spPr>
          <a:xfrm>
            <a:off x="5308600" y="5092700"/>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8" name="Rectángulo 17"/>
          <p:cNvSpPr/>
          <p:nvPr/>
        </p:nvSpPr>
        <p:spPr>
          <a:xfrm>
            <a:off x="6235700" y="5092700"/>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9" name="Rectángulo 18"/>
          <p:cNvSpPr/>
          <p:nvPr/>
        </p:nvSpPr>
        <p:spPr>
          <a:xfrm>
            <a:off x="9017000" y="5092562"/>
            <a:ext cx="889000" cy="381000"/>
          </a:xfrm>
          <a:prstGeom prst="rect">
            <a:avLst/>
          </a:prstGeom>
          <a:no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0" name="CuadroTexto 19"/>
          <p:cNvSpPr txBox="1"/>
          <p:nvPr/>
        </p:nvSpPr>
        <p:spPr>
          <a:xfrm>
            <a:off x="5418271" y="5113785"/>
            <a:ext cx="793050"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ARMA</a:t>
            </a:r>
            <a:endParaRPr lang="es-ES_tradnl" sz="1600" spc="-150" dirty="0">
              <a:latin typeface="Avenir Next" charset="0"/>
              <a:ea typeface="Avenir Next" charset="0"/>
              <a:cs typeface="Avenir Next" charset="0"/>
            </a:endParaRPr>
          </a:p>
        </p:txBody>
      </p:sp>
      <p:sp>
        <p:nvSpPr>
          <p:cNvPr id="21" name="CuadroTexto 20"/>
          <p:cNvSpPr txBox="1"/>
          <p:nvPr/>
        </p:nvSpPr>
        <p:spPr>
          <a:xfrm>
            <a:off x="8086524" y="5139216"/>
            <a:ext cx="895752"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GORRO</a:t>
            </a:r>
            <a:endParaRPr lang="es-ES_tradnl" sz="1600" spc="-150" dirty="0">
              <a:latin typeface="Avenir Next" charset="0"/>
              <a:ea typeface="Avenir Next" charset="0"/>
              <a:cs typeface="Avenir Next" charset="0"/>
            </a:endParaRPr>
          </a:p>
        </p:txBody>
      </p:sp>
      <p:sp>
        <p:nvSpPr>
          <p:cNvPr id="22" name="CuadroTexto 21"/>
          <p:cNvSpPr txBox="1"/>
          <p:nvPr/>
        </p:nvSpPr>
        <p:spPr>
          <a:xfrm>
            <a:off x="6230809" y="5124466"/>
            <a:ext cx="944429"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GUANTE</a:t>
            </a:r>
            <a:endParaRPr lang="es-ES_tradnl" sz="1600" spc="-150" dirty="0">
              <a:latin typeface="Avenir Next" charset="0"/>
              <a:ea typeface="Avenir Next" charset="0"/>
              <a:cs typeface="Avenir Next" charset="0"/>
            </a:endParaRPr>
          </a:p>
        </p:txBody>
      </p:sp>
      <p:sp>
        <p:nvSpPr>
          <p:cNvPr id="23" name="CuadroTexto 22"/>
          <p:cNvSpPr txBox="1"/>
          <p:nvPr/>
        </p:nvSpPr>
        <p:spPr>
          <a:xfrm>
            <a:off x="7169398" y="5139216"/>
            <a:ext cx="894650"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REMERA</a:t>
            </a:r>
            <a:endParaRPr lang="es-ES_tradnl" sz="1600" spc="-150" dirty="0">
              <a:latin typeface="Avenir Next" charset="0"/>
              <a:ea typeface="Avenir Next" charset="0"/>
              <a:cs typeface="Avenir Next" charset="0"/>
            </a:endParaRPr>
          </a:p>
        </p:txBody>
      </p:sp>
      <p:sp>
        <p:nvSpPr>
          <p:cNvPr id="24" name="CuadroTexto 23"/>
          <p:cNvSpPr txBox="1"/>
          <p:nvPr/>
        </p:nvSpPr>
        <p:spPr>
          <a:xfrm>
            <a:off x="9954646" y="5135008"/>
            <a:ext cx="867908"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ALTURA</a:t>
            </a:r>
            <a:endParaRPr lang="es-ES_tradnl" sz="1600" spc="-150" dirty="0">
              <a:latin typeface="Avenir Next" charset="0"/>
              <a:ea typeface="Avenir Next" charset="0"/>
              <a:cs typeface="Avenir Next" charset="0"/>
            </a:endParaRPr>
          </a:p>
        </p:txBody>
      </p:sp>
      <p:sp>
        <p:nvSpPr>
          <p:cNvPr id="25" name="CuadroTexto 24"/>
          <p:cNvSpPr txBox="1"/>
          <p:nvPr/>
        </p:nvSpPr>
        <p:spPr>
          <a:xfrm>
            <a:off x="9141996" y="5135008"/>
            <a:ext cx="895752" cy="338554"/>
          </a:xfrm>
          <a:prstGeom prst="rect">
            <a:avLst/>
          </a:prstGeom>
          <a:noFill/>
        </p:spPr>
        <p:txBody>
          <a:bodyPr wrap="square" rtlCol="0">
            <a:spAutoFit/>
          </a:bodyPr>
          <a:lstStyle/>
          <a:p>
            <a:r>
              <a:rPr lang="es-ES_tradnl" sz="1600" spc="-150" dirty="0" smtClean="0">
                <a:latin typeface="Avenir Next" charset="0"/>
                <a:ea typeface="Avenir Next" charset="0"/>
                <a:cs typeface="Avenir Next" charset="0"/>
              </a:rPr>
              <a:t>BOTA</a:t>
            </a:r>
            <a:endParaRPr lang="es-ES_tradnl" sz="1600" spc="-150" dirty="0">
              <a:latin typeface="Avenir Next" charset="0"/>
              <a:ea typeface="Avenir Next" charset="0"/>
              <a:cs typeface="Avenir Next" charset="0"/>
            </a:endParaRPr>
          </a:p>
        </p:txBody>
      </p:sp>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233233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Modelo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803320" y="2040526"/>
            <a:ext cx="4949780" cy="2369880"/>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EquipmentManager</a:t>
            </a:r>
          </a:p>
          <a:p>
            <a:r>
              <a:rPr lang="es-ES_tradnl" dirty="0" smtClean="0">
                <a:solidFill>
                  <a:srgbClr val="941651"/>
                </a:solidFill>
                <a:latin typeface="Avenir Next Medium" charset="0"/>
                <a:ea typeface="Avenir Next Medium" charset="0"/>
                <a:cs typeface="Avenir Next Medium" charset="0"/>
              </a:rPr>
              <a:t>- List&lt;List&lt;Equipment&gt;&gt; </a:t>
            </a:r>
            <a:r>
              <a:rPr lang="es-ES_tradnl" dirty="0" smtClean="0">
                <a:latin typeface="Avenir Next" charset="0"/>
                <a:ea typeface="Avenir Next" charset="0"/>
                <a:cs typeface="Avenir Next" charset="0"/>
              </a:rPr>
              <a:t>equipments</a:t>
            </a:r>
          </a:p>
          <a:p>
            <a:r>
              <a:rPr lang="es-ES_tradnl" dirty="0" smtClean="0">
                <a:latin typeface="Avenir Next" charset="0"/>
                <a:ea typeface="Avenir Next" charset="0"/>
                <a:cs typeface="Avenir Next" charset="0"/>
              </a:rPr>
              <a:t>+ getStrength(List&lt;Gene&gt; chromosome)</a:t>
            </a:r>
          </a:p>
          <a:p>
            <a:r>
              <a:rPr lang="es-ES_tradnl" dirty="0">
                <a:latin typeface="Avenir Next" charset="0"/>
                <a:ea typeface="Avenir Next" charset="0"/>
                <a:cs typeface="Avenir Next" charset="0"/>
              </a:rPr>
              <a:t>+ </a:t>
            </a:r>
            <a:r>
              <a:rPr lang="es-ES_tradnl" dirty="0" smtClean="0">
                <a:latin typeface="Avenir Next" charset="0"/>
                <a:ea typeface="Avenir Next" charset="0"/>
                <a:cs typeface="Avenir Next" charset="0"/>
              </a:rPr>
              <a:t>getAgility(List&lt;Gene</a:t>
            </a:r>
            <a:r>
              <a:rPr lang="es-ES_tradnl" dirty="0">
                <a:latin typeface="Avenir Next" charset="0"/>
                <a:ea typeface="Avenir Next" charset="0"/>
                <a:cs typeface="Avenir Next" charset="0"/>
              </a:rPr>
              <a:t>&gt; chromosome)</a:t>
            </a:r>
          </a:p>
          <a:p>
            <a:r>
              <a:rPr lang="es-ES_tradnl" dirty="0">
                <a:latin typeface="Avenir Next" charset="0"/>
                <a:ea typeface="Avenir Next" charset="0"/>
                <a:cs typeface="Avenir Next" charset="0"/>
              </a:rPr>
              <a:t>+ </a:t>
            </a:r>
            <a:r>
              <a:rPr lang="es-ES_tradnl" dirty="0" smtClean="0">
                <a:latin typeface="Avenir Next" charset="0"/>
                <a:ea typeface="Avenir Next" charset="0"/>
                <a:cs typeface="Avenir Next" charset="0"/>
              </a:rPr>
              <a:t>getLife (</a:t>
            </a:r>
            <a:r>
              <a:rPr lang="es-ES_tradnl" dirty="0">
                <a:latin typeface="Avenir Next" charset="0"/>
                <a:ea typeface="Avenir Next" charset="0"/>
                <a:cs typeface="Avenir Next" charset="0"/>
              </a:rPr>
              <a:t>List&lt;Gene&gt; chromosome)</a:t>
            </a:r>
          </a:p>
          <a:p>
            <a:r>
              <a:rPr lang="es-ES_tradnl" dirty="0">
                <a:latin typeface="Avenir Next" charset="0"/>
                <a:ea typeface="Avenir Next" charset="0"/>
                <a:cs typeface="Avenir Next" charset="0"/>
              </a:rPr>
              <a:t>+ </a:t>
            </a:r>
            <a:r>
              <a:rPr lang="es-ES_tradnl" dirty="0" smtClean="0">
                <a:latin typeface="Avenir Next" charset="0"/>
                <a:ea typeface="Avenir Next" charset="0"/>
                <a:cs typeface="Avenir Next" charset="0"/>
              </a:rPr>
              <a:t>getResistance(List&lt;Gene</a:t>
            </a:r>
            <a:r>
              <a:rPr lang="es-ES_tradnl" dirty="0">
                <a:latin typeface="Avenir Next" charset="0"/>
                <a:ea typeface="Avenir Next" charset="0"/>
                <a:cs typeface="Avenir Next" charset="0"/>
              </a:rPr>
              <a:t>&gt; chromosome)</a:t>
            </a:r>
          </a:p>
          <a:p>
            <a:r>
              <a:rPr lang="es-ES_tradnl" dirty="0">
                <a:latin typeface="Avenir Next" charset="0"/>
                <a:ea typeface="Avenir Next" charset="0"/>
                <a:cs typeface="Avenir Next" charset="0"/>
              </a:rPr>
              <a:t>+ </a:t>
            </a:r>
            <a:r>
              <a:rPr lang="es-ES_tradnl" dirty="0" smtClean="0">
                <a:latin typeface="Avenir Next" charset="0"/>
                <a:ea typeface="Avenir Next" charset="0"/>
                <a:cs typeface="Avenir Next" charset="0"/>
              </a:rPr>
              <a:t>getLife(List&lt;Gene</a:t>
            </a:r>
            <a:r>
              <a:rPr lang="es-ES_tradnl" dirty="0">
                <a:latin typeface="Avenir Next" charset="0"/>
                <a:ea typeface="Avenir Next" charset="0"/>
                <a:cs typeface="Avenir Next" charset="0"/>
              </a:rPr>
              <a:t>&gt; chromosome)</a:t>
            </a:r>
          </a:p>
          <a:p>
            <a:endParaRPr lang="es-ES_tradnl" dirty="0">
              <a:latin typeface="Avenir Next" charset="0"/>
              <a:ea typeface="Avenir Next" charset="0"/>
              <a:cs typeface="Avenir Next"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91" y="2040525"/>
            <a:ext cx="360000" cy="360000"/>
          </a:xfrm>
          <a:prstGeom prst="rect">
            <a:avLst/>
          </a:prstGeom>
        </p:spPr>
      </p:pic>
      <p:sp>
        <p:nvSpPr>
          <p:cNvPr id="3" name="CuadroTexto 2"/>
          <p:cNvSpPr txBox="1"/>
          <p:nvPr/>
        </p:nvSpPr>
        <p:spPr>
          <a:xfrm>
            <a:off x="803320" y="4673600"/>
            <a:ext cx="8712200" cy="707886"/>
          </a:xfrm>
          <a:prstGeom prst="rect">
            <a:avLst/>
          </a:prstGeom>
          <a:noFill/>
        </p:spPr>
        <p:txBody>
          <a:bodyPr wrap="square" rtlCol="0">
            <a:spAutoFit/>
          </a:bodyPr>
          <a:lstStyle/>
          <a:p>
            <a:r>
              <a:rPr lang="es-ES_tradnl" sz="2000" dirty="0" smtClean="0">
                <a:latin typeface="Avenir Next" charset="0"/>
                <a:ea typeface="Avenir Next" charset="0"/>
                <a:cs typeface="Avenir Next" charset="0"/>
              </a:rPr>
              <a:t>Se encarga de leer los archivos brindados por la cátedra y guardar los valores en la lista siguiendo el mismo orden que el cromosoma.</a:t>
            </a:r>
            <a:endParaRPr lang="es-ES_tradnl" sz="2000" dirty="0">
              <a:latin typeface="Avenir Next" charset="0"/>
              <a:ea typeface="Avenir Next" charset="0"/>
              <a:cs typeface="Avenir Next"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66522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Algoritmo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803320" y="2040526"/>
            <a:ext cx="4949780" cy="984885"/>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EquipmentAlgorithm</a:t>
            </a:r>
          </a:p>
          <a:p>
            <a:r>
              <a:rPr lang="es-ES_tradnl" dirty="0" smtClean="0">
                <a:latin typeface="Avenir Next" charset="0"/>
                <a:ea typeface="Avenir Next" charset="0"/>
                <a:cs typeface="Avenir Next" charset="0"/>
              </a:rPr>
              <a:t>+ run()</a:t>
            </a:r>
          </a:p>
          <a:p>
            <a:r>
              <a:rPr lang="es-ES_tradnl" dirty="0" smtClean="0">
                <a:latin typeface="Avenir Next" charset="0"/>
                <a:ea typeface="Avenir Next" charset="0"/>
                <a:cs typeface="Avenir Next" charset="0"/>
              </a:rPr>
              <a:t>+ getWarriorPopulation</a:t>
            </a:r>
            <a:r>
              <a:rPr lang="es-ES_tradnl" dirty="0">
                <a:latin typeface="Avenir Next" charset="0"/>
                <a:ea typeface="Avenir Next" charset="0"/>
                <a:cs typeface="Avenir Next" charset="0"/>
              </a:rPr>
              <a:t>()</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91" y="2040525"/>
            <a:ext cx="360000" cy="360000"/>
          </a:xfrm>
          <a:prstGeom prst="rect">
            <a:avLst/>
          </a:prstGeom>
        </p:spPr>
      </p:pic>
      <p:cxnSp>
        <p:nvCxnSpPr>
          <p:cNvPr id="10" name="Conector recto de flecha 9"/>
          <p:cNvCxnSpPr/>
          <p:nvPr/>
        </p:nvCxnSpPr>
        <p:spPr>
          <a:xfrm flipH="1" flipV="1">
            <a:off x="3278210" y="2541949"/>
            <a:ext cx="2474890" cy="1166451"/>
          </a:xfrm>
          <a:prstGeom prst="straightConnector1">
            <a:avLst/>
          </a:prstGeom>
          <a:ln w="38100">
            <a:solidFill>
              <a:srgbClr val="AA15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5891995" y="2778437"/>
            <a:ext cx="5397500" cy="2308324"/>
          </a:xfrm>
          <a:prstGeom prst="rect">
            <a:avLst/>
          </a:prstGeom>
          <a:noFill/>
        </p:spPr>
        <p:txBody>
          <a:bodyPr wrap="square" rtlCol="0">
            <a:spAutoFit/>
          </a:bodyPr>
          <a:lstStyle/>
          <a:p>
            <a:r>
              <a:rPr lang="es-ES_tradnl" dirty="0" smtClean="0">
                <a:latin typeface="Avenir Next" charset="0"/>
                <a:ea typeface="Avenir Next" charset="0"/>
                <a:cs typeface="Avenir Next" charset="0"/>
              </a:rPr>
              <a:t>while (criterio de corte -&gt; no debe terminar) {</a:t>
            </a:r>
            <a:endParaRPr lang="es-ES_tradnl" dirty="0">
              <a:latin typeface="Avenir Next" charset="0"/>
              <a:ea typeface="Avenir Next" charset="0"/>
              <a:cs typeface="Avenir Next" charset="0"/>
            </a:endParaRPr>
          </a:p>
          <a:p>
            <a:pPr lvl="1"/>
            <a:r>
              <a:rPr lang="es-ES_tradnl" dirty="0">
                <a:latin typeface="Avenir Next" charset="0"/>
                <a:ea typeface="Avenir Next" charset="0"/>
                <a:cs typeface="Avenir Next" charset="0"/>
              </a:rPr>
              <a:t>s</a:t>
            </a:r>
            <a:r>
              <a:rPr lang="es-ES_tradnl" dirty="0" smtClean="0">
                <a:latin typeface="Avenir Next" charset="0"/>
                <a:ea typeface="Avenir Next" charset="0"/>
                <a:cs typeface="Avenir Next" charset="0"/>
              </a:rPr>
              <a:t>eleccionar padres con el método 1</a:t>
            </a:r>
          </a:p>
          <a:p>
            <a:pPr lvl="1"/>
            <a:r>
              <a:rPr lang="es-ES_tradnl" dirty="0">
                <a:latin typeface="Avenir Next" charset="0"/>
                <a:ea typeface="Avenir Next" charset="0"/>
                <a:cs typeface="Avenir Next" charset="0"/>
              </a:rPr>
              <a:t>s</a:t>
            </a:r>
            <a:r>
              <a:rPr lang="es-ES_tradnl" dirty="0" smtClean="0">
                <a:latin typeface="Avenir Next" charset="0"/>
                <a:ea typeface="Avenir Next" charset="0"/>
                <a:cs typeface="Avenir Next" charset="0"/>
              </a:rPr>
              <a:t>eleccionar padres restantes con método 2</a:t>
            </a:r>
            <a:endParaRPr lang="es-ES_tradnl" dirty="0">
              <a:latin typeface="Avenir Next" charset="0"/>
              <a:ea typeface="Avenir Next" charset="0"/>
              <a:cs typeface="Avenir Next" charset="0"/>
            </a:endParaRPr>
          </a:p>
          <a:p>
            <a:pPr lvl="1"/>
            <a:r>
              <a:rPr lang="es-ES_tradnl" dirty="0">
                <a:latin typeface="Avenir Next" charset="0"/>
                <a:ea typeface="Avenir Next" charset="0"/>
                <a:cs typeface="Avenir Next" charset="0"/>
              </a:rPr>
              <a:t>c</a:t>
            </a:r>
            <a:r>
              <a:rPr lang="es-ES_tradnl" dirty="0" smtClean="0">
                <a:latin typeface="Avenir Next" charset="0"/>
                <a:ea typeface="Avenir Next" charset="0"/>
                <a:cs typeface="Avenir Next" charset="0"/>
              </a:rPr>
              <a:t>ombinar padres y generar nuevos individuos</a:t>
            </a:r>
          </a:p>
          <a:p>
            <a:pPr lvl="1"/>
            <a:r>
              <a:rPr lang="es-ES_tradnl" dirty="0">
                <a:latin typeface="Avenir Next" charset="0"/>
                <a:ea typeface="Avenir Next" charset="0"/>
                <a:cs typeface="Avenir Next" charset="0"/>
              </a:rPr>
              <a:t>m</a:t>
            </a:r>
            <a:r>
              <a:rPr lang="es-ES_tradnl" dirty="0" smtClean="0">
                <a:latin typeface="Avenir Next" charset="0"/>
                <a:ea typeface="Avenir Next" charset="0"/>
                <a:cs typeface="Avenir Next" charset="0"/>
              </a:rPr>
              <a:t>utar con probabilidad p</a:t>
            </a:r>
          </a:p>
          <a:p>
            <a:pPr lvl="1"/>
            <a:r>
              <a:rPr lang="es-ES_tradnl" dirty="0" smtClean="0">
                <a:latin typeface="Avenir Next" charset="0"/>
                <a:ea typeface="Avenir Next" charset="0"/>
                <a:cs typeface="Avenir Next" charset="0"/>
              </a:rPr>
              <a:t>Reemplazar para generar nueva población</a:t>
            </a:r>
          </a:p>
          <a:p>
            <a:r>
              <a:rPr lang="es-ES_tradnl" dirty="0" smtClean="0">
                <a:latin typeface="Avenir Next" charset="0"/>
                <a:ea typeface="Avenir Next" charset="0"/>
                <a:cs typeface="Avenir Next" charset="0"/>
              </a:rPr>
              <a:t>}</a:t>
            </a:r>
          </a:p>
        </p:txBody>
      </p:sp>
      <p:sp>
        <p:nvSpPr>
          <p:cNvPr id="18" name="Rectángulo 17"/>
          <p:cNvSpPr/>
          <p:nvPr/>
        </p:nvSpPr>
        <p:spPr>
          <a:xfrm>
            <a:off x="5753100" y="2541949"/>
            <a:ext cx="5675290" cy="2781300"/>
          </a:xfrm>
          <a:prstGeom prst="rect">
            <a:avLst/>
          </a:prstGeom>
          <a:noFill/>
          <a:ln w="28575">
            <a:solidFill>
              <a:srgbClr val="BA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233706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Algoritmo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40120" y="1806279"/>
            <a:ext cx="4773844" cy="984885"/>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CombinationMethod</a:t>
            </a:r>
          </a:p>
          <a:p>
            <a:r>
              <a:rPr lang="es-ES_tradnl" b="1" i="1" dirty="0">
                <a:solidFill>
                  <a:schemeClr val="accent5">
                    <a:lumMod val="75000"/>
                  </a:schemeClr>
                </a:solidFill>
                <a:latin typeface="Avenir Next Demi Bold" charset="0"/>
                <a:ea typeface="Avenir Next Demi Bold" charset="0"/>
                <a:cs typeface="Avenir Next Demi Bold" charset="0"/>
              </a:rPr>
              <a:t>OnePoint, TwoPoints, Anular, </a:t>
            </a:r>
            <a:r>
              <a:rPr lang="es-ES_tradnl" b="1" i="1" dirty="0" smtClean="0">
                <a:solidFill>
                  <a:schemeClr val="accent5">
                    <a:lumMod val="75000"/>
                  </a:schemeClr>
                </a:solidFill>
                <a:latin typeface="Avenir Next Demi Bold" charset="0"/>
                <a:ea typeface="Avenir Next Demi Bold" charset="0"/>
                <a:cs typeface="Avenir Next Demi Bold" charset="0"/>
              </a:rPr>
              <a:t>Uniform</a:t>
            </a:r>
          </a:p>
          <a:p>
            <a:r>
              <a:rPr lang="es-ES_tradnl" dirty="0" smtClean="0">
                <a:latin typeface="Avenir Next" charset="0"/>
                <a:ea typeface="Avenir Next" charset="0"/>
                <a:cs typeface="Avenir Next" charset="0"/>
              </a:rPr>
              <a:t>+ combine(List&lt;Gene&gt; c1, List&lt;Gene&gt; c2)</a:t>
            </a:r>
            <a:endParaRPr lang="es-ES_tradnl" dirty="0">
              <a:latin typeface="Avenir Next" charset="0"/>
              <a:ea typeface="Avenir Next" charset="0"/>
              <a:cs typeface="Avenir Next" charset="0"/>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386" y="1841363"/>
            <a:ext cx="360000" cy="360000"/>
          </a:xfrm>
          <a:prstGeom prst="rect">
            <a:avLst/>
          </a:prstGeom>
        </p:spPr>
      </p:pic>
      <p:sp>
        <p:nvSpPr>
          <p:cNvPr id="11" name="CuadroTexto 10"/>
          <p:cNvSpPr txBox="1"/>
          <p:nvPr/>
        </p:nvSpPr>
        <p:spPr>
          <a:xfrm>
            <a:off x="240120" y="3397735"/>
            <a:ext cx="7184980" cy="984885"/>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CombineSelection</a:t>
            </a:r>
          </a:p>
          <a:p>
            <a:r>
              <a:rPr lang="es-ES_tradnl" b="1" i="1" dirty="0" smtClean="0">
                <a:solidFill>
                  <a:schemeClr val="accent5">
                    <a:lumMod val="75000"/>
                  </a:schemeClr>
                </a:solidFill>
                <a:latin typeface="Avenir Next Demi Bold" charset="0"/>
                <a:ea typeface="Avenir Next Demi Bold" charset="0"/>
                <a:cs typeface="Avenir Next Demi Bold" charset="0"/>
              </a:rPr>
              <a:t>Combine2, CombineAll, CombineRandom, CombineBest</a:t>
            </a:r>
          </a:p>
          <a:p>
            <a:r>
              <a:rPr lang="es-ES_tradnl" dirty="0" smtClean="0">
                <a:latin typeface="Avenir Next" charset="0"/>
                <a:ea typeface="Avenir Next" charset="0"/>
                <a:cs typeface="Avenir Next" charset="0"/>
              </a:rPr>
              <a:t>+ getCombined(List&lt;Individual&gt; parents, CombinationMethod cm)</a:t>
            </a:r>
            <a:endParaRPr lang="es-ES_tradnl" dirty="0">
              <a:latin typeface="Avenir Next" charset="0"/>
              <a:ea typeface="Avenir Next" charset="0"/>
              <a:cs typeface="Avenir Next" charset="0"/>
            </a:endParaRP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386" y="3416049"/>
            <a:ext cx="360000" cy="360000"/>
          </a:xfrm>
          <a:prstGeom prst="rect">
            <a:avLst/>
          </a:prstGeom>
        </p:spPr>
      </p:pic>
      <p:sp>
        <p:nvSpPr>
          <p:cNvPr id="15" name="CuadroTexto 14"/>
          <p:cNvSpPr txBox="1"/>
          <p:nvPr/>
        </p:nvSpPr>
        <p:spPr>
          <a:xfrm>
            <a:off x="7861300" y="3452825"/>
            <a:ext cx="7184980" cy="984885"/>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MutationMethod</a:t>
            </a:r>
          </a:p>
          <a:p>
            <a:r>
              <a:rPr lang="es-ES_tradnl" b="1" i="1" dirty="0" smtClean="0">
                <a:solidFill>
                  <a:schemeClr val="accent5">
                    <a:lumMod val="75000"/>
                  </a:schemeClr>
                </a:solidFill>
                <a:latin typeface="Avenir Next Demi Bold" charset="0"/>
                <a:ea typeface="Avenir Next Demi Bold" charset="0"/>
                <a:cs typeface="Avenir Next Demi Bold" charset="0"/>
              </a:rPr>
              <a:t>NonUniform, Classic</a:t>
            </a:r>
          </a:p>
          <a:p>
            <a:r>
              <a:rPr lang="es-ES_tradnl" dirty="0" smtClean="0">
                <a:latin typeface="Avenir Next" charset="0"/>
                <a:ea typeface="Avenir Next" charset="0"/>
                <a:cs typeface="Avenir Next" charset="0"/>
              </a:rPr>
              <a:t>+ mutate(List&lt;Gene&gt; chromosome)</a:t>
            </a:r>
            <a:endParaRPr lang="es-ES_tradnl" dirty="0">
              <a:latin typeface="Avenir Next" charset="0"/>
              <a:ea typeface="Avenir Next" charset="0"/>
              <a:cs typeface="Avenir Next" charset="0"/>
            </a:endParaRPr>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500" y="1883331"/>
            <a:ext cx="360000" cy="360000"/>
          </a:xfrm>
          <a:prstGeom prst="rect">
            <a:avLst/>
          </a:prstGeom>
        </p:spPr>
      </p:pic>
      <p:sp>
        <p:nvSpPr>
          <p:cNvPr id="17" name="CuadroTexto 16"/>
          <p:cNvSpPr txBox="1"/>
          <p:nvPr/>
        </p:nvSpPr>
        <p:spPr>
          <a:xfrm>
            <a:off x="5627710" y="1883332"/>
            <a:ext cx="6143580" cy="1261884"/>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ReplacementMethod</a:t>
            </a:r>
          </a:p>
          <a:p>
            <a:r>
              <a:rPr lang="es-ES_tradnl" b="1" i="1" dirty="0" smtClean="0">
                <a:solidFill>
                  <a:schemeClr val="accent5">
                    <a:lumMod val="75000"/>
                  </a:schemeClr>
                </a:solidFill>
                <a:latin typeface="Avenir Next Demi Bold" charset="0"/>
                <a:ea typeface="Avenir Next Demi Bold" charset="0"/>
                <a:cs typeface="Avenir Next Demi Bold" charset="0"/>
              </a:rPr>
              <a:t>ReplaceAll, ChooseN, ChooseK</a:t>
            </a:r>
          </a:p>
          <a:p>
            <a:r>
              <a:rPr lang="es-ES_tradnl" dirty="0">
                <a:latin typeface="Avenir Next" charset="0"/>
                <a:ea typeface="Avenir Next" charset="0"/>
                <a:cs typeface="Avenir Next" charset="0"/>
              </a:rPr>
              <a:t>+ replace(List&lt;Individual&gt; </a:t>
            </a:r>
            <a:r>
              <a:rPr lang="es-ES_tradnl" dirty="0" smtClean="0">
                <a:latin typeface="Avenir Next" charset="0"/>
                <a:ea typeface="Avenir Next" charset="0"/>
                <a:cs typeface="Avenir Next" charset="0"/>
              </a:rPr>
              <a:t>p, </a:t>
            </a:r>
            <a:r>
              <a:rPr lang="es-ES_tradnl" dirty="0">
                <a:latin typeface="Avenir Next" charset="0"/>
                <a:ea typeface="Avenir Next" charset="0"/>
                <a:cs typeface="Avenir Next" charset="0"/>
              </a:rPr>
              <a:t>List&lt;Individual&gt; </a:t>
            </a:r>
            <a:r>
              <a:rPr lang="es-ES_tradnl" dirty="0" smtClean="0">
                <a:latin typeface="Avenir Next" charset="0"/>
                <a:ea typeface="Avenir Next" charset="0"/>
                <a:cs typeface="Avenir Next" charset="0"/>
              </a:rPr>
              <a:t>ng, </a:t>
            </a:r>
          </a:p>
          <a:p>
            <a:r>
              <a:rPr lang="es-ES_tradnl" dirty="0">
                <a:latin typeface="Avenir Next" charset="0"/>
                <a:ea typeface="Avenir Next" charset="0"/>
                <a:cs typeface="Avenir Next" charset="0"/>
              </a:rPr>
              <a:t>	</a:t>
            </a:r>
            <a:r>
              <a:rPr lang="es-ES_tradnl" dirty="0" smtClean="0">
                <a:latin typeface="Avenir Next" charset="0"/>
                <a:ea typeface="Avenir Next" charset="0"/>
                <a:cs typeface="Avenir Next" charset="0"/>
              </a:rPr>
              <a:t>MethodPercentage rp1, </a:t>
            </a:r>
            <a:r>
              <a:rPr lang="es-ES_tradnl" dirty="0">
                <a:latin typeface="Avenir Next" charset="0"/>
                <a:ea typeface="Avenir Next" charset="0"/>
                <a:cs typeface="Avenir Next" charset="0"/>
              </a:rPr>
              <a:t>MethodPercentage </a:t>
            </a:r>
            <a:r>
              <a:rPr lang="es-ES_tradnl" dirty="0" smtClean="0">
                <a:latin typeface="Avenir Next" charset="0"/>
                <a:ea typeface="Avenir Next" charset="0"/>
                <a:cs typeface="Avenir Next" charset="0"/>
              </a:rPr>
              <a:t>rp2)</a:t>
            </a:r>
            <a:endParaRPr lang="es-ES_tradnl" dirty="0">
              <a:latin typeface="Avenir Next" charset="0"/>
              <a:ea typeface="Avenir Next" charset="0"/>
              <a:cs typeface="Avenir Next" charset="0"/>
            </a:endParaRP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664" y="3530177"/>
            <a:ext cx="360000" cy="360000"/>
          </a:xfrm>
          <a:prstGeom prst="rect">
            <a:avLst/>
          </a:prstGeom>
        </p:spPr>
      </p:pic>
      <p:sp>
        <p:nvSpPr>
          <p:cNvPr id="20" name="CuadroTexto 19"/>
          <p:cNvSpPr txBox="1"/>
          <p:nvPr/>
        </p:nvSpPr>
        <p:spPr>
          <a:xfrm>
            <a:off x="240120" y="4847152"/>
            <a:ext cx="8149758" cy="1261884"/>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SelectionMethod</a:t>
            </a:r>
          </a:p>
          <a:p>
            <a:r>
              <a:rPr lang="es-ES_tradnl" b="1" i="1" dirty="0" smtClean="0">
                <a:solidFill>
                  <a:schemeClr val="accent5">
                    <a:lumMod val="75000"/>
                  </a:schemeClr>
                </a:solidFill>
                <a:latin typeface="Avenir Next Demi Bold" charset="0"/>
                <a:ea typeface="Avenir Next Demi Bold" charset="0"/>
                <a:cs typeface="Avenir Next Demi Bold" charset="0"/>
              </a:rPr>
              <a:t>Elite</a:t>
            </a:r>
            <a:r>
              <a:rPr lang="es-ES_tradnl" b="1" i="1" dirty="0">
                <a:solidFill>
                  <a:schemeClr val="accent5">
                    <a:lumMod val="75000"/>
                  </a:schemeClr>
                </a:solidFill>
                <a:latin typeface="Avenir Next Demi Bold" charset="0"/>
                <a:ea typeface="Avenir Next Demi Bold" charset="0"/>
                <a:cs typeface="Avenir Next Demi Bold" charset="0"/>
              </a:rPr>
              <a:t>, Random, Roulette, Universal, </a:t>
            </a:r>
            <a:r>
              <a:rPr lang="es-ES_tradnl" b="1" i="1" dirty="0" smtClean="0">
                <a:solidFill>
                  <a:schemeClr val="accent5">
                    <a:lumMod val="75000"/>
                  </a:schemeClr>
                </a:solidFill>
                <a:latin typeface="Avenir Next Demi Bold" charset="0"/>
                <a:ea typeface="Avenir Next Demi Bold" charset="0"/>
                <a:cs typeface="Avenir Next Demi Bold" charset="0"/>
              </a:rPr>
              <a:t>Boltzmann, DeterministicTournament</a:t>
            </a:r>
            <a:r>
              <a:rPr lang="es-ES_tradnl" b="1" i="1" dirty="0">
                <a:solidFill>
                  <a:schemeClr val="accent5">
                    <a:lumMod val="75000"/>
                  </a:schemeClr>
                </a:solidFill>
                <a:latin typeface="Avenir Next Demi Bold" charset="0"/>
                <a:ea typeface="Avenir Next Demi Bold" charset="0"/>
                <a:cs typeface="Avenir Next Demi Bold" charset="0"/>
              </a:rPr>
              <a:t>, ProbabilisticTournament, Ranking;</a:t>
            </a:r>
          </a:p>
          <a:p>
            <a:r>
              <a:rPr lang="es-ES_tradnl" dirty="0" smtClean="0">
                <a:latin typeface="Avenir Next" charset="0"/>
                <a:ea typeface="Avenir Next" charset="0"/>
                <a:cs typeface="Avenir Next" charset="0"/>
              </a:rPr>
              <a:t>+ </a:t>
            </a:r>
            <a:r>
              <a:rPr lang="es-ES_tradnl" dirty="0">
                <a:latin typeface="Avenir Next" charset="0"/>
                <a:ea typeface="Avenir Next" charset="0"/>
                <a:cs typeface="Avenir Next" charset="0"/>
              </a:rPr>
              <a:t>getSelected(List&lt;Individual&gt; </a:t>
            </a:r>
            <a:r>
              <a:rPr lang="es-ES_tradnl" dirty="0" smtClean="0">
                <a:latin typeface="Avenir Next" charset="0"/>
                <a:ea typeface="Avenir Next" charset="0"/>
                <a:cs typeface="Avenir Next" charset="0"/>
              </a:rPr>
              <a:t>p, </a:t>
            </a:r>
            <a:r>
              <a:rPr lang="es-ES_tradnl" dirty="0">
                <a:latin typeface="Avenir Next" charset="0"/>
                <a:ea typeface="Avenir Next" charset="0"/>
                <a:cs typeface="Avenir Next" charset="0"/>
              </a:rPr>
              <a:t>int n)</a:t>
            </a:r>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496" y="4847152"/>
            <a:ext cx="360000" cy="360000"/>
          </a:xfrm>
          <a:prstGeom prst="rect">
            <a:avLst/>
          </a:prstGeom>
        </p:spPr>
      </p:pic>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931702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Algoritmo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149173" y="1780879"/>
            <a:ext cx="4773844" cy="707886"/>
          </a:xfrm>
          <a:prstGeom prst="rect">
            <a:avLst/>
          </a:prstGeom>
          <a:noFill/>
        </p:spPr>
        <p:txBody>
          <a:bodyPr wrap="square" rtlCol="0">
            <a:spAutoFit/>
          </a:bodyPr>
          <a:lstStyle/>
          <a:p>
            <a:r>
              <a:rPr lang="es-ES_tradnl" sz="2200" dirty="0" err="1" smtClean="0">
                <a:latin typeface="Avenir Next" charset="0"/>
                <a:ea typeface="Avenir Next" charset="0"/>
                <a:cs typeface="Avenir Next" charset="0"/>
              </a:rPr>
              <a:t>CutoffCriteria</a:t>
            </a:r>
            <a:endParaRPr lang="es-ES_tradnl" sz="2200" dirty="0" smtClean="0">
              <a:latin typeface="Avenir Next" charset="0"/>
              <a:ea typeface="Avenir Next" charset="0"/>
              <a:cs typeface="Avenir Next" charset="0"/>
            </a:endParaRPr>
          </a:p>
          <a:p>
            <a:r>
              <a:rPr lang="es-ES_tradnl" dirty="0" smtClean="0">
                <a:latin typeface="Avenir Next" charset="0"/>
                <a:ea typeface="Avenir Next" charset="0"/>
                <a:cs typeface="Avenir Next" charset="0"/>
              </a:rPr>
              <a:t>+ </a:t>
            </a:r>
            <a:r>
              <a:rPr lang="es-ES_tradnl" dirty="0" err="1" smtClean="0">
                <a:latin typeface="Avenir Next" charset="0"/>
                <a:ea typeface="Avenir Next" charset="0"/>
                <a:cs typeface="Avenir Next" charset="0"/>
              </a:rPr>
              <a:t>shouldEnd</a:t>
            </a:r>
            <a:r>
              <a:rPr lang="es-ES_tradnl" dirty="0" smtClean="0">
                <a:latin typeface="Avenir Next" charset="0"/>
                <a:ea typeface="Avenir Next" charset="0"/>
                <a:cs typeface="Avenir Next" charset="0"/>
              </a:rPr>
              <a:t>(List&lt;Individual&gt; </a:t>
            </a:r>
            <a:r>
              <a:rPr lang="es-ES_tradnl" dirty="0" err="1" smtClean="0">
                <a:latin typeface="Avenir Next" charset="0"/>
                <a:ea typeface="Avenir Next" charset="0"/>
                <a:cs typeface="Avenir Next" charset="0"/>
              </a:rPr>
              <a:t>population</a:t>
            </a:r>
            <a:r>
              <a:rPr lang="es-ES_tradnl" dirty="0" smtClean="0">
                <a:latin typeface="Avenir Next" charset="0"/>
                <a:ea typeface="Avenir Next" charset="0"/>
                <a:cs typeface="Avenir Next" charset="0"/>
              </a:rPr>
              <a:t>)</a:t>
            </a:r>
            <a:endParaRPr lang="es-ES_tradnl" dirty="0">
              <a:latin typeface="Avenir Next" charset="0"/>
              <a:ea typeface="Avenir Next" charset="0"/>
              <a:cs typeface="Avenir Next" charset="0"/>
            </a:endParaRPr>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095" y="1806278"/>
            <a:ext cx="360000" cy="360000"/>
          </a:xfrm>
          <a:prstGeom prst="rect">
            <a:avLst/>
          </a:prstGeom>
        </p:spPr>
      </p:pic>
      <p:cxnSp>
        <p:nvCxnSpPr>
          <p:cNvPr id="18" name="Conector recto de flecha 17"/>
          <p:cNvCxnSpPr/>
          <p:nvPr/>
        </p:nvCxnSpPr>
        <p:spPr>
          <a:xfrm flipV="1">
            <a:off x="2705100" y="2516550"/>
            <a:ext cx="1779610" cy="2347550"/>
          </a:xfrm>
          <a:prstGeom prst="straightConnector1">
            <a:avLst/>
          </a:prstGeom>
          <a:ln w="38100">
            <a:solidFill>
              <a:srgbClr val="BA18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flipV="1">
            <a:off x="4916510" y="2516550"/>
            <a:ext cx="785790" cy="2550750"/>
          </a:xfrm>
          <a:prstGeom prst="straightConnector1">
            <a:avLst/>
          </a:prstGeom>
          <a:ln w="38100">
            <a:solidFill>
              <a:srgbClr val="BA18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H="1" flipV="1">
            <a:off x="5702300" y="2488766"/>
            <a:ext cx="2336800" cy="2045134"/>
          </a:xfrm>
          <a:prstGeom prst="straightConnector1">
            <a:avLst/>
          </a:prstGeom>
          <a:ln w="38100">
            <a:solidFill>
              <a:srgbClr val="BA18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flipV="1">
            <a:off x="6105950" y="2285077"/>
            <a:ext cx="2716190" cy="100843"/>
          </a:xfrm>
          <a:prstGeom prst="straightConnector1">
            <a:avLst/>
          </a:prstGeom>
          <a:ln w="38100">
            <a:solidFill>
              <a:srgbClr val="BA18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1686954" y="5006184"/>
            <a:ext cx="2594556" cy="707886"/>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Content</a:t>
            </a:r>
          </a:p>
          <a:p>
            <a:r>
              <a:rPr lang="es-ES_tradnl" dirty="0" smtClean="0">
                <a:solidFill>
                  <a:srgbClr val="941651"/>
                </a:solidFill>
                <a:latin typeface="Avenir Next Medium" charset="0"/>
                <a:ea typeface="Avenir Next Medium" charset="0"/>
                <a:cs typeface="Avenir Next Medium" charset="0"/>
              </a:rPr>
              <a:t>- int </a:t>
            </a:r>
            <a:r>
              <a:rPr lang="es-ES_tradnl" dirty="0" err="1" smtClean="0">
                <a:latin typeface="Avenir Next" charset="0"/>
                <a:ea typeface="Avenir Next" charset="0"/>
                <a:cs typeface="Avenir Next" charset="0"/>
              </a:rPr>
              <a:t>numConsecutive</a:t>
            </a:r>
            <a:endParaRPr lang="es-ES_tradnl" dirty="0">
              <a:latin typeface="Avenir Next" charset="0"/>
              <a:ea typeface="Avenir Next" charset="0"/>
              <a:cs typeface="Avenir Next" charset="0"/>
            </a:endParaRPr>
          </a:p>
        </p:txBody>
      </p:sp>
      <p:pic>
        <p:nvPicPr>
          <p:cNvPr id="28" name="Imagen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574" y="5018885"/>
            <a:ext cx="360000" cy="360000"/>
          </a:xfrm>
          <a:prstGeom prst="rect">
            <a:avLst/>
          </a:prstGeom>
        </p:spPr>
      </p:pic>
      <p:sp>
        <p:nvSpPr>
          <p:cNvPr id="29" name="CuadroTexto 28"/>
          <p:cNvSpPr txBox="1"/>
          <p:nvPr/>
        </p:nvSpPr>
        <p:spPr>
          <a:xfrm>
            <a:off x="4916510" y="5172150"/>
            <a:ext cx="1825942" cy="707886"/>
          </a:xfrm>
          <a:prstGeom prst="rect">
            <a:avLst/>
          </a:prstGeom>
          <a:noFill/>
        </p:spPr>
        <p:txBody>
          <a:bodyPr wrap="square" rtlCol="0">
            <a:spAutoFit/>
          </a:bodyPr>
          <a:lstStyle/>
          <a:p>
            <a:r>
              <a:rPr lang="es-ES_tradnl" sz="2200" dirty="0" err="1" smtClean="0">
                <a:latin typeface="Avenir Next" charset="0"/>
                <a:ea typeface="Avenir Next" charset="0"/>
                <a:cs typeface="Avenir Next" charset="0"/>
              </a:rPr>
              <a:t>Generation</a:t>
            </a:r>
            <a:endParaRPr lang="es-ES_tradnl" sz="2200" dirty="0" smtClean="0">
              <a:latin typeface="Avenir Next" charset="0"/>
              <a:ea typeface="Avenir Next" charset="0"/>
              <a:cs typeface="Avenir Next" charset="0"/>
            </a:endParaRPr>
          </a:p>
          <a:p>
            <a:r>
              <a:rPr lang="es-ES_tradnl" dirty="0" smtClean="0">
                <a:solidFill>
                  <a:srgbClr val="941651"/>
                </a:solidFill>
                <a:latin typeface="Avenir Next Medium" charset="0"/>
                <a:ea typeface="Avenir Next Medium" charset="0"/>
                <a:cs typeface="Avenir Next Medium" charset="0"/>
              </a:rPr>
              <a:t>- int </a:t>
            </a:r>
            <a:r>
              <a:rPr lang="es-ES_tradnl" dirty="0" err="1" smtClean="0">
                <a:latin typeface="Avenir Next" charset="0"/>
                <a:ea typeface="Avenir Next" charset="0"/>
                <a:cs typeface="Avenir Next" charset="0"/>
              </a:rPr>
              <a:t>numGen</a:t>
            </a:r>
            <a:endParaRPr lang="es-ES_tradnl" dirty="0">
              <a:latin typeface="Avenir Next" charset="0"/>
              <a:ea typeface="Avenir Next" charset="0"/>
              <a:cs typeface="Avenir Next" charset="0"/>
            </a:endParaRPr>
          </a:p>
        </p:txBody>
      </p:sp>
      <p:pic>
        <p:nvPicPr>
          <p:cNvPr id="30" name="Imagen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074" y="5225012"/>
            <a:ext cx="360000" cy="360000"/>
          </a:xfrm>
          <a:prstGeom prst="rect">
            <a:avLst/>
          </a:prstGeom>
        </p:spPr>
      </p:pic>
      <p:sp>
        <p:nvSpPr>
          <p:cNvPr id="31" name="CuadroTexto 30"/>
          <p:cNvSpPr txBox="1"/>
          <p:nvPr/>
        </p:nvSpPr>
        <p:spPr>
          <a:xfrm>
            <a:off x="7464045" y="4652241"/>
            <a:ext cx="1825942" cy="707886"/>
          </a:xfrm>
          <a:prstGeom prst="rect">
            <a:avLst/>
          </a:prstGeom>
          <a:noFill/>
        </p:spPr>
        <p:txBody>
          <a:bodyPr wrap="square" rtlCol="0">
            <a:spAutoFit/>
          </a:bodyPr>
          <a:lstStyle/>
          <a:p>
            <a:r>
              <a:rPr lang="es-ES_tradnl" sz="2200" dirty="0" err="1" smtClean="0">
                <a:latin typeface="Avenir Next" charset="0"/>
                <a:ea typeface="Avenir Next" charset="0"/>
                <a:cs typeface="Avenir Next" charset="0"/>
              </a:rPr>
              <a:t>Optimal</a:t>
            </a:r>
            <a:endParaRPr lang="es-ES_tradnl" sz="2200" dirty="0" smtClean="0">
              <a:latin typeface="Avenir Next" charset="0"/>
              <a:ea typeface="Avenir Next" charset="0"/>
              <a:cs typeface="Avenir Next" charset="0"/>
            </a:endParaRPr>
          </a:p>
          <a:p>
            <a:r>
              <a:rPr lang="es-ES_tradnl" dirty="0" smtClean="0">
                <a:solidFill>
                  <a:srgbClr val="941651"/>
                </a:solidFill>
                <a:latin typeface="Avenir Next Medium" charset="0"/>
                <a:ea typeface="Avenir Next Medium" charset="0"/>
                <a:cs typeface="Avenir Next Medium" charset="0"/>
              </a:rPr>
              <a:t>- </a:t>
            </a:r>
            <a:r>
              <a:rPr lang="es-ES_tradnl" dirty="0">
                <a:solidFill>
                  <a:srgbClr val="941651"/>
                </a:solidFill>
                <a:latin typeface="Avenir Next Medium" charset="0"/>
                <a:ea typeface="Avenir Next Medium" charset="0"/>
                <a:cs typeface="Avenir Next Medium" charset="0"/>
              </a:rPr>
              <a:t>d</a:t>
            </a:r>
            <a:r>
              <a:rPr lang="es-ES_tradnl" dirty="0" smtClean="0">
                <a:solidFill>
                  <a:srgbClr val="941651"/>
                </a:solidFill>
                <a:latin typeface="Avenir Next Medium" charset="0"/>
                <a:ea typeface="Avenir Next Medium" charset="0"/>
                <a:cs typeface="Avenir Next Medium" charset="0"/>
              </a:rPr>
              <a:t>ouble </a:t>
            </a:r>
            <a:r>
              <a:rPr lang="es-ES_tradnl" dirty="0" err="1" smtClean="0">
                <a:latin typeface="Avenir Next" charset="0"/>
                <a:ea typeface="Avenir Next" charset="0"/>
                <a:cs typeface="Avenir Next" charset="0"/>
              </a:rPr>
              <a:t>fitness</a:t>
            </a:r>
            <a:endParaRPr lang="es-ES_tradnl" dirty="0">
              <a:latin typeface="Avenir Next" charset="0"/>
              <a:ea typeface="Avenir Next" charset="0"/>
              <a:cs typeface="Avenir Next" charset="0"/>
            </a:endParaRPr>
          </a:p>
        </p:txBody>
      </p:sp>
      <p:pic>
        <p:nvPicPr>
          <p:cNvPr id="32" name="Imagen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835" y="4652240"/>
            <a:ext cx="360000" cy="360000"/>
          </a:xfrm>
          <a:prstGeom prst="rect">
            <a:avLst/>
          </a:prstGeom>
        </p:spPr>
      </p:pic>
      <p:sp>
        <p:nvSpPr>
          <p:cNvPr id="36" name="CuadroTexto 35"/>
          <p:cNvSpPr txBox="1"/>
          <p:nvPr/>
        </p:nvSpPr>
        <p:spPr>
          <a:xfrm>
            <a:off x="8822140" y="2134822"/>
            <a:ext cx="1825942" cy="707886"/>
          </a:xfrm>
          <a:prstGeom prst="rect">
            <a:avLst/>
          </a:prstGeom>
          <a:noFill/>
        </p:spPr>
        <p:txBody>
          <a:bodyPr wrap="square" rtlCol="0">
            <a:spAutoFit/>
          </a:bodyPr>
          <a:lstStyle/>
          <a:p>
            <a:r>
              <a:rPr lang="es-ES_tradnl" sz="2200" dirty="0" err="1" smtClean="0">
                <a:latin typeface="Avenir Next" charset="0"/>
                <a:ea typeface="Avenir Next" charset="0"/>
                <a:cs typeface="Avenir Next" charset="0"/>
              </a:rPr>
              <a:t>Structure</a:t>
            </a:r>
            <a:endParaRPr lang="es-ES_tradnl" sz="2200" dirty="0" smtClean="0">
              <a:latin typeface="Avenir Next" charset="0"/>
              <a:ea typeface="Avenir Next" charset="0"/>
              <a:cs typeface="Avenir Next" charset="0"/>
            </a:endParaRPr>
          </a:p>
          <a:p>
            <a:r>
              <a:rPr lang="es-ES_tradnl" dirty="0" smtClean="0">
                <a:solidFill>
                  <a:srgbClr val="941651"/>
                </a:solidFill>
                <a:latin typeface="Avenir Next Medium" charset="0"/>
                <a:ea typeface="Avenir Next Medium" charset="0"/>
                <a:cs typeface="Avenir Next Medium" charset="0"/>
              </a:rPr>
              <a:t>- </a:t>
            </a:r>
            <a:r>
              <a:rPr lang="es-ES_tradnl" dirty="0">
                <a:solidFill>
                  <a:srgbClr val="941651"/>
                </a:solidFill>
                <a:latin typeface="Avenir Next Medium" charset="0"/>
                <a:ea typeface="Avenir Next Medium" charset="0"/>
                <a:cs typeface="Avenir Next Medium" charset="0"/>
              </a:rPr>
              <a:t>d</a:t>
            </a:r>
            <a:r>
              <a:rPr lang="es-ES_tradnl" dirty="0" smtClean="0">
                <a:solidFill>
                  <a:srgbClr val="941651"/>
                </a:solidFill>
                <a:latin typeface="Avenir Next Medium" charset="0"/>
                <a:ea typeface="Avenir Next Medium" charset="0"/>
                <a:cs typeface="Avenir Next Medium" charset="0"/>
              </a:rPr>
              <a:t>ouble </a:t>
            </a:r>
            <a:r>
              <a:rPr lang="es-ES_tradnl" dirty="0" smtClean="0">
                <a:latin typeface="Avenir Next" charset="0"/>
                <a:ea typeface="Avenir Next" charset="0"/>
                <a:cs typeface="Avenir Next" charset="0"/>
              </a:rPr>
              <a:t>delta</a:t>
            </a:r>
            <a:endParaRPr lang="es-ES_tradnl" dirty="0">
              <a:latin typeface="Avenir Next" charset="0"/>
              <a:ea typeface="Avenir Next" charset="0"/>
              <a:cs typeface="Avenir Next" charset="0"/>
            </a:endParaRPr>
          </a:p>
        </p:txBody>
      </p:sp>
      <p:pic>
        <p:nvPicPr>
          <p:cNvPr id="37" name="Imagen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930" y="2134821"/>
            <a:ext cx="360000" cy="360000"/>
          </a:xfrm>
          <a:prstGeom prst="rect">
            <a:avLst/>
          </a:prstGeom>
        </p:spPr>
      </p:pic>
      <p:pic>
        <p:nvPicPr>
          <p:cNvPr id="19" name="Imagen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1931875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Utils</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803320" y="1750513"/>
            <a:ext cx="4949780" cy="430887"/>
          </a:xfrm>
          <a:prstGeom prst="rect">
            <a:avLst/>
          </a:prstGeom>
          <a:noFill/>
        </p:spPr>
        <p:txBody>
          <a:bodyPr wrap="square" rtlCol="0">
            <a:spAutoFit/>
          </a:bodyPr>
          <a:lstStyle/>
          <a:p>
            <a:r>
              <a:rPr lang="es-ES_tradnl" sz="2200" dirty="0" smtClean="0">
                <a:latin typeface="Avenir Next Medium" charset="0"/>
                <a:ea typeface="Avenir Next Medium" charset="0"/>
                <a:cs typeface="Avenir Next Medium" charset="0"/>
              </a:rPr>
              <a:t>PropertyManager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10" y="1763529"/>
            <a:ext cx="360000" cy="360000"/>
          </a:xfrm>
          <a:prstGeom prst="rect">
            <a:avLst/>
          </a:prstGeom>
        </p:spPr>
      </p:pic>
      <p:sp>
        <p:nvSpPr>
          <p:cNvPr id="3" name="CuadroTexto 2"/>
          <p:cNvSpPr txBox="1"/>
          <p:nvPr/>
        </p:nvSpPr>
        <p:spPr>
          <a:xfrm>
            <a:off x="803320" y="2202056"/>
            <a:ext cx="8712200" cy="1015663"/>
          </a:xfrm>
          <a:prstGeom prst="rect">
            <a:avLst/>
          </a:prstGeom>
          <a:noFill/>
        </p:spPr>
        <p:txBody>
          <a:bodyPr wrap="square" rtlCol="0">
            <a:spAutoFit/>
          </a:bodyPr>
          <a:lstStyle/>
          <a:p>
            <a:r>
              <a:rPr lang="es-ES_tradnl" sz="2000" dirty="0" smtClean="0">
                <a:latin typeface="Avenir Next" charset="0"/>
                <a:ea typeface="Avenir Next" charset="0"/>
                <a:cs typeface="Avenir Next" charset="0"/>
              </a:rPr>
              <a:t>Toma los datos de el archivo </a:t>
            </a:r>
            <a:r>
              <a:rPr lang="es-ES_tradnl" sz="2000" b="1" dirty="0" smtClean="0">
                <a:latin typeface="Avenir Next Ultra Light" charset="0"/>
                <a:ea typeface="Avenir Next Ultra Light" charset="0"/>
                <a:cs typeface="Avenir Next Ultra Light" charset="0"/>
              </a:rPr>
              <a:t>algorithm.properties </a:t>
            </a:r>
            <a:r>
              <a:rPr lang="es-ES_tradnl" sz="2000" dirty="0" smtClean="0">
                <a:latin typeface="Avenir Next" charset="0"/>
                <a:ea typeface="Avenir Next" charset="0"/>
                <a:cs typeface="Avenir Next" charset="0"/>
              </a:rPr>
              <a:t>pasandolo a las clases correspondientes al iniciar el algoritmo y guarda estos valores para su uso futuro  </a:t>
            </a:r>
            <a:endParaRPr lang="es-ES_tradnl" sz="2000" dirty="0">
              <a:latin typeface="Avenir Next" charset="0"/>
              <a:ea typeface="Avenir Next" charset="0"/>
              <a:cs typeface="Avenir Next" charset="0"/>
            </a:endParaRPr>
          </a:p>
        </p:txBody>
      </p:sp>
      <p:sp>
        <p:nvSpPr>
          <p:cNvPr id="7" name="CuadroTexto 6"/>
          <p:cNvSpPr txBox="1"/>
          <p:nvPr/>
        </p:nvSpPr>
        <p:spPr>
          <a:xfrm>
            <a:off x="803320" y="3439031"/>
            <a:ext cx="4949780" cy="430887"/>
          </a:xfrm>
          <a:prstGeom prst="rect">
            <a:avLst/>
          </a:prstGeom>
          <a:noFill/>
        </p:spPr>
        <p:txBody>
          <a:bodyPr wrap="square" rtlCol="0">
            <a:spAutoFit/>
          </a:bodyPr>
          <a:lstStyle/>
          <a:p>
            <a:r>
              <a:rPr lang="es-ES_tradnl" sz="2200" dirty="0" smtClean="0">
                <a:latin typeface="Avenir Next Medium" charset="0"/>
                <a:ea typeface="Avenir Next Medium" charset="0"/>
                <a:cs typeface="Avenir Next Medium" charset="0"/>
              </a:rPr>
              <a:t>BoltzmannUtils</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10" y="3468606"/>
            <a:ext cx="360000" cy="360000"/>
          </a:xfrm>
          <a:prstGeom prst="rect">
            <a:avLst/>
          </a:prstGeom>
        </p:spPr>
      </p:pic>
      <p:sp>
        <p:nvSpPr>
          <p:cNvPr id="9" name="CuadroTexto 8"/>
          <p:cNvSpPr txBox="1"/>
          <p:nvPr/>
        </p:nvSpPr>
        <p:spPr>
          <a:xfrm>
            <a:off x="803320" y="3869918"/>
            <a:ext cx="8712200" cy="707886"/>
          </a:xfrm>
          <a:prstGeom prst="rect">
            <a:avLst/>
          </a:prstGeom>
          <a:noFill/>
        </p:spPr>
        <p:txBody>
          <a:bodyPr wrap="square" rtlCol="0">
            <a:spAutoFit/>
          </a:bodyPr>
          <a:lstStyle/>
          <a:p>
            <a:r>
              <a:rPr lang="es-ES_tradnl" sz="2000" dirty="0" smtClean="0">
                <a:latin typeface="Avenir Next" charset="0"/>
                <a:ea typeface="Avenir Next" charset="0"/>
                <a:cs typeface="Avenir Next" charset="0"/>
              </a:rPr>
              <a:t>Clase utilizada para guardar los datos de temperatura y calcular aptitudes según el método de selección Boltzmann</a:t>
            </a:r>
            <a:endParaRPr lang="es-ES_tradnl" sz="2000" dirty="0">
              <a:latin typeface="Avenir Next" charset="0"/>
              <a:ea typeface="Avenir Next" charset="0"/>
              <a:cs typeface="Avenir Next"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210" y="4870003"/>
            <a:ext cx="360000" cy="360000"/>
          </a:xfrm>
          <a:prstGeom prst="rect">
            <a:avLst/>
          </a:prstGeom>
        </p:spPr>
      </p:pic>
      <p:sp>
        <p:nvSpPr>
          <p:cNvPr id="14" name="CuadroTexto 13"/>
          <p:cNvSpPr txBox="1"/>
          <p:nvPr/>
        </p:nvSpPr>
        <p:spPr>
          <a:xfrm>
            <a:off x="803320" y="4868714"/>
            <a:ext cx="6257880" cy="1261884"/>
          </a:xfrm>
          <a:prstGeom prst="rect">
            <a:avLst/>
          </a:prstGeom>
          <a:noFill/>
        </p:spPr>
        <p:txBody>
          <a:bodyPr wrap="square" rtlCol="0">
            <a:spAutoFit/>
          </a:bodyPr>
          <a:lstStyle/>
          <a:p>
            <a:r>
              <a:rPr lang="es-ES_tradnl" sz="2200" dirty="0" smtClean="0">
                <a:latin typeface="Avenir Next Medium" charset="0"/>
                <a:ea typeface="Avenir Next Medium" charset="0"/>
                <a:cs typeface="Avenir Next Medium" charset="0"/>
              </a:rPr>
              <a:t>EquipmentAlgorithm</a:t>
            </a:r>
          </a:p>
          <a:p>
            <a:r>
              <a:rPr lang="es-ES_tradnl" dirty="0" smtClean="0">
                <a:latin typeface="Avenir Next" charset="0"/>
                <a:ea typeface="Avenir Next" charset="0"/>
                <a:cs typeface="Avenir Next" charset="0"/>
              </a:rPr>
              <a:t>+ </a:t>
            </a:r>
            <a:r>
              <a:rPr lang="es-ES_tradnl" dirty="0" err="1" smtClean="0">
                <a:latin typeface="Avenir Next" charset="0"/>
                <a:ea typeface="Avenir Next" charset="0"/>
                <a:cs typeface="Avenir Next" charset="0"/>
              </a:rPr>
              <a:t>getTotalFitness</a:t>
            </a:r>
            <a:r>
              <a:rPr lang="es-ES_tradnl" dirty="0" smtClean="0">
                <a:latin typeface="Avenir Next" charset="0"/>
                <a:ea typeface="Avenir Next" charset="0"/>
                <a:cs typeface="Avenir Next" charset="0"/>
              </a:rPr>
              <a:t>(List&lt;Individual&gt; </a:t>
            </a:r>
            <a:r>
              <a:rPr lang="es-ES_tradnl" dirty="0" err="1" smtClean="0">
                <a:latin typeface="Avenir Next" charset="0"/>
                <a:ea typeface="Avenir Next" charset="0"/>
                <a:cs typeface="Avenir Next" charset="0"/>
              </a:rPr>
              <a:t>population</a:t>
            </a:r>
            <a:r>
              <a:rPr lang="es-ES_tradnl" dirty="0" smtClean="0">
                <a:latin typeface="Avenir Next" charset="0"/>
                <a:ea typeface="Avenir Next" charset="0"/>
                <a:cs typeface="Avenir Next" charset="0"/>
              </a:rPr>
              <a:t>)</a:t>
            </a:r>
          </a:p>
          <a:p>
            <a:r>
              <a:rPr lang="es-ES_tradnl" dirty="0" smtClean="0">
                <a:latin typeface="Avenir Next" charset="0"/>
                <a:ea typeface="Avenir Next" charset="0"/>
                <a:cs typeface="Avenir Next" charset="0"/>
              </a:rPr>
              <a:t>+ </a:t>
            </a:r>
            <a:r>
              <a:rPr lang="es-ES_tradnl" dirty="0" err="1" smtClean="0">
                <a:latin typeface="Avenir Next" charset="0"/>
                <a:ea typeface="Avenir Next" charset="0"/>
                <a:cs typeface="Avenir Next" charset="0"/>
              </a:rPr>
              <a:t>setAccumulatedApitude</a:t>
            </a:r>
            <a:r>
              <a:rPr lang="es-ES_tradnl" dirty="0" smtClean="0">
                <a:latin typeface="Avenir Next" charset="0"/>
                <a:ea typeface="Avenir Next" charset="0"/>
                <a:cs typeface="Avenir Next" charset="0"/>
              </a:rPr>
              <a:t>(List&lt;Individual&gt; </a:t>
            </a:r>
            <a:r>
              <a:rPr lang="es-ES_tradnl" dirty="0" err="1" smtClean="0">
                <a:latin typeface="Avenir Next" charset="0"/>
                <a:ea typeface="Avenir Next" charset="0"/>
                <a:cs typeface="Avenir Next" charset="0"/>
              </a:rPr>
              <a:t>population</a:t>
            </a:r>
            <a:r>
              <a:rPr lang="es-ES_tradnl" dirty="0" smtClean="0">
                <a:latin typeface="Avenir Next" charset="0"/>
                <a:ea typeface="Avenir Next" charset="0"/>
                <a:cs typeface="Avenir Next" charset="0"/>
              </a:rPr>
              <a:t>)</a:t>
            </a:r>
          </a:p>
          <a:p>
            <a:r>
              <a:rPr lang="es-ES_tradnl" dirty="0">
                <a:latin typeface="Avenir Next" charset="0"/>
                <a:ea typeface="Avenir Next" charset="0"/>
                <a:cs typeface="Avenir Next" charset="0"/>
              </a:rPr>
              <a:t>+ </a:t>
            </a:r>
            <a:r>
              <a:rPr lang="es-ES_tradnl" dirty="0" err="1" smtClean="0">
                <a:latin typeface="Avenir Next" charset="0"/>
                <a:ea typeface="Avenir Next" charset="0"/>
                <a:cs typeface="Avenir Next" charset="0"/>
              </a:rPr>
              <a:t>setRankingApitude</a:t>
            </a:r>
            <a:r>
              <a:rPr lang="es-ES_tradnl" dirty="0" smtClean="0">
                <a:latin typeface="Avenir Next" charset="0"/>
                <a:ea typeface="Avenir Next" charset="0"/>
                <a:cs typeface="Avenir Next" charset="0"/>
              </a:rPr>
              <a:t>(List&lt;Individual</a:t>
            </a:r>
            <a:r>
              <a:rPr lang="es-ES_tradnl" dirty="0">
                <a:latin typeface="Avenir Next" charset="0"/>
                <a:ea typeface="Avenir Next" charset="0"/>
                <a:cs typeface="Avenir Next" charset="0"/>
              </a:rPr>
              <a:t>&gt; </a:t>
            </a:r>
            <a:r>
              <a:rPr lang="es-ES_tradnl" dirty="0" err="1">
                <a:latin typeface="Avenir Next" charset="0"/>
                <a:ea typeface="Avenir Next" charset="0"/>
                <a:cs typeface="Avenir Next" charset="0"/>
              </a:rPr>
              <a:t>population</a:t>
            </a:r>
            <a:r>
              <a:rPr lang="es-ES_tradnl" dirty="0" smtClean="0">
                <a:latin typeface="Avenir Next" charset="0"/>
                <a:ea typeface="Avenir Next" charset="0"/>
                <a:cs typeface="Avenir Next" charset="0"/>
              </a:rPr>
              <a:t>)</a:t>
            </a:r>
            <a:endParaRPr lang="es-ES_tradnl" dirty="0">
              <a:latin typeface="Avenir Next" charset="0"/>
              <a:ea typeface="Avenir Next" charset="0"/>
              <a:cs typeface="Avenir Next" charset="0"/>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598845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8" name="CuadroTexto 7"/>
          <p:cNvSpPr txBox="1"/>
          <p:nvPr/>
        </p:nvSpPr>
        <p:spPr>
          <a:xfrm>
            <a:off x="566671" y="1758219"/>
            <a:ext cx="10058400" cy="2308324"/>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realizaron pruebas experimentales para encontrar configuraciones que generen un buen resultado.</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a:t>
            </a:r>
            <a:r>
              <a:rPr lang="es-ES_tradnl" sz="2400" dirty="0" err="1" smtClean="0">
                <a:latin typeface="Avenir Next" charset="0"/>
                <a:ea typeface="Avenir Next" charset="0"/>
                <a:cs typeface="Avenir Next" charset="0"/>
              </a:rPr>
              <a:t>seteo</a:t>
            </a:r>
            <a:r>
              <a:rPr lang="es-ES_tradnl" sz="2400" dirty="0" smtClean="0">
                <a:latin typeface="Avenir Next" charset="0"/>
                <a:ea typeface="Avenir Next" charset="0"/>
                <a:cs typeface="Avenir Next" charset="0"/>
              </a:rPr>
              <a:t> una semilla para que los resultados sean comparables.</a:t>
            </a:r>
          </a:p>
        </p:txBody>
      </p:sp>
    </p:spTree>
    <p:extLst>
      <p:ext uri="{BB962C8B-B14F-4D97-AF65-F5344CB8AC3E}">
        <p14:creationId xmlns:p14="http://schemas.microsoft.com/office/powerpoint/2010/main" val="716334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1</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latin typeface="Avenir Next" charset="0"/>
                <a:ea typeface="Avenir Next" charset="0"/>
                <a:cs typeface="Avenir Next" charset="0"/>
              </a:rPr>
              <a:t>K = 120</a:t>
            </a: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a:t>
            </a:r>
            <a:r>
              <a:rPr lang="es-ES_tradnl" dirty="0" smtClean="0">
                <a:latin typeface="Avenir Next" charset="0"/>
                <a:ea typeface="Avenir Next" charset="0"/>
                <a:cs typeface="Avenir Next" charset="0"/>
              </a:rPr>
              <a:t>uniforme, pm = 0.1</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smtClean="0">
                <a:latin typeface="Avenir Next" charset="0"/>
                <a:ea typeface="Avenir Next" charset="0"/>
                <a:cs typeface="Avenir Next" charset="0"/>
              </a:rPr>
              <a:t>Prueba </a:t>
            </a:r>
            <a:r>
              <a:rPr lang="es-ES_tradnl" sz="2000" dirty="0" smtClean="0">
                <a:latin typeface="Avenir Next" charset="0"/>
                <a:ea typeface="Avenir Next" charset="0"/>
                <a:cs typeface="Avenir Next" charset="0"/>
              </a:rPr>
              <a:t>de combinaciones de reemplazo y selección</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1615935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a:solidFill>
                  <a:srgbClr val="BA1800"/>
                </a:solidFill>
                <a:latin typeface="Avenir Next Ultra Light" charset="0"/>
                <a:ea typeface="Avenir Next Ultra Light" charset="0"/>
                <a:cs typeface="Avenir Next Ultra Light" charset="0"/>
              </a:rPr>
              <a:t>Resultados – </a:t>
            </a:r>
            <a:r>
              <a:rPr lang="es-ES_tradnl" sz="5400" dirty="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1</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1234460"/>
            <a:ext cx="11328400" cy="5647954"/>
          </a:xfrm>
          <a:prstGeom prst="rect">
            <a:avLst/>
          </a:prstGeom>
        </p:spPr>
      </p:pic>
    </p:spTree>
    <p:extLst>
      <p:ext uri="{BB962C8B-B14F-4D97-AF65-F5344CB8AC3E}">
        <p14:creationId xmlns:p14="http://schemas.microsoft.com/office/powerpoint/2010/main" val="927612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Introducción</a:t>
            </a:r>
            <a:endParaRPr lang="es-ES_tradnl" sz="5400" b="1"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566671" y="1758219"/>
            <a:ext cx="10058400" cy="2862322"/>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OBJETIVO : Buscar un equipamiento óptimo para un individuo propuesto por la cátedra mediante el uso de algoritmos genéticos.</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a:lnSpc>
                <a:spcPct val="150000"/>
              </a:lnSpc>
              <a:buClr>
                <a:srgbClr val="BA1800"/>
              </a:buClr>
              <a:buSzPct val="70000"/>
            </a:pPr>
            <a:endParaRPr lang="es-ES_tradnl" sz="2400" dirty="0" smtClean="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INDIVIDUO: Guerrero 3</a:t>
            </a:r>
            <a:endParaRPr lang="es-ES_tradnl" sz="2400" dirty="0">
              <a:latin typeface="Avenir Next" charset="0"/>
              <a:ea typeface="Avenir Next" charset="0"/>
              <a:cs typeface="Avenir Next"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1645933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2</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latin typeface="Avenir Next" charset="0"/>
                <a:ea typeface="Avenir Next" charset="0"/>
                <a:cs typeface="Avenir Next" charset="0"/>
              </a:rPr>
              <a:t>K = 120</a:t>
            </a: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  Elite 80%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 </a:t>
            </a:r>
            <a:r>
              <a:rPr lang="es-ES_tradnl" dirty="0" err="1" smtClean="0">
                <a:latin typeface="Avenir Next" charset="0"/>
                <a:ea typeface="Avenir Next" charset="0"/>
                <a:cs typeface="Avenir Next" charset="0"/>
              </a:rPr>
              <a:t>Random</a:t>
            </a:r>
            <a:r>
              <a:rPr lang="es-ES_tradnl" dirty="0" smtClean="0">
                <a:latin typeface="Avenir Next" charset="0"/>
                <a:ea typeface="Avenir Next" charset="0"/>
                <a:cs typeface="Avenir Next" charset="0"/>
              </a:rPr>
              <a:t> 80%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uniforme</a:t>
            </a: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dirty="0" smtClean="0">
                <a:latin typeface="Avenir Next" charset="0"/>
                <a:ea typeface="Avenir Next" charset="0"/>
                <a:cs typeface="Avenir Next" charset="0"/>
              </a:rPr>
              <a:t>Prueba de mutación</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1190668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a:solidFill>
                  <a:srgbClr val="BA1800"/>
                </a:solidFill>
                <a:latin typeface="Avenir Next Ultra Light" charset="0"/>
                <a:ea typeface="Avenir Next Ultra Light" charset="0"/>
                <a:cs typeface="Avenir Next Ultra Light" charset="0"/>
              </a:rPr>
              <a:t>Resultados – </a:t>
            </a:r>
            <a:r>
              <a:rPr lang="es-ES_tradnl" sz="5400" dirty="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2</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1304574"/>
            <a:ext cx="10442702" cy="5553426"/>
          </a:xfrm>
          <a:prstGeom prst="rect">
            <a:avLst/>
          </a:prstGeom>
        </p:spPr>
      </p:pic>
    </p:spTree>
    <p:extLst>
      <p:ext uri="{BB962C8B-B14F-4D97-AF65-F5344CB8AC3E}">
        <p14:creationId xmlns:p14="http://schemas.microsoft.com/office/powerpoint/2010/main" val="1336092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latin typeface="Avenir Next" charset="0"/>
                <a:ea typeface="Avenir Next" charset="0"/>
                <a:cs typeface="Avenir Next" charset="0"/>
              </a:rPr>
              <a:t>K = 120</a:t>
            </a: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  Elite 80%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 </a:t>
            </a:r>
            <a:r>
              <a:rPr lang="es-ES_tradnl" dirty="0" err="1" smtClean="0">
                <a:latin typeface="Avenir Next" charset="0"/>
                <a:ea typeface="Avenir Next" charset="0"/>
                <a:cs typeface="Avenir Next" charset="0"/>
              </a:rPr>
              <a:t>Random</a:t>
            </a:r>
            <a:r>
              <a:rPr lang="es-ES_tradnl" dirty="0" smtClean="0">
                <a:latin typeface="Avenir Next" charset="0"/>
                <a:ea typeface="Avenir Next" charset="0"/>
                <a:cs typeface="Avenir Next" charset="0"/>
              </a:rPr>
              <a:t> 80%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a:t>
            </a:r>
            <a:r>
              <a:rPr lang="es-ES_tradnl" dirty="0" smtClean="0">
                <a:latin typeface="Avenir Next" charset="0"/>
                <a:ea typeface="Avenir Next" charset="0"/>
                <a:cs typeface="Avenir Next" charset="0"/>
              </a:rPr>
              <a:t>uniforme, m = 0.1</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dirty="0" err="1" smtClean="0">
                <a:latin typeface="Avenir Next" charset="0"/>
                <a:ea typeface="Avenir Next" charset="0"/>
                <a:cs typeface="Avenir Next" charset="0"/>
              </a:rPr>
              <a:t>Fitness</a:t>
            </a:r>
            <a:r>
              <a:rPr lang="es-ES_tradnl" sz="2000" dirty="0" smtClean="0">
                <a:latin typeface="Avenir Next" charset="0"/>
                <a:ea typeface="Avenir Next" charset="0"/>
                <a:cs typeface="Avenir Next" charset="0"/>
              </a:rPr>
              <a:t> medio con </a:t>
            </a:r>
            <a:r>
              <a:rPr lang="es-ES_tradnl" sz="2000" dirty="0" err="1" smtClean="0">
                <a:latin typeface="Avenir Next" charset="0"/>
                <a:ea typeface="Avenir Next" charset="0"/>
                <a:cs typeface="Avenir Next" charset="0"/>
              </a:rPr>
              <a:t>desvio</a:t>
            </a:r>
            <a:r>
              <a:rPr lang="es-ES_tradnl" sz="2000" dirty="0" smtClean="0">
                <a:latin typeface="Avenir Next" charset="0"/>
                <a:ea typeface="Avenir Next" charset="0"/>
                <a:cs typeface="Avenir Next" charset="0"/>
              </a:rPr>
              <a:t> </a:t>
            </a:r>
            <a:r>
              <a:rPr lang="es-ES_tradnl" sz="2000" dirty="0" err="1" smtClean="0">
                <a:latin typeface="Avenir Next" charset="0"/>
                <a:ea typeface="Avenir Next" charset="0"/>
                <a:cs typeface="Avenir Next" charset="0"/>
              </a:rPr>
              <a:t>estandar</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394709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136" y="1304574"/>
            <a:ext cx="8485730" cy="5553426"/>
          </a:xfrm>
          <a:prstGeom prst="rect">
            <a:avLst/>
          </a:prstGeom>
        </p:spPr>
      </p:pic>
    </p:spTree>
    <p:extLst>
      <p:ext uri="{BB962C8B-B14F-4D97-AF65-F5344CB8AC3E}">
        <p14:creationId xmlns:p14="http://schemas.microsoft.com/office/powerpoint/2010/main" val="1881049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latin typeface="Avenir Next" charset="0"/>
                <a:ea typeface="Avenir Next" charset="0"/>
                <a:cs typeface="Avenir Next" charset="0"/>
              </a:rPr>
              <a:t>K = 120</a:t>
            </a: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  Elite 80%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 </a:t>
            </a:r>
            <a:r>
              <a:rPr lang="es-ES_tradnl" dirty="0" err="1" smtClean="0">
                <a:latin typeface="Avenir Next" charset="0"/>
                <a:ea typeface="Avenir Next" charset="0"/>
                <a:cs typeface="Avenir Next" charset="0"/>
              </a:rPr>
              <a:t>Random</a:t>
            </a:r>
            <a:r>
              <a:rPr lang="es-ES_tradnl" dirty="0" smtClean="0">
                <a:latin typeface="Avenir Next" charset="0"/>
                <a:ea typeface="Avenir Next" charset="0"/>
                <a:cs typeface="Avenir Next" charset="0"/>
              </a:rPr>
              <a:t> 80%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a:t>
            </a:r>
            <a:r>
              <a:rPr lang="es-ES_tradnl" dirty="0" smtClean="0">
                <a:latin typeface="Avenir Next" charset="0"/>
                <a:ea typeface="Avenir Next" charset="0"/>
                <a:cs typeface="Avenir Next" charset="0"/>
              </a:rPr>
              <a:t>uniforme, </a:t>
            </a:r>
            <a:r>
              <a:rPr lang="es-ES_tradnl" dirty="0" smtClean="0">
                <a:solidFill>
                  <a:srgbClr val="BA1800"/>
                </a:solidFill>
                <a:latin typeface="Avenir Next" charset="0"/>
                <a:ea typeface="Avenir Next" charset="0"/>
                <a:cs typeface="Avenir Next" charset="0"/>
              </a:rPr>
              <a:t>pm = 0</a:t>
            </a:r>
            <a:endParaRPr lang="es-ES_tradnl" dirty="0" smtClean="0">
              <a:solidFill>
                <a:srgbClr val="BA1800"/>
              </a:solidFill>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dirty="0" err="1" smtClean="0">
                <a:latin typeface="Avenir Next" charset="0"/>
                <a:ea typeface="Avenir Next" charset="0"/>
                <a:cs typeface="Avenir Next" charset="0"/>
              </a:rPr>
              <a:t>Fitness</a:t>
            </a:r>
            <a:r>
              <a:rPr lang="es-ES_tradnl" sz="2000" dirty="0" smtClean="0">
                <a:latin typeface="Avenir Next" charset="0"/>
                <a:ea typeface="Avenir Next" charset="0"/>
                <a:cs typeface="Avenir Next" charset="0"/>
              </a:rPr>
              <a:t> medio con desv</a:t>
            </a:r>
            <a:r>
              <a:rPr lang="es-ES_tradnl" sz="2000" dirty="0" smtClean="0">
                <a:latin typeface="Avenir Next" charset="0"/>
                <a:ea typeface="Avenir Next" charset="0"/>
                <a:cs typeface="Avenir Next" charset="0"/>
              </a:rPr>
              <a:t>í</a:t>
            </a:r>
            <a:r>
              <a:rPr lang="es-ES_tradnl" sz="2000" dirty="0" smtClean="0">
                <a:latin typeface="Avenir Next" charset="0"/>
                <a:ea typeface="Avenir Next" charset="0"/>
                <a:cs typeface="Avenir Next" charset="0"/>
              </a:rPr>
              <a:t>o est</a:t>
            </a:r>
            <a:r>
              <a:rPr lang="es-ES_tradnl" sz="2000" dirty="0" smtClean="0">
                <a:latin typeface="Avenir Next" charset="0"/>
                <a:ea typeface="Avenir Next" charset="0"/>
                <a:cs typeface="Avenir Next" charset="0"/>
              </a:rPr>
              <a:t>á</a:t>
            </a:r>
            <a:r>
              <a:rPr lang="es-ES_tradnl" sz="2000" dirty="0" smtClean="0">
                <a:latin typeface="Avenir Next" charset="0"/>
                <a:ea typeface="Avenir Next" charset="0"/>
                <a:cs typeface="Avenir Next" charset="0"/>
              </a:rPr>
              <a:t>ndar</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2021303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6" y="1436292"/>
            <a:ext cx="8284464" cy="5421708"/>
          </a:xfrm>
          <a:prstGeom prst="rect">
            <a:avLst/>
          </a:prstGeom>
        </p:spPr>
      </p:pic>
    </p:spTree>
    <p:extLst>
      <p:ext uri="{BB962C8B-B14F-4D97-AF65-F5344CB8AC3E}">
        <p14:creationId xmlns:p14="http://schemas.microsoft.com/office/powerpoint/2010/main" val="1868423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latin typeface="Avenir Next" charset="0"/>
                <a:ea typeface="Avenir Next" charset="0"/>
                <a:cs typeface="Avenir Next" charset="0"/>
              </a:rPr>
              <a:t>K = 120</a:t>
            </a: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  Elite 80%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 </a:t>
            </a:r>
            <a:r>
              <a:rPr lang="es-ES_tradnl" dirty="0" err="1" smtClean="0">
                <a:latin typeface="Avenir Next" charset="0"/>
                <a:ea typeface="Avenir Next" charset="0"/>
                <a:cs typeface="Avenir Next" charset="0"/>
              </a:rPr>
              <a:t>Random</a:t>
            </a:r>
            <a:r>
              <a:rPr lang="es-ES_tradnl" dirty="0" smtClean="0">
                <a:latin typeface="Avenir Next" charset="0"/>
                <a:ea typeface="Avenir Next" charset="0"/>
                <a:cs typeface="Avenir Next" charset="0"/>
              </a:rPr>
              <a:t> 80%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a:t>
            </a:r>
            <a:r>
              <a:rPr lang="es-ES_tradnl" dirty="0" smtClean="0">
                <a:latin typeface="Avenir Next" charset="0"/>
                <a:ea typeface="Avenir Next" charset="0"/>
                <a:cs typeface="Avenir Next" charset="0"/>
              </a:rPr>
              <a:t>uniforme , </a:t>
            </a:r>
            <a:r>
              <a:rPr lang="es-ES_tradnl" dirty="0" smtClean="0">
                <a:solidFill>
                  <a:srgbClr val="BA1800"/>
                </a:solidFill>
                <a:latin typeface="Avenir Next" charset="0"/>
                <a:ea typeface="Avenir Next" charset="0"/>
                <a:cs typeface="Avenir Next" charset="0"/>
              </a:rPr>
              <a:t>pm = 1</a:t>
            </a:r>
            <a:endParaRPr lang="es-ES_tradnl" dirty="0" smtClean="0">
              <a:solidFill>
                <a:srgbClr val="BA1800"/>
              </a:solidFill>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dirty="0" err="1" smtClean="0">
                <a:latin typeface="Avenir Next" charset="0"/>
                <a:ea typeface="Avenir Next" charset="0"/>
                <a:cs typeface="Avenir Next" charset="0"/>
              </a:rPr>
              <a:t>Fitness</a:t>
            </a:r>
            <a:r>
              <a:rPr lang="es-ES_tradnl" sz="2000" dirty="0" smtClean="0">
                <a:latin typeface="Avenir Next" charset="0"/>
                <a:ea typeface="Avenir Next" charset="0"/>
                <a:cs typeface="Avenir Next" charset="0"/>
              </a:rPr>
              <a:t> medio con desv</a:t>
            </a:r>
            <a:r>
              <a:rPr lang="es-ES_tradnl" sz="2000" dirty="0" smtClean="0">
                <a:latin typeface="Avenir Next" charset="0"/>
                <a:ea typeface="Avenir Next" charset="0"/>
                <a:cs typeface="Avenir Next" charset="0"/>
              </a:rPr>
              <a:t>í</a:t>
            </a:r>
            <a:r>
              <a:rPr lang="es-ES_tradnl" sz="2000" dirty="0" smtClean="0">
                <a:latin typeface="Avenir Next" charset="0"/>
                <a:ea typeface="Avenir Next" charset="0"/>
                <a:cs typeface="Avenir Next" charset="0"/>
              </a:rPr>
              <a:t>o est</a:t>
            </a:r>
            <a:r>
              <a:rPr lang="es-ES_tradnl" sz="2000" dirty="0" smtClean="0">
                <a:latin typeface="Avenir Next" charset="0"/>
                <a:ea typeface="Avenir Next" charset="0"/>
                <a:cs typeface="Avenir Next" charset="0"/>
              </a:rPr>
              <a:t>á</a:t>
            </a:r>
            <a:r>
              <a:rPr lang="es-ES_tradnl" sz="2000" dirty="0" smtClean="0">
                <a:latin typeface="Avenir Next" charset="0"/>
                <a:ea typeface="Avenir Next" charset="0"/>
                <a:cs typeface="Avenir Next" charset="0"/>
              </a:rPr>
              <a:t>ndar</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830365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6" y="1286686"/>
            <a:ext cx="8513064" cy="5571314"/>
          </a:xfrm>
          <a:prstGeom prst="rect">
            <a:avLst/>
          </a:prstGeom>
        </p:spPr>
      </p:pic>
    </p:spTree>
    <p:extLst>
      <p:ext uri="{BB962C8B-B14F-4D97-AF65-F5344CB8AC3E}">
        <p14:creationId xmlns:p14="http://schemas.microsoft.com/office/powerpoint/2010/main" val="990526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1500" y="2425700"/>
            <a:ext cx="10549550" cy="3416320"/>
          </a:xfrm>
          <a:prstGeom prst="rect">
            <a:avLst/>
          </a:prstGeom>
          <a:noFill/>
        </p:spPr>
        <p:txBody>
          <a:bodyPr wrap="square" rtlCol="0">
            <a:spAutoFit/>
          </a:bodyPr>
          <a:lstStyle/>
          <a:p>
            <a:pPr marL="285750" indent="-285750">
              <a:lnSpc>
                <a:spcPct val="150000"/>
              </a:lnSpc>
              <a:buFont typeface="Arial" charset="0"/>
              <a:buChar char="•"/>
            </a:pPr>
            <a:r>
              <a:rPr lang="es-ES_tradnl" dirty="0" smtClean="0">
                <a:latin typeface="Avenir Next" charset="0"/>
                <a:ea typeface="Avenir Next" charset="0"/>
                <a:cs typeface="Avenir Next" charset="0"/>
              </a:rPr>
              <a:t>N = 200</a:t>
            </a:r>
          </a:p>
          <a:p>
            <a:pPr marL="285750" indent="-285750">
              <a:lnSpc>
                <a:spcPct val="150000"/>
              </a:lnSpc>
              <a:buFont typeface="Arial" charset="0"/>
              <a:buChar char="•"/>
            </a:pPr>
            <a:r>
              <a:rPr lang="es-ES_tradnl" dirty="0" smtClean="0">
                <a:solidFill>
                  <a:srgbClr val="BA1800"/>
                </a:solidFill>
                <a:latin typeface="Avenir Next" charset="0"/>
                <a:ea typeface="Avenir Next" charset="0"/>
                <a:cs typeface="Avenir Next" charset="0"/>
              </a:rPr>
              <a:t>K = </a:t>
            </a:r>
            <a:r>
              <a:rPr lang="es-ES_tradnl" dirty="0" smtClean="0">
                <a:solidFill>
                  <a:srgbClr val="BA1800"/>
                </a:solidFill>
                <a:latin typeface="Avenir Next" charset="0"/>
                <a:ea typeface="Avenir Next" charset="0"/>
                <a:cs typeface="Avenir Next" charset="0"/>
              </a:rPr>
              <a:t>10</a:t>
            </a:r>
            <a:endParaRPr lang="es-ES_tradnl" dirty="0" smtClean="0">
              <a:solidFill>
                <a:srgbClr val="BA1800"/>
              </a:solidFill>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Selección Elite 20%,  Elite 80%</a:t>
            </a:r>
          </a:p>
          <a:p>
            <a:pPr marL="285750" indent="-285750">
              <a:lnSpc>
                <a:spcPct val="150000"/>
              </a:lnSpc>
              <a:buFont typeface="Arial" charset="0"/>
              <a:buChar char="•"/>
            </a:pPr>
            <a:r>
              <a:rPr lang="es-ES_tradnl" dirty="0" smtClean="0">
                <a:latin typeface="Avenir Next" charset="0"/>
                <a:ea typeface="Avenir Next" charset="0"/>
                <a:cs typeface="Avenir Next" charset="0"/>
              </a:rPr>
              <a:t>Método de reemplazo 2</a:t>
            </a:r>
          </a:p>
          <a:p>
            <a:pPr marL="285750" indent="-285750">
              <a:lnSpc>
                <a:spcPct val="150000"/>
              </a:lnSpc>
              <a:buFont typeface="Arial" charset="0"/>
              <a:buChar char="•"/>
            </a:pPr>
            <a:r>
              <a:rPr lang="es-ES_tradnl" dirty="0" smtClean="0">
                <a:latin typeface="Avenir Next" charset="0"/>
                <a:ea typeface="Avenir Next" charset="0"/>
                <a:cs typeface="Avenir Next" charset="0"/>
              </a:rPr>
              <a:t>Reemplazo Elite 20%, </a:t>
            </a:r>
            <a:r>
              <a:rPr lang="es-ES_tradnl" dirty="0" err="1" smtClean="0">
                <a:latin typeface="Avenir Next" charset="0"/>
                <a:ea typeface="Avenir Next" charset="0"/>
                <a:cs typeface="Avenir Next" charset="0"/>
              </a:rPr>
              <a:t>Random</a:t>
            </a:r>
            <a:r>
              <a:rPr lang="es-ES_tradnl" dirty="0" smtClean="0">
                <a:latin typeface="Avenir Next" charset="0"/>
                <a:ea typeface="Avenir Next" charset="0"/>
                <a:cs typeface="Avenir Next" charset="0"/>
              </a:rPr>
              <a:t> 80%</a:t>
            </a:r>
          </a:p>
          <a:p>
            <a:pPr marL="285750" indent="-285750">
              <a:lnSpc>
                <a:spcPct val="150000"/>
              </a:lnSpc>
              <a:buFont typeface="Arial" charset="0"/>
              <a:buChar char="•"/>
            </a:pPr>
            <a:r>
              <a:rPr lang="es-ES_tradnl" dirty="0" smtClean="0">
                <a:latin typeface="Avenir Next" charset="0"/>
                <a:ea typeface="Avenir Next" charset="0"/>
                <a:cs typeface="Avenir Next" charset="0"/>
              </a:rPr>
              <a:t>Mutación: No </a:t>
            </a:r>
            <a:r>
              <a:rPr lang="es-ES_tradnl" dirty="0" smtClean="0">
                <a:latin typeface="Avenir Next" charset="0"/>
                <a:ea typeface="Avenir Next" charset="0"/>
                <a:cs typeface="Avenir Next" charset="0"/>
              </a:rPr>
              <a:t>uniforme, m = 0.1</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Criterio de corte: 1000 generaciones que no superan </a:t>
            </a:r>
            <a:r>
              <a:rPr lang="es-ES_tradnl" dirty="0" err="1" smtClean="0">
                <a:latin typeface="Avenir Next" charset="0"/>
                <a:ea typeface="Avenir Next" charset="0"/>
                <a:cs typeface="Avenir Next" charset="0"/>
              </a:rPr>
              <a:t>fitness</a:t>
            </a:r>
            <a:endParaRPr lang="es-ES_tradnl" dirty="0" smtClean="0">
              <a:latin typeface="Avenir Next" charset="0"/>
              <a:ea typeface="Avenir Next" charset="0"/>
              <a:cs typeface="Avenir Next" charset="0"/>
            </a:endParaRPr>
          </a:p>
          <a:p>
            <a:pPr marL="285750" indent="-285750">
              <a:lnSpc>
                <a:spcPct val="150000"/>
              </a:lnSpc>
              <a:buFont typeface="Arial" charset="0"/>
              <a:buChar char="•"/>
            </a:pPr>
            <a:r>
              <a:rPr lang="es-ES_tradnl" dirty="0" smtClean="0">
                <a:latin typeface="Avenir Next" charset="0"/>
                <a:ea typeface="Avenir Next" charset="0"/>
                <a:cs typeface="Avenir Next" charset="0"/>
              </a:rPr>
              <a:t>Combinación: Combine2, </a:t>
            </a:r>
            <a:r>
              <a:rPr lang="es-ES_tradnl" dirty="0" err="1" smtClean="0">
                <a:latin typeface="Avenir Next" charset="0"/>
                <a:ea typeface="Avenir Next" charset="0"/>
                <a:cs typeface="Avenir Next" charset="0"/>
              </a:rPr>
              <a:t>TwoPoints</a:t>
            </a:r>
            <a:endParaRPr lang="es-ES_tradnl" dirty="0">
              <a:latin typeface="Avenir Next" charset="0"/>
              <a:ea typeface="Avenir Next" charset="0"/>
              <a:cs typeface="Avenir Next" charset="0"/>
            </a:endParaRPr>
          </a:p>
        </p:txBody>
      </p:sp>
      <p:sp>
        <p:nvSpPr>
          <p:cNvPr id="7" name="CuadroTexto 6"/>
          <p:cNvSpPr txBox="1"/>
          <p:nvPr/>
        </p:nvSpPr>
        <p:spPr>
          <a:xfrm>
            <a:off x="571500" y="1891304"/>
            <a:ext cx="10337800" cy="400110"/>
          </a:xfrm>
          <a:prstGeom prst="rect">
            <a:avLst/>
          </a:prstGeom>
          <a:noFill/>
        </p:spPr>
        <p:txBody>
          <a:bodyPr wrap="square" rtlCol="0">
            <a:spAutoFit/>
          </a:bodyPr>
          <a:lstStyle/>
          <a:p>
            <a:r>
              <a:rPr lang="es-ES_tradnl" sz="2000" dirty="0" err="1" smtClean="0">
                <a:latin typeface="Avenir Next" charset="0"/>
                <a:ea typeface="Avenir Next" charset="0"/>
                <a:cs typeface="Avenir Next" charset="0"/>
              </a:rPr>
              <a:t>Fitness</a:t>
            </a:r>
            <a:r>
              <a:rPr lang="es-ES_tradnl" sz="2000" dirty="0" smtClean="0">
                <a:latin typeface="Avenir Next" charset="0"/>
                <a:ea typeface="Avenir Next" charset="0"/>
                <a:cs typeface="Avenir Next" charset="0"/>
              </a:rPr>
              <a:t> medio con desv</a:t>
            </a:r>
            <a:r>
              <a:rPr lang="es-ES_tradnl" sz="2000" dirty="0" smtClean="0">
                <a:latin typeface="Avenir Next" charset="0"/>
                <a:ea typeface="Avenir Next" charset="0"/>
                <a:cs typeface="Avenir Next" charset="0"/>
              </a:rPr>
              <a:t>í</a:t>
            </a:r>
            <a:r>
              <a:rPr lang="es-ES_tradnl" sz="2000" dirty="0" smtClean="0">
                <a:latin typeface="Avenir Next" charset="0"/>
                <a:ea typeface="Avenir Next" charset="0"/>
                <a:cs typeface="Avenir Next" charset="0"/>
              </a:rPr>
              <a:t>o estándar</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313823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Resultados – </a:t>
            </a:r>
            <a:r>
              <a:rPr lang="es-ES_tradnl" sz="5400" dirty="0" smtClean="0">
                <a:solidFill>
                  <a:srgbClr val="BA1800"/>
                </a:solidFill>
                <a:latin typeface="Avenir Next Ultra Light" charset="0"/>
                <a:ea typeface="Avenir Next Ultra Light" charset="0"/>
                <a:cs typeface="Avenir Next Ultra Light" charset="0"/>
              </a:rPr>
              <a:t>Prueba </a:t>
            </a:r>
            <a:r>
              <a:rPr lang="es-ES_tradnl" sz="5400" dirty="0" smtClean="0">
                <a:solidFill>
                  <a:srgbClr val="BA1800"/>
                </a:solidFill>
                <a:latin typeface="Avenir Next Ultra Light" charset="0"/>
                <a:ea typeface="Avenir Next Ultra Light" charset="0"/>
                <a:cs typeface="Avenir Next Ultra Light" charset="0"/>
              </a:rPr>
              <a:t>3</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6" y="1333354"/>
            <a:ext cx="8441754" cy="5524646"/>
          </a:xfrm>
          <a:prstGeom prst="rect">
            <a:avLst/>
          </a:prstGeom>
        </p:spPr>
      </p:pic>
    </p:spTree>
    <p:extLst>
      <p:ext uri="{BB962C8B-B14F-4D97-AF65-F5344CB8AC3E}">
        <p14:creationId xmlns:p14="http://schemas.microsoft.com/office/powerpoint/2010/main" val="194002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Análisis de datos</a:t>
            </a:r>
            <a:endParaRPr lang="es-ES_tradnl" sz="5400" b="1"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579549" y="1815921"/>
            <a:ext cx="10058400" cy="2308324"/>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analizaron datos para encontrar un valor cercano al óptimo utilizando fuerza bruta.</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tomara ese valor como referencia al realizar el algoritmo genético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1520982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Conclusiones</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5" name="CuadroTexto 4"/>
          <p:cNvSpPr txBox="1"/>
          <p:nvPr/>
        </p:nvSpPr>
        <p:spPr>
          <a:xfrm>
            <a:off x="579548" y="1498601"/>
            <a:ext cx="11191741" cy="5170646"/>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000" dirty="0">
                <a:latin typeface="Avenir Next" charset="0"/>
                <a:ea typeface="Avenir Next" charset="0"/>
                <a:cs typeface="Avenir Next" charset="0"/>
              </a:rPr>
              <a:t>Al utilizar como probabilidad de mutación un valor mayor a 0.3 se obtienen valores muy cercanos al valor de </a:t>
            </a:r>
            <a:r>
              <a:rPr lang="es-ES_tradnl" sz="2000" dirty="0" err="1">
                <a:latin typeface="Avenir Next" charset="0"/>
                <a:ea typeface="Avenir Next" charset="0"/>
                <a:cs typeface="Avenir Next" charset="0"/>
              </a:rPr>
              <a:t>fitness</a:t>
            </a:r>
            <a:r>
              <a:rPr lang="es-ES_tradnl" sz="2000" dirty="0">
                <a:latin typeface="Avenir Next" charset="0"/>
                <a:ea typeface="Avenir Next" charset="0"/>
                <a:cs typeface="Avenir Next" charset="0"/>
              </a:rPr>
              <a:t> óptimo encontrado → la mutación es buena ya que introduce variabilidad </a:t>
            </a:r>
            <a:r>
              <a:rPr lang="es-ES_tradnl" sz="2000" dirty="0" smtClean="0">
                <a:latin typeface="Avenir Next" charset="0"/>
                <a:ea typeface="Avenir Next" charset="0"/>
                <a:cs typeface="Avenir Next" charset="0"/>
              </a:rPr>
              <a:t>genética.</a:t>
            </a:r>
            <a:endParaRPr lang="es-ES_tradnl" sz="20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Manteniendo </a:t>
            </a:r>
            <a:r>
              <a:rPr lang="es-ES_tradnl" sz="2000" dirty="0">
                <a:latin typeface="Avenir Next" charset="0"/>
                <a:ea typeface="Avenir Next" charset="0"/>
                <a:cs typeface="Avenir Next" charset="0"/>
              </a:rPr>
              <a:t>el resto de las variables fijas, si variamos entre el método de mutación no uniforme y el método clásico, obtenemos un </a:t>
            </a:r>
            <a:r>
              <a:rPr lang="es-ES_tradnl" sz="2000" dirty="0" err="1">
                <a:latin typeface="Avenir Next" charset="0"/>
                <a:ea typeface="Avenir Next" charset="0"/>
                <a:cs typeface="Avenir Next" charset="0"/>
              </a:rPr>
              <a:t>fitness</a:t>
            </a:r>
            <a:r>
              <a:rPr lang="es-ES_tradnl" sz="2000" dirty="0">
                <a:latin typeface="Avenir Next" charset="0"/>
                <a:ea typeface="Avenir Next" charset="0"/>
                <a:cs typeface="Avenir Next" charset="0"/>
              </a:rPr>
              <a:t> superior utilizando el primero → se agrega variabilidad genética evitando que las generaciones se estanquen en máximos locales.</a:t>
            </a:r>
          </a:p>
          <a:p>
            <a:pPr marL="285750" indent="-285750">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La </a:t>
            </a:r>
            <a:r>
              <a:rPr lang="es-ES_tradnl" sz="2000" dirty="0">
                <a:latin typeface="Avenir Next" charset="0"/>
                <a:ea typeface="Avenir Next" charset="0"/>
                <a:cs typeface="Avenir Next" charset="0"/>
              </a:rPr>
              <a:t>mejor combinación de métodos de selección y reemplazo encontrados son Elite 20% + 80% y Elite 20% + </a:t>
            </a:r>
            <a:r>
              <a:rPr lang="es-ES_tradnl" sz="2000" dirty="0" err="1">
                <a:latin typeface="Avenir Next" charset="0"/>
                <a:ea typeface="Avenir Next" charset="0"/>
                <a:cs typeface="Avenir Next" charset="0"/>
              </a:rPr>
              <a:t>Random</a:t>
            </a:r>
            <a:r>
              <a:rPr lang="es-ES_tradnl" sz="2000" dirty="0">
                <a:latin typeface="Avenir Next" charset="0"/>
                <a:ea typeface="Avenir Next" charset="0"/>
                <a:cs typeface="Avenir Next" charset="0"/>
              </a:rPr>
              <a:t> 80% respectivamente.</a:t>
            </a:r>
          </a:p>
          <a:p>
            <a:pPr marL="285750" indent="-285750">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Otra </a:t>
            </a:r>
            <a:r>
              <a:rPr lang="es-ES_tradnl" sz="2000" dirty="0">
                <a:latin typeface="Avenir Next" charset="0"/>
                <a:ea typeface="Avenir Next" charset="0"/>
                <a:cs typeface="Avenir Next" charset="0"/>
              </a:rPr>
              <a:t>gran combinación de métodos de selección y reemplazo se encuentra combinando 20% Elite + 80% </a:t>
            </a:r>
            <a:r>
              <a:rPr lang="es-ES_tradnl" sz="2000" dirty="0" err="1" smtClean="0">
                <a:latin typeface="Avenir Next" charset="0"/>
                <a:ea typeface="Avenir Next" charset="0"/>
                <a:cs typeface="Avenir Next" charset="0"/>
              </a:rPr>
              <a:t>Boltzmann</a:t>
            </a:r>
            <a:endParaRPr lang="es-ES_tradnl" sz="2000" dirty="0">
              <a:latin typeface="Avenir Next" charset="0"/>
              <a:ea typeface="Avenir Next" charset="0"/>
              <a:cs typeface="Avenir Next" charset="0"/>
            </a:endParaRPr>
          </a:p>
        </p:txBody>
      </p:sp>
    </p:spTree>
    <p:extLst>
      <p:ext uri="{BB962C8B-B14F-4D97-AF65-F5344CB8AC3E}">
        <p14:creationId xmlns:p14="http://schemas.microsoft.com/office/powerpoint/2010/main" val="1307347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Conclusiones</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7" name="Marcador de contenido 2"/>
          <p:cNvSpPr txBox="1">
            <a:spLocks/>
          </p:cNvSpPr>
          <p:nvPr/>
        </p:nvSpPr>
        <p:spPr>
          <a:xfrm>
            <a:off x="425003" y="1444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lgn="l">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Se encontraron múltiples sub óptimos cuando se combinaban métodos tanto para la selección como para el reemplazo.</a:t>
            </a:r>
          </a:p>
          <a:p>
            <a:pPr marL="285750" indent="-285750" algn="l">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Al utilizar el método </a:t>
            </a:r>
            <a:r>
              <a:rPr lang="es-ES_tradnl" sz="2000" dirty="0" err="1" smtClean="0">
                <a:latin typeface="Avenir Next" charset="0"/>
                <a:ea typeface="Avenir Next" charset="0"/>
                <a:cs typeface="Avenir Next" charset="0"/>
              </a:rPr>
              <a:t>CombineBest</a:t>
            </a:r>
            <a:r>
              <a:rPr lang="es-ES_tradnl" sz="2000" dirty="0" smtClean="0">
                <a:latin typeface="Avenir Next" charset="0"/>
                <a:ea typeface="Avenir Next" charset="0"/>
                <a:cs typeface="Avenir Next" charset="0"/>
              </a:rPr>
              <a:t>, que combina al individuo de mejor </a:t>
            </a:r>
            <a:r>
              <a:rPr lang="es-ES_tradnl" sz="2000" dirty="0" err="1" smtClean="0">
                <a:latin typeface="Avenir Next" charset="0"/>
                <a:ea typeface="Avenir Next" charset="0"/>
                <a:cs typeface="Avenir Next" charset="0"/>
              </a:rPr>
              <a:t>fitness</a:t>
            </a:r>
            <a:r>
              <a:rPr lang="es-ES_tradnl" sz="2000" dirty="0" smtClean="0">
                <a:latin typeface="Avenir Next" charset="0"/>
                <a:ea typeface="Avenir Next" charset="0"/>
                <a:cs typeface="Avenir Next" charset="0"/>
              </a:rPr>
              <a:t> con el resto, se pierde variabilidad genética y no se alcanza un valor cercano al óptimo.</a:t>
            </a:r>
          </a:p>
          <a:p>
            <a:pPr marL="285750" indent="-285750" algn="l">
              <a:lnSpc>
                <a:spcPct val="150000"/>
              </a:lnSpc>
              <a:buClr>
                <a:srgbClr val="BA1800"/>
              </a:buClr>
              <a:buSzPct val="70000"/>
              <a:buFont typeface=".LucidaGrandeUI" charset="0"/>
              <a:buChar char="◆"/>
            </a:pPr>
            <a:r>
              <a:rPr lang="es-ES_tradnl" sz="2000" dirty="0" smtClean="0">
                <a:latin typeface="Avenir Next" charset="0"/>
                <a:ea typeface="Avenir Next" charset="0"/>
                <a:cs typeface="Avenir Next" charset="0"/>
              </a:rPr>
              <a:t>Los métodos de reemplazo no garantizan que el sub óptimo de una generación esté presente en la generación siguiente. Por esta razón, es que se obtuvieron mejores resultados incluyendo en algún porcentaje, sin importar si es bajo, al método Elite.</a:t>
            </a:r>
          </a:p>
          <a:p>
            <a:pPr algn="l"/>
            <a:endParaRPr lang="es-ES_tradnl" dirty="0"/>
          </a:p>
        </p:txBody>
      </p:sp>
    </p:spTree>
    <p:extLst>
      <p:ext uri="{BB962C8B-B14F-4D97-AF65-F5344CB8AC3E}">
        <p14:creationId xmlns:p14="http://schemas.microsoft.com/office/powerpoint/2010/main" val="253674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o 13"/>
          <p:cNvSpPr/>
          <p:nvPr/>
        </p:nvSpPr>
        <p:spPr>
          <a:xfrm>
            <a:off x="0" y="0"/>
            <a:ext cx="12192000" cy="6858000"/>
          </a:xfrm>
          <a:prstGeom prst="frame">
            <a:avLst>
              <a:gd name="adj1" fmla="val 21696"/>
            </a:avLst>
          </a:prstGeom>
          <a:solidFill>
            <a:srgbClr val="BA1800"/>
          </a:solidFill>
          <a:ln>
            <a:solidFill>
              <a:srgbClr val="AA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5" name="CuadroTexto 14"/>
          <p:cNvSpPr txBox="1"/>
          <p:nvPr/>
        </p:nvSpPr>
        <p:spPr>
          <a:xfrm>
            <a:off x="1813034" y="2644170"/>
            <a:ext cx="9916511" cy="1569660"/>
          </a:xfrm>
          <a:prstGeom prst="rect">
            <a:avLst/>
          </a:prstGeom>
          <a:noFill/>
        </p:spPr>
        <p:txBody>
          <a:bodyPr wrap="square" rtlCol="0">
            <a:spAutoFit/>
          </a:bodyPr>
          <a:lstStyle/>
          <a:p>
            <a:r>
              <a:rPr lang="es-ES_tradnl" sz="9600" b="1" dirty="0" smtClean="0">
                <a:latin typeface="Avenir Next Ultra Light" charset="0"/>
                <a:ea typeface="Avenir Next Ultra Light" charset="0"/>
                <a:cs typeface="Avenir Next Ultra Light" charset="0"/>
              </a:rPr>
              <a:t>Muchas Gracias </a:t>
            </a:r>
            <a:endParaRPr lang="es-ES_tradnl" sz="9600" b="1" dirty="0">
              <a:latin typeface="Avenir Next Ultra Light" charset="0"/>
              <a:ea typeface="Avenir Next Ultra Light" charset="0"/>
              <a:cs typeface="Avenir Next Ultra Light" charset="0"/>
            </a:endParaRPr>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439" y="4802205"/>
            <a:ext cx="2071561" cy="2071561"/>
          </a:xfrm>
          <a:prstGeom prst="rect">
            <a:avLst/>
          </a:prstGeom>
        </p:spPr>
      </p:pic>
      <p:pic>
        <p:nvPicPr>
          <p:cNvPr id="17" name="Imagen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892" y="4786439"/>
            <a:ext cx="2090057" cy="2090057"/>
          </a:xfrm>
          <a:prstGeom prst="rect">
            <a:avLst/>
          </a:prstGeom>
        </p:spPr>
      </p:pic>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751" y="4855780"/>
            <a:ext cx="2017986" cy="2017986"/>
          </a:xfrm>
          <a:prstGeom prst="rect">
            <a:avLst/>
          </a:prstGeom>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8284" y="4213830"/>
            <a:ext cx="1895870" cy="1895870"/>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3900" y="4200947"/>
            <a:ext cx="2514599" cy="2452737"/>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3727" y="4716973"/>
            <a:ext cx="1936711" cy="1936711"/>
          </a:xfrm>
          <a:prstGeom prst="rect">
            <a:avLst/>
          </a:prstGeom>
        </p:spPr>
      </p:pic>
    </p:spTree>
    <p:extLst>
      <p:ext uri="{BB962C8B-B14F-4D97-AF65-F5344CB8AC3E}">
        <p14:creationId xmlns:p14="http://schemas.microsoft.com/office/powerpoint/2010/main" val="1999337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188575" y="3950537"/>
            <a:ext cx="2176529" cy="646331"/>
          </a:xfrm>
          <a:prstGeom prst="rect">
            <a:avLst/>
          </a:prstGeom>
          <a:noFill/>
        </p:spPr>
        <p:txBody>
          <a:bodyPr wrap="square" rtlCol="0">
            <a:spAutoFit/>
          </a:bodyPr>
          <a:lstStyle/>
          <a:p>
            <a:r>
              <a:rPr lang="es-ES_tradnl" sz="3600" dirty="0" smtClean="0">
                <a:solidFill>
                  <a:schemeClr val="bg1"/>
                </a:solidFill>
                <a:latin typeface="Avenir Next" charset="0"/>
                <a:ea typeface="Avenir Next" charset="0"/>
                <a:cs typeface="Avenir Next" charset="0"/>
              </a:rPr>
              <a:t>Grupo 4</a:t>
            </a:r>
            <a:endParaRPr lang="es-ES_tradnl" sz="3600" dirty="0">
              <a:solidFill>
                <a:schemeClr val="bg1"/>
              </a:solidFill>
              <a:latin typeface="Avenir Next" charset="0"/>
              <a:ea typeface="Avenir Next" charset="0"/>
              <a:cs typeface="Avenir Next" charset="0"/>
            </a:endParaRPr>
          </a:p>
        </p:txBody>
      </p:sp>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Análisis de datos - </a:t>
            </a:r>
            <a:r>
              <a:rPr lang="es-ES_tradnl" sz="5400" dirty="0" smtClean="0">
                <a:solidFill>
                  <a:srgbClr val="BA1800"/>
                </a:solidFill>
                <a:latin typeface="Avenir Next Ultra Light" charset="0"/>
                <a:ea typeface="Avenir Next Ultra Light" charset="0"/>
                <a:cs typeface="Avenir Next Ultra Light" charset="0"/>
              </a:rPr>
              <a:t>Altura</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2640167" y="2005284"/>
            <a:ext cx="850008" cy="461665"/>
          </a:xfrm>
          <a:prstGeom prst="rect">
            <a:avLst/>
          </a:prstGeom>
          <a:noFill/>
        </p:spPr>
        <p:txBody>
          <a:bodyPr wrap="square" rtlCol="0">
            <a:spAutoFit/>
          </a:bodyPr>
          <a:lstStyle/>
          <a:p>
            <a:r>
              <a:rPr lang="es-ES_tradnl" sz="2400" dirty="0" smtClean="0">
                <a:latin typeface="Avenir Next" charset="0"/>
                <a:ea typeface="Avenir Next" charset="0"/>
                <a:cs typeface="Avenir Next" charset="0"/>
              </a:rPr>
              <a:t>ATM</a:t>
            </a:r>
            <a:endParaRPr lang="es-ES_tradnl" sz="2400" dirty="0">
              <a:latin typeface="Avenir Next" charset="0"/>
              <a:ea typeface="Avenir Next" charset="0"/>
              <a:cs typeface="Avenir Next" charset="0"/>
            </a:endParaRPr>
          </a:p>
        </p:txBody>
      </p:sp>
      <p:sp>
        <p:nvSpPr>
          <p:cNvPr id="7" name="CuadroTexto 6"/>
          <p:cNvSpPr txBox="1"/>
          <p:nvPr/>
        </p:nvSpPr>
        <p:spPr>
          <a:xfrm>
            <a:off x="8811642" y="2005284"/>
            <a:ext cx="860392" cy="461665"/>
          </a:xfrm>
          <a:prstGeom prst="rect">
            <a:avLst/>
          </a:prstGeom>
          <a:noFill/>
        </p:spPr>
        <p:txBody>
          <a:bodyPr wrap="square" rtlCol="0">
            <a:spAutoFit/>
          </a:bodyPr>
          <a:lstStyle/>
          <a:p>
            <a:r>
              <a:rPr lang="es-ES_tradnl" sz="2400" dirty="0">
                <a:latin typeface="Avenir Next" charset="0"/>
                <a:ea typeface="Avenir Next" charset="0"/>
                <a:cs typeface="Avenir Next" charset="0"/>
              </a:rPr>
              <a:t>D</a:t>
            </a:r>
            <a:r>
              <a:rPr lang="es-ES_tradnl" sz="2400" dirty="0" smtClean="0">
                <a:latin typeface="Avenir Next" charset="0"/>
                <a:ea typeface="Avenir Next" charset="0"/>
                <a:cs typeface="Avenir Next" charset="0"/>
              </a:rPr>
              <a:t>TM</a:t>
            </a:r>
            <a:endParaRPr lang="es-ES_tradnl" sz="2400" dirty="0">
              <a:latin typeface="Avenir Next" charset="0"/>
              <a:ea typeface="Avenir Next" charset="0"/>
              <a:cs typeface="Avenir Next" charset="0"/>
            </a:endParaRP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1" y="2470011"/>
            <a:ext cx="5929500" cy="3369462"/>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00" y="2466949"/>
            <a:ext cx="5817999" cy="3382163"/>
          </a:xfrm>
          <a:prstGeom prst="rect">
            <a:avLst/>
          </a:prstGeom>
        </p:spPr>
      </p:pic>
    </p:spTree>
    <p:extLst>
      <p:ext uri="{BB962C8B-B14F-4D97-AF65-F5344CB8AC3E}">
        <p14:creationId xmlns:p14="http://schemas.microsoft.com/office/powerpoint/2010/main" val="627992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188575" y="3950537"/>
            <a:ext cx="2176529" cy="646331"/>
          </a:xfrm>
          <a:prstGeom prst="rect">
            <a:avLst/>
          </a:prstGeom>
          <a:noFill/>
        </p:spPr>
        <p:txBody>
          <a:bodyPr wrap="square" rtlCol="0">
            <a:spAutoFit/>
          </a:bodyPr>
          <a:lstStyle/>
          <a:p>
            <a:r>
              <a:rPr lang="es-ES_tradnl" sz="3600" dirty="0" smtClean="0">
                <a:solidFill>
                  <a:schemeClr val="bg1"/>
                </a:solidFill>
                <a:latin typeface="Avenir Next" charset="0"/>
                <a:ea typeface="Avenir Next" charset="0"/>
                <a:cs typeface="Avenir Next" charset="0"/>
              </a:rPr>
              <a:t>Grupo 4</a:t>
            </a:r>
            <a:endParaRPr lang="es-ES_tradnl" sz="3600" dirty="0">
              <a:solidFill>
                <a:schemeClr val="bg1"/>
              </a:solidFill>
              <a:latin typeface="Avenir Next" charset="0"/>
              <a:ea typeface="Avenir Next" charset="0"/>
              <a:cs typeface="Avenir Next" charset="0"/>
            </a:endParaRPr>
          </a:p>
        </p:txBody>
      </p:sp>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Análisis de datos - </a:t>
            </a:r>
            <a:r>
              <a:rPr lang="es-ES_tradnl" sz="5400" dirty="0" smtClean="0">
                <a:solidFill>
                  <a:srgbClr val="BA1800"/>
                </a:solidFill>
                <a:latin typeface="Avenir Next Ultra Light" charset="0"/>
                <a:ea typeface="Avenir Next Ultra Light" charset="0"/>
                <a:cs typeface="Avenir Next Ultra Light" charset="0"/>
              </a:rPr>
              <a:t>Altura</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38087"/>
            <a:ext cx="9601200" cy="5455920"/>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389" y="1338086"/>
            <a:ext cx="1984661" cy="1984661"/>
          </a:xfrm>
          <a:prstGeom prst="rect">
            <a:avLst/>
          </a:prstGeom>
        </p:spPr>
      </p:pic>
    </p:spTree>
    <p:extLst>
      <p:ext uri="{BB962C8B-B14F-4D97-AF65-F5344CB8AC3E}">
        <p14:creationId xmlns:p14="http://schemas.microsoft.com/office/powerpoint/2010/main" val="2033505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Análisis de datos - </a:t>
            </a:r>
            <a:r>
              <a:rPr lang="es-ES_tradnl" sz="5400" dirty="0" smtClean="0">
                <a:solidFill>
                  <a:srgbClr val="BA1800"/>
                </a:solidFill>
                <a:latin typeface="Avenir Next Ultra Light" charset="0"/>
                <a:ea typeface="Avenir Next Ultra Light" charset="0"/>
                <a:cs typeface="Avenir Next Ultra Light" charset="0"/>
              </a:rPr>
              <a:t>Equipamiento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
        <p:nvSpPr>
          <p:cNvPr id="7" name="CuadroTexto 6"/>
          <p:cNvSpPr txBox="1"/>
          <p:nvPr/>
        </p:nvSpPr>
        <p:spPr>
          <a:xfrm>
            <a:off x="579549" y="1815921"/>
            <a:ext cx="10058400" cy="3970318"/>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realiz</a:t>
            </a:r>
            <a:r>
              <a:rPr lang="es-ES_tradnl" sz="2400" dirty="0" smtClean="0">
                <a:latin typeface="Avenir Next" charset="0"/>
                <a:ea typeface="Avenir Next" charset="0"/>
                <a:cs typeface="Avenir Next" charset="0"/>
              </a:rPr>
              <a:t>ó fuerza bruta con todos los tipos de equipamiento, </a:t>
            </a:r>
            <a:r>
              <a:rPr lang="es-ES_tradnl" sz="2400" dirty="0" err="1" smtClean="0">
                <a:latin typeface="Avenir Next" charset="0"/>
                <a:ea typeface="Avenir Next" charset="0"/>
                <a:cs typeface="Avenir Next" charset="0"/>
              </a:rPr>
              <a:t>obteniendose</a:t>
            </a:r>
            <a:r>
              <a:rPr lang="es-ES_tradnl" sz="2400" dirty="0" smtClean="0">
                <a:latin typeface="Avenir Next" charset="0"/>
                <a:ea typeface="Avenir Next" charset="0"/>
                <a:cs typeface="Avenir Next" charset="0"/>
              </a:rPr>
              <a:t> el máximo valor de </a:t>
            </a:r>
            <a:r>
              <a:rPr lang="es-ES_tradnl" sz="2400" dirty="0" err="1" smtClean="0">
                <a:latin typeface="Avenir Next" charset="0"/>
                <a:ea typeface="Avenir Next" charset="0"/>
                <a:cs typeface="Avenir Next" charset="0"/>
              </a:rPr>
              <a:t>fitness</a:t>
            </a:r>
            <a:r>
              <a:rPr lang="es-ES_tradnl" sz="2400" dirty="0" smtClean="0">
                <a:latin typeface="Avenir Next" charset="0"/>
                <a:ea typeface="Avenir Next" charset="0"/>
                <a:cs typeface="Avenir Next" charset="0"/>
              </a:rPr>
              <a:t> para una altura en particular.</a:t>
            </a:r>
            <a:endParaRPr lang="es-ES_tradnl" sz="2400" dirty="0" smtClean="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tomo como h = 1.92</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Se obtuvo como valor m</a:t>
            </a:r>
            <a:r>
              <a:rPr lang="es-ES_tradnl" sz="2400" dirty="0" smtClean="0">
                <a:latin typeface="Avenir Next" charset="0"/>
                <a:ea typeface="Avenir Next" charset="0"/>
                <a:cs typeface="Avenir Next" charset="0"/>
              </a:rPr>
              <a:t>áximo </a:t>
            </a:r>
            <a:r>
              <a:rPr lang="es-ES_tradnl" sz="2400" dirty="0" err="1" smtClean="0">
                <a:latin typeface="Avenir Next" charset="0"/>
                <a:ea typeface="Avenir Next" charset="0"/>
                <a:cs typeface="Avenir Next" charset="0"/>
              </a:rPr>
              <a:t>fitness</a:t>
            </a:r>
            <a:r>
              <a:rPr lang="es-ES_tradnl" sz="2400" dirty="0" smtClean="0">
                <a:latin typeface="Avenir Next" charset="0"/>
                <a:ea typeface="Avenir Next" charset="0"/>
                <a:cs typeface="Avenir Next" charset="0"/>
              </a:rPr>
              <a:t> = 20.5994</a:t>
            </a:r>
            <a:endParaRPr lang="es-ES_tradnl" sz="2400" dirty="0" smtClean="0">
              <a:latin typeface="Avenir Next" charset="0"/>
              <a:ea typeface="Avenir Next" charset="0"/>
              <a:cs typeface="Avenir Next" charset="0"/>
            </a:endParaRPr>
          </a:p>
        </p:txBody>
      </p:sp>
    </p:spTree>
    <p:extLst>
      <p:ext uri="{BB962C8B-B14F-4D97-AF65-F5344CB8AC3E}">
        <p14:creationId xmlns:p14="http://schemas.microsoft.com/office/powerpoint/2010/main" val="41013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669701" y="2091359"/>
            <a:ext cx="10058400" cy="2862322"/>
          </a:xfrm>
          <a:prstGeom prst="rect">
            <a:avLst/>
          </a:prstGeom>
          <a:noFill/>
        </p:spPr>
        <p:txBody>
          <a:bodyPr wrap="square" rtlCol="0">
            <a:spAutoFit/>
          </a:bodyPr>
          <a:lstStyle/>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MODELO</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ALGORITMO GENETICO</a:t>
            </a:r>
          </a:p>
          <a:p>
            <a:pPr marL="285750" indent="-285750">
              <a:lnSpc>
                <a:spcPct val="150000"/>
              </a:lnSpc>
              <a:buClr>
                <a:srgbClr val="BA1800"/>
              </a:buClr>
              <a:buSzPct val="70000"/>
              <a:buFont typeface=".LucidaGrandeUI" charset="0"/>
              <a:buChar char="◆"/>
            </a:pPr>
            <a:endParaRPr lang="es-ES_tradnl" sz="2400" dirty="0">
              <a:latin typeface="Avenir Next" charset="0"/>
              <a:ea typeface="Avenir Next" charset="0"/>
              <a:cs typeface="Avenir Next" charset="0"/>
            </a:endParaRPr>
          </a:p>
          <a:p>
            <a:pPr marL="285750" indent="-285750">
              <a:lnSpc>
                <a:spcPct val="150000"/>
              </a:lnSpc>
              <a:buClr>
                <a:srgbClr val="BA1800"/>
              </a:buClr>
              <a:buSzPct val="70000"/>
              <a:buFont typeface=".LucidaGrandeUI" charset="0"/>
              <a:buChar char="◆"/>
            </a:pPr>
            <a:r>
              <a:rPr lang="es-ES_tradnl" sz="2400" dirty="0" smtClean="0">
                <a:latin typeface="Avenir Next" charset="0"/>
                <a:ea typeface="Avenir Next" charset="0"/>
                <a:cs typeface="Avenir Next" charset="0"/>
              </a:rPr>
              <a:t>UTILS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198120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188575" y="3950537"/>
            <a:ext cx="2176529" cy="646331"/>
          </a:xfrm>
          <a:prstGeom prst="rect">
            <a:avLst/>
          </a:prstGeom>
          <a:noFill/>
        </p:spPr>
        <p:txBody>
          <a:bodyPr wrap="square" rtlCol="0">
            <a:spAutoFit/>
          </a:bodyPr>
          <a:lstStyle/>
          <a:p>
            <a:r>
              <a:rPr lang="es-ES_tradnl" sz="3600" dirty="0" smtClean="0">
                <a:solidFill>
                  <a:schemeClr val="bg1"/>
                </a:solidFill>
                <a:latin typeface="Avenir Next" charset="0"/>
                <a:ea typeface="Avenir Next" charset="0"/>
                <a:cs typeface="Avenir Next" charset="0"/>
              </a:rPr>
              <a:t>Grupo 4</a:t>
            </a:r>
            <a:endParaRPr lang="es-ES_tradnl" sz="3600" dirty="0">
              <a:solidFill>
                <a:schemeClr val="bg1"/>
              </a:solidFill>
              <a:latin typeface="Avenir Next" charset="0"/>
              <a:ea typeface="Avenir Next" charset="0"/>
              <a:cs typeface="Avenir Next" charset="0"/>
            </a:endParaRPr>
          </a:p>
        </p:txBody>
      </p:sp>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Modelo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425003" y="1789841"/>
            <a:ext cx="3812147" cy="1815882"/>
          </a:xfrm>
          <a:prstGeom prst="rect">
            <a:avLst/>
          </a:prstGeom>
          <a:noFill/>
        </p:spPr>
        <p:txBody>
          <a:bodyPr wrap="square" rtlCol="0">
            <a:spAutoFit/>
          </a:bodyPr>
          <a:lstStyle/>
          <a:p>
            <a:r>
              <a:rPr lang="es-ES_tradnl" sz="2200" dirty="0" smtClean="0">
                <a:solidFill>
                  <a:schemeClr val="tx1">
                    <a:lumMod val="65000"/>
                    <a:lumOff val="35000"/>
                  </a:schemeClr>
                </a:solidFill>
                <a:latin typeface="Avenir Next" charset="0"/>
                <a:ea typeface="Avenir Next" charset="0"/>
                <a:cs typeface="Avenir Next" charset="0"/>
              </a:rPr>
              <a:t>Individual</a:t>
            </a:r>
          </a:p>
          <a:p>
            <a:r>
              <a:rPr lang="es-ES_tradnl" dirty="0" smtClean="0">
                <a:solidFill>
                  <a:srgbClr val="941651"/>
                </a:solidFill>
                <a:latin typeface="Avenir Next Medium" charset="0"/>
                <a:ea typeface="Avenir Next Medium" charset="0"/>
                <a:cs typeface="Avenir Next Medium" charset="0"/>
              </a:rPr>
              <a:t>- List&lt;Gene&gt; </a:t>
            </a:r>
            <a:r>
              <a:rPr lang="es-ES_tradnl" dirty="0" smtClean="0">
                <a:latin typeface="Avenir Next" charset="0"/>
                <a:ea typeface="Avenir Next" charset="0"/>
                <a:cs typeface="Avenir Next" charset="0"/>
              </a:rPr>
              <a:t>chromosome</a:t>
            </a:r>
          </a:p>
          <a:p>
            <a:r>
              <a:rPr lang="es-ES_tradnl" dirty="0" smtClean="0">
                <a:solidFill>
                  <a:srgbClr val="941651"/>
                </a:solidFill>
                <a:latin typeface="Avenir Next Medium" charset="0"/>
                <a:ea typeface="Avenir Next Medium" charset="0"/>
                <a:cs typeface="Avenir Next Medium" charset="0"/>
              </a:rPr>
              <a:t>- double</a:t>
            </a:r>
            <a:r>
              <a:rPr lang="es-ES_tradnl" dirty="0" smtClean="0">
                <a:latin typeface="Avenir Next" charset="0"/>
                <a:ea typeface="Avenir Next" charset="0"/>
                <a:cs typeface="Avenir Next" charset="0"/>
              </a:rPr>
              <a:t> relativeAptitude</a:t>
            </a:r>
          </a:p>
          <a:p>
            <a:r>
              <a:rPr lang="es-ES_tradnl" dirty="0" smtClean="0">
                <a:solidFill>
                  <a:srgbClr val="941651"/>
                </a:solidFill>
                <a:latin typeface="Avenir Next Medium" charset="0"/>
                <a:ea typeface="Avenir Next Medium" charset="0"/>
                <a:cs typeface="Avenir Next Medium" charset="0"/>
              </a:rPr>
              <a:t>- double</a:t>
            </a:r>
            <a:r>
              <a:rPr lang="es-ES_tradnl" dirty="0" smtClean="0">
                <a:latin typeface="Avenir Next" charset="0"/>
                <a:ea typeface="Avenir Next" charset="0"/>
                <a:cs typeface="Avenir Next" charset="0"/>
              </a:rPr>
              <a:t> accumulatedAptitude</a:t>
            </a:r>
            <a:endParaRPr lang="es-ES_tradnl" dirty="0">
              <a:solidFill>
                <a:schemeClr val="tx1">
                  <a:lumMod val="65000"/>
                  <a:lumOff val="35000"/>
                </a:schemeClr>
              </a:solidFill>
              <a:latin typeface="Avenir Next" charset="0"/>
              <a:ea typeface="Avenir Next" charset="0"/>
              <a:cs typeface="Avenir Next" charset="0"/>
            </a:endParaRPr>
          </a:p>
          <a:p>
            <a:r>
              <a:rPr lang="es-ES_tradnl" dirty="0">
                <a:latin typeface="Avenir Next" charset="0"/>
                <a:ea typeface="Avenir Next" charset="0"/>
                <a:cs typeface="Avenir Next" charset="0"/>
              </a:rPr>
              <a:t>+ compareTo</a:t>
            </a:r>
            <a:r>
              <a:rPr lang="es-ES_tradnl" dirty="0" smtClean="0">
                <a:latin typeface="Avenir Next" charset="0"/>
                <a:ea typeface="Avenir Next" charset="0"/>
                <a:cs typeface="Avenir Next" charset="0"/>
              </a:rPr>
              <a:t>()</a:t>
            </a:r>
            <a:endParaRPr lang="es-ES_tradnl" dirty="0">
              <a:latin typeface="Avenir Next" charset="0"/>
              <a:ea typeface="Avenir Next" charset="0"/>
              <a:cs typeface="Avenir Next" charset="0"/>
            </a:endParaRPr>
          </a:p>
          <a:p>
            <a:r>
              <a:rPr lang="es-ES_tradnl" dirty="0" smtClean="0">
                <a:solidFill>
                  <a:schemeClr val="tx1">
                    <a:lumMod val="65000"/>
                    <a:lumOff val="35000"/>
                  </a:schemeClr>
                </a:solidFill>
                <a:latin typeface="Avenir Next" charset="0"/>
                <a:ea typeface="Avenir Next" charset="0"/>
                <a:cs typeface="Avenir Next" charset="0"/>
              </a:rPr>
              <a:t>+ getFitness()</a:t>
            </a:r>
            <a:endParaRPr lang="es-ES_tradnl" dirty="0">
              <a:latin typeface="Avenir Next" charset="0"/>
              <a:ea typeface="Avenir Next" charset="0"/>
              <a:cs typeface="Avenir Next"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80" y="1789840"/>
            <a:ext cx="360000" cy="360000"/>
          </a:xfrm>
          <a:prstGeom prst="rect">
            <a:avLst/>
          </a:prstGeom>
        </p:spPr>
      </p:pic>
      <p:sp>
        <p:nvSpPr>
          <p:cNvPr id="7" name="CuadroTexto 6"/>
          <p:cNvSpPr txBox="1"/>
          <p:nvPr/>
        </p:nvSpPr>
        <p:spPr>
          <a:xfrm>
            <a:off x="4468724" y="3102515"/>
            <a:ext cx="3812147" cy="1815882"/>
          </a:xfrm>
          <a:prstGeom prst="rect">
            <a:avLst/>
          </a:prstGeom>
          <a:noFill/>
        </p:spPr>
        <p:txBody>
          <a:bodyPr wrap="square" rtlCol="0">
            <a:spAutoFit/>
          </a:bodyPr>
          <a:lstStyle/>
          <a:p>
            <a:r>
              <a:rPr lang="es-ES_tradnl" sz="2200" dirty="0" smtClean="0">
                <a:solidFill>
                  <a:schemeClr val="tx1">
                    <a:lumMod val="65000"/>
                    <a:lumOff val="35000"/>
                  </a:schemeClr>
                </a:solidFill>
                <a:latin typeface="Avenir Next" charset="0"/>
                <a:ea typeface="Avenir Next" charset="0"/>
                <a:cs typeface="Avenir Next" charset="0"/>
              </a:rPr>
              <a:t>ProblemIndividual</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strength</a:t>
            </a:r>
          </a:p>
          <a:p>
            <a:r>
              <a:rPr lang="es-ES_tradnl" dirty="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agility</a:t>
            </a:r>
            <a:endParaRPr lang="es-ES_tradnl" dirty="0">
              <a:latin typeface="Avenir Next Medium" charset="0"/>
              <a:ea typeface="Avenir Next Medium" charset="0"/>
              <a:cs typeface="Avenir Next Medium" charset="0"/>
            </a:endParaRPr>
          </a:p>
          <a:p>
            <a:r>
              <a:rPr lang="es-ES_tradnl" dirty="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skill</a:t>
            </a:r>
            <a:endParaRPr lang="es-ES_tradnl" dirty="0">
              <a:latin typeface="Avenir Next Medium" charset="0"/>
              <a:ea typeface="Avenir Next Medium" charset="0"/>
              <a:cs typeface="Avenir Next Medium" charset="0"/>
            </a:endParaRPr>
          </a:p>
          <a:p>
            <a:r>
              <a:rPr lang="es-ES_tradnl" dirty="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life</a:t>
            </a:r>
            <a:endParaRPr lang="es-ES_tradnl" dirty="0">
              <a:latin typeface="Avenir Next Medium" charset="0"/>
              <a:ea typeface="Avenir Next Medium" charset="0"/>
              <a:cs typeface="Avenir Next Medium" charset="0"/>
            </a:endParaRPr>
          </a:p>
          <a:p>
            <a:r>
              <a:rPr lang="es-ES_tradnl" dirty="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resistance</a:t>
            </a:r>
            <a:endParaRPr lang="es-ES_tradnl" dirty="0">
              <a:latin typeface="Avenir Next Medium" charset="0"/>
              <a:ea typeface="Avenir Next Medium" charset="0"/>
              <a:cs typeface="Avenir Next Medium"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338" y="3127910"/>
            <a:ext cx="360000" cy="360000"/>
          </a:xfrm>
          <a:prstGeom prst="rect">
            <a:avLst/>
          </a:prstGeom>
        </p:spPr>
      </p:pic>
      <p:sp>
        <p:nvSpPr>
          <p:cNvPr id="10" name="CuadroTexto 9"/>
          <p:cNvSpPr txBox="1"/>
          <p:nvPr/>
        </p:nvSpPr>
        <p:spPr>
          <a:xfrm>
            <a:off x="8224697" y="4513664"/>
            <a:ext cx="3812147" cy="1815882"/>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WarriorIndividual</a:t>
            </a:r>
          </a:p>
          <a:p>
            <a:r>
              <a:rPr lang="es-ES_tradnl" dirty="0" smtClean="0">
                <a:solidFill>
                  <a:srgbClr val="941651"/>
                </a:solidFill>
                <a:latin typeface="Avenir Next Medium" charset="0"/>
                <a:ea typeface="Avenir Next Medium" charset="0"/>
                <a:cs typeface="Avenir Next Medium" charset="0"/>
              </a:rPr>
              <a:t>- double </a:t>
            </a:r>
            <a:r>
              <a:rPr lang="es-ES_tradnl" b="1" dirty="0" smtClean="0">
                <a:solidFill>
                  <a:schemeClr val="accent1">
                    <a:lumMod val="50000"/>
                  </a:schemeClr>
                </a:solidFill>
                <a:latin typeface="Avenir Next Ultra Light" charset="0"/>
                <a:ea typeface="Avenir Next Ultra Light" charset="0"/>
                <a:cs typeface="Avenir Next Ultra Light" charset="0"/>
              </a:rPr>
              <a:t>STRENGTH_COEF</a:t>
            </a:r>
          </a:p>
          <a:p>
            <a:r>
              <a:rPr lang="es-ES_tradnl" dirty="0" smtClean="0">
                <a:solidFill>
                  <a:srgbClr val="941651"/>
                </a:solidFill>
                <a:latin typeface="Avenir Next Medium" charset="0"/>
                <a:ea typeface="Avenir Next Medium" charset="0"/>
                <a:cs typeface="Avenir Next Medium" charset="0"/>
              </a:rPr>
              <a:t>- double </a:t>
            </a:r>
            <a:r>
              <a:rPr lang="es-ES_tradnl" b="1" dirty="0" smtClean="0">
                <a:solidFill>
                  <a:schemeClr val="accent1">
                    <a:lumMod val="50000"/>
                  </a:schemeClr>
                </a:solidFill>
                <a:latin typeface="Avenir Next Ultra Light" charset="0"/>
                <a:ea typeface="Avenir Next Ultra Light" charset="0"/>
                <a:cs typeface="Avenir Next Ultra Light" charset="0"/>
              </a:rPr>
              <a:t>AGILITY_COEF</a:t>
            </a:r>
          </a:p>
          <a:p>
            <a:r>
              <a:rPr lang="es-ES_tradnl" dirty="0" smtClean="0">
                <a:solidFill>
                  <a:srgbClr val="941651"/>
                </a:solidFill>
                <a:latin typeface="Avenir Next Medium" charset="0"/>
                <a:ea typeface="Avenir Next Medium" charset="0"/>
                <a:cs typeface="Avenir Next Medium" charset="0"/>
              </a:rPr>
              <a:t>- </a:t>
            </a:r>
            <a:r>
              <a:rPr lang="es-ES_tradnl" dirty="0">
                <a:solidFill>
                  <a:srgbClr val="941651"/>
                </a:solidFill>
                <a:latin typeface="Avenir Next Medium" charset="0"/>
                <a:ea typeface="Avenir Next Medium" charset="0"/>
                <a:cs typeface="Avenir Next Medium" charset="0"/>
              </a:rPr>
              <a:t>double </a:t>
            </a:r>
            <a:r>
              <a:rPr lang="es-ES_tradnl" b="1" dirty="0">
                <a:solidFill>
                  <a:schemeClr val="accent1">
                    <a:lumMod val="50000"/>
                  </a:schemeClr>
                </a:solidFill>
                <a:latin typeface="Avenir Next Ultra Light" charset="0"/>
                <a:ea typeface="Avenir Next Ultra Light" charset="0"/>
                <a:cs typeface="Avenir Next Ultra Light" charset="0"/>
              </a:rPr>
              <a:t>SKILL_COEF</a:t>
            </a:r>
          </a:p>
          <a:p>
            <a:r>
              <a:rPr lang="es-ES_tradnl" dirty="0">
                <a:solidFill>
                  <a:srgbClr val="941651"/>
                </a:solidFill>
                <a:latin typeface="Avenir Next Medium" charset="0"/>
                <a:ea typeface="Avenir Next Medium" charset="0"/>
                <a:cs typeface="Avenir Next Medium" charset="0"/>
              </a:rPr>
              <a:t>- double </a:t>
            </a:r>
            <a:r>
              <a:rPr lang="es-ES_tradnl" b="1" dirty="0" smtClean="0">
                <a:solidFill>
                  <a:schemeClr val="accent1">
                    <a:lumMod val="50000"/>
                  </a:schemeClr>
                </a:solidFill>
                <a:latin typeface="Avenir Next Ultra Light" charset="0"/>
                <a:ea typeface="Avenir Next Ultra Light" charset="0"/>
                <a:cs typeface="Avenir Next Ultra Light" charset="0"/>
              </a:rPr>
              <a:t>RESISTANCE_COEF</a:t>
            </a:r>
            <a:endParaRPr lang="es-ES_tradnl" b="1" dirty="0">
              <a:solidFill>
                <a:schemeClr val="accent1">
                  <a:lumMod val="50000"/>
                </a:schemeClr>
              </a:solidFill>
              <a:latin typeface="Avenir Next Ultra Light" charset="0"/>
              <a:ea typeface="Avenir Next Ultra Light" charset="0"/>
              <a:cs typeface="Avenir Next Ultra Light" charset="0"/>
            </a:endParaRPr>
          </a:p>
          <a:p>
            <a:r>
              <a:rPr lang="es-ES_tradnl" dirty="0">
                <a:solidFill>
                  <a:srgbClr val="941651"/>
                </a:solidFill>
                <a:latin typeface="Avenir Next Medium" charset="0"/>
                <a:ea typeface="Avenir Next Medium" charset="0"/>
                <a:cs typeface="Avenir Next Medium" charset="0"/>
              </a:rPr>
              <a:t>- double </a:t>
            </a:r>
            <a:r>
              <a:rPr lang="es-ES_tradnl" dirty="0" smtClean="0">
                <a:solidFill>
                  <a:schemeClr val="accent1">
                    <a:lumMod val="50000"/>
                  </a:schemeClr>
                </a:solidFill>
                <a:latin typeface="Avenir Next Ultra Light" charset="0"/>
                <a:ea typeface="Avenir Next Ultra Light" charset="0"/>
                <a:cs typeface="Avenir Next Ultra Light" charset="0"/>
              </a:rPr>
              <a:t>LIFE_COEF</a:t>
            </a:r>
            <a:endParaRPr lang="es-ES_tradnl" dirty="0">
              <a:solidFill>
                <a:schemeClr val="accent1">
                  <a:lumMod val="50000"/>
                </a:schemeClr>
              </a:solidFill>
              <a:latin typeface="Avenir Next Ultra Light" charset="0"/>
              <a:ea typeface="Avenir Next Ultra Light" charset="0"/>
              <a:cs typeface="Avenir Next Ultra Light"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0399" y="4513663"/>
            <a:ext cx="360000" cy="360000"/>
          </a:xfrm>
          <a:prstGeom prst="rect">
            <a:avLst/>
          </a:prstGeom>
        </p:spPr>
      </p:pic>
      <p:sp>
        <p:nvSpPr>
          <p:cNvPr id="12" name="Flecha doblada hacia arriba 11"/>
          <p:cNvSpPr/>
          <p:nvPr/>
        </p:nvSpPr>
        <p:spPr>
          <a:xfrm rot="5400000">
            <a:off x="6716692" y="4693742"/>
            <a:ext cx="1003585" cy="1687379"/>
          </a:xfrm>
          <a:prstGeom prst="bentUpArrow">
            <a:avLst>
              <a:gd name="adj1" fmla="val 5466"/>
              <a:gd name="adj2" fmla="val 15233"/>
              <a:gd name="adj3" fmla="val 20404"/>
            </a:avLst>
          </a:prstGeom>
          <a:solidFill>
            <a:srgbClr val="AA1500"/>
          </a:solid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4" name="Flecha doblada hacia arriba 13"/>
          <p:cNvSpPr/>
          <p:nvPr/>
        </p:nvSpPr>
        <p:spPr>
          <a:xfrm rot="5400000">
            <a:off x="2744250" y="3106847"/>
            <a:ext cx="1003585" cy="1687379"/>
          </a:xfrm>
          <a:prstGeom prst="bentUpArrow">
            <a:avLst>
              <a:gd name="adj1" fmla="val 5466"/>
              <a:gd name="adj2" fmla="val 15233"/>
              <a:gd name="adj3" fmla="val 20404"/>
            </a:avLst>
          </a:prstGeom>
          <a:solidFill>
            <a:srgbClr val="AA1500"/>
          </a:solidFill>
          <a:ln>
            <a:solidFill>
              <a:srgbClr val="941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5003" y="244699"/>
            <a:ext cx="11346287" cy="923330"/>
          </a:xfrm>
          <a:prstGeom prst="rect">
            <a:avLst/>
          </a:prstGeom>
          <a:noFill/>
        </p:spPr>
        <p:txBody>
          <a:bodyPr wrap="square" rtlCol="0">
            <a:spAutoFit/>
          </a:bodyPr>
          <a:lstStyle/>
          <a:p>
            <a:r>
              <a:rPr lang="es-ES_tradnl" sz="5400" b="1" dirty="0" smtClean="0">
                <a:solidFill>
                  <a:srgbClr val="BA1800"/>
                </a:solidFill>
                <a:latin typeface="Avenir Next Ultra Light" charset="0"/>
                <a:ea typeface="Avenir Next Ultra Light" charset="0"/>
                <a:cs typeface="Avenir Next Ultra Light" charset="0"/>
              </a:rPr>
              <a:t>Implementación - </a:t>
            </a:r>
            <a:r>
              <a:rPr lang="es-ES_tradnl" sz="5400" dirty="0" smtClean="0">
                <a:solidFill>
                  <a:srgbClr val="BA1800"/>
                </a:solidFill>
                <a:latin typeface="Avenir Next Ultra Light" charset="0"/>
                <a:ea typeface="Avenir Next Ultra Light" charset="0"/>
                <a:cs typeface="Avenir Next Ultra Light" charset="0"/>
              </a:rPr>
              <a:t>Modelo</a:t>
            </a:r>
            <a:endParaRPr lang="es-ES_tradnl" sz="5400" dirty="0">
              <a:solidFill>
                <a:srgbClr val="BA1800"/>
              </a:solidFill>
              <a:latin typeface="Avenir Next Ultra Light" charset="0"/>
              <a:ea typeface="Avenir Next Ultra Light" charset="0"/>
              <a:cs typeface="Avenir Next Ultra Light" charset="0"/>
            </a:endParaRPr>
          </a:p>
        </p:txBody>
      </p:sp>
      <p:cxnSp>
        <p:nvCxnSpPr>
          <p:cNvPr id="13" name="Conector recto 12"/>
          <p:cNvCxnSpPr/>
          <p:nvPr/>
        </p:nvCxnSpPr>
        <p:spPr>
          <a:xfrm>
            <a:off x="0" y="116802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1146220" y="2142265"/>
            <a:ext cx="3812147" cy="1538883"/>
          </a:xfrm>
          <a:prstGeom prst="rect">
            <a:avLst/>
          </a:prstGeom>
          <a:noFill/>
        </p:spPr>
        <p:txBody>
          <a:bodyPr wrap="square" rtlCol="0">
            <a:spAutoFit/>
          </a:bodyPr>
          <a:lstStyle/>
          <a:p>
            <a:r>
              <a:rPr lang="es-ES_tradnl" sz="2200" dirty="0" smtClean="0">
                <a:latin typeface="Avenir Next" charset="0"/>
                <a:ea typeface="Avenir Next" charset="0"/>
                <a:cs typeface="Avenir Next" charset="0"/>
              </a:rPr>
              <a:t>Gene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maxValue</a:t>
            </a:r>
          </a:p>
          <a:p>
            <a:r>
              <a:rPr lang="es-ES_tradnl" dirty="0" smtClean="0">
                <a:solidFill>
                  <a:srgbClr val="941651"/>
                </a:solidFill>
                <a:latin typeface="Avenir Next Medium" charset="0"/>
                <a:ea typeface="Avenir Next Medium" charset="0"/>
                <a:cs typeface="Avenir Next Medium" charset="0"/>
              </a:rPr>
              <a:t>- double </a:t>
            </a:r>
            <a:r>
              <a:rPr lang="es-ES_tradnl" dirty="0" smtClean="0">
                <a:latin typeface="Avenir Next Medium" charset="0"/>
                <a:ea typeface="Avenir Next Medium" charset="0"/>
                <a:cs typeface="Avenir Next Medium" charset="0"/>
              </a:rPr>
              <a:t>minValue</a:t>
            </a:r>
          </a:p>
          <a:p>
            <a:r>
              <a:rPr lang="es-ES_tradnl" dirty="0" smtClean="0">
                <a:latin typeface="Avenir Next Medium" charset="0"/>
                <a:ea typeface="Avenir Next Medium" charset="0"/>
                <a:cs typeface="Avenir Next Medium" charset="0"/>
              </a:rPr>
              <a:t>+ mutate()</a:t>
            </a:r>
            <a:endParaRPr lang="es-ES_tradnl" dirty="0">
              <a:latin typeface="Avenir Next" charset="0"/>
              <a:ea typeface="Avenir Next" charset="0"/>
              <a:cs typeface="Avenir Next"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79" y="2142264"/>
            <a:ext cx="360000" cy="36000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050" y="381244"/>
            <a:ext cx="650240" cy="650240"/>
          </a:xfrm>
          <a:prstGeom prst="rect">
            <a:avLst/>
          </a:prstGeom>
        </p:spPr>
      </p:pic>
    </p:spTree>
    <p:extLst>
      <p:ext uri="{BB962C8B-B14F-4D97-AF65-F5344CB8AC3E}">
        <p14:creationId xmlns:p14="http://schemas.microsoft.com/office/powerpoint/2010/main" val="2054306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1164</Words>
  <Application>Microsoft Macintosh PowerPoint</Application>
  <PresentationFormat>Panorámica</PresentationFormat>
  <Paragraphs>218</Paragraphs>
  <Slides>32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.LucidaGrandeUI</vt:lpstr>
      <vt:lpstr>Avenir Next</vt:lpstr>
      <vt:lpstr>Avenir Next Demi Bold</vt:lpstr>
      <vt:lpstr>Avenir Next Medium</vt:lpstr>
      <vt:lpstr>Avenir Next Ultra Light</vt:lpstr>
      <vt:lpstr>Calibri</vt:lpstr>
      <vt:lpstr>Calibri Light</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Meli Rossi</dc:creator>
  <cp:lastModifiedBy>Meli Rossi</cp:lastModifiedBy>
  <cp:revision>65</cp:revision>
  <cp:lastPrinted>2016-06-22T05:54:07Z</cp:lastPrinted>
  <dcterms:created xsi:type="dcterms:W3CDTF">2016-06-19T18:55:32Z</dcterms:created>
  <dcterms:modified xsi:type="dcterms:W3CDTF">2016-06-22T05:54:09Z</dcterms:modified>
</cp:coreProperties>
</file>