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10b35de7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10b35de7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10b35de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10b35de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10b35de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10b35de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10b35de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10b35de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10b35de7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10b35de7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0b35de7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0b35de7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10b35de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10b35de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10b35de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10b35de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www.ats.ucla.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Student Admissions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
            </a:r>
            <a:r>
              <a:rPr lang="en"/>
              <a:t>y Amir Muhammad</a:t>
            </a:r>
            <a:endParaRPr/>
          </a:p>
          <a:p>
            <a:pPr indent="0" lvl="0" marL="0" rtl="0" algn="l">
              <a:spcBef>
                <a:spcPts val="0"/>
              </a:spcBef>
              <a:spcAft>
                <a:spcPts val="0"/>
              </a:spcAft>
              <a:buNone/>
            </a:pPr>
            <a:r>
              <a:rPr lang="en" sz="1200"/>
              <a:t>August 2019</a:t>
            </a:r>
            <a:endParaRPr sz="1200"/>
          </a:p>
        </p:txBody>
      </p:sp>
      <p:sp>
        <p:nvSpPr>
          <p:cNvPr id="74" name="Google Shape;74;p13"/>
          <p:cNvSpPr txBox="1"/>
          <p:nvPr/>
        </p:nvSpPr>
        <p:spPr>
          <a:xfrm>
            <a:off x="2390275" y="2350588"/>
            <a:ext cx="60819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lt1"/>
                </a:solidFill>
                <a:latin typeface="Raleway"/>
                <a:ea typeface="Raleway"/>
                <a:cs typeface="Raleway"/>
                <a:sym typeface="Raleway"/>
              </a:rPr>
              <a:t>with 2 layer Neural Network</a:t>
            </a:r>
            <a:endParaRPr b="1" sz="2400">
              <a:solidFill>
                <a:schemeClr val="lt1"/>
              </a:solidFill>
              <a:latin typeface="Raleway"/>
              <a:ea typeface="Raleway"/>
              <a:cs typeface="Raleway"/>
              <a:sym typeface="Raleway"/>
            </a:endParaRPr>
          </a:p>
          <a:p>
            <a:pPr indent="0" lvl="0" marL="0" rtl="0" algn="l">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idx="4294967295" type="title"/>
          </p:nvPr>
        </p:nvSpPr>
        <p:spPr>
          <a:xfrm>
            <a:off x="578025" y="16310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Training the model</a:t>
            </a:r>
            <a:endParaRPr sz="2400"/>
          </a:p>
        </p:txBody>
      </p:sp>
      <p:sp>
        <p:nvSpPr>
          <p:cNvPr id="136" name="Google Shape;136;p22"/>
          <p:cNvSpPr txBox="1"/>
          <p:nvPr>
            <p:ph idx="4294967295" type="title"/>
          </p:nvPr>
        </p:nvSpPr>
        <p:spPr>
          <a:xfrm>
            <a:off x="647700" y="931100"/>
            <a:ext cx="7371600" cy="109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highlight>
                  <a:srgbClr val="FFFFFF"/>
                </a:highlight>
                <a:latin typeface="Lato"/>
                <a:ea typeface="Lato"/>
                <a:cs typeface="Lato"/>
                <a:sym typeface="Lato"/>
              </a:rPr>
              <a:t>Uses Activation (Sigmoid) function to train the 2-layer neural network.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1600"/>
              </a:spcAft>
              <a:buNone/>
            </a:pPr>
            <a:r>
              <a:t/>
            </a:r>
            <a:endParaRPr b="0" sz="1800">
              <a:highlight>
                <a:srgbClr val="FFFFFF"/>
              </a:highlight>
              <a:latin typeface="Lato"/>
              <a:ea typeface="Lato"/>
              <a:cs typeface="Lato"/>
              <a:sym typeface="Lato"/>
            </a:endParaRPr>
          </a:p>
        </p:txBody>
      </p:sp>
      <p:pic>
        <p:nvPicPr>
          <p:cNvPr id="137" name="Google Shape;137;p22"/>
          <p:cNvPicPr preferRelativeResize="0"/>
          <p:nvPr/>
        </p:nvPicPr>
        <p:blipFill>
          <a:blip r:embed="rId3">
            <a:alphaModFix/>
          </a:blip>
          <a:stretch>
            <a:fillRect/>
          </a:stretch>
        </p:blipFill>
        <p:spPr>
          <a:xfrm>
            <a:off x="696300" y="1481301"/>
            <a:ext cx="7875750" cy="1772825"/>
          </a:xfrm>
          <a:prstGeom prst="rect">
            <a:avLst/>
          </a:prstGeom>
          <a:noFill/>
          <a:ln>
            <a:noFill/>
          </a:ln>
        </p:spPr>
      </p:pic>
      <p:sp>
        <p:nvSpPr>
          <p:cNvPr id="138" name="Google Shape;138;p22"/>
          <p:cNvSpPr txBox="1"/>
          <p:nvPr/>
        </p:nvSpPr>
        <p:spPr>
          <a:xfrm>
            <a:off x="696300" y="3766550"/>
            <a:ext cx="7458600" cy="5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2"/>
              </a:buClr>
              <a:buSzPts val="1100"/>
              <a:buFont typeface="Arial"/>
              <a:buNone/>
            </a:pPr>
            <a:r>
              <a:rPr lang="en" sz="1800">
                <a:solidFill>
                  <a:schemeClr val="lt2"/>
                </a:solidFill>
                <a:latin typeface="Lato"/>
                <a:ea typeface="Lato"/>
                <a:cs typeface="Lato"/>
                <a:sym typeface="Lato"/>
              </a:rPr>
              <a:t>Neural Network hyperparameters : epochs = 1000; learnrate = 0.5</a:t>
            </a:r>
            <a:endParaRPr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799500" y="162725"/>
            <a:ext cx="7906250" cy="4818049"/>
          </a:xfrm>
          <a:prstGeom prst="rect">
            <a:avLst/>
          </a:prstGeom>
          <a:noFill/>
          <a:ln>
            <a:noFill/>
          </a:ln>
        </p:spPr>
      </p:pic>
      <p:sp>
        <p:nvSpPr>
          <p:cNvPr id="144" name="Google Shape;144;p23"/>
          <p:cNvSpPr txBox="1"/>
          <p:nvPr/>
        </p:nvSpPr>
        <p:spPr>
          <a:xfrm>
            <a:off x="1389775" y="5159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Conclusion</a:t>
            </a:r>
            <a:endParaRPr b="1" sz="3000">
              <a:solidFill>
                <a:schemeClr val="lt2"/>
              </a:solidFill>
              <a:latin typeface="Raleway"/>
              <a:ea typeface="Raleway"/>
              <a:cs typeface="Raleway"/>
              <a:sym typeface="Raleway"/>
            </a:endParaRPr>
          </a:p>
        </p:txBody>
      </p:sp>
      <p:sp>
        <p:nvSpPr>
          <p:cNvPr id="145" name="Google Shape;145;p23"/>
          <p:cNvSpPr txBox="1"/>
          <p:nvPr>
            <p:ph idx="4294967295" type="body"/>
          </p:nvPr>
        </p:nvSpPr>
        <p:spPr>
          <a:xfrm>
            <a:off x="1514150" y="1278575"/>
            <a:ext cx="6676500" cy="3372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lt2"/>
                </a:solidFill>
              </a:rPr>
              <a:t>Using a 2 layer Neural Network, this simple function is able to predict which candidate  will be successfully admitted to UCLA with 80% accuracy rate.</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a:t>
            </a:r>
            <a:endParaRPr sz="2400"/>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latin typeface="Lato"/>
                <a:ea typeface="Lato"/>
                <a:cs typeface="Lato"/>
                <a:sym typeface="Lato"/>
              </a:rPr>
              <a:t>This is an effort to predict student admissions to graduate school based on three pieces of data:</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n" sz="1800">
                <a:latin typeface="Lato"/>
                <a:ea typeface="Lato"/>
                <a:cs typeface="Lato"/>
                <a:sym typeface="Lato"/>
              </a:rPr>
              <a:t>- GRE Scores (Test)</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n" sz="1800">
                <a:latin typeface="Lato"/>
                <a:ea typeface="Lato"/>
                <a:cs typeface="Lato"/>
                <a:sym typeface="Lato"/>
              </a:rPr>
              <a:t>- GPA Scores (Grades)</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n" sz="1800">
                <a:latin typeface="Lato"/>
                <a:ea typeface="Lato"/>
                <a:cs typeface="Lato"/>
                <a:sym typeface="Lato"/>
              </a:rPr>
              <a:t>- Class rank (1-4)</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71215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analysis</a:t>
            </a:r>
            <a:endParaRPr sz="2400"/>
          </a:p>
        </p:txBody>
      </p:sp>
      <p:sp>
        <p:nvSpPr>
          <p:cNvPr id="86" name="Google Shape;86;p15"/>
          <p:cNvSpPr txBox="1"/>
          <p:nvPr>
            <p:ph idx="4294967295" type="title"/>
          </p:nvPr>
        </p:nvSpPr>
        <p:spPr>
          <a:xfrm>
            <a:off x="535775" y="1480150"/>
            <a:ext cx="3466200" cy="272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Lato"/>
                <a:ea typeface="Lato"/>
                <a:cs typeface="Lato"/>
                <a:sym typeface="Lato"/>
              </a:rPr>
              <a:t>The dataset contains the historical data of students who applied to UCLA. </a:t>
            </a:r>
            <a:endParaRPr b="0" sz="1800">
              <a:highlight>
                <a:srgbClr val="FFFFFF"/>
              </a:highlight>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highlight>
                  <a:srgbClr val="FFFFFF"/>
                </a:highlight>
                <a:latin typeface="Lato"/>
                <a:ea typeface="Lato"/>
                <a:cs typeface="Lato"/>
                <a:sym typeface="Lato"/>
              </a:rPr>
              <a:t>GRE Scores (Test)</a:t>
            </a:r>
            <a:endParaRPr b="0" sz="1800">
              <a:highlight>
                <a:srgbClr val="FFFFFF"/>
              </a:highlight>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highlight>
                  <a:srgbClr val="FFFFFF"/>
                </a:highlight>
                <a:latin typeface="Lato"/>
                <a:ea typeface="Lato"/>
                <a:cs typeface="Lato"/>
                <a:sym typeface="Lato"/>
              </a:rPr>
              <a:t>GPA Scores (Grades)</a:t>
            </a:r>
            <a:endParaRPr b="0" sz="1800">
              <a:highlight>
                <a:srgbClr val="FFFFFF"/>
              </a:highlight>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highlight>
                  <a:srgbClr val="FFFFFF"/>
                </a:highlight>
                <a:latin typeface="Lato"/>
                <a:ea typeface="Lato"/>
                <a:cs typeface="Lato"/>
                <a:sym typeface="Lato"/>
              </a:rPr>
              <a:t>Class rank (1-4)</a:t>
            </a:r>
            <a:endParaRPr b="0" sz="1800">
              <a:highlight>
                <a:srgbClr val="FFFFFF"/>
              </a:highlight>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highlight>
                  <a:srgbClr val="FFFFFF"/>
                </a:highlight>
                <a:latin typeface="Lato"/>
                <a:ea typeface="Lato"/>
                <a:cs typeface="Lato"/>
                <a:sym typeface="Lato"/>
              </a:rPr>
              <a:t>Admitted/Rejected</a:t>
            </a:r>
            <a:endParaRPr b="0" sz="1800">
              <a:highlight>
                <a:srgbClr val="FFFFFF"/>
              </a:highlight>
              <a:latin typeface="Lato"/>
              <a:ea typeface="Lato"/>
              <a:cs typeface="Lato"/>
              <a:sym typeface="Lato"/>
            </a:endParaRPr>
          </a:p>
          <a:p>
            <a:pPr indent="0" lvl="0" marL="0" rtl="0" algn="l">
              <a:lnSpc>
                <a:spcPct val="115000"/>
              </a:lnSpc>
              <a:spcBef>
                <a:spcPts val="7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5864925" y="1268975"/>
            <a:ext cx="2403894" cy="3358550"/>
          </a:xfrm>
          <a:prstGeom prst="rect">
            <a:avLst/>
          </a:prstGeom>
          <a:noFill/>
          <a:ln>
            <a:noFill/>
          </a:ln>
        </p:spPr>
      </p:pic>
      <p:sp>
        <p:nvSpPr>
          <p:cNvPr id="88" name="Google Shape;88;p15"/>
          <p:cNvSpPr txBox="1"/>
          <p:nvPr/>
        </p:nvSpPr>
        <p:spPr>
          <a:xfrm>
            <a:off x="464600" y="4810400"/>
            <a:ext cx="4107300" cy="3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The dataset originally came from here: </a:t>
            </a:r>
            <a:r>
              <a:rPr lang="en" sz="1050" u="sng">
                <a:solidFill>
                  <a:srgbClr val="337AB7"/>
                </a:solidFill>
                <a:highlight>
                  <a:srgbClr val="FFFFFF"/>
                </a:highlight>
                <a:hlinkClick r:id="rId4"/>
              </a:rPr>
              <a:t>http://www.ats.ucla.edu/</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idx="4294967295" type="title"/>
          </p:nvPr>
        </p:nvSpPr>
        <p:spPr>
          <a:xfrm>
            <a:off x="535775" y="71215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analysis</a:t>
            </a:r>
            <a:endParaRPr sz="2400"/>
          </a:p>
        </p:txBody>
      </p:sp>
      <p:sp>
        <p:nvSpPr>
          <p:cNvPr id="94" name="Google Shape;94;p16"/>
          <p:cNvSpPr txBox="1"/>
          <p:nvPr>
            <p:ph idx="4294967295" type="title"/>
          </p:nvPr>
        </p:nvSpPr>
        <p:spPr>
          <a:xfrm>
            <a:off x="535775" y="1078900"/>
            <a:ext cx="3466200" cy="36894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None/>
            </a:pPr>
            <a:r>
              <a:rPr b="0" lang="en" sz="1800">
                <a:highlight>
                  <a:srgbClr val="FFFFFF"/>
                </a:highlight>
                <a:latin typeface="Lato"/>
                <a:ea typeface="Lato"/>
                <a:cs typeface="Lato"/>
                <a:sym typeface="Lato"/>
              </a:rPr>
              <a:t>Plotting the data to see how it looks. In order to have a 2D plot, uses Grades and Test results.</a:t>
            </a:r>
            <a:endParaRPr b="0" sz="1800">
              <a:highlight>
                <a:srgbClr val="FFFFFF"/>
              </a:highlight>
              <a:latin typeface="Lato"/>
              <a:ea typeface="Lato"/>
              <a:cs typeface="Lato"/>
              <a:sym typeface="Lato"/>
            </a:endParaRPr>
          </a:p>
          <a:p>
            <a:pPr indent="0" lvl="0" marL="0" rtl="0" algn="l">
              <a:spcBef>
                <a:spcPts val="2200"/>
              </a:spcBef>
              <a:spcAft>
                <a:spcPts val="0"/>
              </a:spcAft>
              <a:buNone/>
            </a:pPr>
            <a:r>
              <a:rPr b="0" lang="en" sz="1800">
                <a:highlight>
                  <a:srgbClr val="FFFFFF"/>
                </a:highlight>
                <a:latin typeface="Lato"/>
                <a:ea typeface="Lato"/>
                <a:cs typeface="Lato"/>
                <a:sym typeface="Lato"/>
              </a:rPr>
              <a:t>Roughly, it looks like the students with high scores in the grades and test got admitted, while the ones with low scores didn't, but the data is not as nicely separable as we hoped it would.</a:t>
            </a:r>
            <a:endParaRPr b="0" sz="1800">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95" name="Google Shape;95;p16"/>
          <p:cNvPicPr preferRelativeResize="0"/>
          <p:nvPr/>
        </p:nvPicPr>
        <p:blipFill>
          <a:blip r:embed="rId3">
            <a:alphaModFix/>
          </a:blip>
          <a:stretch>
            <a:fillRect/>
          </a:stretch>
        </p:blipFill>
        <p:spPr>
          <a:xfrm>
            <a:off x="3904351" y="1531050"/>
            <a:ext cx="5046625" cy="332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578025" y="16310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analysis</a:t>
            </a:r>
            <a:endParaRPr sz="2400"/>
          </a:p>
        </p:txBody>
      </p:sp>
      <p:sp>
        <p:nvSpPr>
          <p:cNvPr id="101" name="Google Shape;101;p17"/>
          <p:cNvSpPr txBox="1"/>
          <p:nvPr>
            <p:ph idx="4294967295" type="title"/>
          </p:nvPr>
        </p:nvSpPr>
        <p:spPr>
          <a:xfrm>
            <a:off x="578025" y="582625"/>
            <a:ext cx="8460300" cy="16302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None/>
            </a:pPr>
            <a:r>
              <a:rPr b="0" lang="en" sz="1800">
                <a:highlight>
                  <a:srgbClr val="FFFFFF"/>
                </a:highlight>
                <a:latin typeface="Lato"/>
                <a:ea typeface="Lato"/>
                <a:cs typeface="Lato"/>
                <a:sym typeface="Lato"/>
              </a:rPr>
              <a:t>As the 2D plot is not giving clear insight based on just Grades and Test scores, maybe it would help to take the rank into account? </a:t>
            </a:r>
            <a:endParaRPr b="0" sz="1800">
              <a:highlight>
                <a:srgbClr val="FFFFFF"/>
              </a:highlight>
              <a:latin typeface="Lato"/>
              <a:ea typeface="Lato"/>
              <a:cs typeface="Lato"/>
              <a:sym typeface="Lato"/>
            </a:endParaRPr>
          </a:p>
          <a:p>
            <a:pPr indent="0" lvl="0" marL="0" rtl="0" algn="l">
              <a:spcBef>
                <a:spcPts val="2200"/>
              </a:spcBef>
              <a:spcAft>
                <a:spcPts val="0"/>
              </a:spcAft>
              <a:buNone/>
            </a:pPr>
            <a:r>
              <a:rPr b="0" lang="en" sz="1800">
                <a:highlight>
                  <a:srgbClr val="FFFFFF"/>
                </a:highlight>
                <a:latin typeface="Lato"/>
                <a:ea typeface="Lato"/>
                <a:cs typeface="Lato"/>
                <a:sym typeface="Lato"/>
              </a:rPr>
              <a:t>Let's make 4 plots, each one for each rank.</a:t>
            </a:r>
            <a:endParaRPr b="0" sz="1800">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4455850" y="210406"/>
            <a:ext cx="3320099" cy="2323190"/>
          </a:xfrm>
          <a:prstGeom prst="rect">
            <a:avLst/>
          </a:prstGeom>
          <a:noFill/>
          <a:ln>
            <a:noFill/>
          </a:ln>
        </p:spPr>
      </p:pic>
      <p:pic>
        <p:nvPicPr>
          <p:cNvPr id="107" name="Google Shape;107;p18"/>
          <p:cNvPicPr preferRelativeResize="0"/>
          <p:nvPr/>
        </p:nvPicPr>
        <p:blipFill>
          <a:blip r:embed="rId4">
            <a:alphaModFix/>
          </a:blip>
          <a:stretch>
            <a:fillRect/>
          </a:stretch>
        </p:blipFill>
        <p:spPr>
          <a:xfrm>
            <a:off x="578025" y="2759792"/>
            <a:ext cx="3476600" cy="2383708"/>
          </a:xfrm>
          <a:prstGeom prst="rect">
            <a:avLst/>
          </a:prstGeom>
          <a:noFill/>
          <a:ln>
            <a:noFill/>
          </a:ln>
        </p:spPr>
      </p:pic>
      <p:pic>
        <p:nvPicPr>
          <p:cNvPr id="108" name="Google Shape;108;p18"/>
          <p:cNvPicPr preferRelativeResize="0"/>
          <p:nvPr/>
        </p:nvPicPr>
        <p:blipFill>
          <a:blip r:embed="rId5">
            <a:alphaModFix/>
          </a:blip>
          <a:stretch>
            <a:fillRect/>
          </a:stretch>
        </p:blipFill>
        <p:spPr>
          <a:xfrm>
            <a:off x="578024" y="153534"/>
            <a:ext cx="3561051" cy="2436950"/>
          </a:xfrm>
          <a:prstGeom prst="rect">
            <a:avLst/>
          </a:prstGeom>
          <a:noFill/>
          <a:ln>
            <a:noFill/>
          </a:ln>
        </p:spPr>
      </p:pic>
      <p:pic>
        <p:nvPicPr>
          <p:cNvPr id="109" name="Google Shape;109;p18"/>
          <p:cNvPicPr preferRelativeResize="0"/>
          <p:nvPr/>
        </p:nvPicPr>
        <p:blipFill>
          <a:blip r:embed="rId6">
            <a:alphaModFix/>
          </a:blip>
          <a:stretch>
            <a:fillRect/>
          </a:stretch>
        </p:blipFill>
        <p:spPr>
          <a:xfrm>
            <a:off x="4523775" y="2701133"/>
            <a:ext cx="3354674" cy="22899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idx="4294967295" type="title"/>
          </p:nvPr>
        </p:nvSpPr>
        <p:spPr>
          <a:xfrm>
            <a:off x="578025" y="16310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analysis</a:t>
            </a:r>
            <a:endParaRPr sz="2400"/>
          </a:p>
        </p:txBody>
      </p:sp>
      <p:sp>
        <p:nvSpPr>
          <p:cNvPr id="115" name="Google Shape;115;p19"/>
          <p:cNvSpPr txBox="1"/>
          <p:nvPr>
            <p:ph idx="4294967295" type="title"/>
          </p:nvPr>
        </p:nvSpPr>
        <p:spPr>
          <a:xfrm>
            <a:off x="578025" y="582625"/>
            <a:ext cx="4226400" cy="18099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None/>
            </a:pPr>
            <a:r>
              <a:rPr b="0" lang="en" sz="1800">
                <a:highlight>
                  <a:srgbClr val="FFFFFF"/>
                </a:highlight>
                <a:latin typeface="Lato"/>
                <a:ea typeface="Lato"/>
                <a:cs typeface="Lato"/>
                <a:sym typeface="Lato"/>
              </a:rPr>
              <a:t>Taking Rank into account looks more promising. It seems that the lower the rank, the higher the acceptance rate. We use the rank as one of our inputs. </a:t>
            </a:r>
            <a:endParaRPr b="0" sz="1800">
              <a:highlight>
                <a:srgbClr val="FFFFFF"/>
              </a:highlight>
              <a:latin typeface="Lato"/>
              <a:ea typeface="Lato"/>
              <a:cs typeface="Lato"/>
              <a:sym typeface="Lato"/>
            </a:endParaRPr>
          </a:p>
          <a:p>
            <a:pPr indent="0" lvl="0" marL="0" rtl="0" algn="l">
              <a:spcBef>
                <a:spcPts val="2200"/>
              </a:spcBef>
              <a:spcAft>
                <a:spcPts val="0"/>
              </a:spcAft>
              <a:buNone/>
            </a:pPr>
            <a:r>
              <a:rPr b="0" lang="en" sz="1800">
                <a:highlight>
                  <a:srgbClr val="FFFFFF"/>
                </a:highlight>
                <a:latin typeface="Lato"/>
                <a:ea typeface="Lato"/>
                <a:cs typeface="Lato"/>
                <a:sym typeface="Lato"/>
              </a:rPr>
              <a:t>In order to do this, trying one-hot encoding using numpy 'get_dummies' function to convert the categorical variable Rank.</a:t>
            </a:r>
            <a:endParaRPr b="0" sz="1800">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116" name="Google Shape;116;p19"/>
          <p:cNvPicPr preferRelativeResize="0"/>
          <p:nvPr/>
        </p:nvPicPr>
        <p:blipFill>
          <a:blip r:embed="rId3">
            <a:alphaModFix/>
          </a:blip>
          <a:stretch>
            <a:fillRect/>
          </a:stretch>
        </p:blipFill>
        <p:spPr>
          <a:xfrm>
            <a:off x="4804421" y="829725"/>
            <a:ext cx="4052601" cy="328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idx="4294967295" type="title"/>
          </p:nvPr>
        </p:nvSpPr>
        <p:spPr>
          <a:xfrm>
            <a:off x="578025" y="16310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Scaling the data</a:t>
            </a:r>
            <a:endParaRPr sz="2400"/>
          </a:p>
        </p:txBody>
      </p:sp>
      <p:sp>
        <p:nvSpPr>
          <p:cNvPr id="122" name="Google Shape;122;p20"/>
          <p:cNvSpPr txBox="1"/>
          <p:nvPr>
            <p:ph idx="4294967295" type="title"/>
          </p:nvPr>
        </p:nvSpPr>
        <p:spPr>
          <a:xfrm>
            <a:off x="578025" y="582625"/>
            <a:ext cx="3993900" cy="16302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None/>
            </a:pPr>
            <a:r>
              <a:rPr b="0" lang="en" sz="1800">
                <a:highlight>
                  <a:srgbClr val="FFFFFF"/>
                </a:highlight>
                <a:latin typeface="Lato"/>
                <a:ea typeface="Lato"/>
                <a:cs typeface="Lato"/>
                <a:sym typeface="Lato"/>
              </a:rPr>
              <a:t>The range for grades is 1.0-4.0, whereas the range for test scores is roughly 200-800, which is much larger. This means our data is skewed, and that makes it hard for a neural network to handle. </a:t>
            </a:r>
            <a:endParaRPr b="0" sz="1800">
              <a:highlight>
                <a:srgbClr val="FFFFFF"/>
              </a:highlight>
              <a:latin typeface="Lato"/>
              <a:ea typeface="Lato"/>
              <a:cs typeface="Lato"/>
              <a:sym typeface="Lato"/>
            </a:endParaRPr>
          </a:p>
          <a:p>
            <a:pPr indent="0" lvl="0" marL="0" rtl="0" algn="l">
              <a:spcBef>
                <a:spcPts val="2200"/>
              </a:spcBef>
              <a:spcAft>
                <a:spcPts val="0"/>
              </a:spcAft>
              <a:buNone/>
            </a:pPr>
            <a:r>
              <a:rPr b="0" lang="en" sz="1800">
                <a:highlight>
                  <a:srgbClr val="FFFFFF"/>
                </a:highlight>
                <a:latin typeface="Lato"/>
                <a:ea typeface="Lato"/>
                <a:cs typeface="Lato"/>
                <a:sym typeface="Lato"/>
              </a:rPr>
              <a:t>We fit our two features into a range of 0-1, by dividing the grades by 4.0, and the test score by 800.</a:t>
            </a:r>
            <a:endParaRPr b="0" sz="1800">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123" name="Google Shape;123;p20"/>
          <p:cNvPicPr preferRelativeResize="0"/>
          <p:nvPr/>
        </p:nvPicPr>
        <p:blipFill>
          <a:blip r:embed="rId3">
            <a:alphaModFix/>
          </a:blip>
          <a:stretch>
            <a:fillRect/>
          </a:stretch>
        </p:blipFill>
        <p:spPr>
          <a:xfrm>
            <a:off x="4787675" y="745600"/>
            <a:ext cx="4267274" cy="35501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idx="4294967295" type="title"/>
          </p:nvPr>
        </p:nvSpPr>
        <p:spPr>
          <a:xfrm>
            <a:off x="578025" y="163100"/>
            <a:ext cx="715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Training the model</a:t>
            </a:r>
            <a:endParaRPr sz="2400"/>
          </a:p>
        </p:txBody>
      </p:sp>
      <p:sp>
        <p:nvSpPr>
          <p:cNvPr id="129" name="Google Shape;129;p21"/>
          <p:cNvSpPr txBox="1"/>
          <p:nvPr>
            <p:ph idx="4294967295" type="title"/>
          </p:nvPr>
        </p:nvSpPr>
        <p:spPr>
          <a:xfrm>
            <a:off x="647700" y="931100"/>
            <a:ext cx="5556600" cy="204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Lato"/>
                <a:ea typeface="Lato"/>
                <a:cs typeface="Lato"/>
                <a:sym typeface="Lato"/>
              </a:rPr>
              <a:t>In order to test our algorithm, we split the data into a Training and a Testing set. The size of the testing set is 10% of the total data.</a:t>
            </a:r>
            <a:endParaRPr b="0" sz="1800">
              <a:highlight>
                <a:srgbClr val="FFFFFF"/>
              </a:highlight>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n" sz="1800">
                <a:highlight>
                  <a:srgbClr val="FFFFFF"/>
                </a:highlight>
                <a:latin typeface="Lato"/>
                <a:ea typeface="Lato"/>
                <a:cs typeface="Lato"/>
                <a:sym typeface="Lato"/>
              </a:rPr>
              <a:t>Now, as a final step before the training, split the data into features (X) and targets (y).</a:t>
            </a:r>
            <a:endParaRPr b="0" sz="1800">
              <a:highlight>
                <a:srgbClr val="FFFFFF"/>
              </a:highlight>
              <a:latin typeface="Lato"/>
              <a:ea typeface="Lato"/>
              <a:cs typeface="Lato"/>
              <a:sym typeface="Lato"/>
            </a:endParaRPr>
          </a:p>
          <a:p>
            <a:pPr indent="0" lvl="0" marL="0" rtl="0" algn="l">
              <a:lnSpc>
                <a:spcPct val="115000"/>
              </a:lnSpc>
              <a:spcBef>
                <a:spcPts val="1600"/>
              </a:spcBef>
              <a:spcAft>
                <a:spcPts val="1600"/>
              </a:spcAft>
              <a:buNone/>
            </a:pPr>
            <a:r>
              <a:t/>
            </a:r>
            <a:endParaRPr b="0" sz="1800">
              <a:highlight>
                <a:srgbClr val="FFFFFF"/>
              </a:highlight>
              <a:latin typeface="Lato"/>
              <a:ea typeface="Lato"/>
              <a:cs typeface="Lato"/>
              <a:sym typeface="Lato"/>
            </a:endParaRPr>
          </a:p>
        </p:txBody>
      </p:sp>
      <p:pic>
        <p:nvPicPr>
          <p:cNvPr id="130" name="Google Shape;130;p21"/>
          <p:cNvPicPr preferRelativeResize="0"/>
          <p:nvPr/>
        </p:nvPicPr>
        <p:blipFill>
          <a:blip r:embed="rId3">
            <a:alphaModFix/>
          </a:blip>
          <a:stretch>
            <a:fillRect/>
          </a:stretch>
        </p:blipFill>
        <p:spPr>
          <a:xfrm>
            <a:off x="647700" y="3362375"/>
            <a:ext cx="7848600" cy="156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