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Impact" panose="020B0806030902050204" pitchFamily="34" charset="0"/>
      <p:regular r:id="rId13"/>
    </p:embeddedFont>
    <p:embeddedFont>
      <p:font typeface="Poppins" panose="020B0604020202020204" charset="0"/>
      <p:regular r:id="rId14"/>
    </p:embeddedFont>
    <p:embeddedFont>
      <p:font typeface="Calibri" panose="020F0502020204030204" pitchFamily="34" charset="0"/>
      <p:regular r:id="rId15"/>
      <p:bold r:id="rId16"/>
      <p:italic r:id="rId17"/>
      <p:boldItalic r:id="rId18"/>
    </p:embeddedFont>
    <p:embeddedFont>
      <p:font typeface="Poppins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3" d="100"/>
          <a:sy n="73" d="100"/>
        </p:scale>
        <p:origin x="594" y="-5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0.svg"/><Relationship Id="rId7" Type="http://schemas.openxmlformats.org/officeDocument/2006/relationships/image" Target="../media/image4.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42.sv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2.svg"/><Relationship Id="rId4" Type="http://schemas.openxmlformats.org/officeDocument/2006/relationships/image" Target="../media/image7.png"/><Relationship Id="rId9" Type="http://schemas.openxmlformats.org/officeDocument/2006/relationships/image" Target="../media/image14.svg"/></Relationships>
</file>

<file path=ppt/slides/_rels/slide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17.svg"/></Relationships>
</file>

<file path=ppt/slides/_rels/slide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2.sv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svg"/><Relationship Id="rId7" Type="http://schemas.openxmlformats.org/officeDocument/2006/relationships/image" Target="../media/image28.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26.svg"/><Relationship Id="rId4" Type="http://schemas.openxmlformats.org/officeDocument/2006/relationships/image" Target="../media/image15.png"/><Relationship Id="rId9" Type="http://schemas.openxmlformats.org/officeDocument/2006/relationships/image" Target="../media/image30.svg"/></Relationships>
</file>

<file path=ppt/slides/_rels/slide7.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4.svg"/><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4.svg"/><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36.svg"/><Relationship Id="rId7" Type="http://schemas.openxmlformats.org/officeDocument/2006/relationships/image" Target="../media/image30.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4.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A3939"/>
        </a:solidFill>
        <a:effectLst/>
      </p:bgPr>
    </p:bg>
    <p:spTree>
      <p:nvGrpSpPr>
        <p:cNvPr id="1" name=""/>
        <p:cNvGrpSpPr/>
        <p:nvPr/>
      </p:nvGrpSpPr>
      <p:grpSpPr>
        <a:xfrm>
          <a:off x="0" y="0"/>
          <a:ext cx="0" cy="0"/>
          <a:chOff x="0" y="0"/>
          <a:chExt cx="0" cy="0"/>
        </a:xfrm>
      </p:grpSpPr>
      <p:sp>
        <p:nvSpPr>
          <p:cNvPr id="2" name="TextBox 2"/>
          <p:cNvSpPr txBox="1"/>
          <p:nvPr/>
        </p:nvSpPr>
        <p:spPr>
          <a:xfrm>
            <a:off x="554245" y="1187560"/>
            <a:ext cx="10113755" cy="6155531"/>
          </a:xfrm>
          <a:prstGeom prst="rect">
            <a:avLst/>
          </a:prstGeom>
        </p:spPr>
        <p:txBody>
          <a:bodyPr wrap="square" lIns="0" tIns="0" rIns="0" bIns="0" rtlCol="0" anchor="t">
            <a:spAutoFit/>
          </a:bodyPr>
          <a:lstStyle/>
          <a:p>
            <a:pPr algn="l">
              <a:lnSpc>
                <a:spcPts val="16028"/>
              </a:lnSpc>
            </a:pPr>
            <a:r>
              <a:rPr lang="en-US" sz="19546" dirty="0">
                <a:solidFill>
                  <a:srgbClr val="FFB2E1"/>
                </a:solidFill>
                <a:latin typeface="Impact"/>
                <a:ea typeface="Impact"/>
                <a:cs typeface="Impact"/>
                <a:sym typeface="Impact"/>
              </a:rPr>
              <a:t>IT COURSE FINAL PROJECT</a:t>
            </a:r>
          </a:p>
        </p:txBody>
      </p:sp>
      <p:grpSp>
        <p:nvGrpSpPr>
          <p:cNvPr id="3" name="Group 3"/>
          <p:cNvGrpSpPr/>
          <p:nvPr/>
        </p:nvGrpSpPr>
        <p:grpSpPr>
          <a:xfrm rot="569835">
            <a:off x="3557165" y="2728311"/>
            <a:ext cx="4949162" cy="1260728"/>
            <a:chOff x="0" y="0"/>
            <a:chExt cx="1529806" cy="389696"/>
          </a:xfrm>
        </p:grpSpPr>
        <p:sp>
          <p:nvSpPr>
            <p:cNvPr id="4" name="Freeform 4"/>
            <p:cNvSpPr/>
            <p:nvPr/>
          </p:nvSpPr>
          <p:spPr>
            <a:xfrm>
              <a:off x="0" y="0"/>
              <a:ext cx="1529806" cy="389696"/>
            </a:xfrm>
            <a:custGeom>
              <a:avLst/>
              <a:gdLst/>
              <a:ahLst/>
              <a:cxnLst/>
              <a:rect l="l" t="t" r="r" b="b"/>
              <a:pathLst>
                <a:path w="1529806" h="389696">
                  <a:moveTo>
                    <a:pt x="0" y="0"/>
                  </a:moveTo>
                  <a:lnTo>
                    <a:pt x="1529806" y="0"/>
                  </a:lnTo>
                  <a:lnTo>
                    <a:pt x="1529806" y="389696"/>
                  </a:lnTo>
                  <a:lnTo>
                    <a:pt x="0" y="389696"/>
                  </a:lnTo>
                  <a:close/>
                </a:path>
              </a:pathLst>
            </a:custGeom>
            <a:solidFill>
              <a:srgbClr val="3A3939"/>
            </a:solidFill>
            <a:ln w="66675" cap="sq">
              <a:solidFill>
                <a:srgbClr val="FFB2E1"/>
              </a:solidFill>
              <a:prstDash val="solid"/>
              <a:miter/>
            </a:ln>
          </p:spPr>
        </p:sp>
        <p:sp>
          <p:nvSpPr>
            <p:cNvPr id="5" name="TextBox 5"/>
            <p:cNvSpPr txBox="1"/>
            <p:nvPr/>
          </p:nvSpPr>
          <p:spPr>
            <a:xfrm>
              <a:off x="0" y="-47625"/>
              <a:ext cx="1529806" cy="437321"/>
            </a:xfrm>
            <a:prstGeom prst="rect">
              <a:avLst/>
            </a:prstGeom>
          </p:spPr>
          <p:txBody>
            <a:bodyPr lIns="50800" tIns="50800" rIns="50800" bIns="50800" rtlCol="0" anchor="ctr"/>
            <a:lstStyle/>
            <a:p>
              <a:pPr algn="ctr">
                <a:lnSpc>
                  <a:spcPts val="2939"/>
                </a:lnSpc>
                <a:spcBef>
                  <a:spcPct val="0"/>
                </a:spcBef>
              </a:pPr>
              <a:endParaRPr/>
            </a:p>
          </p:txBody>
        </p:sp>
      </p:grpSp>
      <p:sp>
        <p:nvSpPr>
          <p:cNvPr id="6" name="Freeform 6"/>
          <p:cNvSpPr/>
          <p:nvPr/>
        </p:nvSpPr>
        <p:spPr>
          <a:xfrm>
            <a:off x="11849689" y="2170055"/>
            <a:ext cx="4734577" cy="4172346"/>
          </a:xfrm>
          <a:custGeom>
            <a:avLst/>
            <a:gdLst/>
            <a:ahLst/>
            <a:cxnLst/>
            <a:rect l="l" t="t" r="r" b="b"/>
            <a:pathLst>
              <a:path w="4734577" h="4172346">
                <a:moveTo>
                  <a:pt x="0" y="0"/>
                </a:moveTo>
                <a:lnTo>
                  <a:pt x="4734577" y="0"/>
                </a:lnTo>
                <a:lnTo>
                  <a:pt x="4734577" y="4172345"/>
                </a:lnTo>
                <a:lnTo>
                  <a:pt x="0" y="417234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rot="-10800000">
            <a:off x="0" y="8116945"/>
            <a:ext cx="2174007" cy="2170055"/>
          </a:xfrm>
          <a:custGeom>
            <a:avLst/>
            <a:gdLst/>
            <a:ahLst/>
            <a:cxnLst/>
            <a:rect l="l" t="t" r="r" b="b"/>
            <a:pathLst>
              <a:path w="2174007" h="2170055">
                <a:moveTo>
                  <a:pt x="0" y="0"/>
                </a:moveTo>
                <a:lnTo>
                  <a:pt x="2174007" y="0"/>
                </a:lnTo>
                <a:lnTo>
                  <a:pt x="2174007" y="2170055"/>
                </a:lnTo>
                <a:lnTo>
                  <a:pt x="0" y="217005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Freeform 8"/>
          <p:cNvSpPr/>
          <p:nvPr/>
        </p:nvSpPr>
        <p:spPr>
          <a:xfrm>
            <a:off x="16090663" y="0"/>
            <a:ext cx="2174007" cy="2170055"/>
          </a:xfrm>
          <a:custGeom>
            <a:avLst/>
            <a:gdLst/>
            <a:ahLst/>
            <a:cxnLst/>
            <a:rect l="l" t="t" r="r" b="b"/>
            <a:pathLst>
              <a:path w="2174007" h="2170055">
                <a:moveTo>
                  <a:pt x="0" y="0"/>
                </a:moveTo>
                <a:lnTo>
                  <a:pt x="2174007" y="0"/>
                </a:lnTo>
                <a:lnTo>
                  <a:pt x="2174007" y="2170055"/>
                </a:lnTo>
                <a:lnTo>
                  <a:pt x="0" y="217005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a:off x="16396156" y="8338829"/>
            <a:ext cx="1726288" cy="1726288"/>
          </a:xfrm>
          <a:custGeom>
            <a:avLst/>
            <a:gdLst/>
            <a:ahLst/>
            <a:cxnLst/>
            <a:rect l="l" t="t" r="r" b="b"/>
            <a:pathLst>
              <a:path w="1726288" h="1726288">
                <a:moveTo>
                  <a:pt x="0" y="0"/>
                </a:moveTo>
                <a:lnTo>
                  <a:pt x="1726288" y="0"/>
                </a:lnTo>
                <a:lnTo>
                  <a:pt x="1726288" y="1726288"/>
                </a:lnTo>
                <a:lnTo>
                  <a:pt x="0" y="1726288"/>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0" name="Freeform 10"/>
          <p:cNvSpPr/>
          <p:nvPr/>
        </p:nvSpPr>
        <p:spPr>
          <a:xfrm>
            <a:off x="1087004" y="4522628"/>
            <a:ext cx="2896195" cy="1241744"/>
          </a:xfrm>
          <a:custGeom>
            <a:avLst/>
            <a:gdLst/>
            <a:ahLst/>
            <a:cxnLst/>
            <a:rect l="l" t="t" r="r" b="b"/>
            <a:pathLst>
              <a:path w="2896195" h="1241744">
                <a:moveTo>
                  <a:pt x="0" y="0"/>
                </a:moveTo>
                <a:lnTo>
                  <a:pt x="2896195" y="0"/>
                </a:lnTo>
                <a:lnTo>
                  <a:pt x="2896195" y="1241744"/>
                </a:lnTo>
                <a:lnTo>
                  <a:pt x="0" y="1241744"/>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1" name="TextBox 11"/>
          <p:cNvSpPr txBox="1"/>
          <p:nvPr/>
        </p:nvSpPr>
        <p:spPr>
          <a:xfrm>
            <a:off x="743758" y="7212260"/>
            <a:ext cx="6449079" cy="498747"/>
          </a:xfrm>
          <a:prstGeom prst="rect">
            <a:avLst/>
          </a:prstGeom>
        </p:spPr>
        <p:txBody>
          <a:bodyPr lIns="0" tIns="0" rIns="0" bIns="0" rtlCol="0" anchor="t">
            <a:spAutoFit/>
          </a:bodyPr>
          <a:lstStyle/>
          <a:p>
            <a:pPr algn="l">
              <a:lnSpc>
                <a:spcPts val="3731"/>
              </a:lnSpc>
            </a:pPr>
            <a:r>
              <a:rPr lang="en-US" sz="3244" b="1">
                <a:solidFill>
                  <a:srgbClr val="FFB2E1"/>
                </a:solidFill>
                <a:latin typeface="Poppins Bold"/>
                <a:ea typeface="Poppins Bold"/>
                <a:cs typeface="Poppins Bold"/>
                <a:sym typeface="Poppins Bold"/>
              </a:rPr>
              <a:t> PREPARED BY UMEEMAH SAEED</a:t>
            </a:r>
          </a:p>
        </p:txBody>
      </p:sp>
      <p:sp>
        <p:nvSpPr>
          <p:cNvPr id="12" name="TextBox 12"/>
          <p:cNvSpPr txBox="1"/>
          <p:nvPr/>
        </p:nvSpPr>
        <p:spPr>
          <a:xfrm rot="569835">
            <a:off x="3939624" y="2918589"/>
            <a:ext cx="4412585" cy="696155"/>
          </a:xfrm>
          <a:prstGeom prst="rect">
            <a:avLst/>
          </a:prstGeom>
        </p:spPr>
        <p:txBody>
          <a:bodyPr lIns="0" tIns="0" rIns="0" bIns="0" rtlCol="0" anchor="t">
            <a:spAutoFit/>
          </a:bodyPr>
          <a:lstStyle/>
          <a:p>
            <a:pPr algn="ctr">
              <a:lnSpc>
                <a:spcPts val="5324"/>
              </a:lnSpc>
            </a:pPr>
            <a:r>
              <a:rPr lang="en-US" sz="4192" b="1">
                <a:solidFill>
                  <a:srgbClr val="FFB2E1"/>
                </a:solidFill>
                <a:latin typeface="Poppins Bold"/>
                <a:ea typeface="Poppins Bold"/>
                <a:cs typeface="Poppins Bold"/>
                <a:sym typeface="Poppins Bold"/>
              </a:rPr>
              <a:t>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A3939"/>
        </a:solidFill>
        <a:effectLst/>
      </p:bgPr>
    </p:bg>
    <p:spTree>
      <p:nvGrpSpPr>
        <p:cNvPr id="1" name=""/>
        <p:cNvGrpSpPr/>
        <p:nvPr/>
      </p:nvGrpSpPr>
      <p:grpSpPr>
        <a:xfrm>
          <a:off x="0" y="0"/>
          <a:ext cx="0" cy="0"/>
          <a:chOff x="0" y="0"/>
          <a:chExt cx="0" cy="0"/>
        </a:xfrm>
      </p:grpSpPr>
      <p:sp>
        <p:nvSpPr>
          <p:cNvPr id="2" name="Freeform 2"/>
          <p:cNvSpPr/>
          <p:nvPr/>
        </p:nvSpPr>
        <p:spPr>
          <a:xfrm>
            <a:off x="9753600" y="2530666"/>
            <a:ext cx="6662967" cy="6671306"/>
          </a:xfrm>
          <a:custGeom>
            <a:avLst/>
            <a:gdLst/>
            <a:ahLst/>
            <a:cxnLst/>
            <a:rect l="l" t="t" r="r" b="b"/>
            <a:pathLst>
              <a:path w="6662967" h="6671306">
                <a:moveTo>
                  <a:pt x="0" y="0"/>
                </a:moveTo>
                <a:lnTo>
                  <a:pt x="6662967" y="0"/>
                </a:lnTo>
                <a:lnTo>
                  <a:pt x="6662967" y="6671307"/>
                </a:lnTo>
                <a:lnTo>
                  <a:pt x="0" y="667130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762000" y="-100260"/>
            <a:ext cx="16002000" cy="2346796"/>
          </a:xfrm>
          <a:prstGeom prst="rect">
            <a:avLst/>
          </a:prstGeom>
        </p:spPr>
        <p:txBody>
          <a:bodyPr wrap="square" lIns="0" tIns="0" rIns="0" bIns="0" rtlCol="0" anchor="t">
            <a:spAutoFit/>
          </a:bodyPr>
          <a:lstStyle/>
          <a:p>
            <a:pPr algn="ctr">
              <a:lnSpc>
                <a:spcPts val="18334"/>
              </a:lnSpc>
              <a:spcBef>
                <a:spcPct val="0"/>
              </a:spcBef>
            </a:pPr>
            <a:r>
              <a:rPr lang="en-US" sz="15943" dirty="0">
                <a:solidFill>
                  <a:srgbClr val="FFB2E1"/>
                </a:solidFill>
                <a:latin typeface="Impact"/>
                <a:ea typeface="Impact"/>
                <a:cs typeface="Impact"/>
                <a:sym typeface="Impact"/>
              </a:rPr>
              <a:t>CAREER NEXT STEPS</a:t>
            </a:r>
          </a:p>
        </p:txBody>
      </p:sp>
      <p:sp>
        <p:nvSpPr>
          <p:cNvPr id="4" name="TextBox 4"/>
          <p:cNvSpPr txBox="1"/>
          <p:nvPr/>
        </p:nvSpPr>
        <p:spPr>
          <a:xfrm>
            <a:off x="1168458" y="2386194"/>
            <a:ext cx="6221261" cy="6923092"/>
          </a:xfrm>
          <a:prstGeom prst="rect">
            <a:avLst/>
          </a:prstGeom>
        </p:spPr>
        <p:txBody>
          <a:bodyPr lIns="0" tIns="0" rIns="0" bIns="0" rtlCol="0" anchor="t">
            <a:spAutoFit/>
          </a:bodyPr>
          <a:lstStyle/>
          <a:p>
            <a:pPr marL="799558" lvl="1" indent="-399779" algn="l">
              <a:lnSpc>
                <a:spcPts val="9258"/>
              </a:lnSpc>
              <a:buFont typeface="Arial"/>
              <a:buChar char="•"/>
            </a:pPr>
            <a:r>
              <a:rPr lang="en-US" sz="3703" b="1" u="none" strike="noStrike" spc="37">
                <a:solidFill>
                  <a:srgbClr val="FFFFFF"/>
                </a:solidFill>
                <a:latin typeface="Poppins Bold"/>
                <a:ea typeface="Poppins Bold"/>
                <a:cs typeface="Poppins Bold"/>
                <a:sym typeface="Poppins Bold"/>
              </a:rPr>
              <a:t>Learn advanced Excel</a:t>
            </a:r>
          </a:p>
          <a:p>
            <a:pPr marL="799558" lvl="1" indent="-399779" algn="l">
              <a:lnSpc>
                <a:spcPts val="9258"/>
              </a:lnSpc>
              <a:buFont typeface="Arial"/>
              <a:buChar char="•"/>
            </a:pPr>
            <a:r>
              <a:rPr lang="en-US" sz="3703" b="1" u="none" strike="noStrike" spc="37">
                <a:solidFill>
                  <a:srgbClr val="FFFFFF"/>
                </a:solidFill>
                <a:latin typeface="Poppins Bold"/>
                <a:ea typeface="Poppins Bold"/>
                <a:cs typeface="Poppins Bold"/>
                <a:sym typeface="Poppins Bold"/>
              </a:rPr>
              <a:t> Python basics</a:t>
            </a:r>
          </a:p>
          <a:p>
            <a:pPr marL="799558" lvl="1" indent="-399779" algn="l">
              <a:lnSpc>
                <a:spcPts val="9258"/>
              </a:lnSpc>
              <a:buFont typeface="Arial"/>
              <a:buChar char="•"/>
            </a:pPr>
            <a:r>
              <a:rPr lang="en-US" sz="3703" b="1" u="none" strike="noStrike" spc="37">
                <a:solidFill>
                  <a:srgbClr val="FFFFFF"/>
                </a:solidFill>
                <a:latin typeface="Poppins Bold"/>
                <a:ea typeface="Poppins Bold"/>
                <a:cs typeface="Poppins Bold"/>
                <a:sym typeface="Poppins Bold"/>
              </a:rPr>
              <a:t>Earn certifications</a:t>
            </a:r>
          </a:p>
          <a:p>
            <a:pPr marL="799558" lvl="1" indent="-399779" algn="l">
              <a:lnSpc>
                <a:spcPts val="9258"/>
              </a:lnSpc>
              <a:buFont typeface="Arial"/>
              <a:buChar char="•"/>
            </a:pPr>
            <a:r>
              <a:rPr lang="en-US" sz="3703" b="1" u="none" strike="noStrike" spc="37">
                <a:solidFill>
                  <a:srgbClr val="FFFFFF"/>
                </a:solidFill>
                <a:latin typeface="Poppins Bold"/>
                <a:ea typeface="Poppins Bold"/>
                <a:cs typeface="Poppins Bold"/>
                <a:sym typeface="Poppins Bold"/>
              </a:rPr>
              <a:t>Start freelancing(CV design,Excel analysis)</a:t>
            </a:r>
          </a:p>
        </p:txBody>
      </p:sp>
      <p:sp>
        <p:nvSpPr>
          <p:cNvPr id="5" name="Freeform 5"/>
          <p:cNvSpPr/>
          <p:nvPr/>
        </p:nvSpPr>
        <p:spPr>
          <a:xfrm>
            <a:off x="16113993" y="0"/>
            <a:ext cx="2174007" cy="2170055"/>
          </a:xfrm>
          <a:custGeom>
            <a:avLst/>
            <a:gdLst/>
            <a:ahLst/>
            <a:cxnLst/>
            <a:rect l="l" t="t" r="r" b="b"/>
            <a:pathLst>
              <a:path w="2174007" h="2170055">
                <a:moveTo>
                  <a:pt x="0" y="0"/>
                </a:moveTo>
                <a:lnTo>
                  <a:pt x="2174007" y="0"/>
                </a:lnTo>
                <a:lnTo>
                  <a:pt x="2174007" y="2170055"/>
                </a:lnTo>
                <a:lnTo>
                  <a:pt x="0" y="217005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Freeform 6"/>
          <p:cNvSpPr/>
          <p:nvPr/>
        </p:nvSpPr>
        <p:spPr>
          <a:xfrm rot="-10800000">
            <a:off x="-50002" y="8116945"/>
            <a:ext cx="2174007" cy="2170055"/>
          </a:xfrm>
          <a:custGeom>
            <a:avLst/>
            <a:gdLst/>
            <a:ahLst/>
            <a:cxnLst/>
            <a:rect l="l" t="t" r="r" b="b"/>
            <a:pathLst>
              <a:path w="2174007" h="2170055">
                <a:moveTo>
                  <a:pt x="0" y="0"/>
                </a:moveTo>
                <a:lnTo>
                  <a:pt x="2174008" y="0"/>
                </a:lnTo>
                <a:lnTo>
                  <a:pt x="2174008" y="2170055"/>
                </a:lnTo>
                <a:lnTo>
                  <a:pt x="0" y="217005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A3939"/>
        </a:solidFill>
        <a:effectLst/>
      </p:bgPr>
    </p:bg>
    <p:spTree>
      <p:nvGrpSpPr>
        <p:cNvPr id="1" name=""/>
        <p:cNvGrpSpPr/>
        <p:nvPr/>
      </p:nvGrpSpPr>
      <p:grpSpPr>
        <a:xfrm>
          <a:off x="0" y="0"/>
          <a:ext cx="0" cy="0"/>
          <a:chOff x="0" y="0"/>
          <a:chExt cx="0" cy="0"/>
        </a:xfrm>
      </p:grpSpPr>
      <p:sp>
        <p:nvSpPr>
          <p:cNvPr id="2" name="TextBox 2"/>
          <p:cNvSpPr txBox="1"/>
          <p:nvPr/>
        </p:nvSpPr>
        <p:spPr>
          <a:xfrm>
            <a:off x="1379254" y="2170054"/>
            <a:ext cx="15537146" cy="6488956"/>
          </a:xfrm>
          <a:prstGeom prst="rect">
            <a:avLst/>
          </a:prstGeom>
        </p:spPr>
        <p:txBody>
          <a:bodyPr wrap="square" lIns="0" tIns="0" rIns="0" bIns="0" rtlCol="0" anchor="t">
            <a:spAutoFit/>
          </a:bodyPr>
          <a:lstStyle/>
          <a:p>
            <a:pPr algn="ctr">
              <a:lnSpc>
                <a:spcPts val="50648"/>
              </a:lnSpc>
              <a:spcBef>
                <a:spcPct val="0"/>
              </a:spcBef>
            </a:pPr>
            <a:r>
              <a:rPr lang="en-US" sz="44041" dirty="0">
                <a:solidFill>
                  <a:srgbClr val="FFB2E1"/>
                </a:solidFill>
                <a:latin typeface="Impact"/>
                <a:ea typeface="Impact"/>
                <a:cs typeface="Impact"/>
                <a:sym typeface="Impact"/>
              </a:rPr>
              <a:t>THE </a:t>
            </a:r>
            <a:r>
              <a:rPr lang="en-US" sz="1600" dirty="0">
                <a:solidFill>
                  <a:srgbClr val="FFB2E1"/>
                </a:solidFill>
                <a:latin typeface="Impact"/>
                <a:ea typeface="Impact"/>
                <a:cs typeface="Impact"/>
                <a:sym typeface="Impact"/>
              </a:rPr>
              <a:t>END</a:t>
            </a:r>
          </a:p>
        </p:txBody>
      </p:sp>
      <p:sp>
        <p:nvSpPr>
          <p:cNvPr id="3" name="Freeform 3"/>
          <p:cNvSpPr/>
          <p:nvPr/>
        </p:nvSpPr>
        <p:spPr>
          <a:xfrm>
            <a:off x="14841833" y="4565915"/>
            <a:ext cx="2673469" cy="2440148"/>
          </a:xfrm>
          <a:custGeom>
            <a:avLst/>
            <a:gdLst/>
            <a:ahLst/>
            <a:cxnLst/>
            <a:rect l="l" t="t" r="r" b="b"/>
            <a:pathLst>
              <a:path w="2673469" h="2440148">
                <a:moveTo>
                  <a:pt x="0" y="0"/>
                </a:moveTo>
                <a:lnTo>
                  <a:pt x="2673469" y="0"/>
                </a:lnTo>
                <a:lnTo>
                  <a:pt x="2673469" y="2440148"/>
                </a:lnTo>
                <a:lnTo>
                  <a:pt x="0" y="244014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21429" y="141482"/>
            <a:ext cx="1920620" cy="1379755"/>
          </a:xfrm>
          <a:custGeom>
            <a:avLst/>
            <a:gdLst/>
            <a:ahLst/>
            <a:cxnLst/>
            <a:rect l="l" t="t" r="r" b="b"/>
            <a:pathLst>
              <a:path w="1920620" h="1379755">
                <a:moveTo>
                  <a:pt x="0" y="0"/>
                </a:moveTo>
                <a:lnTo>
                  <a:pt x="1920619" y="0"/>
                </a:lnTo>
                <a:lnTo>
                  <a:pt x="1920619" y="1379755"/>
                </a:lnTo>
                <a:lnTo>
                  <a:pt x="0" y="137975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TextBox 5"/>
          <p:cNvSpPr txBox="1"/>
          <p:nvPr/>
        </p:nvSpPr>
        <p:spPr>
          <a:xfrm>
            <a:off x="8545234" y="8713395"/>
            <a:ext cx="4321724" cy="777740"/>
          </a:xfrm>
          <a:prstGeom prst="rect">
            <a:avLst/>
          </a:prstGeom>
        </p:spPr>
        <p:txBody>
          <a:bodyPr lIns="0" tIns="0" rIns="0" bIns="0" rtlCol="0" anchor="t">
            <a:spAutoFit/>
          </a:bodyPr>
          <a:lstStyle/>
          <a:p>
            <a:pPr algn="ctr">
              <a:lnSpc>
                <a:spcPts val="5754"/>
              </a:lnSpc>
              <a:spcBef>
                <a:spcPct val="0"/>
              </a:spcBef>
            </a:pPr>
            <a:r>
              <a:rPr lang="en-US" sz="5004">
                <a:solidFill>
                  <a:srgbClr val="FFB2E1"/>
                </a:solidFill>
                <a:latin typeface="Poppins"/>
                <a:ea typeface="Poppins"/>
                <a:cs typeface="Poppins"/>
                <a:sym typeface="Poppins"/>
              </a:rPr>
              <a:t>INSTRUCTOR:</a:t>
            </a:r>
          </a:p>
        </p:txBody>
      </p:sp>
      <p:sp>
        <p:nvSpPr>
          <p:cNvPr id="6" name="TextBox 6"/>
          <p:cNvSpPr txBox="1"/>
          <p:nvPr/>
        </p:nvSpPr>
        <p:spPr>
          <a:xfrm>
            <a:off x="12866958" y="8883559"/>
            <a:ext cx="4648344" cy="446936"/>
          </a:xfrm>
          <a:prstGeom prst="rect">
            <a:avLst/>
          </a:prstGeom>
        </p:spPr>
        <p:txBody>
          <a:bodyPr lIns="0" tIns="0" rIns="0" bIns="0" rtlCol="0" anchor="t">
            <a:spAutoFit/>
          </a:bodyPr>
          <a:lstStyle/>
          <a:p>
            <a:pPr algn="ctr">
              <a:lnSpc>
                <a:spcPts val="3318"/>
              </a:lnSpc>
              <a:spcBef>
                <a:spcPct val="0"/>
              </a:spcBef>
            </a:pPr>
            <a:r>
              <a:rPr lang="en-US" sz="2885">
                <a:solidFill>
                  <a:srgbClr val="FFB2E1"/>
                </a:solidFill>
                <a:latin typeface="Poppins"/>
                <a:ea typeface="Poppins"/>
                <a:cs typeface="Poppins"/>
                <a:sym typeface="Poppins"/>
              </a:rPr>
              <a:t>SIR ABDUL MUNIM USMANI</a:t>
            </a:r>
          </a:p>
        </p:txBody>
      </p:sp>
      <p:sp>
        <p:nvSpPr>
          <p:cNvPr id="7" name="Freeform 7"/>
          <p:cNvSpPr/>
          <p:nvPr/>
        </p:nvSpPr>
        <p:spPr>
          <a:xfrm rot="-10800000">
            <a:off x="0" y="8116945"/>
            <a:ext cx="2174007" cy="2170055"/>
          </a:xfrm>
          <a:custGeom>
            <a:avLst/>
            <a:gdLst/>
            <a:ahLst/>
            <a:cxnLst/>
            <a:rect l="l" t="t" r="r" b="b"/>
            <a:pathLst>
              <a:path w="2174007" h="2170055">
                <a:moveTo>
                  <a:pt x="0" y="0"/>
                </a:moveTo>
                <a:lnTo>
                  <a:pt x="2174007" y="0"/>
                </a:lnTo>
                <a:lnTo>
                  <a:pt x="2174007" y="2170055"/>
                </a:lnTo>
                <a:lnTo>
                  <a:pt x="0" y="217005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8" name="Freeform 8"/>
          <p:cNvSpPr/>
          <p:nvPr/>
        </p:nvSpPr>
        <p:spPr>
          <a:xfrm>
            <a:off x="16113993" y="0"/>
            <a:ext cx="2174007" cy="2170055"/>
          </a:xfrm>
          <a:custGeom>
            <a:avLst/>
            <a:gdLst/>
            <a:ahLst/>
            <a:cxnLst/>
            <a:rect l="l" t="t" r="r" b="b"/>
            <a:pathLst>
              <a:path w="2174007" h="2170055">
                <a:moveTo>
                  <a:pt x="0" y="0"/>
                </a:moveTo>
                <a:lnTo>
                  <a:pt x="2174007" y="0"/>
                </a:lnTo>
                <a:lnTo>
                  <a:pt x="2174007" y="2170055"/>
                </a:lnTo>
                <a:lnTo>
                  <a:pt x="0" y="217005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A3939"/>
        </a:solidFill>
        <a:effectLst/>
      </p:bgPr>
    </p:bg>
    <p:spTree>
      <p:nvGrpSpPr>
        <p:cNvPr id="1" name=""/>
        <p:cNvGrpSpPr/>
        <p:nvPr/>
      </p:nvGrpSpPr>
      <p:grpSpPr>
        <a:xfrm>
          <a:off x="0" y="0"/>
          <a:ext cx="0" cy="0"/>
          <a:chOff x="0" y="0"/>
          <a:chExt cx="0" cy="0"/>
        </a:xfrm>
      </p:grpSpPr>
      <p:sp>
        <p:nvSpPr>
          <p:cNvPr id="2" name="TextBox 2"/>
          <p:cNvSpPr txBox="1"/>
          <p:nvPr/>
        </p:nvSpPr>
        <p:spPr>
          <a:xfrm>
            <a:off x="3508576" y="495300"/>
            <a:ext cx="12469826" cy="2346796"/>
          </a:xfrm>
          <a:prstGeom prst="rect">
            <a:avLst/>
          </a:prstGeom>
        </p:spPr>
        <p:txBody>
          <a:bodyPr wrap="square" lIns="0" tIns="0" rIns="0" bIns="0" rtlCol="0" anchor="t">
            <a:spAutoFit/>
          </a:bodyPr>
          <a:lstStyle/>
          <a:p>
            <a:pPr algn="ctr">
              <a:lnSpc>
                <a:spcPts val="18334"/>
              </a:lnSpc>
              <a:spcBef>
                <a:spcPct val="0"/>
              </a:spcBef>
            </a:pPr>
            <a:r>
              <a:rPr lang="en-US" sz="15943" dirty="0">
                <a:solidFill>
                  <a:srgbClr val="FFB2E1"/>
                </a:solidFill>
                <a:latin typeface="Impact"/>
                <a:ea typeface="Impact"/>
                <a:cs typeface="Impact"/>
                <a:sym typeface="Impact"/>
              </a:rPr>
              <a:t>ABOUT COURSE </a:t>
            </a:r>
          </a:p>
        </p:txBody>
      </p:sp>
      <p:sp>
        <p:nvSpPr>
          <p:cNvPr id="3" name="TextBox 3"/>
          <p:cNvSpPr txBox="1"/>
          <p:nvPr/>
        </p:nvSpPr>
        <p:spPr>
          <a:xfrm>
            <a:off x="2096055" y="2075310"/>
            <a:ext cx="13882347" cy="8422569"/>
          </a:xfrm>
          <a:prstGeom prst="rect">
            <a:avLst/>
          </a:prstGeom>
        </p:spPr>
        <p:txBody>
          <a:bodyPr lIns="0" tIns="0" rIns="0" bIns="0" rtlCol="0" anchor="t">
            <a:spAutoFit/>
          </a:bodyPr>
          <a:lstStyle/>
          <a:p>
            <a:pPr algn="l">
              <a:lnSpc>
                <a:spcPts val="7434"/>
              </a:lnSpc>
            </a:pPr>
            <a:endParaRPr/>
          </a:p>
          <a:p>
            <a:pPr marL="775454" lvl="1" indent="-387727" algn="l">
              <a:lnSpc>
                <a:spcPts val="7434"/>
              </a:lnSpc>
              <a:buFont typeface="Arial"/>
              <a:buChar char="•"/>
            </a:pPr>
            <a:r>
              <a:rPr lang="en-US" sz="3591" b="1" spc="359">
                <a:solidFill>
                  <a:srgbClr val="FFFFFF"/>
                </a:solidFill>
                <a:latin typeface="Poppins Bold"/>
                <a:ea typeface="Poppins Bold"/>
                <a:cs typeface="Poppins Bold"/>
                <a:sym typeface="Poppins Bold"/>
              </a:rPr>
              <a:t>Duration: 3 months (48 hours)</a:t>
            </a:r>
          </a:p>
          <a:p>
            <a:pPr marL="775454" lvl="1" indent="-387727" algn="l">
              <a:lnSpc>
                <a:spcPts val="7434"/>
              </a:lnSpc>
              <a:buFont typeface="Arial"/>
              <a:buChar char="•"/>
            </a:pPr>
            <a:r>
              <a:rPr lang="en-US" sz="3591" b="1">
                <a:solidFill>
                  <a:srgbClr val="FFFFFF"/>
                </a:solidFill>
                <a:latin typeface="Poppins Bold"/>
                <a:ea typeface="Poppins Bold"/>
                <a:cs typeface="Poppins Bold"/>
                <a:sym typeface="Poppins Bold"/>
              </a:rPr>
              <a:t>Focus: Practical IT skills for daily use and career readiness</a:t>
            </a:r>
          </a:p>
          <a:p>
            <a:pPr marL="775454" lvl="1" indent="-387727" algn="l">
              <a:lnSpc>
                <a:spcPts val="7434"/>
              </a:lnSpc>
              <a:buFont typeface="Arial"/>
              <a:buChar char="•"/>
            </a:pPr>
            <a:r>
              <a:rPr lang="en-US" sz="3591" b="1">
                <a:solidFill>
                  <a:srgbClr val="FFFFFF"/>
                </a:solidFill>
                <a:latin typeface="Poppins Bold"/>
                <a:ea typeface="Poppins Bold"/>
                <a:cs typeface="Poppins Bold"/>
                <a:sym typeface="Poppins Bold"/>
              </a:rPr>
              <a:t>Tools learned: Word, Excel, PowerPoint, GitHub</a:t>
            </a:r>
          </a:p>
          <a:p>
            <a:pPr marL="775454" lvl="1" indent="-387727" algn="l">
              <a:lnSpc>
                <a:spcPts val="7434"/>
              </a:lnSpc>
              <a:buFont typeface="Arial"/>
              <a:buChar char="•"/>
            </a:pPr>
            <a:r>
              <a:rPr lang="en-US" sz="3591" b="1">
                <a:solidFill>
                  <a:srgbClr val="FFFFFF"/>
                </a:solidFill>
                <a:latin typeface="Poppins Bold"/>
                <a:ea typeface="Poppins Bold"/>
                <a:cs typeface="Poppins Bold"/>
                <a:sym typeface="Poppins Bold"/>
              </a:rPr>
              <a:t>Networking basics: Internet, IP, troubleshooting</a:t>
            </a:r>
          </a:p>
          <a:p>
            <a:pPr marL="775454" lvl="1" indent="-387727" algn="l">
              <a:lnSpc>
                <a:spcPts val="7434"/>
              </a:lnSpc>
              <a:buFont typeface="Arial"/>
              <a:buChar char="•"/>
            </a:pPr>
            <a:r>
              <a:rPr lang="en-US" sz="3591" b="1">
                <a:solidFill>
                  <a:srgbClr val="FFFFFF"/>
                </a:solidFill>
                <a:latin typeface="Poppins Bold"/>
                <a:ea typeface="Poppins Bold"/>
                <a:cs typeface="Poppins Bold"/>
                <a:sym typeface="Poppins Bold"/>
              </a:rPr>
              <a:t>Logic building &amp; problem-solving</a:t>
            </a:r>
          </a:p>
          <a:p>
            <a:pPr marL="775454" lvl="1" indent="-387727" algn="l">
              <a:lnSpc>
                <a:spcPts val="7434"/>
              </a:lnSpc>
              <a:buFont typeface="Arial"/>
              <a:buChar char="•"/>
            </a:pPr>
            <a:r>
              <a:rPr lang="en-US" sz="3591" b="1">
                <a:solidFill>
                  <a:srgbClr val="FFFFFF"/>
                </a:solidFill>
                <a:latin typeface="Poppins Bold"/>
                <a:ea typeface="Poppins Bold"/>
                <a:cs typeface="Poppins Bold"/>
                <a:sym typeface="Poppins Bold"/>
              </a:rPr>
              <a:t>Hands-on assignments and final project</a:t>
            </a:r>
          </a:p>
          <a:p>
            <a:pPr algn="l">
              <a:lnSpc>
                <a:spcPts val="7434"/>
              </a:lnSpc>
            </a:pPr>
            <a:endParaRPr lang="en-US" sz="3591" b="1">
              <a:solidFill>
                <a:srgbClr val="FFFFFF"/>
              </a:solidFill>
              <a:latin typeface="Poppins Bold"/>
              <a:ea typeface="Poppins Bold"/>
              <a:cs typeface="Poppins Bold"/>
              <a:sym typeface="Poppins Bold"/>
            </a:endParaRPr>
          </a:p>
        </p:txBody>
      </p:sp>
      <p:sp>
        <p:nvSpPr>
          <p:cNvPr id="4" name="Freeform 4"/>
          <p:cNvSpPr/>
          <p:nvPr/>
        </p:nvSpPr>
        <p:spPr>
          <a:xfrm rot="-10800000">
            <a:off x="28819" y="8116945"/>
            <a:ext cx="2174007" cy="2170055"/>
          </a:xfrm>
          <a:custGeom>
            <a:avLst/>
            <a:gdLst/>
            <a:ahLst/>
            <a:cxnLst/>
            <a:rect l="l" t="t" r="r" b="b"/>
            <a:pathLst>
              <a:path w="2174007" h="2170055">
                <a:moveTo>
                  <a:pt x="0" y="0"/>
                </a:moveTo>
                <a:lnTo>
                  <a:pt x="2174007" y="0"/>
                </a:lnTo>
                <a:lnTo>
                  <a:pt x="2174007" y="2170055"/>
                </a:lnTo>
                <a:lnTo>
                  <a:pt x="0" y="217005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6113993" y="0"/>
            <a:ext cx="2174007" cy="2170055"/>
          </a:xfrm>
          <a:custGeom>
            <a:avLst/>
            <a:gdLst/>
            <a:ahLst/>
            <a:cxnLst/>
            <a:rect l="l" t="t" r="r" b="b"/>
            <a:pathLst>
              <a:path w="2174007" h="2170055">
                <a:moveTo>
                  <a:pt x="0" y="0"/>
                </a:moveTo>
                <a:lnTo>
                  <a:pt x="2174007" y="0"/>
                </a:lnTo>
                <a:lnTo>
                  <a:pt x="2174007" y="2170055"/>
                </a:lnTo>
                <a:lnTo>
                  <a:pt x="0" y="217005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A3939"/>
        </a:solidFill>
        <a:effectLst/>
      </p:bgPr>
    </p:bg>
    <p:spTree>
      <p:nvGrpSpPr>
        <p:cNvPr id="1" name=""/>
        <p:cNvGrpSpPr/>
        <p:nvPr/>
      </p:nvGrpSpPr>
      <p:grpSpPr>
        <a:xfrm>
          <a:off x="0" y="0"/>
          <a:ext cx="0" cy="0"/>
          <a:chOff x="0" y="0"/>
          <a:chExt cx="0" cy="0"/>
        </a:xfrm>
      </p:grpSpPr>
      <p:sp>
        <p:nvSpPr>
          <p:cNvPr id="2" name="Freeform 2"/>
          <p:cNvSpPr/>
          <p:nvPr/>
        </p:nvSpPr>
        <p:spPr>
          <a:xfrm>
            <a:off x="159111" y="2153434"/>
            <a:ext cx="7375458" cy="4488761"/>
          </a:xfrm>
          <a:custGeom>
            <a:avLst/>
            <a:gdLst/>
            <a:ahLst/>
            <a:cxnLst/>
            <a:rect l="l" t="t" r="r" b="b"/>
            <a:pathLst>
              <a:path w="7375458" h="4488761">
                <a:moveTo>
                  <a:pt x="0" y="0"/>
                </a:moveTo>
                <a:lnTo>
                  <a:pt x="7375458" y="0"/>
                </a:lnTo>
                <a:lnTo>
                  <a:pt x="7375458" y="4488760"/>
                </a:lnTo>
                <a:lnTo>
                  <a:pt x="0" y="4488760"/>
                </a:lnTo>
                <a:lnTo>
                  <a:pt x="0" y="0"/>
                </a:lnTo>
                <a:close/>
              </a:path>
            </a:pathLst>
          </a:custGeom>
          <a:blipFill>
            <a:blip r:embed="rId2"/>
            <a:stretch>
              <a:fillRect t="-19740" b="-3491"/>
            </a:stretch>
          </a:blipFill>
          <a:ln w="47625" cap="sq">
            <a:solidFill>
              <a:srgbClr val="000000"/>
            </a:solidFill>
            <a:prstDash val="solid"/>
            <a:miter/>
          </a:ln>
        </p:spPr>
      </p:sp>
      <p:sp>
        <p:nvSpPr>
          <p:cNvPr id="3" name="Freeform 3"/>
          <p:cNvSpPr/>
          <p:nvPr/>
        </p:nvSpPr>
        <p:spPr>
          <a:xfrm>
            <a:off x="6706740" y="2724467"/>
            <a:ext cx="5033871" cy="6058494"/>
          </a:xfrm>
          <a:custGeom>
            <a:avLst/>
            <a:gdLst/>
            <a:ahLst/>
            <a:cxnLst/>
            <a:rect l="l" t="t" r="r" b="b"/>
            <a:pathLst>
              <a:path w="5033871" h="6058494">
                <a:moveTo>
                  <a:pt x="0" y="0"/>
                </a:moveTo>
                <a:lnTo>
                  <a:pt x="5033871" y="0"/>
                </a:lnTo>
                <a:lnTo>
                  <a:pt x="5033871" y="6058494"/>
                </a:lnTo>
                <a:lnTo>
                  <a:pt x="0" y="6058494"/>
                </a:lnTo>
                <a:lnTo>
                  <a:pt x="0" y="0"/>
                </a:lnTo>
                <a:close/>
              </a:path>
            </a:pathLst>
          </a:custGeom>
          <a:blipFill>
            <a:blip r:embed="rId3"/>
            <a:stretch>
              <a:fillRect l="-74542" t="-26936" r="-73822" b="-27834"/>
            </a:stretch>
          </a:blipFill>
          <a:ln w="95250" cap="sq">
            <a:solidFill>
              <a:srgbClr val="000000"/>
            </a:solidFill>
            <a:prstDash val="solid"/>
            <a:miter/>
          </a:ln>
        </p:spPr>
      </p:sp>
      <p:sp>
        <p:nvSpPr>
          <p:cNvPr id="4" name="TextBox 4"/>
          <p:cNvSpPr txBox="1"/>
          <p:nvPr/>
        </p:nvSpPr>
        <p:spPr>
          <a:xfrm>
            <a:off x="0" y="6704847"/>
            <a:ext cx="6667554" cy="258883"/>
          </a:xfrm>
          <a:prstGeom prst="rect">
            <a:avLst/>
          </a:prstGeom>
        </p:spPr>
        <p:txBody>
          <a:bodyPr lIns="0" tIns="0" rIns="0" bIns="0" rtlCol="0" anchor="t">
            <a:spAutoFit/>
          </a:bodyPr>
          <a:lstStyle/>
          <a:p>
            <a:pPr algn="ctr">
              <a:lnSpc>
                <a:spcPts val="1998"/>
              </a:lnSpc>
              <a:spcBef>
                <a:spcPct val="0"/>
              </a:spcBef>
            </a:pPr>
            <a:r>
              <a:rPr lang="en-US" sz="1737" b="1">
                <a:solidFill>
                  <a:srgbClr val="FFFFFF"/>
                </a:solidFill>
                <a:latin typeface="Poppins Bold"/>
                <a:ea typeface="Poppins Bold"/>
                <a:cs typeface="Poppins Bold"/>
                <a:sym typeface="Poppins Bold"/>
              </a:rPr>
              <a:t>CREATED USING MS WORD – FORMATTING, TABLES, LAYOUT</a:t>
            </a:r>
          </a:p>
        </p:txBody>
      </p:sp>
      <p:sp>
        <p:nvSpPr>
          <p:cNvPr id="5" name="Freeform 5"/>
          <p:cNvSpPr/>
          <p:nvPr/>
        </p:nvSpPr>
        <p:spPr>
          <a:xfrm>
            <a:off x="15610643" y="6790078"/>
            <a:ext cx="1648657" cy="1992883"/>
          </a:xfrm>
          <a:custGeom>
            <a:avLst/>
            <a:gdLst/>
            <a:ahLst/>
            <a:cxnLst/>
            <a:rect l="l" t="t" r="r" b="b"/>
            <a:pathLst>
              <a:path w="1648657" h="1992883">
                <a:moveTo>
                  <a:pt x="0" y="0"/>
                </a:moveTo>
                <a:lnTo>
                  <a:pt x="1648657" y="0"/>
                </a:lnTo>
                <a:lnTo>
                  <a:pt x="1648657" y="1992883"/>
                </a:lnTo>
                <a:lnTo>
                  <a:pt x="0" y="199288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Freeform 6"/>
          <p:cNvSpPr/>
          <p:nvPr/>
        </p:nvSpPr>
        <p:spPr>
          <a:xfrm rot="-10800000">
            <a:off x="0" y="8116945"/>
            <a:ext cx="2174007" cy="2170055"/>
          </a:xfrm>
          <a:custGeom>
            <a:avLst/>
            <a:gdLst/>
            <a:ahLst/>
            <a:cxnLst/>
            <a:rect l="l" t="t" r="r" b="b"/>
            <a:pathLst>
              <a:path w="2174007" h="2170055">
                <a:moveTo>
                  <a:pt x="0" y="0"/>
                </a:moveTo>
                <a:lnTo>
                  <a:pt x="2174007" y="0"/>
                </a:lnTo>
                <a:lnTo>
                  <a:pt x="2174007" y="2170055"/>
                </a:lnTo>
                <a:lnTo>
                  <a:pt x="0" y="217005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7" name="Freeform 7"/>
          <p:cNvSpPr/>
          <p:nvPr/>
        </p:nvSpPr>
        <p:spPr>
          <a:xfrm>
            <a:off x="16113993" y="0"/>
            <a:ext cx="2174007" cy="2170055"/>
          </a:xfrm>
          <a:custGeom>
            <a:avLst/>
            <a:gdLst/>
            <a:ahLst/>
            <a:cxnLst/>
            <a:rect l="l" t="t" r="r" b="b"/>
            <a:pathLst>
              <a:path w="2174007" h="2170055">
                <a:moveTo>
                  <a:pt x="0" y="0"/>
                </a:moveTo>
                <a:lnTo>
                  <a:pt x="2174007" y="0"/>
                </a:lnTo>
                <a:lnTo>
                  <a:pt x="2174007" y="2170055"/>
                </a:lnTo>
                <a:lnTo>
                  <a:pt x="0" y="217005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8" name="Freeform 8"/>
          <p:cNvSpPr/>
          <p:nvPr/>
        </p:nvSpPr>
        <p:spPr>
          <a:xfrm>
            <a:off x="551434" y="169451"/>
            <a:ext cx="1623980" cy="1718497"/>
          </a:xfrm>
          <a:custGeom>
            <a:avLst/>
            <a:gdLst/>
            <a:ahLst/>
            <a:cxnLst/>
            <a:rect l="l" t="t" r="r" b="b"/>
            <a:pathLst>
              <a:path w="1623980" h="1718497">
                <a:moveTo>
                  <a:pt x="0" y="0"/>
                </a:moveTo>
                <a:lnTo>
                  <a:pt x="1623980" y="0"/>
                </a:lnTo>
                <a:lnTo>
                  <a:pt x="1623980" y="1718498"/>
                </a:lnTo>
                <a:lnTo>
                  <a:pt x="0" y="1718498"/>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9" name="TextBox 9"/>
          <p:cNvSpPr txBox="1"/>
          <p:nvPr/>
        </p:nvSpPr>
        <p:spPr>
          <a:xfrm>
            <a:off x="11635001" y="2628031"/>
            <a:ext cx="6652999" cy="4162047"/>
          </a:xfrm>
          <a:prstGeom prst="rect">
            <a:avLst/>
          </a:prstGeom>
        </p:spPr>
        <p:txBody>
          <a:bodyPr lIns="0" tIns="0" rIns="0" bIns="0" rtlCol="0" anchor="t">
            <a:spAutoFit/>
          </a:bodyPr>
          <a:lstStyle/>
          <a:p>
            <a:pPr algn="ctr">
              <a:lnSpc>
                <a:spcPts val="4126"/>
              </a:lnSpc>
            </a:pPr>
            <a:r>
              <a:rPr lang="en-US" sz="2947" b="1">
                <a:solidFill>
                  <a:srgbClr val="FFFFFF"/>
                </a:solidFill>
                <a:latin typeface="Poppins Bold"/>
                <a:ea typeface="Poppins Bold"/>
                <a:cs typeface="Poppins Bold"/>
                <a:sym typeface="Poppins Bold"/>
              </a:rPr>
              <a:t>THIS IS MY CV WHICH I CREATED USING MS WORD. I APPLIED FORMATTING LIKE HEADINGS, FONTS, ALIGNMENT, AND ADDED A PROFESSIONAL LAYOUT WITH SECTIONS FOR EDUCATION, SKILLS, AND PROJECTS.</a:t>
            </a:r>
          </a:p>
          <a:p>
            <a:pPr algn="ctr">
              <a:lnSpc>
                <a:spcPts val="4126"/>
              </a:lnSpc>
            </a:pPr>
            <a:endParaRPr lang="en-US" sz="2947" b="1">
              <a:solidFill>
                <a:srgbClr val="FFFFFF"/>
              </a:solidFill>
              <a:latin typeface="Poppins Bold"/>
              <a:ea typeface="Poppins Bold"/>
              <a:cs typeface="Poppins Bold"/>
              <a:sym typeface="Poppins Bold"/>
            </a:endParaRPr>
          </a:p>
        </p:txBody>
      </p:sp>
      <p:sp>
        <p:nvSpPr>
          <p:cNvPr id="10" name="TextBox 10"/>
          <p:cNvSpPr txBox="1"/>
          <p:nvPr/>
        </p:nvSpPr>
        <p:spPr>
          <a:xfrm>
            <a:off x="6547388" y="-21313"/>
            <a:ext cx="6101811" cy="1654299"/>
          </a:xfrm>
          <a:prstGeom prst="rect">
            <a:avLst/>
          </a:prstGeom>
        </p:spPr>
        <p:txBody>
          <a:bodyPr wrap="square" lIns="0" tIns="0" rIns="0" bIns="0" rtlCol="0" anchor="t">
            <a:spAutoFit/>
          </a:bodyPr>
          <a:lstStyle/>
          <a:p>
            <a:pPr algn="ctr">
              <a:lnSpc>
                <a:spcPts val="12880"/>
              </a:lnSpc>
            </a:pPr>
            <a:r>
              <a:rPr lang="en-US" sz="9200" dirty="0">
                <a:solidFill>
                  <a:srgbClr val="FFB2E1"/>
                </a:solidFill>
                <a:latin typeface="Impact"/>
                <a:ea typeface="Impact"/>
                <a:cs typeface="Impact"/>
                <a:sym typeface="Impact"/>
              </a:rPr>
              <a:t>RESUME (CV)</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A3939"/>
        </a:solidFill>
        <a:effectLst/>
      </p:bgPr>
    </p:bg>
    <p:spTree>
      <p:nvGrpSpPr>
        <p:cNvPr id="1" name=""/>
        <p:cNvGrpSpPr/>
        <p:nvPr/>
      </p:nvGrpSpPr>
      <p:grpSpPr>
        <a:xfrm>
          <a:off x="0" y="0"/>
          <a:ext cx="0" cy="0"/>
          <a:chOff x="0" y="0"/>
          <a:chExt cx="0" cy="0"/>
        </a:xfrm>
      </p:grpSpPr>
      <p:sp>
        <p:nvSpPr>
          <p:cNvPr id="2" name="Freeform 2"/>
          <p:cNvSpPr/>
          <p:nvPr/>
        </p:nvSpPr>
        <p:spPr>
          <a:xfrm>
            <a:off x="1299595" y="1726288"/>
            <a:ext cx="9946118" cy="6531390"/>
          </a:xfrm>
          <a:custGeom>
            <a:avLst/>
            <a:gdLst/>
            <a:ahLst/>
            <a:cxnLst/>
            <a:rect l="l" t="t" r="r" b="b"/>
            <a:pathLst>
              <a:path w="9946118" h="6531390">
                <a:moveTo>
                  <a:pt x="0" y="0"/>
                </a:moveTo>
                <a:lnTo>
                  <a:pt x="9946118" y="0"/>
                </a:lnTo>
                <a:lnTo>
                  <a:pt x="9946118" y="6531389"/>
                </a:lnTo>
                <a:lnTo>
                  <a:pt x="0" y="6531389"/>
                </a:lnTo>
                <a:lnTo>
                  <a:pt x="0" y="0"/>
                </a:lnTo>
                <a:close/>
              </a:path>
            </a:pathLst>
          </a:custGeom>
          <a:blipFill>
            <a:blip r:embed="rId2"/>
            <a:stretch>
              <a:fillRect t="-14211"/>
            </a:stretch>
          </a:blipFill>
          <a:ln w="57150" cap="sq">
            <a:solidFill>
              <a:srgbClr val="000000"/>
            </a:solidFill>
            <a:prstDash val="solid"/>
            <a:miter/>
          </a:ln>
        </p:spPr>
      </p:sp>
      <p:sp>
        <p:nvSpPr>
          <p:cNvPr id="3" name="Freeform 3"/>
          <p:cNvSpPr/>
          <p:nvPr/>
        </p:nvSpPr>
        <p:spPr>
          <a:xfrm>
            <a:off x="3231819" y="8301109"/>
            <a:ext cx="931830" cy="1000623"/>
          </a:xfrm>
          <a:custGeom>
            <a:avLst/>
            <a:gdLst/>
            <a:ahLst/>
            <a:cxnLst/>
            <a:rect l="l" t="t" r="r" b="b"/>
            <a:pathLst>
              <a:path w="931830" h="1000623">
                <a:moveTo>
                  <a:pt x="0" y="0"/>
                </a:moveTo>
                <a:lnTo>
                  <a:pt x="931829" y="0"/>
                </a:lnTo>
                <a:lnTo>
                  <a:pt x="931829" y="1000623"/>
                </a:lnTo>
                <a:lnTo>
                  <a:pt x="0" y="1000623"/>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TextBox 4"/>
          <p:cNvSpPr txBox="1"/>
          <p:nvPr/>
        </p:nvSpPr>
        <p:spPr>
          <a:xfrm>
            <a:off x="3260122" y="-80411"/>
            <a:ext cx="11896786" cy="1654299"/>
          </a:xfrm>
          <a:prstGeom prst="rect">
            <a:avLst/>
          </a:prstGeom>
        </p:spPr>
        <p:txBody>
          <a:bodyPr wrap="square" lIns="0" tIns="0" rIns="0" bIns="0" rtlCol="0" anchor="t">
            <a:spAutoFit/>
          </a:bodyPr>
          <a:lstStyle/>
          <a:p>
            <a:pPr algn="ctr">
              <a:lnSpc>
                <a:spcPts val="12880"/>
              </a:lnSpc>
            </a:pPr>
            <a:r>
              <a:rPr lang="en-US" sz="9200" dirty="0">
                <a:solidFill>
                  <a:srgbClr val="FFB2E1"/>
                </a:solidFill>
                <a:latin typeface="Impact"/>
                <a:ea typeface="Impact"/>
                <a:cs typeface="Impact"/>
                <a:sym typeface="Impact"/>
              </a:rPr>
              <a:t>SPREADSHEET(ANALYSIS) </a:t>
            </a:r>
          </a:p>
        </p:txBody>
      </p:sp>
      <p:sp>
        <p:nvSpPr>
          <p:cNvPr id="5" name="TextBox 5"/>
          <p:cNvSpPr txBox="1"/>
          <p:nvPr/>
        </p:nvSpPr>
        <p:spPr>
          <a:xfrm>
            <a:off x="12014504" y="1573888"/>
            <a:ext cx="5244796" cy="6103727"/>
          </a:xfrm>
          <a:prstGeom prst="rect">
            <a:avLst/>
          </a:prstGeom>
        </p:spPr>
        <p:txBody>
          <a:bodyPr lIns="0" tIns="0" rIns="0" bIns="0" rtlCol="0" anchor="t">
            <a:spAutoFit/>
          </a:bodyPr>
          <a:lstStyle/>
          <a:p>
            <a:pPr algn="ctr">
              <a:lnSpc>
                <a:spcPts val="4824"/>
              </a:lnSpc>
            </a:pPr>
            <a:r>
              <a:rPr lang="en-US" sz="3015" b="1" spc="165">
                <a:solidFill>
                  <a:srgbClr val="FFFFFF"/>
                </a:solidFill>
                <a:latin typeface="Poppins Bold"/>
                <a:ea typeface="Poppins Bold"/>
                <a:cs typeface="Poppins Bold"/>
                <a:sym typeface="Poppins Bold"/>
              </a:rPr>
              <a:t>Here is my Grade Sheet built in Excel. I used formulas to calculate total marks and percentages. I also applied conditional formatting to highlight pass and fail students. Then, I used VLOOKUP for grades and results.</a:t>
            </a:r>
          </a:p>
        </p:txBody>
      </p:sp>
      <p:sp>
        <p:nvSpPr>
          <p:cNvPr id="6" name="Freeform 6"/>
          <p:cNvSpPr/>
          <p:nvPr/>
        </p:nvSpPr>
        <p:spPr>
          <a:xfrm rot="-10800000">
            <a:off x="0" y="8116945"/>
            <a:ext cx="2174007" cy="2170055"/>
          </a:xfrm>
          <a:custGeom>
            <a:avLst/>
            <a:gdLst/>
            <a:ahLst/>
            <a:cxnLst/>
            <a:rect l="l" t="t" r="r" b="b"/>
            <a:pathLst>
              <a:path w="2174007" h="2170055">
                <a:moveTo>
                  <a:pt x="0" y="0"/>
                </a:moveTo>
                <a:lnTo>
                  <a:pt x="2174007" y="0"/>
                </a:lnTo>
                <a:lnTo>
                  <a:pt x="2174007" y="2170055"/>
                </a:lnTo>
                <a:lnTo>
                  <a:pt x="0" y="2170055"/>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7" name="Freeform 7"/>
          <p:cNvSpPr/>
          <p:nvPr/>
        </p:nvSpPr>
        <p:spPr>
          <a:xfrm>
            <a:off x="16113993" y="0"/>
            <a:ext cx="2174007" cy="2170055"/>
          </a:xfrm>
          <a:custGeom>
            <a:avLst/>
            <a:gdLst/>
            <a:ahLst/>
            <a:cxnLst/>
            <a:rect l="l" t="t" r="r" b="b"/>
            <a:pathLst>
              <a:path w="2174007" h="2170055">
                <a:moveTo>
                  <a:pt x="0" y="0"/>
                </a:moveTo>
                <a:lnTo>
                  <a:pt x="2174007" y="0"/>
                </a:lnTo>
                <a:lnTo>
                  <a:pt x="2174007" y="2170055"/>
                </a:lnTo>
                <a:lnTo>
                  <a:pt x="0" y="2170055"/>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8" name="Freeform 8"/>
          <p:cNvSpPr/>
          <p:nvPr/>
        </p:nvSpPr>
        <p:spPr>
          <a:xfrm>
            <a:off x="11635978" y="7775870"/>
            <a:ext cx="1116431" cy="1415444"/>
          </a:xfrm>
          <a:custGeom>
            <a:avLst/>
            <a:gdLst/>
            <a:ahLst/>
            <a:cxnLst/>
            <a:rect l="l" t="t" r="r" b="b"/>
            <a:pathLst>
              <a:path w="1116431" h="1415444">
                <a:moveTo>
                  <a:pt x="0" y="0"/>
                </a:moveTo>
                <a:lnTo>
                  <a:pt x="1116431" y="0"/>
                </a:lnTo>
                <a:lnTo>
                  <a:pt x="1116431" y="1415443"/>
                </a:lnTo>
                <a:lnTo>
                  <a:pt x="0" y="1415443"/>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9" name="TextBox 9"/>
          <p:cNvSpPr txBox="1"/>
          <p:nvPr/>
        </p:nvSpPr>
        <p:spPr>
          <a:xfrm>
            <a:off x="3697733" y="8426441"/>
            <a:ext cx="5149842" cy="692809"/>
          </a:xfrm>
          <a:prstGeom prst="rect">
            <a:avLst/>
          </a:prstGeom>
        </p:spPr>
        <p:txBody>
          <a:bodyPr lIns="0" tIns="0" rIns="0" bIns="0" rtlCol="0" anchor="t">
            <a:spAutoFit/>
          </a:bodyPr>
          <a:lstStyle/>
          <a:p>
            <a:pPr algn="ctr">
              <a:lnSpc>
                <a:spcPts val="2772"/>
              </a:lnSpc>
            </a:pPr>
            <a:r>
              <a:rPr lang="en-US" sz="1980" b="1">
                <a:solidFill>
                  <a:srgbClr val="FFFFFF"/>
                </a:solidFill>
                <a:latin typeface="Poppins Bold"/>
                <a:ea typeface="Poppins Bold"/>
                <a:cs typeface="Poppins Bold"/>
                <a:sym typeface="Poppins Bold"/>
              </a:rPr>
              <a:t>EXCEL GRADE SHEET WITH FORMULAS &amp; FUNCTIONS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A3939"/>
        </a:solidFill>
        <a:effectLst/>
      </p:bgPr>
    </p:bg>
    <p:spTree>
      <p:nvGrpSpPr>
        <p:cNvPr id="1" name=""/>
        <p:cNvGrpSpPr/>
        <p:nvPr/>
      </p:nvGrpSpPr>
      <p:grpSpPr>
        <a:xfrm>
          <a:off x="0" y="0"/>
          <a:ext cx="0" cy="0"/>
          <a:chOff x="0" y="0"/>
          <a:chExt cx="0" cy="0"/>
        </a:xfrm>
      </p:grpSpPr>
      <p:sp>
        <p:nvSpPr>
          <p:cNvPr id="2" name="Freeform 2"/>
          <p:cNvSpPr/>
          <p:nvPr/>
        </p:nvSpPr>
        <p:spPr>
          <a:xfrm>
            <a:off x="4069651" y="1562072"/>
            <a:ext cx="10097518" cy="6559892"/>
          </a:xfrm>
          <a:custGeom>
            <a:avLst/>
            <a:gdLst/>
            <a:ahLst/>
            <a:cxnLst/>
            <a:rect l="l" t="t" r="r" b="b"/>
            <a:pathLst>
              <a:path w="10097518" h="6559892">
                <a:moveTo>
                  <a:pt x="0" y="0"/>
                </a:moveTo>
                <a:lnTo>
                  <a:pt x="10097518" y="0"/>
                </a:lnTo>
                <a:lnTo>
                  <a:pt x="10097518" y="6559892"/>
                </a:lnTo>
                <a:lnTo>
                  <a:pt x="0" y="6559892"/>
                </a:lnTo>
                <a:lnTo>
                  <a:pt x="0" y="0"/>
                </a:lnTo>
                <a:close/>
              </a:path>
            </a:pathLst>
          </a:custGeom>
          <a:blipFill>
            <a:blip r:embed="rId2"/>
            <a:stretch>
              <a:fillRect t="-14790" b="-655"/>
            </a:stretch>
          </a:blipFill>
          <a:ln w="57150" cap="sq">
            <a:solidFill>
              <a:srgbClr val="000000"/>
            </a:solidFill>
            <a:prstDash val="solid"/>
            <a:miter/>
          </a:ln>
        </p:spPr>
      </p:sp>
      <p:sp>
        <p:nvSpPr>
          <p:cNvPr id="3" name="Freeform 3"/>
          <p:cNvSpPr/>
          <p:nvPr/>
        </p:nvSpPr>
        <p:spPr>
          <a:xfrm rot="1172300">
            <a:off x="13957539" y="5472885"/>
            <a:ext cx="2252400" cy="1641436"/>
          </a:xfrm>
          <a:custGeom>
            <a:avLst/>
            <a:gdLst/>
            <a:ahLst/>
            <a:cxnLst/>
            <a:rect l="l" t="t" r="r" b="b"/>
            <a:pathLst>
              <a:path w="2252400" h="1641436">
                <a:moveTo>
                  <a:pt x="0" y="0"/>
                </a:moveTo>
                <a:lnTo>
                  <a:pt x="2252400" y="0"/>
                </a:lnTo>
                <a:lnTo>
                  <a:pt x="2252400" y="1641436"/>
                </a:lnTo>
                <a:lnTo>
                  <a:pt x="0" y="164143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TextBox 4"/>
          <p:cNvSpPr txBox="1"/>
          <p:nvPr/>
        </p:nvSpPr>
        <p:spPr>
          <a:xfrm>
            <a:off x="695100" y="-79066"/>
            <a:ext cx="15418893" cy="1654299"/>
          </a:xfrm>
          <a:prstGeom prst="rect">
            <a:avLst/>
          </a:prstGeom>
        </p:spPr>
        <p:txBody>
          <a:bodyPr wrap="square" lIns="0" tIns="0" rIns="0" bIns="0" rtlCol="0" anchor="t">
            <a:spAutoFit/>
          </a:bodyPr>
          <a:lstStyle/>
          <a:p>
            <a:pPr algn="ctr">
              <a:lnSpc>
                <a:spcPts val="12880"/>
              </a:lnSpc>
            </a:pPr>
            <a:r>
              <a:rPr lang="en-US" sz="9200" dirty="0">
                <a:solidFill>
                  <a:srgbClr val="FFB2E1"/>
                </a:solidFill>
                <a:latin typeface="Impact"/>
                <a:ea typeface="Impact"/>
                <a:cs typeface="Impact"/>
                <a:sym typeface="Impact"/>
              </a:rPr>
              <a:t>EXCEL ANALYSIS (CHARTS/PIVOT)</a:t>
            </a:r>
          </a:p>
        </p:txBody>
      </p:sp>
      <p:sp>
        <p:nvSpPr>
          <p:cNvPr id="5" name="Freeform 5"/>
          <p:cNvSpPr/>
          <p:nvPr/>
        </p:nvSpPr>
        <p:spPr>
          <a:xfrm rot="-10800000">
            <a:off x="0" y="8116945"/>
            <a:ext cx="2174007" cy="2170055"/>
          </a:xfrm>
          <a:custGeom>
            <a:avLst/>
            <a:gdLst/>
            <a:ahLst/>
            <a:cxnLst/>
            <a:rect l="l" t="t" r="r" b="b"/>
            <a:pathLst>
              <a:path w="2174007" h="2170055">
                <a:moveTo>
                  <a:pt x="0" y="0"/>
                </a:moveTo>
                <a:lnTo>
                  <a:pt x="2174007" y="0"/>
                </a:lnTo>
                <a:lnTo>
                  <a:pt x="2174007" y="2170055"/>
                </a:lnTo>
                <a:lnTo>
                  <a:pt x="0" y="2170055"/>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6" name="Freeform 6"/>
          <p:cNvSpPr/>
          <p:nvPr/>
        </p:nvSpPr>
        <p:spPr>
          <a:xfrm>
            <a:off x="16113993" y="0"/>
            <a:ext cx="2174007" cy="2170055"/>
          </a:xfrm>
          <a:custGeom>
            <a:avLst/>
            <a:gdLst/>
            <a:ahLst/>
            <a:cxnLst/>
            <a:rect l="l" t="t" r="r" b="b"/>
            <a:pathLst>
              <a:path w="2174007" h="2170055">
                <a:moveTo>
                  <a:pt x="0" y="0"/>
                </a:moveTo>
                <a:lnTo>
                  <a:pt x="2174007" y="0"/>
                </a:lnTo>
                <a:lnTo>
                  <a:pt x="2174007" y="2170055"/>
                </a:lnTo>
                <a:lnTo>
                  <a:pt x="0" y="2170055"/>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7" name="Freeform 7"/>
          <p:cNvSpPr/>
          <p:nvPr/>
        </p:nvSpPr>
        <p:spPr>
          <a:xfrm>
            <a:off x="359379" y="2170055"/>
            <a:ext cx="3062102" cy="2621925"/>
          </a:xfrm>
          <a:custGeom>
            <a:avLst/>
            <a:gdLst/>
            <a:ahLst/>
            <a:cxnLst/>
            <a:rect l="l" t="t" r="r" b="b"/>
            <a:pathLst>
              <a:path w="3062102" h="2621925">
                <a:moveTo>
                  <a:pt x="0" y="0"/>
                </a:moveTo>
                <a:lnTo>
                  <a:pt x="3062102" y="0"/>
                </a:lnTo>
                <a:lnTo>
                  <a:pt x="3062102" y="2621924"/>
                </a:lnTo>
                <a:lnTo>
                  <a:pt x="0" y="2621924"/>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8" name="TextBox 8"/>
          <p:cNvSpPr txBox="1"/>
          <p:nvPr/>
        </p:nvSpPr>
        <p:spPr>
          <a:xfrm>
            <a:off x="3049547" y="8407714"/>
            <a:ext cx="12633958" cy="1119949"/>
          </a:xfrm>
          <a:prstGeom prst="rect">
            <a:avLst/>
          </a:prstGeom>
        </p:spPr>
        <p:txBody>
          <a:bodyPr lIns="0" tIns="0" rIns="0" bIns="0" rtlCol="0" anchor="t">
            <a:spAutoFit/>
          </a:bodyPr>
          <a:lstStyle/>
          <a:p>
            <a:pPr algn="ctr">
              <a:lnSpc>
                <a:spcPts val="2905"/>
              </a:lnSpc>
              <a:spcBef>
                <a:spcPct val="0"/>
              </a:spcBef>
            </a:pPr>
            <a:r>
              <a:rPr lang="en-US" sz="2075" b="1">
                <a:solidFill>
                  <a:srgbClr val="FFFFFF"/>
                </a:solidFill>
                <a:latin typeface="Poppins Bold"/>
                <a:ea typeface="Poppins Bold"/>
                <a:cs typeface="Poppins Bold"/>
                <a:sym typeface="Poppins Bold"/>
              </a:rPr>
              <a:t>I ALSO ANALYZED THE DATA WITH CHARTS AND PIVOT TABLES. THE BAR CHART COMPARES STUDENTS’ MARKS, AND THE PIE CHART SHOWS PASS VS FAIL. PIVOT TABLES HELPED ME QUICKLY SUMMARIZE CLASS PERFORMANCE.</a:t>
            </a:r>
          </a:p>
        </p:txBody>
      </p:sp>
      <p:sp>
        <p:nvSpPr>
          <p:cNvPr id="9" name="TextBox 9"/>
          <p:cNvSpPr txBox="1"/>
          <p:nvPr/>
        </p:nvSpPr>
        <p:spPr>
          <a:xfrm>
            <a:off x="14828104" y="7534969"/>
            <a:ext cx="2431196" cy="586995"/>
          </a:xfrm>
          <a:prstGeom prst="rect">
            <a:avLst/>
          </a:prstGeom>
        </p:spPr>
        <p:txBody>
          <a:bodyPr lIns="0" tIns="0" rIns="0" bIns="0" rtlCol="0" anchor="t">
            <a:spAutoFit/>
          </a:bodyPr>
          <a:lstStyle/>
          <a:p>
            <a:pPr algn="ctr">
              <a:lnSpc>
                <a:spcPts val="4520"/>
              </a:lnSpc>
            </a:pPr>
            <a:r>
              <a:rPr lang="en-US" sz="3228" b="1">
                <a:solidFill>
                  <a:srgbClr val="FFFFFF"/>
                </a:solidFill>
                <a:latin typeface="Poppins Bold"/>
                <a:ea typeface="Poppins Bold"/>
                <a:cs typeface="Poppins Bold"/>
                <a:sym typeface="Poppins Bold"/>
              </a:rPr>
              <a:t>Pivot Table</a:t>
            </a:r>
          </a:p>
        </p:txBody>
      </p:sp>
      <p:sp>
        <p:nvSpPr>
          <p:cNvPr id="10" name="Freeform 10"/>
          <p:cNvSpPr/>
          <p:nvPr/>
        </p:nvSpPr>
        <p:spPr>
          <a:xfrm>
            <a:off x="839597" y="4937720"/>
            <a:ext cx="5163767" cy="3390928"/>
          </a:xfrm>
          <a:custGeom>
            <a:avLst/>
            <a:gdLst/>
            <a:ahLst/>
            <a:cxnLst/>
            <a:rect l="l" t="t" r="r" b="b"/>
            <a:pathLst>
              <a:path w="5163767" h="3390928">
                <a:moveTo>
                  <a:pt x="0" y="0"/>
                </a:moveTo>
                <a:lnTo>
                  <a:pt x="5163767" y="0"/>
                </a:lnTo>
                <a:lnTo>
                  <a:pt x="5163767" y="3390928"/>
                </a:lnTo>
                <a:lnTo>
                  <a:pt x="0" y="3390928"/>
                </a:lnTo>
                <a:lnTo>
                  <a:pt x="0" y="0"/>
                </a:lnTo>
                <a:close/>
              </a:path>
            </a:pathLst>
          </a:custGeom>
          <a:blipFill>
            <a:blip r:embed="rId9"/>
            <a:stretch>
              <a:fillRect t="-14211"/>
            </a:stretch>
          </a:blipFill>
          <a:ln w="57150" cap="sq">
            <a:solidFill>
              <a:srgbClr val="000000"/>
            </a:solidFill>
            <a:prstDash val="solid"/>
            <a:miter/>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A3939"/>
        </a:solidFill>
        <a:effectLst/>
      </p:bgPr>
    </p:bg>
    <p:spTree>
      <p:nvGrpSpPr>
        <p:cNvPr id="1" name=""/>
        <p:cNvGrpSpPr/>
        <p:nvPr/>
      </p:nvGrpSpPr>
      <p:grpSpPr>
        <a:xfrm>
          <a:off x="0" y="0"/>
          <a:ext cx="0" cy="0"/>
          <a:chOff x="0" y="0"/>
          <a:chExt cx="0" cy="0"/>
        </a:xfrm>
      </p:grpSpPr>
      <p:sp>
        <p:nvSpPr>
          <p:cNvPr id="2" name="Freeform 2"/>
          <p:cNvSpPr/>
          <p:nvPr/>
        </p:nvSpPr>
        <p:spPr>
          <a:xfrm rot="-10800000">
            <a:off x="0" y="8116945"/>
            <a:ext cx="2174007" cy="2170055"/>
          </a:xfrm>
          <a:custGeom>
            <a:avLst/>
            <a:gdLst/>
            <a:ahLst/>
            <a:cxnLst/>
            <a:rect l="l" t="t" r="r" b="b"/>
            <a:pathLst>
              <a:path w="2174007" h="2170055">
                <a:moveTo>
                  <a:pt x="0" y="0"/>
                </a:moveTo>
                <a:lnTo>
                  <a:pt x="2174007" y="0"/>
                </a:lnTo>
                <a:lnTo>
                  <a:pt x="2174007" y="2170055"/>
                </a:lnTo>
                <a:lnTo>
                  <a:pt x="0" y="217005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6113993" y="0"/>
            <a:ext cx="2174007" cy="2170055"/>
          </a:xfrm>
          <a:custGeom>
            <a:avLst/>
            <a:gdLst/>
            <a:ahLst/>
            <a:cxnLst/>
            <a:rect l="l" t="t" r="r" b="b"/>
            <a:pathLst>
              <a:path w="2174007" h="2170055">
                <a:moveTo>
                  <a:pt x="0" y="0"/>
                </a:moveTo>
                <a:lnTo>
                  <a:pt x="2174007" y="0"/>
                </a:lnTo>
                <a:lnTo>
                  <a:pt x="2174007" y="2170055"/>
                </a:lnTo>
                <a:lnTo>
                  <a:pt x="0" y="217005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0238051" y="1726288"/>
            <a:ext cx="5875942" cy="5787803"/>
          </a:xfrm>
          <a:custGeom>
            <a:avLst/>
            <a:gdLst/>
            <a:ahLst/>
            <a:cxnLst/>
            <a:rect l="l" t="t" r="r" b="b"/>
            <a:pathLst>
              <a:path w="5875942" h="5787803">
                <a:moveTo>
                  <a:pt x="0" y="0"/>
                </a:moveTo>
                <a:lnTo>
                  <a:pt x="5875942" y="0"/>
                </a:lnTo>
                <a:lnTo>
                  <a:pt x="5875942" y="5787802"/>
                </a:lnTo>
                <a:lnTo>
                  <a:pt x="0" y="578780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a:off x="255398" y="485659"/>
            <a:ext cx="1546604" cy="1484740"/>
          </a:xfrm>
          <a:custGeom>
            <a:avLst/>
            <a:gdLst/>
            <a:ahLst/>
            <a:cxnLst/>
            <a:rect l="l" t="t" r="r" b="b"/>
            <a:pathLst>
              <a:path w="1546604" h="1484740">
                <a:moveTo>
                  <a:pt x="0" y="0"/>
                </a:moveTo>
                <a:lnTo>
                  <a:pt x="1546604" y="0"/>
                </a:lnTo>
                <a:lnTo>
                  <a:pt x="1546604" y="1484741"/>
                </a:lnTo>
                <a:lnTo>
                  <a:pt x="0" y="1484741"/>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TextBox 6"/>
          <p:cNvSpPr txBox="1"/>
          <p:nvPr/>
        </p:nvSpPr>
        <p:spPr>
          <a:xfrm>
            <a:off x="6515830" y="-21313"/>
            <a:ext cx="6819170" cy="1654299"/>
          </a:xfrm>
          <a:prstGeom prst="rect">
            <a:avLst/>
          </a:prstGeom>
        </p:spPr>
        <p:txBody>
          <a:bodyPr wrap="square" lIns="0" tIns="0" rIns="0" bIns="0" rtlCol="0" anchor="t">
            <a:spAutoFit/>
          </a:bodyPr>
          <a:lstStyle/>
          <a:p>
            <a:pPr algn="ctr">
              <a:lnSpc>
                <a:spcPts val="12880"/>
              </a:lnSpc>
            </a:pPr>
            <a:r>
              <a:rPr lang="en-US" sz="9200" dirty="0">
                <a:solidFill>
                  <a:srgbClr val="FFB2E1"/>
                </a:solidFill>
                <a:latin typeface="Impact"/>
                <a:ea typeface="Impact"/>
                <a:cs typeface="Impact"/>
                <a:sym typeface="Impact"/>
              </a:rPr>
              <a:t>POWERPOINT</a:t>
            </a:r>
          </a:p>
        </p:txBody>
      </p:sp>
      <p:sp>
        <p:nvSpPr>
          <p:cNvPr id="7" name="TextBox 7"/>
          <p:cNvSpPr txBox="1"/>
          <p:nvPr/>
        </p:nvSpPr>
        <p:spPr>
          <a:xfrm>
            <a:off x="908907" y="1589400"/>
            <a:ext cx="7150316" cy="7996515"/>
          </a:xfrm>
          <a:prstGeom prst="rect">
            <a:avLst/>
          </a:prstGeom>
        </p:spPr>
        <p:txBody>
          <a:bodyPr lIns="0" tIns="0" rIns="0" bIns="0" rtlCol="0" anchor="t">
            <a:spAutoFit/>
          </a:bodyPr>
          <a:lstStyle/>
          <a:p>
            <a:pPr marL="777276" lvl="1" indent="-388638" algn="l">
              <a:lnSpc>
                <a:spcPts val="7956"/>
              </a:lnSpc>
              <a:buFont typeface="Arial"/>
              <a:buChar char="•"/>
            </a:pPr>
            <a:r>
              <a:rPr lang="en-US" sz="3600" b="1">
                <a:solidFill>
                  <a:srgbClr val="FFFFFF"/>
                </a:solidFill>
                <a:latin typeface="Poppins Bold"/>
                <a:ea typeface="Poppins Bold"/>
                <a:cs typeface="Poppins Bold"/>
                <a:sym typeface="Poppins Bold"/>
              </a:rPr>
              <a:t>Designed structured presentations</a:t>
            </a:r>
          </a:p>
          <a:p>
            <a:pPr marL="777276" lvl="1" indent="-388638" algn="l">
              <a:lnSpc>
                <a:spcPts val="7956"/>
              </a:lnSpc>
              <a:buFont typeface="Arial"/>
              <a:buChar char="•"/>
            </a:pPr>
            <a:r>
              <a:rPr lang="en-US" sz="3600" b="1">
                <a:solidFill>
                  <a:srgbClr val="FFFFFF"/>
                </a:solidFill>
                <a:latin typeface="Poppins Bold"/>
                <a:ea typeface="Poppins Bold"/>
                <a:cs typeface="Poppins Bold"/>
                <a:sym typeface="Poppins Bold"/>
              </a:rPr>
              <a:t>Used themes, transitions, animations</a:t>
            </a:r>
          </a:p>
          <a:p>
            <a:pPr marL="777276" lvl="1" indent="-388638" algn="l">
              <a:lnSpc>
                <a:spcPts val="7956"/>
              </a:lnSpc>
              <a:buFont typeface="Arial"/>
              <a:buChar char="•"/>
            </a:pPr>
            <a:r>
              <a:rPr lang="en-US" sz="3600" b="1">
                <a:solidFill>
                  <a:srgbClr val="FFFFFF"/>
                </a:solidFill>
                <a:latin typeface="Poppins Bold"/>
                <a:ea typeface="Poppins Bold"/>
                <a:cs typeface="Poppins Bold"/>
                <a:sym typeface="Poppins Bold"/>
              </a:rPr>
              <a:t>Added charts, images, and screenshots</a:t>
            </a:r>
          </a:p>
          <a:p>
            <a:pPr marL="777276" lvl="1" indent="-388638" algn="l">
              <a:lnSpc>
                <a:spcPts val="7956"/>
              </a:lnSpc>
              <a:buFont typeface="Arial"/>
              <a:buChar char="•"/>
            </a:pPr>
            <a:r>
              <a:rPr lang="en-US" sz="3600" b="1">
                <a:solidFill>
                  <a:srgbClr val="FFFFFF"/>
                </a:solidFill>
                <a:latin typeface="Poppins Bold"/>
                <a:ea typeface="Poppins Bold"/>
                <a:cs typeface="Poppins Bold"/>
                <a:sym typeface="Poppins Bold"/>
              </a:rPr>
              <a:t>Prepared portfolio presentation</a:t>
            </a:r>
          </a:p>
        </p:txBody>
      </p:sp>
      <p:sp>
        <p:nvSpPr>
          <p:cNvPr id="8" name="TextBox 8"/>
          <p:cNvSpPr txBox="1"/>
          <p:nvPr/>
        </p:nvSpPr>
        <p:spPr>
          <a:xfrm>
            <a:off x="11772170" y="5566077"/>
            <a:ext cx="6515830" cy="2125916"/>
          </a:xfrm>
          <a:prstGeom prst="rect">
            <a:avLst/>
          </a:prstGeom>
        </p:spPr>
        <p:txBody>
          <a:bodyPr lIns="0" tIns="0" rIns="0" bIns="0" rtlCol="0" anchor="t">
            <a:spAutoFit/>
          </a:bodyPr>
          <a:lstStyle/>
          <a:p>
            <a:pPr algn="ctr">
              <a:lnSpc>
                <a:spcPts val="3415"/>
              </a:lnSpc>
              <a:spcBef>
                <a:spcPct val="0"/>
              </a:spcBef>
            </a:pPr>
            <a:r>
              <a:rPr lang="en-US" sz="1742" spc="17">
                <a:solidFill>
                  <a:srgbClr val="FFFFFF"/>
                </a:solidFill>
                <a:latin typeface="Poppins"/>
                <a:ea typeface="Poppins"/>
                <a:cs typeface="Poppins"/>
                <a:sym typeface="Poppins"/>
              </a:rPr>
              <a:t>PowerPoint helped me present information clearly. I learned how to design slides, use transitions and animations, and make professional presentations. This final portfolio presentation is one of my projects in PowerPoint</a:t>
            </a:r>
          </a:p>
        </p:txBody>
      </p:sp>
      <p:sp>
        <p:nvSpPr>
          <p:cNvPr id="9" name="Freeform 9"/>
          <p:cNvSpPr/>
          <p:nvPr/>
        </p:nvSpPr>
        <p:spPr>
          <a:xfrm>
            <a:off x="11555329" y="5500632"/>
            <a:ext cx="1210431" cy="1199840"/>
          </a:xfrm>
          <a:custGeom>
            <a:avLst/>
            <a:gdLst/>
            <a:ahLst/>
            <a:cxnLst/>
            <a:rect l="l" t="t" r="r" b="b"/>
            <a:pathLst>
              <a:path w="1210431" h="1199840">
                <a:moveTo>
                  <a:pt x="0" y="0"/>
                </a:moveTo>
                <a:lnTo>
                  <a:pt x="1210431" y="0"/>
                </a:lnTo>
                <a:lnTo>
                  <a:pt x="1210431" y="1199840"/>
                </a:lnTo>
                <a:lnTo>
                  <a:pt x="0" y="1199840"/>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0" name="Freeform 10"/>
          <p:cNvSpPr/>
          <p:nvPr/>
        </p:nvSpPr>
        <p:spPr>
          <a:xfrm rot="-10800000">
            <a:off x="17077569" y="6917105"/>
            <a:ext cx="1210431" cy="1199840"/>
          </a:xfrm>
          <a:custGeom>
            <a:avLst/>
            <a:gdLst/>
            <a:ahLst/>
            <a:cxnLst/>
            <a:rect l="l" t="t" r="r" b="b"/>
            <a:pathLst>
              <a:path w="1210431" h="1199840">
                <a:moveTo>
                  <a:pt x="0" y="0"/>
                </a:moveTo>
                <a:lnTo>
                  <a:pt x="1210431" y="0"/>
                </a:lnTo>
                <a:lnTo>
                  <a:pt x="1210431" y="1199840"/>
                </a:lnTo>
                <a:lnTo>
                  <a:pt x="0" y="1199840"/>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A3939"/>
        </a:solidFill>
        <a:effectLst/>
      </p:bgPr>
    </p:bg>
    <p:spTree>
      <p:nvGrpSpPr>
        <p:cNvPr id="1" name=""/>
        <p:cNvGrpSpPr/>
        <p:nvPr/>
      </p:nvGrpSpPr>
      <p:grpSpPr>
        <a:xfrm>
          <a:off x="0" y="0"/>
          <a:ext cx="0" cy="0"/>
          <a:chOff x="0" y="0"/>
          <a:chExt cx="0" cy="0"/>
        </a:xfrm>
      </p:grpSpPr>
      <p:sp>
        <p:nvSpPr>
          <p:cNvPr id="2" name="Freeform 2"/>
          <p:cNvSpPr/>
          <p:nvPr/>
        </p:nvSpPr>
        <p:spPr>
          <a:xfrm rot="-10800000">
            <a:off x="0" y="8116945"/>
            <a:ext cx="2174007" cy="2170055"/>
          </a:xfrm>
          <a:custGeom>
            <a:avLst/>
            <a:gdLst/>
            <a:ahLst/>
            <a:cxnLst/>
            <a:rect l="l" t="t" r="r" b="b"/>
            <a:pathLst>
              <a:path w="2174007" h="2170055">
                <a:moveTo>
                  <a:pt x="0" y="0"/>
                </a:moveTo>
                <a:lnTo>
                  <a:pt x="2174007" y="0"/>
                </a:lnTo>
                <a:lnTo>
                  <a:pt x="2174007" y="2170055"/>
                </a:lnTo>
                <a:lnTo>
                  <a:pt x="0" y="217005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6113993" y="0"/>
            <a:ext cx="2174007" cy="2170055"/>
          </a:xfrm>
          <a:custGeom>
            <a:avLst/>
            <a:gdLst/>
            <a:ahLst/>
            <a:cxnLst/>
            <a:rect l="l" t="t" r="r" b="b"/>
            <a:pathLst>
              <a:path w="2174007" h="2170055">
                <a:moveTo>
                  <a:pt x="0" y="0"/>
                </a:moveTo>
                <a:lnTo>
                  <a:pt x="2174007" y="0"/>
                </a:lnTo>
                <a:lnTo>
                  <a:pt x="2174007" y="2170055"/>
                </a:lnTo>
                <a:lnTo>
                  <a:pt x="0" y="217005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9842792" y="1383343"/>
            <a:ext cx="4412824" cy="4407308"/>
          </a:xfrm>
          <a:custGeom>
            <a:avLst/>
            <a:gdLst/>
            <a:ahLst/>
            <a:cxnLst/>
            <a:rect l="l" t="t" r="r" b="b"/>
            <a:pathLst>
              <a:path w="4412824" h="4407308">
                <a:moveTo>
                  <a:pt x="0" y="0"/>
                </a:moveTo>
                <a:lnTo>
                  <a:pt x="4412824" y="0"/>
                </a:lnTo>
                <a:lnTo>
                  <a:pt x="4412824" y="4407308"/>
                </a:lnTo>
                <a:lnTo>
                  <a:pt x="0" y="4407308"/>
                </a:lnTo>
                <a:lnTo>
                  <a:pt x="0" y="0"/>
                </a:lnTo>
                <a:close/>
              </a:path>
            </a:pathLst>
          </a:custGeom>
          <a:blipFill>
            <a:blip r:embed="rId4"/>
            <a:stretch>
              <a:fillRect/>
            </a:stretch>
          </a:blipFill>
        </p:spPr>
      </p:sp>
      <p:sp>
        <p:nvSpPr>
          <p:cNvPr id="5" name="Freeform 5"/>
          <p:cNvSpPr/>
          <p:nvPr/>
        </p:nvSpPr>
        <p:spPr>
          <a:xfrm>
            <a:off x="13935357" y="3413814"/>
            <a:ext cx="3463701" cy="3459372"/>
          </a:xfrm>
          <a:custGeom>
            <a:avLst/>
            <a:gdLst/>
            <a:ahLst/>
            <a:cxnLst/>
            <a:rect l="l" t="t" r="r" b="b"/>
            <a:pathLst>
              <a:path w="3463701" h="3459372">
                <a:moveTo>
                  <a:pt x="0" y="0"/>
                </a:moveTo>
                <a:lnTo>
                  <a:pt x="3463701" y="0"/>
                </a:lnTo>
                <a:lnTo>
                  <a:pt x="3463701" y="3459372"/>
                </a:lnTo>
                <a:lnTo>
                  <a:pt x="0" y="3459372"/>
                </a:lnTo>
                <a:lnTo>
                  <a:pt x="0" y="0"/>
                </a:lnTo>
                <a:close/>
              </a:path>
            </a:pathLst>
          </a:custGeom>
          <a:blipFill>
            <a:blip r:embed="rId4"/>
            <a:stretch>
              <a:fillRect/>
            </a:stretch>
          </a:blipFill>
        </p:spPr>
      </p:sp>
      <p:sp>
        <p:nvSpPr>
          <p:cNvPr id="6" name="Freeform 6"/>
          <p:cNvSpPr/>
          <p:nvPr/>
        </p:nvSpPr>
        <p:spPr>
          <a:xfrm>
            <a:off x="470088" y="1173345"/>
            <a:ext cx="1117224" cy="1105886"/>
          </a:xfrm>
          <a:custGeom>
            <a:avLst/>
            <a:gdLst/>
            <a:ahLst/>
            <a:cxnLst/>
            <a:rect l="l" t="t" r="r" b="b"/>
            <a:pathLst>
              <a:path w="1117224" h="1105886">
                <a:moveTo>
                  <a:pt x="0" y="0"/>
                </a:moveTo>
                <a:lnTo>
                  <a:pt x="1117224" y="0"/>
                </a:lnTo>
                <a:lnTo>
                  <a:pt x="1117224" y="1105886"/>
                </a:lnTo>
                <a:lnTo>
                  <a:pt x="0" y="1105886"/>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7" name="TextBox 7"/>
          <p:cNvSpPr txBox="1"/>
          <p:nvPr/>
        </p:nvSpPr>
        <p:spPr>
          <a:xfrm>
            <a:off x="6814109" y="7666436"/>
            <a:ext cx="11189987" cy="2139452"/>
          </a:xfrm>
          <a:prstGeom prst="rect">
            <a:avLst/>
          </a:prstGeom>
        </p:spPr>
        <p:txBody>
          <a:bodyPr lIns="0" tIns="0" rIns="0" bIns="0" rtlCol="0" anchor="t">
            <a:spAutoFit/>
          </a:bodyPr>
          <a:lstStyle/>
          <a:p>
            <a:pPr algn="ctr">
              <a:lnSpc>
                <a:spcPts val="4326"/>
              </a:lnSpc>
              <a:spcBef>
                <a:spcPct val="0"/>
              </a:spcBef>
            </a:pPr>
            <a:r>
              <a:rPr lang="en-US" sz="2207" b="1" spc="22">
                <a:solidFill>
                  <a:srgbClr val="FFFFFF"/>
                </a:solidFill>
                <a:latin typeface="Poppins Bold"/>
                <a:ea typeface="Poppins Bold"/>
                <a:cs typeface="Poppins Bold"/>
                <a:sym typeface="Poppins Bold"/>
              </a:rPr>
              <a:t>In Networking, I learned how devices connect, how IP addresses work, and some basics of troubleshooting. It gave me a foundation to understand how the internet and communication systems function.</a:t>
            </a:r>
          </a:p>
          <a:p>
            <a:pPr algn="ctr">
              <a:lnSpc>
                <a:spcPts val="4326"/>
              </a:lnSpc>
              <a:spcBef>
                <a:spcPct val="0"/>
              </a:spcBef>
            </a:pPr>
            <a:endParaRPr lang="en-US" sz="2207" b="1" spc="22">
              <a:solidFill>
                <a:srgbClr val="FFFFFF"/>
              </a:solidFill>
              <a:latin typeface="Poppins Bold"/>
              <a:ea typeface="Poppins Bold"/>
              <a:cs typeface="Poppins Bold"/>
              <a:sym typeface="Poppins Bold"/>
            </a:endParaRPr>
          </a:p>
        </p:txBody>
      </p:sp>
      <p:sp>
        <p:nvSpPr>
          <p:cNvPr id="8" name="TextBox 8"/>
          <p:cNvSpPr txBox="1"/>
          <p:nvPr/>
        </p:nvSpPr>
        <p:spPr>
          <a:xfrm>
            <a:off x="4893570" y="-21313"/>
            <a:ext cx="10956030" cy="1654299"/>
          </a:xfrm>
          <a:prstGeom prst="rect">
            <a:avLst/>
          </a:prstGeom>
        </p:spPr>
        <p:txBody>
          <a:bodyPr wrap="square" lIns="0" tIns="0" rIns="0" bIns="0" rtlCol="0" anchor="t">
            <a:spAutoFit/>
          </a:bodyPr>
          <a:lstStyle/>
          <a:p>
            <a:pPr algn="ctr">
              <a:lnSpc>
                <a:spcPts val="12880"/>
              </a:lnSpc>
            </a:pPr>
            <a:r>
              <a:rPr lang="en-US" sz="9200" dirty="0">
                <a:solidFill>
                  <a:srgbClr val="FFB2E1"/>
                </a:solidFill>
                <a:latin typeface="Impact"/>
                <a:ea typeface="Impact"/>
                <a:cs typeface="Impact"/>
                <a:sym typeface="Impact"/>
              </a:rPr>
              <a:t>NETWORKING BASICS</a:t>
            </a:r>
          </a:p>
        </p:txBody>
      </p:sp>
      <p:sp>
        <p:nvSpPr>
          <p:cNvPr id="9" name="TextBox 9"/>
          <p:cNvSpPr txBox="1"/>
          <p:nvPr/>
        </p:nvSpPr>
        <p:spPr>
          <a:xfrm>
            <a:off x="470088" y="2488995"/>
            <a:ext cx="6162906" cy="6193472"/>
          </a:xfrm>
          <a:prstGeom prst="rect">
            <a:avLst/>
          </a:prstGeom>
        </p:spPr>
        <p:txBody>
          <a:bodyPr lIns="0" tIns="0" rIns="0" bIns="0" rtlCol="0" anchor="t">
            <a:spAutoFit/>
          </a:bodyPr>
          <a:lstStyle/>
          <a:p>
            <a:pPr marL="671786" lvl="1" indent="-335893" algn="l">
              <a:lnSpc>
                <a:spcPts val="7094"/>
              </a:lnSpc>
              <a:buFont typeface="Arial"/>
              <a:buChar char="•"/>
            </a:pPr>
            <a:r>
              <a:rPr lang="en-US" sz="3111" b="1">
                <a:solidFill>
                  <a:srgbClr val="FFFFFF"/>
                </a:solidFill>
                <a:latin typeface="Poppins Bold"/>
                <a:ea typeface="Poppins Bold"/>
                <a:cs typeface="Poppins Bold"/>
                <a:sym typeface="Poppins Bold"/>
              </a:rPr>
              <a:t> Introduction to computer networks</a:t>
            </a:r>
          </a:p>
          <a:p>
            <a:pPr marL="671786" lvl="1" indent="-335893" algn="l">
              <a:lnSpc>
                <a:spcPts val="7094"/>
              </a:lnSpc>
              <a:buFont typeface="Arial"/>
              <a:buChar char="•"/>
            </a:pPr>
            <a:r>
              <a:rPr lang="en-US" sz="3111" b="1">
                <a:solidFill>
                  <a:srgbClr val="FFFFFF"/>
                </a:solidFill>
                <a:latin typeface="Poppins Bold"/>
                <a:ea typeface="Poppins Bold"/>
                <a:cs typeface="Poppins Bold"/>
                <a:sym typeface="Poppins Bold"/>
              </a:rPr>
              <a:t>IP addresses &amp; subnet basics</a:t>
            </a:r>
          </a:p>
          <a:p>
            <a:pPr marL="671786" lvl="1" indent="-335893" algn="l">
              <a:lnSpc>
                <a:spcPts val="7094"/>
              </a:lnSpc>
              <a:buFont typeface="Arial"/>
              <a:buChar char="•"/>
            </a:pPr>
            <a:r>
              <a:rPr lang="en-US" sz="3111" b="1">
                <a:solidFill>
                  <a:srgbClr val="FFFFFF"/>
                </a:solidFill>
                <a:latin typeface="Poppins Bold"/>
                <a:ea typeface="Poppins Bold"/>
                <a:cs typeface="Poppins Bold"/>
                <a:sym typeface="Poppins Bold"/>
              </a:rPr>
              <a:t>Internet troubleshooting</a:t>
            </a:r>
          </a:p>
          <a:p>
            <a:pPr marL="671786" lvl="1" indent="-335893" algn="l">
              <a:lnSpc>
                <a:spcPts val="7094"/>
              </a:lnSpc>
              <a:buFont typeface="Arial"/>
              <a:buChar char="•"/>
            </a:pPr>
            <a:r>
              <a:rPr lang="en-US" sz="3111" b="1">
                <a:solidFill>
                  <a:srgbClr val="FFFFFF"/>
                </a:solidFill>
                <a:latin typeface="Poppins Bold"/>
                <a:ea typeface="Poppins Bold"/>
                <a:cs typeface="Poppins Bold"/>
                <a:sym typeface="Poppins Bold"/>
              </a:rPr>
              <a:t>Importance of networking in IT</a:t>
            </a:r>
          </a:p>
        </p:txBody>
      </p:sp>
      <p:sp>
        <p:nvSpPr>
          <p:cNvPr id="10" name="Freeform 10"/>
          <p:cNvSpPr/>
          <p:nvPr/>
        </p:nvSpPr>
        <p:spPr>
          <a:xfrm rot="-10800000">
            <a:off x="16903330" y="8140372"/>
            <a:ext cx="1384670" cy="1372554"/>
          </a:xfrm>
          <a:custGeom>
            <a:avLst/>
            <a:gdLst/>
            <a:ahLst/>
            <a:cxnLst/>
            <a:rect l="l" t="t" r="r" b="b"/>
            <a:pathLst>
              <a:path w="1384670" h="1372554">
                <a:moveTo>
                  <a:pt x="0" y="0"/>
                </a:moveTo>
                <a:lnTo>
                  <a:pt x="1384670" y="0"/>
                </a:lnTo>
                <a:lnTo>
                  <a:pt x="1384670" y="1372554"/>
                </a:lnTo>
                <a:lnTo>
                  <a:pt x="0" y="1372554"/>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1" name="Freeform 11"/>
          <p:cNvSpPr/>
          <p:nvPr/>
        </p:nvSpPr>
        <p:spPr>
          <a:xfrm>
            <a:off x="6449780" y="7454095"/>
            <a:ext cx="1384670" cy="1372554"/>
          </a:xfrm>
          <a:custGeom>
            <a:avLst/>
            <a:gdLst/>
            <a:ahLst/>
            <a:cxnLst/>
            <a:rect l="l" t="t" r="r" b="b"/>
            <a:pathLst>
              <a:path w="1384670" h="1372554">
                <a:moveTo>
                  <a:pt x="0" y="0"/>
                </a:moveTo>
                <a:lnTo>
                  <a:pt x="1384670" y="0"/>
                </a:lnTo>
                <a:lnTo>
                  <a:pt x="1384670" y="1372554"/>
                </a:lnTo>
                <a:lnTo>
                  <a:pt x="0" y="1372554"/>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A3939"/>
        </a:solidFill>
        <a:effectLst/>
      </p:bgPr>
    </p:bg>
    <p:spTree>
      <p:nvGrpSpPr>
        <p:cNvPr id="1" name=""/>
        <p:cNvGrpSpPr/>
        <p:nvPr/>
      </p:nvGrpSpPr>
      <p:grpSpPr>
        <a:xfrm>
          <a:off x="0" y="0"/>
          <a:ext cx="0" cy="0"/>
          <a:chOff x="0" y="0"/>
          <a:chExt cx="0" cy="0"/>
        </a:xfrm>
      </p:grpSpPr>
      <p:sp>
        <p:nvSpPr>
          <p:cNvPr id="2" name="Freeform 2"/>
          <p:cNvSpPr/>
          <p:nvPr/>
        </p:nvSpPr>
        <p:spPr>
          <a:xfrm rot="-10800000">
            <a:off x="0" y="8116945"/>
            <a:ext cx="2174007" cy="2170055"/>
          </a:xfrm>
          <a:custGeom>
            <a:avLst/>
            <a:gdLst/>
            <a:ahLst/>
            <a:cxnLst/>
            <a:rect l="l" t="t" r="r" b="b"/>
            <a:pathLst>
              <a:path w="2174007" h="2170055">
                <a:moveTo>
                  <a:pt x="0" y="0"/>
                </a:moveTo>
                <a:lnTo>
                  <a:pt x="2174007" y="0"/>
                </a:lnTo>
                <a:lnTo>
                  <a:pt x="2174007" y="2170055"/>
                </a:lnTo>
                <a:lnTo>
                  <a:pt x="0" y="217005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6113993" y="0"/>
            <a:ext cx="2174007" cy="2170055"/>
          </a:xfrm>
          <a:custGeom>
            <a:avLst/>
            <a:gdLst/>
            <a:ahLst/>
            <a:cxnLst/>
            <a:rect l="l" t="t" r="r" b="b"/>
            <a:pathLst>
              <a:path w="2174007" h="2170055">
                <a:moveTo>
                  <a:pt x="0" y="0"/>
                </a:moveTo>
                <a:lnTo>
                  <a:pt x="2174007" y="0"/>
                </a:lnTo>
                <a:lnTo>
                  <a:pt x="2174007" y="2170055"/>
                </a:lnTo>
                <a:lnTo>
                  <a:pt x="0" y="217005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2421804" y="663352"/>
            <a:ext cx="4944936" cy="5137595"/>
          </a:xfrm>
          <a:custGeom>
            <a:avLst/>
            <a:gdLst/>
            <a:ahLst/>
            <a:cxnLst/>
            <a:rect l="l" t="t" r="r" b="b"/>
            <a:pathLst>
              <a:path w="4944936" h="5137595">
                <a:moveTo>
                  <a:pt x="0" y="0"/>
                </a:moveTo>
                <a:lnTo>
                  <a:pt x="4944936" y="0"/>
                </a:lnTo>
                <a:lnTo>
                  <a:pt x="4944936" y="5137595"/>
                </a:lnTo>
                <a:lnTo>
                  <a:pt x="0" y="5137595"/>
                </a:lnTo>
                <a:lnTo>
                  <a:pt x="0" y="0"/>
                </a:lnTo>
                <a:close/>
              </a:path>
            </a:pathLst>
          </a:custGeom>
          <a:blipFill>
            <a:blip r:embed="rId4"/>
            <a:stretch>
              <a:fillRect/>
            </a:stretch>
          </a:blipFill>
        </p:spPr>
      </p:sp>
      <p:sp>
        <p:nvSpPr>
          <p:cNvPr id="5" name="Freeform 5"/>
          <p:cNvSpPr/>
          <p:nvPr/>
        </p:nvSpPr>
        <p:spPr>
          <a:xfrm>
            <a:off x="0" y="0"/>
            <a:ext cx="1726288" cy="1726288"/>
          </a:xfrm>
          <a:custGeom>
            <a:avLst/>
            <a:gdLst/>
            <a:ahLst/>
            <a:cxnLst/>
            <a:rect l="l" t="t" r="r" b="b"/>
            <a:pathLst>
              <a:path w="1726288" h="1726288">
                <a:moveTo>
                  <a:pt x="0" y="0"/>
                </a:moveTo>
                <a:lnTo>
                  <a:pt x="1726288" y="0"/>
                </a:lnTo>
                <a:lnTo>
                  <a:pt x="1726288" y="1726288"/>
                </a:lnTo>
                <a:lnTo>
                  <a:pt x="0" y="1726288"/>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6" name="Freeform 6"/>
          <p:cNvSpPr/>
          <p:nvPr/>
        </p:nvSpPr>
        <p:spPr>
          <a:xfrm>
            <a:off x="8270682" y="5322236"/>
            <a:ext cx="4151122" cy="4114800"/>
          </a:xfrm>
          <a:custGeom>
            <a:avLst/>
            <a:gdLst/>
            <a:ahLst/>
            <a:cxnLst/>
            <a:rect l="l" t="t" r="r" b="b"/>
            <a:pathLst>
              <a:path w="4151122" h="4114800">
                <a:moveTo>
                  <a:pt x="0" y="0"/>
                </a:moveTo>
                <a:lnTo>
                  <a:pt x="4151122" y="0"/>
                </a:lnTo>
                <a:lnTo>
                  <a:pt x="4151122" y="4114800"/>
                </a:lnTo>
                <a:lnTo>
                  <a:pt x="0" y="4114800"/>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7" name="TextBox 7"/>
          <p:cNvSpPr txBox="1"/>
          <p:nvPr/>
        </p:nvSpPr>
        <p:spPr>
          <a:xfrm>
            <a:off x="9144000" y="6253236"/>
            <a:ext cx="8685831" cy="2920624"/>
          </a:xfrm>
          <a:prstGeom prst="rect">
            <a:avLst/>
          </a:prstGeom>
        </p:spPr>
        <p:txBody>
          <a:bodyPr lIns="0" tIns="0" rIns="0" bIns="0" rtlCol="0" anchor="t">
            <a:spAutoFit/>
          </a:bodyPr>
          <a:lstStyle/>
          <a:p>
            <a:pPr algn="ctr">
              <a:lnSpc>
                <a:spcPts val="3358"/>
              </a:lnSpc>
              <a:spcBef>
                <a:spcPct val="0"/>
              </a:spcBef>
            </a:pPr>
            <a:r>
              <a:rPr lang="en-US" sz="1713" b="1" spc="17">
                <a:solidFill>
                  <a:srgbClr val="FFFFFF"/>
                </a:solidFill>
                <a:latin typeface="Poppins Bold"/>
                <a:ea typeface="Poppins Bold"/>
                <a:cs typeface="Poppins Bold"/>
                <a:sym typeface="Poppins Bold"/>
              </a:rPr>
              <a:t>Logic Building was about learning how to think like a programmer. Instead of just writing code, I learned how to break problems into smaller steps. For example, I practiced writing small programs to check prime numbers, reverse digits, or print sequences. We used loops and conditions to solve problems. This helped me improve my logical thinking, which is important in both coding and real-life problem-solving.</a:t>
            </a:r>
          </a:p>
          <a:p>
            <a:pPr algn="ctr">
              <a:lnSpc>
                <a:spcPts val="3358"/>
              </a:lnSpc>
              <a:spcBef>
                <a:spcPct val="0"/>
              </a:spcBef>
            </a:pPr>
            <a:endParaRPr lang="en-US" sz="1713" b="1" spc="17">
              <a:solidFill>
                <a:srgbClr val="FFFFFF"/>
              </a:solidFill>
              <a:latin typeface="Poppins Bold"/>
              <a:ea typeface="Poppins Bold"/>
              <a:cs typeface="Poppins Bold"/>
              <a:sym typeface="Poppins Bold"/>
            </a:endParaRPr>
          </a:p>
        </p:txBody>
      </p:sp>
      <p:sp>
        <p:nvSpPr>
          <p:cNvPr id="8" name="TextBox 8"/>
          <p:cNvSpPr txBox="1"/>
          <p:nvPr/>
        </p:nvSpPr>
        <p:spPr>
          <a:xfrm>
            <a:off x="5866196" y="-21313"/>
            <a:ext cx="6555609" cy="1747601"/>
          </a:xfrm>
          <a:prstGeom prst="rect">
            <a:avLst/>
          </a:prstGeom>
        </p:spPr>
        <p:txBody>
          <a:bodyPr lIns="0" tIns="0" rIns="0" bIns="0" rtlCol="0" anchor="t">
            <a:spAutoFit/>
          </a:bodyPr>
          <a:lstStyle/>
          <a:p>
            <a:pPr algn="ctr">
              <a:lnSpc>
                <a:spcPts val="12880"/>
              </a:lnSpc>
            </a:pPr>
            <a:r>
              <a:rPr lang="en-US" sz="9200">
                <a:solidFill>
                  <a:srgbClr val="FFB2E1"/>
                </a:solidFill>
                <a:latin typeface="Impact"/>
                <a:ea typeface="Impact"/>
                <a:cs typeface="Impact"/>
                <a:sym typeface="Impact"/>
              </a:rPr>
              <a:t> LOGIC BUILDING</a:t>
            </a:r>
          </a:p>
        </p:txBody>
      </p:sp>
      <p:sp>
        <p:nvSpPr>
          <p:cNvPr id="9" name="TextBox 9"/>
          <p:cNvSpPr txBox="1"/>
          <p:nvPr/>
        </p:nvSpPr>
        <p:spPr>
          <a:xfrm>
            <a:off x="598965" y="1373863"/>
            <a:ext cx="6769133" cy="8233024"/>
          </a:xfrm>
          <a:prstGeom prst="rect">
            <a:avLst/>
          </a:prstGeom>
        </p:spPr>
        <p:txBody>
          <a:bodyPr lIns="0" tIns="0" rIns="0" bIns="0" rtlCol="0" anchor="t">
            <a:spAutoFit/>
          </a:bodyPr>
          <a:lstStyle/>
          <a:p>
            <a:pPr marL="705222" lvl="1" indent="-352611" algn="l">
              <a:lnSpc>
                <a:spcPts val="7349"/>
              </a:lnSpc>
              <a:buFont typeface="Arial"/>
              <a:buChar char="•"/>
            </a:pPr>
            <a:r>
              <a:rPr lang="en-US" sz="3266" b="1">
                <a:solidFill>
                  <a:srgbClr val="FFFFFF"/>
                </a:solidFill>
                <a:latin typeface="Poppins Bold"/>
                <a:ea typeface="Poppins Bold"/>
                <a:cs typeface="Poppins Bold"/>
                <a:sym typeface="Poppins Bold"/>
              </a:rPr>
              <a:t>Introduction to programming mindset</a:t>
            </a:r>
          </a:p>
          <a:p>
            <a:pPr marL="705222" lvl="1" indent="-352611" algn="l">
              <a:lnSpc>
                <a:spcPts val="7349"/>
              </a:lnSpc>
              <a:buFont typeface="Arial"/>
              <a:buChar char="•"/>
            </a:pPr>
            <a:r>
              <a:rPr lang="en-US" sz="3266" b="1">
                <a:solidFill>
                  <a:srgbClr val="FFFFFF"/>
                </a:solidFill>
                <a:latin typeface="Poppins Bold"/>
                <a:ea typeface="Poppins Bold"/>
                <a:cs typeface="Poppins Bold"/>
                <a:sym typeface="Poppins Bold"/>
              </a:rPr>
              <a:t>Practiced loops (for, while) and conditions (if-else)</a:t>
            </a:r>
          </a:p>
          <a:p>
            <a:pPr marL="705222" lvl="1" indent="-352611" algn="l">
              <a:lnSpc>
                <a:spcPts val="7349"/>
              </a:lnSpc>
              <a:buFont typeface="Arial"/>
              <a:buChar char="•"/>
            </a:pPr>
            <a:r>
              <a:rPr lang="en-US" sz="3266" b="1">
                <a:solidFill>
                  <a:srgbClr val="FFFFFF"/>
                </a:solidFill>
                <a:latin typeface="Poppins Bold"/>
                <a:ea typeface="Poppins Bold"/>
                <a:cs typeface="Poppins Bold"/>
                <a:sym typeface="Poppins Bold"/>
              </a:rPr>
              <a:t>Wrote simple programs (e.g., check prime number, reverse number)</a:t>
            </a:r>
          </a:p>
          <a:p>
            <a:pPr marL="705222" lvl="1" indent="-352611" algn="l">
              <a:lnSpc>
                <a:spcPts val="7349"/>
              </a:lnSpc>
              <a:buFont typeface="Arial"/>
              <a:buChar char="•"/>
            </a:pPr>
            <a:r>
              <a:rPr lang="en-US" sz="3266" b="1">
                <a:solidFill>
                  <a:srgbClr val="FFFFFF"/>
                </a:solidFill>
                <a:latin typeface="Poppins Bold"/>
                <a:ea typeface="Poppins Bold"/>
                <a:cs typeface="Poppins Bold"/>
                <a:sym typeface="Poppins Bold"/>
              </a:rPr>
              <a:t>Built foundation for coding and algorithms</a:t>
            </a:r>
          </a:p>
        </p:txBody>
      </p:sp>
      <p:sp>
        <p:nvSpPr>
          <p:cNvPr id="10" name="Freeform 10"/>
          <p:cNvSpPr/>
          <p:nvPr/>
        </p:nvSpPr>
        <p:spPr>
          <a:xfrm rot="-10800000">
            <a:off x="16022722" y="6866043"/>
            <a:ext cx="2356549" cy="2335929"/>
          </a:xfrm>
          <a:custGeom>
            <a:avLst/>
            <a:gdLst/>
            <a:ahLst/>
            <a:cxnLst/>
            <a:rect l="l" t="t" r="r" b="b"/>
            <a:pathLst>
              <a:path w="2356549" h="2335929">
                <a:moveTo>
                  <a:pt x="0" y="0"/>
                </a:moveTo>
                <a:lnTo>
                  <a:pt x="2356549" y="0"/>
                </a:lnTo>
                <a:lnTo>
                  <a:pt x="2356549" y="2335930"/>
                </a:lnTo>
                <a:lnTo>
                  <a:pt x="0" y="2335930"/>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A3939"/>
        </a:solidFill>
        <a:effectLst/>
      </p:bgPr>
    </p:bg>
    <p:spTree>
      <p:nvGrpSpPr>
        <p:cNvPr id="1" name=""/>
        <p:cNvGrpSpPr/>
        <p:nvPr/>
      </p:nvGrpSpPr>
      <p:grpSpPr>
        <a:xfrm>
          <a:off x="0" y="0"/>
          <a:ext cx="0" cy="0"/>
          <a:chOff x="0" y="0"/>
          <a:chExt cx="0" cy="0"/>
        </a:xfrm>
      </p:grpSpPr>
      <p:sp>
        <p:nvSpPr>
          <p:cNvPr id="2" name="Freeform 2"/>
          <p:cNvSpPr/>
          <p:nvPr/>
        </p:nvSpPr>
        <p:spPr>
          <a:xfrm>
            <a:off x="10783944" y="2370633"/>
            <a:ext cx="5655777" cy="6081480"/>
          </a:xfrm>
          <a:custGeom>
            <a:avLst/>
            <a:gdLst/>
            <a:ahLst/>
            <a:cxnLst/>
            <a:rect l="l" t="t" r="r" b="b"/>
            <a:pathLst>
              <a:path w="5655777" h="6081480">
                <a:moveTo>
                  <a:pt x="0" y="0"/>
                </a:moveTo>
                <a:lnTo>
                  <a:pt x="5655776" y="0"/>
                </a:lnTo>
                <a:lnTo>
                  <a:pt x="5655776" y="6081480"/>
                </a:lnTo>
                <a:lnTo>
                  <a:pt x="0" y="608148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3180965" y="92987"/>
            <a:ext cx="9879819" cy="2346796"/>
          </a:xfrm>
          <a:prstGeom prst="rect">
            <a:avLst/>
          </a:prstGeom>
        </p:spPr>
        <p:txBody>
          <a:bodyPr wrap="square" lIns="0" tIns="0" rIns="0" bIns="0" rtlCol="0" anchor="t">
            <a:spAutoFit/>
          </a:bodyPr>
          <a:lstStyle/>
          <a:p>
            <a:pPr marL="0" lvl="0" indent="0" algn="ctr">
              <a:lnSpc>
                <a:spcPts val="18334"/>
              </a:lnSpc>
              <a:spcBef>
                <a:spcPct val="0"/>
              </a:spcBef>
            </a:pPr>
            <a:r>
              <a:rPr lang="en-US" sz="15943" b="1" u="none" strike="noStrike" dirty="0">
                <a:solidFill>
                  <a:srgbClr val="FFB2E1"/>
                </a:solidFill>
                <a:latin typeface="Impact"/>
                <a:ea typeface="Impact"/>
                <a:cs typeface="Impact"/>
                <a:sym typeface="Impact"/>
              </a:rPr>
              <a:t>REFLECTION</a:t>
            </a:r>
          </a:p>
        </p:txBody>
      </p:sp>
      <p:sp>
        <p:nvSpPr>
          <p:cNvPr id="4" name="TextBox 4"/>
          <p:cNvSpPr txBox="1"/>
          <p:nvPr/>
        </p:nvSpPr>
        <p:spPr>
          <a:xfrm>
            <a:off x="3180965" y="2318355"/>
            <a:ext cx="6107360" cy="6133759"/>
          </a:xfrm>
          <a:prstGeom prst="rect">
            <a:avLst/>
          </a:prstGeom>
        </p:spPr>
        <p:txBody>
          <a:bodyPr lIns="0" tIns="0" rIns="0" bIns="0" rtlCol="0" anchor="t">
            <a:spAutoFit/>
          </a:bodyPr>
          <a:lstStyle/>
          <a:p>
            <a:pPr marL="708700" lvl="1" indent="-354350" algn="l">
              <a:lnSpc>
                <a:spcPts val="8206"/>
              </a:lnSpc>
              <a:buFont typeface="Arial"/>
              <a:buChar char="•"/>
            </a:pPr>
            <a:r>
              <a:rPr lang="en-US" sz="3282" b="1" spc="32">
                <a:solidFill>
                  <a:srgbClr val="FFFFFF"/>
                </a:solidFill>
                <a:latin typeface="Poppins Bold"/>
                <a:ea typeface="Poppins Bold"/>
                <a:cs typeface="Poppins Bold"/>
                <a:sym typeface="Poppins Bold"/>
              </a:rPr>
              <a:t>Confidence in IT tools</a:t>
            </a:r>
          </a:p>
          <a:p>
            <a:pPr marL="708700" lvl="1" indent="-354350" algn="l">
              <a:lnSpc>
                <a:spcPts val="8206"/>
              </a:lnSpc>
              <a:buFont typeface="Arial"/>
              <a:buChar char="•"/>
            </a:pPr>
            <a:r>
              <a:rPr lang="en-US" sz="3282" b="1" spc="32">
                <a:solidFill>
                  <a:srgbClr val="FFFFFF"/>
                </a:solidFill>
                <a:latin typeface="Poppins Bold"/>
                <a:ea typeface="Poppins Bold"/>
                <a:cs typeface="Poppins Bold"/>
                <a:sym typeface="Poppins Bold"/>
              </a:rPr>
              <a:t> Can make CVs</a:t>
            </a:r>
          </a:p>
          <a:p>
            <a:pPr marL="708700" lvl="1" indent="-354350" algn="l">
              <a:lnSpc>
                <a:spcPts val="8206"/>
              </a:lnSpc>
              <a:buFont typeface="Arial"/>
              <a:buChar char="•"/>
            </a:pPr>
            <a:r>
              <a:rPr lang="en-US" sz="3282" b="1" spc="32">
                <a:solidFill>
                  <a:srgbClr val="FFFFFF"/>
                </a:solidFill>
                <a:latin typeface="Poppins Bold"/>
                <a:ea typeface="Poppins Bold"/>
                <a:cs typeface="Poppins Bold"/>
                <a:sym typeface="Poppins Bold"/>
              </a:rPr>
              <a:t> spreadsheets</a:t>
            </a:r>
          </a:p>
          <a:p>
            <a:pPr marL="708700" lvl="1" indent="-354350" algn="l">
              <a:lnSpc>
                <a:spcPts val="8206"/>
              </a:lnSpc>
              <a:buFont typeface="Arial"/>
              <a:buChar char="•"/>
            </a:pPr>
            <a:r>
              <a:rPr lang="en-US" sz="3282" b="1" spc="32">
                <a:solidFill>
                  <a:srgbClr val="FFFFFF"/>
                </a:solidFill>
                <a:latin typeface="Poppins Bold"/>
                <a:ea typeface="Poppins Bold"/>
                <a:cs typeface="Poppins Bold"/>
                <a:sym typeface="Poppins Bold"/>
              </a:rPr>
              <a:t> presentations</a:t>
            </a:r>
          </a:p>
          <a:p>
            <a:pPr marL="708700" lvl="1" indent="-354350" algn="l">
              <a:lnSpc>
                <a:spcPts val="8206"/>
              </a:lnSpc>
              <a:buFont typeface="Arial"/>
              <a:buChar char="•"/>
            </a:pPr>
            <a:r>
              <a:rPr lang="en-US" sz="3282" b="1" spc="32">
                <a:solidFill>
                  <a:srgbClr val="FFFFFF"/>
                </a:solidFill>
                <a:latin typeface="Poppins Bold"/>
                <a:ea typeface="Poppins Bold"/>
                <a:cs typeface="Poppins Bold"/>
                <a:sym typeface="Poppins Bold"/>
              </a:rPr>
              <a:t> Learned GitHub basics</a:t>
            </a:r>
          </a:p>
          <a:p>
            <a:pPr marL="708700" lvl="1" indent="-354350" algn="l">
              <a:lnSpc>
                <a:spcPts val="8206"/>
              </a:lnSpc>
              <a:buFont typeface="Arial"/>
              <a:buChar char="•"/>
            </a:pPr>
            <a:r>
              <a:rPr lang="en-US" sz="3282" b="1" spc="32">
                <a:solidFill>
                  <a:srgbClr val="FFFFFF"/>
                </a:solidFill>
                <a:latin typeface="Poppins Bold"/>
                <a:ea typeface="Poppins Bold"/>
                <a:cs typeface="Poppins Bold"/>
                <a:sym typeface="Poppins Bold"/>
              </a:rPr>
              <a:t> Networking knowledge</a:t>
            </a:r>
          </a:p>
        </p:txBody>
      </p:sp>
      <p:sp>
        <p:nvSpPr>
          <p:cNvPr id="5" name="TextBox 5"/>
          <p:cNvSpPr txBox="1"/>
          <p:nvPr/>
        </p:nvSpPr>
        <p:spPr>
          <a:xfrm>
            <a:off x="10783944" y="8366388"/>
            <a:ext cx="6311325" cy="1325548"/>
          </a:xfrm>
          <a:prstGeom prst="rect">
            <a:avLst/>
          </a:prstGeom>
        </p:spPr>
        <p:txBody>
          <a:bodyPr lIns="0" tIns="0" rIns="0" bIns="0" rtlCol="0" anchor="t">
            <a:spAutoFit/>
          </a:bodyPr>
          <a:lstStyle/>
          <a:p>
            <a:pPr algn="ctr">
              <a:lnSpc>
                <a:spcPts val="2669"/>
              </a:lnSpc>
            </a:pPr>
            <a:r>
              <a:rPr lang="en-US" sz="1608" spc="88">
                <a:solidFill>
                  <a:srgbClr val="FFFFFF"/>
                </a:solidFill>
                <a:latin typeface="Poppins"/>
                <a:ea typeface="Poppins"/>
                <a:cs typeface="Poppins"/>
                <a:sym typeface="Poppins"/>
              </a:rPr>
              <a:t>THIS COURSE GAVE ME PRACTICAL IT SKILLS. NOW I FEEL CONFIDENT IN MAKING PROFESSIONAL DOCUMENTS, ANALYZING DATA IN EXCEL, AND DESIGNING CLEAR PRESENTATIONS.</a:t>
            </a:r>
          </a:p>
        </p:txBody>
      </p:sp>
      <p:sp>
        <p:nvSpPr>
          <p:cNvPr id="6" name="Freeform 6"/>
          <p:cNvSpPr/>
          <p:nvPr/>
        </p:nvSpPr>
        <p:spPr>
          <a:xfrm rot="-10800000">
            <a:off x="0" y="8116945"/>
            <a:ext cx="2174007" cy="2170055"/>
          </a:xfrm>
          <a:custGeom>
            <a:avLst/>
            <a:gdLst/>
            <a:ahLst/>
            <a:cxnLst/>
            <a:rect l="l" t="t" r="r" b="b"/>
            <a:pathLst>
              <a:path w="2174007" h="2170055">
                <a:moveTo>
                  <a:pt x="0" y="0"/>
                </a:moveTo>
                <a:lnTo>
                  <a:pt x="2174007" y="0"/>
                </a:lnTo>
                <a:lnTo>
                  <a:pt x="2174007" y="2170055"/>
                </a:lnTo>
                <a:lnTo>
                  <a:pt x="0" y="217005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a:off x="16113993" y="0"/>
            <a:ext cx="2174007" cy="2170055"/>
          </a:xfrm>
          <a:custGeom>
            <a:avLst/>
            <a:gdLst/>
            <a:ahLst/>
            <a:cxnLst/>
            <a:rect l="l" t="t" r="r" b="b"/>
            <a:pathLst>
              <a:path w="2174007" h="2170055">
                <a:moveTo>
                  <a:pt x="0" y="0"/>
                </a:moveTo>
                <a:lnTo>
                  <a:pt x="2174007" y="0"/>
                </a:lnTo>
                <a:lnTo>
                  <a:pt x="2174007" y="2170055"/>
                </a:lnTo>
                <a:lnTo>
                  <a:pt x="0" y="217005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Freeform 8"/>
          <p:cNvSpPr/>
          <p:nvPr/>
        </p:nvSpPr>
        <p:spPr>
          <a:xfrm>
            <a:off x="10485867" y="8116945"/>
            <a:ext cx="1737434" cy="1722232"/>
          </a:xfrm>
          <a:custGeom>
            <a:avLst/>
            <a:gdLst/>
            <a:ahLst/>
            <a:cxnLst/>
            <a:rect l="l" t="t" r="r" b="b"/>
            <a:pathLst>
              <a:path w="1737434" h="1722232">
                <a:moveTo>
                  <a:pt x="0" y="0"/>
                </a:moveTo>
                <a:lnTo>
                  <a:pt x="1737435" y="0"/>
                </a:lnTo>
                <a:lnTo>
                  <a:pt x="1737435" y="1722232"/>
                </a:lnTo>
                <a:lnTo>
                  <a:pt x="0" y="172223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9" name="Freeform 9"/>
          <p:cNvSpPr/>
          <p:nvPr/>
        </p:nvSpPr>
        <p:spPr>
          <a:xfrm rot="-10800000">
            <a:off x="15692109" y="8340857"/>
            <a:ext cx="1737434" cy="1722232"/>
          </a:xfrm>
          <a:custGeom>
            <a:avLst/>
            <a:gdLst/>
            <a:ahLst/>
            <a:cxnLst/>
            <a:rect l="l" t="t" r="r" b="b"/>
            <a:pathLst>
              <a:path w="1737434" h="1722232">
                <a:moveTo>
                  <a:pt x="0" y="0"/>
                </a:moveTo>
                <a:lnTo>
                  <a:pt x="1737435" y="0"/>
                </a:lnTo>
                <a:lnTo>
                  <a:pt x="1737435" y="1722232"/>
                </a:lnTo>
                <a:lnTo>
                  <a:pt x="0" y="172223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495</Words>
  <Application>Microsoft Office PowerPoint</Application>
  <PresentationFormat>Custom</PresentationFormat>
  <Paragraphs>54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Impact</vt:lpstr>
      <vt:lpstr>Arial</vt:lpstr>
      <vt:lpstr>Poppins</vt:lpstr>
      <vt:lpstr>Calibri</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a heading</dc:title>
  <dc:creator>BQ1</dc:creator>
  <cp:lastModifiedBy>BQ1</cp:lastModifiedBy>
  <cp:revision>2</cp:revision>
  <dcterms:created xsi:type="dcterms:W3CDTF">2006-08-16T00:00:00Z</dcterms:created>
  <dcterms:modified xsi:type="dcterms:W3CDTF">2025-09-28T09:20:51Z</dcterms:modified>
  <dc:identifier>DAGyw93hs2c</dc:identifier>
</cp:coreProperties>
</file>