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mpact" charset="1" panose="020B0806030902050204"/>
      <p:regular r:id="rId17"/>
    </p:embeddedFont>
    <p:embeddedFont>
      <p:font typeface="Poppins Bold" charset="1" panose="000008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svg" Type="http://schemas.openxmlformats.org/officeDocument/2006/relationships/image"/><Relationship Id="rId4" Target="../media/image41.png" Type="http://schemas.openxmlformats.org/officeDocument/2006/relationships/image"/><Relationship Id="rId5" Target="../media/image4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1.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3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TextBox 2" id="2"/>
          <p:cNvSpPr txBox="true"/>
          <p:nvPr/>
        </p:nvSpPr>
        <p:spPr>
          <a:xfrm rot="0">
            <a:off x="554245" y="1187559"/>
            <a:ext cx="9840993" cy="6726144"/>
          </a:xfrm>
          <a:prstGeom prst="rect">
            <a:avLst/>
          </a:prstGeom>
        </p:spPr>
        <p:txBody>
          <a:bodyPr anchor="t" rtlCol="false" tIns="0" lIns="0" bIns="0" rIns="0">
            <a:spAutoFit/>
          </a:bodyPr>
          <a:lstStyle/>
          <a:p>
            <a:pPr algn="l">
              <a:lnSpc>
                <a:spcPts val="16028"/>
              </a:lnSpc>
            </a:pPr>
            <a:r>
              <a:rPr lang="en-US" sz="19546">
                <a:solidFill>
                  <a:srgbClr val="FFB2E1"/>
                </a:solidFill>
                <a:latin typeface="Impact"/>
                <a:ea typeface="Impact"/>
                <a:cs typeface="Impact"/>
                <a:sym typeface="Impact"/>
              </a:rPr>
              <a:t>IT COURSE FINAL PROJECT</a:t>
            </a:r>
          </a:p>
        </p:txBody>
      </p:sp>
      <p:grpSp>
        <p:nvGrpSpPr>
          <p:cNvPr name="Group 3" id="3"/>
          <p:cNvGrpSpPr/>
          <p:nvPr/>
        </p:nvGrpSpPr>
        <p:grpSpPr>
          <a:xfrm rot="569835">
            <a:off x="3557165" y="2728311"/>
            <a:ext cx="4949162" cy="1260728"/>
            <a:chOff x="0" y="0"/>
            <a:chExt cx="1529806" cy="389696"/>
          </a:xfrm>
        </p:grpSpPr>
        <p:sp>
          <p:nvSpPr>
            <p:cNvPr name="Freeform 4" id="4"/>
            <p:cNvSpPr/>
            <p:nvPr/>
          </p:nvSpPr>
          <p:spPr>
            <a:xfrm flipH="false" flipV="false" rot="0">
              <a:off x="0" y="0"/>
              <a:ext cx="1529806" cy="389696"/>
            </a:xfrm>
            <a:custGeom>
              <a:avLst/>
              <a:gdLst/>
              <a:ahLst/>
              <a:cxnLst/>
              <a:rect r="r" b="b" t="t" l="l"/>
              <a:pathLst>
                <a:path h="389696" w="1529806">
                  <a:moveTo>
                    <a:pt x="0" y="0"/>
                  </a:moveTo>
                  <a:lnTo>
                    <a:pt x="1529806" y="0"/>
                  </a:lnTo>
                  <a:lnTo>
                    <a:pt x="1529806" y="389696"/>
                  </a:lnTo>
                  <a:lnTo>
                    <a:pt x="0" y="389696"/>
                  </a:lnTo>
                  <a:close/>
                </a:path>
              </a:pathLst>
            </a:custGeom>
            <a:solidFill>
              <a:srgbClr val="3A3939"/>
            </a:solidFill>
            <a:ln w="66675" cap="sq">
              <a:solidFill>
                <a:srgbClr val="FFB2E1"/>
              </a:solidFill>
              <a:prstDash val="solid"/>
              <a:miter/>
            </a:ln>
          </p:spPr>
        </p:sp>
        <p:sp>
          <p:nvSpPr>
            <p:cNvPr name="TextBox 5" id="5"/>
            <p:cNvSpPr txBox="true"/>
            <p:nvPr/>
          </p:nvSpPr>
          <p:spPr>
            <a:xfrm>
              <a:off x="0" y="-47625"/>
              <a:ext cx="1529806" cy="437321"/>
            </a:xfrm>
            <a:prstGeom prst="rect">
              <a:avLst/>
            </a:prstGeom>
          </p:spPr>
          <p:txBody>
            <a:bodyPr anchor="ctr" rtlCol="false" tIns="50800" lIns="50800" bIns="50800" rIns="50800"/>
            <a:lstStyle/>
            <a:p>
              <a:pPr algn="ctr">
                <a:lnSpc>
                  <a:spcPts val="2939"/>
                </a:lnSpc>
                <a:spcBef>
                  <a:spcPct val="0"/>
                </a:spcBef>
              </a:pPr>
            </a:p>
          </p:txBody>
        </p:sp>
      </p:grpSp>
      <p:sp>
        <p:nvSpPr>
          <p:cNvPr name="Freeform 6" id="6"/>
          <p:cNvSpPr/>
          <p:nvPr/>
        </p:nvSpPr>
        <p:spPr>
          <a:xfrm flipH="false" flipV="false" rot="0">
            <a:off x="11849689" y="2170055"/>
            <a:ext cx="4734577" cy="4172346"/>
          </a:xfrm>
          <a:custGeom>
            <a:avLst/>
            <a:gdLst/>
            <a:ahLst/>
            <a:cxnLst/>
            <a:rect r="r" b="b" t="t" l="l"/>
            <a:pathLst>
              <a:path h="4172346" w="4734577">
                <a:moveTo>
                  <a:pt x="0" y="0"/>
                </a:moveTo>
                <a:lnTo>
                  <a:pt x="4734577" y="0"/>
                </a:lnTo>
                <a:lnTo>
                  <a:pt x="4734577" y="4172345"/>
                </a:lnTo>
                <a:lnTo>
                  <a:pt x="0" y="41723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09066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396156" y="8338829"/>
            <a:ext cx="1726288" cy="1726288"/>
          </a:xfrm>
          <a:custGeom>
            <a:avLst/>
            <a:gdLst/>
            <a:ahLst/>
            <a:cxnLst/>
            <a:rect r="r" b="b" t="t" l="l"/>
            <a:pathLst>
              <a:path h="1726288" w="1726288">
                <a:moveTo>
                  <a:pt x="0" y="0"/>
                </a:moveTo>
                <a:lnTo>
                  <a:pt x="1726288" y="0"/>
                </a:lnTo>
                <a:lnTo>
                  <a:pt x="1726288" y="1726288"/>
                </a:lnTo>
                <a:lnTo>
                  <a:pt x="0" y="17262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87004" y="4522628"/>
            <a:ext cx="2896195" cy="1241744"/>
          </a:xfrm>
          <a:custGeom>
            <a:avLst/>
            <a:gdLst/>
            <a:ahLst/>
            <a:cxnLst/>
            <a:rect r="r" b="b" t="t" l="l"/>
            <a:pathLst>
              <a:path h="1241744" w="2896195">
                <a:moveTo>
                  <a:pt x="0" y="0"/>
                </a:moveTo>
                <a:lnTo>
                  <a:pt x="2896195" y="0"/>
                </a:lnTo>
                <a:lnTo>
                  <a:pt x="2896195" y="1241744"/>
                </a:lnTo>
                <a:lnTo>
                  <a:pt x="0" y="12417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743758" y="7212260"/>
            <a:ext cx="6449079" cy="498747"/>
          </a:xfrm>
          <a:prstGeom prst="rect">
            <a:avLst/>
          </a:prstGeom>
        </p:spPr>
        <p:txBody>
          <a:bodyPr anchor="t" rtlCol="false" tIns="0" lIns="0" bIns="0" rIns="0">
            <a:spAutoFit/>
          </a:bodyPr>
          <a:lstStyle/>
          <a:p>
            <a:pPr algn="l">
              <a:lnSpc>
                <a:spcPts val="3731"/>
              </a:lnSpc>
            </a:pPr>
            <a:r>
              <a:rPr lang="en-US" sz="3244" b="true">
                <a:solidFill>
                  <a:srgbClr val="FFB2E1"/>
                </a:solidFill>
                <a:latin typeface="Poppins Bold"/>
                <a:ea typeface="Poppins Bold"/>
                <a:cs typeface="Poppins Bold"/>
                <a:sym typeface="Poppins Bold"/>
              </a:rPr>
              <a:t> PREPARED BY UMEEMAH SAEED</a:t>
            </a:r>
          </a:p>
        </p:txBody>
      </p:sp>
      <p:sp>
        <p:nvSpPr>
          <p:cNvPr name="TextBox 12" id="12"/>
          <p:cNvSpPr txBox="true"/>
          <p:nvPr/>
        </p:nvSpPr>
        <p:spPr>
          <a:xfrm rot="569835">
            <a:off x="3939624" y="2918589"/>
            <a:ext cx="4412585" cy="696155"/>
          </a:xfrm>
          <a:prstGeom prst="rect">
            <a:avLst/>
          </a:prstGeom>
        </p:spPr>
        <p:txBody>
          <a:bodyPr anchor="t" rtlCol="false" tIns="0" lIns="0" bIns="0" rIns="0">
            <a:spAutoFit/>
          </a:bodyPr>
          <a:lstStyle/>
          <a:p>
            <a:pPr algn="ctr">
              <a:lnSpc>
                <a:spcPts val="5324"/>
              </a:lnSpc>
            </a:pPr>
            <a:r>
              <a:rPr lang="en-US" b="true" sz="4192">
                <a:solidFill>
                  <a:srgbClr val="FFB2E1"/>
                </a:solidFill>
                <a:latin typeface="Poppins Bold"/>
                <a:ea typeface="Poppins Bold"/>
                <a:cs typeface="Poppins Bold"/>
                <a:sym typeface="Poppins Bold"/>
              </a:rPr>
              <a:t>PRESENTATION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0">
            <a:off x="9924273" y="2326488"/>
            <a:ext cx="6662967" cy="6671306"/>
          </a:xfrm>
          <a:custGeom>
            <a:avLst/>
            <a:gdLst/>
            <a:ahLst/>
            <a:cxnLst/>
            <a:rect r="r" b="b" t="t" l="l"/>
            <a:pathLst>
              <a:path h="6671306" w="6662967">
                <a:moveTo>
                  <a:pt x="0" y="0"/>
                </a:moveTo>
                <a:lnTo>
                  <a:pt x="6662967" y="0"/>
                </a:lnTo>
                <a:lnTo>
                  <a:pt x="6662967" y="6671307"/>
                </a:lnTo>
                <a:lnTo>
                  <a:pt x="0" y="6671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24006" y="-100260"/>
            <a:ext cx="13785755" cy="2663600"/>
          </a:xfrm>
          <a:prstGeom prst="rect">
            <a:avLst/>
          </a:prstGeom>
        </p:spPr>
        <p:txBody>
          <a:bodyPr anchor="t" rtlCol="false" tIns="0" lIns="0" bIns="0" rIns="0">
            <a:spAutoFit/>
          </a:bodyPr>
          <a:lstStyle/>
          <a:p>
            <a:pPr algn="ctr">
              <a:lnSpc>
                <a:spcPts val="18334"/>
              </a:lnSpc>
              <a:spcBef>
                <a:spcPct val="0"/>
              </a:spcBef>
            </a:pPr>
            <a:r>
              <a:rPr lang="en-US" sz="15943">
                <a:solidFill>
                  <a:srgbClr val="FFB2E1"/>
                </a:solidFill>
                <a:latin typeface="Impact"/>
                <a:ea typeface="Impact"/>
                <a:cs typeface="Impact"/>
                <a:sym typeface="Impact"/>
              </a:rPr>
              <a:t>CAREER NEXT STEPS</a:t>
            </a:r>
          </a:p>
        </p:txBody>
      </p:sp>
      <p:sp>
        <p:nvSpPr>
          <p:cNvPr name="TextBox 4" id="4"/>
          <p:cNvSpPr txBox="true"/>
          <p:nvPr/>
        </p:nvSpPr>
        <p:spPr>
          <a:xfrm rot="0">
            <a:off x="1168458" y="2386194"/>
            <a:ext cx="6221261" cy="6923092"/>
          </a:xfrm>
          <a:prstGeom prst="rect">
            <a:avLst/>
          </a:prstGeom>
        </p:spPr>
        <p:txBody>
          <a:bodyPr anchor="t" rtlCol="false" tIns="0" lIns="0" bIns="0" rIns="0">
            <a:spAutoFit/>
          </a:bodyPr>
          <a:lstStyle/>
          <a:p>
            <a:pPr algn="l" marL="799558" indent="-399779" lvl="1">
              <a:lnSpc>
                <a:spcPts val="9258"/>
              </a:lnSpc>
              <a:buFont typeface="Arial"/>
              <a:buChar char="•"/>
            </a:pPr>
            <a:r>
              <a:rPr lang="en-US" b="true" sz="3703" spc="37" strike="noStrike" u="none">
                <a:solidFill>
                  <a:srgbClr val="FFFFFF"/>
                </a:solidFill>
                <a:latin typeface="Poppins Bold"/>
                <a:ea typeface="Poppins Bold"/>
                <a:cs typeface="Poppins Bold"/>
                <a:sym typeface="Poppins Bold"/>
              </a:rPr>
              <a:t>Learn advanced Excel</a:t>
            </a:r>
          </a:p>
          <a:p>
            <a:pPr algn="l" marL="799558" indent="-399779" lvl="1">
              <a:lnSpc>
                <a:spcPts val="9258"/>
              </a:lnSpc>
              <a:buFont typeface="Arial"/>
              <a:buChar char="•"/>
            </a:pPr>
            <a:r>
              <a:rPr lang="en-US" b="true" sz="3703" spc="37" strike="noStrike" u="none">
                <a:solidFill>
                  <a:srgbClr val="FFFFFF"/>
                </a:solidFill>
                <a:latin typeface="Poppins Bold"/>
                <a:ea typeface="Poppins Bold"/>
                <a:cs typeface="Poppins Bold"/>
                <a:sym typeface="Poppins Bold"/>
              </a:rPr>
              <a:t> Python basics</a:t>
            </a:r>
          </a:p>
          <a:p>
            <a:pPr algn="l" marL="799558" indent="-399779" lvl="1">
              <a:lnSpc>
                <a:spcPts val="9258"/>
              </a:lnSpc>
              <a:buFont typeface="Arial"/>
              <a:buChar char="•"/>
            </a:pPr>
            <a:r>
              <a:rPr lang="en-US" b="true" sz="3703" spc="37" strike="noStrike" u="none">
                <a:solidFill>
                  <a:srgbClr val="FFFFFF"/>
                </a:solidFill>
                <a:latin typeface="Poppins Bold"/>
                <a:ea typeface="Poppins Bold"/>
                <a:cs typeface="Poppins Bold"/>
                <a:sym typeface="Poppins Bold"/>
              </a:rPr>
              <a:t>Earn certifications</a:t>
            </a:r>
          </a:p>
          <a:p>
            <a:pPr algn="l" marL="799558" indent="-399779" lvl="1">
              <a:lnSpc>
                <a:spcPts val="9258"/>
              </a:lnSpc>
              <a:buFont typeface="Arial"/>
              <a:buChar char="•"/>
            </a:pPr>
            <a:r>
              <a:rPr lang="en-US" b="true" sz="3703" spc="37" strike="noStrike" u="none">
                <a:solidFill>
                  <a:srgbClr val="FFFFFF"/>
                </a:solidFill>
                <a:latin typeface="Poppins Bold"/>
                <a:ea typeface="Poppins Bold"/>
                <a:cs typeface="Poppins Bold"/>
                <a:sym typeface="Poppins Bold"/>
              </a:rPr>
              <a:t>Start freelancing(CV design,Excel analysis)</a:t>
            </a:r>
          </a:p>
        </p:txBody>
      </p:sp>
      <p:sp>
        <p:nvSpPr>
          <p:cNvPr name="Freeform 5" id="5"/>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50002" y="8116945"/>
            <a:ext cx="2174007" cy="2170055"/>
          </a:xfrm>
          <a:custGeom>
            <a:avLst/>
            <a:gdLst/>
            <a:ahLst/>
            <a:cxnLst/>
            <a:rect r="r" b="b" t="t" l="l"/>
            <a:pathLst>
              <a:path h="2170055" w="2174007">
                <a:moveTo>
                  <a:pt x="0" y="0"/>
                </a:moveTo>
                <a:lnTo>
                  <a:pt x="2174008" y="0"/>
                </a:lnTo>
                <a:lnTo>
                  <a:pt x="2174008"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TextBox 2" id="2"/>
          <p:cNvSpPr txBox="true"/>
          <p:nvPr/>
        </p:nvSpPr>
        <p:spPr>
          <a:xfrm rot="0">
            <a:off x="1379255" y="883062"/>
            <a:ext cx="15529490" cy="7338447"/>
          </a:xfrm>
          <a:prstGeom prst="rect">
            <a:avLst/>
          </a:prstGeom>
        </p:spPr>
        <p:txBody>
          <a:bodyPr anchor="t" rtlCol="false" tIns="0" lIns="0" bIns="0" rIns="0">
            <a:spAutoFit/>
          </a:bodyPr>
          <a:lstStyle/>
          <a:p>
            <a:pPr algn="ctr">
              <a:lnSpc>
                <a:spcPts val="50648"/>
              </a:lnSpc>
              <a:spcBef>
                <a:spcPct val="0"/>
              </a:spcBef>
            </a:pPr>
            <a:r>
              <a:rPr lang="en-US" sz="44041">
                <a:solidFill>
                  <a:srgbClr val="FFB2E1"/>
                </a:solidFill>
                <a:latin typeface="Impact"/>
                <a:ea typeface="Impact"/>
                <a:cs typeface="Impact"/>
                <a:sym typeface="Impact"/>
              </a:rPr>
              <a:t>THE END</a:t>
            </a:r>
          </a:p>
        </p:txBody>
      </p:sp>
      <p:sp>
        <p:nvSpPr>
          <p:cNvPr name="Freeform 3" id="3"/>
          <p:cNvSpPr/>
          <p:nvPr/>
        </p:nvSpPr>
        <p:spPr>
          <a:xfrm flipH="false" flipV="false" rot="0">
            <a:off x="14841833" y="4565915"/>
            <a:ext cx="2673469" cy="2440148"/>
          </a:xfrm>
          <a:custGeom>
            <a:avLst/>
            <a:gdLst/>
            <a:ahLst/>
            <a:cxnLst/>
            <a:rect r="r" b="b" t="t" l="l"/>
            <a:pathLst>
              <a:path h="2440148" w="2673469">
                <a:moveTo>
                  <a:pt x="0" y="0"/>
                </a:moveTo>
                <a:lnTo>
                  <a:pt x="2673469" y="0"/>
                </a:lnTo>
                <a:lnTo>
                  <a:pt x="2673469" y="2440148"/>
                </a:lnTo>
                <a:lnTo>
                  <a:pt x="0" y="24401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429" y="141482"/>
            <a:ext cx="1920620" cy="1379755"/>
          </a:xfrm>
          <a:custGeom>
            <a:avLst/>
            <a:gdLst/>
            <a:ahLst/>
            <a:cxnLst/>
            <a:rect r="r" b="b" t="t" l="l"/>
            <a:pathLst>
              <a:path h="1379755" w="1920620">
                <a:moveTo>
                  <a:pt x="0" y="0"/>
                </a:moveTo>
                <a:lnTo>
                  <a:pt x="1920619" y="0"/>
                </a:lnTo>
                <a:lnTo>
                  <a:pt x="1920619" y="1379755"/>
                </a:lnTo>
                <a:lnTo>
                  <a:pt x="0" y="13797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545234" y="8713395"/>
            <a:ext cx="4321724" cy="777740"/>
          </a:xfrm>
          <a:prstGeom prst="rect">
            <a:avLst/>
          </a:prstGeom>
        </p:spPr>
        <p:txBody>
          <a:bodyPr anchor="t" rtlCol="false" tIns="0" lIns="0" bIns="0" rIns="0">
            <a:spAutoFit/>
          </a:bodyPr>
          <a:lstStyle/>
          <a:p>
            <a:pPr algn="ctr">
              <a:lnSpc>
                <a:spcPts val="5754"/>
              </a:lnSpc>
              <a:spcBef>
                <a:spcPct val="0"/>
              </a:spcBef>
            </a:pPr>
            <a:r>
              <a:rPr lang="en-US" sz="5004">
                <a:solidFill>
                  <a:srgbClr val="FFB2E1"/>
                </a:solidFill>
                <a:latin typeface="Poppins"/>
                <a:ea typeface="Poppins"/>
                <a:cs typeface="Poppins"/>
                <a:sym typeface="Poppins"/>
              </a:rPr>
              <a:t>INSTRUCTOR:</a:t>
            </a:r>
          </a:p>
        </p:txBody>
      </p:sp>
      <p:sp>
        <p:nvSpPr>
          <p:cNvPr name="TextBox 6" id="6"/>
          <p:cNvSpPr txBox="true"/>
          <p:nvPr/>
        </p:nvSpPr>
        <p:spPr>
          <a:xfrm rot="0">
            <a:off x="12866958" y="8883559"/>
            <a:ext cx="4648344" cy="446936"/>
          </a:xfrm>
          <a:prstGeom prst="rect">
            <a:avLst/>
          </a:prstGeom>
        </p:spPr>
        <p:txBody>
          <a:bodyPr anchor="t" rtlCol="false" tIns="0" lIns="0" bIns="0" rIns="0">
            <a:spAutoFit/>
          </a:bodyPr>
          <a:lstStyle/>
          <a:p>
            <a:pPr algn="ctr">
              <a:lnSpc>
                <a:spcPts val="3318"/>
              </a:lnSpc>
              <a:spcBef>
                <a:spcPct val="0"/>
              </a:spcBef>
            </a:pPr>
            <a:r>
              <a:rPr lang="en-US" sz="2885">
                <a:solidFill>
                  <a:srgbClr val="FFB2E1"/>
                </a:solidFill>
                <a:latin typeface="Poppins"/>
                <a:ea typeface="Poppins"/>
                <a:cs typeface="Poppins"/>
                <a:sym typeface="Poppins"/>
              </a:rPr>
              <a:t>SIR ABDUL MUNIM USMANI</a:t>
            </a:r>
          </a:p>
        </p:txBody>
      </p:sp>
      <p:sp>
        <p:nvSpPr>
          <p:cNvPr name="Freeform 7" id="7"/>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TextBox 2" id="2"/>
          <p:cNvSpPr txBox="true"/>
          <p:nvPr/>
        </p:nvSpPr>
        <p:spPr>
          <a:xfrm rot="0">
            <a:off x="3615348" y="366271"/>
            <a:ext cx="11057304" cy="2663600"/>
          </a:xfrm>
          <a:prstGeom prst="rect">
            <a:avLst/>
          </a:prstGeom>
        </p:spPr>
        <p:txBody>
          <a:bodyPr anchor="t" rtlCol="false" tIns="0" lIns="0" bIns="0" rIns="0">
            <a:spAutoFit/>
          </a:bodyPr>
          <a:lstStyle/>
          <a:p>
            <a:pPr algn="ctr">
              <a:lnSpc>
                <a:spcPts val="18334"/>
              </a:lnSpc>
              <a:spcBef>
                <a:spcPct val="0"/>
              </a:spcBef>
            </a:pPr>
            <a:r>
              <a:rPr lang="en-US" sz="15943">
                <a:solidFill>
                  <a:srgbClr val="FFB2E1"/>
                </a:solidFill>
                <a:latin typeface="Impact"/>
                <a:ea typeface="Impact"/>
                <a:cs typeface="Impact"/>
                <a:sym typeface="Impact"/>
              </a:rPr>
              <a:t>ABOUT COURSE </a:t>
            </a:r>
          </a:p>
        </p:txBody>
      </p:sp>
      <p:sp>
        <p:nvSpPr>
          <p:cNvPr name="TextBox 3" id="3"/>
          <p:cNvSpPr txBox="true"/>
          <p:nvPr/>
        </p:nvSpPr>
        <p:spPr>
          <a:xfrm rot="0">
            <a:off x="2096055" y="2075310"/>
            <a:ext cx="13882347" cy="8422569"/>
          </a:xfrm>
          <a:prstGeom prst="rect">
            <a:avLst/>
          </a:prstGeom>
        </p:spPr>
        <p:txBody>
          <a:bodyPr anchor="t" rtlCol="false" tIns="0" lIns="0" bIns="0" rIns="0">
            <a:spAutoFit/>
          </a:bodyPr>
          <a:lstStyle/>
          <a:p>
            <a:pPr algn="l">
              <a:lnSpc>
                <a:spcPts val="7434"/>
              </a:lnSpc>
            </a:pPr>
          </a:p>
          <a:p>
            <a:pPr algn="l" marL="775454" indent="-387727" lvl="1">
              <a:lnSpc>
                <a:spcPts val="7434"/>
              </a:lnSpc>
              <a:buFont typeface="Arial"/>
              <a:buChar char="•"/>
            </a:pPr>
            <a:r>
              <a:rPr lang="en-US" b="true" sz="3591" spc="359">
                <a:solidFill>
                  <a:srgbClr val="FFFFFF"/>
                </a:solidFill>
                <a:latin typeface="Poppins Bold"/>
                <a:ea typeface="Poppins Bold"/>
                <a:cs typeface="Poppins Bold"/>
                <a:sym typeface="Poppins Bold"/>
              </a:rPr>
              <a:t>Duration: 3 months (48 hours)</a:t>
            </a:r>
          </a:p>
          <a:p>
            <a:pPr algn="l" marL="775454" indent="-387727" lvl="1">
              <a:lnSpc>
                <a:spcPts val="7434"/>
              </a:lnSpc>
              <a:buFont typeface="Arial"/>
              <a:buChar char="•"/>
            </a:pPr>
            <a:r>
              <a:rPr lang="en-US" b="true" sz="3591">
                <a:solidFill>
                  <a:srgbClr val="FFFFFF"/>
                </a:solidFill>
                <a:latin typeface="Poppins Bold"/>
                <a:ea typeface="Poppins Bold"/>
                <a:cs typeface="Poppins Bold"/>
                <a:sym typeface="Poppins Bold"/>
              </a:rPr>
              <a:t>Focus: Practical IT skills for daily use and career readiness</a:t>
            </a:r>
          </a:p>
          <a:p>
            <a:pPr algn="l" marL="775454" indent="-387727" lvl="1">
              <a:lnSpc>
                <a:spcPts val="7434"/>
              </a:lnSpc>
              <a:buFont typeface="Arial"/>
              <a:buChar char="•"/>
            </a:pPr>
            <a:r>
              <a:rPr lang="en-US" b="true" sz="3591">
                <a:solidFill>
                  <a:srgbClr val="FFFFFF"/>
                </a:solidFill>
                <a:latin typeface="Poppins Bold"/>
                <a:ea typeface="Poppins Bold"/>
                <a:cs typeface="Poppins Bold"/>
                <a:sym typeface="Poppins Bold"/>
              </a:rPr>
              <a:t>Tools learned: Word, Excel, PowerPoint, GitHub</a:t>
            </a:r>
          </a:p>
          <a:p>
            <a:pPr algn="l" marL="775454" indent="-387727" lvl="1">
              <a:lnSpc>
                <a:spcPts val="7434"/>
              </a:lnSpc>
              <a:buFont typeface="Arial"/>
              <a:buChar char="•"/>
            </a:pPr>
            <a:r>
              <a:rPr lang="en-US" b="true" sz="3591">
                <a:solidFill>
                  <a:srgbClr val="FFFFFF"/>
                </a:solidFill>
                <a:latin typeface="Poppins Bold"/>
                <a:ea typeface="Poppins Bold"/>
                <a:cs typeface="Poppins Bold"/>
                <a:sym typeface="Poppins Bold"/>
              </a:rPr>
              <a:t>Networking basics: Internet, IP, troubleshooting</a:t>
            </a:r>
          </a:p>
          <a:p>
            <a:pPr algn="l" marL="775454" indent="-387727" lvl="1">
              <a:lnSpc>
                <a:spcPts val="7434"/>
              </a:lnSpc>
              <a:buFont typeface="Arial"/>
              <a:buChar char="•"/>
            </a:pPr>
            <a:r>
              <a:rPr lang="en-US" b="true" sz="3591">
                <a:solidFill>
                  <a:srgbClr val="FFFFFF"/>
                </a:solidFill>
                <a:latin typeface="Poppins Bold"/>
                <a:ea typeface="Poppins Bold"/>
                <a:cs typeface="Poppins Bold"/>
                <a:sym typeface="Poppins Bold"/>
              </a:rPr>
              <a:t>Logic building &amp; problem-solving</a:t>
            </a:r>
          </a:p>
          <a:p>
            <a:pPr algn="l" marL="775454" indent="-387727" lvl="1">
              <a:lnSpc>
                <a:spcPts val="7434"/>
              </a:lnSpc>
              <a:buFont typeface="Arial"/>
              <a:buChar char="•"/>
            </a:pPr>
            <a:r>
              <a:rPr lang="en-US" b="true" sz="3591">
                <a:solidFill>
                  <a:srgbClr val="FFFFFF"/>
                </a:solidFill>
                <a:latin typeface="Poppins Bold"/>
                <a:ea typeface="Poppins Bold"/>
                <a:cs typeface="Poppins Bold"/>
                <a:sym typeface="Poppins Bold"/>
              </a:rPr>
              <a:t>Hands-on assignments and final project</a:t>
            </a:r>
          </a:p>
          <a:p>
            <a:pPr algn="l">
              <a:lnSpc>
                <a:spcPts val="7434"/>
              </a:lnSpc>
            </a:pPr>
          </a:p>
        </p:txBody>
      </p:sp>
      <p:sp>
        <p:nvSpPr>
          <p:cNvPr name="Freeform 4" id="4"/>
          <p:cNvSpPr/>
          <p:nvPr/>
        </p:nvSpPr>
        <p:spPr>
          <a:xfrm flipH="false" flipV="false" rot="-10800000">
            <a:off x="28819"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0">
            <a:off x="159111" y="2153434"/>
            <a:ext cx="7375458" cy="4488761"/>
          </a:xfrm>
          <a:custGeom>
            <a:avLst/>
            <a:gdLst/>
            <a:ahLst/>
            <a:cxnLst/>
            <a:rect r="r" b="b" t="t" l="l"/>
            <a:pathLst>
              <a:path h="4488761" w="7375458">
                <a:moveTo>
                  <a:pt x="0" y="0"/>
                </a:moveTo>
                <a:lnTo>
                  <a:pt x="7375458" y="0"/>
                </a:lnTo>
                <a:lnTo>
                  <a:pt x="7375458" y="4488760"/>
                </a:lnTo>
                <a:lnTo>
                  <a:pt x="0" y="4488760"/>
                </a:lnTo>
                <a:lnTo>
                  <a:pt x="0" y="0"/>
                </a:lnTo>
                <a:close/>
              </a:path>
            </a:pathLst>
          </a:custGeom>
          <a:blipFill>
            <a:blip r:embed="rId2"/>
            <a:stretch>
              <a:fillRect l="0" t="-19740" r="0" b="-3491"/>
            </a:stretch>
          </a:blipFill>
          <a:ln w="47625" cap="sq">
            <a:solidFill>
              <a:srgbClr val="000000"/>
            </a:solidFill>
            <a:prstDash val="solid"/>
            <a:miter/>
          </a:ln>
        </p:spPr>
      </p:sp>
      <p:sp>
        <p:nvSpPr>
          <p:cNvPr name="Freeform 3" id="3"/>
          <p:cNvSpPr/>
          <p:nvPr/>
        </p:nvSpPr>
        <p:spPr>
          <a:xfrm flipH="false" flipV="false" rot="0">
            <a:off x="6706740" y="2724467"/>
            <a:ext cx="5033871" cy="6058494"/>
          </a:xfrm>
          <a:custGeom>
            <a:avLst/>
            <a:gdLst/>
            <a:ahLst/>
            <a:cxnLst/>
            <a:rect r="r" b="b" t="t" l="l"/>
            <a:pathLst>
              <a:path h="6058494" w="5033871">
                <a:moveTo>
                  <a:pt x="0" y="0"/>
                </a:moveTo>
                <a:lnTo>
                  <a:pt x="5033871" y="0"/>
                </a:lnTo>
                <a:lnTo>
                  <a:pt x="5033871" y="6058494"/>
                </a:lnTo>
                <a:lnTo>
                  <a:pt x="0" y="6058494"/>
                </a:lnTo>
                <a:lnTo>
                  <a:pt x="0" y="0"/>
                </a:lnTo>
                <a:close/>
              </a:path>
            </a:pathLst>
          </a:custGeom>
          <a:blipFill>
            <a:blip r:embed="rId3"/>
            <a:stretch>
              <a:fillRect l="-74542" t="-26936" r="-73822" b="-27834"/>
            </a:stretch>
          </a:blipFill>
          <a:ln w="95250" cap="sq">
            <a:solidFill>
              <a:srgbClr val="000000"/>
            </a:solidFill>
            <a:prstDash val="solid"/>
            <a:miter/>
          </a:ln>
        </p:spPr>
      </p:sp>
      <p:sp>
        <p:nvSpPr>
          <p:cNvPr name="TextBox 4" id="4"/>
          <p:cNvSpPr txBox="true"/>
          <p:nvPr/>
        </p:nvSpPr>
        <p:spPr>
          <a:xfrm rot="0">
            <a:off x="0" y="6704847"/>
            <a:ext cx="6667554" cy="258883"/>
          </a:xfrm>
          <a:prstGeom prst="rect">
            <a:avLst/>
          </a:prstGeom>
        </p:spPr>
        <p:txBody>
          <a:bodyPr anchor="t" rtlCol="false" tIns="0" lIns="0" bIns="0" rIns="0">
            <a:spAutoFit/>
          </a:bodyPr>
          <a:lstStyle/>
          <a:p>
            <a:pPr algn="ctr">
              <a:lnSpc>
                <a:spcPts val="1998"/>
              </a:lnSpc>
              <a:spcBef>
                <a:spcPct val="0"/>
              </a:spcBef>
            </a:pPr>
            <a:r>
              <a:rPr lang="en-US" b="true" sz="1737">
                <a:solidFill>
                  <a:srgbClr val="FFFFFF"/>
                </a:solidFill>
                <a:latin typeface="Poppins Bold"/>
                <a:ea typeface="Poppins Bold"/>
                <a:cs typeface="Poppins Bold"/>
                <a:sym typeface="Poppins Bold"/>
              </a:rPr>
              <a:t>CREATED USING MS WORD – FORMATTING, TABLES, LAYOUT</a:t>
            </a:r>
          </a:p>
        </p:txBody>
      </p:sp>
      <p:sp>
        <p:nvSpPr>
          <p:cNvPr name="Freeform 5" id="5"/>
          <p:cNvSpPr/>
          <p:nvPr/>
        </p:nvSpPr>
        <p:spPr>
          <a:xfrm flipH="false" flipV="false" rot="0">
            <a:off x="15610643" y="6790078"/>
            <a:ext cx="1648657" cy="1992883"/>
          </a:xfrm>
          <a:custGeom>
            <a:avLst/>
            <a:gdLst/>
            <a:ahLst/>
            <a:cxnLst/>
            <a:rect r="r" b="b" t="t" l="l"/>
            <a:pathLst>
              <a:path h="1992883" w="1648657">
                <a:moveTo>
                  <a:pt x="0" y="0"/>
                </a:moveTo>
                <a:lnTo>
                  <a:pt x="1648657" y="0"/>
                </a:lnTo>
                <a:lnTo>
                  <a:pt x="1648657" y="1992883"/>
                </a:lnTo>
                <a:lnTo>
                  <a:pt x="0" y="19928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51434" y="169451"/>
            <a:ext cx="1623980" cy="1718497"/>
          </a:xfrm>
          <a:custGeom>
            <a:avLst/>
            <a:gdLst/>
            <a:ahLst/>
            <a:cxnLst/>
            <a:rect r="r" b="b" t="t" l="l"/>
            <a:pathLst>
              <a:path h="1718497" w="1623980">
                <a:moveTo>
                  <a:pt x="0" y="0"/>
                </a:moveTo>
                <a:lnTo>
                  <a:pt x="1623980" y="0"/>
                </a:lnTo>
                <a:lnTo>
                  <a:pt x="1623980" y="1718498"/>
                </a:lnTo>
                <a:lnTo>
                  <a:pt x="0" y="17184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1635001" y="2628031"/>
            <a:ext cx="6652999" cy="4162047"/>
          </a:xfrm>
          <a:prstGeom prst="rect">
            <a:avLst/>
          </a:prstGeom>
        </p:spPr>
        <p:txBody>
          <a:bodyPr anchor="t" rtlCol="false" tIns="0" lIns="0" bIns="0" rIns="0">
            <a:spAutoFit/>
          </a:bodyPr>
          <a:lstStyle/>
          <a:p>
            <a:pPr algn="ctr">
              <a:lnSpc>
                <a:spcPts val="4126"/>
              </a:lnSpc>
            </a:pPr>
            <a:r>
              <a:rPr lang="en-US" b="true" sz="2947">
                <a:solidFill>
                  <a:srgbClr val="FFFFFF"/>
                </a:solidFill>
                <a:latin typeface="Poppins Bold"/>
                <a:ea typeface="Poppins Bold"/>
                <a:cs typeface="Poppins Bold"/>
                <a:sym typeface="Poppins Bold"/>
              </a:rPr>
              <a:t>THIS IS MY CV WHICH I CREATED USING MS WORD. I APPLIED FORMATTING LIKE HEADINGS, FONTS, ALIGNMENT, AND ADDED A PROFESSIONAL LAYOUT WITH SECTIONS FOR EDUCATION, SKILLS, AND PROJECTS.</a:t>
            </a:r>
          </a:p>
          <a:p>
            <a:pPr algn="ctr">
              <a:lnSpc>
                <a:spcPts val="4126"/>
              </a:lnSpc>
            </a:pPr>
          </a:p>
        </p:txBody>
      </p:sp>
      <p:sp>
        <p:nvSpPr>
          <p:cNvPr name="TextBox 10" id="10"/>
          <p:cNvSpPr txBox="true"/>
          <p:nvPr/>
        </p:nvSpPr>
        <p:spPr>
          <a:xfrm rot="0">
            <a:off x="6547389" y="-21313"/>
            <a:ext cx="5193222"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RESUME (CV)</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0">
            <a:off x="1299595" y="1726288"/>
            <a:ext cx="9946118" cy="6531390"/>
          </a:xfrm>
          <a:custGeom>
            <a:avLst/>
            <a:gdLst/>
            <a:ahLst/>
            <a:cxnLst/>
            <a:rect r="r" b="b" t="t" l="l"/>
            <a:pathLst>
              <a:path h="6531390" w="9946118">
                <a:moveTo>
                  <a:pt x="0" y="0"/>
                </a:moveTo>
                <a:lnTo>
                  <a:pt x="9946118" y="0"/>
                </a:lnTo>
                <a:lnTo>
                  <a:pt x="9946118" y="6531389"/>
                </a:lnTo>
                <a:lnTo>
                  <a:pt x="0" y="6531389"/>
                </a:lnTo>
                <a:lnTo>
                  <a:pt x="0" y="0"/>
                </a:lnTo>
                <a:close/>
              </a:path>
            </a:pathLst>
          </a:custGeom>
          <a:blipFill>
            <a:blip r:embed="rId2"/>
            <a:stretch>
              <a:fillRect l="0" t="-14211" r="0" b="0"/>
            </a:stretch>
          </a:blipFill>
          <a:ln w="57150" cap="sq">
            <a:solidFill>
              <a:srgbClr val="000000"/>
            </a:solidFill>
            <a:prstDash val="solid"/>
            <a:miter/>
          </a:ln>
        </p:spPr>
      </p:sp>
      <p:sp>
        <p:nvSpPr>
          <p:cNvPr name="Freeform 3" id="3"/>
          <p:cNvSpPr/>
          <p:nvPr/>
        </p:nvSpPr>
        <p:spPr>
          <a:xfrm flipH="false" flipV="false" rot="0">
            <a:off x="3231819" y="8301109"/>
            <a:ext cx="931830" cy="1000623"/>
          </a:xfrm>
          <a:custGeom>
            <a:avLst/>
            <a:gdLst/>
            <a:ahLst/>
            <a:cxnLst/>
            <a:rect r="r" b="b" t="t" l="l"/>
            <a:pathLst>
              <a:path h="1000623" w="931830">
                <a:moveTo>
                  <a:pt x="0" y="0"/>
                </a:moveTo>
                <a:lnTo>
                  <a:pt x="931829" y="0"/>
                </a:lnTo>
                <a:lnTo>
                  <a:pt x="931829" y="1000623"/>
                </a:lnTo>
                <a:lnTo>
                  <a:pt x="0" y="10006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029014" y="-21313"/>
            <a:ext cx="10229972"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SPREADSHEET(ANALYSIS) </a:t>
            </a:r>
          </a:p>
        </p:txBody>
      </p:sp>
      <p:sp>
        <p:nvSpPr>
          <p:cNvPr name="TextBox 5" id="5"/>
          <p:cNvSpPr txBox="true"/>
          <p:nvPr/>
        </p:nvSpPr>
        <p:spPr>
          <a:xfrm rot="0">
            <a:off x="12014504" y="1573888"/>
            <a:ext cx="5244796" cy="6103727"/>
          </a:xfrm>
          <a:prstGeom prst="rect">
            <a:avLst/>
          </a:prstGeom>
        </p:spPr>
        <p:txBody>
          <a:bodyPr anchor="t" rtlCol="false" tIns="0" lIns="0" bIns="0" rIns="0">
            <a:spAutoFit/>
          </a:bodyPr>
          <a:lstStyle/>
          <a:p>
            <a:pPr algn="ctr">
              <a:lnSpc>
                <a:spcPts val="4824"/>
              </a:lnSpc>
            </a:pPr>
            <a:r>
              <a:rPr lang="en-US" b="true" sz="3015" spc="165">
                <a:solidFill>
                  <a:srgbClr val="FFFFFF"/>
                </a:solidFill>
                <a:latin typeface="Poppins Bold"/>
                <a:ea typeface="Poppins Bold"/>
                <a:cs typeface="Poppins Bold"/>
                <a:sym typeface="Poppins Bold"/>
              </a:rPr>
              <a:t>Here is my Grade Sheet built in Excel. I used formulas to calculate total marks and percentages. I also applied conditional formatting to highlight pass and fail students. Then, I used VLOOKUP for grades and results.</a:t>
            </a:r>
          </a:p>
        </p:txBody>
      </p:sp>
      <p:sp>
        <p:nvSpPr>
          <p:cNvPr name="Freeform 6" id="6"/>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635978" y="7775870"/>
            <a:ext cx="1116431" cy="1415444"/>
          </a:xfrm>
          <a:custGeom>
            <a:avLst/>
            <a:gdLst/>
            <a:ahLst/>
            <a:cxnLst/>
            <a:rect r="r" b="b" t="t" l="l"/>
            <a:pathLst>
              <a:path h="1415444" w="1116431">
                <a:moveTo>
                  <a:pt x="0" y="0"/>
                </a:moveTo>
                <a:lnTo>
                  <a:pt x="1116431" y="0"/>
                </a:lnTo>
                <a:lnTo>
                  <a:pt x="1116431" y="1415443"/>
                </a:lnTo>
                <a:lnTo>
                  <a:pt x="0" y="14154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3697733" y="8426441"/>
            <a:ext cx="5149842" cy="692809"/>
          </a:xfrm>
          <a:prstGeom prst="rect">
            <a:avLst/>
          </a:prstGeom>
        </p:spPr>
        <p:txBody>
          <a:bodyPr anchor="t" rtlCol="false" tIns="0" lIns="0" bIns="0" rIns="0">
            <a:spAutoFit/>
          </a:bodyPr>
          <a:lstStyle/>
          <a:p>
            <a:pPr algn="ctr">
              <a:lnSpc>
                <a:spcPts val="2772"/>
              </a:lnSpc>
            </a:pPr>
            <a:r>
              <a:rPr lang="en-US" b="true" sz="1980">
                <a:solidFill>
                  <a:srgbClr val="FFFFFF"/>
                </a:solidFill>
                <a:latin typeface="Poppins Bold"/>
                <a:ea typeface="Poppins Bold"/>
                <a:cs typeface="Poppins Bold"/>
                <a:sym typeface="Poppins Bold"/>
              </a:rPr>
              <a:t>EXCEL GRADE SHEET WITH FORMULAS &amp; FUNCTIONS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0">
            <a:off x="4069651" y="1562072"/>
            <a:ext cx="10097518" cy="6559892"/>
          </a:xfrm>
          <a:custGeom>
            <a:avLst/>
            <a:gdLst/>
            <a:ahLst/>
            <a:cxnLst/>
            <a:rect r="r" b="b" t="t" l="l"/>
            <a:pathLst>
              <a:path h="6559892" w="10097518">
                <a:moveTo>
                  <a:pt x="0" y="0"/>
                </a:moveTo>
                <a:lnTo>
                  <a:pt x="10097518" y="0"/>
                </a:lnTo>
                <a:lnTo>
                  <a:pt x="10097518" y="6559892"/>
                </a:lnTo>
                <a:lnTo>
                  <a:pt x="0" y="6559892"/>
                </a:lnTo>
                <a:lnTo>
                  <a:pt x="0" y="0"/>
                </a:lnTo>
                <a:close/>
              </a:path>
            </a:pathLst>
          </a:custGeom>
          <a:blipFill>
            <a:blip r:embed="rId2"/>
            <a:stretch>
              <a:fillRect l="0" t="-14790" r="0" b="-655"/>
            </a:stretch>
          </a:blipFill>
          <a:ln w="57150" cap="sq">
            <a:solidFill>
              <a:srgbClr val="000000"/>
            </a:solidFill>
            <a:prstDash val="solid"/>
            <a:miter/>
          </a:ln>
        </p:spPr>
      </p:sp>
      <p:sp>
        <p:nvSpPr>
          <p:cNvPr name="Freeform 3" id="3"/>
          <p:cNvSpPr/>
          <p:nvPr/>
        </p:nvSpPr>
        <p:spPr>
          <a:xfrm flipH="false" flipV="false" rot="1172300">
            <a:off x="13957539" y="5472885"/>
            <a:ext cx="2252400" cy="1641436"/>
          </a:xfrm>
          <a:custGeom>
            <a:avLst/>
            <a:gdLst/>
            <a:ahLst/>
            <a:cxnLst/>
            <a:rect r="r" b="b" t="t" l="l"/>
            <a:pathLst>
              <a:path h="1641436" w="2252400">
                <a:moveTo>
                  <a:pt x="0" y="0"/>
                </a:moveTo>
                <a:lnTo>
                  <a:pt x="2252400" y="0"/>
                </a:lnTo>
                <a:lnTo>
                  <a:pt x="2252400" y="1641436"/>
                </a:lnTo>
                <a:lnTo>
                  <a:pt x="0" y="16414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3250107" y="-21313"/>
            <a:ext cx="13169462"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EXCEL ANALYSIS (CHARTS/PIVOT)</a:t>
            </a:r>
          </a:p>
        </p:txBody>
      </p:sp>
      <p:sp>
        <p:nvSpPr>
          <p:cNvPr name="Freeform 5" id="5"/>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59379" y="2170055"/>
            <a:ext cx="3062102" cy="2621925"/>
          </a:xfrm>
          <a:custGeom>
            <a:avLst/>
            <a:gdLst/>
            <a:ahLst/>
            <a:cxnLst/>
            <a:rect r="r" b="b" t="t" l="l"/>
            <a:pathLst>
              <a:path h="2621925" w="3062102">
                <a:moveTo>
                  <a:pt x="0" y="0"/>
                </a:moveTo>
                <a:lnTo>
                  <a:pt x="3062102" y="0"/>
                </a:lnTo>
                <a:lnTo>
                  <a:pt x="3062102" y="2621924"/>
                </a:lnTo>
                <a:lnTo>
                  <a:pt x="0" y="262192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3049547" y="8407714"/>
            <a:ext cx="12633958" cy="1119949"/>
          </a:xfrm>
          <a:prstGeom prst="rect">
            <a:avLst/>
          </a:prstGeom>
        </p:spPr>
        <p:txBody>
          <a:bodyPr anchor="t" rtlCol="false" tIns="0" lIns="0" bIns="0" rIns="0">
            <a:spAutoFit/>
          </a:bodyPr>
          <a:lstStyle/>
          <a:p>
            <a:pPr algn="ctr">
              <a:lnSpc>
                <a:spcPts val="2905"/>
              </a:lnSpc>
              <a:spcBef>
                <a:spcPct val="0"/>
              </a:spcBef>
            </a:pPr>
            <a:r>
              <a:rPr lang="en-US" b="true" sz="2075">
                <a:solidFill>
                  <a:srgbClr val="FFFFFF"/>
                </a:solidFill>
                <a:latin typeface="Poppins Bold"/>
                <a:ea typeface="Poppins Bold"/>
                <a:cs typeface="Poppins Bold"/>
                <a:sym typeface="Poppins Bold"/>
              </a:rPr>
              <a:t>I ALSO ANALYZED THE DATA WITH CHARTS AND PIVOT TABLES. THE BAR CHART COMPARES STUDENTS’ MARKS, AND THE PIE CHART SHOWS PASS VS FAIL. PIVOT TABLES HELPED ME QUICKLY SUMMARIZE CLASS PERFORMANCE.</a:t>
            </a:r>
          </a:p>
        </p:txBody>
      </p:sp>
      <p:sp>
        <p:nvSpPr>
          <p:cNvPr name="TextBox 9" id="9"/>
          <p:cNvSpPr txBox="true"/>
          <p:nvPr/>
        </p:nvSpPr>
        <p:spPr>
          <a:xfrm rot="0">
            <a:off x="14828104" y="7534969"/>
            <a:ext cx="2431196" cy="586995"/>
          </a:xfrm>
          <a:prstGeom prst="rect">
            <a:avLst/>
          </a:prstGeom>
        </p:spPr>
        <p:txBody>
          <a:bodyPr anchor="t" rtlCol="false" tIns="0" lIns="0" bIns="0" rIns="0">
            <a:spAutoFit/>
          </a:bodyPr>
          <a:lstStyle/>
          <a:p>
            <a:pPr algn="ctr">
              <a:lnSpc>
                <a:spcPts val="4520"/>
              </a:lnSpc>
            </a:pPr>
            <a:r>
              <a:rPr lang="en-US" b="true" sz="3228">
                <a:solidFill>
                  <a:srgbClr val="FFFFFF"/>
                </a:solidFill>
                <a:latin typeface="Poppins Bold"/>
                <a:ea typeface="Poppins Bold"/>
                <a:cs typeface="Poppins Bold"/>
                <a:sym typeface="Poppins Bold"/>
              </a:rPr>
              <a:t>Pivot Table</a:t>
            </a:r>
          </a:p>
        </p:txBody>
      </p:sp>
      <p:sp>
        <p:nvSpPr>
          <p:cNvPr name="Freeform 10" id="10"/>
          <p:cNvSpPr/>
          <p:nvPr/>
        </p:nvSpPr>
        <p:spPr>
          <a:xfrm flipH="false" flipV="false" rot="0">
            <a:off x="839597" y="4937720"/>
            <a:ext cx="5163767" cy="3390928"/>
          </a:xfrm>
          <a:custGeom>
            <a:avLst/>
            <a:gdLst/>
            <a:ahLst/>
            <a:cxnLst/>
            <a:rect r="r" b="b" t="t" l="l"/>
            <a:pathLst>
              <a:path h="3390928" w="5163767">
                <a:moveTo>
                  <a:pt x="0" y="0"/>
                </a:moveTo>
                <a:lnTo>
                  <a:pt x="5163767" y="0"/>
                </a:lnTo>
                <a:lnTo>
                  <a:pt x="5163767" y="3390928"/>
                </a:lnTo>
                <a:lnTo>
                  <a:pt x="0" y="3390928"/>
                </a:lnTo>
                <a:lnTo>
                  <a:pt x="0" y="0"/>
                </a:lnTo>
                <a:close/>
              </a:path>
            </a:pathLst>
          </a:custGeom>
          <a:blipFill>
            <a:blip r:embed="rId9"/>
            <a:stretch>
              <a:fillRect l="0" t="-14211" r="0" b="0"/>
            </a:stretch>
          </a:blipFill>
          <a:ln w="57150" cap="sq">
            <a:solidFill>
              <a:srgbClr val="000000"/>
            </a:solid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38051" y="1726288"/>
            <a:ext cx="5875942" cy="5787803"/>
          </a:xfrm>
          <a:custGeom>
            <a:avLst/>
            <a:gdLst/>
            <a:ahLst/>
            <a:cxnLst/>
            <a:rect r="r" b="b" t="t" l="l"/>
            <a:pathLst>
              <a:path h="5787803" w="5875942">
                <a:moveTo>
                  <a:pt x="0" y="0"/>
                </a:moveTo>
                <a:lnTo>
                  <a:pt x="5875942" y="0"/>
                </a:lnTo>
                <a:lnTo>
                  <a:pt x="5875942" y="5787802"/>
                </a:lnTo>
                <a:lnTo>
                  <a:pt x="0" y="57878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55398" y="485659"/>
            <a:ext cx="1546604" cy="1484740"/>
          </a:xfrm>
          <a:custGeom>
            <a:avLst/>
            <a:gdLst/>
            <a:ahLst/>
            <a:cxnLst/>
            <a:rect r="r" b="b" t="t" l="l"/>
            <a:pathLst>
              <a:path h="1484740" w="1546604">
                <a:moveTo>
                  <a:pt x="0" y="0"/>
                </a:moveTo>
                <a:lnTo>
                  <a:pt x="1546604" y="0"/>
                </a:lnTo>
                <a:lnTo>
                  <a:pt x="1546604" y="1484741"/>
                </a:lnTo>
                <a:lnTo>
                  <a:pt x="0" y="14847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515830" y="-21313"/>
            <a:ext cx="5256339"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POWERPOINT</a:t>
            </a:r>
          </a:p>
        </p:txBody>
      </p:sp>
      <p:sp>
        <p:nvSpPr>
          <p:cNvPr name="TextBox 7" id="7"/>
          <p:cNvSpPr txBox="true"/>
          <p:nvPr/>
        </p:nvSpPr>
        <p:spPr>
          <a:xfrm rot="0">
            <a:off x="908907" y="1589400"/>
            <a:ext cx="7150316" cy="7996515"/>
          </a:xfrm>
          <a:prstGeom prst="rect">
            <a:avLst/>
          </a:prstGeom>
        </p:spPr>
        <p:txBody>
          <a:bodyPr anchor="t" rtlCol="false" tIns="0" lIns="0" bIns="0" rIns="0">
            <a:spAutoFit/>
          </a:bodyPr>
          <a:lstStyle/>
          <a:p>
            <a:pPr algn="l" marL="777276" indent="-388638" lvl="1">
              <a:lnSpc>
                <a:spcPts val="7956"/>
              </a:lnSpc>
              <a:buFont typeface="Arial"/>
              <a:buChar char="•"/>
            </a:pPr>
            <a:r>
              <a:rPr lang="en-US" b="true" sz="3600">
                <a:solidFill>
                  <a:srgbClr val="FFFFFF"/>
                </a:solidFill>
                <a:latin typeface="Poppins Bold"/>
                <a:ea typeface="Poppins Bold"/>
                <a:cs typeface="Poppins Bold"/>
                <a:sym typeface="Poppins Bold"/>
              </a:rPr>
              <a:t>Designed structured presentations</a:t>
            </a:r>
          </a:p>
          <a:p>
            <a:pPr algn="l" marL="777276" indent="-388638" lvl="1">
              <a:lnSpc>
                <a:spcPts val="7956"/>
              </a:lnSpc>
              <a:buFont typeface="Arial"/>
              <a:buChar char="•"/>
            </a:pPr>
            <a:r>
              <a:rPr lang="en-US" b="true" sz="3600">
                <a:solidFill>
                  <a:srgbClr val="FFFFFF"/>
                </a:solidFill>
                <a:latin typeface="Poppins Bold"/>
                <a:ea typeface="Poppins Bold"/>
                <a:cs typeface="Poppins Bold"/>
                <a:sym typeface="Poppins Bold"/>
              </a:rPr>
              <a:t>Used themes, transitions, animations</a:t>
            </a:r>
          </a:p>
          <a:p>
            <a:pPr algn="l" marL="777276" indent="-388638" lvl="1">
              <a:lnSpc>
                <a:spcPts val="7956"/>
              </a:lnSpc>
              <a:buFont typeface="Arial"/>
              <a:buChar char="•"/>
            </a:pPr>
            <a:r>
              <a:rPr lang="en-US" b="true" sz="3600">
                <a:solidFill>
                  <a:srgbClr val="FFFFFF"/>
                </a:solidFill>
                <a:latin typeface="Poppins Bold"/>
                <a:ea typeface="Poppins Bold"/>
                <a:cs typeface="Poppins Bold"/>
                <a:sym typeface="Poppins Bold"/>
              </a:rPr>
              <a:t>Added charts, images, and screenshots</a:t>
            </a:r>
          </a:p>
          <a:p>
            <a:pPr algn="l" marL="777276" indent="-388638" lvl="1">
              <a:lnSpc>
                <a:spcPts val="7956"/>
              </a:lnSpc>
              <a:buFont typeface="Arial"/>
              <a:buChar char="•"/>
            </a:pPr>
            <a:r>
              <a:rPr lang="en-US" b="true" sz="3600">
                <a:solidFill>
                  <a:srgbClr val="FFFFFF"/>
                </a:solidFill>
                <a:latin typeface="Poppins Bold"/>
                <a:ea typeface="Poppins Bold"/>
                <a:cs typeface="Poppins Bold"/>
                <a:sym typeface="Poppins Bold"/>
              </a:rPr>
              <a:t>Prepared portfolio presentation</a:t>
            </a:r>
          </a:p>
        </p:txBody>
      </p:sp>
      <p:sp>
        <p:nvSpPr>
          <p:cNvPr name="TextBox 8" id="8"/>
          <p:cNvSpPr txBox="true"/>
          <p:nvPr/>
        </p:nvSpPr>
        <p:spPr>
          <a:xfrm rot="0">
            <a:off x="11772170" y="5566077"/>
            <a:ext cx="6515830" cy="2125916"/>
          </a:xfrm>
          <a:prstGeom prst="rect">
            <a:avLst/>
          </a:prstGeom>
        </p:spPr>
        <p:txBody>
          <a:bodyPr anchor="t" rtlCol="false" tIns="0" lIns="0" bIns="0" rIns="0">
            <a:spAutoFit/>
          </a:bodyPr>
          <a:lstStyle/>
          <a:p>
            <a:pPr algn="ctr">
              <a:lnSpc>
                <a:spcPts val="3415"/>
              </a:lnSpc>
              <a:spcBef>
                <a:spcPct val="0"/>
              </a:spcBef>
            </a:pPr>
            <a:r>
              <a:rPr lang="en-US" sz="1742" spc="17">
                <a:solidFill>
                  <a:srgbClr val="FFFFFF"/>
                </a:solidFill>
                <a:latin typeface="Poppins"/>
                <a:ea typeface="Poppins"/>
                <a:cs typeface="Poppins"/>
                <a:sym typeface="Poppins"/>
              </a:rPr>
              <a:t>PowerPoint helped me present information clearly. I learned how to design slides, use transitions and animations, and make professional presentations. This final portfolio presentation is one of my projects in PowerPoint</a:t>
            </a:r>
          </a:p>
        </p:txBody>
      </p:sp>
      <p:sp>
        <p:nvSpPr>
          <p:cNvPr name="Freeform 9" id="9"/>
          <p:cNvSpPr/>
          <p:nvPr/>
        </p:nvSpPr>
        <p:spPr>
          <a:xfrm flipH="false" flipV="false" rot="0">
            <a:off x="11555329" y="5500632"/>
            <a:ext cx="1210431" cy="1199840"/>
          </a:xfrm>
          <a:custGeom>
            <a:avLst/>
            <a:gdLst/>
            <a:ahLst/>
            <a:cxnLst/>
            <a:rect r="r" b="b" t="t" l="l"/>
            <a:pathLst>
              <a:path h="1199840" w="1210431">
                <a:moveTo>
                  <a:pt x="0" y="0"/>
                </a:moveTo>
                <a:lnTo>
                  <a:pt x="1210431" y="0"/>
                </a:lnTo>
                <a:lnTo>
                  <a:pt x="1210431" y="1199840"/>
                </a:lnTo>
                <a:lnTo>
                  <a:pt x="0" y="11998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10800000">
            <a:off x="17077569" y="6917105"/>
            <a:ext cx="1210431" cy="1199840"/>
          </a:xfrm>
          <a:custGeom>
            <a:avLst/>
            <a:gdLst/>
            <a:ahLst/>
            <a:cxnLst/>
            <a:rect r="r" b="b" t="t" l="l"/>
            <a:pathLst>
              <a:path h="1199840" w="1210431">
                <a:moveTo>
                  <a:pt x="0" y="0"/>
                </a:moveTo>
                <a:lnTo>
                  <a:pt x="1210431" y="0"/>
                </a:lnTo>
                <a:lnTo>
                  <a:pt x="1210431" y="1199840"/>
                </a:lnTo>
                <a:lnTo>
                  <a:pt x="0" y="11998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842792" y="1383343"/>
            <a:ext cx="4412824" cy="4407308"/>
          </a:xfrm>
          <a:custGeom>
            <a:avLst/>
            <a:gdLst/>
            <a:ahLst/>
            <a:cxnLst/>
            <a:rect r="r" b="b" t="t" l="l"/>
            <a:pathLst>
              <a:path h="4407308" w="4412824">
                <a:moveTo>
                  <a:pt x="0" y="0"/>
                </a:moveTo>
                <a:lnTo>
                  <a:pt x="4412824" y="0"/>
                </a:lnTo>
                <a:lnTo>
                  <a:pt x="4412824" y="4407308"/>
                </a:lnTo>
                <a:lnTo>
                  <a:pt x="0" y="4407308"/>
                </a:lnTo>
                <a:lnTo>
                  <a:pt x="0" y="0"/>
                </a:lnTo>
                <a:close/>
              </a:path>
            </a:pathLst>
          </a:custGeom>
          <a:blipFill>
            <a:blip r:embed="rId4"/>
            <a:stretch>
              <a:fillRect l="0" t="0" r="0" b="0"/>
            </a:stretch>
          </a:blipFill>
        </p:spPr>
      </p:sp>
      <p:sp>
        <p:nvSpPr>
          <p:cNvPr name="Freeform 5" id="5"/>
          <p:cNvSpPr/>
          <p:nvPr/>
        </p:nvSpPr>
        <p:spPr>
          <a:xfrm flipH="false" flipV="false" rot="0">
            <a:off x="13935357" y="3413814"/>
            <a:ext cx="3463701" cy="3459372"/>
          </a:xfrm>
          <a:custGeom>
            <a:avLst/>
            <a:gdLst/>
            <a:ahLst/>
            <a:cxnLst/>
            <a:rect r="r" b="b" t="t" l="l"/>
            <a:pathLst>
              <a:path h="3459372" w="3463701">
                <a:moveTo>
                  <a:pt x="0" y="0"/>
                </a:moveTo>
                <a:lnTo>
                  <a:pt x="3463701" y="0"/>
                </a:lnTo>
                <a:lnTo>
                  <a:pt x="3463701" y="3459372"/>
                </a:lnTo>
                <a:lnTo>
                  <a:pt x="0" y="3459372"/>
                </a:lnTo>
                <a:lnTo>
                  <a:pt x="0" y="0"/>
                </a:lnTo>
                <a:close/>
              </a:path>
            </a:pathLst>
          </a:custGeom>
          <a:blipFill>
            <a:blip r:embed="rId4"/>
            <a:stretch>
              <a:fillRect l="0" t="0" r="0" b="0"/>
            </a:stretch>
          </a:blipFill>
        </p:spPr>
      </p:sp>
      <p:sp>
        <p:nvSpPr>
          <p:cNvPr name="Freeform 6" id="6"/>
          <p:cNvSpPr/>
          <p:nvPr/>
        </p:nvSpPr>
        <p:spPr>
          <a:xfrm flipH="false" flipV="false" rot="0">
            <a:off x="470088" y="1173345"/>
            <a:ext cx="1117224" cy="1105886"/>
          </a:xfrm>
          <a:custGeom>
            <a:avLst/>
            <a:gdLst/>
            <a:ahLst/>
            <a:cxnLst/>
            <a:rect r="r" b="b" t="t" l="l"/>
            <a:pathLst>
              <a:path h="1105886" w="1117224">
                <a:moveTo>
                  <a:pt x="0" y="0"/>
                </a:moveTo>
                <a:lnTo>
                  <a:pt x="1117224" y="0"/>
                </a:lnTo>
                <a:lnTo>
                  <a:pt x="1117224" y="1105886"/>
                </a:lnTo>
                <a:lnTo>
                  <a:pt x="0" y="11058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6814109" y="7666436"/>
            <a:ext cx="11189987" cy="2139452"/>
          </a:xfrm>
          <a:prstGeom prst="rect">
            <a:avLst/>
          </a:prstGeom>
        </p:spPr>
        <p:txBody>
          <a:bodyPr anchor="t" rtlCol="false" tIns="0" lIns="0" bIns="0" rIns="0">
            <a:spAutoFit/>
          </a:bodyPr>
          <a:lstStyle/>
          <a:p>
            <a:pPr algn="ctr">
              <a:lnSpc>
                <a:spcPts val="4326"/>
              </a:lnSpc>
              <a:spcBef>
                <a:spcPct val="0"/>
              </a:spcBef>
            </a:pPr>
            <a:r>
              <a:rPr lang="en-US" b="true" sz="2207" spc="22">
                <a:solidFill>
                  <a:srgbClr val="FFFFFF"/>
                </a:solidFill>
                <a:latin typeface="Poppins Bold"/>
                <a:ea typeface="Poppins Bold"/>
                <a:cs typeface="Poppins Bold"/>
                <a:sym typeface="Poppins Bold"/>
              </a:rPr>
              <a:t>I</a:t>
            </a:r>
            <a:r>
              <a:rPr lang="en-US" b="true" sz="2207" spc="22">
                <a:solidFill>
                  <a:srgbClr val="FFFFFF"/>
                </a:solidFill>
                <a:latin typeface="Poppins Bold"/>
                <a:ea typeface="Poppins Bold"/>
                <a:cs typeface="Poppins Bold"/>
                <a:sym typeface="Poppins Bold"/>
              </a:rPr>
              <a:t>n Networking, I learned how devices connect, how IP addresses work, and some basics of troubleshooting. It gave me a foundation to understand how the internet and communication systems function.</a:t>
            </a:r>
          </a:p>
          <a:p>
            <a:pPr algn="ctr">
              <a:lnSpc>
                <a:spcPts val="4326"/>
              </a:lnSpc>
              <a:spcBef>
                <a:spcPct val="0"/>
              </a:spcBef>
            </a:pPr>
          </a:p>
        </p:txBody>
      </p:sp>
      <p:sp>
        <p:nvSpPr>
          <p:cNvPr name="TextBox 8" id="8"/>
          <p:cNvSpPr txBox="true"/>
          <p:nvPr/>
        </p:nvSpPr>
        <p:spPr>
          <a:xfrm rot="0">
            <a:off x="4893570" y="-21313"/>
            <a:ext cx="8500860"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NETWORKING BASICS</a:t>
            </a:r>
          </a:p>
        </p:txBody>
      </p:sp>
      <p:sp>
        <p:nvSpPr>
          <p:cNvPr name="TextBox 9" id="9"/>
          <p:cNvSpPr txBox="true"/>
          <p:nvPr/>
        </p:nvSpPr>
        <p:spPr>
          <a:xfrm rot="0">
            <a:off x="470088" y="2488995"/>
            <a:ext cx="6162906" cy="6193472"/>
          </a:xfrm>
          <a:prstGeom prst="rect">
            <a:avLst/>
          </a:prstGeom>
        </p:spPr>
        <p:txBody>
          <a:bodyPr anchor="t" rtlCol="false" tIns="0" lIns="0" bIns="0" rIns="0">
            <a:spAutoFit/>
          </a:bodyPr>
          <a:lstStyle/>
          <a:p>
            <a:pPr algn="l" marL="671786" indent="-335893" lvl="1">
              <a:lnSpc>
                <a:spcPts val="7094"/>
              </a:lnSpc>
              <a:buFont typeface="Arial"/>
              <a:buChar char="•"/>
            </a:pPr>
            <a:r>
              <a:rPr lang="en-US" b="true" sz="3111">
                <a:solidFill>
                  <a:srgbClr val="FFFFFF"/>
                </a:solidFill>
                <a:latin typeface="Poppins Bold"/>
                <a:ea typeface="Poppins Bold"/>
                <a:cs typeface="Poppins Bold"/>
                <a:sym typeface="Poppins Bold"/>
              </a:rPr>
              <a:t> Introduction to computer networks</a:t>
            </a:r>
          </a:p>
          <a:p>
            <a:pPr algn="l" marL="671786" indent="-335893" lvl="1">
              <a:lnSpc>
                <a:spcPts val="7094"/>
              </a:lnSpc>
              <a:buFont typeface="Arial"/>
              <a:buChar char="•"/>
            </a:pPr>
            <a:r>
              <a:rPr lang="en-US" b="true" sz="3111">
                <a:solidFill>
                  <a:srgbClr val="FFFFFF"/>
                </a:solidFill>
                <a:latin typeface="Poppins Bold"/>
                <a:ea typeface="Poppins Bold"/>
                <a:cs typeface="Poppins Bold"/>
                <a:sym typeface="Poppins Bold"/>
              </a:rPr>
              <a:t>IP addresses &amp; subnet basics</a:t>
            </a:r>
          </a:p>
          <a:p>
            <a:pPr algn="l" marL="671786" indent="-335893" lvl="1">
              <a:lnSpc>
                <a:spcPts val="7094"/>
              </a:lnSpc>
              <a:buFont typeface="Arial"/>
              <a:buChar char="•"/>
            </a:pPr>
            <a:r>
              <a:rPr lang="en-US" b="true" sz="3111">
                <a:solidFill>
                  <a:srgbClr val="FFFFFF"/>
                </a:solidFill>
                <a:latin typeface="Poppins Bold"/>
                <a:ea typeface="Poppins Bold"/>
                <a:cs typeface="Poppins Bold"/>
                <a:sym typeface="Poppins Bold"/>
              </a:rPr>
              <a:t>Internet troubleshooting</a:t>
            </a:r>
          </a:p>
          <a:p>
            <a:pPr algn="l" marL="671786" indent="-335893" lvl="1">
              <a:lnSpc>
                <a:spcPts val="7094"/>
              </a:lnSpc>
              <a:buFont typeface="Arial"/>
              <a:buChar char="•"/>
            </a:pPr>
            <a:r>
              <a:rPr lang="en-US" b="true" sz="3111">
                <a:solidFill>
                  <a:srgbClr val="FFFFFF"/>
                </a:solidFill>
                <a:latin typeface="Poppins Bold"/>
                <a:ea typeface="Poppins Bold"/>
                <a:cs typeface="Poppins Bold"/>
                <a:sym typeface="Poppins Bold"/>
              </a:rPr>
              <a:t>Importance of networking in IT</a:t>
            </a:r>
          </a:p>
        </p:txBody>
      </p:sp>
      <p:sp>
        <p:nvSpPr>
          <p:cNvPr name="Freeform 10" id="10"/>
          <p:cNvSpPr/>
          <p:nvPr/>
        </p:nvSpPr>
        <p:spPr>
          <a:xfrm flipH="false" flipV="false" rot="-10800000">
            <a:off x="16903330" y="8140372"/>
            <a:ext cx="1384670" cy="1372554"/>
          </a:xfrm>
          <a:custGeom>
            <a:avLst/>
            <a:gdLst/>
            <a:ahLst/>
            <a:cxnLst/>
            <a:rect r="r" b="b" t="t" l="l"/>
            <a:pathLst>
              <a:path h="1372554" w="1384670">
                <a:moveTo>
                  <a:pt x="0" y="0"/>
                </a:moveTo>
                <a:lnTo>
                  <a:pt x="1384670" y="0"/>
                </a:lnTo>
                <a:lnTo>
                  <a:pt x="1384670" y="1372554"/>
                </a:lnTo>
                <a:lnTo>
                  <a:pt x="0" y="1372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449780" y="7454095"/>
            <a:ext cx="1384670" cy="1372554"/>
          </a:xfrm>
          <a:custGeom>
            <a:avLst/>
            <a:gdLst/>
            <a:ahLst/>
            <a:cxnLst/>
            <a:rect r="r" b="b" t="t" l="l"/>
            <a:pathLst>
              <a:path h="1372554" w="1384670">
                <a:moveTo>
                  <a:pt x="0" y="0"/>
                </a:moveTo>
                <a:lnTo>
                  <a:pt x="1384670" y="0"/>
                </a:lnTo>
                <a:lnTo>
                  <a:pt x="1384670" y="1372554"/>
                </a:lnTo>
                <a:lnTo>
                  <a:pt x="0" y="13725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421804" y="663352"/>
            <a:ext cx="4944936" cy="5137595"/>
          </a:xfrm>
          <a:custGeom>
            <a:avLst/>
            <a:gdLst/>
            <a:ahLst/>
            <a:cxnLst/>
            <a:rect r="r" b="b" t="t" l="l"/>
            <a:pathLst>
              <a:path h="5137595" w="4944936">
                <a:moveTo>
                  <a:pt x="0" y="0"/>
                </a:moveTo>
                <a:lnTo>
                  <a:pt x="4944936" y="0"/>
                </a:lnTo>
                <a:lnTo>
                  <a:pt x="4944936" y="5137595"/>
                </a:lnTo>
                <a:lnTo>
                  <a:pt x="0" y="5137595"/>
                </a:lnTo>
                <a:lnTo>
                  <a:pt x="0" y="0"/>
                </a:lnTo>
                <a:close/>
              </a:path>
            </a:pathLst>
          </a:custGeom>
          <a:blipFill>
            <a:blip r:embed="rId4"/>
            <a:stretch>
              <a:fillRect l="0" t="0" r="0" b="0"/>
            </a:stretch>
          </a:blipFill>
        </p:spPr>
      </p:sp>
      <p:sp>
        <p:nvSpPr>
          <p:cNvPr name="Freeform 5" id="5"/>
          <p:cNvSpPr/>
          <p:nvPr/>
        </p:nvSpPr>
        <p:spPr>
          <a:xfrm flipH="false" flipV="false" rot="0">
            <a:off x="0" y="0"/>
            <a:ext cx="1726288" cy="1726288"/>
          </a:xfrm>
          <a:custGeom>
            <a:avLst/>
            <a:gdLst/>
            <a:ahLst/>
            <a:cxnLst/>
            <a:rect r="r" b="b" t="t" l="l"/>
            <a:pathLst>
              <a:path h="1726288" w="1726288">
                <a:moveTo>
                  <a:pt x="0" y="0"/>
                </a:moveTo>
                <a:lnTo>
                  <a:pt x="1726288" y="0"/>
                </a:lnTo>
                <a:lnTo>
                  <a:pt x="1726288" y="1726288"/>
                </a:lnTo>
                <a:lnTo>
                  <a:pt x="0" y="17262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270682" y="5322236"/>
            <a:ext cx="4151122" cy="4114800"/>
          </a:xfrm>
          <a:custGeom>
            <a:avLst/>
            <a:gdLst/>
            <a:ahLst/>
            <a:cxnLst/>
            <a:rect r="r" b="b" t="t" l="l"/>
            <a:pathLst>
              <a:path h="4114800" w="4151122">
                <a:moveTo>
                  <a:pt x="0" y="0"/>
                </a:moveTo>
                <a:lnTo>
                  <a:pt x="4151122" y="0"/>
                </a:lnTo>
                <a:lnTo>
                  <a:pt x="4151122"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9144000" y="6253236"/>
            <a:ext cx="8685831" cy="2920624"/>
          </a:xfrm>
          <a:prstGeom prst="rect">
            <a:avLst/>
          </a:prstGeom>
        </p:spPr>
        <p:txBody>
          <a:bodyPr anchor="t" rtlCol="false" tIns="0" lIns="0" bIns="0" rIns="0">
            <a:spAutoFit/>
          </a:bodyPr>
          <a:lstStyle/>
          <a:p>
            <a:pPr algn="ctr">
              <a:lnSpc>
                <a:spcPts val="3358"/>
              </a:lnSpc>
              <a:spcBef>
                <a:spcPct val="0"/>
              </a:spcBef>
            </a:pPr>
            <a:r>
              <a:rPr lang="en-US" b="true" sz="1713" spc="17">
                <a:solidFill>
                  <a:srgbClr val="FFFFFF"/>
                </a:solidFill>
                <a:latin typeface="Poppins Bold"/>
                <a:ea typeface="Poppins Bold"/>
                <a:cs typeface="Poppins Bold"/>
                <a:sym typeface="Poppins Bold"/>
              </a:rPr>
              <a:t>Logic Buildi</a:t>
            </a:r>
            <a:r>
              <a:rPr lang="en-US" b="true" sz="1713" spc="17">
                <a:solidFill>
                  <a:srgbClr val="FFFFFF"/>
                </a:solidFill>
                <a:latin typeface="Poppins Bold"/>
                <a:ea typeface="Poppins Bold"/>
                <a:cs typeface="Poppins Bold"/>
                <a:sym typeface="Poppins Bold"/>
              </a:rPr>
              <a:t>ng was about learning how to think like a programmer. Instead of just writing code, I learned how to break problems into smaller steps. For example, I practiced writing small programs to check prime numbers, reverse digits, or print sequences. We used loops and conditions to solve problems. This helped me improve my logical thinking, which is important in both coding and real-life problem-solving.</a:t>
            </a:r>
          </a:p>
          <a:p>
            <a:pPr algn="ctr">
              <a:lnSpc>
                <a:spcPts val="3358"/>
              </a:lnSpc>
              <a:spcBef>
                <a:spcPct val="0"/>
              </a:spcBef>
            </a:pPr>
          </a:p>
        </p:txBody>
      </p:sp>
      <p:sp>
        <p:nvSpPr>
          <p:cNvPr name="TextBox 8" id="8"/>
          <p:cNvSpPr txBox="true"/>
          <p:nvPr/>
        </p:nvSpPr>
        <p:spPr>
          <a:xfrm rot="0">
            <a:off x="5866196" y="-21313"/>
            <a:ext cx="6555609" cy="1747601"/>
          </a:xfrm>
          <a:prstGeom prst="rect">
            <a:avLst/>
          </a:prstGeom>
        </p:spPr>
        <p:txBody>
          <a:bodyPr anchor="t" rtlCol="false" tIns="0" lIns="0" bIns="0" rIns="0">
            <a:spAutoFit/>
          </a:bodyPr>
          <a:lstStyle/>
          <a:p>
            <a:pPr algn="ctr">
              <a:lnSpc>
                <a:spcPts val="12880"/>
              </a:lnSpc>
            </a:pPr>
            <a:r>
              <a:rPr lang="en-US" sz="9200">
                <a:solidFill>
                  <a:srgbClr val="FFB2E1"/>
                </a:solidFill>
                <a:latin typeface="Impact"/>
                <a:ea typeface="Impact"/>
                <a:cs typeface="Impact"/>
                <a:sym typeface="Impact"/>
              </a:rPr>
              <a:t> LOGIC BUILDING</a:t>
            </a:r>
          </a:p>
        </p:txBody>
      </p:sp>
      <p:sp>
        <p:nvSpPr>
          <p:cNvPr name="TextBox 9" id="9"/>
          <p:cNvSpPr txBox="true"/>
          <p:nvPr/>
        </p:nvSpPr>
        <p:spPr>
          <a:xfrm rot="0">
            <a:off x="598965" y="1373863"/>
            <a:ext cx="6769133" cy="8233024"/>
          </a:xfrm>
          <a:prstGeom prst="rect">
            <a:avLst/>
          </a:prstGeom>
        </p:spPr>
        <p:txBody>
          <a:bodyPr anchor="t" rtlCol="false" tIns="0" lIns="0" bIns="0" rIns="0">
            <a:spAutoFit/>
          </a:bodyPr>
          <a:lstStyle/>
          <a:p>
            <a:pPr algn="l" marL="705222" indent="-352611" lvl="1">
              <a:lnSpc>
                <a:spcPts val="7349"/>
              </a:lnSpc>
              <a:buFont typeface="Arial"/>
              <a:buChar char="•"/>
            </a:pPr>
            <a:r>
              <a:rPr lang="en-US" b="true" sz="3266">
                <a:solidFill>
                  <a:srgbClr val="FFFFFF"/>
                </a:solidFill>
                <a:latin typeface="Poppins Bold"/>
                <a:ea typeface="Poppins Bold"/>
                <a:cs typeface="Poppins Bold"/>
                <a:sym typeface="Poppins Bold"/>
              </a:rPr>
              <a:t>Introduction to programming mindset</a:t>
            </a:r>
          </a:p>
          <a:p>
            <a:pPr algn="l" marL="705222" indent="-352611" lvl="1">
              <a:lnSpc>
                <a:spcPts val="7349"/>
              </a:lnSpc>
              <a:buFont typeface="Arial"/>
              <a:buChar char="•"/>
            </a:pPr>
            <a:r>
              <a:rPr lang="en-US" b="true" sz="3266">
                <a:solidFill>
                  <a:srgbClr val="FFFFFF"/>
                </a:solidFill>
                <a:latin typeface="Poppins Bold"/>
                <a:ea typeface="Poppins Bold"/>
                <a:cs typeface="Poppins Bold"/>
                <a:sym typeface="Poppins Bold"/>
              </a:rPr>
              <a:t>Practiced loops (for, while) and conditions (if-else)</a:t>
            </a:r>
          </a:p>
          <a:p>
            <a:pPr algn="l" marL="705222" indent="-352611" lvl="1">
              <a:lnSpc>
                <a:spcPts val="7349"/>
              </a:lnSpc>
              <a:buFont typeface="Arial"/>
              <a:buChar char="•"/>
            </a:pPr>
            <a:r>
              <a:rPr lang="en-US" b="true" sz="3266">
                <a:solidFill>
                  <a:srgbClr val="FFFFFF"/>
                </a:solidFill>
                <a:latin typeface="Poppins Bold"/>
                <a:ea typeface="Poppins Bold"/>
                <a:cs typeface="Poppins Bold"/>
                <a:sym typeface="Poppins Bold"/>
              </a:rPr>
              <a:t>Wrote simple programs (e.g., check prime number, reverse number)</a:t>
            </a:r>
          </a:p>
          <a:p>
            <a:pPr algn="l" marL="705222" indent="-352611" lvl="1">
              <a:lnSpc>
                <a:spcPts val="7349"/>
              </a:lnSpc>
              <a:buFont typeface="Arial"/>
              <a:buChar char="•"/>
            </a:pPr>
            <a:r>
              <a:rPr lang="en-US" b="true" sz="3266">
                <a:solidFill>
                  <a:srgbClr val="FFFFFF"/>
                </a:solidFill>
                <a:latin typeface="Poppins Bold"/>
                <a:ea typeface="Poppins Bold"/>
                <a:cs typeface="Poppins Bold"/>
                <a:sym typeface="Poppins Bold"/>
              </a:rPr>
              <a:t>Built foundation for coding and algorithms</a:t>
            </a:r>
          </a:p>
        </p:txBody>
      </p:sp>
      <p:sp>
        <p:nvSpPr>
          <p:cNvPr name="Freeform 10" id="10"/>
          <p:cNvSpPr/>
          <p:nvPr/>
        </p:nvSpPr>
        <p:spPr>
          <a:xfrm flipH="false" flipV="false" rot="-10800000">
            <a:off x="16022722" y="6866043"/>
            <a:ext cx="2356549" cy="2335929"/>
          </a:xfrm>
          <a:custGeom>
            <a:avLst/>
            <a:gdLst/>
            <a:ahLst/>
            <a:cxnLst/>
            <a:rect r="r" b="b" t="t" l="l"/>
            <a:pathLst>
              <a:path h="2335929" w="2356549">
                <a:moveTo>
                  <a:pt x="0" y="0"/>
                </a:moveTo>
                <a:lnTo>
                  <a:pt x="2356549" y="0"/>
                </a:lnTo>
                <a:lnTo>
                  <a:pt x="2356549" y="2335930"/>
                </a:lnTo>
                <a:lnTo>
                  <a:pt x="0" y="23359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A3939"/>
        </a:solidFill>
      </p:bgPr>
    </p:bg>
    <p:spTree>
      <p:nvGrpSpPr>
        <p:cNvPr id="1" name=""/>
        <p:cNvGrpSpPr/>
        <p:nvPr/>
      </p:nvGrpSpPr>
      <p:grpSpPr>
        <a:xfrm>
          <a:off x="0" y="0"/>
          <a:ext cx="0" cy="0"/>
          <a:chOff x="0" y="0"/>
          <a:chExt cx="0" cy="0"/>
        </a:xfrm>
      </p:grpSpPr>
      <p:sp>
        <p:nvSpPr>
          <p:cNvPr name="Freeform 2" id="2"/>
          <p:cNvSpPr/>
          <p:nvPr/>
        </p:nvSpPr>
        <p:spPr>
          <a:xfrm flipH="false" flipV="false" rot="0">
            <a:off x="10783944" y="2370633"/>
            <a:ext cx="5655777" cy="6081480"/>
          </a:xfrm>
          <a:custGeom>
            <a:avLst/>
            <a:gdLst/>
            <a:ahLst/>
            <a:cxnLst/>
            <a:rect r="r" b="b" t="t" l="l"/>
            <a:pathLst>
              <a:path h="6081480" w="5655777">
                <a:moveTo>
                  <a:pt x="0" y="0"/>
                </a:moveTo>
                <a:lnTo>
                  <a:pt x="5655776" y="0"/>
                </a:lnTo>
                <a:lnTo>
                  <a:pt x="5655776" y="6081480"/>
                </a:lnTo>
                <a:lnTo>
                  <a:pt x="0" y="608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27216" y="92987"/>
            <a:ext cx="7833568" cy="2663517"/>
          </a:xfrm>
          <a:prstGeom prst="rect">
            <a:avLst/>
          </a:prstGeom>
        </p:spPr>
        <p:txBody>
          <a:bodyPr anchor="t" rtlCol="false" tIns="0" lIns="0" bIns="0" rIns="0">
            <a:spAutoFit/>
          </a:bodyPr>
          <a:lstStyle/>
          <a:p>
            <a:pPr algn="ctr" marL="0" indent="0" lvl="0">
              <a:lnSpc>
                <a:spcPts val="18334"/>
              </a:lnSpc>
              <a:spcBef>
                <a:spcPct val="0"/>
              </a:spcBef>
            </a:pPr>
            <a:r>
              <a:rPr lang="en-US" b="true" sz="15943" strike="noStrike" u="none">
                <a:solidFill>
                  <a:srgbClr val="FFB2E1"/>
                </a:solidFill>
                <a:latin typeface="Impact"/>
                <a:ea typeface="Impact"/>
                <a:cs typeface="Impact"/>
                <a:sym typeface="Impact"/>
              </a:rPr>
              <a:t>REFLECTION</a:t>
            </a:r>
          </a:p>
        </p:txBody>
      </p:sp>
      <p:sp>
        <p:nvSpPr>
          <p:cNvPr name="TextBox 4" id="4"/>
          <p:cNvSpPr txBox="true"/>
          <p:nvPr/>
        </p:nvSpPr>
        <p:spPr>
          <a:xfrm rot="0">
            <a:off x="3180965" y="2318355"/>
            <a:ext cx="6107360" cy="6133759"/>
          </a:xfrm>
          <a:prstGeom prst="rect">
            <a:avLst/>
          </a:prstGeom>
        </p:spPr>
        <p:txBody>
          <a:bodyPr anchor="t" rtlCol="false" tIns="0" lIns="0" bIns="0" rIns="0">
            <a:spAutoFit/>
          </a:bodyPr>
          <a:lstStyle/>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Confidence in IT tools</a:t>
            </a:r>
          </a:p>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 Can make CVs</a:t>
            </a:r>
          </a:p>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 spreadsheets</a:t>
            </a:r>
          </a:p>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 presentations</a:t>
            </a:r>
          </a:p>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 Learned GitHub basics</a:t>
            </a:r>
          </a:p>
          <a:p>
            <a:pPr algn="l" marL="708700" indent="-354350" lvl="1">
              <a:lnSpc>
                <a:spcPts val="8206"/>
              </a:lnSpc>
              <a:buFont typeface="Arial"/>
              <a:buChar char="•"/>
            </a:pPr>
            <a:r>
              <a:rPr lang="en-US" b="true" sz="3282" spc="32">
                <a:solidFill>
                  <a:srgbClr val="FFFFFF"/>
                </a:solidFill>
                <a:latin typeface="Poppins Bold"/>
                <a:ea typeface="Poppins Bold"/>
                <a:cs typeface="Poppins Bold"/>
                <a:sym typeface="Poppins Bold"/>
              </a:rPr>
              <a:t> Networking knowledge</a:t>
            </a:r>
          </a:p>
        </p:txBody>
      </p:sp>
      <p:sp>
        <p:nvSpPr>
          <p:cNvPr name="TextBox 5" id="5"/>
          <p:cNvSpPr txBox="true"/>
          <p:nvPr/>
        </p:nvSpPr>
        <p:spPr>
          <a:xfrm rot="0">
            <a:off x="10783944" y="8366388"/>
            <a:ext cx="6311325" cy="1325548"/>
          </a:xfrm>
          <a:prstGeom prst="rect">
            <a:avLst/>
          </a:prstGeom>
        </p:spPr>
        <p:txBody>
          <a:bodyPr anchor="t" rtlCol="false" tIns="0" lIns="0" bIns="0" rIns="0">
            <a:spAutoFit/>
          </a:bodyPr>
          <a:lstStyle/>
          <a:p>
            <a:pPr algn="ctr">
              <a:lnSpc>
                <a:spcPts val="2669"/>
              </a:lnSpc>
            </a:pPr>
            <a:r>
              <a:rPr lang="en-US" sz="1608" spc="88">
                <a:solidFill>
                  <a:srgbClr val="FFFFFF"/>
                </a:solidFill>
                <a:latin typeface="Poppins"/>
                <a:ea typeface="Poppins"/>
                <a:cs typeface="Poppins"/>
                <a:sym typeface="Poppins"/>
              </a:rPr>
              <a:t>THIS COURSE GAVE ME PRACTICAL IT SKILLS. NOW I FEEL CONFIDENT IN MAKING PROFESSIONAL DOCUMENTS, ANALYZING DATA IN EXCEL, AND DESIGNING CLEAR PRESENTATIONS.</a:t>
            </a:r>
          </a:p>
        </p:txBody>
      </p:sp>
      <p:sp>
        <p:nvSpPr>
          <p:cNvPr name="Freeform 6" id="6"/>
          <p:cNvSpPr/>
          <p:nvPr/>
        </p:nvSpPr>
        <p:spPr>
          <a:xfrm flipH="false" flipV="false" rot="-10800000">
            <a:off x="0" y="8116945"/>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113993" y="0"/>
            <a:ext cx="2174007" cy="2170055"/>
          </a:xfrm>
          <a:custGeom>
            <a:avLst/>
            <a:gdLst/>
            <a:ahLst/>
            <a:cxnLst/>
            <a:rect r="r" b="b" t="t" l="l"/>
            <a:pathLst>
              <a:path h="2170055" w="2174007">
                <a:moveTo>
                  <a:pt x="0" y="0"/>
                </a:moveTo>
                <a:lnTo>
                  <a:pt x="2174007" y="0"/>
                </a:lnTo>
                <a:lnTo>
                  <a:pt x="2174007" y="2170055"/>
                </a:lnTo>
                <a:lnTo>
                  <a:pt x="0" y="2170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85867" y="8116945"/>
            <a:ext cx="1737434" cy="1722232"/>
          </a:xfrm>
          <a:custGeom>
            <a:avLst/>
            <a:gdLst/>
            <a:ahLst/>
            <a:cxnLst/>
            <a:rect r="r" b="b" t="t" l="l"/>
            <a:pathLst>
              <a:path h="1722232" w="1737434">
                <a:moveTo>
                  <a:pt x="0" y="0"/>
                </a:moveTo>
                <a:lnTo>
                  <a:pt x="1737435" y="0"/>
                </a:lnTo>
                <a:lnTo>
                  <a:pt x="1737435" y="1722232"/>
                </a:lnTo>
                <a:lnTo>
                  <a:pt x="0" y="17222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5692109" y="8340857"/>
            <a:ext cx="1737434" cy="1722232"/>
          </a:xfrm>
          <a:custGeom>
            <a:avLst/>
            <a:gdLst/>
            <a:ahLst/>
            <a:cxnLst/>
            <a:rect r="r" b="b" t="t" l="l"/>
            <a:pathLst>
              <a:path h="1722232" w="1737434">
                <a:moveTo>
                  <a:pt x="0" y="0"/>
                </a:moveTo>
                <a:lnTo>
                  <a:pt x="1737435" y="0"/>
                </a:lnTo>
                <a:lnTo>
                  <a:pt x="1737435" y="1722232"/>
                </a:lnTo>
                <a:lnTo>
                  <a:pt x="0" y="17222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DAGyw93hs2c</dc:identifier>
  <dcterms:modified xsi:type="dcterms:W3CDTF">2011-08-01T06:04:30Z</dcterms:modified>
  <cp:revision>1</cp:revision>
  <dc:title>Add a heading</dc:title>
</cp:coreProperties>
</file>