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4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30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307" r:id="rId23"/>
    <p:sldId id="308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714FD-CF95-40CA-9FA5-5ADEA8B7F23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A1CFA-2531-4EB3-BCC0-31890B7F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1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A1CFA-2531-4EB3-BCC0-31890B7F92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33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2D5258D-F790-4A2B-950E-C8DD4744EC0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CA38303-C51D-47D4-BC18-39E13170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209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258D-F790-4A2B-950E-C8DD4744EC0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8303-C51D-47D4-BC18-39E13170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04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258D-F790-4A2B-950E-C8DD4744EC0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8303-C51D-47D4-BC18-39E13170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952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258D-F790-4A2B-950E-C8DD4744EC0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8303-C51D-47D4-BC18-39E13170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019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258D-F790-4A2B-950E-C8DD4744EC0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8303-C51D-47D4-BC18-39E13170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27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258D-F790-4A2B-950E-C8DD4744EC0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8303-C51D-47D4-BC18-39E13170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175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258D-F790-4A2B-950E-C8DD4744EC0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8303-C51D-47D4-BC18-39E13170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261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2D5258D-F790-4A2B-950E-C8DD4744EC0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8303-C51D-47D4-BC18-39E13170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108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2D5258D-F790-4A2B-950E-C8DD4744EC0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8303-C51D-47D4-BC18-39E13170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249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258D-F790-4A2B-950E-C8DD4744EC0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8303-C51D-47D4-BC18-39E13170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1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258D-F790-4A2B-950E-C8DD4744EC0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8303-C51D-47D4-BC18-39E13170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319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258D-F790-4A2B-950E-C8DD4744EC0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8303-C51D-47D4-BC18-39E13170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509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258D-F790-4A2B-950E-C8DD4744EC0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8303-C51D-47D4-BC18-39E13170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966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258D-F790-4A2B-950E-C8DD4744EC0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8303-C51D-47D4-BC18-39E13170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221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258D-F790-4A2B-950E-C8DD4744EC0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8303-C51D-47D4-BC18-39E13170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893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258D-F790-4A2B-950E-C8DD4744EC0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8303-C51D-47D4-BC18-39E13170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806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258D-F790-4A2B-950E-C8DD4744EC0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8303-C51D-47D4-BC18-39E13170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235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2D5258D-F790-4A2B-950E-C8DD4744EC0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CA38303-C51D-47D4-BC18-39E13170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3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16" r:id="rId2"/>
    <p:sldLayoutId id="2147484317" r:id="rId3"/>
    <p:sldLayoutId id="2147484318" r:id="rId4"/>
    <p:sldLayoutId id="2147484319" r:id="rId5"/>
    <p:sldLayoutId id="2147484320" r:id="rId6"/>
    <p:sldLayoutId id="2147484321" r:id="rId7"/>
    <p:sldLayoutId id="2147484322" r:id="rId8"/>
    <p:sldLayoutId id="2147484323" r:id="rId9"/>
    <p:sldLayoutId id="2147484324" r:id="rId10"/>
    <p:sldLayoutId id="2147484325" r:id="rId11"/>
    <p:sldLayoutId id="2147484326" r:id="rId12"/>
    <p:sldLayoutId id="2147484327" r:id="rId13"/>
    <p:sldLayoutId id="2147484328" r:id="rId14"/>
    <p:sldLayoutId id="2147484329" r:id="rId15"/>
    <p:sldLayoutId id="2147484330" r:id="rId16"/>
    <p:sldLayoutId id="2147484331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AE86B-7DE3-5CE4-FB6B-61D6AFDAA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97" y="1029014"/>
            <a:ext cx="8825658" cy="2677648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INSURANCE PORTFOLIO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ANALYSIS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0D6F1-0AD5-3B90-CE3F-C02660FA8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6382" y="4490162"/>
            <a:ext cx="2667877" cy="861420"/>
          </a:xfrm>
        </p:spPr>
        <p:txBody>
          <a:bodyPr/>
          <a:lstStyle/>
          <a:p>
            <a:r>
              <a:rPr lang="en-US" b="1" dirty="0"/>
              <a:t>Submitted by </a:t>
            </a:r>
          </a:p>
          <a:p>
            <a:r>
              <a:rPr lang="en-US" b="1" dirty="0"/>
              <a:t>Meena R</a:t>
            </a:r>
          </a:p>
        </p:txBody>
      </p:sp>
    </p:spTree>
    <p:extLst>
      <p:ext uri="{BB962C8B-B14F-4D97-AF65-F5344CB8AC3E}">
        <p14:creationId xmlns:p14="http://schemas.microsoft.com/office/powerpoint/2010/main" val="41563141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1000">
        <p15:prstTrans prst="wind"/>
      </p:transition>
    </mc:Choice>
    <mc:Fallback>
      <p:transition spd="slow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70E8-2C07-85D7-1569-F667554F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043" y="929423"/>
            <a:ext cx="5703047" cy="706964"/>
          </a:xfrm>
        </p:spPr>
        <p:txBody>
          <a:bodyPr/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710B5-CF9F-37B1-6F3F-EF29E5B80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166" y="2182763"/>
            <a:ext cx="8825659" cy="6769508"/>
          </a:xfrm>
        </p:spPr>
        <p:txBody>
          <a:bodyPr>
            <a:noAutofit/>
          </a:bodyPr>
          <a:lstStyle/>
          <a:p>
            <a:pPr marL="457200" indent="-339725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delimiter $$</a:t>
            </a:r>
          </a:p>
          <a:p>
            <a:pPr marL="457200" indent="-27940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create trigger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cibil_check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insert on loan_sts for each row</a:t>
            </a:r>
          </a:p>
          <a:p>
            <a:pPr marL="457200" indent="-27940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Begin</a:t>
            </a:r>
          </a:p>
          <a:p>
            <a:pPr marL="457200" indent="-27940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if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new.cibil_score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&gt;900 then insert into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remark_criteria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loan_id,loan_amount,cibil_score,cibil_score_sts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)values</a:t>
            </a:r>
          </a:p>
          <a:p>
            <a:pPr marL="457200" indent="-27940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new.loan_id,new.loan_amount,new.cibil_score,'High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cibil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score’);</a:t>
            </a:r>
          </a:p>
          <a:p>
            <a:pPr marL="457200" indent="-27940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elseif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new.cibil_score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&gt;750 then insert into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remark_criteria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loan_id,loan_amount,cibil_score,cibil_score_sts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)values</a:t>
            </a:r>
          </a:p>
          <a:p>
            <a:pPr marL="457200" indent="-27940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new.loan_id,new.loan_amount,new.cibil_score,'No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penalty’);</a:t>
            </a:r>
          </a:p>
          <a:p>
            <a:pPr marL="457200" indent="-27940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elseif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new.cibil_score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&gt;250 then insert into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remark_criteria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98070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4BE753-B616-105F-2CC0-D732ED609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700" y="2603500"/>
            <a:ext cx="8824913" cy="3416300"/>
          </a:xfrm>
        </p:spPr>
        <p:txBody>
          <a:bodyPr>
            <a:noAutofit/>
          </a:bodyPr>
          <a:lstStyle/>
          <a:p>
            <a:pPr marL="457200" indent="-27940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loan_id,loan_amount,cibil_score,cibil_score_sts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)values</a:t>
            </a:r>
          </a:p>
          <a:p>
            <a:pPr marL="457200" indent="-27940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new.loan_id,new.loan_amount,new.cibil_score,'Penalty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customers’);</a:t>
            </a:r>
          </a:p>
          <a:p>
            <a:pPr marL="236538" indent="-236538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elseif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new.cibil_score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&lt;=0 then insert into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remark_criteria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loan_id,loan_amount,cibil_score,cibil_score_sts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values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new.loan_id,new.loan_amount,new.cibil_score,'Reject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(Loan not apply)’);</a:t>
            </a:r>
          </a:p>
          <a:p>
            <a:pPr marL="457200" indent="-27940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end if;</a:t>
            </a:r>
          </a:p>
          <a:p>
            <a:pPr marL="574675" indent="-398463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end $$</a:t>
            </a:r>
          </a:p>
          <a:p>
            <a:pPr marL="457200" indent="-220663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delimiter 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00245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53E8-4A1F-323D-7A58-CEFE0975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029929"/>
            <a:ext cx="8972471" cy="706964"/>
          </a:xfrm>
        </p:spPr>
        <p:txBody>
          <a:bodyPr/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4DDBE-8635-984A-7FA7-E6E4AB985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231" y="2297537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loan_sts values();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D692F-6BBC-BF47-45FD-D364BC70B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147" y="-1238865"/>
            <a:ext cx="8642556" cy="794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141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8B608-F9D4-E53A-B542-F116F5125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178" y="973668"/>
            <a:ext cx="7391643" cy="70696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 (USING TRIGGERS)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28B89-2A3A-3535-68BE-CB79F2F78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DAA9E5-DA0C-5E64-98DF-7DC5B3CBD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44" y="3227379"/>
            <a:ext cx="8451312" cy="326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8771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BF3F5-ABC6-D938-96A8-EF8B205D2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116" y="958920"/>
            <a:ext cx="2709123" cy="706964"/>
          </a:xfrm>
        </p:spPr>
        <p:txBody>
          <a:bodyPr/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JOINS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159F2-C092-99FA-3BEC-1DC81A8CD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142" y="2477729"/>
            <a:ext cx="8918729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JOIN clause is used to combine rows from two or more tables, based on a related column between them.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Joins are:</a:t>
            </a:r>
          </a:p>
          <a:p>
            <a:pPr marL="693738" lvl="1" indent="2794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INNER JOIN </a:t>
            </a:r>
          </a:p>
          <a:p>
            <a:pPr marL="693738" indent="2794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LEFT JOIN</a:t>
            </a:r>
          </a:p>
          <a:p>
            <a:pPr marL="693738" indent="2794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RIGHT JOIN </a:t>
            </a:r>
          </a:p>
          <a:p>
            <a:pPr marL="693738" indent="2794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FULL OUTER JOIN</a:t>
            </a:r>
          </a:p>
          <a:p>
            <a:pPr marL="693738" indent="2794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CROSS JOIN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645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457A-A80B-C3F0-3AE8-5ECFE591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9384" y="943898"/>
            <a:ext cx="5373231" cy="92914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(TABLE3)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B0D3C-9E62-C22E-A86C-9D084679A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709" y="2338029"/>
            <a:ext cx="8825659" cy="3416300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cibil_score_det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select       l.loan_id,l.customer_id,l.loan_amount,l.loan_amount_term,l.cibil_score,r.cibil_score_stsfrom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loan_sts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l inner join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remark_criteria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r 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l.loan_id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r.loan_id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6D69F-1188-4ED8-8D79-1F54EE5D8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709" y="3630970"/>
            <a:ext cx="9398148" cy="258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082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CF6EB-C378-77EE-BFF8-5603A1671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917" y="838200"/>
            <a:ext cx="4790669" cy="1164439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TABLE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59453-2FB2-3FE0-0073-33834883D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450" y="2397022"/>
            <a:ext cx="8825659" cy="341630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tables are importing in same database.</a:t>
            </a:r>
          </a:p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income_sts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1613B1-D5AA-5457-F043-5274F0B35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569" y="4195083"/>
            <a:ext cx="6462165" cy="266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92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29311-9742-0320-89BE-B8D2F6F66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116804"/>
            <a:ext cx="8825659" cy="4549467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cus_info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region_info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7E3E36-4D2E-1D02-0AAA-29F813427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906" y="2669203"/>
            <a:ext cx="6836755" cy="2289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B74790-2813-B7E8-F7E1-6C0B8BCA8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630" y="4839915"/>
            <a:ext cx="2729297" cy="19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849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130DA1-80F5-EEA7-7C19-9BCA0AD3B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700" y="2352675"/>
            <a:ext cx="8824913" cy="4505325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country_state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626AD1-2D04-5669-A8CD-7BB6A1279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387" y="3583859"/>
            <a:ext cx="7108553" cy="269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428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BAB9E-DCB7-ECA8-728B-56FEC267C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457" y="2219223"/>
            <a:ext cx="8825659" cy="4549468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region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country_state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tables are using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join.</a:t>
            </a:r>
          </a:p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</a:p>
          <a:p>
            <a:pPr marL="574675" indent="-574675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loan_amount_det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           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cs.customer_id,r.region,r.region_id,cs.state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region_info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74675" indent="-574675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as r left join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country_state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cs 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r.region_id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cs.region_id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574675" indent="-574675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A459A-E03D-315E-A115-3B1E96DC6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126" y="4572001"/>
            <a:ext cx="3679747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302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5170-1A09-3A0C-0B08-A2215B1B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569" y="901485"/>
            <a:ext cx="2223676" cy="706964"/>
          </a:xfrm>
        </p:spPr>
        <p:txBody>
          <a:bodyPr/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6F33-FF6C-2A9C-FFF5-AA478A354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65138"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SQL, which stands for Structured Query Language is a standardized programming language used for managing and manipulating relational databases. </a:t>
            </a:r>
          </a:p>
          <a:p>
            <a:pPr marL="465138"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users to perform various operations on the data stored in databases, such as querying, updating, inserting, and deleting data.</a:t>
            </a:r>
          </a:p>
          <a:p>
            <a:pPr marL="465138"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is used to communicate with a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117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5D4B25-E11A-C3DC-352B-28DAF008B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435" y="2330245"/>
            <a:ext cx="8824913" cy="4527755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table joined with balance 2 tables and TABLE 3 are joining </a:t>
            </a:r>
          </a:p>
          <a:p>
            <a:pPr marL="0" indent="0">
              <a:buNone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inner join.</a:t>
            </a:r>
          </a:p>
          <a:p>
            <a:pPr marL="0" indent="0">
              <a:buNone/>
            </a:pP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</a:p>
          <a:p>
            <a:pPr marL="398463" indent="117475">
              <a:buNone/>
              <a:tabLst>
                <a:tab pos="339725" algn="l"/>
              </a:tabLst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table_4 select  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c.customer_id,i.applicantincome,i.property_area,c.cibil_score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98463" indent="117475">
              <a:buNone/>
              <a:tabLst>
                <a:tab pos="339725" algn="l"/>
              </a:tabLst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c.loan_amount,ci.gender,ci.customer_name,cs.state,l.region,l.region_id </a:t>
            </a:r>
          </a:p>
          <a:p>
            <a:pPr marL="398463" indent="117475">
              <a:buNone/>
              <a:tabLst>
                <a:tab pos="339725" algn="l"/>
              </a:tabLst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cibil_score_det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c inner join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income_sts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c.loan_id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i.loan_id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inner join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country_state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cs on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c.customer_id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cs.customer_id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inner join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cus_info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ci on</a:t>
            </a:r>
          </a:p>
          <a:p>
            <a:pPr marL="398463" indent="117475">
              <a:buNone/>
              <a:tabLst>
                <a:tab pos="339725" algn="l"/>
              </a:tabLst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c.loan_id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ci.loan_id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inner join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loan_amount_det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l on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c.customer_id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l.customer_id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848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0261FC-7931-1C86-1426-4B5E97DF6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700" y="2330450"/>
            <a:ext cx="8824913" cy="368935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23C6F-379B-21BD-375A-FF7A38E1A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288" y="3274142"/>
            <a:ext cx="10937712" cy="296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523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8D06-FEAF-4B53-62A8-DEF012DC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1032662"/>
            <a:ext cx="8761413" cy="706964"/>
          </a:xfrm>
        </p:spPr>
        <p:txBody>
          <a:bodyPr/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CASE END &amp; CASE AND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35D1F-31F7-86F5-7D25-95F00DEB5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690" y="2293784"/>
            <a:ext cx="8825659" cy="4564216"/>
          </a:xfrm>
        </p:spPr>
        <p:txBody>
          <a:bodyPr>
            <a:normAutofit fontScale="77500" lnSpcReduction="20000"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table_5 </a:t>
            </a: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select *, case </a:t>
            </a: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when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applicantincome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&gt;15000 then 'A grade’</a:t>
            </a: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when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applicantincome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&gt;9000 then 'B grade’</a:t>
            </a: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when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applicantincome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&gt;5000 then 'middle class customer</a:t>
            </a: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'else 'Low class customer’</a:t>
            </a: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end as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customer_criteria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813020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E2B40-48D5-88A8-090D-096D708EE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56503"/>
            <a:ext cx="8825659" cy="4601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when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applicantincome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&lt;5000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property_area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='Rural’ then ‘5’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when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applicantincome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&lt;5000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property_area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'semi Rural' then '3.5’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when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applicantincome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&lt;5000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property_area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='Urban' then ‘3’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when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applicantincome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&lt;5000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property_area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='Semiurban' then '2.5’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‘7’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end 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monthly_interest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from table_4;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594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3A9F83-57A1-C740-449F-AB0DA260E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700" y="2308225"/>
            <a:ext cx="8824913" cy="454977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FE1FC8-30AA-DBB2-8C20-DEEC14360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14" y="3307376"/>
            <a:ext cx="10476731" cy="3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825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05B8B-4182-7699-E3C9-B439948CE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71252"/>
            <a:ext cx="8825659" cy="4586748"/>
          </a:xfrm>
        </p:spPr>
        <p:txBody>
          <a:bodyPr>
            <a:normAutofit/>
          </a:bodyPr>
          <a:lstStyle/>
          <a:p>
            <a:pPr marL="176213" indent="-176213">
              <a:tabLst>
                <a:tab pos="176213" algn="l"/>
              </a:tabLst>
            </a:pPr>
            <a:r>
              <a:rPr lang="en-US" dirty="0"/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STATEMENT:</a:t>
            </a:r>
          </a:p>
          <a:p>
            <a:pPr marL="339725" indent="-58738" algn="just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DELETE command refers to a data manipulation language (DML) command that is used to remove the records present in a table.  </a:t>
            </a:r>
          </a:p>
          <a:p>
            <a:pPr marL="339725" indent="-58738" algn="just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DELETE statements are used to delete particular data when using where condition.</a:t>
            </a:r>
          </a:p>
          <a:p>
            <a:pPr marL="339725" indent="-58738" algn="just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where condition not used in delete statement it deletes all data’s from a table.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021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0679-1A7B-CBDA-257E-09A00F8E6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682" y="2868970"/>
            <a:ext cx="8825659" cy="3416300"/>
          </a:xfrm>
        </p:spPr>
        <p:txBody>
          <a:bodyPr/>
          <a:lstStyle/>
          <a:p>
            <a:pPr marL="339725" indent="-58738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</a:p>
          <a:p>
            <a:pPr marL="339725" indent="-58738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from table_5 where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loan_amount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='Loan still processing’;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delete statement,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We delete ‘Loan still processing’ are deleted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loan_amount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column.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9725" indent="-58738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9748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8ADA1-F510-94AD-8204-DCC93712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ACFE44-CB70-B57D-7A35-45742BE0C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429000"/>
            <a:ext cx="9669224" cy="28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745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0F04D-EF37-4607-662B-6298CE062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338029"/>
            <a:ext cx="8825659" cy="4387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Monthly &amp;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Annual_interest_amount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74675" indent="58738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Calculating monthly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annual_interest_amount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it add with Previous table and convert as a new table.</a:t>
            </a:r>
          </a:p>
          <a:p>
            <a:pPr marL="574675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</a:p>
          <a:p>
            <a:pPr marL="574675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table_6  select * , round((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loan_amount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monthly_interest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/100),0)as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monthly_interest_amount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round((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loan_amount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monthly_interest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/100)*12,0) as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Annual_interest_amount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table_5;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742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8CF47-3FCD-03DF-53B2-D3FE18F3F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08532"/>
            <a:ext cx="8825659" cy="34163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we using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round()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It is one of the STRING FUNCTION .  It mainly used for rounds a number to a specified number of digits.</a:t>
            </a: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E293EA-A4B0-8FFB-ED82-6023F0180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820" y="4345858"/>
            <a:ext cx="10136015" cy="251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800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DC68-47B9-095B-921F-21A7D91E5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9627" y="973668"/>
            <a:ext cx="4401519" cy="706964"/>
          </a:xfrm>
        </p:spPr>
        <p:txBody>
          <a:bodyPr/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EA27F-4743-0F0E-6D12-366168151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Management System (RDBMS)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Data is secure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&amp; Free to download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Compatible on many Operating systems</a:t>
            </a:r>
            <a:r>
              <a:rPr lang="en-US" sz="32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342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D507-7FE2-E827-5BDC-D8F3C6F6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251" y="838200"/>
            <a:ext cx="5894775" cy="706964"/>
          </a:xfrm>
        </p:spPr>
        <p:txBody>
          <a:bodyPr/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Count() function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8BDBC-DBA7-FAFE-7B3A-E1641AD75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179" y="2721487"/>
            <a:ext cx="8825659" cy="3416300"/>
          </a:xfrm>
        </p:spPr>
        <p:txBody>
          <a:bodyPr>
            <a:normAutofit fontScale="77500" lnSpcReduction="20000"/>
          </a:bodyPr>
          <a:lstStyle/>
          <a:p>
            <a:pPr marL="973138" indent="-457200">
              <a:buFont typeface="Wingdings" panose="05000000000000000000" pitchFamily="2" charset="2"/>
              <a:buChar char="ü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COUNT() function returns the number of records returned by a select  query.</a:t>
            </a:r>
          </a:p>
          <a:p>
            <a:pPr marL="973138" indent="-457200">
              <a:buFont typeface="Wingdings" panose="05000000000000000000" pitchFamily="2" charset="2"/>
              <a:buChar char="ü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NULL values are not counted.</a:t>
            </a:r>
          </a:p>
          <a:p>
            <a:pPr marL="973138" indent="-457200">
              <a:buFont typeface="Wingdings" panose="05000000000000000000" pitchFamily="2" charset="2"/>
              <a:buChar char="ü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count the number of rows in a table, use the COUNT(*) function</a:t>
            </a:r>
            <a:r>
              <a:rPr lang="en-US" sz="3100" dirty="0"/>
              <a:t>.</a:t>
            </a:r>
          </a:p>
          <a:p>
            <a:pPr marL="973138" indent="-457200">
              <a:buFont typeface="Wingdings" panose="05000000000000000000" pitchFamily="2" charset="2"/>
              <a:buChar char="ü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one of the Aggregation or calculate function.</a:t>
            </a:r>
          </a:p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</a:p>
          <a:p>
            <a:pPr marL="398463" indent="-161925">
              <a:buNone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state , count(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no_of_cus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table_4 group by state;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031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56465-64F0-0456-03FC-22F99735E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205" y="2234790"/>
            <a:ext cx="8825659" cy="34163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5B7785-D7B6-CB55-B47D-530DA8021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090" y="2762294"/>
            <a:ext cx="4041059" cy="398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547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2F3C1-9B54-CAFA-FA79-9C1A606F3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767" y="958919"/>
            <a:ext cx="6440465" cy="706964"/>
          </a:xfrm>
        </p:spPr>
        <p:txBody>
          <a:bodyPr/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SUM() FUNCTION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D50D-89C3-7795-D38D-A16DDE5F2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180" y="2632997"/>
            <a:ext cx="8825659" cy="3416300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one of the aggregate function or calculate function.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Sum() function used to totals the values in a given column.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2300" indent="-47625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b.state,sum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c.loan_amount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total_loan_amount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table_4 as b inner join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cibil_score_det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c on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b.customer_id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c.customer_id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by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b.state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622300" indent="-47625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select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state,sum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applicantincome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total_income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table_4 group by state;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927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6DE3E-845F-2923-AA41-462B671DD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430" y="2468032"/>
            <a:ext cx="9670898" cy="3416300"/>
          </a:xfrm>
        </p:spPr>
        <p:txBody>
          <a:bodyPr/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1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2</a:t>
            </a: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57B2C2-CCEE-4A23-9B0C-AF209C29C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80" y="3429000"/>
            <a:ext cx="4131094" cy="31119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818257-7791-3432-4103-676C94F55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795" y="3428999"/>
            <a:ext cx="4187989" cy="311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628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C307-5078-5375-6820-8545BE5B7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976" y="988416"/>
            <a:ext cx="4075372" cy="706964"/>
          </a:xfrm>
        </p:spPr>
        <p:txBody>
          <a:bodyPr/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4911F-BBD8-4E8F-4BEA-0085BE855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8412" y="2721487"/>
            <a:ext cx="8825659" cy="3416300"/>
          </a:xfrm>
        </p:spPr>
        <p:txBody>
          <a:bodyPr/>
          <a:lstStyle/>
          <a:p>
            <a:pPr algn="just"/>
            <a:r>
              <a:rPr lang="en-US" dirty="0"/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GROUP BY statement in SQL specifies that a SQL SELECT statement partitions result rows into groups, based on their values in one or several columns.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Typically, grouping is used to apply some sort of aggregate function for each group.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a query using a GROUP BY statement contains one row for each group.</a:t>
            </a:r>
          </a:p>
        </p:txBody>
      </p:sp>
    </p:spTree>
    <p:extLst>
      <p:ext uri="{BB962C8B-B14F-4D97-AF65-F5344CB8AC3E}">
        <p14:creationId xmlns:p14="http://schemas.microsoft.com/office/powerpoint/2010/main" val="35885188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CFB0A-A674-218B-1116-8BD19117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104" y="970936"/>
            <a:ext cx="7226611" cy="706964"/>
          </a:xfrm>
        </p:spPr>
        <p:txBody>
          <a:bodyPr/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RIGHT() FUNCTION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CACC6-FE90-AAF3-AAA1-040A8C166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61" y="2470764"/>
            <a:ext cx="8825659" cy="4387236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SQL RIGHT() function is used to retrieve the rightmost length characters from the string.</a:t>
            </a:r>
          </a:p>
          <a:p>
            <a:pPr marL="0" indent="0">
              <a:buNone/>
            </a:pPr>
            <a:r>
              <a:rPr lang="en-US" sz="3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customer_name,right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(customer_name,4) as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customer_last_name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table_5 where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customer_name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'% ____’ 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FUNCTION:</a:t>
            </a:r>
          </a:p>
          <a:p>
            <a:pPr marL="461962" indent="-342900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LIKE operator is used in a WHERE clause to search for a </a:t>
            </a:r>
          </a:p>
          <a:p>
            <a:pPr marL="119062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Specified pattern in a column.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044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A454F-348C-F496-86EE-DEA8C90DD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308532"/>
            <a:ext cx="8825659" cy="3416300"/>
          </a:xfrm>
        </p:spPr>
        <p:txBody>
          <a:bodyPr/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032333-FCB3-30B7-87B3-54D3C70BF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322" y="2688481"/>
            <a:ext cx="4601497" cy="416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074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E4713-B4C7-EDBA-EFE2-7CED66A9B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526" y="838200"/>
            <a:ext cx="7968948" cy="706964"/>
          </a:xfrm>
        </p:spPr>
        <p:txBody>
          <a:bodyPr/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429FE-27DD-1F36-D9AB-25AED39B5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stored procedure is a prepared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that you can save.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the code can be reused over and over again.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if you have an SQL query that you write over and over again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Save it as a stored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procedure,and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just call it to execute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6028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A0D01-3B2F-64AA-7860-CFCE1D647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483" y="2161048"/>
            <a:ext cx="8825659" cy="4519971"/>
          </a:xfrm>
        </p:spPr>
        <p:txBody>
          <a:bodyPr>
            <a:normAutofit fontScale="25000" lnSpcReduction="20000"/>
          </a:bodyPr>
          <a:lstStyle/>
          <a:p>
            <a:r>
              <a:rPr lang="en-US" sz="1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</a:p>
          <a:p>
            <a:pPr marL="398463" indent="176213">
              <a:buFont typeface="Wingdings" panose="05000000000000000000" pitchFamily="2" charset="2"/>
              <a:buChar char="Ø"/>
            </a:pPr>
            <a:r>
              <a:rPr lang="en-US" sz="8000" dirty="0"/>
              <a:t> delimiter $$</a:t>
            </a:r>
          </a:p>
          <a:p>
            <a:pPr marL="398463" indent="0">
              <a:buNone/>
            </a:pPr>
            <a:r>
              <a:rPr lang="en-US" sz="8000" dirty="0"/>
              <a:t>     create procedure </a:t>
            </a:r>
            <a:r>
              <a:rPr lang="en-US" sz="8000" dirty="0" err="1"/>
              <a:t>loan_details</a:t>
            </a:r>
            <a:r>
              <a:rPr lang="en-US" sz="8000" dirty="0"/>
              <a:t>()</a:t>
            </a:r>
          </a:p>
          <a:p>
            <a:pPr marL="398463" indent="0">
              <a:buNone/>
            </a:pPr>
            <a:r>
              <a:rPr lang="en-US" sz="8000" dirty="0"/>
              <a:t> Begin </a:t>
            </a:r>
          </a:p>
          <a:p>
            <a:pPr marL="574675" indent="-574675">
              <a:buNone/>
            </a:pPr>
            <a:r>
              <a:rPr lang="en-US" sz="8000" dirty="0"/>
              <a:t>          select   </a:t>
            </a:r>
            <a:r>
              <a:rPr lang="en-US" sz="8000" dirty="0" err="1"/>
              <a:t>c.customer_id,i.applicantincome,i.property_area,c.cibil_score</a:t>
            </a:r>
            <a:r>
              <a:rPr lang="en-US" sz="8000" dirty="0"/>
              <a:t>,</a:t>
            </a:r>
          </a:p>
          <a:p>
            <a:pPr marL="574675" indent="-574675">
              <a:buNone/>
            </a:pPr>
            <a:r>
              <a:rPr lang="en-US" sz="8000" dirty="0"/>
              <a:t>      </a:t>
            </a:r>
            <a:r>
              <a:rPr lang="en-US" sz="8000" dirty="0" err="1"/>
              <a:t>ci.gender</a:t>
            </a:r>
            <a:r>
              <a:rPr lang="en-US" sz="8000" dirty="0"/>
              <a:t>,   </a:t>
            </a:r>
            <a:r>
              <a:rPr lang="en-US" sz="8000" dirty="0" err="1"/>
              <a:t>ci.customer_name,cs.state</a:t>
            </a:r>
            <a:r>
              <a:rPr lang="en-US" sz="8000" dirty="0"/>
              <a:t> ,</a:t>
            </a:r>
            <a:r>
              <a:rPr lang="en-US" sz="8000" dirty="0" err="1"/>
              <a:t>l.region,l.region_id</a:t>
            </a:r>
            <a:r>
              <a:rPr lang="en-US" sz="8000" dirty="0"/>
              <a:t> from </a:t>
            </a:r>
            <a:r>
              <a:rPr lang="en-US" sz="8000" dirty="0" err="1"/>
              <a:t>cibil_score_det</a:t>
            </a:r>
            <a:r>
              <a:rPr lang="en-US" sz="8000" dirty="0"/>
              <a:t> as c</a:t>
            </a:r>
          </a:p>
          <a:p>
            <a:pPr marL="398463" indent="0">
              <a:buNone/>
            </a:pPr>
            <a:r>
              <a:rPr lang="en-US" sz="8000" dirty="0"/>
              <a:t>inner join </a:t>
            </a:r>
            <a:r>
              <a:rPr lang="en-US" sz="8000" dirty="0" err="1"/>
              <a:t>income_sts</a:t>
            </a:r>
            <a:r>
              <a:rPr lang="en-US" sz="8000" dirty="0"/>
              <a:t> as </a:t>
            </a:r>
            <a:r>
              <a:rPr lang="en-US" sz="8000" dirty="0" err="1"/>
              <a:t>i</a:t>
            </a:r>
            <a:r>
              <a:rPr lang="en-US" sz="8000" dirty="0"/>
              <a:t> on </a:t>
            </a:r>
            <a:r>
              <a:rPr lang="en-US" sz="8000" dirty="0" err="1"/>
              <a:t>c.loan_id</a:t>
            </a:r>
            <a:r>
              <a:rPr lang="en-US" sz="8000" dirty="0"/>
              <a:t>=</a:t>
            </a:r>
            <a:r>
              <a:rPr lang="en-US" sz="8000" dirty="0" err="1"/>
              <a:t>i.loan_id</a:t>
            </a:r>
            <a:r>
              <a:rPr lang="en-US" sz="8000" dirty="0"/>
              <a:t> inner join </a:t>
            </a:r>
            <a:r>
              <a:rPr lang="en-US" sz="8000" dirty="0" err="1"/>
              <a:t>country_state</a:t>
            </a:r>
            <a:r>
              <a:rPr lang="en-US" sz="8000" dirty="0"/>
              <a:t> as cs on   </a:t>
            </a:r>
            <a:r>
              <a:rPr lang="en-US" sz="8000" dirty="0" err="1"/>
              <a:t>c.customer_id</a:t>
            </a:r>
            <a:r>
              <a:rPr lang="en-US" sz="8000" dirty="0"/>
              <a:t>=</a:t>
            </a:r>
            <a:r>
              <a:rPr lang="en-US" sz="8000" dirty="0" err="1"/>
              <a:t>cs.customer_id</a:t>
            </a:r>
            <a:r>
              <a:rPr lang="en-US" sz="8000" dirty="0"/>
              <a:t> inner join </a:t>
            </a:r>
            <a:r>
              <a:rPr lang="en-US" sz="8000" dirty="0" err="1"/>
              <a:t>cus_info</a:t>
            </a:r>
            <a:r>
              <a:rPr lang="en-US" sz="8000" dirty="0"/>
              <a:t> as ci on </a:t>
            </a:r>
            <a:r>
              <a:rPr lang="en-US" sz="8000" dirty="0" err="1"/>
              <a:t>c.loan_id</a:t>
            </a:r>
            <a:r>
              <a:rPr lang="en-US" sz="8000" dirty="0"/>
              <a:t>=</a:t>
            </a:r>
            <a:r>
              <a:rPr lang="en-US" sz="8000" dirty="0" err="1"/>
              <a:t>ci.loan_id</a:t>
            </a:r>
            <a:r>
              <a:rPr lang="en-US" sz="8000" dirty="0"/>
              <a:t> inner join </a:t>
            </a:r>
            <a:r>
              <a:rPr lang="en-US" sz="8000" dirty="0" err="1"/>
              <a:t>loan_amount_det</a:t>
            </a:r>
            <a:r>
              <a:rPr lang="en-US" sz="8000" dirty="0"/>
              <a:t> as l on </a:t>
            </a:r>
            <a:r>
              <a:rPr lang="en-US" sz="8000" dirty="0" err="1"/>
              <a:t>c.customer_id</a:t>
            </a:r>
            <a:r>
              <a:rPr lang="en-US" sz="8000" dirty="0"/>
              <a:t>=</a:t>
            </a:r>
            <a:r>
              <a:rPr lang="en-US" sz="8000" dirty="0" err="1"/>
              <a:t>l.customer_id</a:t>
            </a:r>
            <a:r>
              <a:rPr lang="en-US" sz="8000" dirty="0"/>
              <a:t>;</a:t>
            </a:r>
          </a:p>
          <a:p>
            <a:pPr marL="398463" indent="0">
              <a:buNone/>
            </a:pPr>
            <a:r>
              <a:rPr lang="en-US" sz="8000" dirty="0"/>
              <a:t>select * from table_6; </a:t>
            </a:r>
          </a:p>
          <a:p>
            <a:pPr marL="398463" indent="0">
              <a:buNone/>
            </a:pPr>
            <a:endParaRPr lang="en-US" sz="8000" dirty="0"/>
          </a:p>
          <a:p>
            <a:pPr marL="398463" indent="0">
              <a:buNone/>
            </a:pPr>
            <a:r>
              <a:rPr lang="en-US" sz="8000" dirty="0"/>
              <a:t>      select </a:t>
            </a:r>
            <a:r>
              <a:rPr lang="en-US" sz="8000" dirty="0" err="1"/>
              <a:t>state,count</a:t>
            </a:r>
            <a:r>
              <a:rPr lang="en-US" sz="8000" dirty="0"/>
              <a:t>(</a:t>
            </a:r>
            <a:r>
              <a:rPr lang="en-US" sz="8000" dirty="0" err="1"/>
              <a:t>customer_id</a:t>
            </a:r>
            <a:r>
              <a:rPr lang="en-US" sz="8000" dirty="0"/>
              <a:t>) as </a:t>
            </a:r>
            <a:r>
              <a:rPr lang="en-US" sz="8000" dirty="0" err="1"/>
              <a:t>no_of_cus</a:t>
            </a:r>
            <a:r>
              <a:rPr lang="en-US" sz="8000" dirty="0"/>
              <a:t> from table_4 group by state;</a:t>
            </a:r>
            <a:endParaRPr lang="en-US" sz="8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774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5B4FE-33A4-91D8-1ABB-629E9678D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722" y="2291051"/>
            <a:ext cx="8825659" cy="4389968"/>
          </a:xfrm>
        </p:spPr>
        <p:txBody>
          <a:bodyPr>
            <a:normAutofit fontScale="85000" lnSpcReduction="10000"/>
          </a:bodyPr>
          <a:lstStyle/>
          <a:p>
            <a:r>
              <a:rPr lang="en-US" sz="1900" dirty="0"/>
              <a:t>select </a:t>
            </a:r>
            <a:r>
              <a:rPr lang="en-US" sz="1900" dirty="0" err="1"/>
              <a:t>state,count</a:t>
            </a:r>
            <a:r>
              <a:rPr lang="en-US" sz="1900" dirty="0"/>
              <a:t>(</a:t>
            </a:r>
            <a:r>
              <a:rPr lang="en-US" sz="1900" dirty="0" err="1"/>
              <a:t>customer_id</a:t>
            </a:r>
            <a:r>
              <a:rPr lang="en-US" sz="1900" dirty="0"/>
              <a:t>) as </a:t>
            </a:r>
            <a:r>
              <a:rPr lang="en-US" sz="1900" dirty="0" err="1"/>
              <a:t>no_of_cus</a:t>
            </a:r>
            <a:r>
              <a:rPr lang="en-US" sz="1900" dirty="0"/>
              <a:t> from table_4 group by state;</a:t>
            </a:r>
            <a:endParaRPr lang="en-US" sz="19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4675" indent="0">
              <a:buNone/>
            </a:pPr>
            <a:r>
              <a:rPr lang="en-US" sz="1900" dirty="0"/>
              <a:t>select </a:t>
            </a:r>
            <a:r>
              <a:rPr lang="en-US" sz="1900" dirty="0" err="1"/>
              <a:t>state,count</a:t>
            </a:r>
            <a:r>
              <a:rPr lang="en-US" sz="1900" dirty="0"/>
              <a:t>(</a:t>
            </a:r>
            <a:r>
              <a:rPr lang="en-US" sz="1900" dirty="0" err="1"/>
              <a:t>customer_id</a:t>
            </a:r>
            <a:r>
              <a:rPr lang="en-US" sz="1900" dirty="0"/>
              <a:t>) as </a:t>
            </a:r>
            <a:r>
              <a:rPr lang="en-US" sz="1900" dirty="0" err="1"/>
              <a:t>no_of_cus</a:t>
            </a:r>
            <a:r>
              <a:rPr lang="en-US" sz="1900" dirty="0"/>
              <a:t> from table_4 group by state;</a:t>
            </a:r>
          </a:p>
          <a:p>
            <a:pPr marL="574675" indent="0">
              <a:buNone/>
            </a:pPr>
            <a:endParaRPr lang="en-US" sz="1900" dirty="0"/>
          </a:p>
          <a:p>
            <a:pPr marL="574675" indent="0">
              <a:buNone/>
            </a:pPr>
            <a:r>
              <a:rPr lang="en-US" sz="1900" dirty="0"/>
              <a:t>select </a:t>
            </a:r>
            <a:r>
              <a:rPr lang="en-US" sz="1900" dirty="0" err="1"/>
              <a:t>b.state,sum</a:t>
            </a:r>
            <a:r>
              <a:rPr lang="en-US" sz="1900" dirty="0"/>
              <a:t>(</a:t>
            </a:r>
            <a:r>
              <a:rPr lang="en-US" sz="1900" dirty="0" err="1"/>
              <a:t>c.loan_amount</a:t>
            </a:r>
            <a:r>
              <a:rPr lang="en-US" sz="1900" dirty="0"/>
              <a:t>) as </a:t>
            </a:r>
            <a:r>
              <a:rPr lang="en-US" sz="1900" dirty="0" err="1"/>
              <a:t>total_loan_amount</a:t>
            </a:r>
            <a:r>
              <a:rPr lang="en-US" sz="1900" dirty="0"/>
              <a:t> from table_4 as b inner join </a:t>
            </a:r>
            <a:r>
              <a:rPr lang="en-US" sz="1900" dirty="0" err="1"/>
              <a:t>cibil_score_det</a:t>
            </a:r>
            <a:r>
              <a:rPr lang="en-US" sz="1900" dirty="0"/>
              <a:t> as c on </a:t>
            </a:r>
            <a:r>
              <a:rPr lang="en-US" sz="1900" dirty="0" err="1"/>
              <a:t>b.customer_id</a:t>
            </a:r>
            <a:r>
              <a:rPr lang="en-US" sz="1900" dirty="0"/>
              <a:t>=</a:t>
            </a:r>
            <a:r>
              <a:rPr lang="en-US" sz="1900" dirty="0" err="1"/>
              <a:t>c.customer_idgroup</a:t>
            </a:r>
            <a:r>
              <a:rPr lang="en-US" sz="1900" dirty="0"/>
              <a:t> by </a:t>
            </a:r>
            <a:r>
              <a:rPr lang="en-US" sz="1900" dirty="0" err="1"/>
              <a:t>b.state</a:t>
            </a:r>
            <a:r>
              <a:rPr lang="en-US" sz="1900" dirty="0"/>
              <a:t>;</a:t>
            </a:r>
          </a:p>
          <a:p>
            <a:pPr marL="574675" indent="0">
              <a:buNone/>
            </a:pPr>
            <a:endParaRPr lang="en-US" sz="1900" dirty="0"/>
          </a:p>
          <a:p>
            <a:pPr marL="574675" indent="0">
              <a:buNone/>
            </a:pPr>
            <a:r>
              <a:rPr lang="en-US" sz="1900" dirty="0"/>
              <a:t>select </a:t>
            </a:r>
            <a:r>
              <a:rPr lang="en-US" sz="1900" dirty="0" err="1"/>
              <a:t>state,sum</a:t>
            </a:r>
            <a:r>
              <a:rPr lang="en-US" sz="1900" dirty="0"/>
              <a:t>(</a:t>
            </a:r>
            <a:r>
              <a:rPr lang="en-US" sz="1900" dirty="0" err="1"/>
              <a:t>applicantincome</a:t>
            </a:r>
            <a:r>
              <a:rPr lang="en-US" sz="1900" dirty="0"/>
              <a:t>) as </a:t>
            </a:r>
            <a:r>
              <a:rPr lang="en-US" sz="1900" dirty="0" err="1"/>
              <a:t>total_income</a:t>
            </a:r>
            <a:r>
              <a:rPr lang="en-US" sz="1900" dirty="0"/>
              <a:t> from table_4 group by state;</a:t>
            </a:r>
          </a:p>
          <a:p>
            <a:pPr marL="574675" indent="0">
              <a:buNone/>
            </a:pPr>
            <a:endParaRPr lang="en-US" sz="1900" dirty="0"/>
          </a:p>
          <a:p>
            <a:pPr marL="574675" indent="0">
              <a:buNone/>
            </a:pPr>
            <a:r>
              <a:rPr lang="en-US" sz="1900" dirty="0"/>
              <a:t>select </a:t>
            </a:r>
            <a:r>
              <a:rPr lang="en-US" sz="1900" dirty="0" err="1"/>
              <a:t>customer_name,right</a:t>
            </a:r>
            <a:r>
              <a:rPr lang="en-US" sz="1900" dirty="0"/>
              <a:t>(customer_name,4) as </a:t>
            </a:r>
            <a:r>
              <a:rPr lang="en-US" sz="1900" dirty="0" err="1"/>
              <a:t>customer_last_name</a:t>
            </a:r>
            <a:r>
              <a:rPr lang="en-US" sz="1900" dirty="0"/>
              <a:t> from table_5 where </a:t>
            </a:r>
            <a:r>
              <a:rPr lang="en-US" sz="1900" dirty="0" err="1"/>
              <a:t>customer_name</a:t>
            </a:r>
            <a:r>
              <a:rPr lang="en-US" sz="1900" dirty="0"/>
              <a:t> like '% ____’;</a:t>
            </a:r>
          </a:p>
          <a:p>
            <a:pPr marL="574675" indent="0">
              <a:buNone/>
            </a:pPr>
            <a:r>
              <a:rPr lang="en-US" sz="1900" dirty="0"/>
              <a:t>end $$</a:t>
            </a:r>
          </a:p>
          <a:p>
            <a:pPr marL="574675" indent="0">
              <a:buNone/>
            </a:pPr>
            <a:r>
              <a:rPr lang="en-US" sz="1900" dirty="0"/>
              <a:t>delimiter ;</a:t>
            </a:r>
          </a:p>
          <a:p>
            <a:pPr marL="574675" indent="0">
              <a:buNone/>
            </a:pPr>
            <a:r>
              <a:rPr lang="en-US" sz="1900" dirty="0"/>
              <a:t>call  </a:t>
            </a:r>
            <a:r>
              <a:rPr lang="en-US" sz="1900" dirty="0" err="1"/>
              <a:t>loan_details</a:t>
            </a:r>
            <a:r>
              <a:rPr lang="en-US" sz="1900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304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6372E-8198-6F21-5070-32298E44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045" y="973668"/>
            <a:ext cx="2448732" cy="706964"/>
          </a:xfrm>
        </p:spPr>
        <p:txBody>
          <a:bodyPr/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865AB-7E97-08E5-37D9-FC67FFAB8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581" y="2271253"/>
            <a:ext cx="8825659" cy="4881716"/>
          </a:xfrm>
        </p:spPr>
        <p:txBody>
          <a:bodyPr>
            <a:noAutofit/>
          </a:bodyPr>
          <a:lstStyle/>
          <a:p>
            <a:pPr marL="342900" lvl="1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 is a collection of data.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systems are software systems used to store, retrieve, and run queries on data. A DBMS serves as an interface between a end user and a database,  allowing user performing CRUD operations.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CRUD operations are</a:t>
            </a:r>
          </a:p>
          <a:p>
            <a:pPr marL="1081088" indent="-166688">
              <a:lnSpc>
                <a:spcPct val="100000"/>
              </a:lnSpc>
              <a:tabLst>
                <a:tab pos="1195388" algn="l"/>
              </a:tabLst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Create   </a:t>
            </a:r>
          </a:p>
          <a:p>
            <a:pPr marL="1081088" indent="-166688">
              <a:lnSpc>
                <a:spcPct val="100000"/>
              </a:lnSpc>
              <a:tabLst>
                <a:tab pos="1195388" algn="l"/>
              </a:tabLst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Rename</a:t>
            </a:r>
          </a:p>
          <a:p>
            <a:pPr marL="1081088" indent="-166688">
              <a:lnSpc>
                <a:spcPct val="100000"/>
              </a:lnSpc>
              <a:tabLst>
                <a:tab pos="1195388" algn="l"/>
              </a:tabLst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Update</a:t>
            </a:r>
          </a:p>
          <a:p>
            <a:pPr marL="1081088" indent="-166688">
              <a:lnSpc>
                <a:spcPct val="100000"/>
              </a:lnSpc>
              <a:tabLst>
                <a:tab pos="1195388" algn="l"/>
              </a:tabLst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Delete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0986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995B1-930E-0C5C-24B4-13C9A4F45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61" y="2323280"/>
            <a:ext cx="8825659" cy="453471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1</a:t>
            </a:r>
          </a:p>
          <a:p>
            <a:endParaRPr lang="en-US" sz="3200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7B1FE03-4DB5-84CB-D786-76F8B83D4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251" y="2982812"/>
            <a:ext cx="7766369" cy="387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576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A729A-4207-C3F7-A4DA-4B4F3CA75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93782"/>
            <a:ext cx="8825659" cy="456421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2</a:t>
            </a:r>
          </a:p>
          <a:p>
            <a:endParaRPr 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6FF61-79AE-FD69-0E0C-8081A081C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65" y="3618628"/>
            <a:ext cx="10136015" cy="251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502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857C3-FFE4-4EF1-F587-7A6792C2F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3</a:t>
            </a:r>
          </a:p>
          <a:p>
            <a:endParaRPr 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7A2FD7-16E8-698B-21EE-4054A6B96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626" y="3501753"/>
            <a:ext cx="2551472" cy="251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841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608AC-C28C-7F5E-BAC5-9E1EA2724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4                            OUTPUT 5</a:t>
            </a:r>
            <a:endParaRPr 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1456E8-A7D8-9146-5A64-EF8F08997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07" y="3601423"/>
            <a:ext cx="3926870" cy="2958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8F3F13-FF2F-05C6-8825-762EC6C4B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525" y="3392129"/>
            <a:ext cx="4187989" cy="311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683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DD096-051F-24BC-F3DC-1DA467011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352778"/>
            <a:ext cx="8825659" cy="34163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6</a:t>
            </a:r>
          </a:p>
          <a:p>
            <a:endParaRPr lang="en-US" sz="32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1A1F83-CA32-490B-F531-6397817C7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99" y="3175051"/>
            <a:ext cx="3823832" cy="346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2907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8CAC6-11F2-2EDF-8EE4-C3821797E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613" y="1003165"/>
            <a:ext cx="8825658" cy="706964"/>
          </a:xfrm>
        </p:spPr>
        <p:txBody>
          <a:bodyPr/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STATEMENT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93A94-60C8-9FDE-0EB2-B36579F59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413" indent="-293688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UPDATE statement is used to update or modify data in a table.</a:t>
            </a:r>
          </a:p>
          <a:p>
            <a:pPr marL="633413" indent="-352425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It is used to change the values in one or more columns of a single row or    multiple rows.</a:t>
            </a:r>
          </a:p>
          <a:p>
            <a:pPr marL="633413" indent="-293688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update query in SQL modifies existing data in a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551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56BB6-06FA-F28F-F3A3-734AB6857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34790"/>
            <a:ext cx="8825659" cy="4623210"/>
          </a:xfrm>
        </p:spPr>
        <p:txBody>
          <a:bodyPr>
            <a:normAutofit fontScale="55000" lnSpcReduction="20000"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  <a:p>
            <a:pPr marL="796925" indent="-398463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cus_info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gender='female' where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='IP43006’;</a:t>
            </a:r>
          </a:p>
          <a:p>
            <a:pPr marL="796925" indent="-398463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cus_info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gender='female' where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='IP43016’;</a:t>
            </a:r>
          </a:p>
          <a:p>
            <a:pPr marL="796925" indent="-398463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cus_info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gender='Male' where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='IP43018’;</a:t>
            </a:r>
          </a:p>
          <a:p>
            <a:pPr marL="796925" indent="-398463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cus_info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gender='Male' where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='IP43038’;</a:t>
            </a:r>
          </a:p>
          <a:p>
            <a:pPr marL="796925" indent="-398463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cus_info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gender='female' where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='IP43508’;</a:t>
            </a:r>
          </a:p>
          <a:p>
            <a:pPr marL="796925" indent="-398463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cus_info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gender='female' where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='IP43577’;</a:t>
            </a:r>
          </a:p>
          <a:p>
            <a:pPr marL="796925" indent="-398463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cus_info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gender='female' where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='IP43589’;</a:t>
            </a:r>
          </a:p>
          <a:p>
            <a:pPr marL="796925" indent="-398463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cus_info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gender='female' where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='IP43593’;</a:t>
            </a:r>
          </a:p>
          <a:p>
            <a:pPr marL="796925" indent="-398463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cus_info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age=45 where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='IP43007’;</a:t>
            </a:r>
          </a:p>
          <a:p>
            <a:pPr marL="796925" indent="-398463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cus_info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age=32 where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='IP43009';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819563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02849-D17B-90C9-F49D-A2E7ED74D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072558"/>
            <a:ext cx="8825659" cy="4549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1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2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3</a:t>
            </a:r>
          </a:p>
          <a:p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4E7C87-DF41-96AE-9CFD-AB60B64CA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01" y="2531149"/>
            <a:ext cx="7185571" cy="8541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0DB276-6F79-3625-B06D-D77D7EC5C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01" y="3843893"/>
            <a:ext cx="7185571" cy="762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2F8E9E-9EA3-53C7-A477-D8998B2BB9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01" y="5358417"/>
            <a:ext cx="7353884" cy="81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308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5A4AB-75F6-E560-3BDB-6EF82EBF7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249538"/>
            <a:ext cx="11069170" cy="4608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4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5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6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142C70-BEA7-1539-DA1D-75A8FBF09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348" y="2742898"/>
            <a:ext cx="8072794" cy="8406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216539-AE02-D13D-9208-2729E97DD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348" y="4012929"/>
            <a:ext cx="8072794" cy="8750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D514A5-A2EB-2904-7D98-1C46610003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348" y="5456900"/>
            <a:ext cx="8072794" cy="97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693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CE2D-1630-1D19-0D19-BC42D7E4A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942" y="2264287"/>
            <a:ext cx="8825659" cy="34163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7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8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F46CC6-66F1-1C12-F519-6ECC222DA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402" y="2969887"/>
            <a:ext cx="9295280" cy="9182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36848-2AE7-2960-3637-E4F86827C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402" y="4931643"/>
            <a:ext cx="9295279" cy="109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284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D70D7-7352-AE6F-1C97-265A47A6D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631" y="838200"/>
            <a:ext cx="2694375" cy="706964"/>
          </a:xfrm>
        </p:spPr>
        <p:txBody>
          <a:bodyPr/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RDBMS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880AC-4A47-42EC-95C7-7B1A8409F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199" y="2603500"/>
            <a:ext cx="8825659" cy="3416300"/>
          </a:xfrm>
        </p:spPr>
        <p:txBody>
          <a:bodyPr>
            <a:normAutofit fontScale="32500" lnSpcReduction="20000"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8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RDBMS stands for Relational Database Management Systems.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8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program that allows us to create, delete, and update a relational database.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8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Relational Database is a database system that stores and retrieves data in a tabular format organized in the form of rows and columns.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7758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E3F1D-E25D-275B-61D8-2E06CDA5E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9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10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6F091-2056-1A79-0CA8-90C236668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387" y="3218777"/>
            <a:ext cx="9205352" cy="10928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A78D8E-6A7C-BB5F-5F24-271E78DE5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387" y="5175191"/>
            <a:ext cx="9205352" cy="106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418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C3797-24DB-F039-447D-F5E3AF642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2877" y="3429000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b="1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2917921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4568-B37D-5628-1EF2-68382DBD8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680" y="720213"/>
            <a:ext cx="6514206" cy="706964"/>
          </a:xfrm>
        </p:spPr>
        <p:txBody>
          <a:bodyPr/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SQL STATEMENTS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FEFF0-FA3F-585C-B8FD-F2ADAEA0B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703" y="3075449"/>
            <a:ext cx="8825659" cy="258793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DEFINITION LANGUAGE  (DDL)</a:t>
            </a:r>
          </a:p>
          <a:p>
            <a:pPr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 LANGUAGE  (DML)</a:t>
            </a:r>
          </a:p>
          <a:p>
            <a:pPr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CONTROL LANGUAGE  (TCL)</a:t>
            </a:r>
          </a:p>
          <a:p>
            <a:pPr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QUERY LANGUAGE  (DQL)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547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F9ED-90EC-FF0E-F06E-85FB58ABF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363" y="838200"/>
            <a:ext cx="5304839" cy="706964"/>
          </a:xfrm>
        </p:spPr>
        <p:txBody>
          <a:bodyPr/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679D9-2DE9-4FD8-03A9-809D8C69E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3149190"/>
            <a:ext cx="8825659" cy="34163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 DATA TYPE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 DATA TYPE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 AND TIME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PICTURE SAVING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1387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67D4-B755-CEE8-09E8-35DE6D83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8451" y="838200"/>
            <a:ext cx="7034981" cy="706964"/>
          </a:xfrm>
        </p:spPr>
        <p:txBody>
          <a:bodyPr/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CREATIONS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B0216-9A46-9E08-4A88-B99E7E2DA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921" y="2603500"/>
            <a:ext cx="8825659" cy="37235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  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loan_sts(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loan_id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varchar(55),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varchar(70),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Loan_amount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varchar(90),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Loan_amount_term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int,cibil_score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int);  </a:t>
            </a:r>
          </a:p>
          <a:p>
            <a:pPr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remark_criteria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loan_id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varchar(55),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loan_amount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varchar(90),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cibil_score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int,cibil_score_sts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varchar(90));             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74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0FD9-9A33-6072-4710-0492D260A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503" y="973668"/>
            <a:ext cx="5644051" cy="706964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TRIGGERS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C4091-73E1-4365-8555-FD9F10E38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457" y="2072557"/>
            <a:ext cx="8825659" cy="4534721"/>
          </a:xfrm>
        </p:spPr>
        <p:txBody>
          <a:bodyPr>
            <a:normAutofit fontScale="25000" lnSpcReduction="20000"/>
          </a:bodyPr>
          <a:lstStyle/>
          <a:p>
            <a:pPr marL="176213" indent="-117475">
              <a:buNone/>
            </a:pP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Timings:</a:t>
            </a:r>
          </a:p>
          <a:p>
            <a:pPr marL="236538" indent="0">
              <a:buFont typeface="Wingdings" panose="05000000000000000000" pitchFamily="2" charset="2"/>
              <a:buChar char="§"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insert  (Row level trigger)</a:t>
            </a:r>
          </a:p>
          <a:p>
            <a:pPr marL="236538" indent="0">
              <a:buFont typeface="Wingdings" panose="05000000000000000000" pitchFamily="2" charset="2"/>
              <a:buChar char="§"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insert  (Statement level trigger)</a:t>
            </a:r>
          </a:p>
          <a:p>
            <a:pPr marL="58738" indent="0">
              <a:buNone/>
            </a:pPr>
            <a:r>
              <a:rPr lang="en-US" sz="8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insert:</a:t>
            </a:r>
          </a:p>
          <a:p>
            <a:pPr marL="339725" indent="-103188">
              <a:buFont typeface="Wingdings" panose="05000000000000000000" pitchFamily="2" charset="2"/>
              <a:buChar char="Ø"/>
            </a:pPr>
            <a:r>
              <a:rPr lang="en-US" sz="8000" dirty="0"/>
              <a:t>   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delimiter $$</a:t>
            </a:r>
          </a:p>
          <a:p>
            <a:pPr marL="339725" indent="-103188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trigger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loan_amount_check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insert on loan_sts for each row</a:t>
            </a:r>
          </a:p>
          <a:p>
            <a:pPr marL="339725" indent="-103188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339725" indent="-103188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new.loan_amount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null </a:t>
            </a:r>
          </a:p>
          <a:p>
            <a:pPr marL="339725" indent="-103188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set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new.loan_amount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'Loan still processing’;</a:t>
            </a:r>
          </a:p>
          <a:p>
            <a:pPr marL="339725" indent="-103188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if;</a:t>
            </a:r>
          </a:p>
          <a:p>
            <a:pPr marL="339725" indent="-103188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$$delimiter 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258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222</TotalTime>
  <Words>2406</Words>
  <Application>Microsoft Office PowerPoint</Application>
  <PresentationFormat>Widescreen</PresentationFormat>
  <Paragraphs>241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Century Gothic</vt:lpstr>
      <vt:lpstr>Courier New</vt:lpstr>
      <vt:lpstr>Times New Roman</vt:lpstr>
      <vt:lpstr>Wingdings</vt:lpstr>
      <vt:lpstr>Wingdings 3</vt:lpstr>
      <vt:lpstr>Ion Boardroom</vt:lpstr>
      <vt:lpstr>INSURANCE PORTFOLIO                  ANALYSIS</vt:lpstr>
      <vt:lpstr>SQL</vt:lpstr>
      <vt:lpstr>FEATURES</vt:lpstr>
      <vt:lpstr>DBMS</vt:lpstr>
      <vt:lpstr>RDBMS</vt:lpstr>
      <vt:lpstr>SQL STATEMENTS</vt:lpstr>
      <vt:lpstr>DATA TYPES</vt:lpstr>
      <vt:lpstr>TABLE CREATIONS</vt:lpstr>
      <vt:lpstr>CREATE TRIGGERS</vt:lpstr>
      <vt:lpstr>AFTER INSERT</vt:lpstr>
      <vt:lpstr>PowerPoint Presentation</vt:lpstr>
      <vt:lpstr>INSERTING VALUES</vt:lpstr>
      <vt:lpstr>TABLE 2 (USING TRIGGERS)</vt:lpstr>
      <vt:lpstr>JOINS</vt:lpstr>
      <vt:lpstr>QUERY  (TABLE3) </vt:lpstr>
      <vt:lpstr>IMPORT TABLE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END &amp; CASE AND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Count() function</vt:lpstr>
      <vt:lpstr>PowerPoint Presentation</vt:lpstr>
      <vt:lpstr>SUM() FUNCTION</vt:lpstr>
      <vt:lpstr>PowerPoint Presentation</vt:lpstr>
      <vt:lpstr>GROUP BY</vt:lpstr>
      <vt:lpstr>RIGHT() FUNCTION</vt:lpstr>
      <vt:lpstr>PowerPoint Presentation</vt:lpstr>
      <vt:lpstr>STORED PROCEDURE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UPDATE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PORTFOLIO                  ANALYSIS</dc:title>
  <dc:creator>918639394793</dc:creator>
  <cp:lastModifiedBy>priyadharshinit160506@gmail.com</cp:lastModifiedBy>
  <cp:revision>7</cp:revision>
  <dcterms:created xsi:type="dcterms:W3CDTF">2024-05-29T04:30:42Z</dcterms:created>
  <dcterms:modified xsi:type="dcterms:W3CDTF">2024-05-30T16:17:45Z</dcterms:modified>
</cp:coreProperties>
</file>