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0" d="100"/>
          <a:sy n="70" d="100"/>
        </p:scale>
        <p:origin x="-72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b="1" i="1"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b="1" dirty="0"/>
              <a:t>STUDENT </a:t>
            </a:r>
            <a:r>
              <a:rPr lang="en-US" sz="2400" b="1" dirty="0" smtClean="0"/>
              <a:t>NAME: MEENA.B</a:t>
            </a:r>
            <a:endParaRPr lang="en-US" sz="2400" b="1" dirty="0"/>
          </a:p>
          <a:p>
            <a:r>
              <a:rPr lang="en-US" sz="2400" b="1" dirty="0"/>
              <a:t>REGISTER </a:t>
            </a:r>
            <a:r>
              <a:rPr lang="en-US" sz="2400" b="1" dirty="0" smtClean="0"/>
              <a:t>NO:422200885</a:t>
            </a:r>
            <a:endParaRPr lang="en-US" sz="2400" b="1" dirty="0"/>
          </a:p>
          <a:p>
            <a:r>
              <a:rPr lang="en-US" sz="2400" b="1" dirty="0" smtClean="0"/>
              <a:t>DEPARTMENT:INFORMATION SYSTEM OF MANGEMENT</a:t>
            </a:r>
            <a:endParaRPr lang="en-US" sz="2400" b="1" dirty="0"/>
          </a:p>
          <a:p>
            <a:r>
              <a:rPr lang="en-US" sz="2400" b="1" dirty="0" smtClean="0"/>
              <a:t>COLLEGE: SHRI KRISHNASWAMY COLLEGE FOR WOMENS</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2255105"/>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panose="020B0603020202020204"/>
                <a:cs typeface="Trebuchet MS" panose="020B0603020202020204"/>
              </a:rPr>
              <a:t>M</a:t>
            </a:r>
            <a:r>
              <a:rPr sz="4800" b="1" dirty="0" smtClean="0">
                <a:latin typeface="Trebuchet MS" panose="020B0603020202020204"/>
                <a:cs typeface="Trebuchet MS" panose="020B0603020202020204"/>
              </a:rPr>
              <a:t>O</a:t>
            </a:r>
            <a:r>
              <a:rPr sz="4800" b="1" spc="-15" dirty="0" smtClean="0">
                <a:latin typeface="Trebuchet MS" panose="020B0603020202020204"/>
                <a:cs typeface="Trebuchet MS" panose="020B0603020202020204"/>
              </a:rPr>
              <a:t>D</a:t>
            </a:r>
            <a:r>
              <a:rPr sz="4800" b="1" spc="-35" dirty="0" smtClean="0">
                <a:latin typeface="Trebuchet MS" panose="020B0603020202020204"/>
                <a:cs typeface="Trebuchet MS" panose="020B0603020202020204"/>
              </a:rPr>
              <a:t>E</a:t>
            </a:r>
            <a:r>
              <a:rPr sz="4800" b="1" spc="-30" dirty="0" smtClean="0">
                <a:latin typeface="Trebuchet MS" panose="020B0603020202020204"/>
                <a:cs typeface="Trebuchet MS" panose="020B0603020202020204"/>
              </a:rPr>
              <a:t>LL</a:t>
            </a:r>
            <a:r>
              <a:rPr sz="4800" b="1" spc="-5" dirty="0" smtClean="0">
                <a:latin typeface="Trebuchet MS" panose="020B0603020202020204"/>
                <a:cs typeface="Trebuchet MS" panose="020B0603020202020204"/>
              </a:rPr>
              <a:t>I</a:t>
            </a:r>
            <a:r>
              <a:rPr sz="4800" b="1" spc="30" dirty="0" smtClean="0">
                <a:latin typeface="Trebuchet MS" panose="020B0603020202020204"/>
                <a:cs typeface="Trebuchet MS" panose="020B0603020202020204"/>
              </a:rPr>
              <a:t>N</a:t>
            </a:r>
            <a:r>
              <a:rPr sz="4800" b="1" spc="5" dirty="0" smtClean="0">
                <a:latin typeface="Trebuchet MS" panose="020B0603020202020204"/>
                <a:cs typeface="Trebuchet MS" panose="020B0603020202020204"/>
              </a:rPr>
              <a:t>G</a:t>
            </a:r>
            <a:endParaRPr lang="en-US" sz="4800" b="1" spc="5" dirty="0" smtClean="0">
              <a:latin typeface="Trebuchet MS" panose="020B0603020202020204"/>
              <a:cs typeface="Trebuchet MS" panose="020B0603020202020204"/>
            </a:endParaRPr>
          </a:p>
          <a:p>
            <a:pPr marL="12700">
              <a:lnSpc>
                <a:spcPct val="100000"/>
              </a:lnSpc>
              <a:spcBef>
                <a:spcPts val="105"/>
              </a:spcBef>
            </a:pPr>
            <a:endParaRPr lang="en-US" sz="4800" b="1" spc="5" dirty="0">
              <a:latin typeface="Trebuchet MS" panose="020B0603020202020204"/>
              <a:cs typeface="Trebuchet MS" panose="020B0603020202020204"/>
            </a:endParaRPr>
          </a:p>
          <a:p>
            <a:pPr marL="12700">
              <a:lnSpc>
                <a:spcPct val="100000"/>
              </a:lnSpc>
              <a:spcBef>
                <a:spcPts val="105"/>
              </a:spcBef>
            </a:pP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graphicFrame>
        <p:nvGraphicFramePr>
          <p:cNvPr id="16" name="Table 15"/>
          <p:cNvGraphicFramePr>
            <a:graphicFrameLocks noGrp="1"/>
          </p:cNvGraphicFramePr>
          <p:nvPr/>
        </p:nvGraphicFramePr>
        <p:xfrm>
          <a:off x="556902" y="2362200"/>
          <a:ext cx="10972800" cy="2164556"/>
        </p:xfrm>
        <a:graphic>
          <a:graphicData uri="http://schemas.openxmlformats.org/drawingml/2006/table">
            <a:tbl>
              <a:tblPr/>
              <a:tblGrid>
                <a:gridCol w="2743200"/>
                <a:gridCol w="2743200"/>
                <a:gridCol w="2743200"/>
                <a:gridCol w="2743200"/>
              </a:tblGrid>
              <a:tr h="701516">
                <a:tc>
                  <a:txBody>
                    <a:bodyPr/>
                    <a:lstStyle/>
                    <a:p>
                      <a:r>
                        <a:rPr lang="en-US"/>
                        <a:t>Date</a:t>
                      </a:r>
                      <a:endParaRPr lang="en-US"/>
                    </a:p>
                  </a:txBody>
                  <a:tcPr anchor="ctr">
                    <a:lnL>
                      <a:noFill/>
                    </a:lnL>
                    <a:lnR>
                      <a:noFill/>
                    </a:lnR>
                    <a:lnT>
                      <a:noFill/>
                    </a:lnT>
                    <a:lnB>
                      <a:noFill/>
                    </a:lnB>
                  </a:tcPr>
                </a:tc>
                <a:tc>
                  <a:txBody>
                    <a:bodyPr/>
                    <a:lstStyle/>
                    <a:p>
                      <a:r>
                        <a:rPr lang="en-US"/>
                        <a:t>Employee Name</a:t>
                      </a:r>
                      <a:endParaRPr lang="en-US"/>
                    </a:p>
                  </a:txBody>
                  <a:tcPr anchor="ctr">
                    <a:lnL>
                      <a:noFill/>
                    </a:lnL>
                    <a:lnR>
                      <a:noFill/>
                    </a:lnR>
                    <a:lnT>
                      <a:noFill/>
                    </a:lnT>
                    <a:lnB>
                      <a:noFill/>
                    </a:lnB>
                  </a:tcPr>
                </a:tc>
                <a:tc>
                  <a:txBody>
                    <a:bodyPr/>
                    <a:lstStyle/>
                    <a:p>
                      <a:r>
                        <a:rPr lang="en-US"/>
                        <a:t>Attendance Status</a:t>
                      </a:r>
                      <a:endParaRPr lang="en-US"/>
                    </a:p>
                  </a:txBody>
                  <a:tcPr anchor="ctr">
                    <a:lnL>
                      <a:noFill/>
                    </a:lnL>
                    <a:lnR>
                      <a:noFill/>
                    </a:lnR>
                    <a:lnT>
                      <a:noFill/>
                    </a:lnT>
                    <a:lnB>
                      <a:noFill/>
                    </a:lnB>
                  </a:tcPr>
                </a:tc>
                <a:tc>
                  <a:txBody>
                    <a:bodyPr/>
                    <a:lstStyle/>
                    <a:p>
                      <a:r>
                        <a:rPr lang="en-US"/>
                        <a:t>Hours Worked</a:t>
                      </a:r>
                      <a:endParaRPr lang="en-US"/>
                    </a:p>
                  </a:txBody>
                  <a:tcPr anchor="ctr">
                    <a:lnL>
                      <a:noFill/>
                    </a:lnL>
                    <a:lnR>
                      <a:noFill/>
                    </a:lnR>
                    <a:lnT>
                      <a:noFill/>
                    </a:lnT>
                    <a:lnB>
                      <a:noFill/>
                    </a:lnB>
                  </a:tcPr>
                </a:tc>
              </a:tr>
              <a:tr h="0">
                <a:tc>
                  <a:txBody>
                    <a:bodyPr/>
                    <a:lstStyle/>
                    <a:p>
                      <a:r>
                        <a:rPr lang="en-US"/>
                        <a:t>2024-08-01</a:t>
                      </a:r>
                      <a:endParaRPr lang="en-US"/>
                    </a:p>
                  </a:txBody>
                  <a:tcPr anchor="ctr">
                    <a:lnL>
                      <a:noFill/>
                    </a:lnL>
                    <a:lnR>
                      <a:noFill/>
                    </a:lnR>
                    <a:lnT>
                      <a:noFill/>
                    </a:lnT>
                    <a:lnB>
                      <a:noFill/>
                    </a:lnB>
                  </a:tcPr>
                </a:tc>
                <a:tc>
                  <a:txBody>
                    <a:bodyPr/>
                    <a:lstStyle/>
                    <a:p>
                      <a:r>
                        <a:rPr lang="en-US"/>
                        <a:t>John Doe</a:t>
                      </a:r>
                      <a:endParaRPr lang="en-US"/>
                    </a:p>
                  </a:txBody>
                  <a:tcPr anchor="ctr">
                    <a:lnL>
                      <a:noFill/>
                    </a:lnL>
                    <a:lnR>
                      <a:noFill/>
                    </a:lnR>
                    <a:lnT>
                      <a:noFill/>
                    </a:lnT>
                    <a:lnB>
                      <a:noFill/>
                    </a:lnB>
                  </a:tcPr>
                </a:tc>
                <a:tc>
                  <a:txBody>
                    <a:bodyPr/>
                    <a:lstStyle/>
                    <a:p>
                      <a:r>
                        <a:rPr lang="en-US"/>
                        <a:t>Present</a:t>
                      </a:r>
                      <a:endParaRPr lang="en-US"/>
                    </a:p>
                  </a:txBody>
                  <a:tcPr anchor="ctr">
                    <a:lnL>
                      <a:noFill/>
                    </a:lnL>
                    <a:lnR>
                      <a:noFill/>
                    </a:lnR>
                    <a:lnT>
                      <a:noFill/>
                    </a:lnT>
                    <a:lnB>
                      <a:noFill/>
                    </a:lnB>
                  </a:tcPr>
                </a:tc>
                <a:tc>
                  <a:txBody>
                    <a:bodyPr/>
                    <a:lstStyle/>
                    <a:p>
                      <a:r>
                        <a:rPr lang="en-US"/>
                        <a:t>8</a:t>
                      </a:r>
                      <a:endParaRPr lang="en-US"/>
                    </a:p>
                  </a:txBody>
                  <a:tcPr anchor="ctr">
                    <a:lnL>
                      <a:noFill/>
                    </a:lnL>
                    <a:lnR>
                      <a:noFill/>
                    </a:lnR>
                    <a:lnT>
                      <a:noFill/>
                    </a:lnT>
                    <a:lnB>
                      <a:noFill/>
                    </a:lnB>
                  </a:tcPr>
                </a:tc>
              </a:tr>
              <a:tr h="0">
                <a:tc>
                  <a:txBody>
                    <a:bodyPr/>
                    <a:lstStyle/>
                    <a:p>
                      <a:r>
                        <a:rPr lang="en-US"/>
                        <a:t>2024-08-01</a:t>
                      </a:r>
                      <a:endParaRPr lang="en-US"/>
                    </a:p>
                  </a:txBody>
                  <a:tcPr anchor="ctr">
                    <a:lnL>
                      <a:noFill/>
                    </a:lnL>
                    <a:lnR>
                      <a:noFill/>
                    </a:lnR>
                    <a:lnT>
                      <a:noFill/>
                    </a:lnT>
                    <a:lnB>
                      <a:noFill/>
                    </a:lnB>
                  </a:tcPr>
                </a:tc>
                <a:tc>
                  <a:txBody>
                    <a:bodyPr/>
                    <a:lstStyle/>
                    <a:p>
                      <a:r>
                        <a:rPr lang="en-US"/>
                        <a:t>Jane Smith</a:t>
                      </a:r>
                      <a:endParaRPr lang="en-US"/>
                    </a:p>
                  </a:txBody>
                  <a:tcPr anchor="ctr">
                    <a:lnL>
                      <a:noFill/>
                    </a:lnL>
                    <a:lnR>
                      <a:noFill/>
                    </a:lnR>
                    <a:lnT>
                      <a:noFill/>
                    </a:lnT>
                    <a:lnB>
                      <a:noFill/>
                    </a:lnB>
                  </a:tcPr>
                </a:tc>
                <a:tc>
                  <a:txBody>
                    <a:bodyPr/>
                    <a:lstStyle/>
                    <a:p>
                      <a:r>
                        <a:rPr lang="en-US"/>
                        <a:t>Absent</a:t>
                      </a:r>
                      <a:endParaRPr lang="en-US"/>
                    </a:p>
                  </a:txBody>
                  <a:tcPr anchor="ctr">
                    <a:lnL>
                      <a:noFill/>
                    </a:lnL>
                    <a:lnR>
                      <a:noFill/>
                    </a:lnR>
                    <a:lnT>
                      <a:noFill/>
                    </a:lnT>
                    <a:lnB>
                      <a:noFill/>
                    </a:lnB>
                  </a:tcPr>
                </a:tc>
                <a:tc>
                  <a:txBody>
                    <a:bodyPr/>
                    <a:lstStyle/>
                    <a:p>
                      <a:r>
                        <a:rPr lang="en-US"/>
                        <a:t>0</a:t>
                      </a:r>
                      <a:endParaRPr lang="en-US"/>
                    </a:p>
                  </a:txBody>
                  <a:tcPr anchor="ctr">
                    <a:lnL>
                      <a:noFill/>
                    </a:lnL>
                    <a:lnR>
                      <a:noFill/>
                    </a:lnR>
                    <a:lnT>
                      <a:noFill/>
                    </a:lnT>
                    <a:lnB>
                      <a:noFill/>
                    </a:lnB>
                  </a:tcPr>
                </a:tc>
              </a:tr>
              <a:tr h="0">
                <a:tc>
                  <a:txBody>
                    <a:bodyPr/>
                    <a:lstStyle/>
                    <a:p>
                      <a:r>
                        <a:rPr lang="en-US"/>
                        <a:t>2024-08-02</a:t>
                      </a:r>
                      <a:endParaRPr lang="en-US"/>
                    </a:p>
                  </a:txBody>
                  <a:tcPr anchor="ctr">
                    <a:lnL>
                      <a:noFill/>
                    </a:lnL>
                    <a:lnR>
                      <a:noFill/>
                    </a:lnR>
                    <a:lnT>
                      <a:noFill/>
                    </a:lnT>
                    <a:lnB>
                      <a:noFill/>
                    </a:lnB>
                  </a:tcPr>
                </a:tc>
                <a:tc>
                  <a:txBody>
                    <a:bodyPr/>
                    <a:lstStyle/>
                    <a:p>
                      <a:r>
                        <a:rPr lang="en-US"/>
                        <a:t>John Doe</a:t>
                      </a:r>
                      <a:endParaRPr lang="en-US"/>
                    </a:p>
                  </a:txBody>
                  <a:tcPr anchor="ctr">
                    <a:lnL>
                      <a:noFill/>
                    </a:lnL>
                    <a:lnR>
                      <a:noFill/>
                    </a:lnR>
                    <a:lnT>
                      <a:noFill/>
                    </a:lnT>
                    <a:lnB>
                      <a:noFill/>
                    </a:lnB>
                  </a:tcPr>
                </a:tc>
                <a:tc>
                  <a:txBody>
                    <a:bodyPr/>
                    <a:lstStyle/>
                    <a:p>
                      <a:r>
                        <a:rPr lang="en-US"/>
                        <a:t>Late</a:t>
                      </a:r>
                      <a:endParaRPr lang="en-US"/>
                    </a:p>
                  </a:txBody>
                  <a:tcPr anchor="ctr">
                    <a:lnL>
                      <a:noFill/>
                    </a:lnL>
                    <a:lnR>
                      <a:noFill/>
                    </a:lnR>
                    <a:lnT>
                      <a:noFill/>
                    </a:lnT>
                    <a:lnB>
                      <a:noFill/>
                    </a:lnB>
                  </a:tcPr>
                </a:tc>
                <a:tc>
                  <a:txBody>
                    <a:bodyPr/>
                    <a:lstStyle/>
                    <a:p>
                      <a:r>
                        <a:rPr lang="en-US"/>
                        <a:t>7</a:t>
                      </a:r>
                      <a:endParaRPr lang="en-US"/>
                    </a:p>
                  </a:txBody>
                  <a:tcPr anchor="ctr">
                    <a:lnL>
                      <a:noFill/>
                    </a:lnL>
                    <a:lnR>
                      <a:noFill/>
                    </a:lnR>
                    <a:lnT>
                      <a:noFill/>
                    </a:lnT>
                    <a:lnB>
                      <a:noFill/>
                    </a:lnB>
                  </a:tcPr>
                </a:tc>
              </a:tr>
              <a:tr h="0">
                <a:tc>
                  <a:txBody>
                    <a:bodyPr/>
                    <a:lstStyle/>
                    <a:p>
                      <a:r>
                        <a:rPr lang="en-US"/>
                        <a:t>2024-08-02</a:t>
                      </a:r>
                      <a:endParaRPr lang="en-US"/>
                    </a:p>
                  </a:txBody>
                  <a:tcPr anchor="ctr">
                    <a:lnL>
                      <a:noFill/>
                    </a:lnL>
                    <a:lnR>
                      <a:noFill/>
                    </a:lnR>
                    <a:lnT>
                      <a:noFill/>
                    </a:lnT>
                    <a:lnB>
                      <a:noFill/>
                    </a:lnB>
                  </a:tcPr>
                </a:tc>
                <a:tc>
                  <a:txBody>
                    <a:bodyPr/>
                    <a:lstStyle/>
                    <a:p>
                      <a:r>
                        <a:rPr lang="en-US"/>
                        <a:t>Jane Smith</a:t>
                      </a:r>
                      <a:endParaRPr lang="en-US"/>
                    </a:p>
                  </a:txBody>
                  <a:tcPr anchor="ctr">
                    <a:lnL>
                      <a:noFill/>
                    </a:lnL>
                    <a:lnR>
                      <a:noFill/>
                    </a:lnR>
                    <a:lnT>
                      <a:noFill/>
                    </a:lnT>
                    <a:lnB>
                      <a:noFill/>
                    </a:lnB>
                  </a:tcPr>
                </a:tc>
                <a:tc>
                  <a:txBody>
                    <a:bodyPr/>
                    <a:lstStyle/>
                    <a:p>
                      <a:r>
                        <a:rPr lang="en-US"/>
                        <a:t>Present</a:t>
                      </a:r>
                      <a:endParaRPr lang="en-US"/>
                    </a:p>
                  </a:txBody>
                  <a:tcPr anchor="ctr">
                    <a:lnL>
                      <a:noFill/>
                    </a:lnL>
                    <a:lnR>
                      <a:noFill/>
                    </a:lnR>
                    <a:lnT>
                      <a:noFill/>
                    </a:lnT>
                    <a:lnB>
                      <a:noFill/>
                    </a:lnB>
                  </a:tcPr>
                </a:tc>
                <a:tc>
                  <a:txBody>
                    <a:bodyPr/>
                    <a:lstStyle/>
                    <a:p>
                      <a:r>
                        <a:rPr lang="en-US" dirty="0"/>
                        <a:t>8</a:t>
                      </a:r>
                      <a:endParaRPr lang="en-US" dirty="0"/>
                    </a:p>
                  </a:txBody>
                  <a:tcPr anchor="ctr">
                    <a:lnL>
                      <a:noFill/>
                    </a:lnL>
                    <a:lnR>
                      <a:noFill/>
                    </a:lnR>
                    <a:lnT>
                      <a:noFill/>
                    </a:lnT>
                    <a:lnB>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90599"/>
            <a:ext cx="737235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170646"/>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sz="4000" dirty="0"/>
              <a:t>Visualizing employee attendance trends using Excel charts provides powerful insights into attendance patterns, employee behavior, and organizational trends. Here’s a summary of how to effectively leverage Excel charts to analyze and present attendance data:</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4"/>
            <a:ext cx="12415837" cy="6853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1100" b="1" dirty="0" smtClean="0">
                <a:latin typeface="Times New Roman" panose="02020603050405020304" pitchFamily="18" charset="0"/>
                <a:cs typeface="Times New Roman" panose="02020603050405020304" pitchFamily="18" charset="0"/>
              </a:rPr>
              <a:t>    </a:t>
            </a:r>
            <a:endParaRPr sz="11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533400"/>
            <a:ext cx="4213225" cy="32483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br>
              <a:rPr lang="en-US" sz="4250" spc="25" dirty="0" smtClean="0"/>
            </a:br>
            <a:br>
              <a:rPr lang="en-US" sz="4250" spc="25" dirty="0"/>
            </a:br>
            <a:r>
              <a:rPr lang="en-US" sz="4250" spc="25" dirty="0" smtClean="0"/>
              <a:t>  </a:t>
            </a:r>
            <a:r>
              <a:rPr lang="en-US" sz="3600" spc="25" dirty="0" smtClean="0"/>
              <a:t>TRENDS WITH  EXCEL CHARTS</a:t>
            </a:r>
            <a:r>
              <a:rPr lang="en-US" sz="3600" spc="25" dirty="0" smtClean="0"/>
              <a:t>                                                 </a:t>
            </a:r>
            <a:br>
              <a:rPr lang="en-US" sz="4250" spc="25" dirty="0" smtClean="0"/>
            </a:b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rot="10210013">
            <a:off x="12598344" y="37375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914400" y="457200"/>
            <a:ext cx="5636895" cy="6533840"/>
          </a:xfrm>
          <a:prstGeom prst="rect">
            <a:avLst/>
          </a:prstGeom>
        </p:spPr>
        <p:txBody>
          <a:bodyPr vert="horz" wrap="square" lIns="0" tIns="16510" rIns="0" bIns="0" rtlCol="0">
            <a:spAutoFit/>
          </a:bodyPr>
          <a:lstStyle/>
          <a:p>
            <a:r>
              <a:rPr sz="4250" spc="-20" dirty="0" smtClean="0"/>
              <a:t>P</a:t>
            </a:r>
            <a:r>
              <a:rPr sz="4250" spc="15" dirty="0" smtClean="0"/>
              <a:t>ROB</a:t>
            </a:r>
            <a:r>
              <a:rPr sz="4250" spc="55" dirty="0" smtClean="0"/>
              <a:t>L</a:t>
            </a:r>
            <a:r>
              <a:rPr sz="4250" spc="-20" dirty="0" smtClean="0"/>
              <a:t>E</a:t>
            </a:r>
            <a:r>
              <a:rPr sz="4250" spc="20" dirty="0" smtClean="0"/>
              <a:t>M</a:t>
            </a:r>
            <a:r>
              <a:rPr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br>
              <a:rPr lang="en-US" sz="4250" spc="10" dirty="0" smtClean="0"/>
            </a:br>
            <a:r>
              <a:rPr lang="en-US" sz="4250" spc="10" dirty="0" smtClean="0"/>
              <a:t>          </a:t>
            </a:r>
            <a:r>
              <a:rPr lang="en-US" sz="1600" dirty="0" smtClean="0"/>
              <a:t>To create an Excel-based tool that leverages various types of charts to analyze and visualize trends in employee performance data. The goal is to enable HR managers and team leaders to detect patterns, monitor performance changes over time, and make informed decisions based on visual insights.</a:t>
            </a:r>
            <a:r>
              <a:rPr lang="en-US" sz="1600" spc="10" dirty="0" smtClean="0"/>
              <a:t>  </a:t>
            </a:r>
            <a:br>
              <a:rPr lang="en-US" sz="1600" spc="10" dirty="0" smtClean="0"/>
            </a:br>
            <a:r>
              <a:rPr lang="en-US" sz="2000" i="1" dirty="0"/>
              <a:t>Requirements:</a:t>
            </a:r>
            <a:br>
              <a:rPr lang="en-US" sz="2000" dirty="0"/>
            </a:br>
            <a:r>
              <a:rPr lang="en-US" sz="2000" dirty="0"/>
              <a:t>Data Collection and Preparation:</a:t>
            </a:r>
            <a:br>
              <a:rPr lang="en-US" sz="2000" dirty="0"/>
            </a:br>
            <a:r>
              <a:rPr lang="en-US" sz="2000" dirty="0"/>
              <a:t>Data Sources: Collect historical performance data, including metrics such as sales figures, project completion rates, customer feedback scores, and attendance records.</a:t>
            </a:r>
            <a:br>
              <a:rPr lang="en-US" sz="2000" dirty="0"/>
            </a:br>
            <a:r>
              <a:rPr lang="en-US" sz="2000" dirty="0"/>
              <a:t>Data Structure: Organize data in Excel with clear columns for employee IDs, names, performance metrics, dates, and other relevant categories.</a:t>
            </a:r>
            <a:br>
              <a:rPr lang="en-US" sz="4400" dirty="0"/>
            </a:br>
            <a:br>
              <a:rPr lang="en-US" sz="4250" spc="10" dirty="0" smtClean="0"/>
            </a:br>
            <a:r>
              <a:rPr lang="en-US" sz="1600" spc="10" dirty="0" smtClean="0"/>
              <a:t>     </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533400" y="381000"/>
            <a:ext cx="5263515" cy="6687728"/>
          </a:xfrm>
          <a:prstGeom prst="rect">
            <a:avLst/>
          </a:prstGeom>
        </p:spPr>
        <p:txBody>
          <a:bodyPr vert="horz" wrap="square" lIns="0" tIns="16510" rIns="0" bIns="0" rtlCol="0">
            <a:spAutoFit/>
          </a:bodyPr>
          <a:lstStyle/>
          <a:p>
            <a:r>
              <a:rPr sz="4250" spc="5" dirty="0"/>
              <a:t>PROJECT	</a:t>
            </a:r>
            <a:r>
              <a:rPr sz="4250" spc="-20" dirty="0" smtClean="0"/>
              <a:t>OVERVIEW</a:t>
            </a:r>
            <a:br>
              <a:rPr lang="en-US" sz="4250" spc="-20" dirty="0" smtClean="0"/>
            </a:br>
            <a:r>
              <a:rPr lang="en-US" sz="1800" dirty="0" smtClean="0"/>
              <a:t>The </a:t>
            </a:r>
            <a:r>
              <a:rPr lang="en-US" sz="1800" dirty="0"/>
              <a:t>project involves creating an Excel workbook that integrates multiple types of charts to track and visualize trends in employee performance metrics over time. The tool will be used to identify patterns, monitor changes, and compare performance across different </a:t>
            </a:r>
            <a:r>
              <a:rPr lang="en-US" sz="1800" dirty="0" smtClean="0"/>
              <a:t>periods and group:</a:t>
            </a:r>
            <a:br>
              <a:rPr lang="en-US" sz="1800" dirty="0" smtClean="0"/>
            </a:br>
            <a:r>
              <a:rPr lang="en-US" sz="1800" dirty="0"/>
              <a:t> </a:t>
            </a:r>
            <a:r>
              <a:rPr lang="en-US" sz="1800" dirty="0" smtClean="0"/>
              <a:t> </a:t>
            </a:r>
            <a:br>
              <a:rPr lang="en-US" sz="1800" dirty="0" smtClean="0"/>
            </a:br>
            <a:r>
              <a:rPr lang="en-US" sz="1800" dirty="0"/>
              <a:t> </a:t>
            </a:r>
            <a:r>
              <a:rPr lang="en-US" sz="1800" dirty="0" smtClean="0"/>
              <a:t>  </a:t>
            </a:r>
            <a:r>
              <a:rPr lang="en-US" sz="1800" dirty="0"/>
              <a:t>Dashboard Creation:</a:t>
            </a:r>
            <a:br>
              <a:rPr lang="en-US" sz="1800" dirty="0"/>
            </a:br>
            <a:r>
              <a:rPr lang="en-US" sz="1800" dirty="0"/>
              <a:t>Integration: Develop a dashboard that consolidates multiple charts and visualizations into a single, interactive view.</a:t>
            </a:r>
            <a:br>
              <a:rPr lang="en-US" sz="1800" dirty="0"/>
            </a:br>
            <a:r>
              <a:rPr lang="en-US" sz="1800" dirty="0"/>
              <a:t>Interactivity: Include features such as slicers and dropdown menus to filter data by time period, department, or employee.</a:t>
            </a:r>
            <a:br>
              <a:rPr lang="en-US" sz="1800" dirty="0"/>
            </a:br>
            <a:r>
              <a:rPr lang="en-US" sz="1800" dirty="0"/>
              <a:t>Visual Clarity: Ensure charts are clearly labeled with titles, legends, and explanatory notes for easy interpretation.</a:t>
            </a:r>
            <a:br>
              <a:rPr lang="en-US" sz="4400" dirty="0"/>
            </a:b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523220"/>
          </a:xfrm>
          <a:prstGeom prst="rect">
            <a:avLst/>
          </a:prstGeom>
          <a:noFill/>
        </p:spPr>
        <p:txBody>
          <a:bodyPr wrap="square" rtlCol="0">
            <a:spAutoFit/>
          </a:bodyPr>
          <a:lstStyle/>
          <a:p>
            <a:pPr algn="l">
              <a:buFont typeface="Arial" panose="020B0604020202020204" pitchFamily="34" charset="0"/>
              <a:buChar char="•"/>
            </a:pPr>
            <a:r>
              <a:rPr lang="en-US" sz="1400" b="0" i="0" dirty="0">
                <a:solidFill>
                  <a:srgbClr val="0D0D0D"/>
                </a:solidFill>
                <a:effectLst/>
                <a:latin typeface="Times New Roman" panose="02020603050405020304" pitchFamily="18" charset="0"/>
                <a:cs typeface="Times New Roman" panose="02020603050405020304" pitchFamily="18" charset="0"/>
              </a:rPr>
              <a:t>.</a:t>
            </a:r>
            <a:endParaRPr lang="en-US" sz="1400" b="0" i="0" dirty="0">
              <a:solidFill>
                <a:srgbClr val="0D0D0D"/>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6664645"/>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br>
              <a:rPr lang="en-US" sz="3200" spc="5" dirty="0" smtClean="0"/>
            </a:br>
            <a:r>
              <a:rPr lang="en-US" sz="1600" dirty="0"/>
              <a:t>HR Managers:</a:t>
            </a:r>
            <a:r>
              <a:rPr lang="en-US" sz="1600" spc="5" dirty="0" smtClean="0"/>
              <a:t> </a:t>
            </a:r>
            <a:br>
              <a:rPr lang="en-US" sz="1600" spc="5" dirty="0" smtClean="0"/>
            </a:br>
            <a:r>
              <a:rPr lang="en-US" sz="1600" spc="5" dirty="0"/>
              <a:t> </a:t>
            </a:r>
            <a:r>
              <a:rPr lang="en-US" sz="1600" dirty="0"/>
              <a:t>Role: Oversee overall employee performance, conduct performance reviews, and make decisions regarding promotions, raises, and development needs</a:t>
            </a:r>
            <a:r>
              <a:rPr lang="en-US" sz="1600" dirty="0" smtClean="0"/>
              <a:t>.</a:t>
            </a:r>
            <a:br>
              <a:rPr lang="en-US" sz="1600" dirty="0" smtClean="0"/>
            </a:br>
            <a:r>
              <a:rPr lang="en-US" sz="1600" dirty="0" smtClean="0"/>
              <a:t>Needs</a:t>
            </a:r>
            <a:r>
              <a:rPr lang="en-US" sz="1600" dirty="0"/>
              <a:t>: Tools to monitor and evaluate performance trends, identify high and low performers, and make data-driven decisions</a:t>
            </a:r>
            <a:r>
              <a:rPr lang="en-US" sz="1600" dirty="0" smtClean="0"/>
              <a:t>.</a:t>
            </a:r>
            <a:br>
              <a:rPr lang="en-US" sz="1600" dirty="0" smtClean="0"/>
            </a:br>
            <a:br>
              <a:rPr lang="en-US" sz="1600" dirty="0" smtClean="0"/>
            </a:br>
            <a:r>
              <a:rPr lang="en-US" sz="1600" dirty="0"/>
              <a:t>Team Leaders/Supervisors</a:t>
            </a:r>
            <a:r>
              <a:rPr lang="en-US" sz="1600" dirty="0" smtClean="0"/>
              <a:t>:</a:t>
            </a:r>
            <a:br>
              <a:rPr lang="en-US" sz="1600" dirty="0" smtClean="0"/>
            </a:br>
            <a:br>
              <a:rPr lang="en-US" sz="1600" dirty="0"/>
            </a:br>
            <a:r>
              <a:rPr lang="en-US" sz="1600" dirty="0"/>
              <a:t>Role</a:t>
            </a:r>
            <a:r>
              <a:rPr lang="en-US" sz="1600" dirty="0" smtClean="0"/>
              <a:t>:</a:t>
            </a:r>
            <a:br>
              <a:rPr lang="en-US" sz="1600" dirty="0" smtClean="0"/>
            </a:br>
            <a:r>
              <a:rPr lang="en-US" sz="1600" dirty="0" smtClean="0"/>
              <a:t> </a:t>
            </a:r>
            <a:r>
              <a:rPr lang="en-US" sz="1600" dirty="0"/>
              <a:t>Manage day-to-day operations of their teams, track team performance, and provide feedback and support to team members</a:t>
            </a:r>
            <a:r>
              <a:rPr lang="en-US" sz="1600" dirty="0" smtClean="0"/>
              <a:t>.</a:t>
            </a:r>
            <a:br>
              <a:rPr lang="en-US" sz="1600" dirty="0" smtClean="0"/>
            </a:br>
            <a:r>
              <a:rPr lang="en-US" sz="1600" dirty="0" smtClean="0"/>
              <a:t>needs:</a:t>
            </a:r>
            <a:br>
              <a:rPr lang="en-US" sz="1600" dirty="0" smtClean="0"/>
            </a:br>
            <a:r>
              <a:rPr lang="en-US" sz="1600" dirty="0" smtClean="0"/>
              <a:t> </a:t>
            </a:r>
            <a:r>
              <a:rPr lang="en-US" sz="1600" dirty="0"/>
              <a:t>Insights into team performance trends, comparison of individual performance, and identification of areas for team improvement.</a:t>
            </a:r>
            <a:br>
              <a:rPr lang="en-US" sz="1600" dirty="0"/>
            </a:br>
            <a:br>
              <a:rPr lang="en-US" sz="1600" dirty="0" smtClean="0"/>
            </a:br>
            <a:br>
              <a:rPr lang="en-US" sz="3200" spc="5" dirty="0" smtClean="0"/>
            </a:b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2819400" y="857885"/>
            <a:ext cx="7501890" cy="6661439"/>
          </a:xfrm>
          <a:prstGeom prst="rect">
            <a:avLst/>
          </a:prstGeom>
        </p:spPr>
        <p:txBody>
          <a:bodyPr vert="horz" wrap="square" lIns="0" tIns="13335" rIns="0" bIns="0" rtlCol="0">
            <a:spAutoFit/>
          </a:bodyPr>
          <a:lstStyle/>
          <a:p>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br>
              <a:rPr lang="en-US" sz="3600" dirty="0" smtClean="0"/>
            </a:br>
            <a:r>
              <a:rPr lang="en-US" sz="3600" dirty="0"/>
              <a:t> </a:t>
            </a:r>
            <a:r>
              <a:rPr lang="en-US" sz="3600" dirty="0" smtClean="0"/>
              <a:t>     </a:t>
            </a:r>
            <a:r>
              <a:rPr lang="en-US" sz="1800" dirty="0"/>
              <a:t>Data Integration: A centralized Excel workbook to collect and organize performance data from multiple sources, including sales figures, project completion rates, customer feedback, and attendance.</a:t>
            </a:r>
            <a:br>
              <a:rPr lang="en-US" sz="1800" dirty="0"/>
            </a:br>
            <a:r>
              <a:rPr lang="en-US" sz="1800" dirty="0"/>
              <a:t>Trend Analysis Charts: A suite of chart types, including line charts, column charts, bar charts, area charts, and heat maps, to represent performance trends over time. These charts enable users to visualize changes, compare periods, and detect patterns</a:t>
            </a:r>
            <a:r>
              <a:rPr lang="en-US" sz="1800" dirty="0" smtClean="0"/>
              <a:t>.  </a:t>
            </a:r>
            <a:br>
              <a:rPr lang="en-US" sz="1800" dirty="0" smtClean="0"/>
            </a:br>
            <a:r>
              <a:rPr lang="en-US" sz="1800" dirty="0"/>
              <a:t> </a:t>
            </a:r>
            <a:r>
              <a:rPr lang="en-US" sz="1800" dirty="0" smtClean="0"/>
              <a:t>    </a:t>
            </a:r>
            <a:r>
              <a:rPr lang="en-US" sz="1800" dirty="0"/>
              <a:t>Interactive Dashboard: A user-friendly dashboard that consolidates various charts and visualizations into a single view, with interactive elements like slicers and dropdown menus to filter data by time period, department, or employee</a:t>
            </a:r>
            <a:r>
              <a:rPr lang="en-US" sz="1800" dirty="0" smtClean="0"/>
              <a:t>.</a:t>
            </a:r>
            <a:r>
              <a:rPr lang="en-US" sz="1800" dirty="0"/>
              <a:t> Interactive Dashboard: A user-friendly dashboard that consolidates various charts and visualizations into a single view, with interactive elements like slicers and dropdown menus to filter data by time period, department, or employee.</a:t>
            </a:r>
            <a:br>
              <a:rPr lang="en-US" sz="1800" dirty="0"/>
            </a:br>
            <a:br>
              <a:rPr lang="en-US" sz="1800" dirty="0" smtClean="0"/>
            </a:br>
            <a:r>
              <a:rPr lang="en-US" sz="3600" dirty="0"/>
              <a:t>                  </a:t>
            </a:r>
            <a:endParaRPr sz="1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093976"/>
          </a:xfrm>
        </p:spPr>
        <p:txBody>
          <a:bodyPr/>
          <a:lstStyle/>
          <a:p>
            <a:r>
              <a:rPr lang="en-IN" dirty="0"/>
              <a:t>Dataset </a:t>
            </a:r>
            <a:r>
              <a:rPr lang="en-IN" dirty="0" smtClean="0"/>
              <a:t>Description</a:t>
            </a:r>
            <a:br>
              <a:rPr lang="en-IN" dirty="0" smtClean="0"/>
            </a:br>
            <a:r>
              <a:rPr lang="en-IN" dirty="0"/>
              <a:t> </a:t>
            </a:r>
            <a:r>
              <a:rPr lang="en-IN" dirty="0" smtClean="0"/>
              <a:t>     </a:t>
            </a:r>
            <a:r>
              <a:rPr lang="en-US" sz="2800" dirty="0"/>
              <a:t>Dataset Components</a:t>
            </a:r>
            <a:br>
              <a:rPr lang="en-US" sz="2800" dirty="0"/>
            </a:br>
            <a:r>
              <a:rPr lang="en-US" sz="2800" dirty="0"/>
              <a:t>1.1. Employee Information</a:t>
            </a:r>
            <a:br>
              <a:rPr lang="en-US" sz="2800" dirty="0"/>
            </a:br>
            <a:r>
              <a:rPr lang="en-US" sz="2800" dirty="0"/>
              <a:t>Employee ID: A unique identifier for each employee (e.g., E001, E002).</a:t>
            </a:r>
            <a:br>
              <a:rPr lang="en-US" sz="2800" dirty="0"/>
            </a:br>
            <a:r>
              <a:rPr lang="en-US" sz="2800" dirty="0"/>
              <a:t>Employee Name: Full name of the employee (e.g., Jane Doe, John Smith).</a:t>
            </a:r>
            <a:br>
              <a:rPr lang="en-US" sz="2800" dirty="0"/>
            </a:br>
            <a:r>
              <a:rPr lang="en-US" sz="2800" dirty="0"/>
              <a:t>Department: The department or team the employee belongs to (e.g., Sales, Marketing).</a:t>
            </a:r>
            <a:br>
              <a:rPr lang="en-US" sz="2800" dirty="0"/>
            </a:br>
            <a:r>
              <a:rPr lang="en-US" sz="2800" dirty="0"/>
              <a:t>Role/Position: The employee’s job title or role (e.g., Sales Manager, Marketing Specialist).</a:t>
            </a:r>
            <a:br>
              <a:rPr lang="en-US" dirty="0"/>
            </a:b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625351"/>
          </a:xfrm>
          <a:prstGeom prst="rect">
            <a:avLst/>
          </a:prstGeom>
        </p:spPr>
        <p:txBody>
          <a:bodyPr vert="horz" wrap="square" lIns="0" tIns="16510" rIns="0" bIns="0" rtlCol="0">
            <a:spAutoFit/>
          </a:bodyPr>
          <a:lstStyle/>
          <a:p>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br>
              <a:rPr lang="en-US" sz="4250" spc="20" dirty="0" smtClean="0"/>
            </a:br>
            <a:r>
              <a:rPr lang="en-US" sz="4250" spc="20" dirty="0"/>
              <a:t> </a:t>
            </a:r>
            <a:r>
              <a:rPr lang="en-US" sz="4250" spc="20" dirty="0" smtClean="0"/>
              <a:t>         </a:t>
            </a:r>
            <a:r>
              <a:rPr lang="en-US" sz="2400" dirty="0"/>
              <a:t>Data Visualization Best Practices</a:t>
            </a:r>
            <a:br>
              <a:rPr lang="en-US" sz="2400" dirty="0"/>
            </a:br>
            <a:r>
              <a:rPr lang="en-US" sz="2400" dirty="0"/>
              <a:t>Trend: Clear, effective visual storytelling.</a:t>
            </a:r>
            <a:br>
              <a:rPr lang="en-US" sz="2400" dirty="0"/>
            </a:br>
            <a:r>
              <a:rPr lang="en-US" sz="2400" dirty="0"/>
              <a:t>Tip: Choose the right chart type for your data (e.g., line charts for trends, bar charts for comparisons). Avoid clutter by focusing on the key insights and simplifying your </a:t>
            </a:r>
            <a:r>
              <a:rPr lang="en-US" sz="1100" dirty="0"/>
              <a:t>design.</a:t>
            </a:r>
            <a:br>
              <a:rPr lang="en-US" sz="440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4567</Words>
  <Application>WPS Presentation</Application>
  <PresentationFormat>Custom</PresentationFormat>
  <Paragraphs>113</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    TRENDS WITH  EXCEL CHARTS                                                  </vt:lpstr>
      <vt:lpstr>AGENDA</vt:lpstr>
      <vt:lpstr>PROBLEM	STATEMENT           To create an Excel-based tool that leverages various types of charts to analyze and visualize trends in employee performance data. The goal is to enable HR managers and team leaders to detect patterns, monitor performance changes over time, and make informed decisions based on visual insights.   Requirements: Data Collection and Preparation: Data Sources: Collect historical performance data, including metrics such as sales figures, project completion rates, customer feedback scores, and attendance records. Data Structure: Organize data in Excel with clear columns for employee IDs, names, performance metrics, dates, and other relevant categories.       </vt:lpstr>
      <vt:lpstr>PROJECT	OVERVIEW The project involves creating an Excel workbook that integrates multiple types of charts to track and visualize trends in employee performance metrics over time. The tool will be used to identify patterns, monitor changes, and compare performance across different periods and group:       Dashboard Creation: Integration: Develop a dashboard that consolidates multiple charts and visualizations into a single, interactive view. Interactivity: Include features such as slicers and dropdown menus to filter data by time period, department, or employee. Visual Clarity: Ensure charts are clearly labeled with titles, legends, and explanatory notes for easy interpretation. </vt:lpstr>
      <vt:lpstr>WHO ARE THE END USERS? HR Managers:   Role: Oversee overall employee performance, conduct performance reviews, and make decisions regarding promotions, raises, and development needs. Needs: Tools to monitor and evaluate performance trends, identify high and low performers, and make data-driven decisions.  Team Leaders/Supervisors:  Role:  Manage day-to-day operations of their teams, track team performance, and provide feedback and support to team members. needs:  Insights into team performance trends, comparison of individual performance, and identification of areas for team improvement.   </vt:lpstr>
      <vt:lpstr>OUR SOLUTION AND ITS VALUE PROPOSITION       Data Integration: A centralized Excel workbook to collect and organize performance data from multiple sources, including sales figures, project completion rates, customer feedback, and attendance. Trend Analysis Charts: A suite of chart types, including line charts, column charts, bar charts, area charts, and heat maps, to represent performance trends over time. These charts enable users to visualize changes, compare periods, and detect patterns.        Interactive Dashboard: A user-friendly dashboard that consolidates various charts and visualizations into a single view, with interactive elements like slicers and dropdown menus to filter data by time period, department, or employee. Interactive Dashboard: A user-friendly dashboard that consolidates various charts and visualizations into a single view, with interactive elements like slicers and dropdown menus to filter data by time period, department, or employee.                    </vt:lpstr>
      <vt:lpstr>Dataset Description       Dataset Components 1.1. Employee Information Employee ID: A unique identifier for each employee (e.g., E001, E002). Employee Name: Full name of the employee (e.g., Jane Doe, John Smith). Department: The department or team the employee belongs to (e.g., Sales, Marketing). Role/Position: The employee’s job title or role (e.g., Sales Manager, Marketing Specialist). </vt:lpstr>
      <vt:lpstr>THE "WOW" IN OUR SOLUTION           Data Visualization Best Practices Trend: Clear, effective visual storytelling. Tip: Choose the right chart type for your data (e.g., line charts for trends, bar charts for comparisons). Avoid clutter by focusing on the key insights and simplifying your design. </vt:lpstr>
      <vt:lpstr>PowerPoint 演示文稿</vt:lpstr>
      <vt:lpstr>RESULTS</vt:lpstr>
      <vt:lpstr>Conclusion    Visualizing employee attendance trends using Excel charts provides powerful insights into attendance patterns, employee behavior, and organizational trends. Here’s a summary of how to effectively leverage Excel charts to analyze and present attendance data: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22</cp:revision>
  <dcterms:created xsi:type="dcterms:W3CDTF">2024-03-29T15:07:00Z</dcterms:created>
  <dcterms:modified xsi:type="dcterms:W3CDTF">2024-09-09T03:10:31Z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86A45D83143745D4B4174542CE88F206_13</vt:lpwstr>
  </property>
  <property fmtid="{D5CDD505-2E9C-101B-9397-08002B2CF9AE}" pid="5" name="KSOProductBuildVer">
    <vt:lpwstr>1033-12.2.0.17562</vt:lpwstr>
  </property>
</Properties>
</file>