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5"/>
  </p:notesMasterIdLst>
  <p:sldIdLst>
    <p:sldId id="256" r:id="rId2"/>
    <p:sldId id="258" r:id="rId3"/>
    <p:sldId id="312" r:id="rId4"/>
    <p:sldId id="320" r:id="rId5"/>
    <p:sldId id="321" r:id="rId6"/>
    <p:sldId id="322" r:id="rId7"/>
    <p:sldId id="323" r:id="rId8"/>
    <p:sldId id="292" r:id="rId9"/>
    <p:sldId id="334" r:id="rId10"/>
    <p:sldId id="303" r:id="rId11"/>
    <p:sldId id="328" r:id="rId12"/>
    <p:sldId id="335" r:id="rId13"/>
    <p:sldId id="314" r:id="rId14"/>
    <p:sldId id="319" r:id="rId15"/>
    <p:sldId id="318" r:id="rId16"/>
    <p:sldId id="333" r:id="rId17"/>
    <p:sldId id="332" r:id="rId18"/>
    <p:sldId id="331" r:id="rId19"/>
    <p:sldId id="339" r:id="rId20"/>
    <p:sldId id="340" r:id="rId21"/>
    <p:sldId id="341" r:id="rId22"/>
    <p:sldId id="336" r:id="rId23"/>
    <p:sldId id="313"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000000"/>
          </p15:clr>
        </p15:guide>
        <p15:guide id="2" pos="72">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Fgd4OwOaenmu51eO6P38mqxMe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7AA501-4B86-4A98-9EA0-6BBB9B19D3A5}">
  <a:tblStyle styleId="{2E7AA501-4B86-4A98-9EA0-6BBB9B19D3A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1885" autoAdjust="0"/>
  </p:normalViewPr>
  <p:slideViewPr>
    <p:cSldViewPr snapToGrid="0">
      <p:cViewPr varScale="1">
        <p:scale>
          <a:sx n="113" d="100"/>
          <a:sy n="113" d="100"/>
        </p:scale>
        <p:origin x="739" y="86"/>
      </p:cViewPr>
      <p:guideLst>
        <p:guide orient="horz"/>
        <p:guide pos="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185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6698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185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185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185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3616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89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3764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840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14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847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383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1353c268147_1_6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15" name="Google Shape;15;g1353c268147_1_6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16" name="Google Shape;16;g1353c268147_1_6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1353c268147_1_97"/>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50" name="Google Shape;50;g1353c268147_1_97"/>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rtl="0">
              <a:spcBef>
                <a:spcPts val="0"/>
              </a:spcBef>
              <a:spcAft>
                <a:spcPts val="0"/>
              </a:spcAft>
              <a:buSzPts val="2400"/>
              <a:buChar char="●"/>
              <a:defRPr/>
            </a:lvl1pPr>
            <a:lvl2pPr marL="914400" lvl="1" indent="-349250" algn="ctr" rtl="0">
              <a:spcBef>
                <a:spcPts val="0"/>
              </a:spcBef>
              <a:spcAft>
                <a:spcPts val="0"/>
              </a:spcAft>
              <a:buSzPts val="1900"/>
              <a:buChar char="○"/>
              <a:defRPr/>
            </a:lvl2pPr>
            <a:lvl3pPr marL="1371600" lvl="2" indent="-349250" algn="ctr" rtl="0">
              <a:spcBef>
                <a:spcPts val="0"/>
              </a:spcBef>
              <a:spcAft>
                <a:spcPts val="0"/>
              </a:spcAft>
              <a:buSzPts val="1900"/>
              <a:buChar char="■"/>
              <a:defRPr/>
            </a:lvl3pPr>
            <a:lvl4pPr marL="1828800" lvl="3" indent="-349250" algn="ctr" rtl="0">
              <a:spcBef>
                <a:spcPts val="0"/>
              </a:spcBef>
              <a:spcAft>
                <a:spcPts val="0"/>
              </a:spcAft>
              <a:buSzPts val="1900"/>
              <a:buChar char="●"/>
              <a:defRPr/>
            </a:lvl4pPr>
            <a:lvl5pPr marL="2286000" lvl="4" indent="-349250" algn="ctr" rtl="0">
              <a:spcBef>
                <a:spcPts val="0"/>
              </a:spcBef>
              <a:spcAft>
                <a:spcPts val="0"/>
              </a:spcAft>
              <a:buSzPts val="1900"/>
              <a:buChar char="○"/>
              <a:defRPr/>
            </a:lvl5pPr>
            <a:lvl6pPr marL="2743200" lvl="5" indent="-349250" algn="ctr" rtl="0">
              <a:spcBef>
                <a:spcPts val="0"/>
              </a:spcBef>
              <a:spcAft>
                <a:spcPts val="0"/>
              </a:spcAft>
              <a:buSzPts val="1900"/>
              <a:buChar char="■"/>
              <a:defRPr/>
            </a:lvl6pPr>
            <a:lvl7pPr marL="3200400" lvl="6" indent="-349250" algn="ctr" rtl="0">
              <a:spcBef>
                <a:spcPts val="0"/>
              </a:spcBef>
              <a:spcAft>
                <a:spcPts val="0"/>
              </a:spcAft>
              <a:buSzPts val="1900"/>
              <a:buChar char="●"/>
              <a:defRPr/>
            </a:lvl7pPr>
            <a:lvl8pPr marL="3657600" lvl="7" indent="-349250" algn="ctr" rtl="0">
              <a:spcBef>
                <a:spcPts val="0"/>
              </a:spcBef>
              <a:spcAft>
                <a:spcPts val="0"/>
              </a:spcAft>
              <a:buSzPts val="1900"/>
              <a:buChar char="○"/>
              <a:defRPr/>
            </a:lvl8pPr>
            <a:lvl9pPr marL="4114800" lvl="8" indent="-349250" algn="ctr" rtl="0">
              <a:spcBef>
                <a:spcPts val="0"/>
              </a:spcBef>
              <a:spcAft>
                <a:spcPts val="0"/>
              </a:spcAft>
              <a:buSzPts val="1900"/>
              <a:buChar char="■"/>
              <a:defRPr/>
            </a:lvl9pPr>
          </a:lstStyle>
          <a:p>
            <a:endParaRPr/>
          </a:p>
        </p:txBody>
      </p:sp>
      <p:sp>
        <p:nvSpPr>
          <p:cNvPr id="51" name="Google Shape;51;g1353c268147_1_9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g1353c268147_1_10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
        <p:nvSpPr>
          <p:cNvPr id="56" name="Google Shape;56;g1353c268147_1_103"/>
          <p:cNvSpPr txBox="1">
            <a:spLocks noGrp="1"/>
          </p:cNvSpPr>
          <p:nvPr>
            <p:ph type="body" idx="1"/>
          </p:nvPr>
        </p:nvSpPr>
        <p:spPr>
          <a:xfrm>
            <a:off x="609600" y="1600201"/>
            <a:ext cx="53847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1600"/>
              </a:spcBef>
              <a:spcAft>
                <a:spcPts val="0"/>
              </a:spcAft>
              <a:buClr>
                <a:schemeClr val="dk1"/>
              </a:buClr>
              <a:buSzPts val="1800"/>
              <a:buChar char="●"/>
              <a:defRPr sz="1800"/>
            </a:lvl7pPr>
            <a:lvl8pPr marL="3657600" lvl="7" indent="-342900" algn="l" rtl="0">
              <a:spcBef>
                <a:spcPts val="1600"/>
              </a:spcBef>
              <a:spcAft>
                <a:spcPts val="0"/>
              </a:spcAft>
              <a:buClr>
                <a:schemeClr val="dk1"/>
              </a:buClr>
              <a:buSzPts val="1800"/>
              <a:buChar char="○"/>
              <a:defRPr sz="1800"/>
            </a:lvl8pPr>
            <a:lvl9pPr marL="4114800" lvl="8" indent="-342900" algn="l" rtl="0">
              <a:spcBef>
                <a:spcPts val="1600"/>
              </a:spcBef>
              <a:spcAft>
                <a:spcPts val="1600"/>
              </a:spcAft>
              <a:buClr>
                <a:schemeClr val="dk1"/>
              </a:buClr>
              <a:buSzPts val="1800"/>
              <a:buChar char="■"/>
              <a:defRPr sz="1800"/>
            </a:lvl9pPr>
          </a:lstStyle>
          <a:p>
            <a:endParaRPr/>
          </a:p>
        </p:txBody>
      </p:sp>
      <p:sp>
        <p:nvSpPr>
          <p:cNvPr id="57" name="Google Shape;57;g1353c268147_1_103"/>
          <p:cNvSpPr txBox="1">
            <a:spLocks noGrp="1"/>
          </p:cNvSpPr>
          <p:nvPr>
            <p:ph type="body" idx="2"/>
          </p:nvPr>
        </p:nvSpPr>
        <p:spPr>
          <a:xfrm>
            <a:off x="6197600" y="1600201"/>
            <a:ext cx="53847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1600"/>
              </a:spcBef>
              <a:spcAft>
                <a:spcPts val="0"/>
              </a:spcAft>
              <a:buClr>
                <a:schemeClr val="dk1"/>
              </a:buClr>
              <a:buSzPts val="1800"/>
              <a:buChar char="●"/>
              <a:defRPr sz="1800"/>
            </a:lvl7pPr>
            <a:lvl8pPr marL="3657600" lvl="7" indent="-342900" algn="l" rtl="0">
              <a:spcBef>
                <a:spcPts val="1600"/>
              </a:spcBef>
              <a:spcAft>
                <a:spcPts val="0"/>
              </a:spcAft>
              <a:buClr>
                <a:schemeClr val="dk1"/>
              </a:buClr>
              <a:buSzPts val="1800"/>
              <a:buChar char="○"/>
              <a:defRPr sz="1800"/>
            </a:lvl8pPr>
            <a:lvl9pPr marL="4114800" lvl="8" indent="-342900" algn="l" rtl="0">
              <a:spcBef>
                <a:spcPts val="1600"/>
              </a:spcBef>
              <a:spcAft>
                <a:spcPts val="1600"/>
              </a:spcAft>
              <a:buClr>
                <a:schemeClr val="dk1"/>
              </a:buClr>
              <a:buSzPts val="1800"/>
              <a:buChar char="■"/>
              <a:defRPr sz="1800"/>
            </a:lvl9pPr>
          </a:lstStyle>
          <a:p>
            <a:endParaRPr/>
          </a:p>
        </p:txBody>
      </p:sp>
      <p:sp>
        <p:nvSpPr>
          <p:cNvPr id="58" name="Google Shape;58;g1353c268147_1_103"/>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g1353c268147_1_103"/>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g1353c268147_1_10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300">
              <a:solidFill>
                <a:schemeClr val="dk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g1353c268147_1_11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
        <p:nvSpPr>
          <p:cNvPr id="63" name="Google Shape;63;g1353c268147_1_110"/>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64" name="Google Shape;64;g1353c268147_1_110"/>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g1353c268147_1_110"/>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g1353c268147_1_110"/>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3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1353c268147_1_66"/>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g1353c268147_1_6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353c268147_1_6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 name="Google Shape;22;g1353c268147_1_69"/>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3" name="Google Shape;23;g1353c268147_1_6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353c268147_1_7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6" name="Google Shape;26;g1353c268147_1_73"/>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7" name="Google Shape;27;g1353c268147_1_73"/>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rtl="0">
              <a:spcBef>
                <a:spcPts val="0"/>
              </a:spcBef>
              <a:spcAft>
                <a:spcPts val="0"/>
              </a:spcAft>
              <a:buSzPts val="1900"/>
              <a:buChar char="●"/>
              <a:defRPr sz="19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 name="Google Shape;28;g1353c268147_1_7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1353c268147_1_7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 name="Google Shape;31;g1353c268147_1_7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1353c268147_1_81"/>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34" name="Google Shape;34;g1353c268147_1_81"/>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g1353c268147_1_8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1353c268147_1_85"/>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38" name="Google Shape;38;g1353c268147_1_8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1353c268147_1_88"/>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1353c268147_1_88"/>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42" name="Google Shape;42;g1353c268147_1_88"/>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g1353c268147_1_88"/>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4" name="Google Shape;44;g1353c268147_1_8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1353c268147_1_94"/>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rtl="0">
              <a:lnSpc>
                <a:spcPct val="100000"/>
              </a:lnSpc>
              <a:spcBef>
                <a:spcPts val="0"/>
              </a:spcBef>
              <a:spcAft>
                <a:spcPts val="0"/>
              </a:spcAft>
              <a:buSzPts val="2400"/>
              <a:buNone/>
              <a:defRPr/>
            </a:lvl1pPr>
          </a:lstStyle>
          <a:p>
            <a:endParaRPr/>
          </a:p>
        </p:txBody>
      </p:sp>
      <p:sp>
        <p:nvSpPr>
          <p:cNvPr id="47" name="Google Shape;47;g1353c268147_1_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1353c268147_1_5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11" name="Google Shape;11;g1353c268147_1_5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chemeClr val="dk2"/>
              </a:buClr>
              <a:buSzPts val="2400"/>
              <a:buChar char="●"/>
              <a:defRPr sz="2400">
                <a:solidFill>
                  <a:schemeClr val="dk2"/>
                </a:solidFill>
              </a:defRPr>
            </a:lvl1pPr>
            <a:lvl2pPr marL="914400" lvl="1" indent="-349250" rtl="0">
              <a:lnSpc>
                <a:spcPct val="115000"/>
              </a:lnSpc>
              <a:spcBef>
                <a:spcPts val="0"/>
              </a:spcBef>
              <a:spcAft>
                <a:spcPts val="0"/>
              </a:spcAft>
              <a:buClr>
                <a:schemeClr val="dk2"/>
              </a:buClr>
              <a:buSzPts val="1900"/>
              <a:buChar char="○"/>
              <a:defRPr sz="1900">
                <a:solidFill>
                  <a:schemeClr val="dk2"/>
                </a:solidFill>
              </a:defRPr>
            </a:lvl2pPr>
            <a:lvl3pPr marL="1371600" lvl="2" indent="-349250" rtl="0">
              <a:lnSpc>
                <a:spcPct val="115000"/>
              </a:lnSpc>
              <a:spcBef>
                <a:spcPts val="0"/>
              </a:spcBef>
              <a:spcAft>
                <a:spcPts val="0"/>
              </a:spcAft>
              <a:buClr>
                <a:schemeClr val="dk2"/>
              </a:buClr>
              <a:buSzPts val="1900"/>
              <a:buChar char="■"/>
              <a:defRPr sz="1900">
                <a:solidFill>
                  <a:schemeClr val="dk2"/>
                </a:solidFill>
              </a:defRPr>
            </a:lvl3pPr>
            <a:lvl4pPr marL="1828800" lvl="3" indent="-349250" rtl="0">
              <a:lnSpc>
                <a:spcPct val="115000"/>
              </a:lnSpc>
              <a:spcBef>
                <a:spcPts val="0"/>
              </a:spcBef>
              <a:spcAft>
                <a:spcPts val="0"/>
              </a:spcAft>
              <a:buClr>
                <a:schemeClr val="dk2"/>
              </a:buClr>
              <a:buSzPts val="1900"/>
              <a:buChar char="●"/>
              <a:defRPr sz="1900">
                <a:solidFill>
                  <a:schemeClr val="dk2"/>
                </a:solidFill>
              </a:defRPr>
            </a:lvl4pPr>
            <a:lvl5pPr marL="2286000" lvl="4" indent="-349250" rtl="0">
              <a:lnSpc>
                <a:spcPct val="115000"/>
              </a:lnSpc>
              <a:spcBef>
                <a:spcPts val="0"/>
              </a:spcBef>
              <a:spcAft>
                <a:spcPts val="0"/>
              </a:spcAft>
              <a:buClr>
                <a:schemeClr val="dk2"/>
              </a:buClr>
              <a:buSzPts val="1900"/>
              <a:buChar char="○"/>
              <a:defRPr sz="1900">
                <a:solidFill>
                  <a:schemeClr val="dk2"/>
                </a:solidFill>
              </a:defRPr>
            </a:lvl5pPr>
            <a:lvl6pPr marL="2743200" lvl="5" indent="-349250" rtl="0">
              <a:lnSpc>
                <a:spcPct val="115000"/>
              </a:lnSpc>
              <a:spcBef>
                <a:spcPts val="0"/>
              </a:spcBef>
              <a:spcAft>
                <a:spcPts val="0"/>
              </a:spcAft>
              <a:buClr>
                <a:schemeClr val="dk2"/>
              </a:buClr>
              <a:buSzPts val="1900"/>
              <a:buChar char="■"/>
              <a:defRPr sz="1900">
                <a:solidFill>
                  <a:schemeClr val="dk2"/>
                </a:solidFill>
              </a:defRPr>
            </a:lvl6pPr>
            <a:lvl7pPr marL="3200400" lvl="6" indent="-349250" rtl="0">
              <a:lnSpc>
                <a:spcPct val="115000"/>
              </a:lnSpc>
              <a:spcBef>
                <a:spcPts val="0"/>
              </a:spcBef>
              <a:spcAft>
                <a:spcPts val="0"/>
              </a:spcAft>
              <a:buClr>
                <a:schemeClr val="dk2"/>
              </a:buClr>
              <a:buSzPts val="1900"/>
              <a:buChar char="●"/>
              <a:defRPr sz="1900">
                <a:solidFill>
                  <a:schemeClr val="dk2"/>
                </a:solidFill>
              </a:defRPr>
            </a:lvl7pPr>
            <a:lvl8pPr marL="3657600" lvl="7" indent="-349250" rtl="0">
              <a:lnSpc>
                <a:spcPct val="115000"/>
              </a:lnSpc>
              <a:spcBef>
                <a:spcPts val="0"/>
              </a:spcBef>
              <a:spcAft>
                <a:spcPts val="0"/>
              </a:spcAft>
              <a:buClr>
                <a:schemeClr val="dk2"/>
              </a:buClr>
              <a:buSzPts val="1900"/>
              <a:buChar char="○"/>
              <a:defRPr sz="1900">
                <a:solidFill>
                  <a:schemeClr val="dk2"/>
                </a:solidFill>
              </a:defRPr>
            </a:lvl8pPr>
            <a:lvl9pPr marL="4114800" lvl="8" indent="-349250" rtl="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g1353c268147_1_5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09/ICSSA45270.2018.00024"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09/COMPSAC.2019.00141"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INDICON49873.2020.9342511"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09/CyberSecPODS.2019.8885196"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1877050915002136"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title"/>
          </p:nvPr>
        </p:nvSpPr>
        <p:spPr>
          <a:xfrm>
            <a:off x="600075" y="1901466"/>
            <a:ext cx="11134725" cy="1198922"/>
          </a:xfrm>
          <a:prstGeom prst="rect">
            <a:avLst/>
          </a:prstGeom>
          <a:noFill/>
          <a:ln>
            <a:noFill/>
          </a:ln>
        </p:spPr>
        <p:txBody>
          <a:bodyPr spcFirstLastPara="1" wrap="square" lIns="91425" tIns="45700" rIns="91425" bIns="45700" anchor="ctr" anchorCtr="0">
            <a:noAutofit/>
          </a:bodyPr>
          <a:lstStyle/>
          <a:p>
            <a:pPr>
              <a:lnSpc>
                <a:spcPct val="170000"/>
              </a:lnSpc>
            </a:pPr>
            <a:r>
              <a:rPr lang="en-US" sz="2400" b="1" dirty="0" smtClean="0">
                <a:latin typeface="Times New Roman"/>
                <a:ea typeface="Times New Roman"/>
                <a:cs typeface="Times New Roman"/>
                <a:sym typeface="Times New Roman"/>
              </a:rPr>
              <a:t>              </a:t>
            </a:r>
            <a:br>
              <a:rPr lang="en-US" sz="2400" b="1" dirty="0" smtClean="0">
                <a:latin typeface="Times New Roman"/>
                <a:ea typeface="Times New Roman"/>
                <a:cs typeface="Times New Roman"/>
                <a:sym typeface="Times New Roman"/>
              </a:rPr>
            </a:br>
            <a:r>
              <a:rPr lang="en-US" sz="2400" b="1" dirty="0" smtClean="0">
                <a:solidFill>
                  <a:schemeClr val="tx1"/>
                </a:solidFill>
                <a:latin typeface="Times New Roman" pitchFamily="18" charset="0"/>
                <a:cs typeface="Times New Roman" pitchFamily="18" charset="0"/>
              </a:rPr>
              <a:t>MALWARE </a:t>
            </a:r>
            <a:r>
              <a:rPr lang="en-US" sz="2400" b="1" dirty="0">
                <a:solidFill>
                  <a:schemeClr val="tx1"/>
                </a:solidFill>
                <a:latin typeface="Times New Roman" pitchFamily="18" charset="0"/>
                <a:cs typeface="Times New Roman" pitchFamily="18" charset="0"/>
              </a:rPr>
              <a:t>DETECTION FROM IOT DEVICES DATASET</a:t>
            </a:r>
            <a:br>
              <a:rPr lang="en-US" sz="2400" b="1" dirty="0">
                <a:solidFill>
                  <a:schemeClr val="tx1"/>
                </a:solidFill>
                <a:latin typeface="Times New Roman" pitchFamily="18" charset="0"/>
                <a:cs typeface="Times New Roman" pitchFamily="18" charset="0"/>
              </a:rPr>
            </a:br>
            <a:endParaRPr sz="4200" dirty="0"/>
          </a:p>
        </p:txBody>
      </p:sp>
      <p:sp>
        <p:nvSpPr>
          <p:cNvPr id="72" name="Google Shape;72;p1"/>
          <p:cNvSpPr txBox="1">
            <a:spLocks noGrp="1"/>
          </p:cNvSpPr>
          <p:nvPr>
            <p:ph type="body" idx="1"/>
          </p:nvPr>
        </p:nvSpPr>
        <p:spPr>
          <a:xfrm>
            <a:off x="661033" y="3841749"/>
            <a:ext cx="5157259" cy="236220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rgbClr val="660033"/>
              </a:buClr>
              <a:buSzPts val="2000"/>
              <a:buFont typeface="Arial"/>
              <a:buNone/>
            </a:pPr>
            <a:r>
              <a:rPr lang="en-US" sz="2400" b="1" i="0" u="none" strike="noStrike" cap="none" dirty="0">
                <a:solidFill>
                  <a:srgbClr val="660033"/>
                </a:solidFill>
                <a:latin typeface="Times New Roman" pitchFamily="18" charset="0"/>
                <a:ea typeface="Times New Roman"/>
                <a:cs typeface="Times New Roman" pitchFamily="18" charset="0"/>
                <a:sym typeface="Times New Roman"/>
              </a:rPr>
              <a:t>PRESENTED </a:t>
            </a:r>
            <a:r>
              <a:rPr lang="en-US" sz="2400" b="1" i="0" u="none" strike="noStrike" cap="none" dirty="0" smtClean="0">
                <a:solidFill>
                  <a:srgbClr val="660033"/>
                </a:solidFill>
                <a:latin typeface="Times New Roman" pitchFamily="18" charset="0"/>
                <a:ea typeface="Times New Roman"/>
                <a:cs typeface="Times New Roman" pitchFamily="18" charset="0"/>
                <a:sym typeface="Times New Roman"/>
              </a:rPr>
              <a:t>BY</a:t>
            </a:r>
          </a:p>
          <a:p>
            <a:pPr marL="0" marR="0" lvl="0" indent="0" algn="just" rtl="0">
              <a:lnSpc>
                <a:spcPct val="100000"/>
              </a:lnSpc>
              <a:spcBef>
                <a:spcPts val="0"/>
              </a:spcBef>
              <a:spcAft>
                <a:spcPts val="0"/>
              </a:spcAft>
              <a:buClr>
                <a:srgbClr val="660033"/>
              </a:buClr>
              <a:buSzPts val="2000"/>
              <a:buFont typeface="Arial"/>
              <a:buNone/>
            </a:pPr>
            <a:endParaRPr sz="1000" dirty="0">
              <a:latin typeface="Times New Roman" pitchFamily="18" charset="0"/>
              <a:cs typeface="Times New Roman" pitchFamily="18" charset="0"/>
            </a:endParaRPr>
          </a:p>
          <a:p>
            <a:pPr marL="0" indent="0">
              <a:lnSpc>
                <a:spcPct val="100000"/>
              </a:lnSpc>
              <a:spcBef>
                <a:spcPts val="0"/>
              </a:spcBef>
              <a:buClr>
                <a:srgbClr val="000066"/>
              </a:buClr>
              <a:buSzPts val="2000"/>
              <a:buNone/>
            </a:pPr>
            <a:r>
              <a:rPr lang="en-US" sz="2400" dirty="0" smtClean="0">
                <a:solidFill>
                  <a:srgbClr val="000066"/>
                </a:solidFill>
                <a:latin typeface="Times New Roman" pitchFamily="18" charset="0"/>
                <a:cs typeface="Times New Roman" pitchFamily="18" charset="0"/>
              </a:rPr>
              <a:t>MEENA.R (</a:t>
            </a:r>
            <a:r>
              <a:rPr lang="en-US" sz="2400" dirty="0">
                <a:solidFill>
                  <a:srgbClr val="000066"/>
                </a:solidFill>
                <a:latin typeface="Times New Roman" pitchFamily="18" charset="0"/>
                <a:cs typeface="Times New Roman" pitchFamily="18" charset="0"/>
              </a:rPr>
              <a:t>130721205031) </a:t>
            </a:r>
            <a:endParaRPr lang="en-US" sz="2400" dirty="0" smtClean="0">
              <a:solidFill>
                <a:srgbClr val="000066"/>
              </a:solidFill>
              <a:latin typeface="Times New Roman" pitchFamily="18" charset="0"/>
              <a:cs typeface="Times New Roman" pitchFamily="18" charset="0"/>
            </a:endParaRPr>
          </a:p>
          <a:p>
            <a:pPr marL="0" indent="0">
              <a:lnSpc>
                <a:spcPct val="100000"/>
              </a:lnSpc>
              <a:spcBef>
                <a:spcPts val="0"/>
              </a:spcBef>
              <a:buClr>
                <a:srgbClr val="000066"/>
              </a:buClr>
              <a:buSzPts val="2000"/>
              <a:buNone/>
            </a:pPr>
            <a:endParaRPr lang="en-US" sz="100" dirty="0" smtClean="0">
              <a:solidFill>
                <a:srgbClr val="000066"/>
              </a:solidFill>
              <a:latin typeface="Times New Roman" pitchFamily="18" charset="0"/>
              <a:cs typeface="Times New Roman" pitchFamily="18" charset="0"/>
            </a:endParaRPr>
          </a:p>
          <a:p>
            <a:pPr marL="0" indent="0">
              <a:lnSpc>
                <a:spcPct val="100000"/>
              </a:lnSpc>
              <a:spcBef>
                <a:spcPts val="0"/>
              </a:spcBef>
              <a:buClr>
                <a:srgbClr val="000066"/>
              </a:buClr>
              <a:buSzPts val="2000"/>
              <a:buNone/>
            </a:pPr>
            <a:r>
              <a:rPr lang="en-US" sz="2400" dirty="0" smtClean="0">
                <a:solidFill>
                  <a:srgbClr val="000066"/>
                </a:solidFill>
                <a:latin typeface="Times New Roman" pitchFamily="18" charset="0"/>
                <a:cs typeface="Times New Roman" pitchFamily="18" charset="0"/>
              </a:rPr>
              <a:t>RANGANAYAKI.E </a:t>
            </a:r>
            <a:r>
              <a:rPr lang="en-US" sz="2400" dirty="0">
                <a:solidFill>
                  <a:srgbClr val="000066"/>
                </a:solidFill>
                <a:latin typeface="Times New Roman" pitchFamily="18" charset="0"/>
                <a:cs typeface="Times New Roman" pitchFamily="18" charset="0"/>
              </a:rPr>
              <a:t>(</a:t>
            </a:r>
            <a:r>
              <a:rPr lang="en-US" sz="2400" dirty="0" smtClean="0">
                <a:solidFill>
                  <a:srgbClr val="000066"/>
                </a:solidFill>
                <a:latin typeface="Times New Roman" pitchFamily="18" charset="0"/>
                <a:cs typeface="Times New Roman" pitchFamily="18" charset="0"/>
              </a:rPr>
              <a:t>130721205041) </a:t>
            </a:r>
            <a:endParaRPr sz="2400" dirty="0">
              <a:solidFill>
                <a:srgbClr val="000066"/>
              </a:solidFill>
              <a:latin typeface="Times New Roman" pitchFamily="18" charset="0"/>
              <a:cs typeface="Times New Roman" pitchFamily="18" charset="0"/>
            </a:endParaRPr>
          </a:p>
        </p:txBody>
      </p:sp>
      <p:sp>
        <p:nvSpPr>
          <p:cNvPr id="73" name="Google Shape;73;p1"/>
          <p:cNvSpPr txBox="1">
            <a:spLocks noGrp="1"/>
          </p:cNvSpPr>
          <p:nvPr>
            <p:ph type="body" idx="2"/>
          </p:nvPr>
        </p:nvSpPr>
        <p:spPr>
          <a:xfrm>
            <a:off x="6421875" y="3771158"/>
            <a:ext cx="5411893" cy="231616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660033"/>
              </a:buClr>
              <a:buSzPts val="2000"/>
              <a:buFont typeface="Arial"/>
              <a:buNone/>
            </a:pPr>
            <a:r>
              <a:rPr lang="en-US" sz="2400" b="1" i="0" u="none" strike="noStrike" cap="none" dirty="0">
                <a:solidFill>
                  <a:srgbClr val="660033"/>
                </a:solidFill>
                <a:latin typeface="Times New Roman"/>
                <a:ea typeface="Times New Roman"/>
                <a:cs typeface="Times New Roman"/>
                <a:sym typeface="Times New Roman"/>
              </a:rPr>
              <a:t>SUPERVISED  BY        </a:t>
            </a:r>
            <a:endParaRPr sz="3200" dirty="0"/>
          </a:p>
          <a:p>
            <a:pPr marL="0" marR="0" lvl="0" indent="0" algn="l" rtl="0">
              <a:lnSpc>
                <a:spcPct val="100000"/>
              </a:lnSpc>
              <a:spcBef>
                <a:spcPts val="400"/>
              </a:spcBef>
              <a:spcAft>
                <a:spcPts val="0"/>
              </a:spcAft>
              <a:buClr>
                <a:srgbClr val="000066"/>
              </a:buClr>
              <a:buSzPts val="2000"/>
              <a:buFont typeface="Arial"/>
              <a:buNone/>
            </a:pPr>
            <a:r>
              <a:rPr lang="en-US" sz="2400" dirty="0" smtClean="0">
                <a:solidFill>
                  <a:srgbClr val="000066"/>
                </a:solidFill>
                <a:latin typeface="Times New Roman"/>
                <a:cs typeface="Times New Roman"/>
                <a:sym typeface="Times New Roman"/>
              </a:rPr>
              <a:t>Mrs. K. PUSHPAVALLI,  </a:t>
            </a:r>
            <a:r>
              <a:rPr lang="en-US" sz="2400" dirty="0" smtClean="0">
                <a:solidFill>
                  <a:srgbClr val="000066"/>
                </a:solidFill>
                <a:latin typeface="Times New Roman"/>
                <a:cs typeface="Times New Roman"/>
                <a:sym typeface="Times New Roman"/>
              </a:rPr>
              <a:t>M.TECH.,</a:t>
            </a:r>
            <a:endParaRPr lang="en-US" sz="2400" dirty="0" smtClean="0">
              <a:solidFill>
                <a:srgbClr val="000066"/>
              </a:solidFill>
              <a:latin typeface="Times New Roman"/>
              <a:cs typeface="Times New Roman"/>
              <a:sym typeface="Times New Roman"/>
            </a:endParaRPr>
          </a:p>
          <a:p>
            <a:pPr marL="0" marR="0" lvl="0" indent="0" algn="l" rtl="0">
              <a:lnSpc>
                <a:spcPct val="100000"/>
              </a:lnSpc>
              <a:spcBef>
                <a:spcPts val="400"/>
              </a:spcBef>
              <a:spcAft>
                <a:spcPts val="0"/>
              </a:spcAft>
              <a:buClr>
                <a:srgbClr val="000066"/>
              </a:buClr>
              <a:buSzPts val="2000"/>
              <a:buFont typeface="Arial"/>
              <a:buNone/>
            </a:pPr>
            <a:r>
              <a:rPr lang="en-US" sz="2400" dirty="0" smtClean="0">
                <a:solidFill>
                  <a:srgbClr val="000066"/>
                </a:solidFill>
                <a:latin typeface="Times New Roman"/>
                <a:cs typeface="Times New Roman"/>
                <a:sym typeface="Times New Roman"/>
              </a:rPr>
              <a:t>ASST. </a:t>
            </a:r>
            <a:r>
              <a:rPr lang="en-US" sz="2400" dirty="0" smtClean="0">
                <a:solidFill>
                  <a:srgbClr val="000066"/>
                </a:solidFill>
                <a:latin typeface="Times New Roman"/>
                <a:cs typeface="Times New Roman"/>
                <a:sym typeface="Times New Roman"/>
              </a:rPr>
              <a:t>PROFESSOR,</a:t>
            </a:r>
            <a:endParaRPr lang="en-US" sz="2400" dirty="0" smtClean="0">
              <a:solidFill>
                <a:srgbClr val="000066"/>
              </a:solidFill>
              <a:latin typeface="Times New Roman"/>
              <a:cs typeface="Times New Roman"/>
              <a:sym typeface="Times New Roman"/>
            </a:endParaRPr>
          </a:p>
          <a:p>
            <a:pPr marL="0" marR="0" lvl="0" indent="0" algn="l" rtl="0">
              <a:lnSpc>
                <a:spcPct val="100000"/>
              </a:lnSpc>
              <a:spcBef>
                <a:spcPts val="400"/>
              </a:spcBef>
              <a:spcAft>
                <a:spcPts val="0"/>
              </a:spcAft>
              <a:buClr>
                <a:srgbClr val="000066"/>
              </a:buClr>
              <a:buSzPts val="2000"/>
              <a:buFont typeface="Arial"/>
              <a:buNone/>
            </a:pPr>
            <a:r>
              <a:rPr lang="en-US" sz="2400" dirty="0" smtClean="0">
                <a:solidFill>
                  <a:srgbClr val="000066"/>
                </a:solidFill>
                <a:latin typeface="Times New Roman"/>
                <a:cs typeface="Times New Roman"/>
                <a:sym typeface="Times New Roman"/>
              </a:rPr>
              <a:t>DEPARTMENT OF </a:t>
            </a:r>
            <a:r>
              <a:rPr lang="en-US" sz="2400" dirty="0" smtClean="0">
                <a:solidFill>
                  <a:srgbClr val="000066"/>
                </a:solidFill>
                <a:latin typeface="Times New Roman"/>
                <a:cs typeface="Times New Roman"/>
                <a:sym typeface="Times New Roman"/>
              </a:rPr>
              <a:t>IT</a:t>
            </a:r>
            <a:endParaRPr sz="2000" b="0" i="0" u="none" dirty="0">
              <a:solidFill>
                <a:schemeClr val="dk1"/>
              </a:solidFill>
              <a:latin typeface="Times New Roman"/>
              <a:ea typeface="Times New Roman"/>
              <a:cs typeface="Times New Roman"/>
              <a:sym typeface="Times New Roman"/>
            </a:endParaRPr>
          </a:p>
        </p:txBody>
      </p:sp>
      <p:pic>
        <p:nvPicPr>
          <p:cNvPr id="74" name="Google Shape;74;p1" descr="download.png"/>
          <p:cNvPicPr preferRelativeResize="0"/>
          <p:nvPr/>
        </p:nvPicPr>
        <p:blipFill rotWithShape="1">
          <a:blip r:embed="rId3">
            <a:alphaModFix/>
          </a:blip>
          <a:srcRect/>
          <a:stretch/>
        </p:blipFill>
        <p:spPr>
          <a:xfrm>
            <a:off x="888472" y="456772"/>
            <a:ext cx="1066800" cy="1066800"/>
          </a:xfrm>
          <a:prstGeom prst="rect">
            <a:avLst/>
          </a:prstGeom>
          <a:noFill/>
          <a:ln>
            <a:noFill/>
          </a:ln>
        </p:spPr>
      </p:pic>
      <p:sp>
        <p:nvSpPr>
          <p:cNvPr id="75" name="Google Shape;75;p1"/>
          <p:cNvSpPr txBox="1"/>
          <p:nvPr/>
        </p:nvSpPr>
        <p:spPr>
          <a:xfrm>
            <a:off x="1877175" y="228600"/>
            <a:ext cx="90894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1800"/>
              <a:buFont typeface="Arial"/>
              <a:buNone/>
            </a:pPr>
            <a:r>
              <a:rPr lang="en-US" sz="2000" b="1" i="0" u="none" strike="noStrike" cap="none" dirty="0">
                <a:solidFill>
                  <a:schemeClr val="dk1"/>
                </a:solidFill>
                <a:latin typeface="Times New Roman" pitchFamily="18" charset="0"/>
                <a:cs typeface="Times New Roman" pitchFamily="18" charset="0"/>
                <a:sym typeface="Arial"/>
              </a:rPr>
              <a:t/>
            </a:r>
            <a:br>
              <a:rPr lang="en-US" sz="2000" b="1" i="0" u="none" strike="noStrike" cap="none" dirty="0">
                <a:solidFill>
                  <a:schemeClr val="dk1"/>
                </a:solidFill>
                <a:latin typeface="Times New Roman" pitchFamily="18" charset="0"/>
                <a:cs typeface="Times New Roman" pitchFamily="18" charset="0"/>
                <a:sym typeface="Arial"/>
              </a:rPr>
            </a:br>
            <a:r>
              <a:rPr lang="en-US" sz="2000" b="1" i="0" u="none" strike="noStrike" cap="none" dirty="0">
                <a:solidFill>
                  <a:schemeClr val="dk1"/>
                </a:solidFill>
                <a:latin typeface="Times New Roman" pitchFamily="18" charset="0"/>
                <a:cs typeface="Times New Roman" pitchFamily="18" charset="0"/>
                <a:sym typeface="Arial"/>
              </a:rPr>
              <a:t> </a:t>
            </a:r>
            <a:r>
              <a:rPr lang="en-US" sz="2400" b="1" i="0" u="none" strike="noStrike" cap="none" dirty="0">
                <a:solidFill>
                  <a:srgbClr val="1A1A1A"/>
                </a:solidFill>
                <a:latin typeface="Times New Roman" pitchFamily="18" charset="0"/>
                <a:ea typeface="Times New Roman"/>
                <a:cs typeface="Times New Roman" pitchFamily="18" charset="0"/>
                <a:sym typeface="Times New Roman"/>
              </a:rPr>
              <a:t>JERUSALEM COLLEGE OF ENGINEERING</a:t>
            </a:r>
            <a:r>
              <a:rPr lang="en-US" sz="2400" b="1" i="0" u="none" strike="noStrike" cap="none" dirty="0" smtClean="0">
                <a:solidFill>
                  <a:srgbClr val="1A1A1A"/>
                </a:solidFill>
                <a:latin typeface="Times New Roman" pitchFamily="18" charset="0"/>
                <a:ea typeface="Times New Roman"/>
                <a:cs typeface="Times New Roman" pitchFamily="18" charset="0"/>
                <a:sym typeface="Times New Roman"/>
              </a:rPr>
              <a:t>, </a:t>
            </a:r>
            <a:r>
              <a:rPr lang="en-US" sz="2400" b="1" i="0" u="none" strike="noStrike" cap="none" dirty="0" smtClean="0">
                <a:solidFill>
                  <a:srgbClr val="1A1A1A"/>
                </a:solidFill>
                <a:latin typeface="Times New Roman" pitchFamily="18" charset="0"/>
                <a:ea typeface="Times New Roman"/>
                <a:cs typeface="Times New Roman" pitchFamily="18" charset="0"/>
                <a:sym typeface="Times New Roman"/>
              </a:rPr>
              <a:t>CHENNAI - 100</a:t>
            </a:r>
            <a:endParaRPr sz="1600" dirty="0">
              <a:solidFill>
                <a:srgbClr val="1A1A1A"/>
              </a:solidFill>
              <a:latin typeface="Times New Roman" pitchFamily="18" charset="0"/>
              <a:cs typeface="Times New Roman" pitchFamily="18" charset="0"/>
            </a:endParaRPr>
          </a:p>
          <a:p>
            <a:pPr marL="0" marR="0" lvl="0" indent="0" algn="ctr" rtl="0">
              <a:lnSpc>
                <a:spcPct val="80000"/>
              </a:lnSpc>
              <a:spcBef>
                <a:spcPts val="0"/>
              </a:spcBef>
              <a:spcAft>
                <a:spcPts val="0"/>
              </a:spcAft>
              <a:buClr>
                <a:schemeClr val="dk1"/>
              </a:buClr>
              <a:buSzPts val="1800"/>
              <a:buFont typeface="Calibri"/>
              <a:buNone/>
            </a:pPr>
            <a:endParaRPr sz="2000" b="1" i="0" u="none" strike="noStrike" cap="none" dirty="0">
              <a:solidFill>
                <a:srgbClr val="1A1A1A"/>
              </a:solidFill>
              <a:latin typeface="Times New Roman" pitchFamily="18" charset="0"/>
              <a:ea typeface="Times New Roman"/>
              <a:cs typeface="Times New Roman" pitchFamily="18" charset="0"/>
              <a:sym typeface="Times New Roman"/>
            </a:endParaRPr>
          </a:p>
          <a:p>
            <a:pPr marL="0" marR="0" lvl="0" indent="0" algn="ctr" rtl="0">
              <a:lnSpc>
                <a:spcPct val="80000"/>
              </a:lnSpc>
              <a:spcBef>
                <a:spcPts val="0"/>
              </a:spcBef>
              <a:spcAft>
                <a:spcPts val="0"/>
              </a:spcAft>
              <a:buClr>
                <a:schemeClr val="dk1"/>
              </a:buClr>
              <a:buSzPts val="1800"/>
              <a:buFont typeface="Times New Roman"/>
              <a:buNone/>
            </a:pPr>
            <a:r>
              <a:rPr lang="en-US" sz="2000" b="1" i="0" u="none" strike="noStrike" cap="none" dirty="0">
                <a:solidFill>
                  <a:srgbClr val="1A1A1A"/>
                </a:solidFill>
                <a:latin typeface="Times New Roman" pitchFamily="18" charset="0"/>
                <a:ea typeface="Times New Roman"/>
                <a:cs typeface="Times New Roman" pitchFamily="18" charset="0"/>
                <a:sym typeface="Times New Roman"/>
              </a:rPr>
              <a:t>         DEPARTMENT OF INFORMATION </a:t>
            </a:r>
            <a:r>
              <a:rPr lang="en-US" sz="2000" b="1" i="0" u="none" strike="noStrike" cap="none" dirty="0" smtClean="0">
                <a:solidFill>
                  <a:srgbClr val="1A1A1A"/>
                </a:solidFill>
                <a:latin typeface="Times New Roman" pitchFamily="18" charset="0"/>
                <a:ea typeface="Times New Roman"/>
                <a:cs typeface="Times New Roman" pitchFamily="18" charset="0"/>
                <a:sym typeface="Times New Roman"/>
              </a:rPr>
              <a:t>TECHNOLOGY</a:t>
            </a:r>
            <a:endParaRPr sz="1600" dirty="0">
              <a:solidFill>
                <a:srgbClr val="1A1A1A"/>
              </a:solidFill>
              <a:latin typeface="Times New Roman" pitchFamily="18" charset="0"/>
              <a:cs typeface="Times New Roman" pitchFamily="18" charset="0"/>
            </a:endParaRPr>
          </a:p>
        </p:txBody>
      </p:sp>
      <p:sp>
        <p:nvSpPr>
          <p:cNvPr id="79" name="Google Shape;79;p1"/>
          <p:cNvSpPr txBox="1"/>
          <p:nvPr/>
        </p:nvSpPr>
        <p:spPr>
          <a:xfrm>
            <a:off x="4245768" y="2655739"/>
            <a:ext cx="3843338" cy="12002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4400"/>
              <a:buFont typeface="Times New Roman"/>
              <a:buNone/>
            </a:pPr>
            <a:r>
              <a:rPr lang="en-US" sz="2200" b="1" dirty="0" smtClean="0">
                <a:solidFill>
                  <a:srgbClr val="1A1A1A"/>
                </a:solidFill>
                <a:latin typeface="Times New Roman" pitchFamily="18" charset="0"/>
                <a:ea typeface="Times New Roman"/>
                <a:cs typeface="Times New Roman" pitchFamily="18" charset="0"/>
                <a:sym typeface="Times New Roman"/>
              </a:rPr>
              <a:t>FINAL   REVIEW</a:t>
            </a:r>
            <a:endParaRPr lang="en-IN" sz="2200" b="1" dirty="0" smtClean="0">
              <a:solidFill>
                <a:srgbClr val="1A1A1A"/>
              </a:solidFill>
              <a:latin typeface="Times New Roman" pitchFamily="18" charset="0"/>
              <a:ea typeface="Times New Roman"/>
              <a:cs typeface="Times New Roman" pitchFamily="18" charset="0"/>
              <a:sym typeface="Times New Roman"/>
            </a:endParaRPr>
          </a:p>
          <a:p>
            <a:pPr marL="0" lvl="0" indent="0" algn="l" rtl="0">
              <a:spcBef>
                <a:spcPts val="0"/>
              </a:spcBef>
              <a:spcAft>
                <a:spcPts val="0"/>
              </a:spcAft>
              <a:buClr>
                <a:schemeClr val="dk1"/>
              </a:buClr>
              <a:buSzPts val="4400"/>
              <a:buFont typeface="Times New Roman"/>
              <a:buNone/>
            </a:pPr>
            <a:endParaRPr lang="en-IN" sz="2200" dirty="0">
              <a:solidFill>
                <a:srgbClr val="1A1A1A"/>
              </a:solidFill>
              <a:latin typeface="Times New Roman" pitchFamily="18" charset="0"/>
              <a:ea typeface="Calibri"/>
              <a:cs typeface="Times New Roman" pitchFamily="18" charset="0"/>
              <a:sym typeface="Calibri"/>
            </a:endParaRPr>
          </a:p>
          <a:p>
            <a:pPr marL="0" lvl="0" indent="0" algn="l" rtl="0">
              <a:spcBef>
                <a:spcPts val="0"/>
              </a:spcBef>
              <a:spcAft>
                <a:spcPts val="0"/>
              </a:spcAft>
              <a:buNone/>
            </a:pPr>
            <a:endParaRPr sz="2200" dirty="0">
              <a:latin typeface="Times New Roman" pitchFamily="18" charset="0"/>
              <a:ea typeface="Calibri"/>
              <a:cs typeface="Times New Roman" pitchFamily="18" charset="0"/>
              <a:sym typeface="Calibri"/>
            </a:endParaRPr>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sz="1300">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600" y="162870"/>
            <a:ext cx="10972800" cy="75153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smtClean="0">
                <a:solidFill>
                  <a:schemeClr val="dk1"/>
                </a:solidFill>
                <a:latin typeface="Times New Roman"/>
                <a:ea typeface="Times New Roman"/>
                <a:cs typeface="Times New Roman"/>
                <a:sym typeface="Times New Roman"/>
              </a:rPr>
              <a:t>PROPOSED SYSTEM</a:t>
            </a:r>
            <a:endParaRPr sz="3600" dirty="0"/>
          </a:p>
        </p:txBody>
      </p:sp>
      <p:sp>
        <p:nvSpPr>
          <p:cNvPr id="7" name="Google Shape;97;p3"/>
          <p:cNvSpPr txBox="1">
            <a:spLocks noGrp="1"/>
          </p:cNvSpPr>
          <p:nvPr>
            <p:ph type="body" idx="1"/>
          </p:nvPr>
        </p:nvSpPr>
        <p:spPr>
          <a:xfrm>
            <a:off x="609600" y="914400"/>
            <a:ext cx="10972800" cy="5700713"/>
          </a:xfrm>
          <a:prstGeom prst="rect">
            <a:avLst/>
          </a:prstGeom>
          <a:noFill/>
          <a:ln>
            <a:noFill/>
          </a:ln>
        </p:spPr>
        <p:txBody>
          <a:bodyPr spcFirstLastPara="1" wrap="square" lIns="91425" tIns="45700" rIns="91425" bIns="45700" anchor="t" anchorCtr="0">
            <a:noAutofit/>
          </a:bodyPr>
          <a:lstStyle/>
          <a:p>
            <a:pPr algn="just"/>
            <a:r>
              <a:rPr lang="en-US" sz="2800" dirty="0">
                <a:solidFill>
                  <a:schemeClr val="tx1"/>
                </a:solidFill>
                <a:latin typeface="Times New Roman" panose="02020603050405020304" pitchFamily="18" charset="0"/>
                <a:cs typeface="Times New Roman" pitchFamily="18" charset="0"/>
              </a:rPr>
              <a:t>We built a model in which we import existing </a:t>
            </a:r>
            <a:r>
              <a:rPr lang="en-US" sz="2800" dirty="0" smtClean="0">
                <a:solidFill>
                  <a:schemeClr val="tx1"/>
                </a:solidFill>
                <a:latin typeface="Times New Roman" pitchFamily="18" charset="0"/>
                <a:cs typeface="Times New Roman" pitchFamily="18" charset="0"/>
              </a:rPr>
              <a:t>data.</a:t>
            </a:r>
            <a:endParaRPr lang="en-US" sz="2800" dirty="0">
              <a:solidFill>
                <a:schemeClr val="tx1"/>
              </a:solidFill>
              <a:latin typeface="Times New Roman" pitchFamily="18" charset="0"/>
              <a:cs typeface="Times New Roman" pitchFamily="18" charset="0"/>
            </a:endParaRPr>
          </a:p>
          <a:p>
            <a:pPr algn="just"/>
            <a:r>
              <a:rPr lang="en-US" sz="2800" dirty="0">
                <a:solidFill>
                  <a:schemeClr val="tx1"/>
                </a:solidFill>
                <a:latin typeface="Times New Roman" pitchFamily="18" charset="0"/>
                <a:cs typeface="Times New Roman" pitchFamily="18" charset="0"/>
              </a:rPr>
              <a:t>Then Implement robust security measures to prevent further malware infiltration during the data insertion process.</a:t>
            </a:r>
          </a:p>
          <a:p>
            <a:pPr algn="just"/>
            <a:r>
              <a:rPr lang="en-US" sz="2800" dirty="0">
                <a:solidFill>
                  <a:schemeClr val="tx1"/>
                </a:solidFill>
                <a:latin typeface="Times New Roman" pitchFamily="18" charset="0"/>
                <a:cs typeface="Times New Roman" pitchFamily="18" charset="0"/>
              </a:rPr>
              <a:t>Deploy malware detection algorithms or tools to scan the database for any anomalies or suspicious activities.</a:t>
            </a:r>
          </a:p>
          <a:p>
            <a:pPr algn="just"/>
            <a:r>
              <a:rPr lang="en-US" sz="2800" dirty="0">
                <a:solidFill>
                  <a:schemeClr val="tx1"/>
                </a:solidFill>
                <a:latin typeface="Times New Roman" pitchFamily="18" charset="0"/>
                <a:cs typeface="Times New Roman" pitchFamily="18" charset="0"/>
              </a:rPr>
              <a:t>Conduct thorough analysis and comparison of database records before and after the malware detection to pinpoint affected data.</a:t>
            </a:r>
          </a:p>
          <a:p>
            <a:pPr algn="just"/>
            <a:r>
              <a:rPr lang="en-US" sz="2800" dirty="0">
                <a:solidFill>
                  <a:schemeClr val="tx1"/>
                </a:solidFill>
                <a:latin typeface="Times New Roman" pitchFamily="18" charset="0"/>
                <a:cs typeface="Times New Roman" pitchFamily="18" charset="0"/>
              </a:rPr>
              <a:t>Generate detailed reports listing specific data entries or tables that have been compromised by the malware, enabling prompt mitigation and recovery actions.</a:t>
            </a:r>
          </a:p>
        </p:txBody>
      </p:sp>
      <p:sp>
        <p:nvSpPr>
          <p:cNvPr id="6" name="Subtitle 2"/>
          <p:cNvSpPr>
            <a:spLocks noGrp="1"/>
          </p:cNvSpPr>
          <p:nvPr/>
        </p:nvSpPr>
        <p:spPr>
          <a:xfrm>
            <a:off x="2895600" y="25527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3661435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571500" y="162870"/>
            <a:ext cx="110110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dirty="0" smtClean="0">
                <a:latin typeface="Times New Roman"/>
                <a:cs typeface="Times New Roman"/>
                <a:sym typeface="Times New Roman"/>
              </a:rPr>
              <a:t>SYSTEM ARCHITECTURE</a:t>
            </a:r>
            <a:endParaRPr sz="3600" dirty="0"/>
          </a:p>
        </p:txBody>
      </p:sp>
      <p:sp>
        <p:nvSpPr>
          <p:cNvPr id="7" name="Google Shape;97;p3"/>
          <p:cNvSpPr txBox="1">
            <a:spLocks noGrp="1"/>
          </p:cNvSpPr>
          <p:nvPr>
            <p:ph type="body" idx="1"/>
          </p:nvPr>
        </p:nvSpPr>
        <p:spPr>
          <a:xfrm>
            <a:off x="409575" y="896432"/>
            <a:ext cx="11334751" cy="5718681"/>
          </a:xfrm>
          <a:prstGeom prst="rect">
            <a:avLst/>
          </a:prstGeom>
          <a:noFill/>
          <a:ln>
            <a:noFill/>
          </a:ln>
        </p:spPr>
        <p:txBody>
          <a:bodyPr spcFirstLastPara="1" wrap="square" lIns="91425" tIns="45700" rIns="91425" bIns="45700" anchor="t" anchorCtr="0">
            <a:noAutofit/>
          </a:bodyPr>
          <a:lstStyle/>
          <a:p>
            <a:pPr marL="114300" indent="0">
              <a:buNone/>
            </a:pPr>
            <a:endParaRPr lang="en-US" sz="2800" dirty="0">
              <a:solidFill>
                <a:schemeClr val="tx1"/>
              </a:solidFill>
              <a:latin typeface="Times New Roman" pitchFamily="18" charset="0"/>
              <a:cs typeface="Times New Roman" pitchFamily="18" charset="0"/>
            </a:endParaRPr>
          </a:p>
        </p:txBody>
      </p:sp>
      <p:sp>
        <p:nvSpPr>
          <p:cNvPr id="6" name="Subtitle 2"/>
          <p:cNvSpPr>
            <a:spLocks noGrp="1"/>
          </p:cNvSpPr>
          <p:nvPr/>
        </p:nvSpPr>
        <p:spPr>
          <a:xfrm>
            <a:off x="2895600" y="25527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sz="1300">
              <a:solidFill>
                <a:schemeClr val="dk2"/>
              </a:solidFill>
              <a:latin typeface="Arial"/>
              <a:ea typeface="Arial"/>
              <a:cs typeface="Arial"/>
              <a:sym typeface="Aria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41" t="11740" r="1415" b="12728"/>
          <a:stretch/>
        </p:blipFill>
        <p:spPr>
          <a:xfrm>
            <a:off x="730204" y="1697232"/>
            <a:ext cx="10696507" cy="3960207"/>
          </a:xfrm>
          <a:prstGeom prst="rect">
            <a:avLst/>
          </a:prstGeom>
          <a:ln w="38100" cap="sq">
            <a:solidFill>
              <a:schemeClr val="bg2">
                <a:lumMod val="40000"/>
                <a:lumOff val="6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2725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763" y="46460"/>
            <a:ext cx="11258550" cy="700087"/>
          </a:xfrm>
        </p:spPr>
        <p:txBody>
          <a:bodyPr>
            <a:normAutofit fontScale="90000"/>
          </a:bodyPr>
          <a:lstStyle/>
          <a:p>
            <a:pPr algn="ctr"/>
            <a:r>
              <a:rPr lang="en-US" sz="4000" b="1" dirty="0">
                <a:latin typeface="Times New Roman"/>
                <a:cs typeface="Times New Roman"/>
                <a:sym typeface="Times New Roman"/>
              </a:rPr>
              <a:t>FLOWCHART</a:t>
            </a:r>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609" b="2945"/>
          <a:stretch/>
        </p:blipFill>
        <p:spPr>
          <a:xfrm>
            <a:off x="2850465" y="795917"/>
            <a:ext cx="6211146" cy="5384800"/>
          </a:xfrm>
          <a:prstGeom prst="rect">
            <a:avLst/>
          </a:prstGeom>
          <a:ln w="38100" cap="sq">
            <a:solidFill>
              <a:schemeClr val="bg2">
                <a:lumMod val="40000"/>
                <a:lumOff val="6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8833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421480" y="157164"/>
            <a:ext cx="11344275" cy="78581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dirty="0" smtClean="0">
                <a:latin typeface="Times New Roman"/>
                <a:cs typeface="Times New Roman"/>
                <a:sym typeface="Times New Roman"/>
              </a:rPr>
              <a:t>PROJECT MODULES</a:t>
            </a:r>
            <a:endParaRPr sz="3600" dirty="0"/>
          </a:p>
        </p:txBody>
      </p:sp>
      <p:sp>
        <p:nvSpPr>
          <p:cNvPr id="116" name="Google Shape;116;p5"/>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endParaRPr/>
          </a:p>
        </p:txBody>
      </p:sp>
      <p:sp>
        <p:nvSpPr>
          <p:cNvPr id="7" name="Google Shape;97;p3"/>
          <p:cNvSpPr txBox="1">
            <a:spLocks noGrp="1"/>
          </p:cNvSpPr>
          <p:nvPr>
            <p:ph type="body" idx="1"/>
          </p:nvPr>
        </p:nvSpPr>
        <p:spPr>
          <a:xfrm>
            <a:off x="421479" y="1276880"/>
            <a:ext cx="11344275" cy="3938587"/>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800" dirty="0" smtClean="0">
                <a:solidFill>
                  <a:schemeClr val="tx1"/>
                </a:solidFill>
                <a:latin typeface="Times New Roman" pitchFamily="18" charset="0"/>
                <a:cs typeface="Times New Roman" pitchFamily="18" charset="0"/>
              </a:rPr>
              <a:t>MODULE 1 - DATASET COLLECTION</a:t>
            </a:r>
          </a:p>
          <a:p>
            <a:pPr algn="just">
              <a:lnSpc>
                <a:spcPct val="150000"/>
              </a:lnSpc>
            </a:pPr>
            <a:r>
              <a:rPr lang="en-US" sz="2800" dirty="0" smtClean="0">
                <a:solidFill>
                  <a:schemeClr val="tx1"/>
                </a:solidFill>
                <a:latin typeface="Times New Roman" pitchFamily="18" charset="0"/>
                <a:cs typeface="Times New Roman" pitchFamily="18" charset="0"/>
              </a:rPr>
              <a:t>MODULE 2 - MALWARE ANALYSIS WINDOW</a:t>
            </a:r>
          </a:p>
          <a:p>
            <a:pPr algn="just">
              <a:lnSpc>
                <a:spcPct val="150000"/>
              </a:lnSpc>
            </a:pPr>
            <a:r>
              <a:rPr lang="en-US" sz="2800" dirty="0" smtClean="0">
                <a:solidFill>
                  <a:schemeClr val="tx1"/>
                </a:solidFill>
                <a:latin typeface="Times New Roman" pitchFamily="18" charset="0"/>
                <a:cs typeface="Times New Roman" pitchFamily="18" charset="0"/>
              </a:rPr>
              <a:t>MODULE 3 - TRAINING PHASE</a:t>
            </a:r>
          </a:p>
          <a:p>
            <a:pPr algn="just">
              <a:lnSpc>
                <a:spcPct val="150000"/>
              </a:lnSpc>
            </a:pPr>
            <a:r>
              <a:rPr lang="en-US" sz="2800" dirty="0" smtClean="0">
                <a:solidFill>
                  <a:schemeClr val="tx1"/>
                </a:solidFill>
                <a:latin typeface="Times New Roman" pitchFamily="18" charset="0"/>
                <a:cs typeface="Times New Roman" pitchFamily="18" charset="0"/>
              </a:rPr>
              <a:t>MODULE 4 - PREDICTION PHASE</a:t>
            </a:r>
          </a:p>
          <a:p>
            <a:pPr algn="just">
              <a:lnSpc>
                <a:spcPct val="150000"/>
              </a:lnSpc>
            </a:pPr>
            <a:r>
              <a:rPr lang="en-US" sz="2800" dirty="0" smtClean="0">
                <a:solidFill>
                  <a:schemeClr val="tx1"/>
                </a:solidFill>
                <a:latin typeface="Times New Roman" pitchFamily="18" charset="0"/>
                <a:cs typeface="Times New Roman" pitchFamily="18" charset="0"/>
              </a:rPr>
              <a:t>MODULE 5 - EXPERIMENTAL RESULT</a:t>
            </a:r>
          </a:p>
        </p:txBody>
      </p:sp>
      <p:sp>
        <p:nvSpPr>
          <p:cNvPr id="6" name="Subtitle 2"/>
          <p:cNvSpPr>
            <a:spLocks noGrp="1"/>
          </p:cNvSpPr>
          <p:nvPr/>
        </p:nvSpPr>
        <p:spPr>
          <a:xfrm>
            <a:off x="2895600" y="25527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3661435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600" y="162869"/>
            <a:ext cx="10972800" cy="13069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dirty="0" smtClean="0">
                <a:latin typeface="Times New Roman"/>
                <a:cs typeface="Times New Roman"/>
                <a:sym typeface="Times New Roman"/>
              </a:rPr>
              <a:t>MODULE – 1</a:t>
            </a:r>
            <a:br>
              <a:rPr lang="en-US" sz="3600" b="1" dirty="0" smtClean="0">
                <a:latin typeface="Times New Roman"/>
                <a:cs typeface="Times New Roman"/>
                <a:sym typeface="Times New Roman"/>
              </a:rPr>
            </a:br>
            <a:r>
              <a:rPr lang="en-US" sz="3600" b="1" dirty="0" smtClean="0">
                <a:latin typeface="Times New Roman"/>
                <a:cs typeface="Times New Roman"/>
                <a:sym typeface="Times New Roman"/>
              </a:rPr>
              <a:t>DATA COLLECTION</a:t>
            </a:r>
            <a:endParaRPr sz="3600" dirty="0"/>
          </a:p>
        </p:txBody>
      </p:sp>
      <p:sp>
        <p:nvSpPr>
          <p:cNvPr id="116" name="Google Shape;116;p5"/>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endParaRPr/>
          </a:p>
        </p:txBody>
      </p:sp>
      <p:sp>
        <p:nvSpPr>
          <p:cNvPr id="118" name="Google Shape;118;p5"/>
          <p:cNvSpPr txBox="1"/>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a:t>
            </a:r>
            <a:endParaRPr/>
          </a:p>
        </p:txBody>
      </p:sp>
      <p:sp>
        <p:nvSpPr>
          <p:cNvPr id="7" name="Google Shape;97;p3"/>
          <p:cNvSpPr txBox="1">
            <a:spLocks noGrp="1"/>
          </p:cNvSpPr>
          <p:nvPr>
            <p:ph type="body" idx="1"/>
          </p:nvPr>
        </p:nvSpPr>
        <p:spPr>
          <a:xfrm>
            <a:off x="609600" y="1536701"/>
            <a:ext cx="10769600" cy="4278312"/>
          </a:xfrm>
          <a:prstGeom prst="rect">
            <a:avLst/>
          </a:prstGeom>
          <a:noFill/>
          <a:ln>
            <a:noFill/>
          </a:ln>
        </p:spPr>
        <p:txBody>
          <a:bodyPr spcFirstLastPara="1" wrap="square" lIns="91425" tIns="45700" rIns="91425" bIns="45700" anchor="t" anchorCtr="0">
            <a:noAutofit/>
          </a:bodyPr>
          <a:lstStyle/>
          <a:p>
            <a:pPr algn="just"/>
            <a:r>
              <a:rPr lang="en-IN" sz="2800" dirty="0" smtClean="0">
                <a:solidFill>
                  <a:schemeClr val="tx1"/>
                </a:solidFill>
                <a:latin typeface="Times New Roman" panose="02020603050405020304" pitchFamily="18" charset="0"/>
                <a:cs typeface="Times New Roman" panose="02020603050405020304" pitchFamily="18" charset="0"/>
              </a:rPr>
              <a:t>Users </a:t>
            </a:r>
            <a:r>
              <a:rPr lang="en-IN" sz="2800" dirty="0">
                <a:solidFill>
                  <a:schemeClr val="tx1"/>
                </a:solidFill>
                <a:latin typeface="Times New Roman" panose="02020603050405020304" pitchFamily="18" charset="0"/>
                <a:cs typeface="Times New Roman" panose="02020603050405020304" pitchFamily="18" charset="0"/>
              </a:rPr>
              <a:t>collect datasets containing various file features, such as size and type, for analysis</a:t>
            </a:r>
            <a:r>
              <a:rPr lang="en-IN" sz="2800" dirty="0" smtClean="0">
                <a:solidFill>
                  <a:schemeClr val="tx1"/>
                </a:solidFill>
                <a:latin typeface="Times New Roman" panose="02020603050405020304" pitchFamily="18" charset="0"/>
                <a:cs typeface="Times New Roman" panose="02020603050405020304" pitchFamily="18" charset="0"/>
              </a:rPr>
              <a:t>.</a:t>
            </a:r>
          </a:p>
          <a:p>
            <a:pPr algn="just"/>
            <a:endParaRPr lang="en-IN" sz="2800" dirty="0">
              <a:solidFill>
                <a:schemeClr val="tx1"/>
              </a:solidFill>
              <a:latin typeface="Times New Roman" panose="02020603050405020304" pitchFamily="18" charset="0"/>
              <a:cs typeface="Times New Roman" panose="02020603050405020304" pitchFamily="18" charset="0"/>
            </a:endParaRPr>
          </a:p>
          <a:p>
            <a:pPr algn="just"/>
            <a:r>
              <a:rPr lang="en-IN" sz="2800" dirty="0" smtClean="0">
                <a:solidFill>
                  <a:schemeClr val="tx1"/>
                </a:solidFill>
                <a:latin typeface="Times New Roman" panose="02020603050405020304" pitchFamily="18" charset="0"/>
                <a:cs typeface="Times New Roman" panose="02020603050405020304" pitchFamily="18" charset="0"/>
              </a:rPr>
              <a:t>The </a:t>
            </a:r>
            <a:r>
              <a:rPr lang="en-IN" sz="2800" dirty="0">
                <a:solidFill>
                  <a:schemeClr val="tx1"/>
                </a:solidFill>
                <a:latin typeface="Times New Roman" panose="02020603050405020304" pitchFamily="18" charset="0"/>
                <a:cs typeface="Times New Roman" panose="02020603050405020304" pitchFamily="18" charset="0"/>
              </a:rPr>
              <a:t>collected datasets undergo pre-processing to optimize the model's performance during training</a:t>
            </a:r>
            <a:r>
              <a:rPr lang="en-IN" sz="2800" dirty="0">
                <a:latin typeface="Times New Roman" panose="02020603050405020304" pitchFamily="18" charset="0"/>
                <a:cs typeface="Times New Roman" panose="02020603050405020304" pitchFamily="18" charset="0"/>
              </a:rPr>
              <a:t>.</a:t>
            </a:r>
          </a:p>
          <a:p>
            <a:pPr algn="just"/>
            <a:endParaRPr lang="en-US" sz="2800" dirty="0">
              <a:solidFill>
                <a:schemeClr val="tx1"/>
              </a:solidFill>
              <a:latin typeface="Times New Roman" pitchFamily="18" charset="0"/>
              <a:cs typeface="Times New Roman" pitchFamily="18" charset="0"/>
            </a:endParaRPr>
          </a:p>
        </p:txBody>
      </p:sp>
      <p:sp>
        <p:nvSpPr>
          <p:cNvPr id="6" name="Subtitle 2"/>
          <p:cNvSpPr>
            <a:spLocks noGrp="1"/>
          </p:cNvSpPr>
          <p:nvPr/>
        </p:nvSpPr>
        <p:spPr>
          <a:xfrm>
            <a:off x="2895600" y="25527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3661435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600" y="162869"/>
            <a:ext cx="10972800" cy="127307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dirty="0" smtClean="0">
                <a:latin typeface="Times New Roman"/>
                <a:cs typeface="Times New Roman"/>
                <a:sym typeface="Times New Roman"/>
              </a:rPr>
              <a:t>MODULE </a:t>
            </a:r>
            <a:r>
              <a:rPr lang="en-US" sz="3600" b="1" dirty="0" smtClean="0">
                <a:latin typeface="Times New Roman"/>
                <a:cs typeface="Times New Roman"/>
                <a:sym typeface="Times New Roman"/>
              </a:rPr>
              <a:t>- </a:t>
            </a:r>
            <a:r>
              <a:rPr lang="en-US" sz="3600" b="1" dirty="0" smtClean="0">
                <a:latin typeface="Times New Roman"/>
                <a:cs typeface="Times New Roman"/>
                <a:sym typeface="Times New Roman"/>
              </a:rPr>
              <a:t>2</a:t>
            </a:r>
            <a:br>
              <a:rPr lang="en-US" sz="3600" b="1" dirty="0" smtClean="0">
                <a:latin typeface="Times New Roman"/>
                <a:cs typeface="Times New Roman"/>
                <a:sym typeface="Times New Roman"/>
              </a:rPr>
            </a:br>
            <a:r>
              <a:rPr lang="en-US" sz="3600" b="1" dirty="0" smtClean="0">
                <a:latin typeface="Times New Roman"/>
                <a:cs typeface="Times New Roman"/>
                <a:sym typeface="Times New Roman"/>
              </a:rPr>
              <a:t>MALWARE ANALYSIS WINDOW</a:t>
            </a:r>
            <a:endParaRPr sz="3600" dirty="0"/>
          </a:p>
        </p:txBody>
      </p:sp>
      <p:sp>
        <p:nvSpPr>
          <p:cNvPr id="116" name="Google Shape;116;p5"/>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endParaRPr/>
          </a:p>
        </p:txBody>
      </p:sp>
      <p:sp>
        <p:nvSpPr>
          <p:cNvPr id="118" name="Google Shape;118;p5"/>
          <p:cNvSpPr txBox="1"/>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a:t>
            </a:r>
            <a:endParaRPr/>
          </a:p>
        </p:txBody>
      </p:sp>
      <p:sp>
        <p:nvSpPr>
          <p:cNvPr id="7" name="Google Shape;97;p3"/>
          <p:cNvSpPr txBox="1">
            <a:spLocks noGrp="1"/>
          </p:cNvSpPr>
          <p:nvPr>
            <p:ph type="body" idx="1"/>
          </p:nvPr>
        </p:nvSpPr>
        <p:spPr>
          <a:xfrm>
            <a:off x="609601" y="1865206"/>
            <a:ext cx="10972800" cy="3939540"/>
          </a:xfrm>
          <a:prstGeom prst="rect">
            <a:avLst/>
          </a:prstGeom>
          <a:noFill/>
          <a:ln>
            <a:noFill/>
          </a:ln>
        </p:spPr>
        <p:txBody>
          <a:bodyPr spcFirstLastPara="1" wrap="square" lIns="91425" tIns="45700" rIns="91425" bIns="45700" anchor="t" anchorCtr="0">
            <a:noAutofit/>
          </a:bodyPr>
          <a:lstStyle/>
          <a:p>
            <a:pPr algn="just"/>
            <a:r>
              <a:rPr lang="en-US" sz="2800" dirty="0" smtClean="0">
                <a:solidFill>
                  <a:schemeClr val="tx1"/>
                </a:solidFill>
                <a:latin typeface="Times New Roman" pitchFamily="18" charset="0"/>
                <a:cs typeface="Times New Roman" pitchFamily="18" charset="0"/>
              </a:rPr>
              <a:t>The malware analysis window provides a static analysis of malware from IoT device datasets. </a:t>
            </a:r>
          </a:p>
          <a:p>
            <a:pPr algn="just"/>
            <a:r>
              <a:rPr lang="en-US" sz="2800" dirty="0" smtClean="0">
                <a:solidFill>
                  <a:schemeClr val="tx1"/>
                </a:solidFill>
                <a:latin typeface="Times New Roman" pitchFamily="18" charset="0"/>
                <a:cs typeface="Times New Roman" pitchFamily="18" charset="0"/>
              </a:rPr>
              <a:t>The malware analysis window provides a user-friendly interface for browsing, training, and predicting on IoT device datasets for malware detection. </a:t>
            </a:r>
          </a:p>
          <a:p>
            <a:pPr algn="just"/>
            <a:r>
              <a:rPr lang="en-US" sz="2800" dirty="0" smtClean="0">
                <a:solidFill>
                  <a:schemeClr val="tx1"/>
                </a:solidFill>
                <a:latin typeface="Times New Roman" pitchFamily="18" charset="0"/>
                <a:cs typeface="Times New Roman" pitchFamily="18" charset="0"/>
              </a:rPr>
              <a:t>Users can browse the dataset files, select samples for training, and then predict whether new samples are malware or benign files.</a:t>
            </a:r>
            <a:endParaRPr lang="en-US" sz="2800" dirty="0">
              <a:solidFill>
                <a:schemeClr val="tx1"/>
              </a:solidFill>
              <a:latin typeface="Times New Roman" pitchFamily="18" charset="0"/>
              <a:cs typeface="Times New Roman" pitchFamily="18" charset="0"/>
            </a:endParaRPr>
          </a:p>
        </p:txBody>
      </p:sp>
      <p:sp>
        <p:nvSpPr>
          <p:cNvPr id="6" name="Subtitle 2"/>
          <p:cNvSpPr>
            <a:spLocks noGrp="1"/>
          </p:cNvSpPr>
          <p:nvPr/>
        </p:nvSpPr>
        <p:spPr>
          <a:xfrm>
            <a:off x="2895600" y="25527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3661435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599" y="162869"/>
            <a:ext cx="10972801" cy="1323006"/>
          </a:xfrm>
          <a:prstGeom prst="rect">
            <a:avLst/>
          </a:prstGeom>
          <a:noFill/>
          <a:ln>
            <a:noFill/>
          </a:ln>
        </p:spPr>
        <p:txBody>
          <a:bodyPr spcFirstLastPara="1" wrap="square" lIns="91425" tIns="45700" rIns="91425" bIns="45700" anchor="ctr" anchorCtr="0">
            <a:noAutofit/>
          </a:bodyPr>
          <a:lstStyle/>
          <a:p>
            <a:pPr lvl="0">
              <a:buSzPts val="3600"/>
            </a:pPr>
            <a:r>
              <a:rPr lang="en-US" sz="3600" b="1" dirty="0">
                <a:latin typeface="Times New Roman"/>
                <a:cs typeface="Times New Roman"/>
                <a:sym typeface="Times New Roman"/>
              </a:rPr>
              <a:t>MODULE </a:t>
            </a:r>
            <a:r>
              <a:rPr lang="en-US" sz="3600" b="1" dirty="0" smtClean="0">
                <a:latin typeface="Times New Roman"/>
                <a:cs typeface="Times New Roman"/>
                <a:sym typeface="Times New Roman"/>
              </a:rPr>
              <a:t>- </a:t>
            </a:r>
            <a:r>
              <a:rPr lang="en-US" sz="3600" b="1" dirty="0">
                <a:latin typeface="Times New Roman"/>
                <a:cs typeface="Times New Roman"/>
                <a:sym typeface="Times New Roman"/>
              </a:rPr>
              <a:t>3</a:t>
            </a:r>
            <a:br>
              <a:rPr lang="en-US" sz="3600" b="1" dirty="0">
                <a:latin typeface="Times New Roman"/>
                <a:cs typeface="Times New Roman"/>
                <a:sym typeface="Times New Roman"/>
              </a:rPr>
            </a:br>
            <a:r>
              <a:rPr lang="en-US" sz="3600" b="1" dirty="0">
                <a:latin typeface="Times New Roman"/>
                <a:cs typeface="Times New Roman"/>
                <a:sym typeface="Times New Roman"/>
              </a:rPr>
              <a:t>TRAINING PHASE</a:t>
            </a:r>
            <a:endParaRPr sz="3600" dirty="0"/>
          </a:p>
        </p:txBody>
      </p:sp>
      <p:sp>
        <p:nvSpPr>
          <p:cNvPr id="116" name="Google Shape;116;p5"/>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endParaRPr/>
          </a:p>
        </p:txBody>
      </p:sp>
      <p:sp>
        <p:nvSpPr>
          <p:cNvPr id="118" name="Google Shape;118;p5"/>
          <p:cNvSpPr txBox="1"/>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a:t>
            </a:r>
            <a:endParaRPr/>
          </a:p>
        </p:txBody>
      </p:sp>
      <p:sp>
        <p:nvSpPr>
          <p:cNvPr id="7" name="Google Shape;97;p3"/>
          <p:cNvSpPr txBox="1">
            <a:spLocks noGrp="1"/>
          </p:cNvSpPr>
          <p:nvPr>
            <p:ph type="body" idx="1"/>
          </p:nvPr>
        </p:nvSpPr>
        <p:spPr>
          <a:xfrm>
            <a:off x="609601" y="1621364"/>
            <a:ext cx="10972800" cy="4271432"/>
          </a:xfrm>
          <a:prstGeom prst="rect">
            <a:avLst/>
          </a:prstGeom>
          <a:noFill/>
          <a:ln>
            <a:noFill/>
          </a:ln>
        </p:spPr>
        <p:txBody>
          <a:bodyPr spcFirstLastPara="1" wrap="square" lIns="91425" tIns="45700" rIns="91425" bIns="45700" anchor="t" anchorCtr="0">
            <a:noAutofit/>
          </a:bodyPr>
          <a:lstStyle/>
          <a:p>
            <a:r>
              <a:rPr lang="en-IN" sz="2800" dirty="0" smtClean="0">
                <a:solidFill>
                  <a:schemeClr val="tx1"/>
                </a:solidFill>
                <a:latin typeface="Times New Roman" panose="02020603050405020304" pitchFamily="18" charset="0"/>
                <a:cs typeface="Times New Roman" panose="02020603050405020304" pitchFamily="18" charset="0"/>
              </a:rPr>
              <a:t>Choose </a:t>
            </a:r>
            <a:r>
              <a:rPr lang="en-IN" sz="2800" dirty="0">
                <a:solidFill>
                  <a:schemeClr val="tx1"/>
                </a:solidFill>
                <a:latin typeface="Times New Roman" panose="02020603050405020304" pitchFamily="18" charset="0"/>
                <a:cs typeface="Times New Roman" panose="02020603050405020304" pitchFamily="18" charset="0"/>
              </a:rPr>
              <a:t>the most important features from the dataset that will help the model learn to differentiate between benign and malicious </a:t>
            </a:r>
            <a:r>
              <a:rPr lang="en-IN" sz="2800" dirty="0" smtClean="0">
                <a:solidFill>
                  <a:schemeClr val="tx1"/>
                </a:solidFill>
                <a:latin typeface="Times New Roman" panose="02020603050405020304" pitchFamily="18" charset="0"/>
                <a:cs typeface="Times New Roman" panose="02020603050405020304" pitchFamily="18" charset="0"/>
              </a:rPr>
              <a:t>data.</a:t>
            </a:r>
          </a:p>
          <a:p>
            <a:r>
              <a:rPr lang="en-IN" sz="2800" dirty="0" smtClean="0">
                <a:solidFill>
                  <a:schemeClr val="tx1"/>
                </a:solidFill>
                <a:latin typeface="Times New Roman" panose="02020603050405020304" pitchFamily="18" charset="0"/>
                <a:cs typeface="Times New Roman" panose="02020603050405020304" pitchFamily="18" charset="0"/>
              </a:rPr>
              <a:t>Select </a:t>
            </a:r>
            <a:r>
              <a:rPr lang="en-IN" sz="2800" dirty="0">
                <a:solidFill>
                  <a:schemeClr val="tx1"/>
                </a:solidFill>
                <a:latin typeface="Times New Roman" panose="02020603050405020304" pitchFamily="18" charset="0"/>
                <a:cs typeface="Times New Roman" panose="02020603050405020304" pitchFamily="18" charset="0"/>
              </a:rPr>
              <a:t>a machine learning model, such as Random Forest, that is suitable for training to detect </a:t>
            </a:r>
            <a:r>
              <a:rPr lang="en-IN" sz="2800" dirty="0" smtClean="0">
                <a:solidFill>
                  <a:schemeClr val="tx1"/>
                </a:solidFill>
                <a:latin typeface="Times New Roman" panose="02020603050405020304" pitchFamily="18" charset="0"/>
                <a:cs typeface="Times New Roman" panose="02020603050405020304" pitchFamily="18" charset="0"/>
              </a:rPr>
              <a:t>malware.</a:t>
            </a:r>
          </a:p>
          <a:p>
            <a:pPr algn="just"/>
            <a:r>
              <a:rPr lang="en-IN" sz="2800" dirty="0" smtClean="0">
                <a:solidFill>
                  <a:schemeClr val="tx1"/>
                </a:solidFill>
                <a:latin typeface="Times New Roman" panose="02020603050405020304" pitchFamily="18" charset="0"/>
                <a:cs typeface="Times New Roman" panose="02020603050405020304" pitchFamily="18" charset="0"/>
              </a:rPr>
              <a:t>Train </a:t>
            </a:r>
            <a:r>
              <a:rPr lang="en-IN" sz="2800" dirty="0">
                <a:solidFill>
                  <a:schemeClr val="tx1"/>
                </a:solidFill>
                <a:latin typeface="Times New Roman" panose="02020603050405020304" pitchFamily="18" charset="0"/>
                <a:cs typeface="Times New Roman" panose="02020603050405020304" pitchFamily="18" charset="0"/>
              </a:rPr>
              <a:t>the selected model using the prepared dataset, teaching it to recognize patterns that indicate </a:t>
            </a:r>
            <a:r>
              <a:rPr lang="en-IN" sz="2800" dirty="0" smtClean="0">
                <a:solidFill>
                  <a:schemeClr val="tx1"/>
                </a:solidFill>
                <a:latin typeface="Times New Roman" panose="02020603050405020304" pitchFamily="18" charset="0"/>
                <a:cs typeface="Times New Roman" panose="02020603050405020304" pitchFamily="18" charset="0"/>
              </a:rPr>
              <a:t>malware and then, Evaluate </a:t>
            </a:r>
            <a:r>
              <a:rPr lang="en-IN" sz="2800" dirty="0">
                <a:solidFill>
                  <a:schemeClr val="tx1"/>
                </a:solidFill>
                <a:latin typeface="Times New Roman" panose="02020603050405020304" pitchFamily="18" charset="0"/>
                <a:cs typeface="Times New Roman" panose="02020603050405020304" pitchFamily="18" charset="0"/>
              </a:rPr>
              <a:t>the performance of the trained model to ensure it can accurately classify malware and benign data.</a:t>
            </a:r>
          </a:p>
          <a:p>
            <a:endParaRPr lang="en-US" sz="2800" dirty="0">
              <a:solidFill>
                <a:schemeClr val="tx1"/>
              </a:solidFill>
              <a:latin typeface="Times New Roman" pitchFamily="18" charset="0"/>
              <a:cs typeface="Times New Roman" pitchFamily="18" charset="0"/>
            </a:endParaRPr>
          </a:p>
        </p:txBody>
      </p:sp>
      <p:sp>
        <p:nvSpPr>
          <p:cNvPr id="6" name="Subtitle 2"/>
          <p:cNvSpPr>
            <a:spLocks noGrp="1"/>
          </p:cNvSpPr>
          <p:nvPr/>
        </p:nvSpPr>
        <p:spPr>
          <a:xfrm>
            <a:off x="2895600" y="25527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1863962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599" y="162869"/>
            <a:ext cx="10972801" cy="1323006"/>
          </a:xfrm>
          <a:prstGeom prst="rect">
            <a:avLst/>
          </a:prstGeom>
          <a:noFill/>
          <a:ln>
            <a:noFill/>
          </a:ln>
        </p:spPr>
        <p:txBody>
          <a:bodyPr spcFirstLastPara="1" wrap="square" lIns="91425" tIns="45700" rIns="91425" bIns="45700" anchor="ctr" anchorCtr="0">
            <a:noAutofit/>
          </a:bodyPr>
          <a:lstStyle/>
          <a:p>
            <a:pPr lvl="0">
              <a:buSzPts val="3600"/>
            </a:pPr>
            <a:r>
              <a:rPr lang="en-US" sz="3600" b="1" dirty="0">
                <a:latin typeface="Times New Roman"/>
                <a:cs typeface="Times New Roman"/>
                <a:sym typeface="Times New Roman"/>
              </a:rPr>
              <a:t>MODULE </a:t>
            </a:r>
            <a:r>
              <a:rPr lang="en-US" sz="3600" b="1" dirty="0" smtClean="0">
                <a:latin typeface="Times New Roman"/>
                <a:cs typeface="Times New Roman"/>
                <a:sym typeface="Times New Roman"/>
              </a:rPr>
              <a:t>- </a:t>
            </a:r>
            <a:r>
              <a:rPr lang="en-US" sz="3600" b="1" dirty="0">
                <a:latin typeface="Times New Roman"/>
                <a:cs typeface="Times New Roman"/>
                <a:sym typeface="Times New Roman"/>
              </a:rPr>
              <a:t>4</a:t>
            </a:r>
            <a:br>
              <a:rPr lang="en-US" sz="3600" b="1" dirty="0">
                <a:latin typeface="Times New Roman"/>
                <a:cs typeface="Times New Roman"/>
                <a:sym typeface="Times New Roman"/>
              </a:rPr>
            </a:br>
            <a:r>
              <a:rPr lang="en-US" sz="3600" b="1" dirty="0">
                <a:latin typeface="Times New Roman"/>
                <a:cs typeface="Times New Roman"/>
                <a:sym typeface="Times New Roman"/>
              </a:rPr>
              <a:t>PREDICTION PHASE</a:t>
            </a:r>
            <a:endParaRPr sz="3600" dirty="0"/>
          </a:p>
        </p:txBody>
      </p:sp>
      <p:sp>
        <p:nvSpPr>
          <p:cNvPr id="116" name="Google Shape;116;p5"/>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endParaRPr/>
          </a:p>
        </p:txBody>
      </p:sp>
      <p:sp>
        <p:nvSpPr>
          <p:cNvPr id="118" name="Google Shape;118;p5"/>
          <p:cNvSpPr txBox="1"/>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a:t>
            </a:r>
            <a:endParaRPr/>
          </a:p>
        </p:txBody>
      </p:sp>
      <p:sp>
        <p:nvSpPr>
          <p:cNvPr id="7" name="Google Shape;97;p3"/>
          <p:cNvSpPr txBox="1">
            <a:spLocks noGrp="1"/>
          </p:cNvSpPr>
          <p:nvPr>
            <p:ph type="body" idx="1"/>
          </p:nvPr>
        </p:nvSpPr>
        <p:spPr>
          <a:xfrm>
            <a:off x="609601" y="1777148"/>
            <a:ext cx="10972800" cy="3526367"/>
          </a:xfrm>
          <a:prstGeom prst="rect">
            <a:avLst/>
          </a:prstGeom>
          <a:noFill/>
          <a:ln>
            <a:noFill/>
          </a:ln>
        </p:spPr>
        <p:txBody>
          <a:bodyPr spcFirstLastPara="1" wrap="square" lIns="91425" tIns="45700" rIns="91425" bIns="45700" anchor="t" anchorCtr="0">
            <a:noAutofit/>
          </a:bodyPr>
          <a:lstStyle/>
          <a:p>
            <a:pPr algn="just"/>
            <a:r>
              <a:rPr lang="en-IN" sz="2800" dirty="0" smtClean="0">
                <a:solidFill>
                  <a:schemeClr val="tx1"/>
                </a:solidFill>
                <a:latin typeface="Times New Roman" panose="02020603050405020304" pitchFamily="18" charset="0"/>
                <a:cs typeface="Times New Roman" panose="02020603050405020304" pitchFamily="18" charset="0"/>
              </a:rPr>
              <a:t>Prepare </a:t>
            </a:r>
            <a:r>
              <a:rPr lang="en-IN" sz="2800" dirty="0">
                <a:solidFill>
                  <a:schemeClr val="tx1"/>
                </a:solidFill>
                <a:latin typeface="Times New Roman" panose="02020603050405020304" pitchFamily="18" charset="0"/>
                <a:cs typeface="Times New Roman" panose="02020603050405020304" pitchFamily="18" charset="0"/>
              </a:rPr>
              <a:t>new data, such as incoming IoT device data, for prediction by the trained model.</a:t>
            </a:r>
          </a:p>
          <a:p>
            <a:pPr algn="just"/>
            <a:r>
              <a:rPr lang="en-IN" sz="2800" dirty="0">
                <a:solidFill>
                  <a:schemeClr val="tx1"/>
                </a:solidFill>
                <a:latin typeface="Times New Roman" panose="02020603050405020304" pitchFamily="18" charset="0"/>
                <a:cs typeface="Times New Roman" panose="02020603050405020304" pitchFamily="18" charset="0"/>
              </a:rPr>
              <a:t>Use the trained model to predict whether the new data contains malware or is benign.</a:t>
            </a:r>
          </a:p>
          <a:p>
            <a:pPr algn="just"/>
            <a:r>
              <a:rPr lang="en-IN" sz="2800" dirty="0">
                <a:solidFill>
                  <a:schemeClr val="tx1"/>
                </a:solidFill>
                <a:latin typeface="Times New Roman" panose="02020603050405020304" pitchFamily="18" charset="0"/>
                <a:cs typeface="Times New Roman" panose="02020603050405020304" pitchFamily="18" charset="0"/>
              </a:rPr>
              <a:t>Analyse the model's predictions to determine its accuracy and effectiveness in detecting malware</a:t>
            </a:r>
            <a:r>
              <a:rPr lang="en-IN" sz="2800" dirty="0" smtClean="0">
                <a:solidFill>
                  <a:schemeClr val="tx1"/>
                </a:solidFill>
                <a:latin typeface="Times New Roman" panose="02020603050405020304" pitchFamily="18" charset="0"/>
                <a:cs typeface="Times New Roman" panose="02020603050405020304" pitchFamily="18" charset="0"/>
              </a:rPr>
              <a:t>.</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a:spLocks noGrp="1"/>
          </p:cNvSpPr>
          <p:nvPr/>
        </p:nvSpPr>
        <p:spPr>
          <a:xfrm>
            <a:off x="2895600" y="25527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1879671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600" y="162869"/>
            <a:ext cx="10972800" cy="123254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dirty="0" smtClean="0">
                <a:latin typeface="Times New Roman"/>
                <a:cs typeface="Times New Roman"/>
                <a:sym typeface="Times New Roman"/>
              </a:rPr>
              <a:t>MODULE </a:t>
            </a:r>
            <a:r>
              <a:rPr lang="en-US" sz="3600" b="1" dirty="0" smtClean="0">
                <a:latin typeface="Times New Roman"/>
                <a:cs typeface="Times New Roman"/>
                <a:sym typeface="Times New Roman"/>
              </a:rPr>
              <a:t>- </a:t>
            </a:r>
            <a:r>
              <a:rPr lang="en-US" sz="3600" b="1" dirty="0" smtClean="0">
                <a:latin typeface="Times New Roman"/>
                <a:cs typeface="Times New Roman"/>
                <a:sym typeface="Times New Roman"/>
              </a:rPr>
              <a:t>5</a:t>
            </a:r>
            <a:br>
              <a:rPr lang="en-US" sz="3600" b="1" dirty="0" smtClean="0">
                <a:latin typeface="Times New Roman"/>
                <a:cs typeface="Times New Roman"/>
                <a:sym typeface="Times New Roman"/>
              </a:rPr>
            </a:br>
            <a:r>
              <a:rPr lang="en-US" sz="3600" b="1" dirty="0" smtClean="0">
                <a:latin typeface="Times New Roman"/>
                <a:cs typeface="Times New Roman"/>
                <a:sym typeface="Times New Roman"/>
              </a:rPr>
              <a:t>EXPERIMENTAL PHASE</a:t>
            </a:r>
            <a:endParaRPr sz="3600" dirty="0"/>
          </a:p>
        </p:txBody>
      </p:sp>
      <p:sp>
        <p:nvSpPr>
          <p:cNvPr id="116" name="Google Shape;116;p5"/>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endParaRPr/>
          </a:p>
        </p:txBody>
      </p:sp>
      <p:sp>
        <p:nvSpPr>
          <p:cNvPr id="118" name="Google Shape;118;p5"/>
          <p:cNvSpPr txBox="1"/>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a:t>
            </a:r>
            <a:endParaRPr/>
          </a:p>
        </p:txBody>
      </p:sp>
      <p:sp>
        <p:nvSpPr>
          <p:cNvPr id="7" name="Google Shape;97;p3"/>
          <p:cNvSpPr txBox="1">
            <a:spLocks noGrp="1"/>
          </p:cNvSpPr>
          <p:nvPr>
            <p:ph type="body" idx="1"/>
          </p:nvPr>
        </p:nvSpPr>
        <p:spPr>
          <a:xfrm>
            <a:off x="609600" y="1536701"/>
            <a:ext cx="10972800" cy="4678362"/>
          </a:xfrm>
          <a:prstGeom prst="rect">
            <a:avLst/>
          </a:prstGeom>
          <a:noFill/>
          <a:ln>
            <a:noFill/>
          </a:ln>
        </p:spPr>
        <p:txBody>
          <a:bodyPr spcFirstLastPara="1" wrap="square" lIns="91425" tIns="45700" rIns="91425" bIns="45700" anchor="t" anchorCtr="0">
            <a:noAutofit/>
          </a:bodyPr>
          <a:lstStyle/>
          <a:p>
            <a:pPr algn="just"/>
            <a:r>
              <a:rPr lang="en-IN" sz="2800" dirty="0">
                <a:solidFill>
                  <a:schemeClr val="tx1"/>
                </a:solidFill>
                <a:latin typeface="Times New Roman" panose="02020603050405020304" pitchFamily="18" charset="0"/>
                <a:cs typeface="Times New Roman" panose="02020603050405020304" pitchFamily="18" charset="0"/>
              </a:rPr>
              <a:t>A confusion matrix is presented, showing true positives, true negatives, false positives, and false negatives, offering a detailed assessment of predictive accuracy and </a:t>
            </a:r>
            <a:r>
              <a:rPr lang="en-IN" sz="2800" dirty="0" smtClean="0">
                <a:solidFill>
                  <a:schemeClr val="tx1"/>
                </a:solidFill>
                <a:latin typeface="Times New Roman" panose="02020603050405020304" pitchFamily="18" charset="0"/>
                <a:cs typeface="Times New Roman" panose="02020603050405020304" pitchFamily="18" charset="0"/>
              </a:rPr>
              <a:t>errors.</a:t>
            </a:r>
          </a:p>
          <a:p>
            <a:pPr algn="just"/>
            <a:r>
              <a:rPr lang="en-IN" sz="2800" dirty="0">
                <a:solidFill>
                  <a:schemeClr val="tx1"/>
                </a:solidFill>
                <a:latin typeface="Times New Roman" panose="02020603050405020304" pitchFamily="18" charset="0"/>
                <a:cs typeface="Times New Roman" panose="02020603050405020304" pitchFamily="18" charset="0"/>
              </a:rPr>
              <a:t>Performance metrics like accuracy, recall, and F1 score are computed and displayed, highlighting the model's ability to detect malware </a:t>
            </a:r>
            <a:r>
              <a:rPr lang="en-IN" sz="2800" dirty="0" smtClean="0">
                <a:solidFill>
                  <a:schemeClr val="tx1"/>
                </a:solidFill>
                <a:latin typeface="Times New Roman" panose="02020603050405020304" pitchFamily="18" charset="0"/>
                <a:cs typeface="Times New Roman" panose="02020603050405020304" pitchFamily="18" charset="0"/>
              </a:rPr>
              <a:t>accurately.</a:t>
            </a:r>
          </a:p>
          <a:p>
            <a:pPr algn="just"/>
            <a:r>
              <a:rPr lang="en-IN" sz="2800" dirty="0">
                <a:solidFill>
                  <a:schemeClr val="tx1"/>
                </a:solidFill>
                <a:latin typeface="Times New Roman" panose="02020603050405020304" pitchFamily="18" charset="0"/>
                <a:cs typeface="Times New Roman" panose="02020603050405020304" pitchFamily="18" charset="0"/>
              </a:rPr>
              <a:t>These metrics are crucial for assessing the model's effectiveness and empowering users to make informed cybersecurity </a:t>
            </a:r>
            <a:r>
              <a:rPr lang="en-IN" sz="2800" dirty="0" smtClean="0">
                <a:solidFill>
                  <a:schemeClr val="tx1"/>
                </a:solidFill>
                <a:latin typeface="Times New Roman" panose="02020603050405020304" pitchFamily="18" charset="0"/>
                <a:cs typeface="Times New Roman" panose="02020603050405020304" pitchFamily="18" charset="0"/>
              </a:rPr>
              <a:t>decisions</a:t>
            </a:r>
            <a:r>
              <a:rPr lang="en-IN" sz="2800" dirty="0">
                <a:solidFill>
                  <a:schemeClr val="tx1"/>
                </a:solidFill>
                <a:latin typeface="Times New Roman" panose="02020603050405020304" pitchFamily="18" charset="0"/>
                <a:cs typeface="Times New Roman" panose="02020603050405020304" pitchFamily="18" charset="0"/>
              </a:rPr>
              <a:t>.</a:t>
            </a:r>
            <a:endParaRPr lang="en-IN" sz="2800" dirty="0" smtClean="0">
              <a:solidFill>
                <a:schemeClr val="tx1"/>
              </a:solidFill>
              <a:latin typeface="Times New Roman" panose="02020603050405020304" pitchFamily="18" charset="0"/>
              <a:cs typeface="Times New Roman" panose="02020603050405020304" pitchFamily="18" charset="0"/>
            </a:endParaRPr>
          </a:p>
        </p:txBody>
      </p:sp>
      <p:sp>
        <p:nvSpPr>
          <p:cNvPr id="6" name="Subtitle 2"/>
          <p:cNvSpPr>
            <a:spLocks noGrp="1"/>
          </p:cNvSpPr>
          <p:nvPr/>
        </p:nvSpPr>
        <p:spPr>
          <a:xfrm>
            <a:off x="2895600" y="25527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3922116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4" y="300039"/>
            <a:ext cx="10701339" cy="728662"/>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477" y="1292510"/>
            <a:ext cx="7211431" cy="4925112"/>
          </a:xfrm>
          <a:prstGeom prst="rect">
            <a:avLst/>
          </a:prstGeom>
          <a:ln w="38100" cap="sq">
            <a:solidFill>
              <a:schemeClr val="tx1">
                <a:lumMod val="50000"/>
                <a:lumOff val="5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9919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763096" y="1057275"/>
            <a:ext cx="10617566" cy="5001447"/>
          </a:xfrm>
          <a:prstGeom prst="rect">
            <a:avLst/>
          </a:prstGeom>
          <a:noFill/>
          <a:ln>
            <a:noFill/>
          </a:ln>
        </p:spPr>
        <p:txBody>
          <a:bodyPr spcFirstLastPara="1" wrap="square" lIns="91425" tIns="45700" rIns="91425" bIns="45700" anchor="t" anchorCtr="0">
            <a:noAutofit/>
          </a:bodyPr>
          <a:lstStyle/>
          <a:p>
            <a:pPr algn="just">
              <a:lnSpc>
                <a:spcPct val="120000"/>
              </a:lnSpc>
            </a:pPr>
            <a:r>
              <a:rPr lang="en-US" sz="2800" dirty="0">
                <a:solidFill>
                  <a:schemeClr val="tx1"/>
                </a:solidFill>
                <a:latin typeface="Times New Roman" pitchFamily="18" charset="0"/>
                <a:cs typeface="Times New Roman" pitchFamily="18" charset="0"/>
              </a:rPr>
              <a:t>Malware detection in Internet of Things (IoT) datasets is paramount for ensuring the security and integrity of interconnected devices.</a:t>
            </a:r>
          </a:p>
          <a:p>
            <a:pPr algn="just">
              <a:lnSpc>
                <a:spcPct val="120000"/>
              </a:lnSpc>
            </a:pPr>
            <a:r>
              <a:rPr lang="en-US" sz="2800" dirty="0">
                <a:solidFill>
                  <a:schemeClr val="tx1"/>
                </a:solidFill>
                <a:latin typeface="Times New Roman" pitchFamily="18" charset="0"/>
                <a:cs typeface="Times New Roman" pitchFamily="18" charset="0"/>
              </a:rPr>
              <a:t>"Malware detection from IoT Device Dataset" refers to the development and implementation of techniques and algorithms aimed at detecting malicious software (malware) present in datasets generated by Internet of Things (IoT) devices. </a:t>
            </a:r>
          </a:p>
          <a:p>
            <a:pPr algn="just">
              <a:lnSpc>
                <a:spcPct val="120000"/>
              </a:lnSpc>
            </a:pPr>
            <a:r>
              <a:rPr lang="en-US" sz="2800" dirty="0">
                <a:solidFill>
                  <a:schemeClr val="tx1"/>
                </a:solidFill>
                <a:latin typeface="Times New Roman" pitchFamily="18" charset="0"/>
                <a:cs typeface="Times New Roman" pitchFamily="18" charset="0"/>
              </a:rPr>
              <a:t>The goal of robust malware detection from IoT device datasets is to develop effective methods to identify and mitigate malware threats targeting IoT devices</a:t>
            </a:r>
            <a:r>
              <a:rPr lang="en-US" sz="2800" dirty="0" smtClean="0">
                <a:solidFill>
                  <a:schemeClr val="tx1"/>
                </a:solidFill>
                <a:latin typeface="Times New Roman" pitchFamily="18" charset="0"/>
                <a:cs typeface="Times New Roman" pitchFamily="18" charset="0"/>
              </a:rPr>
              <a:t>.</a:t>
            </a:r>
          </a:p>
        </p:txBody>
      </p:sp>
      <p:sp>
        <p:nvSpPr>
          <p:cNvPr id="6" name="Title 1"/>
          <p:cNvSpPr txBox="1">
            <a:spLocks/>
          </p:cNvSpPr>
          <p:nvPr/>
        </p:nvSpPr>
        <p:spPr>
          <a:xfrm>
            <a:off x="400050" y="161109"/>
            <a:ext cx="11430000" cy="9156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sz="1300">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4" y="271463"/>
            <a:ext cx="10701339" cy="757237"/>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550" y="1464469"/>
            <a:ext cx="6010833" cy="4574559"/>
          </a:xfrm>
          <a:prstGeom prst="rect">
            <a:avLst/>
          </a:prstGeom>
          <a:ln w="38100" cap="sq">
            <a:solidFill>
              <a:schemeClr val="tx1">
                <a:lumMod val="50000"/>
                <a:lumOff val="5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0817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4" y="300038"/>
            <a:ext cx="10701339" cy="771525"/>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0" y="2000251"/>
            <a:ext cx="9415465" cy="3181349"/>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03687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8588"/>
            <a:ext cx="10972800" cy="755787"/>
          </a:xfrm>
        </p:spPr>
        <p:txBody>
          <a:bodyPr/>
          <a:lstStyle/>
          <a:p>
            <a:r>
              <a:rPr lang="en-US" sz="3600" b="1" dirty="0" smtClean="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884375"/>
            <a:ext cx="10972800" cy="5241925"/>
          </a:xfrm>
        </p:spPr>
        <p:txBody>
          <a:bodyPr/>
          <a:lstStyle/>
          <a:p>
            <a:pPr marL="571500" indent="-457200" algn="just">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Manish </a:t>
            </a:r>
            <a:r>
              <a:rPr lang="en-IN" dirty="0">
                <a:solidFill>
                  <a:schemeClr val="tx1"/>
                </a:solidFill>
                <a:latin typeface="Times New Roman" panose="02020603050405020304" pitchFamily="18" charset="0"/>
                <a:cs typeface="Times New Roman" panose="02020603050405020304" pitchFamily="18" charset="0"/>
              </a:rPr>
              <a:t>Goyal, Raman Kumar, "Machine Learning for Malware Detection on Balanced and Imbalanced Datasets," 2020 International Conference on Decision Aid Sciences and Application (DASA</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marL="571500" indent="-457200" algn="just">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Prerna </a:t>
            </a:r>
            <a:r>
              <a:rPr lang="en-IN" dirty="0">
                <a:solidFill>
                  <a:schemeClr val="tx1"/>
                </a:solidFill>
                <a:latin typeface="Times New Roman" panose="02020603050405020304" pitchFamily="18" charset="0"/>
                <a:cs typeface="Times New Roman" panose="02020603050405020304" pitchFamily="18" charset="0"/>
              </a:rPr>
              <a:t>Agrawal, Bhushan Trivedi, "A Survey on Android Malware and their Detection Techniques," 2019 IEEE International Conference on Electrical, Computer and Communication Technologies (ICECCT</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marL="571500" indent="-457200" algn="just">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Hayat </a:t>
            </a:r>
            <a:r>
              <a:rPr lang="en-IN" dirty="0">
                <a:solidFill>
                  <a:schemeClr val="tx1"/>
                </a:solidFill>
                <a:latin typeface="Times New Roman" panose="02020603050405020304" pitchFamily="18" charset="0"/>
                <a:cs typeface="Times New Roman" panose="02020603050405020304" pitchFamily="18" charset="0"/>
              </a:rPr>
              <a:t>Hussain Reshi, Karan Singh, "Enhancing Malware Detection using Deep Learning Approach," 2024 International Conference on Automation and Computation (AUTOCOM</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marL="571500" indent="-457200" algn="just">
              <a:buFont typeface="+mj-lt"/>
              <a:buAutoNum type="arabicPeriod"/>
            </a:pPr>
            <a:r>
              <a:rPr lang="en-IN" dirty="0" smtClean="0">
                <a:solidFill>
                  <a:schemeClr val="tx1"/>
                </a:solidFill>
                <a:latin typeface="Times New Roman" panose="02020603050405020304" pitchFamily="18" charset="0"/>
                <a:cs typeface="Times New Roman" panose="02020603050405020304" pitchFamily="18" charset="0"/>
              </a:rPr>
              <a:t>Jianming </a:t>
            </a:r>
            <a:r>
              <a:rPr lang="en-IN" dirty="0">
                <a:solidFill>
                  <a:schemeClr val="tx1"/>
                </a:solidFill>
                <a:latin typeface="Times New Roman" panose="02020603050405020304" pitchFamily="18" charset="0"/>
                <a:cs typeface="Times New Roman" panose="02020603050405020304" pitchFamily="18" charset="0"/>
              </a:rPr>
              <a:t>Zhang, Futai Zou, Junru Zhu, "Android Malware Detection Based on Deep Learning," 2018 IEEE 4th International Conference on Computer and Communications (ICCC</a:t>
            </a:r>
            <a:r>
              <a:rPr lang="en-IN" dirty="0" smtClean="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3346352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600" y="2875590"/>
            <a:ext cx="109728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smtClean="0">
                <a:solidFill>
                  <a:schemeClr val="dk1"/>
                </a:solidFill>
                <a:latin typeface="Times New Roman"/>
                <a:ea typeface="Times New Roman"/>
                <a:cs typeface="Times New Roman"/>
                <a:sym typeface="Times New Roman"/>
              </a:rPr>
              <a:t>THANK YOU</a:t>
            </a:r>
            <a:endParaRPr sz="3600" dirty="0"/>
          </a:p>
        </p:txBody>
      </p:sp>
      <p:sp>
        <p:nvSpPr>
          <p:cNvPr id="116" name="Google Shape;116;p5"/>
          <p:cNvSpPr txBox="1"/>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1200"/>
                <a:buFont typeface="Calibri"/>
                <a:buNone/>
              </a:pPr>
              <a:t>23</a:t>
            </a:fld>
            <a:endParaRPr/>
          </a:p>
        </p:txBody>
      </p:sp>
      <p:sp>
        <p:nvSpPr>
          <p:cNvPr id="118" name="Google Shape;118;p5"/>
          <p:cNvSpPr txBox="1"/>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a:t>
            </a:r>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530909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792899" y="1147917"/>
            <a:ext cx="10606201" cy="5208433"/>
          </a:xfrm>
          <a:prstGeom prst="rect">
            <a:avLst/>
          </a:prstGeom>
          <a:noFill/>
          <a:ln>
            <a:noFill/>
          </a:ln>
        </p:spPr>
        <p:txBody>
          <a:bodyPr spcFirstLastPara="1" wrap="square" lIns="91425" tIns="45700" rIns="91425" bIns="45700" anchor="t" anchorCtr="0">
            <a:noAutofit/>
          </a:bodyPr>
          <a:lstStyle/>
          <a:p>
            <a:pPr algn="just"/>
            <a:r>
              <a:rPr lang="en-US" sz="2800" dirty="0">
                <a:solidFill>
                  <a:schemeClr val="tx1"/>
                </a:solidFill>
                <a:latin typeface="Times New Roman" pitchFamily="18" charset="0"/>
                <a:cs typeface="Times New Roman" pitchFamily="18" charset="0"/>
              </a:rPr>
              <a:t>The primary objective is to develop a systematic approach for detecting and mitigating malware in </a:t>
            </a:r>
            <a:r>
              <a:rPr lang="en-US" sz="2800" dirty="0" smtClean="0">
                <a:solidFill>
                  <a:schemeClr val="tx1"/>
                </a:solidFill>
                <a:latin typeface="Times New Roman" pitchFamily="18" charset="0"/>
                <a:cs typeface="Times New Roman" pitchFamily="18" charset="0"/>
              </a:rPr>
              <a:t>IOT </a:t>
            </a:r>
            <a:r>
              <a:rPr lang="en-US" sz="2800" dirty="0">
                <a:solidFill>
                  <a:schemeClr val="tx1"/>
                </a:solidFill>
                <a:latin typeface="Times New Roman" pitchFamily="18" charset="0"/>
                <a:cs typeface="Times New Roman" pitchFamily="18" charset="0"/>
              </a:rPr>
              <a:t>dataset environments. </a:t>
            </a:r>
          </a:p>
          <a:p>
            <a:pPr algn="just">
              <a:buNone/>
            </a:pPr>
            <a:r>
              <a:rPr lang="en-US" sz="2800" dirty="0">
                <a:solidFill>
                  <a:schemeClr val="tx1"/>
                </a:solidFill>
                <a:latin typeface="Times New Roman" pitchFamily="18" charset="0"/>
                <a:cs typeface="Times New Roman" pitchFamily="18" charset="0"/>
              </a:rPr>
              <a:t>The objectives include:</a:t>
            </a:r>
          </a:p>
          <a:p>
            <a:pPr algn="just"/>
            <a:r>
              <a:rPr lang="en-US" sz="2800" b="1" dirty="0">
                <a:solidFill>
                  <a:schemeClr val="tx1"/>
                </a:solidFill>
                <a:latin typeface="Times New Roman" pitchFamily="18" charset="0"/>
                <a:cs typeface="Times New Roman" pitchFamily="18" charset="0"/>
              </a:rPr>
              <a:t>Importing Data with Integrity</a:t>
            </a:r>
          </a:p>
          <a:p>
            <a:pPr algn="just"/>
            <a:r>
              <a:rPr lang="en-US" sz="2800" b="1" dirty="0">
                <a:solidFill>
                  <a:schemeClr val="tx1"/>
                </a:solidFill>
                <a:latin typeface="Times New Roman" pitchFamily="18" charset="0"/>
                <a:cs typeface="Times New Roman" pitchFamily="18" charset="0"/>
              </a:rPr>
              <a:t>Implementing Robust Security Measures</a:t>
            </a:r>
          </a:p>
          <a:p>
            <a:pPr algn="just"/>
            <a:r>
              <a:rPr lang="en-US" sz="2800" b="1" dirty="0">
                <a:solidFill>
                  <a:schemeClr val="tx1"/>
                </a:solidFill>
                <a:latin typeface="Times New Roman" pitchFamily="18" charset="0"/>
                <a:cs typeface="Times New Roman" pitchFamily="18" charset="0"/>
              </a:rPr>
              <a:t>Deploying Malware Detection Algorithms</a:t>
            </a:r>
          </a:p>
          <a:p>
            <a:pPr algn="just"/>
            <a:r>
              <a:rPr lang="en-US" sz="2800" b="1" dirty="0">
                <a:solidFill>
                  <a:schemeClr val="tx1"/>
                </a:solidFill>
                <a:latin typeface="Times New Roman" pitchFamily="18" charset="0"/>
                <a:cs typeface="Times New Roman" pitchFamily="18" charset="0"/>
              </a:rPr>
              <a:t>Conducting Thorough Analysis</a:t>
            </a:r>
          </a:p>
          <a:p>
            <a:pPr algn="just"/>
            <a:r>
              <a:rPr lang="en-US" sz="2800" b="1" dirty="0">
                <a:solidFill>
                  <a:schemeClr val="tx1"/>
                </a:solidFill>
                <a:latin typeface="Times New Roman" pitchFamily="18" charset="0"/>
                <a:cs typeface="Times New Roman" pitchFamily="18" charset="0"/>
              </a:rPr>
              <a:t>Generating Detailed </a:t>
            </a:r>
            <a:r>
              <a:rPr lang="en-US" sz="2800" b="1" dirty="0" smtClean="0">
                <a:solidFill>
                  <a:schemeClr val="tx1"/>
                </a:solidFill>
                <a:latin typeface="Times New Roman" pitchFamily="18" charset="0"/>
                <a:cs typeface="Times New Roman" pitchFamily="18" charset="0"/>
              </a:rPr>
              <a:t>Reports</a:t>
            </a:r>
            <a:endParaRPr lang="en-US" sz="2800" b="0" i="0" u="none" dirty="0" smtClean="0">
              <a:solidFill>
                <a:schemeClr val="dk1"/>
              </a:solidFill>
              <a:latin typeface="Times New Roman" pitchFamily="18" charset="0"/>
              <a:ea typeface="Times New Roman"/>
              <a:cs typeface="Times New Roman" pitchFamily="18" charset="0"/>
              <a:sym typeface="Times New Roman"/>
            </a:endParaRPr>
          </a:p>
          <a:p>
            <a:pPr marL="203200" indent="0">
              <a:lnSpc>
                <a:spcPct val="90000"/>
              </a:lnSpc>
              <a:spcBef>
                <a:spcPts val="640"/>
              </a:spcBef>
              <a:buSzPts val="3200"/>
              <a:buNone/>
            </a:pPr>
            <a:endParaRPr sz="2800" b="0" i="0" u="none" dirty="0">
              <a:solidFill>
                <a:schemeClr val="dk1"/>
              </a:solidFill>
              <a:latin typeface="Times New Roman" pitchFamily="18" charset="0"/>
              <a:ea typeface="Times New Roman"/>
              <a:cs typeface="Times New Roman" pitchFamily="18" charset="0"/>
              <a:sym typeface="Times New Roman"/>
            </a:endParaRPr>
          </a:p>
        </p:txBody>
      </p:sp>
      <p:sp>
        <p:nvSpPr>
          <p:cNvPr id="6" name="Title 1"/>
          <p:cNvSpPr txBox="1">
            <a:spLocks/>
          </p:cNvSpPr>
          <p:nvPr/>
        </p:nvSpPr>
        <p:spPr>
          <a:xfrm>
            <a:off x="792899" y="232229"/>
            <a:ext cx="10606201" cy="739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dk1"/>
                </a:solidFill>
                <a:latin typeface="Times New Roman"/>
                <a:ea typeface="Times New Roman"/>
                <a:cs typeface="Times New Roman"/>
                <a:sym typeface="Times New Roman"/>
              </a:rPr>
              <a:t>OBJECTIVE</a:t>
            </a:r>
            <a:endParaRPr lang="en-IN" sz="36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1186669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600" y="185738"/>
            <a:ext cx="10972900" cy="741155"/>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1"/>
              </a:buClr>
              <a:buSzPts val="3600"/>
              <a:buFont typeface="Times New Roman"/>
              <a:buNone/>
            </a:pPr>
            <a:r>
              <a:rPr lang="en-US" sz="3600" b="1" i="0" u="none" dirty="0" smtClean="0">
                <a:solidFill>
                  <a:schemeClr val="dk1"/>
                </a:solidFill>
                <a:latin typeface="Times New Roman"/>
                <a:ea typeface="Times New Roman"/>
                <a:cs typeface="Times New Roman"/>
                <a:sym typeface="Times New Roman"/>
              </a:rPr>
              <a:t>LITERATURE  </a:t>
            </a:r>
            <a:r>
              <a:rPr lang="en-US" sz="3600" b="1" i="0" u="none" dirty="0">
                <a:solidFill>
                  <a:schemeClr val="dk1"/>
                </a:solidFill>
                <a:latin typeface="Times New Roman"/>
                <a:ea typeface="Times New Roman"/>
                <a:cs typeface="Times New Roman"/>
                <a:sym typeface="Times New Roman"/>
              </a:rPr>
              <a:t>SURVEY</a:t>
            </a:r>
            <a:endParaRPr sz="3600" dirty="0"/>
          </a:p>
        </p:txBody>
      </p:sp>
      <p:sp>
        <p:nvSpPr>
          <p:cNvPr id="118" name="Google Shape;118;p5"/>
          <p:cNvSpPr txBox="1"/>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a:t>
            </a:r>
            <a:endParaRPr/>
          </a:p>
        </p:txBody>
      </p:sp>
      <p:sp>
        <p:nvSpPr>
          <p:cNvPr id="8" name="TextBox 7">
            <a:extLst>
              <a:ext uri="{FF2B5EF4-FFF2-40B4-BE49-F238E27FC236}">
                <a16:creationId xmlns:a16="http://schemas.microsoft.com/office/drawing/2014/main" id="{421480FE-3823-FA89-8004-E1D47A32840D}"/>
              </a:ext>
            </a:extLst>
          </p:cNvPr>
          <p:cNvSpPr txBox="1"/>
          <p:nvPr/>
        </p:nvSpPr>
        <p:spPr>
          <a:xfrm>
            <a:off x="861772" y="926893"/>
            <a:ext cx="10400477" cy="5632311"/>
          </a:xfrm>
          <a:prstGeom prst="rect">
            <a:avLst/>
          </a:prstGeom>
          <a:noFill/>
        </p:spPr>
        <p:txBody>
          <a:bodyPr wrap="square">
            <a:spAutoFit/>
          </a:bodyPr>
          <a:lstStyle/>
          <a:p>
            <a:pPr algn="just">
              <a:lnSpc>
                <a:spcPct val="120000"/>
              </a:lnSpc>
            </a:pPr>
            <a:r>
              <a:rPr lang="en-US" sz="2800" dirty="0" smtClean="0">
                <a:latin typeface="Times New Roman" pitchFamily="18" charset="0"/>
                <a:cs typeface="Times New Roman" pitchFamily="18" charset="0"/>
              </a:rPr>
              <a:t>Omar Hreirati, Shahrear Iqbal, Mohammad zulkernine “Adaptive Dataset For The Evaluation </a:t>
            </a:r>
            <a:r>
              <a:rPr lang="en-US" sz="2800" dirty="0" smtClean="0">
                <a:latin typeface="Times New Roman" pitchFamily="18" charset="0"/>
                <a:cs typeface="Times New Roman" pitchFamily="18" charset="0"/>
              </a:rPr>
              <a:t>of </a:t>
            </a:r>
            <a:r>
              <a:rPr lang="en-US" sz="2800" dirty="0" smtClean="0">
                <a:latin typeface="Times New Roman" pitchFamily="18" charset="0"/>
                <a:cs typeface="Times New Roman" pitchFamily="18" charset="0"/>
              </a:rPr>
              <a:t>Android Malware Detection Techniques”, 2018 International conference on Software Security and Assurance (ICSSA), 5 Pages, DOI: </a:t>
            </a:r>
            <a:r>
              <a:rPr lang="en-US" sz="2800" dirty="0" smtClean="0">
                <a:latin typeface="Times New Roman" pitchFamily="18" charset="0"/>
                <a:cs typeface="Times New Roman" pitchFamily="18" charset="0"/>
                <a:hlinkClick r:id="rId3"/>
              </a:rPr>
              <a:t>10.1109/ICSSA45270.2018.00024</a:t>
            </a:r>
            <a:endParaRPr lang="en-US" sz="2800" dirty="0" smtClean="0">
              <a:latin typeface="Times New Roman" pitchFamily="18" charset="0"/>
              <a:cs typeface="Times New Roman" pitchFamily="18" charset="0"/>
            </a:endParaRPr>
          </a:p>
          <a:p>
            <a:pPr algn="just">
              <a:lnSpc>
                <a:spcPct val="120000"/>
              </a:lnSpc>
            </a:pPr>
            <a:endParaRPr lang="en-US" sz="2000" dirty="0" smtClean="0">
              <a:latin typeface="Times New Roman" pitchFamily="18" charset="0"/>
              <a:cs typeface="Times New Roman" pitchFamily="18" charset="0"/>
            </a:endParaRPr>
          </a:p>
          <a:p>
            <a:pPr algn="just">
              <a:lnSpc>
                <a:spcPct val="120000"/>
              </a:lnSpc>
              <a:buNone/>
            </a:pPr>
            <a:r>
              <a:rPr lang="en-US" sz="2800" b="1" dirty="0" smtClean="0">
                <a:latin typeface="Times New Roman" pitchFamily="18" charset="0"/>
                <a:cs typeface="Times New Roman" pitchFamily="18" charset="0"/>
              </a:rPr>
              <a:t>METHODOLOGY:</a:t>
            </a:r>
          </a:p>
          <a:p>
            <a:pPr algn="just">
              <a:lnSpc>
                <a:spcPct val="120000"/>
              </a:lnSpc>
            </a:pPr>
            <a:r>
              <a:rPr lang="en-US" sz="2800" dirty="0" smtClean="0">
                <a:latin typeface="Times New Roman" pitchFamily="18" charset="0"/>
                <a:cs typeface="Times New Roman" pitchFamily="18" charset="0"/>
              </a:rPr>
              <a:t>The process includes obtaining the Androzoo database, processing the database, selecting the apps, and downloading the APK files. They also describe how to setup the CuckooDroid malware analysis platform and generate comprehensive reports for each application.</a:t>
            </a:r>
          </a:p>
          <a:p>
            <a:pPr>
              <a:lnSpc>
                <a:spcPct val="120000"/>
              </a:lnSpc>
            </a:pPr>
            <a:endParaRPr lang="en-US" sz="2800" dirty="0" smtClean="0">
              <a:latin typeface="Times New Roman" pitchFamily="18" charset="0"/>
              <a:cs typeface="Times New Roman" pitchFamily="18"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sz="1300">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0075" y="200026"/>
            <a:ext cx="10982425" cy="72866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smtClean="0">
                <a:solidFill>
                  <a:schemeClr val="dk1"/>
                </a:solidFill>
                <a:latin typeface="Times New Roman"/>
                <a:ea typeface="Times New Roman"/>
                <a:cs typeface="Times New Roman"/>
                <a:sym typeface="Times New Roman"/>
              </a:rPr>
              <a:t>LITERATURE  </a:t>
            </a:r>
            <a:r>
              <a:rPr lang="en-US" sz="3600" b="1" i="0" u="none" dirty="0">
                <a:solidFill>
                  <a:schemeClr val="dk1"/>
                </a:solidFill>
                <a:latin typeface="Times New Roman"/>
                <a:ea typeface="Times New Roman"/>
                <a:cs typeface="Times New Roman"/>
                <a:sym typeface="Times New Roman"/>
              </a:rPr>
              <a:t>SURVEY</a:t>
            </a:r>
            <a:endParaRPr sz="3600" dirty="0"/>
          </a:p>
        </p:txBody>
      </p:sp>
      <p:sp>
        <p:nvSpPr>
          <p:cNvPr id="8" name="TextBox 7">
            <a:extLst>
              <a:ext uri="{FF2B5EF4-FFF2-40B4-BE49-F238E27FC236}">
                <a16:creationId xmlns:a16="http://schemas.microsoft.com/office/drawing/2014/main" id="{421480FE-3823-FA89-8004-E1D47A32840D}"/>
              </a:ext>
            </a:extLst>
          </p:cNvPr>
          <p:cNvSpPr txBox="1"/>
          <p:nvPr/>
        </p:nvSpPr>
        <p:spPr>
          <a:xfrm>
            <a:off x="776253" y="1028700"/>
            <a:ext cx="10749134" cy="4228850"/>
          </a:xfrm>
          <a:prstGeom prst="rect">
            <a:avLst/>
          </a:prstGeom>
          <a:noFill/>
        </p:spPr>
        <p:txBody>
          <a:bodyPr wrap="square">
            <a:spAutoFit/>
          </a:bodyPr>
          <a:lstStyle/>
          <a:p>
            <a:pPr algn="just">
              <a:lnSpc>
                <a:spcPct val="120000"/>
              </a:lnSpc>
            </a:pPr>
            <a:r>
              <a:rPr lang="en-US" sz="2800" dirty="0" smtClean="0">
                <a:latin typeface="Times New Roman" pitchFamily="18" charset="0"/>
                <a:cs typeface="Times New Roman" pitchFamily="18" charset="0"/>
              </a:rPr>
              <a:t>Hossain Shahriar, Victor Clincy “Analysis For IOT Malware Detection”,  2019 IEEE 43</a:t>
            </a:r>
            <a:r>
              <a:rPr lang="en-US" sz="2800" baseline="30000" dirty="0" smtClean="0">
                <a:latin typeface="Times New Roman" pitchFamily="18" charset="0"/>
                <a:cs typeface="Times New Roman" pitchFamily="18" charset="0"/>
              </a:rPr>
              <a:t>rd</a:t>
            </a:r>
            <a:r>
              <a:rPr lang="en-US" sz="2800" dirty="0" smtClean="0">
                <a:latin typeface="Times New Roman" pitchFamily="18" charset="0"/>
                <a:cs typeface="Times New Roman" pitchFamily="18" charset="0"/>
              </a:rPr>
              <a:t> Annual Computer Software and Applications conference (COMPSAC), 2 </a:t>
            </a:r>
            <a:r>
              <a:rPr lang="en-US" sz="2800" dirty="0">
                <a:latin typeface="Times New Roman" pitchFamily="18" charset="0"/>
                <a:cs typeface="Times New Roman" pitchFamily="18" charset="0"/>
              </a:rPr>
              <a:t>Pages, DOI: </a:t>
            </a:r>
            <a:r>
              <a:rPr lang="en-US" sz="2800" u="sng" dirty="0" smtClean="0">
                <a:latin typeface="Times New Roman" pitchFamily="18" charset="0"/>
                <a:cs typeface="Times New Roman" pitchFamily="18" charset="0"/>
                <a:hlinkClick r:id="rId3"/>
              </a:rPr>
              <a:t>10.1109/COMPSAC.2019.00141</a:t>
            </a:r>
            <a:endParaRPr lang="en-US" sz="2800" dirty="0" smtClean="0">
              <a:latin typeface="Times New Roman" pitchFamily="18" charset="0"/>
              <a:cs typeface="Times New Roman" pitchFamily="18" charset="0"/>
            </a:endParaRPr>
          </a:p>
          <a:p>
            <a:pPr algn="just">
              <a:lnSpc>
                <a:spcPct val="120000"/>
              </a:lnSpc>
              <a:buNone/>
            </a:pPr>
            <a:endParaRPr lang="en-US" sz="2800" dirty="0" smtClean="0">
              <a:latin typeface="Times New Roman" pitchFamily="18" charset="0"/>
              <a:cs typeface="Times New Roman" pitchFamily="18" charset="0"/>
            </a:endParaRPr>
          </a:p>
          <a:p>
            <a:pPr algn="just">
              <a:lnSpc>
                <a:spcPct val="120000"/>
              </a:lnSpc>
              <a:buNone/>
            </a:pPr>
            <a:r>
              <a:rPr lang="en-US" sz="2800" b="1" dirty="0" smtClean="0">
                <a:latin typeface="Times New Roman" pitchFamily="18" charset="0"/>
                <a:cs typeface="Times New Roman" pitchFamily="18" charset="0"/>
              </a:rPr>
              <a:t>METHODOLOGY:</a:t>
            </a:r>
          </a:p>
          <a:p>
            <a:pPr algn="just">
              <a:lnSpc>
                <a:spcPct val="120000"/>
              </a:lnSpc>
            </a:pPr>
            <a:r>
              <a:rPr lang="en-US" sz="2800" dirty="0" smtClean="0">
                <a:latin typeface="Times New Roman" pitchFamily="18" charset="0"/>
                <a:cs typeface="Times New Roman" pitchFamily="18" charset="0"/>
              </a:rPr>
              <a:t>They collected information on various approches of Malware Detection that includes Block chain Technology, Image based Malware Recognition and Machine Learning methodologies, Mobile Malware (</a:t>
            </a:r>
            <a:r>
              <a:rPr lang="en-US" sz="2800" dirty="0" err="1" smtClean="0">
                <a:latin typeface="Times New Roman" pitchFamily="18" charset="0"/>
                <a:cs typeface="Times New Roman" pitchFamily="18" charset="0"/>
              </a:rPr>
              <a:t>OllyDBG</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sz="1300">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500063" y="200025"/>
            <a:ext cx="11082437" cy="70648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smtClean="0">
                <a:solidFill>
                  <a:schemeClr val="dk1"/>
                </a:solidFill>
                <a:latin typeface="Times New Roman"/>
                <a:ea typeface="Times New Roman"/>
                <a:cs typeface="Times New Roman"/>
                <a:sym typeface="Times New Roman"/>
              </a:rPr>
              <a:t>LITERATURE  </a:t>
            </a:r>
            <a:r>
              <a:rPr lang="en-US" sz="3600" b="1" i="0" u="none" dirty="0">
                <a:solidFill>
                  <a:schemeClr val="dk1"/>
                </a:solidFill>
                <a:latin typeface="Times New Roman"/>
                <a:ea typeface="Times New Roman"/>
                <a:cs typeface="Times New Roman"/>
                <a:sym typeface="Times New Roman"/>
              </a:rPr>
              <a:t>SURVEY</a:t>
            </a:r>
            <a:endParaRPr sz="3600" dirty="0"/>
          </a:p>
        </p:txBody>
      </p:sp>
      <p:sp>
        <p:nvSpPr>
          <p:cNvPr id="8" name="TextBox 7">
            <a:extLst>
              <a:ext uri="{FF2B5EF4-FFF2-40B4-BE49-F238E27FC236}">
                <a16:creationId xmlns:a16="http://schemas.microsoft.com/office/drawing/2014/main" id="{421480FE-3823-FA89-8004-E1D47A32840D}"/>
              </a:ext>
            </a:extLst>
          </p:cNvPr>
          <p:cNvSpPr txBox="1"/>
          <p:nvPr/>
        </p:nvSpPr>
        <p:spPr>
          <a:xfrm>
            <a:off x="657842" y="906506"/>
            <a:ext cx="11045162" cy="5115246"/>
          </a:xfrm>
          <a:prstGeom prst="rect">
            <a:avLst/>
          </a:prstGeom>
          <a:noFill/>
        </p:spPr>
        <p:txBody>
          <a:bodyPr wrap="square">
            <a:spAutoFit/>
          </a:bodyPr>
          <a:lstStyle/>
          <a:p>
            <a:pPr algn="just">
              <a:lnSpc>
                <a:spcPct val="120000"/>
              </a:lnSpc>
              <a:buNone/>
            </a:pPr>
            <a:r>
              <a:rPr lang="en-US" sz="2800" dirty="0" smtClean="0">
                <a:latin typeface="Times New Roman" pitchFamily="18" charset="0"/>
                <a:cs typeface="Times New Roman" pitchFamily="18" charset="0"/>
              </a:rPr>
              <a:t>Meghna Dhalaria, Ekta Gandotra</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 Framework For Detection Of Android Malware Using Static Features”, 2020 IEEE 17</a:t>
            </a:r>
            <a:r>
              <a:rPr lang="en-US" sz="2800" baseline="30000" dirty="0" smtClean="0">
                <a:latin typeface="Times New Roman" pitchFamily="18" charset="0"/>
                <a:cs typeface="Times New Roman" pitchFamily="18" charset="0"/>
              </a:rPr>
              <a:t>th</a:t>
            </a:r>
            <a:r>
              <a:rPr lang="en-US" sz="2800" dirty="0" smtClean="0">
                <a:latin typeface="Times New Roman" pitchFamily="18" charset="0"/>
                <a:cs typeface="Times New Roman" pitchFamily="18" charset="0"/>
              </a:rPr>
              <a:t> India Council International Conference (INDOCON</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DOI:</a:t>
            </a:r>
            <a:r>
              <a:rPr lang="en-US" sz="2800" b="1"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hlinkClick r:id="rId3"/>
              </a:rPr>
              <a:t>10.1109/INDICON49873.2020.9342511</a:t>
            </a:r>
            <a:endParaRPr lang="en-US" sz="2800" u="sng" dirty="0" smtClean="0">
              <a:latin typeface="Times New Roman" pitchFamily="18" charset="0"/>
              <a:cs typeface="Times New Roman" pitchFamily="18" charset="0"/>
            </a:endParaRPr>
          </a:p>
          <a:p>
            <a:pPr algn="just">
              <a:lnSpc>
                <a:spcPct val="120000"/>
              </a:lnSpc>
              <a:buNone/>
            </a:pPr>
            <a:endParaRPr lang="en-US" sz="2000" b="1" u="sng" dirty="0" smtClean="0">
              <a:latin typeface="Times New Roman" pitchFamily="18" charset="0"/>
              <a:cs typeface="Times New Roman" pitchFamily="18" charset="0"/>
            </a:endParaRPr>
          </a:p>
          <a:p>
            <a:pPr algn="just">
              <a:lnSpc>
                <a:spcPct val="120000"/>
              </a:lnSpc>
              <a:buNone/>
            </a:pPr>
            <a:r>
              <a:rPr lang="en-US" sz="2800" b="1" dirty="0" smtClean="0">
                <a:latin typeface="Times New Roman" pitchFamily="18" charset="0"/>
                <a:cs typeface="Times New Roman" pitchFamily="18" charset="0"/>
              </a:rPr>
              <a:t>METHODOLOGY:</a:t>
            </a:r>
          </a:p>
          <a:p>
            <a:pPr algn="just">
              <a:lnSpc>
                <a:spcPct val="120000"/>
              </a:lnSpc>
              <a:buNone/>
            </a:pPr>
            <a:r>
              <a:rPr lang="en-US" sz="2800" dirty="0" smtClean="0">
                <a:latin typeface="Times New Roman" pitchFamily="18" charset="0"/>
                <a:cs typeface="Times New Roman" pitchFamily="18" charset="0"/>
              </a:rPr>
              <a:t>They proposed a framework based on static features to recognize malware apps which is collecting the data samples (Android apps) and perform labeling using Python Scripts machine learning classifiers i.e. Support Vector Machine (SVM), Random Forest (RF), K-Nearest Neighbor (K-NN) and Decision Tree (DT) and then compare the results.</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sz="1300">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557212" y="171451"/>
            <a:ext cx="11025289" cy="57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smtClean="0">
                <a:solidFill>
                  <a:schemeClr val="dk1"/>
                </a:solidFill>
                <a:latin typeface="Times New Roman"/>
                <a:ea typeface="Times New Roman"/>
                <a:cs typeface="Times New Roman"/>
                <a:sym typeface="Times New Roman"/>
              </a:rPr>
              <a:t>LITERATURE  </a:t>
            </a:r>
            <a:r>
              <a:rPr lang="en-US" sz="3600" b="1" i="0" u="none" dirty="0">
                <a:solidFill>
                  <a:schemeClr val="dk1"/>
                </a:solidFill>
                <a:latin typeface="Times New Roman"/>
                <a:ea typeface="Times New Roman"/>
                <a:cs typeface="Times New Roman"/>
                <a:sym typeface="Times New Roman"/>
              </a:rPr>
              <a:t>SURVEY</a:t>
            </a:r>
            <a:endParaRPr sz="3600" dirty="0"/>
          </a:p>
        </p:txBody>
      </p:sp>
      <p:sp>
        <p:nvSpPr>
          <p:cNvPr id="8" name="TextBox 7">
            <a:extLst>
              <a:ext uri="{FF2B5EF4-FFF2-40B4-BE49-F238E27FC236}">
                <a16:creationId xmlns:a16="http://schemas.microsoft.com/office/drawing/2014/main" id="{421480FE-3823-FA89-8004-E1D47A32840D}"/>
              </a:ext>
            </a:extLst>
          </p:cNvPr>
          <p:cNvSpPr txBox="1"/>
          <p:nvPr/>
        </p:nvSpPr>
        <p:spPr>
          <a:xfrm>
            <a:off x="557212" y="785814"/>
            <a:ext cx="11025288" cy="5632311"/>
          </a:xfrm>
          <a:prstGeom prst="rect">
            <a:avLst/>
          </a:prstGeom>
          <a:noFill/>
        </p:spPr>
        <p:txBody>
          <a:bodyPr wrap="square">
            <a:spAutoFit/>
          </a:bodyPr>
          <a:lstStyle/>
          <a:p>
            <a:pPr algn="just">
              <a:lnSpc>
                <a:spcPct val="120000"/>
              </a:lnSpc>
            </a:pPr>
            <a:r>
              <a:rPr lang="en-US" sz="2800" dirty="0" smtClean="0">
                <a:latin typeface="Times New Roman" pitchFamily="18" charset="0"/>
                <a:cs typeface="Times New Roman" pitchFamily="18" charset="0"/>
              </a:rPr>
              <a:t>Kamalakanta Sethi, Rahul Kumar, Lingaraj Sethi, Padmalochan Bera, Prashanta Kumar Patra “A Novel Machine Learning Based Malware Detection and Classification Framework”, 2019 International Conference On Cyber Security and Protection of Digital Services, DOI:</a:t>
            </a:r>
            <a:r>
              <a:rPr lang="en-US" sz="2800" b="1"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hlinkClick r:id="rId3"/>
              </a:rPr>
              <a:t>10.1109/CyberSecPODS.2019.8885196</a:t>
            </a:r>
            <a:endParaRPr lang="en-US" sz="2800" u="sng" dirty="0" smtClean="0">
              <a:latin typeface="Times New Roman" pitchFamily="18" charset="0"/>
              <a:cs typeface="Times New Roman" pitchFamily="18" charset="0"/>
            </a:endParaRPr>
          </a:p>
          <a:p>
            <a:pPr algn="just">
              <a:lnSpc>
                <a:spcPct val="120000"/>
              </a:lnSpc>
            </a:pPr>
            <a:endParaRPr lang="en-US" sz="2000" u="sng" dirty="0" smtClean="0">
              <a:latin typeface="Times New Roman" pitchFamily="18" charset="0"/>
              <a:cs typeface="Times New Roman" pitchFamily="18" charset="0"/>
            </a:endParaRPr>
          </a:p>
          <a:p>
            <a:pPr algn="just">
              <a:lnSpc>
                <a:spcPct val="120000"/>
              </a:lnSpc>
              <a:buNone/>
            </a:pPr>
            <a:r>
              <a:rPr lang="en-US" sz="2800" b="1" dirty="0" smtClean="0">
                <a:latin typeface="Times New Roman" pitchFamily="18" charset="0"/>
                <a:cs typeface="Times New Roman" pitchFamily="18" charset="0"/>
              </a:rPr>
              <a:t>METHODOLOGY:</a:t>
            </a:r>
          </a:p>
          <a:p>
            <a:pPr algn="just">
              <a:lnSpc>
                <a:spcPct val="120000"/>
              </a:lnSpc>
              <a:buNone/>
            </a:pPr>
            <a:r>
              <a:rPr lang="en-US" sz="2800" dirty="0" smtClean="0">
                <a:latin typeface="Times New Roman" pitchFamily="18" charset="0"/>
                <a:cs typeface="Times New Roman" pitchFamily="18" charset="0"/>
              </a:rPr>
              <a:t>They done Python script for extraction of essential features. Machine learning algorithms that are provided under Scikit - learn library in python for detection and classification of the given dataset, Cuckoo Sandbox to obtain static and dynamic analysis report of a file.</a:t>
            </a:r>
            <a:endParaRPr lang="en-US" sz="2800" dirty="0">
              <a:latin typeface="Times New Roman" pitchFamily="18" charset="0"/>
              <a:cs typeface="Times New Roman" pitchFamily="18"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sz="1300">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600" y="183190"/>
            <a:ext cx="109728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smtClean="0">
                <a:solidFill>
                  <a:schemeClr val="dk1"/>
                </a:solidFill>
                <a:latin typeface="Times New Roman"/>
                <a:ea typeface="Times New Roman"/>
                <a:cs typeface="Times New Roman"/>
                <a:sym typeface="Times New Roman"/>
              </a:rPr>
              <a:t>EXISTING SYSTEM</a:t>
            </a:r>
            <a:endParaRPr sz="3600" dirty="0"/>
          </a:p>
        </p:txBody>
      </p:sp>
      <p:sp>
        <p:nvSpPr>
          <p:cNvPr id="118" name="Google Shape;118;p5"/>
          <p:cNvSpPr txBox="1"/>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a:t>
            </a:r>
            <a:endParaRPr/>
          </a:p>
        </p:txBody>
      </p:sp>
      <p:sp>
        <p:nvSpPr>
          <p:cNvPr id="9" name="Google Shape;97;p3"/>
          <p:cNvSpPr txBox="1">
            <a:spLocks noGrp="1"/>
          </p:cNvSpPr>
          <p:nvPr>
            <p:ph type="body" idx="1"/>
          </p:nvPr>
        </p:nvSpPr>
        <p:spPr>
          <a:xfrm>
            <a:off x="609600" y="1028699"/>
            <a:ext cx="10972800" cy="5441950"/>
          </a:xfrm>
          <a:prstGeom prst="rect">
            <a:avLst/>
          </a:prstGeom>
          <a:noFill/>
          <a:ln>
            <a:noFill/>
          </a:ln>
        </p:spPr>
        <p:txBody>
          <a:bodyPr spcFirstLastPara="1" wrap="square" lIns="91425" tIns="45700" rIns="91425" bIns="45700" anchor="t" anchorCtr="0">
            <a:noAutofit/>
          </a:bodyPr>
          <a:lstStyle/>
          <a:p>
            <a:pPr algn="ctr">
              <a:buNone/>
            </a:pPr>
            <a:r>
              <a:rPr lang="en-US" sz="2800" b="1" dirty="0">
                <a:solidFill>
                  <a:schemeClr val="tx1"/>
                </a:solidFill>
                <a:latin typeface="Times New Roman" pitchFamily="18" charset="0"/>
                <a:cs typeface="Times New Roman" pitchFamily="18" charset="0"/>
              </a:rPr>
              <a:t>INTEGRATED STATIC AND DYNAMIC ANALYSIS FOR MALWARE DETECTION</a:t>
            </a:r>
          </a:p>
          <a:p>
            <a:pPr algn="just"/>
            <a:r>
              <a:rPr lang="en-US" sz="2800" dirty="0">
                <a:solidFill>
                  <a:schemeClr val="tx1"/>
                </a:solidFill>
                <a:latin typeface="Times New Roman" pitchFamily="18" charset="0"/>
                <a:cs typeface="Times New Roman" pitchFamily="18" charset="0"/>
              </a:rPr>
              <a:t>This method is done for extracting the API calls made by a binary file while in execution</a:t>
            </a:r>
          </a:p>
          <a:p>
            <a:pPr algn="just"/>
            <a:r>
              <a:rPr lang="en-US" sz="2800" dirty="0">
                <a:solidFill>
                  <a:schemeClr val="tx1"/>
                </a:solidFill>
                <a:latin typeface="Times New Roman" pitchFamily="18" charset="0"/>
                <a:cs typeface="Times New Roman" pitchFamily="18" charset="0"/>
              </a:rPr>
              <a:t>Static analysis is done by extracting the PSI features and dynamic analysis is done by extracting API call </a:t>
            </a:r>
            <a:r>
              <a:rPr lang="en-US" sz="2800" dirty="0" smtClean="0">
                <a:solidFill>
                  <a:schemeClr val="tx1"/>
                </a:solidFill>
                <a:latin typeface="Times New Roman" pitchFamily="18" charset="0"/>
                <a:cs typeface="Times New Roman" pitchFamily="18" charset="0"/>
              </a:rPr>
              <a:t>sequence</a:t>
            </a:r>
          </a:p>
          <a:p>
            <a:pPr algn="just">
              <a:buNone/>
            </a:pPr>
            <a:endParaRPr lang="en-US" sz="1400" dirty="0" smtClean="0">
              <a:solidFill>
                <a:schemeClr val="tx1"/>
              </a:solidFill>
              <a:latin typeface="Times New Roman" pitchFamily="18" charset="0"/>
              <a:cs typeface="Times New Roman" pitchFamily="18" charset="0"/>
            </a:endParaRPr>
          </a:p>
          <a:p>
            <a:pPr algn="just">
              <a:buNone/>
            </a:pPr>
            <a:r>
              <a:rPr lang="en-US" sz="2800" dirty="0" smtClean="0">
                <a:solidFill>
                  <a:schemeClr val="tx1"/>
                </a:solidFill>
                <a:latin typeface="Times New Roman" pitchFamily="18" charset="0"/>
                <a:cs typeface="Times New Roman" pitchFamily="18" charset="0"/>
              </a:rPr>
              <a:t>Link: </a:t>
            </a:r>
            <a:endParaRPr lang="en-US" sz="2800" dirty="0" smtClean="0">
              <a:solidFill>
                <a:schemeClr val="tx1"/>
              </a:solidFill>
              <a:latin typeface="Times New Roman" pitchFamily="18" charset="0"/>
              <a:cs typeface="Times New Roman" pitchFamily="18" charset="0"/>
            </a:endParaRPr>
          </a:p>
          <a:p>
            <a:pPr algn="just">
              <a:buNone/>
            </a:pPr>
            <a:r>
              <a:rPr lang="en-US" sz="2800" dirty="0" smtClean="0">
                <a:solidFill>
                  <a:schemeClr val="tx1"/>
                </a:solidFill>
                <a:latin typeface="Times New Roman" pitchFamily="18" charset="0"/>
                <a:cs typeface="Times New Roman" pitchFamily="18" charset="0"/>
                <a:hlinkClick r:id="rId3"/>
              </a:rPr>
              <a:t>https</a:t>
            </a:r>
            <a:r>
              <a:rPr lang="en-US" sz="2800" dirty="0" smtClean="0">
                <a:solidFill>
                  <a:schemeClr val="tx1"/>
                </a:solidFill>
                <a:latin typeface="Times New Roman" pitchFamily="18" charset="0"/>
                <a:cs typeface="Times New Roman" pitchFamily="18" charset="0"/>
                <a:hlinkClick r:id="rId3"/>
              </a:rPr>
              <a:t>://www.sciencedirect.com/science/article/pii/S1877050915002136</a:t>
            </a:r>
            <a:r>
              <a:rPr lang="en-US" sz="2800" dirty="0" smtClean="0">
                <a:solidFill>
                  <a:schemeClr val="tx1"/>
                </a:solidFill>
                <a:latin typeface="Times New Roman" pitchFamily="18" charset="0"/>
                <a:cs typeface="Times New Roman" pitchFamily="18" charset="0"/>
              </a:rPr>
              <a:t> </a:t>
            </a:r>
          </a:p>
          <a:p>
            <a:pPr marL="203200" indent="0" algn="just">
              <a:lnSpc>
                <a:spcPct val="90000"/>
              </a:lnSpc>
              <a:spcBef>
                <a:spcPts val="640"/>
              </a:spcBef>
              <a:buSzPts val="3200"/>
              <a:buNone/>
            </a:pPr>
            <a:endParaRPr lang="en-US" sz="2800" b="0" i="0" u="none" dirty="0" smtClean="0">
              <a:solidFill>
                <a:schemeClr val="dk1"/>
              </a:solidFill>
              <a:latin typeface="Times New Roman" pitchFamily="18" charset="0"/>
              <a:ea typeface="Times New Roman"/>
              <a:cs typeface="Times New Roman" pitchFamily="18" charset="0"/>
              <a:sym typeface="Times New Roman"/>
            </a:endParaRPr>
          </a:p>
          <a:p>
            <a:pPr marL="203200" indent="0" algn="just">
              <a:lnSpc>
                <a:spcPct val="90000"/>
              </a:lnSpc>
              <a:spcBef>
                <a:spcPts val="640"/>
              </a:spcBef>
              <a:buSzPts val="3200"/>
              <a:buNone/>
            </a:pPr>
            <a:endParaRPr lang="en-US" sz="2600" b="0" i="0" u="none" dirty="0" smtClean="0">
              <a:solidFill>
                <a:schemeClr val="dk1"/>
              </a:solidFill>
              <a:latin typeface="Times New Roman" pitchFamily="18" charset="0"/>
              <a:ea typeface="Times New Roman"/>
              <a:cs typeface="Times New Roman" pitchFamily="18" charset="0"/>
              <a:sym typeface="Times New Roman"/>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4159623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09600" y="162870"/>
            <a:ext cx="10972800" cy="75153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smtClean="0">
                <a:solidFill>
                  <a:schemeClr val="dk1"/>
                </a:solidFill>
                <a:latin typeface="Times New Roman"/>
                <a:ea typeface="Times New Roman"/>
                <a:cs typeface="Times New Roman"/>
                <a:sym typeface="Times New Roman"/>
              </a:rPr>
              <a:t>PROBLEM STATEMENT</a:t>
            </a:r>
            <a:endParaRPr sz="3600" dirty="0"/>
          </a:p>
        </p:txBody>
      </p:sp>
      <p:sp>
        <p:nvSpPr>
          <p:cNvPr id="7" name="Google Shape;97;p3"/>
          <p:cNvSpPr txBox="1">
            <a:spLocks noGrp="1"/>
          </p:cNvSpPr>
          <p:nvPr>
            <p:ph type="body" idx="1"/>
          </p:nvPr>
        </p:nvSpPr>
        <p:spPr>
          <a:xfrm>
            <a:off x="609600" y="914400"/>
            <a:ext cx="10972800" cy="5700713"/>
          </a:xfrm>
          <a:prstGeom prst="rect">
            <a:avLst/>
          </a:prstGeom>
          <a:noFill/>
          <a:ln>
            <a:noFill/>
          </a:ln>
        </p:spPr>
        <p:txBody>
          <a:bodyPr spcFirstLastPara="1" wrap="square" lIns="91425" tIns="45700" rIns="91425" bIns="45700" anchor="t" anchorCtr="0">
            <a:noAutofit/>
          </a:bodyPr>
          <a:lstStyle/>
          <a:p>
            <a:pPr algn="just"/>
            <a:r>
              <a:rPr lang="en-US" sz="2800" dirty="0">
                <a:solidFill>
                  <a:schemeClr val="tx1"/>
                </a:solidFill>
                <a:latin typeface="Times New Roman" pitchFamily="18" charset="0"/>
                <a:cs typeface="Times New Roman" pitchFamily="18" charset="0"/>
              </a:rPr>
              <a:t>The rapid growth of </a:t>
            </a:r>
            <a:r>
              <a:rPr lang="en-US" sz="2800" dirty="0" err="1">
                <a:solidFill>
                  <a:schemeClr val="tx1"/>
                </a:solidFill>
                <a:latin typeface="Times New Roman" pitchFamily="18" charset="0"/>
                <a:cs typeface="Times New Roman" pitchFamily="18" charset="0"/>
              </a:rPr>
              <a:t>IoT</a:t>
            </a:r>
            <a:r>
              <a:rPr lang="en-US" sz="2800" dirty="0">
                <a:solidFill>
                  <a:schemeClr val="tx1"/>
                </a:solidFill>
                <a:latin typeface="Times New Roman" pitchFamily="18" charset="0"/>
                <a:cs typeface="Times New Roman" pitchFamily="18" charset="0"/>
              </a:rPr>
              <a:t> devices has increased the risk of malware attacks, highlighting the need for effective malware detection </a:t>
            </a:r>
            <a:r>
              <a:rPr lang="en-US" sz="2800" dirty="0" smtClean="0">
                <a:solidFill>
                  <a:schemeClr val="tx1"/>
                </a:solidFill>
                <a:latin typeface="Times New Roman" pitchFamily="18" charset="0"/>
                <a:cs typeface="Times New Roman" pitchFamily="18" charset="0"/>
              </a:rPr>
              <a:t>mechanisms. </a:t>
            </a:r>
          </a:p>
          <a:p>
            <a:pPr algn="just"/>
            <a:r>
              <a:rPr lang="en-US" sz="2800" dirty="0">
                <a:solidFill>
                  <a:schemeClr val="tx1"/>
                </a:solidFill>
                <a:latin typeface="Times New Roman" pitchFamily="18" charset="0"/>
                <a:cs typeface="Times New Roman" pitchFamily="18" charset="0"/>
              </a:rPr>
              <a:t>The presence of malware in </a:t>
            </a:r>
            <a:r>
              <a:rPr lang="en-US" sz="2800" dirty="0" err="1">
                <a:solidFill>
                  <a:schemeClr val="tx1"/>
                </a:solidFill>
                <a:latin typeface="Times New Roman" pitchFamily="18" charset="0"/>
                <a:cs typeface="Times New Roman" pitchFamily="18" charset="0"/>
              </a:rPr>
              <a:t>IoT</a:t>
            </a:r>
            <a:r>
              <a:rPr lang="en-US" sz="2800" dirty="0">
                <a:solidFill>
                  <a:schemeClr val="tx1"/>
                </a:solidFill>
                <a:latin typeface="Times New Roman" pitchFamily="18" charset="0"/>
                <a:cs typeface="Times New Roman" pitchFamily="18" charset="0"/>
              </a:rPr>
              <a:t> device datasets can lead to severe consequences, including data breaches, system malfunctions, and compromised device </a:t>
            </a:r>
            <a:r>
              <a:rPr lang="en-US" sz="2800" dirty="0" smtClean="0">
                <a:solidFill>
                  <a:schemeClr val="tx1"/>
                </a:solidFill>
                <a:latin typeface="Times New Roman" pitchFamily="18" charset="0"/>
                <a:cs typeface="Times New Roman" pitchFamily="18" charset="0"/>
              </a:rPr>
              <a:t>performance.</a:t>
            </a:r>
          </a:p>
          <a:p>
            <a:pPr algn="just"/>
            <a:r>
              <a:rPr lang="en-US" sz="2800" dirty="0">
                <a:solidFill>
                  <a:schemeClr val="tx1"/>
                </a:solidFill>
                <a:latin typeface="Times New Roman" pitchFamily="18" charset="0"/>
                <a:cs typeface="Times New Roman" pitchFamily="18" charset="0"/>
              </a:rPr>
              <a:t>This project aims to develop a malware detection system for </a:t>
            </a:r>
            <a:r>
              <a:rPr lang="en-US" sz="2800" dirty="0" err="1">
                <a:solidFill>
                  <a:schemeClr val="tx1"/>
                </a:solidFill>
                <a:latin typeface="Times New Roman" pitchFamily="18" charset="0"/>
                <a:cs typeface="Times New Roman" pitchFamily="18" charset="0"/>
              </a:rPr>
              <a:t>IoT</a:t>
            </a:r>
            <a:r>
              <a:rPr lang="en-US" sz="2800" dirty="0">
                <a:solidFill>
                  <a:schemeClr val="tx1"/>
                </a:solidFill>
                <a:latin typeface="Times New Roman" pitchFamily="18" charset="0"/>
                <a:cs typeface="Times New Roman" pitchFamily="18" charset="0"/>
              </a:rPr>
              <a:t> devices that can accurately identify the presence of malware in </a:t>
            </a:r>
            <a:r>
              <a:rPr lang="en-US" sz="2800" dirty="0" smtClean="0">
                <a:solidFill>
                  <a:schemeClr val="tx1"/>
                </a:solidFill>
                <a:latin typeface="Times New Roman" pitchFamily="18" charset="0"/>
                <a:cs typeface="Times New Roman" pitchFamily="18" charset="0"/>
              </a:rPr>
              <a:t>datasets. </a:t>
            </a:r>
          </a:p>
          <a:p>
            <a:pPr algn="just"/>
            <a:r>
              <a:rPr lang="en-US" sz="2800" dirty="0">
                <a:solidFill>
                  <a:schemeClr val="tx1"/>
                </a:solidFill>
                <a:latin typeface="Times New Roman" pitchFamily="18" charset="0"/>
                <a:cs typeface="Times New Roman" pitchFamily="18" charset="0"/>
              </a:rPr>
              <a:t>By detecting malware early, the system will help mitigate these risks and ensure the security and reliability of </a:t>
            </a:r>
            <a:r>
              <a:rPr lang="en-US" sz="2800" dirty="0" err="1">
                <a:solidFill>
                  <a:schemeClr val="tx1"/>
                </a:solidFill>
                <a:latin typeface="Times New Roman" pitchFamily="18" charset="0"/>
                <a:cs typeface="Times New Roman" pitchFamily="18" charset="0"/>
              </a:rPr>
              <a:t>IoT</a:t>
            </a:r>
            <a:r>
              <a:rPr lang="en-US" sz="2800" dirty="0">
                <a:solidFill>
                  <a:schemeClr val="tx1"/>
                </a:solidFill>
                <a:latin typeface="Times New Roman" pitchFamily="18" charset="0"/>
                <a:cs typeface="Times New Roman" pitchFamily="18" charset="0"/>
              </a:rPr>
              <a:t> devices and their </a:t>
            </a:r>
            <a:r>
              <a:rPr lang="en-US" sz="2800" dirty="0" smtClean="0">
                <a:solidFill>
                  <a:schemeClr val="tx1"/>
                </a:solidFill>
                <a:latin typeface="Times New Roman" pitchFamily="18" charset="0"/>
                <a:cs typeface="Times New Roman" pitchFamily="18" charset="0"/>
              </a:rPr>
              <a:t>data. </a:t>
            </a:r>
            <a:endParaRPr lang="en-US" sz="2800" dirty="0">
              <a:solidFill>
                <a:schemeClr val="tx1"/>
              </a:solidFill>
              <a:latin typeface="Times New Roman" pitchFamily="18" charset="0"/>
              <a:cs typeface="Times New Roman" pitchFamily="18" charset="0"/>
            </a:endParaRPr>
          </a:p>
        </p:txBody>
      </p:sp>
      <p:sp>
        <p:nvSpPr>
          <p:cNvPr id="6" name="Subtitle 2"/>
          <p:cNvSpPr>
            <a:spLocks noGrp="1"/>
          </p:cNvSpPr>
          <p:nvPr/>
        </p:nvSpPr>
        <p:spPr>
          <a:xfrm>
            <a:off x="2895600" y="25527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sz="1300">
              <a:solidFill>
                <a:schemeClr val="dk2"/>
              </a:solidFill>
              <a:latin typeface="Arial"/>
              <a:ea typeface="Arial"/>
              <a:cs typeface="Arial"/>
              <a:sym typeface="Arial"/>
            </a:endParaRPr>
          </a:p>
        </p:txBody>
      </p:sp>
    </p:spTree>
    <p:extLst>
      <p:ext uri="{BB962C8B-B14F-4D97-AF65-F5344CB8AC3E}">
        <p14:creationId xmlns:p14="http://schemas.microsoft.com/office/powerpoint/2010/main" val="2949193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6917729</TotalTime>
  <Words>1265</Words>
  <Application>Microsoft Office PowerPoint</Application>
  <PresentationFormat>Widescreen</PresentationFormat>
  <Paragraphs>133</Paragraphs>
  <Slides>23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Simple Light</vt:lpstr>
      <vt:lpstr>               MALWARE DETECTION FROM IOT DEVICES DATASET </vt:lpstr>
      <vt:lpstr>PowerPoint Presentation</vt:lpstr>
      <vt:lpstr>PowerPoint Presentation</vt:lpstr>
      <vt:lpstr>LITERATURE  SURVEY</vt:lpstr>
      <vt:lpstr>LITERATURE  SURVEY</vt:lpstr>
      <vt:lpstr>LITERATURE  SURVEY</vt:lpstr>
      <vt:lpstr>LITERATURE  SURVEY</vt:lpstr>
      <vt:lpstr>EXISTING SYSTEM</vt:lpstr>
      <vt:lpstr>PROBLEM STATEMENT</vt:lpstr>
      <vt:lpstr>PROPOSED SYSTEM</vt:lpstr>
      <vt:lpstr>SYSTEM ARCHITECTURE</vt:lpstr>
      <vt:lpstr>FLOWCHART</vt:lpstr>
      <vt:lpstr>PROJECT MODULES</vt:lpstr>
      <vt:lpstr>MODULE – 1 DATA COLLECTION</vt:lpstr>
      <vt:lpstr>MODULE - 2 MALWARE ANALYSIS WINDOW</vt:lpstr>
      <vt:lpstr>MODULE - 3 TRAINING PHASE</vt:lpstr>
      <vt:lpstr>MODULE - 4 PREDICTION PHASE</vt:lpstr>
      <vt:lpstr>MODULE - 5 EXPERIMENTAL PHASE</vt:lpstr>
      <vt:lpstr>OUTPUT</vt:lpstr>
      <vt:lpstr>OUTPUT</vt:lpstr>
      <vt:lpstr>OUTPUT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PLASTIC MATERIALS            ON THE SITE OF CATTLE USING CNN</dc:title>
  <dc:creator>admin</dc:creator>
  <cp:lastModifiedBy>MeenaHaniska</cp:lastModifiedBy>
  <cp:revision>241</cp:revision>
  <dcterms:created xsi:type="dcterms:W3CDTF">2018-01-02T16:50:03Z</dcterms:created>
  <dcterms:modified xsi:type="dcterms:W3CDTF">2024-04-29T16:23:33Z</dcterms:modified>
</cp:coreProperties>
</file>