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7305"/>
            <a:ext cx="6177025"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MADHUMEENA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err="1">
                <a:solidFill>
                  <a:srgbClr val="2D936B"/>
                </a:solidFill>
                <a:latin typeface="Trebuchet MS"/>
                <a:cs typeface="Trebuchet MS"/>
              </a:rPr>
              <a:t>Projet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1" name="TextBox 10">
            <a:extLst>
              <a:ext uri="{FF2B5EF4-FFF2-40B4-BE49-F238E27FC236}">
                <a16:creationId xmlns:a16="http://schemas.microsoft.com/office/drawing/2014/main" id="{4020FDD4-592E-FF08-5F2F-3EB633BE4F23}"/>
              </a:ext>
            </a:extLst>
          </p:cNvPr>
          <p:cNvSpPr txBox="1"/>
          <p:nvPr/>
        </p:nvSpPr>
        <p:spPr>
          <a:xfrm>
            <a:off x="1295400" y="914399"/>
            <a:ext cx="8153399" cy="5632311"/>
          </a:xfrm>
          <a:prstGeom prst="rect">
            <a:avLst/>
          </a:prstGeom>
          <a:noFill/>
        </p:spPr>
        <p:txBody>
          <a:bodyPr wrap="square">
            <a:spAutoFit/>
          </a:bodyPr>
          <a:lstStyle/>
          <a:p>
            <a:endParaRPr lang="en-IN" dirty="0"/>
          </a:p>
          <a:p>
            <a:r>
              <a:rPr lang="en-IN" dirty="0"/>
              <a:t>1. Training </a:t>
            </a:r>
            <a:r>
              <a:rPr lang="en-IN" dirty="0" err="1"/>
              <a:t>Accuracy:The</a:t>
            </a:r>
            <a:r>
              <a:rPr lang="en-IN" dirty="0"/>
              <a:t> accuracy of the model on the training set during training epochs. This metric indicates how well the model is learning from the training data.</a:t>
            </a:r>
          </a:p>
          <a:p>
            <a:r>
              <a:rPr lang="en-IN" dirty="0"/>
              <a:t>2. Validation Accuracy: The accuracy of the model on a separate validation set during training. This metric helps assess the model's generalization ability and its performance on unseen data.</a:t>
            </a:r>
          </a:p>
          <a:p>
            <a:r>
              <a:rPr lang="en-IN" dirty="0"/>
              <a:t>3. Test Accuracy: The accuracy of the model on the test set, which is a completely separate dataset from the training and validation sets. This metric provides a final assessment of the model's performance and its ability to classify unseen digits accurately.</a:t>
            </a:r>
          </a:p>
          <a:p>
            <a:r>
              <a:rPr lang="en-IN" dirty="0"/>
              <a:t>4. Loss: The loss function value (e.g., cross-entropy loss) during training and validation epochs. Lower loss values indicate better performance, as the model is minimizing its prediction errors.</a:t>
            </a:r>
          </a:p>
          <a:p>
            <a:r>
              <a:rPr lang="en-IN" dirty="0"/>
              <a:t>5. Confusion Matrix: A matrix showing the number of correct and incorrect predictions for each digit class. This matrix provides insights into which digits the model struggles to classify accurately.</a:t>
            </a:r>
          </a:p>
          <a:p>
            <a:r>
              <a:rPr lang="en-IN" dirty="0"/>
              <a:t>6. Precision, Recall, F1-score: Additional metrics such as precision, recall, and F1-score can be calculated for each digit class to evaluate the model's performance on a per-class basis.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4400" dirty="0">
                <a:solidFill>
                  <a:srgbClr val="0D0D0D"/>
                </a:solidFill>
                <a:latin typeface="Söhne"/>
              </a:rPr>
              <a:t>               </a:t>
            </a:r>
            <a:r>
              <a:rPr lang="en-IN" sz="4400" b="0" i="0" dirty="0">
                <a:solidFill>
                  <a:srgbClr val="0D0D0D"/>
                </a:solidFill>
                <a:effectLst/>
                <a:latin typeface="Söhne"/>
              </a:rPr>
              <a:t>MNIST Digit Classification using Convolutional Neural Network (CNN)</a:t>
            </a:r>
            <a:endParaRPr lang="en-IN" sz="4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82" y="-2853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lgn="just">
              <a:buFont typeface="Wingdings" panose="05000000000000000000" pitchFamily="2" charset="2"/>
              <a:buChar char="Ø"/>
            </a:pPr>
            <a:endParaRPr lang="en-IN" sz="1800"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85750" indent="-285750" algn="just">
              <a:buFont typeface="Wingdings" panose="05000000000000000000" pitchFamily="2" charset="2"/>
              <a:buChar char="Ø"/>
            </a:pPr>
            <a:endParaRPr lang="en-IN" spc="-20" dirty="0"/>
          </a:p>
          <a:p>
            <a:pPr marL="2571750" lvl="5" indent="-285750" algn="just">
              <a:buFont typeface="Wingdings" panose="05000000000000000000" pitchFamily="2" charset="2"/>
              <a:buChar char="Ø"/>
            </a:pPr>
            <a:r>
              <a:rPr lang="en-IN" spc="-20" dirty="0"/>
              <a:t>    </a:t>
            </a:r>
            <a:r>
              <a:rPr lang="en-IN" sz="2400" spc="-20" dirty="0"/>
              <a:t>P</a:t>
            </a:r>
            <a:r>
              <a:rPr lang="en-IN" sz="2400" spc="15" dirty="0"/>
              <a:t>ROB</a:t>
            </a:r>
            <a:r>
              <a:rPr lang="en-IN" sz="2400" spc="55" dirty="0"/>
              <a:t>L</a:t>
            </a:r>
            <a:r>
              <a:rPr lang="en-IN" sz="2400" spc="-20" dirty="0"/>
              <a:t>E</a:t>
            </a:r>
            <a:r>
              <a:rPr lang="en-IN" sz="2400" spc="20" dirty="0"/>
              <a:t>M </a:t>
            </a:r>
            <a:r>
              <a:rPr lang="en-IN" sz="2400" spc="10" dirty="0"/>
              <a:t>STAT</a:t>
            </a:r>
            <a:r>
              <a:rPr lang="en-IN" sz="2400" spc="-10" dirty="0"/>
              <a:t>E</a:t>
            </a:r>
            <a:r>
              <a:rPr lang="en-IN" sz="2400" spc="-20" dirty="0"/>
              <a:t>ME</a:t>
            </a:r>
            <a:r>
              <a:rPr lang="en-IN" sz="2400" spc="10" dirty="0"/>
              <a:t>NT</a:t>
            </a:r>
            <a:r>
              <a:rPr lang="en-IN" sz="2400" spc="-20" dirty="0"/>
              <a:t> </a:t>
            </a:r>
            <a:endParaRPr lang="en-IN" sz="2400" dirty="0"/>
          </a:p>
          <a:p>
            <a:pPr marL="2628900" lvl="5" indent="-342900" algn="just">
              <a:buFont typeface="Wingdings" panose="05000000000000000000" pitchFamily="2" charset="2"/>
              <a:buChar char="Ø"/>
            </a:pPr>
            <a:r>
              <a:rPr lang="en-IN" sz="2400" spc="-20" dirty="0"/>
              <a:t>  </a:t>
            </a:r>
            <a:r>
              <a:rPr lang="en-IN" sz="2400" spc="5" dirty="0"/>
              <a:t>PROJECT </a:t>
            </a:r>
            <a:r>
              <a:rPr lang="en-IN" sz="2400" spc="-20" dirty="0"/>
              <a:t>OVERVIEW </a:t>
            </a:r>
          </a:p>
          <a:p>
            <a:pPr marL="2628900" lvl="5" indent="-342900" algn="just">
              <a:buFont typeface="Wingdings" panose="05000000000000000000" pitchFamily="2" charset="2"/>
              <a:buChar char="Ø"/>
            </a:pPr>
            <a:r>
              <a:rPr lang="en-IN" sz="2400" spc="-20" dirty="0"/>
              <a:t>  </a:t>
            </a:r>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pPr marL="2628900" lvl="5" indent="-342900" algn="just">
              <a:buFont typeface="Wingdings" panose="05000000000000000000" pitchFamily="2" charset="2"/>
              <a:buChar char="Ø"/>
            </a:pPr>
            <a:r>
              <a:rPr lang="en-IN" sz="2400" spc="-20" dirty="0"/>
              <a:t>  </a:t>
            </a:r>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 </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pPr marL="2628900" lvl="5" indent="-342900" algn="just">
              <a:buFont typeface="Wingdings" panose="05000000000000000000" pitchFamily="2" charset="2"/>
              <a:buChar char="Ø"/>
            </a:pPr>
            <a:r>
              <a:rPr lang="en-IN" sz="2400" spc="-20" dirty="0"/>
              <a:t>  </a:t>
            </a:r>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pPr marL="2628900" lvl="5" indent="-342900" algn="just">
              <a:buFont typeface="Wingdings" panose="05000000000000000000" pitchFamily="2" charset="2"/>
              <a:buChar char="Ø"/>
            </a:pPr>
            <a:r>
              <a:rPr lang="en-IN" sz="2400" spc="-20" dirty="0"/>
              <a:t>  MODELLING</a:t>
            </a:r>
            <a:endParaRPr lang="en-IN" sz="2400" spc="-20" dirty="0">
              <a:latin typeface="Trebuchet MS"/>
            </a:endParaRPr>
          </a:p>
          <a:p>
            <a:pPr marL="2628900" lvl="5" indent="-342900" algn="just">
              <a:buFont typeface="Wingdings" panose="05000000000000000000" pitchFamily="2" charset="2"/>
              <a:buChar char="Ø"/>
            </a:pPr>
            <a:r>
              <a:rPr lang="en-IN" sz="2400" spc="-20" dirty="0">
                <a:latin typeface="Trebuchet MS"/>
              </a:rPr>
              <a:t>  RESULTS</a:t>
            </a:r>
            <a:endParaRPr lang="en-IN" sz="2400" spc="-2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052"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0A45752-1527-BC15-0E12-576A09351B1A}"/>
              </a:ext>
            </a:extLst>
          </p:cNvPr>
          <p:cNvSpPr txBox="1"/>
          <p:nvPr/>
        </p:nvSpPr>
        <p:spPr>
          <a:xfrm>
            <a:off x="1295400" y="1887227"/>
            <a:ext cx="6099142" cy="3170099"/>
          </a:xfrm>
          <a:prstGeom prst="rect">
            <a:avLst/>
          </a:prstGeom>
          <a:noFill/>
        </p:spPr>
        <p:txBody>
          <a:bodyPr wrap="square">
            <a:spAutoFit/>
          </a:bodyPr>
          <a:lstStyle/>
          <a:p>
            <a:pPr algn="just"/>
            <a:r>
              <a:rPr lang="en-US" b="0" i="0" dirty="0">
                <a:solidFill>
                  <a:srgbClr val="0D0D0D"/>
                </a:solidFill>
                <a:effectLst/>
                <a:latin typeface="Söhne"/>
              </a:rPr>
              <a:t> </a:t>
            </a:r>
            <a:r>
              <a:rPr lang="en-US" sz="2000" b="0" i="0" dirty="0">
                <a:solidFill>
                  <a:srgbClr val="0D0D0D"/>
                </a:solidFill>
                <a:effectLst/>
                <a:latin typeface="Söhne"/>
              </a:rPr>
              <a:t>The project aims to build a Convolutional Neural Network (CNN) model for MNIST Digit </a:t>
            </a:r>
            <a:r>
              <a:rPr lang="en-US" sz="2000" b="0" i="0" dirty="0" err="1">
                <a:solidFill>
                  <a:srgbClr val="0D0D0D"/>
                </a:solidFill>
                <a:effectLst/>
                <a:latin typeface="Söhne"/>
              </a:rPr>
              <a:t>Classification</a:t>
            </a:r>
            <a:r>
              <a:rPr lang="en-US" sz="2000" dirty="0" err="1">
                <a:solidFill>
                  <a:srgbClr val="0D0D0D"/>
                </a:solidFill>
                <a:latin typeface="Söhne"/>
              </a:rPr>
              <a:t>.</a:t>
            </a:r>
            <a:r>
              <a:rPr lang="en-US" sz="2000" b="0" i="0" dirty="0" err="1">
                <a:solidFill>
                  <a:srgbClr val="0D0D0D"/>
                </a:solidFill>
                <a:effectLst/>
                <a:latin typeface="Söhne"/>
              </a:rPr>
              <a:t>It</a:t>
            </a:r>
            <a:r>
              <a:rPr lang="en-US" sz="2000" b="0" i="0" dirty="0">
                <a:solidFill>
                  <a:srgbClr val="0D0D0D"/>
                </a:solidFill>
                <a:effectLst/>
                <a:latin typeface="Söhne"/>
              </a:rPr>
              <a:t> involves preprocessing the data, designing the CNN architecture using TensorFlow/</a:t>
            </a:r>
            <a:r>
              <a:rPr lang="en-US" sz="2000" b="0" i="0" dirty="0" err="1">
                <a:solidFill>
                  <a:srgbClr val="0D0D0D"/>
                </a:solidFill>
                <a:effectLst/>
                <a:latin typeface="Söhne"/>
              </a:rPr>
              <a:t>Keras</a:t>
            </a:r>
            <a:r>
              <a:rPr lang="en-US" sz="2000" b="0" i="0" dirty="0">
                <a:solidFill>
                  <a:srgbClr val="0D0D0D"/>
                </a:solidFill>
                <a:effectLst/>
                <a:latin typeface="Söhne"/>
              </a:rPr>
              <a:t>, and training the model. Evaluation of accuracy metrics and fine-tuning for optimal performance are crucial steps. Deliverables include Python code, accuracy metrics, visualizations, and comprehensive </a:t>
            </a:r>
            <a:r>
              <a:rPr lang="en-US" sz="2000" b="0" i="0" dirty="0" err="1">
                <a:solidFill>
                  <a:srgbClr val="0D0D0D"/>
                </a:solidFill>
                <a:effectLst/>
                <a:latin typeface="Söhne"/>
              </a:rPr>
              <a:t>documentation.The</a:t>
            </a:r>
            <a:r>
              <a:rPr lang="en-US" sz="2000" b="0" i="0" dirty="0">
                <a:solidFill>
                  <a:srgbClr val="0D0D0D"/>
                </a:solidFill>
                <a:effectLst/>
                <a:latin typeface="Söhne"/>
              </a:rPr>
              <a:t> goal is to achieve high accuracy in recognizing handwritten digits (0-9) from the MNIST dataset.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D3E721C3-5703-2C46-483A-654983678696}"/>
              </a:ext>
            </a:extLst>
          </p:cNvPr>
          <p:cNvSpPr txBox="1"/>
          <p:nvPr/>
        </p:nvSpPr>
        <p:spPr>
          <a:xfrm>
            <a:off x="1371600" y="1497747"/>
            <a:ext cx="6099142" cy="4093428"/>
          </a:xfrm>
          <a:prstGeom prst="rect">
            <a:avLst/>
          </a:prstGeom>
          <a:noFill/>
        </p:spPr>
        <p:txBody>
          <a:bodyPr wrap="square">
            <a:spAutoFit/>
          </a:bodyPr>
          <a:lstStyle/>
          <a:p>
            <a:endParaRPr lang="en-IN" sz="2000" dirty="0"/>
          </a:p>
          <a:p>
            <a:endParaRPr lang="en-IN" sz="2000" dirty="0"/>
          </a:p>
          <a:p>
            <a:r>
              <a:rPr lang="en-IN" sz="2000" dirty="0"/>
              <a:t>This project focuses on developing a Convolutional Neural Network (CNN) model for accurately classifying handwritten digits from the MNIST dataset. The primary goal is to achieve high accuracy in digit recognition using deep learning techniques. The project encompasses data preprocessing, CNN architecture design and implementation, model training and evaluation, and results analysis.  The final deliverables include Python code, accuracy metrics, visualizations, and documentation detailing the model's architecture and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AA29E0D1-9B72-99B4-F2EE-1E7EE32CE8B4}"/>
              </a:ext>
            </a:extLst>
          </p:cNvPr>
          <p:cNvSpPr txBox="1"/>
          <p:nvPr/>
        </p:nvSpPr>
        <p:spPr>
          <a:xfrm>
            <a:off x="457202" y="1695450"/>
            <a:ext cx="9077324" cy="4524315"/>
          </a:xfrm>
          <a:prstGeom prst="rect">
            <a:avLst/>
          </a:prstGeom>
          <a:noFill/>
        </p:spPr>
        <p:txBody>
          <a:bodyPr wrap="square">
            <a:spAutoFit/>
          </a:bodyPr>
          <a:lstStyle/>
          <a:p>
            <a:r>
              <a:rPr lang="en-IN" dirty="0"/>
              <a:t>1. Researchers and Academics: Researchers and academics are interested in studying the performance and capabilities of CNN models for image classification tasks. They use MNIST Digit Classification projects as benchmarks to compare and improve upon existing algorithms, leading to advancements in machine learning and computer vision.</a:t>
            </a:r>
          </a:p>
          <a:p>
            <a:r>
              <a:rPr lang="en-IN" dirty="0"/>
              <a:t>2. Data Scientists and Machine Learning Engineers: Professionals in these roles utilize CNN models for practical applications, such as developing OCR systems for document processing, implementing automated data entry solutions, or enhancing image analysis techniques in various industries.</a:t>
            </a:r>
          </a:p>
          <a:p>
            <a:r>
              <a:rPr lang="en-IN" dirty="0"/>
              <a:t>3. Software Developers: Developers integrate CNN models into software applications that require digit recognition functionalities, such as mobile apps for digit-based authentication, smart devices for handwritten note transcription, and computer vision systems for object detection and classification.</a:t>
            </a:r>
          </a:p>
          <a:p>
            <a:r>
              <a:rPr lang="en-IN" dirty="0"/>
              <a:t>4. Educational </a:t>
            </a:r>
            <a:r>
              <a:rPr lang="en-IN" dirty="0" err="1"/>
              <a:t>Institutions:MNIST</a:t>
            </a:r>
            <a:r>
              <a:rPr lang="en-IN" dirty="0"/>
              <a:t> Digit Classification projects serve as valuable educational resources for teaching deep learning concepts, CNN architectures, and image classification techniques to students and researchers in machine learning and related fields.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5C717888-85DA-BA33-40B9-890831677E38}"/>
              </a:ext>
            </a:extLst>
          </p:cNvPr>
          <p:cNvSpPr txBox="1"/>
          <p:nvPr/>
        </p:nvSpPr>
        <p:spPr>
          <a:xfrm>
            <a:off x="1295400" y="1524000"/>
            <a:ext cx="8058150" cy="4524315"/>
          </a:xfrm>
          <a:prstGeom prst="rect">
            <a:avLst/>
          </a:prstGeom>
          <a:noFill/>
        </p:spPr>
        <p:txBody>
          <a:bodyPr wrap="square">
            <a:spAutoFit/>
          </a:bodyPr>
          <a:lstStyle/>
          <a:p>
            <a:r>
              <a:rPr lang="en-IN" dirty="0"/>
              <a:t>1. High Accuracy: The CNN model is designed to achieve high accuracy in digit classification, making it suitable for various applications where precision is crucial, such as digit-based authentication systems or document processing.</a:t>
            </a:r>
          </a:p>
          <a:p>
            <a:endParaRPr lang="en-IN" dirty="0"/>
          </a:p>
          <a:p>
            <a:r>
              <a:rPr lang="en-IN" dirty="0"/>
              <a:t>2. Efficient </a:t>
            </a:r>
            <a:r>
              <a:rPr lang="en-IN" dirty="0" err="1"/>
              <a:t>Training:The</a:t>
            </a:r>
            <a:r>
              <a:rPr lang="en-IN" dirty="0"/>
              <a:t> use of CNN architecture ensures efficient training on the MNIST dataset, allowing for faster convergence and better generalization to unseen data, resulting in reliable performance.</a:t>
            </a:r>
          </a:p>
          <a:p>
            <a:endParaRPr lang="en-IN" dirty="0"/>
          </a:p>
          <a:p>
            <a:r>
              <a:rPr lang="en-IN" dirty="0"/>
              <a:t>3. Scalability: The solution is scalable and adaptable to larger datasets or similar image classification tasks, making it applicable in scenarios where digit recognition is part of a broader image analysis pipeline.</a:t>
            </a:r>
          </a:p>
          <a:p>
            <a:endParaRPr lang="en-IN" dirty="0"/>
          </a:p>
          <a:p>
            <a:r>
              <a:rPr lang="en-IN" dirty="0"/>
              <a:t>4. Transfer Learning: The trained CNN model can serve as a basis for transfer learning, enabling fine-tuning or reusing the model's features for related tasks without starting from scratch, saving time and resources.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FEB1B2F4-1400-54DA-C7E3-CB296C752E7D}"/>
              </a:ext>
            </a:extLst>
          </p:cNvPr>
          <p:cNvSpPr txBox="1"/>
          <p:nvPr/>
        </p:nvSpPr>
        <p:spPr>
          <a:xfrm>
            <a:off x="2657475" y="1250042"/>
            <a:ext cx="5491113" cy="5632311"/>
          </a:xfrm>
          <a:prstGeom prst="rect">
            <a:avLst/>
          </a:prstGeom>
          <a:noFill/>
        </p:spPr>
        <p:txBody>
          <a:bodyPr wrap="square">
            <a:spAutoFit/>
          </a:bodyPr>
          <a:lstStyle/>
          <a:p>
            <a:endParaRPr lang="en-IN" dirty="0"/>
          </a:p>
          <a:p>
            <a:r>
              <a:rPr lang="en-IN" dirty="0"/>
              <a:t>1. State-of-the-Art Accuracy: The CNN model is trained to achieve accuracy levels that rival or surpass human performance on the MNIST dataset, showcasing the power and effectiveness of deep learning algorithms for image classification tasks.</a:t>
            </a:r>
          </a:p>
          <a:p>
            <a:r>
              <a:rPr lang="en-IN" dirty="0"/>
              <a:t>2. Speed and Scalability: The solution is designed for efficient training and inference, allowing for rapid processing of digit recognition tasks even on large datasets. This speed and scalability make it suitable for real-time applications and large-scale deployments.</a:t>
            </a:r>
          </a:p>
          <a:p>
            <a:r>
              <a:rPr lang="en-IN" dirty="0"/>
              <a:t>3. </a:t>
            </a:r>
            <a:r>
              <a:rPr lang="en-IN" dirty="0" err="1"/>
              <a:t>Adaptability:The</a:t>
            </a:r>
            <a:r>
              <a:rPr lang="en-IN" dirty="0"/>
              <a:t> CNN architecture is adaptable and can be easily fine-tuned or extended to handle more complex digit recognition challenges or to integrate with other machine learning models for multimodal analysis.</a:t>
            </a:r>
          </a:p>
          <a:p>
            <a:r>
              <a:rPr lang="en-IN" dirty="0"/>
              <a:t>4. User-Friendly Interface: The solution can include a user-friendly interface for easy interaction, where users can input handwritten digits or upload images for classification, providing a seamless.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F5D879C5-A086-3F32-242C-4C9AA0D94485}"/>
              </a:ext>
            </a:extLst>
          </p:cNvPr>
          <p:cNvSpPr txBox="1"/>
          <p:nvPr/>
        </p:nvSpPr>
        <p:spPr>
          <a:xfrm>
            <a:off x="1146508" y="1953937"/>
            <a:ext cx="6099142" cy="4247317"/>
          </a:xfrm>
          <a:prstGeom prst="rect">
            <a:avLst/>
          </a:prstGeom>
          <a:noFill/>
        </p:spPr>
        <p:txBody>
          <a:bodyPr wrap="square">
            <a:spAutoFit/>
          </a:bodyPr>
          <a:lstStyle/>
          <a:p>
            <a:r>
              <a:rPr lang="en-US" b="1" i="0" dirty="0">
                <a:solidFill>
                  <a:srgbClr val="0D0D0D"/>
                </a:solidFill>
                <a:effectLst/>
                <a:latin typeface="Söhne"/>
              </a:rPr>
              <a:t>Import Libraries:</a:t>
            </a:r>
            <a:r>
              <a:rPr lang="en-US" b="0" i="0" dirty="0">
                <a:solidFill>
                  <a:srgbClr val="0D0D0D"/>
                </a:solidFill>
                <a:effectLst/>
                <a:latin typeface="Söhne"/>
              </a:rPr>
              <a:t> Begin by importing the necessary libraries, including TensorFlow/</a:t>
            </a:r>
            <a:r>
              <a:rPr lang="en-US" b="0" i="0" dirty="0" err="1">
                <a:solidFill>
                  <a:srgbClr val="0D0D0D"/>
                </a:solidFill>
                <a:effectLst/>
                <a:latin typeface="Söhne"/>
              </a:rPr>
              <a:t>Keras</a:t>
            </a:r>
            <a:r>
              <a:rPr lang="en-US" b="0" i="0" dirty="0">
                <a:solidFill>
                  <a:srgbClr val="0D0D0D"/>
                </a:solidFill>
                <a:effectLst/>
                <a:latin typeface="Söhne"/>
              </a:rPr>
              <a:t> for building the CNN model, </a:t>
            </a:r>
            <a:r>
              <a:rPr lang="en-US" b="0" i="0" dirty="0" err="1">
                <a:solidFill>
                  <a:srgbClr val="0D0D0D"/>
                </a:solidFill>
                <a:effectLst/>
                <a:latin typeface="Söhne"/>
              </a:rPr>
              <a:t>numpy</a:t>
            </a:r>
            <a:r>
              <a:rPr lang="en-US" b="0" i="0" dirty="0">
                <a:solidFill>
                  <a:srgbClr val="0D0D0D"/>
                </a:solidFill>
                <a:effectLst/>
                <a:latin typeface="Söhne"/>
              </a:rPr>
              <a:t> for numerical operations, and matplotlib for visualizations.</a:t>
            </a:r>
          </a:p>
          <a:p>
            <a:r>
              <a:rPr lang="en-US" b="1" i="0" dirty="0">
                <a:solidFill>
                  <a:srgbClr val="0D0D0D"/>
                </a:solidFill>
                <a:effectLst/>
                <a:latin typeface="Söhne"/>
              </a:rPr>
              <a:t>Load and Preprocess Data:</a:t>
            </a:r>
            <a:r>
              <a:rPr lang="en-US" b="0" i="0" dirty="0">
                <a:solidFill>
                  <a:srgbClr val="0D0D0D"/>
                </a:solidFill>
                <a:effectLst/>
                <a:latin typeface="Söhne"/>
              </a:rPr>
              <a:t> Load the MNIST dataset and preprocess the images by normalizing pixel values to the range [0, 1].</a:t>
            </a:r>
          </a:p>
          <a:p>
            <a:r>
              <a:rPr lang="en-US" b="1" i="0" dirty="0">
                <a:solidFill>
                  <a:srgbClr val="0D0D0D"/>
                </a:solidFill>
                <a:effectLst/>
                <a:latin typeface="Söhne"/>
              </a:rPr>
              <a:t>Define the CNN Model:</a:t>
            </a:r>
            <a:r>
              <a:rPr lang="en-US" b="0" i="0" dirty="0">
                <a:solidFill>
                  <a:srgbClr val="0D0D0D"/>
                </a:solidFill>
                <a:effectLst/>
                <a:latin typeface="Söhne"/>
              </a:rPr>
              <a:t> Design the architecture of the CNN model using TensorFlow/</a:t>
            </a:r>
            <a:r>
              <a:rPr lang="en-US" b="0" i="0" dirty="0" err="1">
                <a:solidFill>
                  <a:srgbClr val="0D0D0D"/>
                </a:solidFill>
                <a:effectLst/>
                <a:latin typeface="Söhne"/>
              </a:rPr>
              <a:t>Keras</a:t>
            </a:r>
            <a:r>
              <a:rPr lang="en-US" b="0" i="0" dirty="0">
                <a:solidFill>
                  <a:srgbClr val="0D0D0D"/>
                </a:solidFill>
                <a:effectLst/>
                <a:latin typeface="Söhne"/>
              </a:rPr>
              <a:t> layers. Typical layers include Conv2D for convolutional layers, MaxPooling2D for pooling layers, Flatten to flatten the output, and Dense for fully connected layers.</a:t>
            </a:r>
            <a:endParaRPr lang="en-US" dirty="0">
              <a:solidFill>
                <a:srgbClr val="0D0D0D"/>
              </a:solidFill>
              <a:latin typeface="Söhne"/>
            </a:endParaRPr>
          </a:p>
          <a:p>
            <a:r>
              <a:rPr lang="en-IN" b="1" i="0" dirty="0">
                <a:solidFill>
                  <a:srgbClr val="0D0D0D"/>
                </a:solidFill>
                <a:effectLst/>
                <a:latin typeface="Söhne"/>
              </a:rPr>
              <a:t>Compile the Model:</a:t>
            </a:r>
            <a:r>
              <a:rPr lang="en-IN" b="0" i="0" dirty="0">
                <a:solidFill>
                  <a:srgbClr val="0D0D0D"/>
                </a:solidFill>
                <a:effectLst/>
                <a:latin typeface="Söhne"/>
              </a:rPr>
              <a:t> Compile the CNN model with an optimizer a loss function and metrics</a:t>
            </a:r>
          </a:p>
          <a:p>
            <a:r>
              <a:rPr lang="en-US" b="1" i="0" dirty="0">
                <a:solidFill>
                  <a:srgbClr val="0D0D0D"/>
                </a:solidFill>
                <a:effectLst/>
                <a:latin typeface="Söhne"/>
              </a:rPr>
              <a:t>Reshape Data:</a:t>
            </a:r>
            <a:r>
              <a:rPr lang="en-US" b="0" i="0" dirty="0">
                <a:solidFill>
                  <a:srgbClr val="0D0D0D"/>
                </a:solidFill>
                <a:effectLst/>
                <a:latin typeface="Söhne"/>
              </a:rPr>
              <a:t> Reshape the input data to match the CNN input shape (add a channel dimension for grayscale images).</a:t>
            </a:r>
            <a:endParaRPr lang="en-IN" dirty="0"/>
          </a:p>
        </p:txBody>
      </p:sp>
      <p:sp>
        <p:nvSpPr>
          <p:cNvPr id="12" name="Rectangle 1">
            <a:extLst>
              <a:ext uri="{FF2B5EF4-FFF2-40B4-BE49-F238E27FC236}">
                <a16:creationId xmlns:a16="http://schemas.microsoft.com/office/drawing/2014/main" id="{876AF854-986B-5AB5-EB90-A7CBA394D1AD}"/>
              </a:ext>
            </a:extLst>
          </p:cNvPr>
          <p:cNvSpPr>
            <a:spLocks noChangeArrowheads="1"/>
          </p:cNvSpPr>
          <p:nvPr/>
        </p:nvSpPr>
        <p:spPr bwMode="auto">
          <a:xfrm>
            <a:off x="0" y="-346249"/>
            <a:ext cx="33502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228F577D-3A54-D72E-1990-248A6DE62721}"/>
              </a:ext>
            </a:extLst>
          </p:cNvPr>
          <p:cNvSpPr>
            <a:spLocks noChangeArrowheads="1"/>
          </p:cNvSpPr>
          <p:nvPr/>
        </p:nvSpPr>
        <p:spPr bwMode="auto">
          <a:xfrm>
            <a:off x="152400" y="-4193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1114</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MADHUMEENA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MADHUMEENA N</dc:title>
  <dc:creator>Madhu</dc:creator>
  <cp:lastModifiedBy>madhu.nv2004@gmail.com</cp:lastModifiedBy>
  <cp:revision>1</cp:revision>
  <dcterms:created xsi:type="dcterms:W3CDTF">2024-04-03T10:00:47Z</dcterms:created>
  <dcterms:modified xsi:type="dcterms:W3CDTF">2024-04-03T11:20:45Z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