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6">
          <p15:clr>
            <a:srgbClr val="A4A3A4"/>
          </p15:clr>
        </p15:guide>
        <p15:guide id="2" orient="horz" pos="3888">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6" orient="horz"/>
        <p:guide pos="3888"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campaign_creators?utm_source=unsplash&amp;utm_medium=referral&amp;utm_content=creditCopyText" TargetMode="External"/><Relationship Id="rId3" Type="http://schemas.openxmlformats.org/officeDocument/2006/relationships/hyperlink" Target="https://unsplash.com/s/photos/company?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Campaign Creators</a:t>
            </a:r>
            <a:r>
              <a:rPr lang="en-US"/>
              <a:t> on </a:t>
            </a:r>
            <a:r>
              <a:rPr lang="en-US" u="sng">
                <a:solidFill>
                  <a:schemeClr val="hlink"/>
                </a:solidFill>
                <a:hlinkClick r:id="rId3"/>
              </a:rPr>
              <a:t>Unsplash</a:t>
            </a:r>
            <a:r>
              <a:rPr lang="en-US"/>
              <a:t> </a:t>
            </a:r>
            <a:endParaRPr/>
          </a:p>
        </p:txBody>
      </p:sp>
      <p:sp>
        <p:nvSpPr>
          <p:cNvPr id="183" name="Google Shape;18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35f716233_14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a35f716233_14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35f716233_2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a35f716233_2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35f716233_2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a35f716233_2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20008" y="365126"/>
            <a:ext cx="11351985" cy="82504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740491" y="-1854540"/>
            <a:ext cx="4711020" cy="1135198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7" name="Google Shape;9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9" name="Google Shape;10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20008" y="365126"/>
            <a:ext cx="11351985" cy="82504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20008" y="1465943"/>
            <a:ext cx="11351985" cy="47110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2"/>
          <p:cNvSpPr/>
          <p:nvPr>
            <p:ph idx="2" type="pic"/>
          </p:nvPr>
        </p:nvSpPr>
        <p:spPr>
          <a:xfrm>
            <a:off x="5183188" y="987425"/>
            <a:ext cx="6172200" cy="4873625"/>
          </a:xfrm>
          <a:prstGeom prst="rect">
            <a:avLst/>
          </a:prstGeom>
          <a:noFill/>
          <a:ln>
            <a:noFill/>
          </a:ln>
        </p:spPr>
      </p:sp>
      <p:sp>
        <p:nvSpPr>
          <p:cNvPr id="143" name="Google Shape;143;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20008" y="365126"/>
            <a:ext cx="11351985" cy="82504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20008" y="365126"/>
            <a:ext cx="11351985" cy="82504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20008" y="365126"/>
            <a:ext cx="11351985" cy="82504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20008" y="1465943"/>
            <a:ext cx="11351985" cy="471102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028793"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rotWithShape="1">
          <a:blip r:embed="rId1">
            <a:alphaModFix/>
          </a:blip>
          <a:srcRect b="0" l="0" r="0" t="0"/>
          <a:stretch/>
        </p:blipFill>
        <p:spPr>
          <a:xfrm>
            <a:off x="420008" y="6401750"/>
            <a:ext cx="779657" cy="274324"/>
          </a:xfrm>
          <a:prstGeom prst="rect">
            <a:avLst/>
          </a:prstGeom>
          <a:noFill/>
          <a:ln>
            <a:noFill/>
          </a:ln>
        </p:spPr>
      </p:pic>
      <p:cxnSp>
        <p:nvCxnSpPr>
          <p:cNvPr id="14" name="Google Shape;14;p1"/>
          <p:cNvCxnSpPr/>
          <p:nvPr/>
        </p:nvCxnSpPr>
        <p:spPr>
          <a:xfrm>
            <a:off x="1333500" y="6538912"/>
            <a:ext cx="9944100" cy="0"/>
          </a:xfrm>
          <a:prstGeom prst="straightConnector1">
            <a:avLst/>
          </a:prstGeom>
          <a:noFill/>
          <a:ln cap="flat" cmpd="sng" w="9525">
            <a:solidFill>
              <a:srgbClr val="D8D8D8"/>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pos="7423">
          <p15:clr>
            <a:srgbClr val="F26B43"/>
          </p15:clr>
        </p15:guide>
        <p15:guide id="3" pos="25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p:nvPr/>
        </p:nvSpPr>
        <p:spPr>
          <a:xfrm>
            <a:off x="0" y="0"/>
            <a:ext cx="12192000" cy="6858000"/>
          </a:xfrm>
          <a:prstGeom prst="rect">
            <a:avLst/>
          </a:prstGeom>
          <a:solidFill>
            <a:srgbClr val="2436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25"/>
          <p:cNvSpPr txBox="1"/>
          <p:nvPr>
            <p:ph type="ctrTitle"/>
          </p:nvPr>
        </p:nvSpPr>
        <p:spPr>
          <a:xfrm>
            <a:off x="1044200" y="954700"/>
            <a:ext cx="7452600" cy="3055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Calibri"/>
              <a:buNone/>
            </a:pPr>
            <a:r>
              <a:rPr b="1" lang="en-US" sz="6100">
                <a:solidFill>
                  <a:schemeClr val="lt1"/>
                </a:solidFill>
              </a:rPr>
              <a:t>COMMUNICATING INSIGHTS AND </a:t>
            </a:r>
            <a:endParaRPr b="1" sz="6100">
              <a:solidFill>
                <a:schemeClr val="lt1"/>
              </a:solidFill>
            </a:endParaRPr>
          </a:p>
          <a:p>
            <a:pPr indent="0" lvl="0" marL="0" rtl="0" algn="l">
              <a:lnSpc>
                <a:spcPct val="90000"/>
              </a:lnSpc>
              <a:spcBef>
                <a:spcPts val="0"/>
              </a:spcBef>
              <a:spcAft>
                <a:spcPts val="0"/>
              </a:spcAft>
              <a:buClr>
                <a:schemeClr val="lt1"/>
              </a:buClr>
              <a:buSzPts val="5400"/>
              <a:buFont typeface="Calibri"/>
              <a:buNone/>
            </a:pPr>
            <a:r>
              <a:rPr b="1" lang="en-US" sz="6100">
                <a:solidFill>
                  <a:schemeClr val="lt1"/>
                </a:solidFill>
              </a:rPr>
              <a:t>ANALYSIS</a:t>
            </a:r>
            <a:endParaRPr b="1" sz="6700"/>
          </a:p>
        </p:txBody>
      </p:sp>
      <p:sp>
        <p:nvSpPr>
          <p:cNvPr id="165" name="Google Shape;165;p25"/>
          <p:cNvSpPr/>
          <p:nvPr/>
        </p:nvSpPr>
        <p:spPr>
          <a:xfrm>
            <a:off x="91440" y="-804672"/>
            <a:ext cx="621792" cy="621792"/>
          </a:xfrm>
          <a:prstGeom prst="ellipse">
            <a:avLst/>
          </a:prstGeom>
          <a:solidFill>
            <a:srgbClr val="8BD8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5"/>
          <p:cNvSpPr/>
          <p:nvPr/>
        </p:nvSpPr>
        <p:spPr>
          <a:xfrm>
            <a:off x="885070" y="-804672"/>
            <a:ext cx="621792" cy="621792"/>
          </a:xfrm>
          <a:prstGeom prst="ellipse">
            <a:avLst/>
          </a:prstGeom>
          <a:solidFill>
            <a:srgbClr val="2436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25"/>
          <p:cNvSpPr/>
          <p:nvPr/>
        </p:nvSpPr>
        <p:spPr>
          <a:xfrm>
            <a:off x="8302626" y="0"/>
            <a:ext cx="3889374" cy="4438650"/>
          </a:xfrm>
          <a:custGeom>
            <a:rect b="b" l="l" r="r" t="t"/>
            <a:pathLst>
              <a:path extrusionOk="0" h="4438650" w="3889374">
                <a:moveTo>
                  <a:pt x="1722039" y="0"/>
                </a:moveTo>
                <a:lnTo>
                  <a:pt x="3889374" y="0"/>
                </a:lnTo>
                <a:lnTo>
                  <a:pt x="3889374" y="1051612"/>
                </a:lnTo>
                <a:lnTo>
                  <a:pt x="2575323" y="4438650"/>
                </a:lnTo>
                <a:lnTo>
                  <a:pt x="0" y="4438650"/>
                </a:lnTo>
                <a:close/>
              </a:path>
            </a:pathLst>
          </a:custGeom>
          <a:solidFill>
            <a:srgbClr val="8BD8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25"/>
          <p:cNvSpPr/>
          <p:nvPr/>
        </p:nvSpPr>
        <p:spPr>
          <a:xfrm>
            <a:off x="9902826" y="4438650"/>
            <a:ext cx="2289174" cy="2419350"/>
          </a:xfrm>
          <a:custGeom>
            <a:rect b="b" l="l" r="r" t="t"/>
            <a:pathLst>
              <a:path extrusionOk="0" h="2419350" w="2289174">
                <a:moveTo>
                  <a:pt x="969482" y="0"/>
                </a:moveTo>
                <a:lnTo>
                  <a:pt x="2289174" y="0"/>
                </a:lnTo>
                <a:lnTo>
                  <a:pt x="2289174" y="2419350"/>
                </a:lnTo>
                <a:lnTo>
                  <a:pt x="0" y="2419350"/>
                </a:lnTo>
                <a:close/>
              </a:path>
            </a:pathLst>
          </a:custGeom>
          <a:solidFill>
            <a:srgbClr val="8BD8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25"/>
          <p:cNvSpPr/>
          <p:nvPr/>
        </p:nvSpPr>
        <p:spPr>
          <a:xfrm>
            <a:off x="0" y="0"/>
            <a:ext cx="787677" cy="1946935"/>
          </a:xfrm>
          <a:custGeom>
            <a:rect b="b" l="l" r="r" t="t"/>
            <a:pathLst>
              <a:path extrusionOk="0" h="1946935" w="787677">
                <a:moveTo>
                  <a:pt x="0" y="0"/>
                </a:moveTo>
                <a:lnTo>
                  <a:pt x="787677" y="0"/>
                </a:lnTo>
                <a:lnTo>
                  <a:pt x="0" y="1946935"/>
                </a:lnTo>
                <a:close/>
              </a:path>
            </a:pathLst>
          </a:custGeom>
          <a:solidFill>
            <a:srgbClr val="8BD8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26"/>
          <p:cNvGrpSpPr/>
          <p:nvPr/>
        </p:nvGrpSpPr>
        <p:grpSpPr>
          <a:xfrm>
            <a:off x="0" y="4954136"/>
            <a:ext cx="12192000" cy="1909138"/>
            <a:chOff x="0" y="4948862"/>
            <a:chExt cx="12192000" cy="1909138"/>
          </a:xfrm>
        </p:grpSpPr>
        <p:sp>
          <p:nvSpPr>
            <p:cNvPr id="176" name="Google Shape;176;p26"/>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177" name="Google Shape;177;p26"/>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sp>
        <p:nvSpPr>
          <p:cNvPr id="178" name="Google Shape;178;p26"/>
          <p:cNvSpPr txBox="1"/>
          <p:nvPr/>
        </p:nvSpPr>
        <p:spPr>
          <a:xfrm>
            <a:off x="3643800" y="206850"/>
            <a:ext cx="3357300" cy="10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3800">
                <a:solidFill>
                  <a:schemeClr val="dk1"/>
                </a:solidFill>
                <a:latin typeface="Calibri"/>
                <a:ea typeface="Calibri"/>
                <a:cs typeface="Calibri"/>
                <a:sym typeface="Calibri"/>
              </a:rPr>
              <a:t>I</a:t>
            </a:r>
            <a:r>
              <a:rPr b="1" i="1" lang="en-US" sz="3800" u="sng">
                <a:solidFill>
                  <a:schemeClr val="dk1"/>
                </a:solidFill>
                <a:latin typeface="Calibri"/>
                <a:ea typeface="Calibri"/>
                <a:cs typeface="Calibri"/>
                <a:sym typeface="Calibri"/>
              </a:rPr>
              <a:t>NTRODUCTION</a:t>
            </a:r>
            <a:endParaRPr b="1" i="1" sz="3800" u="sng">
              <a:solidFill>
                <a:schemeClr val="dk1"/>
              </a:solidFill>
              <a:latin typeface="Calibri"/>
              <a:ea typeface="Calibri"/>
              <a:cs typeface="Calibri"/>
              <a:sym typeface="Calibri"/>
            </a:endParaRPr>
          </a:p>
        </p:txBody>
      </p:sp>
      <p:sp>
        <p:nvSpPr>
          <p:cNvPr id="179" name="Google Shape;179;p26"/>
          <p:cNvSpPr txBox="1"/>
          <p:nvPr/>
        </p:nvSpPr>
        <p:spPr>
          <a:xfrm>
            <a:off x="286425" y="1129750"/>
            <a:ext cx="11440500" cy="46941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As we delve into the intricacies of our data, we'll focus not only on presenting visually compelling information but also on delivering actionable insights. </a:t>
            </a:r>
            <a:endParaRPr sz="3200">
              <a:solidFill>
                <a:schemeClr val="dk1"/>
              </a:solidFill>
              <a:latin typeface="Times New Roman"/>
              <a:ea typeface="Times New Roman"/>
              <a:cs typeface="Times New Roman"/>
              <a:sym typeface="Times New Roman"/>
            </a:endParaRPr>
          </a:p>
          <a:p>
            <a:pPr indent="-431800" lvl="0" marL="45720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To ensure the accuracy and reliability of our findings, I've taken great care in the initial phase to clean the data thoroughly, eliminating any potential distortions.</a:t>
            </a:r>
            <a:endParaRPr sz="3200">
              <a:solidFill>
                <a:schemeClr val="dk1"/>
              </a:solidFill>
              <a:latin typeface="Times New Roman"/>
              <a:ea typeface="Times New Roman"/>
              <a:cs typeface="Times New Roman"/>
              <a:sym typeface="Times New Roman"/>
            </a:endParaRPr>
          </a:p>
          <a:p>
            <a:pPr indent="-431800" lvl="0" marL="45720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I'll be presenting insights derived from a meticulous analysis of trends and breakdowns across various categories.</a:t>
            </a:r>
            <a:endParaRPr sz="37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nvSpPr>
        <p:spPr>
          <a:xfrm>
            <a:off x="0" y="6172200"/>
            <a:ext cx="12192000" cy="590100"/>
          </a:xfrm>
          <a:prstGeom prst="rect">
            <a:avLst/>
          </a:prstGeom>
          <a:solidFill>
            <a:srgbClr val="07376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86" name="Google Shape;186;p27"/>
          <p:cNvSpPr txBox="1"/>
          <p:nvPr/>
        </p:nvSpPr>
        <p:spPr>
          <a:xfrm>
            <a:off x="684200" y="525100"/>
            <a:ext cx="10947300" cy="47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dk1"/>
                </a:solidFill>
                <a:latin typeface="Calibri"/>
                <a:ea typeface="Calibri"/>
                <a:cs typeface="Calibri"/>
                <a:sym typeface="Calibri"/>
              </a:rPr>
              <a:t>                                              </a:t>
            </a:r>
            <a:r>
              <a:rPr b="1" lang="en-US" sz="3300">
                <a:solidFill>
                  <a:schemeClr val="dk1"/>
                </a:solidFill>
                <a:latin typeface="Calibri"/>
                <a:ea typeface="Calibri"/>
                <a:cs typeface="Calibri"/>
                <a:sym typeface="Calibri"/>
              </a:rPr>
              <a:t> PROCESS </a:t>
            </a:r>
            <a:endParaRPr b="1"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a:p>
            <a:pPr indent="-438150" lvl="0" marL="457200" rtl="0" algn="l">
              <a:spcBef>
                <a:spcPts val="0"/>
              </a:spcBef>
              <a:spcAft>
                <a:spcPts val="0"/>
              </a:spcAft>
              <a:buClr>
                <a:schemeClr val="dk1"/>
              </a:buClr>
              <a:buSzPts val="3300"/>
              <a:buFont typeface="Calibri"/>
              <a:buChar char="●"/>
            </a:pPr>
            <a:r>
              <a:rPr lang="en-US" sz="3300">
                <a:solidFill>
                  <a:schemeClr val="dk1"/>
                </a:solidFill>
                <a:latin typeface="Calibri"/>
                <a:ea typeface="Calibri"/>
                <a:cs typeface="Calibri"/>
                <a:sym typeface="Calibri"/>
              </a:rPr>
              <a:t> I cleaned up the data which is </a:t>
            </a:r>
            <a:r>
              <a:rPr lang="en-US" sz="3300">
                <a:solidFill>
                  <a:schemeClr val="dk1"/>
                </a:solidFill>
                <a:latin typeface="Calibri"/>
                <a:ea typeface="Calibri"/>
                <a:cs typeface="Calibri"/>
                <a:sym typeface="Calibri"/>
              </a:rPr>
              <a:t>provided</a:t>
            </a:r>
            <a:r>
              <a:rPr lang="en-US" sz="3300">
                <a:solidFill>
                  <a:schemeClr val="dk1"/>
                </a:solidFill>
                <a:latin typeface="Calibri"/>
                <a:ea typeface="Calibri"/>
                <a:cs typeface="Calibri"/>
                <a:sym typeface="Calibri"/>
              </a:rPr>
              <a:t> by removing all the negative values in the unit price and quantity columns and also filtered the data as required for all the visualizations.</a:t>
            </a:r>
            <a:endParaRPr sz="3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300">
              <a:solidFill>
                <a:schemeClr val="dk1"/>
              </a:solidFill>
              <a:latin typeface="Calibri"/>
              <a:ea typeface="Calibri"/>
              <a:cs typeface="Calibri"/>
              <a:sym typeface="Calibri"/>
            </a:endParaRPr>
          </a:p>
          <a:p>
            <a:pPr indent="-438150" lvl="0" marL="457200" rtl="0" algn="l">
              <a:spcBef>
                <a:spcPts val="0"/>
              </a:spcBef>
              <a:spcAft>
                <a:spcPts val="0"/>
              </a:spcAft>
              <a:buClr>
                <a:schemeClr val="dk1"/>
              </a:buClr>
              <a:buSzPts val="3300"/>
              <a:buFont typeface="Calibri"/>
              <a:buChar char="●"/>
            </a:pPr>
            <a:r>
              <a:rPr lang="en-US" sz="3300">
                <a:solidFill>
                  <a:schemeClr val="dk1"/>
                </a:solidFill>
                <a:latin typeface="Calibri"/>
                <a:ea typeface="Calibri"/>
                <a:cs typeface="Calibri"/>
                <a:sym typeface="Calibri"/>
              </a:rPr>
              <a:t>I assure that I took all the necessary steps to ensure that this analysis is accurate and correct.</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87" name="Google Shape;187;p27"/>
          <p:cNvSpPr/>
          <p:nvPr/>
        </p:nvSpPr>
        <p:spPr>
          <a:xfrm flipH="1">
            <a:off x="-4" y="6172225"/>
            <a:ext cx="2289529" cy="590050"/>
          </a:xfrm>
          <a:custGeom>
            <a:rect b="b" l="l" r="r" t="t"/>
            <a:pathLst>
              <a:path extrusionOk="0" h="501104" w="1853870">
                <a:moveTo>
                  <a:pt x="1853870" y="0"/>
                </a:moveTo>
                <a:lnTo>
                  <a:pt x="125276" y="0"/>
                </a:lnTo>
                <a:lnTo>
                  <a:pt x="0" y="501104"/>
                </a:lnTo>
                <a:lnTo>
                  <a:pt x="1853870" y="501104"/>
                </a:lnTo>
                <a:close/>
              </a:path>
            </a:pathLst>
          </a:custGeom>
          <a:solidFill>
            <a:srgbClr val="8BD8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p:nvPr/>
        </p:nvSpPr>
        <p:spPr>
          <a:xfrm flipH="1">
            <a:off x="419990" y="6144021"/>
            <a:ext cx="11851311" cy="501104"/>
          </a:xfrm>
          <a:custGeom>
            <a:rect b="b" l="l" r="r" t="t"/>
            <a:pathLst>
              <a:path extrusionOk="0" h="501104" w="11851311">
                <a:moveTo>
                  <a:pt x="11851311" y="0"/>
                </a:moveTo>
                <a:lnTo>
                  <a:pt x="0" y="0"/>
                </a:lnTo>
                <a:lnTo>
                  <a:pt x="0" y="501104"/>
                </a:lnTo>
                <a:lnTo>
                  <a:pt x="11726035" y="501104"/>
                </a:lnTo>
                <a:close/>
              </a:path>
            </a:pathLst>
          </a:custGeom>
          <a:solidFill>
            <a:srgbClr val="2436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8"/>
          <p:cNvSpPr txBox="1"/>
          <p:nvPr>
            <p:ph type="title"/>
          </p:nvPr>
        </p:nvSpPr>
        <p:spPr>
          <a:xfrm>
            <a:off x="420008" y="5043226"/>
            <a:ext cx="11352000" cy="825000"/>
          </a:xfrm>
          <a:prstGeom prst="rect">
            <a:avLst/>
          </a:prstGeom>
          <a:solidFill>
            <a:srgbClr val="7AC2F9">
              <a:alpha val="10980"/>
            </a:srgbClr>
          </a:solidFill>
          <a:ln>
            <a:noFill/>
          </a:ln>
        </p:spPr>
        <p:txBody>
          <a:bodyPr anchorCtr="0" anchor="ctr" bIns="45700" lIns="91425" spcFirstLastPara="1" rIns="91425" wrap="square" tIns="45700">
            <a:noAutofit/>
          </a:bodyPr>
          <a:lstStyle/>
          <a:p>
            <a:pPr indent="-332740" lvl="0" marL="457200" rtl="0" algn="l">
              <a:lnSpc>
                <a:spcPct val="90000"/>
              </a:lnSpc>
              <a:spcBef>
                <a:spcPts val="0"/>
              </a:spcBef>
              <a:spcAft>
                <a:spcPts val="0"/>
              </a:spcAft>
              <a:buSzPts val="1640"/>
              <a:buChar char="❖"/>
            </a:pPr>
            <a:r>
              <a:rPr lang="en-US" sz="1640"/>
              <a:t>The first 8 months have stable monthly revenues with the average of  $685,000</a:t>
            </a:r>
            <a:endParaRPr sz="1640"/>
          </a:p>
          <a:p>
            <a:pPr indent="-332740" lvl="0" marL="457200" rtl="0" algn="l">
              <a:lnSpc>
                <a:spcPct val="90000"/>
              </a:lnSpc>
              <a:spcBef>
                <a:spcPts val="0"/>
              </a:spcBef>
              <a:spcAft>
                <a:spcPts val="0"/>
              </a:spcAft>
              <a:buSzPts val="1640"/>
              <a:buChar char="❖"/>
            </a:pPr>
            <a:r>
              <a:rPr lang="en-US" sz="1640"/>
              <a:t>We had a significant increase in revenue from september with the revenue peaking at $1.51M in November and an average of 21.18% increase in revenue from August to November</a:t>
            </a:r>
            <a:endParaRPr sz="1640"/>
          </a:p>
          <a:p>
            <a:pPr indent="-332740" lvl="0" marL="457200" rtl="0" algn="l">
              <a:lnSpc>
                <a:spcPct val="90000"/>
              </a:lnSpc>
              <a:spcBef>
                <a:spcPts val="0"/>
              </a:spcBef>
              <a:spcAft>
                <a:spcPts val="0"/>
              </a:spcAft>
              <a:buSzPts val="1640"/>
              <a:buChar char="❖"/>
            </a:pPr>
            <a:r>
              <a:rPr lang="en-US" sz="1640"/>
              <a:t>The revenue trend from August to December </a:t>
            </a:r>
            <a:r>
              <a:rPr lang="en-US" sz="1640"/>
              <a:t>demonstrates</a:t>
            </a:r>
            <a:r>
              <a:rPr lang="en-US" sz="1640"/>
              <a:t> how seasonality affects retail store sales</a:t>
            </a:r>
            <a:endParaRPr sz="1640"/>
          </a:p>
        </p:txBody>
      </p:sp>
      <p:sp>
        <p:nvSpPr>
          <p:cNvPr id="194" name="Google Shape;194;p28"/>
          <p:cNvSpPr/>
          <p:nvPr/>
        </p:nvSpPr>
        <p:spPr>
          <a:xfrm flipH="1">
            <a:off x="0" y="6144021"/>
            <a:ext cx="1853870" cy="501104"/>
          </a:xfrm>
          <a:custGeom>
            <a:rect b="b" l="l" r="r" t="t"/>
            <a:pathLst>
              <a:path extrusionOk="0" h="501104" w="1853870">
                <a:moveTo>
                  <a:pt x="1853870" y="0"/>
                </a:moveTo>
                <a:lnTo>
                  <a:pt x="125276" y="0"/>
                </a:lnTo>
                <a:lnTo>
                  <a:pt x="0" y="501104"/>
                </a:lnTo>
                <a:lnTo>
                  <a:pt x="1853870" y="501104"/>
                </a:lnTo>
                <a:close/>
              </a:path>
            </a:pathLst>
          </a:custGeom>
          <a:solidFill>
            <a:srgbClr val="8BD8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5" name="Google Shape;195;p28"/>
          <p:cNvPicPr preferRelativeResize="0"/>
          <p:nvPr/>
        </p:nvPicPr>
        <p:blipFill>
          <a:blip r:embed="rId3">
            <a:alphaModFix/>
          </a:blip>
          <a:stretch>
            <a:fillRect/>
          </a:stretch>
        </p:blipFill>
        <p:spPr>
          <a:xfrm>
            <a:off x="1272950" y="1038975"/>
            <a:ext cx="8687849" cy="3728450"/>
          </a:xfrm>
          <a:prstGeom prst="rect">
            <a:avLst/>
          </a:prstGeom>
          <a:noFill/>
          <a:ln>
            <a:noFill/>
          </a:ln>
        </p:spPr>
      </p:pic>
      <p:sp>
        <p:nvSpPr>
          <p:cNvPr id="196" name="Google Shape;196;p28"/>
          <p:cNvSpPr txBox="1"/>
          <p:nvPr/>
        </p:nvSpPr>
        <p:spPr>
          <a:xfrm>
            <a:off x="2004900" y="302325"/>
            <a:ext cx="7749000" cy="7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800">
                <a:solidFill>
                  <a:schemeClr val="dk1"/>
                </a:solidFill>
                <a:latin typeface="Calibri"/>
                <a:ea typeface="Calibri"/>
                <a:cs typeface="Calibri"/>
                <a:sym typeface="Calibri"/>
              </a:rPr>
              <a:t>REVENUE BY MONTH,2011</a:t>
            </a:r>
            <a:endParaRPr b="1" i="1"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p:nvPr/>
        </p:nvSpPr>
        <p:spPr>
          <a:xfrm flipH="1">
            <a:off x="419990" y="6144021"/>
            <a:ext cx="11851311" cy="501104"/>
          </a:xfrm>
          <a:custGeom>
            <a:rect b="b" l="l" r="r" t="t"/>
            <a:pathLst>
              <a:path extrusionOk="0" h="501104" w="11851311">
                <a:moveTo>
                  <a:pt x="11851311" y="0"/>
                </a:moveTo>
                <a:lnTo>
                  <a:pt x="0" y="0"/>
                </a:lnTo>
                <a:lnTo>
                  <a:pt x="0" y="501104"/>
                </a:lnTo>
                <a:lnTo>
                  <a:pt x="11726035" y="501104"/>
                </a:lnTo>
                <a:close/>
              </a:path>
            </a:pathLst>
          </a:custGeom>
          <a:solidFill>
            <a:srgbClr val="2436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29"/>
          <p:cNvSpPr txBox="1"/>
          <p:nvPr>
            <p:ph type="title"/>
          </p:nvPr>
        </p:nvSpPr>
        <p:spPr>
          <a:xfrm>
            <a:off x="420000" y="4662175"/>
            <a:ext cx="11352000" cy="1206000"/>
          </a:xfrm>
          <a:prstGeom prst="rect">
            <a:avLst/>
          </a:prstGeom>
          <a:solidFill>
            <a:srgbClr val="7AC2F9">
              <a:alpha val="10980"/>
            </a:srgbClr>
          </a:solidFill>
          <a:ln>
            <a:noFill/>
          </a:ln>
        </p:spPr>
        <p:txBody>
          <a:bodyPr anchorCtr="0" anchor="ctr" bIns="45700" lIns="91425" spcFirstLastPara="1" rIns="91425" wrap="square" tIns="45700">
            <a:noAutofit/>
          </a:bodyPr>
          <a:lstStyle/>
          <a:p>
            <a:pPr indent="-332740" lvl="0" marL="457200" rtl="0" algn="l">
              <a:lnSpc>
                <a:spcPct val="90000"/>
              </a:lnSpc>
              <a:spcBef>
                <a:spcPts val="0"/>
              </a:spcBef>
              <a:spcAft>
                <a:spcPts val="0"/>
              </a:spcAft>
              <a:buSzPts val="1640"/>
              <a:buChar char="❖"/>
            </a:pPr>
            <a:r>
              <a:rPr lang="en-US" sz="1640"/>
              <a:t>The chart represents Top 10 countries in revenue and the quantities bought in these countries except The United Kingdom.</a:t>
            </a:r>
            <a:endParaRPr sz="1640"/>
          </a:p>
          <a:p>
            <a:pPr indent="-332740" lvl="0" marL="457200" rtl="0" algn="l">
              <a:lnSpc>
                <a:spcPct val="90000"/>
              </a:lnSpc>
              <a:spcBef>
                <a:spcPts val="0"/>
              </a:spcBef>
              <a:spcAft>
                <a:spcPts val="0"/>
              </a:spcAft>
              <a:buSzPts val="1640"/>
              <a:buChar char="❖"/>
            </a:pPr>
            <a:r>
              <a:rPr lang="en-US" sz="1640"/>
              <a:t>There is no major difference between the revenue and the quantity of goods sold in these countries, showing a high purchasing power in these countries.</a:t>
            </a:r>
            <a:endParaRPr sz="1640"/>
          </a:p>
          <a:p>
            <a:pPr indent="-332740" lvl="0" marL="457200" rtl="0" algn="l">
              <a:lnSpc>
                <a:spcPct val="90000"/>
              </a:lnSpc>
              <a:spcBef>
                <a:spcPts val="0"/>
              </a:spcBef>
              <a:spcAft>
                <a:spcPts val="0"/>
              </a:spcAft>
              <a:buSzPts val="1640"/>
              <a:buChar char="❖"/>
            </a:pPr>
            <a:r>
              <a:rPr lang="en-US" sz="1640"/>
              <a:t>These countries represent regions with the highest potential to generate more revenue that management needs to focus more on in terms of marketing strategies.</a:t>
            </a:r>
            <a:endParaRPr sz="1640"/>
          </a:p>
        </p:txBody>
      </p:sp>
      <p:sp>
        <p:nvSpPr>
          <p:cNvPr id="203" name="Google Shape;203;p29"/>
          <p:cNvSpPr/>
          <p:nvPr/>
        </p:nvSpPr>
        <p:spPr>
          <a:xfrm flipH="1">
            <a:off x="0" y="6144021"/>
            <a:ext cx="1853870" cy="501104"/>
          </a:xfrm>
          <a:custGeom>
            <a:rect b="b" l="l" r="r" t="t"/>
            <a:pathLst>
              <a:path extrusionOk="0" h="501104" w="1853870">
                <a:moveTo>
                  <a:pt x="1853870" y="0"/>
                </a:moveTo>
                <a:lnTo>
                  <a:pt x="125276" y="0"/>
                </a:lnTo>
                <a:lnTo>
                  <a:pt x="0" y="501104"/>
                </a:lnTo>
                <a:lnTo>
                  <a:pt x="1853870" y="501104"/>
                </a:lnTo>
                <a:close/>
              </a:path>
            </a:pathLst>
          </a:custGeom>
          <a:solidFill>
            <a:srgbClr val="8BD8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4" name="Google Shape;204;p29"/>
          <p:cNvPicPr preferRelativeResize="0"/>
          <p:nvPr/>
        </p:nvPicPr>
        <p:blipFill>
          <a:blip r:embed="rId3">
            <a:alphaModFix/>
          </a:blip>
          <a:stretch>
            <a:fillRect/>
          </a:stretch>
        </p:blipFill>
        <p:spPr>
          <a:xfrm>
            <a:off x="1034275" y="864425"/>
            <a:ext cx="8815925" cy="3638625"/>
          </a:xfrm>
          <a:prstGeom prst="rect">
            <a:avLst/>
          </a:prstGeom>
          <a:noFill/>
          <a:ln>
            <a:noFill/>
          </a:ln>
        </p:spPr>
      </p:pic>
      <p:sp>
        <p:nvSpPr>
          <p:cNvPr id="205" name="Google Shape;205;p29"/>
          <p:cNvSpPr txBox="1"/>
          <p:nvPr/>
        </p:nvSpPr>
        <p:spPr>
          <a:xfrm>
            <a:off x="1034275" y="175025"/>
            <a:ext cx="9276600" cy="6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800">
                <a:solidFill>
                  <a:schemeClr val="dk1"/>
                </a:solidFill>
                <a:latin typeface="Calibri"/>
                <a:ea typeface="Calibri"/>
                <a:cs typeface="Calibri"/>
                <a:sym typeface="Calibri"/>
              </a:rPr>
              <a:t>TOP 10 COUNTRIES BY REVENUE AND THEIR QUANTITY</a:t>
            </a:r>
            <a:endParaRPr b="1" i="1"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p:nvPr/>
        </p:nvSpPr>
        <p:spPr>
          <a:xfrm flipH="1">
            <a:off x="419990" y="6144021"/>
            <a:ext cx="11851311" cy="501104"/>
          </a:xfrm>
          <a:custGeom>
            <a:rect b="b" l="l" r="r" t="t"/>
            <a:pathLst>
              <a:path extrusionOk="0" h="501104" w="11851311">
                <a:moveTo>
                  <a:pt x="11851311" y="0"/>
                </a:moveTo>
                <a:lnTo>
                  <a:pt x="0" y="0"/>
                </a:lnTo>
                <a:lnTo>
                  <a:pt x="0" y="501104"/>
                </a:lnTo>
                <a:lnTo>
                  <a:pt x="11726035" y="501104"/>
                </a:lnTo>
                <a:close/>
              </a:path>
            </a:pathLst>
          </a:custGeom>
          <a:solidFill>
            <a:srgbClr val="2436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30"/>
          <p:cNvSpPr txBox="1"/>
          <p:nvPr>
            <p:ph type="title"/>
          </p:nvPr>
        </p:nvSpPr>
        <p:spPr>
          <a:xfrm>
            <a:off x="420000" y="4662175"/>
            <a:ext cx="11352000" cy="1206000"/>
          </a:xfrm>
          <a:prstGeom prst="rect">
            <a:avLst/>
          </a:prstGeom>
          <a:solidFill>
            <a:srgbClr val="7AC2F9">
              <a:alpha val="10980"/>
            </a:srgbClr>
          </a:solidFill>
          <a:ln>
            <a:noFill/>
          </a:ln>
        </p:spPr>
        <p:txBody>
          <a:bodyPr anchorCtr="0" anchor="ctr" bIns="45700" lIns="91425" spcFirstLastPara="1" rIns="91425" wrap="square" tIns="45700">
            <a:noAutofit/>
          </a:bodyPr>
          <a:lstStyle/>
          <a:p>
            <a:pPr indent="-332740" lvl="0" marL="457200" rtl="0" algn="l">
              <a:lnSpc>
                <a:spcPct val="90000"/>
              </a:lnSpc>
              <a:spcBef>
                <a:spcPts val="0"/>
              </a:spcBef>
              <a:spcAft>
                <a:spcPts val="0"/>
              </a:spcAft>
              <a:buSzPts val="1640"/>
              <a:buChar char="❖"/>
            </a:pPr>
            <a:r>
              <a:rPr lang="en-US" sz="1640"/>
              <a:t>The chart shows that there is no major </a:t>
            </a:r>
            <a:r>
              <a:rPr lang="en-US" sz="1640"/>
              <a:t>difference</a:t>
            </a:r>
            <a:r>
              <a:rPr lang="en-US" sz="1640"/>
              <a:t> between the top 10 customers in terms of revenue generated</a:t>
            </a:r>
            <a:endParaRPr sz="1640"/>
          </a:p>
          <a:p>
            <a:pPr indent="-332740" lvl="0" marL="457200" rtl="0" algn="l">
              <a:lnSpc>
                <a:spcPct val="90000"/>
              </a:lnSpc>
              <a:spcBef>
                <a:spcPts val="0"/>
              </a:spcBef>
              <a:spcAft>
                <a:spcPts val="0"/>
              </a:spcAft>
              <a:buSzPts val="1640"/>
              <a:buChar char="❖"/>
            </a:pPr>
            <a:r>
              <a:rPr lang="en-US" sz="1640"/>
              <a:t>The average difference in revenue between the top 10 customers  is 15.8% </a:t>
            </a:r>
            <a:endParaRPr sz="1640"/>
          </a:p>
          <a:p>
            <a:pPr indent="-332740" lvl="0" marL="457200" rtl="0" algn="l">
              <a:lnSpc>
                <a:spcPct val="90000"/>
              </a:lnSpc>
              <a:spcBef>
                <a:spcPts val="0"/>
              </a:spcBef>
              <a:spcAft>
                <a:spcPts val="0"/>
              </a:spcAft>
              <a:buSzPts val="1640"/>
              <a:buChar char="❖"/>
            </a:pPr>
            <a:r>
              <a:rPr lang="en-US" sz="1640"/>
              <a:t>The company can aim to strengthen the relationship with these customers to increase customer loyalty and retention and ultimately drive more sales and </a:t>
            </a:r>
            <a:r>
              <a:rPr lang="en-US" sz="1640"/>
              <a:t>revenue</a:t>
            </a:r>
            <a:r>
              <a:rPr lang="en-US" sz="1640"/>
              <a:t> for the company</a:t>
            </a:r>
            <a:endParaRPr sz="1640"/>
          </a:p>
        </p:txBody>
      </p:sp>
      <p:sp>
        <p:nvSpPr>
          <p:cNvPr id="212" name="Google Shape;212;p30"/>
          <p:cNvSpPr/>
          <p:nvPr/>
        </p:nvSpPr>
        <p:spPr>
          <a:xfrm flipH="1">
            <a:off x="0" y="6144021"/>
            <a:ext cx="1853870" cy="501104"/>
          </a:xfrm>
          <a:custGeom>
            <a:rect b="b" l="l" r="r" t="t"/>
            <a:pathLst>
              <a:path extrusionOk="0" h="501104" w="1853870">
                <a:moveTo>
                  <a:pt x="1853870" y="0"/>
                </a:moveTo>
                <a:lnTo>
                  <a:pt x="125276" y="0"/>
                </a:lnTo>
                <a:lnTo>
                  <a:pt x="0" y="501104"/>
                </a:lnTo>
                <a:lnTo>
                  <a:pt x="1853870" y="501104"/>
                </a:lnTo>
                <a:close/>
              </a:path>
            </a:pathLst>
          </a:custGeom>
          <a:solidFill>
            <a:srgbClr val="8BD8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3" name="Google Shape;213;p30"/>
          <p:cNvPicPr preferRelativeResize="0"/>
          <p:nvPr/>
        </p:nvPicPr>
        <p:blipFill>
          <a:blip r:embed="rId3">
            <a:alphaModFix/>
          </a:blip>
          <a:stretch>
            <a:fillRect/>
          </a:stretch>
        </p:blipFill>
        <p:spPr>
          <a:xfrm>
            <a:off x="1577050" y="1000850"/>
            <a:ext cx="9037901" cy="3540750"/>
          </a:xfrm>
          <a:prstGeom prst="rect">
            <a:avLst/>
          </a:prstGeom>
          <a:noFill/>
          <a:ln>
            <a:noFill/>
          </a:ln>
        </p:spPr>
      </p:pic>
      <p:sp>
        <p:nvSpPr>
          <p:cNvPr id="214" name="Google Shape;214;p30"/>
          <p:cNvSpPr txBox="1"/>
          <p:nvPr/>
        </p:nvSpPr>
        <p:spPr>
          <a:xfrm>
            <a:off x="1941275" y="254600"/>
            <a:ext cx="7892400" cy="5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800">
                <a:solidFill>
                  <a:schemeClr val="dk1"/>
                </a:solidFill>
                <a:latin typeface="Calibri"/>
                <a:ea typeface="Calibri"/>
                <a:cs typeface="Calibri"/>
                <a:sym typeface="Calibri"/>
              </a:rPr>
              <a:t>TOP 10 CUSTOMERS BY REVENUE</a:t>
            </a:r>
            <a:endParaRPr b="1" i="1"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p:nvPr/>
        </p:nvSpPr>
        <p:spPr>
          <a:xfrm flipH="1">
            <a:off x="419990" y="6144021"/>
            <a:ext cx="11851311" cy="501104"/>
          </a:xfrm>
          <a:custGeom>
            <a:rect b="b" l="l" r="r" t="t"/>
            <a:pathLst>
              <a:path extrusionOk="0" h="501104" w="11851311">
                <a:moveTo>
                  <a:pt x="11851311" y="0"/>
                </a:moveTo>
                <a:lnTo>
                  <a:pt x="0" y="0"/>
                </a:lnTo>
                <a:lnTo>
                  <a:pt x="0" y="501104"/>
                </a:lnTo>
                <a:lnTo>
                  <a:pt x="11726035" y="501104"/>
                </a:lnTo>
                <a:close/>
              </a:path>
            </a:pathLst>
          </a:custGeom>
          <a:solidFill>
            <a:srgbClr val="2436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31"/>
          <p:cNvSpPr txBox="1"/>
          <p:nvPr>
            <p:ph type="title"/>
          </p:nvPr>
        </p:nvSpPr>
        <p:spPr>
          <a:xfrm>
            <a:off x="420000" y="4662175"/>
            <a:ext cx="11352000" cy="1372800"/>
          </a:xfrm>
          <a:prstGeom prst="rect">
            <a:avLst/>
          </a:prstGeom>
          <a:solidFill>
            <a:srgbClr val="7AC2F9">
              <a:alpha val="10980"/>
            </a:srgbClr>
          </a:solidFill>
          <a:ln>
            <a:noFill/>
          </a:ln>
        </p:spPr>
        <p:txBody>
          <a:bodyPr anchorCtr="0" anchor="ctr" bIns="45700" lIns="91425" spcFirstLastPara="1" rIns="91425" wrap="square" tIns="45700">
            <a:noAutofit/>
          </a:bodyPr>
          <a:lstStyle/>
          <a:p>
            <a:pPr indent="-332740" lvl="0" marL="457200" rtl="0" algn="l">
              <a:lnSpc>
                <a:spcPct val="90000"/>
              </a:lnSpc>
              <a:spcBef>
                <a:spcPts val="0"/>
              </a:spcBef>
              <a:spcAft>
                <a:spcPts val="0"/>
              </a:spcAft>
              <a:buSzPts val="1640"/>
              <a:buChar char="❖"/>
            </a:pPr>
            <a:r>
              <a:rPr lang="en-US" sz="1640"/>
              <a:t>The map chart concludes by comparing the places that have produced the greatest revenue to those that have not</a:t>
            </a:r>
            <a:endParaRPr sz="1640"/>
          </a:p>
          <a:p>
            <a:pPr indent="-332740" lvl="0" marL="457200" rtl="0" algn="l">
              <a:lnSpc>
                <a:spcPct val="90000"/>
              </a:lnSpc>
              <a:spcBef>
                <a:spcPts val="0"/>
              </a:spcBef>
              <a:spcAft>
                <a:spcPts val="0"/>
              </a:spcAft>
              <a:buSzPts val="1640"/>
              <a:buChar char="❖"/>
            </a:pPr>
            <a:r>
              <a:rPr lang="en-US" sz="1640"/>
              <a:t>The map also reveals that the majority of sales occur only in the European zone, with only a small number in the American region</a:t>
            </a:r>
            <a:endParaRPr sz="1640"/>
          </a:p>
          <a:p>
            <a:pPr indent="-332740" lvl="0" marL="457200" rtl="0" algn="l">
              <a:lnSpc>
                <a:spcPct val="90000"/>
              </a:lnSpc>
              <a:spcBef>
                <a:spcPts val="0"/>
              </a:spcBef>
              <a:spcAft>
                <a:spcPts val="0"/>
              </a:spcAft>
              <a:buSzPts val="1640"/>
              <a:buChar char="❖"/>
            </a:pPr>
            <a:r>
              <a:rPr lang="en-US" sz="1640"/>
              <a:t>Along with Russia there is no market for the items in Africa or Asia</a:t>
            </a:r>
            <a:endParaRPr sz="1640"/>
          </a:p>
          <a:p>
            <a:pPr indent="-332740" lvl="0" marL="457200" rtl="0" algn="l">
              <a:lnSpc>
                <a:spcPct val="90000"/>
              </a:lnSpc>
              <a:spcBef>
                <a:spcPts val="0"/>
              </a:spcBef>
              <a:spcAft>
                <a:spcPts val="0"/>
              </a:spcAft>
              <a:buSzPts val="1640"/>
              <a:buChar char="❖"/>
            </a:pPr>
            <a:r>
              <a:rPr lang="en-US" sz="1640"/>
              <a:t>The company can concentrate on the European market more and dive deeper into countries in the region to come up with strategies that will maximize sales from each country in the region alongside Australia and Japan</a:t>
            </a:r>
            <a:endParaRPr sz="1640"/>
          </a:p>
        </p:txBody>
      </p:sp>
      <p:sp>
        <p:nvSpPr>
          <p:cNvPr id="221" name="Google Shape;221;p31"/>
          <p:cNvSpPr/>
          <p:nvPr/>
        </p:nvSpPr>
        <p:spPr>
          <a:xfrm flipH="1">
            <a:off x="0" y="6144021"/>
            <a:ext cx="1853870" cy="501104"/>
          </a:xfrm>
          <a:custGeom>
            <a:rect b="b" l="l" r="r" t="t"/>
            <a:pathLst>
              <a:path extrusionOk="0" h="501104" w="1853870">
                <a:moveTo>
                  <a:pt x="1853870" y="0"/>
                </a:moveTo>
                <a:lnTo>
                  <a:pt x="125276" y="0"/>
                </a:lnTo>
                <a:lnTo>
                  <a:pt x="0" y="501104"/>
                </a:lnTo>
                <a:lnTo>
                  <a:pt x="1853870" y="501104"/>
                </a:lnTo>
                <a:close/>
              </a:path>
            </a:pathLst>
          </a:custGeom>
          <a:solidFill>
            <a:srgbClr val="8BD8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31"/>
          <p:cNvSpPr txBox="1"/>
          <p:nvPr/>
        </p:nvSpPr>
        <p:spPr>
          <a:xfrm>
            <a:off x="1941275" y="254600"/>
            <a:ext cx="7892400" cy="5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800">
                <a:solidFill>
                  <a:schemeClr val="dk1"/>
                </a:solidFill>
                <a:latin typeface="Calibri"/>
                <a:ea typeface="Calibri"/>
                <a:cs typeface="Calibri"/>
                <a:sym typeface="Calibri"/>
              </a:rPr>
              <a:t>REVENUE BY COUNTRY</a:t>
            </a:r>
            <a:endParaRPr b="1" i="1" sz="2800">
              <a:solidFill>
                <a:schemeClr val="dk1"/>
              </a:solidFill>
              <a:latin typeface="Calibri"/>
              <a:ea typeface="Calibri"/>
              <a:cs typeface="Calibri"/>
              <a:sym typeface="Calibri"/>
            </a:endParaRPr>
          </a:p>
        </p:txBody>
      </p:sp>
      <p:pic>
        <p:nvPicPr>
          <p:cNvPr id="223" name="Google Shape;223;p31"/>
          <p:cNvPicPr preferRelativeResize="0"/>
          <p:nvPr/>
        </p:nvPicPr>
        <p:blipFill>
          <a:blip r:embed="rId3">
            <a:alphaModFix/>
          </a:blip>
          <a:stretch>
            <a:fillRect/>
          </a:stretch>
        </p:blipFill>
        <p:spPr>
          <a:xfrm>
            <a:off x="1626425" y="908000"/>
            <a:ext cx="8070045" cy="360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p:nvPr/>
        </p:nvSpPr>
        <p:spPr>
          <a:xfrm>
            <a:off x="0" y="5486400"/>
            <a:ext cx="12192000" cy="13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32"/>
          <p:cNvSpPr/>
          <p:nvPr/>
        </p:nvSpPr>
        <p:spPr>
          <a:xfrm rot="1052166">
            <a:off x="-517909" y="-1528869"/>
            <a:ext cx="8714923" cy="9293132"/>
          </a:xfrm>
          <a:custGeom>
            <a:rect b="b" l="l" r="r" t="t"/>
            <a:pathLst>
              <a:path extrusionOk="0" h="9293132" w="8714923">
                <a:moveTo>
                  <a:pt x="0" y="2753842"/>
                </a:moveTo>
                <a:lnTo>
                  <a:pt x="8714923" y="0"/>
                </a:lnTo>
                <a:lnTo>
                  <a:pt x="8714922" y="7192242"/>
                </a:lnTo>
                <a:lnTo>
                  <a:pt x="2066361" y="9293132"/>
                </a:lnTo>
                <a:close/>
              </a:path>
            </a:pathLst>
          </a:custGeom>
          <a:solidFill>
            <a:srgbClr val="8BD8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32"/>
          <p:cNvSpPr/>
          <p:nvPr/>
        </p:nvSpPr>
        <p:spPr>
          <a:xfrm rot="1052166">
            <a:off x="-825909" y="-1528869"/>
            <a:ext cx="8714923" cy="9293132"/>
          </a:xfrm>
          <a:custGeom>
            <a:rect b="b" l="l" r="r" t="t"/>
            <a:pathLst>
              <a:path extrusionOk="0" h="9293132" w="8714923">
                <a:moveTo>
                  <a:pt x="0" y="2753842"/>
                </a:moveTo>
                <a:lnTo>
                  <a:pt x="8714923" y="0"/>
                </a:lnTo>
                <a:lnTo>
                  <a:pt x="8714922" y="7192242"/>
                </a:lnTo>
                <a:lnTo>
                  <a:pt x="2066361" y="9293132"/>
                </a:lnTo>
                <a:close/>
              </a:path>
            </a:pathLst>
          </a:custGeom>
          <a:solidFill>
            <a:srgbClr val="2436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32"/>
          <p:cNvSpPr/>
          <p:nvPr/>
        </p:nvSpPr>
        <p:spPr>
          <a:xfrm>
            <a:off x="1930400" y="1880296"/>
            <a:ext cx="10261600" cy="3415603"/>
          </a:xfrm>
          <a:prstGeom prst="rect">
            <a:avLst/>
          </a:prstGeom>
          <a:solidFill>
            <a:schemeClr val="lt1"/>
          </a:solidFill>
          <a:ln>
            <a:noFill/>
          </a:ln>
          <a:effectLst>
            <a:outerShdw blurRad="50800" rotWithShape="0" algn="ctr" dir="5400000" dist="50800">
              <a:schemeClr val="dk1">
                <a:alpha val="2745"/>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32"/>
          <p:cNvSpPr txBox="1"/>
          <p:nvPr/>
        </p:nvSpPr>
        <p:spPr>
          <a:xfrm>
            <a:off x="6096000" y="2235200"/>
            <a:ext cx="5688013" cy="2387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5400"/>
              <a:buFont typeface="Calibri"/>
              <a:buNone/>
            </a:pPr>
            <a:r>
              <a:t/>
            </a:r>
            <a:endParaRPr sz="5400">
              <a:solidFill>
                <a:schemeClr val="lt1"/>
              </a:solidFill>
              <a:latin typeface="Calibri"/>
              <a:ea typeface="Calibri"/>
              <a:cs typeface="Calibri"/>
              <a:sym typeface="Calibri"/>
            </a:endParaRPr>
          </a:p>
        </p:txBody>
      </p:sp>
      <p:sp>
        <p:nvSpPr>
          <p:cNvPr id="233" name="Google Shape;233;p32"/>
          <p:cNvSpPr/>
          <p:nvPr/>
        </p:nvSpPr>
        <p:spPr>
          <a:xfrm>
            <a:off x="3009900" y="2574013"/>
            <a:ext cx="7442199" cy="1957358"/>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7200">
                <a:solidFill>
                  <a:srgbClr val="243665"/>
                </a:solidFill>
                <a:latin typeface="Calibri"/>
                <a:ea typeface="Calibri"/>
                <a:cs typeface="Calibri"/>
                <a:sym typeface="Calibri"/>
              </a:rPr>
              <a:t>QUESTIONS?</a:t>
            </a:r>
            <a:endParaRPr/>
          </a:p>
        </p:txBody>
      </p:sp>
      <p:cxnSp>
        <p:nvCxnSpPr>
          <p:cNvPr id="234" name="Google Shape;234;p32"/>
          <p:cNvCxnSpPr/>
          <p:nvPr/>
        </p:nvCxnSpPr>
        <p:spPr>
          <a:xfrm rot="10800000">
            <a:off x="8267700" y="3621010"/>
            <a:ext cx="3924302" cy="0"/>
          </a:xfrm>
          <a:prstGeom prst="straightConnector1">
            <a:avLst/>
          </a:prstGeom>
          <a:noFill/>
          <a:ln cap="flat" cmpd="sng" w="9525">
            <a:solidFill>
              <a:srgbClr val="8BD8BD"/>
            </a:solidFill>
            <a:prstDash val="solid"/>
            <a:miter lim="800000"/>
            <a:headEnd len="sm" w="sm" type="none"/>
            <a:tailEnd len="sm" w="sm" type="none"/>
          </a:ln>
        </p:spPr>
      </p:cxnSp>
      <p:grpSp>
        <p:nvGrpSpPr>
          <p:cNvPr id="235" name="Google Shape;235;p32"/>
          <p:cNvGrpSpPr/>
          <p:nvPr/>
        </p:nvGrpSpPr>
        <p:grpSpPr>
          <a:xfrm>
            <a:off x="1485581" y="3080458"/>
            <a:ext cx="1015279" cy="1015279"/>
            <a:chOff x="724630" y="1938070"/>
            <a:chExt cx="1039904" cy="1039904"/>
          </a:xfrm>
        </p:grpSpPr>
        <p:sp>
          <p:nvSpPr>
            <p:cNvPr id="236" name="Google Shape;236;p32"/>
            <p:cNvSpPr/>
            <p:nvPr/>
          </p:nvSpPr>
          <p:spPr>
            <a:xfrm>
              <a:off x="724630" y="1938070"/>
              <a:ext cx="1039904" cy="1039904"/>
            </a:xfrm>
            <a:prstGeom prst="ellipse">
              <a:avLst/>
            </a:prstGeom>
            <a:solidFill>
              <a:srgbClr val="8BD8BD"/>
            </a:solid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Question Mark with solid fill" id="237" name="Google Shape;237;p32"/>
            <p:cNvPicPr preferRelativeResize="0"/>
            <p:nvPr/>
          </p:nvPicPr>
          <p:blipFill rotWithShape="1">
            <a:blip r:embed="rId3">
              <a:alphaModFix/>
            </a:blip>
            <a:srcRect b="0" l="0" r="0" t="0"/>
            <a:stretch/>
          </p:blipFill>
          <p:spPr>
            <a:xfrm>
              <a:off x="903793" y="2117233"/>
              <a:ext cx="681579" cy="681579"/>
            </a:xfrm>
            <a:prstGeom prst="rect">
              <a:avLst/>
            </a:prstGeom>
            <a:noFill/>
            <a:ln>
              <a:noFill/>
            </a:ln>
          </p:spPr>
        </p:pic>
      </p:grpSp>
      <p:sp>
        <p:nvSpPr>
          <p:cNvPr id="238" name="Google Shape;238;p32"/>
          <p:cNvSpPr/>
          <p:nvPr/>
        </p:nvSpPr>
        <p:spPr>
          <a:xfrm>
            <a:off x="-58525" y="0"/>
            <a:ext cx="787677" cy="1946935"/>
          </a:xfrm>
          <a:custGeom>
            <a:rect b="b" l="l" r="r" t="t"/>
            <a:pathLst>
              <a:path extrusionOk="0" h="1946935" w="787677">
                <a:moveTo>
                  <a:pt x="0" y="0"/>
                </a:moveTo>
                <a:lnTo>
                  <a:pt x="787677" y="0"/>
                </a:lnTo>
                <a:lnTo>
                  <a:pt x="0" y="1946935"/>
                </a:lnTo>
                <a:close/>
              </a:path>
            </a:pathLst>
          </a:custGeom>
          <a:solidFill>
            <a:srgbClr val="8BD8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