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71" r:id="rId14"/>
    <p:sldId id="274" r:id="rId15"/>
    <p:sldId id="266" r:id="rId16"/>
    <p:sldId id="267" r:id="rId17"/>
    <p:sldId id="275" r:id="rId18"/>
    <p:sldId id="276" r:id="rId19"/>
    <p:sldId id="277" r:id="rId20"/>
    <p:sldId id="278" r:id="rId21"/>
    <p:sldId id="279" r:id="rId22"/>
    <p:sldId id="280" r:id="rId23"/>
    <p:sldId id="281" r:id="rId24"/>
    <p:sldId id="282" r:id="rId25"/>
    <p:sldId id="283"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83BF05-DBE1-428C-B67B-070FB6BD606A}" v="5" dt="2023-05-15T19:02:12.5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8" d="100"/>
          <a:sy n="78" d="100"/>
        </p:scale>
        <p:origin x="41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98D322-BE80-4362-BC3B-B0BB0805E09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C5B68AF-002A-44FD-B0F1-F87532E6105A}">
      <dgm:prSet/>
      <dgm:spPr/>
      <dgm:t>
        <a:bodyPr/>
        <a:lstStyle/>
        <a:p>
          <a:r>
            <a:rPr lang="en-US" b="1" dirty="0"/>
            <a:t>What data needs to be stored:</a:t>
          </a:r>
          <a:endParaRPr lang="en-US" dirty="0"/>
        </a:p>
      </dgm:t>
    </dgm:pt>
    <dgm:pt modelId="{E11E0AF0-A044-4109-A746-6644E0738A31}" type="parTrans" cxnId="{CB05E802-B75B-4DC9-9851-0293B11112CC}">
      <dgm:prSet/>
      <dgm:spPr/>
      <dgm:t>
        <a:bodyPr/>
        <a:lstStyle/>
        <a:p>
          <a:endParaRPr lang="en-US"/>
        </a:p>
      </dgm:t>
    </dgm:pt>
    <dgm:pt modelId="{F96D3189-3737-4C4D-AF0D-438681EFDF2E}" type="sibTrans" cxnId="{CB05E802-B75B-4DC9-9851-0293B11112CC}">
      <dgm:prSet/>
      <dgm:spPr/>
      <dgm:t>
        <a:bodyPr/>
        <a:lstStyle/>
        <a:p>
          <a:endParaRPr lang="en-US"/>
        </a:p>
      </dgm:t>
    </dgm:pt>
    <dgm:pt modelId="{F0389619-C8AA-4C24-B675-ADB8FD0A6BA9}">
      <dgm:prSet/>
      <dgm:spPr/>
      <dgm:t>
        <a:bodyPr/>
        <a:lstStyle/>
        <a:p>
          <a:r>
            <a:rPr lang="en-US" b="0" i="0"/>
            <a:t>Bus route information, such as route number, starting/ending locations, stops, insurance and schedules</a:t>
          </a:r>
          <a:endParaRPr lang="en-US"/>
        </a:p>
      </dgm:t>
    </dgm:pt>
    <dgm:pt modelId="{E0A6361D-0151-4373-99FC-25975B0657E2}" type="parTrans" cxnId="{D6526928-A536-4035-8BF4-578AC46DDA91}">
      <dgm:prSet/>
      <dgm:spPr/>
      <dgm:t>
        <a:bodyPr/>
        <a:lstStyle/>
        <a:p>
          <a:endParaRPr lang="en-US"/>
        </a:p>
      </dgm:t>
    </dgm:pt>
    <dgm:pt modelId="{39077F67-AC86-483C-A26A-53F5B2FEDB55}" type="sibTrans" cxnId="{D6526928-A536-4035-8BF4-578AC46DDA91}">
      <dgm:prSet/>
      <dgm:spPr/>
      <dgm:t>
        <a:bodyPr/>
        <a:lstStyle/>
        <a:p>
          <a:endParaRPr lang="en-US"/>
        </a:p>
      </dgm:t>
    </dgm:pt>
    <dgm:pt modelId="{48CB652F-B5FB-474F-AE72-37635D6FF303}">
      <dgm:prSet/>
      <dgm:spPr/>
      <dgm:t>
        <a:bodyPr/>
        <a:lstStyle/>
        <a:p>
          <a:r>
            <a:rPr lang="en-US" b="0" i="0" dirty="0"/>
            <a:t>Bus schedule information, such as departure/arrival times, assigned drivers, and assigned buses</a:t>
          </a:r>
          <a:endParaRPr lang="en-US" dirty="0"/>
        </a:p>
      </dgm:t>
    </dgm:pt>
    <dgm:pt modelId="{B0CF9164-0DE1-4647-B802-8D65CC0AFF7B}" type="parTrans" cxnId="{321366D5-ED88-4CA8-AF52-3D16E6E2FFCE}">
      <dgm:prSet/>
      <dgm:spPr/>
      <dgm:t>
        <a:bodyPr/>
        <a:lstStyle/>
        <a:p>
          <a:endParaRPr lang="en-US"/>
        </a:p>
      </dgm:t>
    </dgm:pt>
    <dgm:pt modelId="{34D87599-B11D-4E5F-B0C3-5C8F25B7DE26}" type="sibTrans" cxnId="{321366D5-ED88-4CA8-AF52-3D16E6E2FFCE}">
      <dgm:prSet/>
      <dgm:spPr/>
      <dgm:t>
        <a:bodyPr/>
        <a:lstStyle/>
        <a:p>
          <a:endParaRPr lang="en-US"/>
        </a:p>
      </dgm:t>
    </dgm:pt>
    <dgm:pt modelId="{D30D0A3A-C0F1-4BC6-A300-9D646B7BD4B1}">
      <dgm:prSet/>
      <dgm:spPr/>
      <dgm:t>
        <a:bodyPr/>
        <a:lstStyle/>
        <a:p>
          <a:r>
            <a:rPr lang="en-US" b="0" i="0"/>
            <a:t>Bus information, such as bus number, capacity, model, year, and insurance</a:t>
          </a:r>
          <a:endParaRPr lang="en-US"/>
        </a:p>
      </dgm:t>
    </dgm:pt>
    <dgm:pt modelId="{36012315-C11B-490A-8E08-42998DE0ADF6}" type="parTrans" cxnId="{00A37C74-3698-4F44-A3E8-2995FD6E767D}">
      <dgm:prSet/>
      <dgm:spPr/>
      <dgm:t>
        <a:bodyPr/>
        <a:lstStyle/>
        <a:p>
          <a:endParaRPr lang="en-US"/>
        </a:p>
      </dgm:t>
    </dgm:pt>
    <dgm:pt modelId="{F01376E1-5892-455A-AF31-F781EEB9BC93}" type="sibTrans" cxnId="{00A37C74-3698-4F44-A3E8-2995FD6E767D}">
      <dgm:prSet/>
      <dgm:spPr/>
      <dgm:t>
        <a:bodyPr/>
        <a:lstStyle/>
        <a:p>
          <a:endParaRPr lang="en-US"/>
        </a:p>
      </dgm:t>
    </dgm:pt>
    <dgm:pt modelId="{C30DB97B-E06C-4956-BA30-5E700FD17F6D}">
      <dgm:prSet/>
      <dgm:spPr/>
      <dgm:t>
        <a:bodyPr/>
        <a:lstStyle/>
        <a:p>
          <a:r>
            <a:rPr lang="en-IN" dirty="0"/>
            <a:t>Driver/Manager information like their hiring data, feedback, number of schedules they served.</a:t>
          </a:r>
          <a:endParaRPr lang="en-US" dirty="0"/>
        </a:p>
      </dgm:t>
    </dgm:pt>
    <dgm:pt modelId="{2C50A5C2-E8C6-4A56-BF11-A2EB4DBDFA3D}" type="parTrans" cxnId="{24816F3E-6F1C-43C7-BE77-2646E7AE7ECD}">
      <dgm:prSet/>
      <dgm:spPr/>
      <dgm:t>
        <a:bodyPr/>
        <a:lstStyle/>
        <a:p>
          <a:endParaRPr lang="en-US"/>
        </a:p>
      </dgm:t>
    </dgm:pt>
    <dgm:pt modelId="{9C2591B7-87AB-4C42-8F86-2870F7671D65}" type="sibTrans" cxnId="{24816F3E-6F1C-43C7-BE77-2646E7AE7ECD}">
      <dgm:prSet/>
      <dgm:spPr/>
      <dgm:t>
        <a:bodyPr/>
        <a:lstStyle/>
        <a:p>
          <a:endParaRPr lang="en-US"/>
        </a:p>
      </dgm:t>
    </dgm:pt>
    <dgm:pt modelId="{13E9D008-C240-47AF-8666-3A74FD74EBBE}" type="pres">
      <dgm:prSet presAssocID="{8498D322-BE80-4362-BC3B-B0BB0805E095}" presName="linear" presStyleCnt="0">
        <dgm:presLayoutVars>
          <dgm:animLvl val="lvl"/>
          <dgm:resizeHandles val="exact"/>
        </dgm:presLayoutVars>
      </dgm:prSet>
      <dgm:spPr/>
    </dgm:pt>
    <dgm:pt modelId="{B5EDFBBA-2515-41DE-8EC7-720C0518D798}" type="pres">
      <dgm:prSet presAssocID="{2C5B68AF-002A-44FD-B0F1-F87532E6105A}" presName="parentText" presStyleLbl="node1" presStyleIdx="0" presStyleCnt="5">
        <dgm:presLayoutVars>
          <dgm:chMax val="0"/>
          <dgm:bulletEnabled val="1"/>
        </dgm:presLayoutVars>
      </dgm:prSet>
      <dgm:spPr/>
    </dgm:pt>
    <dgm:pt modelId="{AC8E7A49-FB89-4356-B95A-7B43577A56E8}" type="pres">
      <dgm:prSet presAssocID="{F96D3189-3737-4C4D-AF0D-438681EFDF2E}" presName="spacer" presStyleCnt="0"/>
      <dgm:spPr/>
    </dgm:pt>
    <dgm:pt modelId="{F99C9B4F-DC48-475C-8811-BA791D1C6342}" type="pres">
      <dgm:prSet presAssocID="{F0389619-C8AA-4C24-B675-ADB8FD0A6BA9}" presName="parentText" presStyleLbl="node1" presStyleIdx="1" presStyleCnt="5" custLinFactY="1854" custLinFactNeighborY="100000">
        <dgm:presLayoutVars>
          <dgm:chMax val="0"/>
          <dgm:bulletEnabled val="1"/>
        </dgm:presLayoutVars>
      </dgm:prSet>
      <dgm:spPr/>
    </dgm:pt>
    <dgm:pt modelId="{8926668F-1FE9-4A26-B06A-E04CF605D83B}" type="pres">
      <dgm:prSet presAssocID="{39077F67-AC86-483C-A26A-53F5B2FEDB55}" presName="spacer" presStyleCnt="0"/>
      <dgm:spPr/>
    </dgm:pt>
    <dgm:pt modelId="{A06B616C-3054-4F8F-996F-E8E00AEFD560}" type="pres">
      <dgm:prSet presAssocID="{48CB652F-B5FB-474F-AE72-37635D6FF303}" presName="parentText" presStyleLbl="node1" presStyleIdx="2" presStyleCnt="5">
        <dgm:presLayoutVars>
          <dgm:chMax val="0"/>
          <dgm:bulletEnabled val="1"/>
        </dgm:presLayoutVars>
      </dgm:prSet>
      <dgm:spPr/>
    </dgm:pt>
    <dgm:pt modelId="{1E1FFBFD-0A70-431B-A1A8-58DDACF09555}" type="pres">
      <dgm:prSet presAssocID="{34D87599-B11D-4E5F-B0C3-5C8F25B7DE26}" presName="spacer" presStyleCnt="0"/>
      <dgm:spPr/>
    </dgm:pt>
    <dgm:pt modelId="{3FAA46D5-5647-4B91-A133-E710CC00FF97}" type="pres">
      <dgm:prSet presAssocID="{D30D0A3A-C0F1-4BC6-A300-9D646B7BD4B1}" presName="parentText" presStyleLbl="node1" presStyleIdx="3" presStyleCnt="5">
        <dgm:presLayoutVars>
          <dgm:chMax val="0"/>
          <dgm:bulletEnabled val="1"/>
        </dgm:presLayoutVars>
      </dgm:prSet>
      <dgm:spPr/>
    </dgm:pt>
    <dgm:pt modelId="{E96C878D-865D-436F-B9C6-1F33ED93DB27}" type="pres">
      <dgm:prSet presAssocID="{F01376E1-5892-455A-AF31-F781EEB9BC93}" presName="spacer" presStyleCnt="0"/>
      <dgm:spPr/>
    </dgm:pt>
    <dgm:pt modelId="{B158055F-0DB7-42D4-8889-0D765C213F2A}" type="pres">
      <dgm:prSet presAssocID="{C30DB97B-E06C-4956-BA30-5E700FD17F6D}" presName="parentText" presStyleLbl="node1" presStyleIdx="4" presStyleCnt="5">
        <dgm:presLayoutVars>
          <dgm:chMax val="0"/>
          <dgm:bulletEnabled val="1"/>
        </dgm:presLayoutVars>
      </dgm:prSet>
      <dgm:spPr/>
    </dgm:pt>
  </dgm:ptLst>
  <dgm:cxnLst>
    <dgm:cxn modelId="{CB05E802-B75B-4DC9-9851-0293B11112CC}" srcId="{8498D322-BE80-4362-BC3B-B0BB0805E095}" destId="{2C5B68AF-002A-44FD-B0F1-F87532E6105A}" srcOrd="0" destOrd="0" parTransId="{E11E0AF0-A044-4109-A746-6644E0738A31}" sibTransId="{F96D3189-3737-4C4D-AF0D-438681EFDF2E}"/>
    <dgm:cxn modelId="{8B9E3708-B101-43B6-94CB-D28E28D6D11D}" type="presOf" srcId="{8498D322-BE80-4362-BC3B-B0BB0805E095}" destId="{13E9D008-C240-47AF-8666-3A74FD74EBBE}" srcOrd="0" destOrd="0" presId="urn:microsoft.com/office/officeart/2005/8/layout/vList2"/>
    <dgm:cxn modelId="{F182A319-CD3B-47A0-83E5-688036D431DA}" type="presOf" srcId="{48CB652F-B5FB-474F-AE72-37635D6FF303}" destId="{A06B616C-3054-4F8F-996F-E8E00AEFD560}" srcOrd="0" destOrd="0" presId="urn:microsoft.com/office/officeart/2005/8/layout/vList2"/>
    <dgm:cxn modelId="{D6526928-A536-4035-8BF4-578AC46DDA91}" srcId="{8498D322-BE80-4362-BC3B-B0BB0805E095}" destId="{F0389619-C8AA-4C24-B675-ADB8FD0A6BA9}" srcOrd="1" destOrd="0" parTransId="{E0A6361D-0151-4373-99FC-25975B0657E2}" sibTransId="{39077F67-AC86-483C-A26A-53F5B2FEDB55}"/>
    <dgm:cxn modelId="{85B1B33B-9490-45C6-A720-ED2B78EF68BE}" type="presOf" srcId="{D30D0A3A-C0F1-4BC6-A300-9D646B7BD4B1}" destId="{3FAA46D5-5647-4B91-A133-E710CC00FF97}" srcOrd="0" destOrd="0" presId="urn:microsoft.com/office/officeart/2005/8/layout/vList2"/>
    <dgm:cxn modelId="{24816F3E-6F1C-43C7-BE77-2646E7AE7ECD}" srcId="{8498D322-BE80-4362-BC3B-B0BB0805E095}" destId="{C30DB97B-E06C-4956-BA30-5E700FD17F6D}" srcOrd="4" destOrd="0" parTransId="{2C50A5C2-E8C6-4A56-BF11-A2EB4DBDFA3D}" sibTransId="{9C2591B7-87AB-4C42-8F86-2870F7671D65}"/>
    <dgm:cxn modelId="{E436F450-78E2-4D7A-B0E3-A43501683C4D}" type="presOf" srcId="{C30DB97B-E06C-4956-BA30-5E700FD17F6D}" destId="{B158055F-0DB7-42D4-8889-0D765C213F2A}" srcOrd="0" destOrd="0" presId="urn:microsoft.com/office/officeart/2005/8/layout/vList2"/>
    <dgm:cxn modelId="{00A37C74-3698-4F44-A3E8-2995FD6E767D}" srcId="{8498D322-BE80-4362-BC3B-B0BB0805E095}" destId="{D30D0A3A-C0F1-4BC6-A300-9D646B7BD4B1}" srcOrd="3" destOrd="0" parTransId="{36012315-C11B-490A-8E08-42998DE0ADF6}" sibTransId="{F01376E1-5892-455A-AF31-F781EEB9BC93}"/>
    <dgm:cxn modelId="{CF1D95B2-EEFE-4A1C-BDFF-ADE2C4E56B39}" type="presOf" srcId="{F0389619-C8AA-4C24-B675-ADB8FD0A6BA9}" destId="{F99C9B4F-DC48-475C-8811-BA791D1C6342}" srcOrd="0" destOrd="0" presId="urn:microsoft.com/office/officeart/2005/8/layout/vList2"/>
    <dgm:cxn modelId="{0EE1DFB8-5CDF-4953-80D4-0AB4E3106339}" type="presOf" srcId="{2C5B68AF-002A-44FD-B0F1-F87532E6105A}" destId="{B5EDFBBA-2515-41DE-8EC7-720C0518D798}" srcOrd="0" destOrd="0" presId="urn:microsoft.com/office/officeart/2005/8/layout/vList2"/>
    <dgm:cxn modelId="{321366D5-ED88-4CA8-AF52-3D16E6E2FFCE}" srcId="{8498D322-BE80-4362-BC3B-B0BB0805E095}" destId="{48CB652F-B5FB-474F-AE72-37635D6FF303}" srcOrd="2" destOrd="0" parTransId="{B0CF9164-0DE1-4647-B802-8D65CC0AFF7B}" sibTransId="{34D87599-B11D-4E5F-B0C3-5C8F25B7DE26}"/>
    <dgm:cxn modelId="{5D9277B2-0733-4E25-9663-A8ED31B72373}" type="presParOf" srcId="{13E9D008-C240-47AF-8666-3A74FD74EBBE}" destId="{B5EDFBBA-2515-41DE-8EC7-720C0518D798}" srcOrd="0" destOrd="0" presId="urn:microsoft.com/office/officeart/2005/8/layout/vList2"/>
    <dgm:cxn modelId="{18063D4D-7038-4707-9302-561A526C61A0}" type="presParOf" srcId="{13E9D008-C240-47AF-8666-3A74FD74EBBE}" destId="{AC8E7A49-FB89-4356-B95A-7B43577A56E8}" srcOrd="1" destOrd="0" presId="urn:microsoft.com/office/officeart/2005/8/layout/vList2"/>
    <dgm:cxn modelId="{26DF71BA-5551-4CA7-A4C8-9AAFD9D98D87}" type="presParOf" srcId="{13E9D008-C240-47AF-8666-3A74FD74EBBE}" destId="{F99C9B4F-DC48-475C-8811-BA791D1C6342}" srcOrd="2" destOrd="0" presId="urn:microsoft.com/office/officeart/2005/8/layout/vList2"/>
    <dgm:cxn modelId="{1F54AE9D-67BC-470D-AB64-897605DD20F3}" type="presParOf" srcId="{13E9D008-C240-47AF-8666-3A74FD74EBBE}" destId="{8926668F-1FE9-4A26-B06A-E04CF605D83B}" srcOrd="3" destOrd="0" presId="urn:microsoft.com/office/officeart/2005/8/layout/vList2"/>
    <dgm:cxn modelId="{0AFEEA79-D6ED-4DC3-94EE-D41C038DB09F}" type="presParOf" srcId="{13E9D008-C240-47AF-8666-3A74FD74EBBE}" destId="{A06B616C-3054-4F8F-996F-E8E00AEFD560}" srcOrd="4" destOrd="0" presId="urn:microsoft.com/office/officeart/2005/8/layout/vList2"/>
    <dgm:cxn modelId="{C1BF341F-1B33-40DD-BADA-319B809C25A0}" type="presParOf" srcId="{13E9D008-C240-47AF-8666-3A74FD74EBBE}" destId="{1E1FFBFD-0A70-431B-A1A8-58DDACF09555}" srcOrd="5" destOrd="0" presId="urn:microsoft.com/office/officeart/2005/8/layout/vList2"/>
    <dgm:cxn modelId="{1083868B-A033-43B6-9D02-B978DEFA74F6}" type="presParOf" srcId="{13E9D008-C240-47AF-8666-3A74FD74EBBE}" destId="{3FAA46D5-5647-4B91-A133-E710CC00FF97}" srcOrd="6" destOrd="0" presId="urn:microsoft.com/office/officeart/2005/8/layout/vList2"/>
    <dgm:cxn modelId="{E72E15CD-1316-452E-8A67-37D5C35644E1}" type="presParOf" srcId="{13E9D008-C240-47AF-8666-3A74FD74EBBE}" destId="{E96C878D-865D-436F-B9C6-1F33ED93DB27}" srcOrd="7" destOrd="0" presId="urn:microsoft.com/office/officeart/2005/8/layout/vList2"/>
    <dgm:cxn modelId="{9FBC837D-3C68-445B-9C79-219AE3C10B49}" type="presParOf" srcId="{13E9D008-C240-47AF-8666-3A74FD74EBBE}" destId="{B158055F-0DB7-42D4-8889-0D765C213F2A}"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DFBBA-2515-41DE-8EC7-720C0518D798}">
      <dsp:nvSpPr>
        <dsp:cNvPr id="0" name=""/>
        <dsp:cNvSpPr/>
      </dsp:nvSpPr>
      <dsp:spPr>
        <a:xfrm>
          <a:off x="0" y="345739"/>
          <a:ext cx="4840010"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What data needs to be stored:</a:t>
          </a:r>
          <a:endParaRPr lang="en-US" sz="1500" kern="1200" dirty="0"/>
        </a:p>
      </dsp:txBody>
      <dsp:txXfrm>
        <a:off x="29088" y="374827"/>
        <a:ext cx="4781834" cy="537701"/>
      </dsp:txXfrm>
    </dsp:sp>
    <dsp:sp modelId="{F99C9B4F-DC48-475C-8811-BA791D1C6342}">
      <dsp:nvSpPr>
        <dsp:cNvPr id="0" name=""/>
        <dsp:cNvSpPr/>
      </dsp:nvSpPr>
      <dsp:spPr>
        <a:xfrm>
          <a:off x="0" y="1039064"/>
          <a:ext cx="4840010"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Bus route information, such as route number, starting/ending locations, stops, insurance and schedules</a:t>
          </a:r>
          <a:endParaRPr lang="en-US" sz="1500" kern="1200"/>
        </a:p>
      </dsp:txBody>
      <dsp:txXfrm>
        <a:off x="29088" y="1068152"/>
        <a:ext cx="4781834" cy="537701"/>
      </dsp:txXfrm>
    </dsp:sp>
    <dsp:sp modelId="{A06B616C-3054-4F8F-996F-E8E00AEFD560}">
      <dsp:nvSpPr>
        <dsp:cNvPr id="0" name=""/>
        <dsp:cNvSpPr/>
      </dsp:nvSpPr>
      <dsp:spPr>
        <a:xfrm>
          <a:off x="0" y="1623894"/>
          <a:ext cx="4840010"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Bus schedule information, such as departure/arrival times, assigned drivers, and assigned buses</a:t>
          </a:r>
          <a:endParaRPr lang="en-US" sz="1500" kern="1200" dirty="0"/>
        </a:p>
      </dsp:txBody>
      <dsp:txXfrm>
        <a:off x="29088" y="1652982"/>
        <a:ext cx="4781834" cy="537701"/>
      </dsp:txXfrm>
    </dsp:sp>
    <dsp:sp modelId="{3FAA46D5-5647-4B91-A133-E710CC00FF97}">
      <dsp:nvSpPr>
        <dsp:cNvPr id="0" name=""/>
        <dsp:cNvSpPr/>
      </dsp:nvSpPr>
      <dsp:spPr>
        <a:xfrm>
          <a:off x="0" y="2262971"/>
          <a:ext cx="4840010"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Bus information, such as bus number, capacity, model, year, and insurance</a:t>
          </a:r>
          <a:endParaRPr lang="en-US" sz="1500" kern="1200"/>
        </a:p>
      </dsp:txBody>
      <dsp:txXfrm>
        <a:off x="29088" y="2292059"/>
        <a:ext cx="4781834" cy="537701"/>
      </dsp:txXfrm>
    </dsp:sp>
    <dsp:sp modelId="{B158055F-0DB7-42D4-8889-0D765C213F2A}">
      <dsp:nvSpPr>
        <dsp:cNvPr id="0" name=""/>
        <dsp:cNvSpPr/>
      </dsp:nvSpPr>
      <dsp:spPr>
        <a:xfrm>
          <a:off x="0" y="2902049"/>
          <a:ext cx="4840010"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Driver/Manager information like their hiring data, feedback, number of schedules they served.</a:t>
          </a:r>
          <a:endParaRPr lang="en-US" sz="1500" kern="1200" dirty="0"/>
        </a:p>
      </dsp:txBody>
      <dsp:txXfrm>
        <a:off x="29088" y="2931137"/>
        <a:ext cx="4781834" cy="53770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9FD7D-6359-148D-90F7-E8A41538B4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5A5985F-B94B-4635-44C0-FBFA0F6D67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B5ABA3-7386-DB34-E01C-6525B52DB1BD}"/>
              </a:ext>
            </a:extLst>
          </p:cNvPr>
          <p:cNvSpPr>
            <a:spLocks noGrp="1"/>
          </p:cNvSpPr>
          <p:nvPr>
            <p:ph type="dt" sz="half" idx="10"/>
          </p:nvPr>
        </p:nvSpPr>
        <p:spPr/>
        <p:txBody>
          <a:bodyPr/>
          <a:lstStyle/>
          <a:p>
            <a:fld id="{BD1A0FFC-70C2-4254-BBF1-2C195072A5E0}" type="datetimeFigureOut">
              <a:rPr lang="en-IN" smtClean="0"/>
              <a:t>15-05-2023</a:t>
            </a:fld>
            <a:endParaRPr lang="en-IN"/>
          </a:p>
        </p:txBody>
      </p:sp>
      <p:sp>
        <p:nvSpPr>
          <p:cNvPr id="5" name="Footer Placeholder 4">
            <a:extLst>
              <a:ext uri="{FF2B5EF4-FFF2-40B4-BE49-F238E27FC236}">
                <a16:creationId xmlns:a16="http://schemas.microsoft.com/office/drawing/2014/main" id="{076590D7-F1AB-8161-4598-9A60DD7F68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F102A7-2C06-523E-AB2E-1EC440D23414}"/>
              </a:ext>
            </a:extLst>
          </p:cNvPr>
          <p:cNvSpPr>
            <a:spLocks noGrp="1"/>
          </p:cNvSpPr>
          <p:nvPr>
            <p:ph type="sldNum" sz="quarter" idx="12"/>
          </p:nvPr>
        </p:nvSpPr>
        <p:spPr/>
        <p:txBody>
          <a:bodyPr/>
          <a:lstStyle/>
          <a:p>
            <a:fld id="{501DB150-9944-4296-AAF9-24EC20CF9354}" type="slidenum">
              <a:rPr lang="en-IN" smtClean="0"/>
              <a:t>‹#›</a:t>
            </a:fld>
            <a:endParaRPr lang="en-IN"/>
          </a:p>
        </p:txBody>
      </p:sp>
    </p:spTree>
    <p:extLst>
      <p:ext uri="{BB962C8B-B14F-4D97-AF65-F5344CB8AC3E}">
        <p14:creationId xmlns:p14="http://schemas.microsoft.com/office/powerpoint/2010/main" val="4091217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12AC-E398-16C3-D12A-B914DE97AA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5FBC90-D08B-8BFE-A364-93DCCE7DEF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069111-06DE-3B1D-23BA-1F59910CD0A6}"/>
              </a:ext>
            </a:extLst>
          </p:cNvPr>
          <p:cNvSpPr>
            <a:spLocks noGrp="1"/>
          </p:cNvSpPr>
          <p:nvPr>
            <p:ph type="dt" sz="half" idx="10"/>
          </p:nvPr>
        </p:nvSpPr>
        <p:spPr/>
        <p:txBody>
          <a:bodyPr/>
          <a:lstStyle/>
          <a:p>
            <a:fld id="{BD1A0FFC-70C2-4254-BBF1-2C195072A5E0}" type="datetimeFigureOut">
              <a:rPr lang="en-IN" smtClean="0"/>
              <a:t>15-05-2023</a:t>
            </a:fld>
            <a:endParaRPr lang="en-IN"/>
          </a:p>
        </p:txBody>
      </p:sp>
      <p:sp>
        <p:nvSpPr>
          <p:cNvPr id="5" name="Footer Placeholder 4">
            <a:extLst>
              <a:ext uri="{FF2B5EF4-FFF2-40B4-BE49-F238E27FC236}">
                <a16:creationId xmlns:a16="http://schemas.microsoft.com/office/drawing/2014/main" id="{30AAC908-3948-A3C1-696E-7847D851B1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A8D248-0669-BC9E-2B1E-40671F7AF7EE}"/>
              </a:ext>
            </a:extLst>
          </p:cNvPr>
          <p:cNvSpPr>
            <a:spLocks noGrp="1"/>
          </p:cNvSpPr>
          <p:nvPr>
            <p:ph type="sldNum" sz="quarter" idx="12"/>
          </p:nvPr>
        </p:nvSpPr>
        <p:spPr/>
        <p:txBody>
          <a:bodyPr/>
          <a:lstStyle/>
          <a:p>
            <a:fld id="{501DB150-9944-4296-AAF9-24EC20CF9354}" type="slidenum">
              <a:rPr lang="en-IN" smtClean="0"/>
              <a:t>‹#›</a:t>
            </a:fld>
            <a:endParaRPr lang="en-IN"/>
          </a:p>
        </p:txBody>
      </p:sp>
    </p:spTree>
    <p:extLst>
      <p:ext uri="{BB962C8B-B14F-4D97-AF65-F5344CB8AC3E}">
        <p14:creationId xmlns:p14="http://schemas.microsoft.com/office/powerpoint/2010/main" val="2666571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6179A5-61B7-494C-1197-BEC6BE9899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740492-7586-AD7F-47AA-11DE879FDC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CD4219-4FB3-3585-4DF5-42326E8B2ABB}"/>
              </a:ext>
            </a:extLst>
          </p:cNvPr>
          <p:cNvSpPr>
            <a:spLocks noGrp="1"/>
          </p:cNvSpPr>
          <p:nvPr>
            <p:ph type="dt" sz="half" idx="10"/>
          </p:nvPr>
        </p:nvSpPr>
        <p:spPr/>
        <p:txBody>
          <a:bodyPr/>
          <a:lstStyle/>
          <a:p>
            <a:fld id="{BD1A0FFC-70C2-4254-BBF1-2C195072A5E0}" type="datetimeFigureOut">
              <a:rPr lang="en-IN" smtClean="0"/>
              <a:t>15-05-2023</a:t>
            </a:fld>
            <a:endParaRPr lang="en-IN"/>
          </a:p>
        </p:txBody>
      </p:sp>
      <p:sp>
        <p:nvSpPr>
          <p:cNvPr id="5" name="Footer Placeholder 4">
            <a:extLst>
              <a:ext uri="{FF2B5EF4-FFF2-40B4-BE49-F238E27FC236}">
                <a16:creationId xmlns:a16="http://schemas.microsoft.com/office/drawing/2014/main" id="{25276D33-E5B9-E523-FCA8-7EA29387EA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BF1A6E-FBEF-CAA9-1F4C-074880967666}"/>
              </a:ext>
            </a:extLst>
          </p:cNvPr>
          <p:cNvSpPr>
            <a:spLocks noGrp="1"/>
          </p:cNvSpPr>
          <p:nvPr>
            <p:ph type="sldNum" sz="quarter" idx="12"/>
          </p:nvPr>
        </p:nvSpPr>
        <p:spPr/>
        <p:txBody>
          <a:bodyPr/>
          <a:lstStyle/>
          <a:p>
            <a:fld id="{501DB150-9944-4296-AAF9-24EC20CF9354}" type="slidenum">
              <a:rPr lang="en-IN" smtClean="0"/>
              <a:t>‹#›</a:t>
            </a:fld>
            <a:endParaRPr lang="en-IN"/>
          </a:p>
        </p:txBody>
      </p:sp>
    </p:spTree>
    <p:extLst>
      <p:ext uri="{BB962C8B-B14F-4D97-AF65-F5344CB8AC3E}">
        <p14:creationId xmlns:p14="http://schemas.microsoft.com/office/powerpoint/2010/main" val="859494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2B06-A7F3-320B-7A3A-48A8BECDB0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548E54-4B1C-AF81-292E-F2FEAD6164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B65002-CA62-6C7A-72FF-D6DBDA06DDBD}"/>
              </a:ext>
            </a:extLst>
          </p:cNvPr>
          <p:cNvSpPr>
            <a:spLocks noGrp="1"/>
          </p:cNvSpPr>
          <p:nvPr>
            <p:ph type="dt" sz="half" idx="10"/>
          </p:nvPr>
        </p:nvSpPr>
        <p:spPr/>
        <p:txBody>
          <a:bodyPr/>
          <a:lstStyle/>
          <a:p>
            <a:fld id="{BD1A0FFC-70C2-4254-BBF1-2C195072A5E0}" type="datetimeFigureOut">
              <a:rPr lang="en-IN" smtClean="0"/>
              <a:t>15-05-2023</a:t>
            </a:fld>
            <a:endParaRPr lang="en-IN"/>
          </a:p>
        </p:txBody>
      </p:sp>
      <p:sp>
        <p:nvSpPr>
          <p:cNvPr id="5" name="Footer Placeholder 4">
            <a:extLst>
              <a:ext uri="{FF2B5EF4-FFF2-40B4-BE49-F238E27FC236}">
                <a16:creationId xmlns:a16="http://schemas.microsoft.com/office/drawing/2014/main" id="{2AC32598-A78E-AE7C-BA85-8B9FC99B2D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DADE02-A4D6-DD31-0B91-4A2FB4056B84}"/>
              </a:ext>
            </a:extLst>
          </p:cNvPr>
          <p:cNvSpPr>
            <a:spLocks noGrp="1"/>
          </p:cNvSpPr>
          <p:nvPr>
            <p:ph type="sldNum" sz="quarter" idx="12"/>
          </p:nvPr>
        </p:nvSpPr>
        <p:spPr/>
        <p:txBody>
          <a:bodyPr/>
          <a:lstStyle/>
          <a:p>
            <a:fld id="{501DB150-9944-4296-AAF9-24EC20CF9354}" type="slidenum">
              <a:rPr lang="en-IN" smtClean="0"/>
              <a:t>‹#›</a:t>
            </a:fld>
            <a:endParaRPr lang="en-IN"/>
          </a:p>
        </p:txBody>
      </p:sp>
    </p:spTree>
    <p:extLst>
      <p:ext uri="{BB962C8B-B14F-4D97-AF65-F5344CB8AC3E}">
        <p14:creationId xmlns:p14="http://schemas.microsoft.com/office/powerpoint/2010/main" val="2373583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0A803-3154-49EC-E866-A46CA75D70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C78A7D-5E84-A21B-7BD6-8F17FAAA66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2FBEC9-AE4E-A11A-2BDE-3B782603B980}"/>
              </a:ext>
            </a:extLst>
          </p:cNvPr>
          <p:cNvSpPr>
            <a:spLocks noGrp="1"/>
          </p:cNvSpPr>
          <p:nvPr>
            <p:ph type="dt" sz="half" idx="10"/>
          </p:nvPr>
        </p:nvSpPr>
        <p:spPr/>
        <p:txBody>
          <a:bodyPr/>
          <a:lstStyle/>
          <a:p>
            <a:fld id="{BD1A0FFC-70C2-4254-BBF1-2C195072A5E0}" type="datetimeFigureOut">
              <a:rPr lang="en-IN" smtClean="0"/>
              <a:t>15-05-2023</a:t>
            </a:fld>
            <a:endParaRPr lang="en-IN"/>
          </a:p>
        </p:txBody>
      </p:sp>
      <p:sp>
        <p:nvSpPr>
          <p:cNvPr id="5" name="Footer Placeholder 4">
            <a:extLst>
              <a:ext uri="{FF2B5EF4-FFF2-40B4-BE49-F238E27FC236}">
                <a16:creationId xmlns:a16="http://schemas.microsoft.com/office/drawing/2014/main" id="{51718682-B554-188F-04FB-B60EEFE7C3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9D63A2-589E-C848-63EC-2E384C53008C}"/>
              </a:ext>
            </a:extLst>
          </p:cNvPr>
          <p:cNvSpPr>
            <a:spLocks noGrp="1"/>
          </p:cNvSpPr>
          <p:nvPr>
            <p:ph type="sldNum" sz="quarter" idx="12"/>
          </p:nvPr>
        </p:nvSpPr>
        <p:spPr/>
        <p:txBody>
          <a:bodyPr/>
          <a:lstStyle/>
          <a:p>
            <a:fld id="{501DB150-9944-4296-AAF9-24EC20CF9354}" type="slidenum">
              <a:rPr lang="en-IN" smtClean="0"/>
              <a:t>‹#›</a:t>
            </a:fld>
            <a:endParaRPr lang="en-IN"/>
          </a:p>
        </p:txBody>
      </p:sp>
    </p:spTree>
    <p:extLst>
      <p:ext uri="{BB962C8B-B14F-4D97-AF65-F5344CB8AC3E}">
        <p14:creationId xmlns:p14="http://schemas.microsoft.com/office/powerpoint/2010/main" val="3102485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27AE1-F9C9-EC70-A4F0-C81631903E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1EA6A8-D6AA-938C-E1C7-66CE270E0E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82E6E9-30E8-87BF-9918-DF87A5D614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3FB16A-D405-CBB4-21E1-FEFE553D3299}"/>
              </a:ext>
            </a:extLst>
          </p:cNvPr>
          <p:cNvSpPr>
            <a:spLocks noGrp="1"/>
          </p:cNvSpPr>
          <p:nvPr>
            <p:ph type="dt" sz="half" idx="10"/>
          </p:nvPr>
        </p:nvSpPr>
        <p:spPr/>
        <p:txBody>
          <a:bodyPr/>
          <a:lstStyle/>
          <a:p>
            <a:fld id="{BD1A0FFC-70C2-4254-BBF1-2C195072A5E0}" type="datetimeFigureOut">
              <a:rPr lang="en-IN" smtClean="0"/>
              <a:t>15-05-2023</a:t>
            </a:fld>
            <a:endParaRPr lang="en-IN"/>
          </a:p>
        </p:txBody>
      </p:sp>
      <p:sp>
        <p:nvSpPr>
          <p:cNvPr id="6" name="Footer Placeholder 5">
            <a:extLst>
              <a:ext uri="{FF2B5EF4-FFF2-40B4-BE49-F238E27FC236}">
                <a16:creationId xmlns:a16="http://schemas.microsoft.com/office/drawing/2014/main" id="{03A6CCE6-00B1-BA14-876F-F1E132C64B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F98A0F-4EB1-6085-D8B2-5502D982145A}"/>
              </a:ext>
            </a:extLst>
          </p:cNvPr>
          <p:cNvSpPr>
            <a:spLocks noGrp="1"/>
          </p:cNvSpPr>
          <p:nvPr>
            <p:ph type="sldNum" sz="quarter" idx="12"/>
          </p:nvPr>
        </p:nvSpPr>
        <p:spPr/>
        <p:txBody>
          <a:bodyPr/>
          <a:lstStyle/>
          <a:p>
            <a:fld id="{501DB150-9944-4296-AAF9-24EC20CF9354}" type="slidenum">
              <a:rPr lang="en-IN" smtClean="0"/>
              <a:t>‹#›</a:t>
            </a:fld>
            <a:endParaRPr lang="en-IN"/>
          </a:p>
        </p:txBody>
      </p:sp>
    </p:spTree>
    <p:extLst>
      <p:ext uri="{BB962C8B-B14F-4D97-AF65-F5344CB8AC3E}">
        <p14:creationId xmlns:p14="http://schemas.microsoft.com/office/powerpoint/2010/main" val="3436715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E61A0-7E9D-C8BC-7B01-0B16131FA8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39F107-E4E2-80D9-D123-B0E001AD30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9F92E7-6EA2-D2B7-7210-217DA6F1CB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365129-7234-A7E8-FDD4-F063738C26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324B47-F085-E93B-8CC6-8366494794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EBDB5A-8894-DD75-AC8C-012EA9CA579B}"/>
              </a:ext>
            </a:extLst>
          </p:cNvPr>
          <p:cNvSpPr>
            <a:spLocks noGrp="1"/>
          </p:cNvSpPr>
          <p:nvPr>
            <p:ph type="dt" sz="half" idx="10"/>
          </p:nvPr>
        </p:nvSpPr>
        <p:spPr/>
        <p:txBody>
          <a:bodyPr/>
          <a:lstStyle/>
          <a:p>
            <a:fld id="{BD1A0FFC-70C2-4254-BBF1-2C195072A5E0}" type="datetimeFigureOut">
              <a:rPr lang="en-IN" smtClean="0"/>
              <a:t>15-05-2023</a:t>
            </a:fld>
            <a:endParaRPr lang="en-IN"/>
          </a:p>
        </p:txBody>
      </p:sp>
      <p:sp>
        <p:nvSpPr>
          <p:cNvPr id="8" name="Footer Placeholder 7">
            <a:extLst>
              <a:ext uri="{FF2B5EF4-FFF2-40B4-BE49-F238E27FC236}">
                <a16:creationId xmlns:a16="http://schemas.microsoft.com/office/drawing/2014/main" id="{D92720DF-3A81-3BD8-B7B5-10D8717F42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DED850-CBD2-1E4E-C79B-C5C4E4BCD2E9}"/>
              </a:ext>
            </a:extLst>
          </p:cNvPr>
          <p:cNvSpPr>
            <a:spLocks noGrp="1"/>
          </p:cNvSpPr>
          <p:nvPr>
            <p:ph type="sldNum" sz="quarter" idx="12"/>
          </p:nvPr>
        </p:nvSpPr>
        <p:spPr/>
        <p:txBody>
          <a:bodyPr/>
          <a:lstStyle/>
          <a:p>
            <a:fld id="{501DB150-9944-4296-AAF9-24EC20CF9354}" type="slidenum">
              <a:rPr lang="en-IN" smtClean="0"/>
              <a:t>‹#›</a:t>
            </a:fld>
            <a:endParaRPr lang="en-IN"/>
          </a:p>
        </p:txBody>
      </p:sp>
    </p:spTree>
    <p:extLst>
      <p:ext uri="{BB962C8B-B14F-4D97-AF65-F5344CB8AC3E}">
        <p14:creationId xmlns:p14="http://schemas.microsoft.com/office/powerpoint/2010/main" val="84687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6B88B-DD19-CA95-F8D4-1F84BF4952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033CD8E-807B-0A1F-88B2-AD7D2285579C}"/>
              </a:ext>
            </a:extLst>
          </p:cNvPr>
          <p:cNvSpPr>
            <a:spLocks noGrp="1"/>
          </p:cNvSpPr>
          <p:nvPr>
            <p:ph type="dt" sz="half" idx="10"/>
          </p:nvPr>
        </p:nvSpPr>
        <p:spPr/>
        <p:txBody>
          <a:bodyPr/>
          <a:lstStyle/>
          <a:p>
            <a:fld id="{BD1A0FFC-70C2-4254-BBF1-2C195072A5E0}" type="datetimeFigureOut">
              <a:rPr lang="en-IN" smtClean="0"/>
              <a:t>15-05-2023</a:t>
            </a:fld>
            <a:endParaRPr lang="en-IN"/>
          </a:p>
        </p:txBody>
      </p:sp>
      <p:sp>
        <p:nvSpPr>
          <p:cNvPr id="4" name="Footer Placeholder 3">
            <a:extLst>
              <a:ext uri="{FF2B5EF4-FFF2-40B4-BE49-F238E27FC236}">
                <a16:creationId xmlns:a16="http://schemas.microsoft.com/office/drawing/2014/main" id="{70EF6172-7058-82FA-BE72-8373DD94AE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88A3A79-FE8A-88E7-5508-E942603D72E2}"/>
              </a:ext>
            </a:extLst>
          </p:cNvPr>
          <p:cNvSpPr>
            <a:spLocks noGrp="1"/>
          </p:cNvSpPr>
          <p:nvPr>
            <p:ph type="sldNum" sz="quarter" idx="12"/>
          </p:nvPr>
        </p:nvSpPr>
        <p:spPr/>
        <p:txBody>
          <a:bodyPr/>
          <a:lstStyle/>
          <a:p>
            <a:fld id="{501DB150-9944-4296-AAF9-24EC20CF9354}" type="slidenum">
              <a:rPr lang="en-IN" smtClean="0"/>
              <a:t>‹#›</a:t>
            </a:fld>
            <a:endParaRPr lang="en-IN"/>
          </a:p>
        </p:txBody>
      </p:sp>
    </p:spTree>
    <p:extLst>
      <p:ext uri="{BB962C8B-B14F-4D97-AF65-F5344CB8AC3E}">
        <p14:creationId xmlns:p14="http://schemas.microsoft.com/office/powerpoint/2010/main" val="366280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CF01F1-A4B3-4249-A080-A7A4E132854A}"/>
              </a:ext>
            </a:extLst>
          </p:cNvPr>
          <p:cNvSpPr>
            <a:spLocks noGrp="1"/>
          </p:cNvSpPr>
          <p:nvPr>
            <p:ph type="dt" sz="half" idx="10"/>
          </p:nvPr>
        </p:nvSpPr>
        <p:spPr/>
        <p:txBody>
          <a:bodyPr/>
          <a:lstStyle/>
          <a:p>
            <a:fld id="{BD1A0FFC-70C2-4254-BBF1-2C195072A5E0}" type="datetimeFigureOut">
              <a:rPr lang="en-IN" smtClean="0"/>
              <a:t>15-05-2023</a:t>
            </a:fld>
            <a:endParaRPr lang="en-IN"/>
          </a:p>
        </p:txBody>
      </p:sp>
      <p:sp>
        <p:nvSpPr>
          <p:cNvPr id="3" name="Footer Placeholder 2">
            <a:extLst>
              <a:ext uri="{FF2B5EF4-FFF2-40B4-BE49-F238E27FC236}">
                <a16:creationId xmlns:a16="http://schemas.microsoft.com/office/drawing/2014/main" id="{FF40C168-B1E2-E7FB-BBFE-43E3E31195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353C8A6-1752-4471-8489-133807FE1C66}"/>
              </a:ext>
            </a:extLst>
          </p:cNvPr>
          <p:cNvSpPr>
            <a:spLocks noGrp="1"/>
          </p:cNvSpPr>
          <p:nvPr>
            <p:ph type="sldNum" sz="quarter" idx="12"/>
          </p:nvPr>
        </p:nvSpPr>
        <p:spPr/>
        <p:txBody>
          <a:bodyPr/>
          <a:lstStyle/>
          <a:p>
            <a:fld id="{501DB150-9944-4296-AAF9-24EC20CF9354}" type="slidenum">
              <a:rPr lang="en-IN" smtClean="0"/>
              <a:t>‹#›</a:t>
            </a:fld>
            <a:endParaRPr lang="en-IN"/>
          </a:p>
        </p:txBody>
      </p:sp>
    </p:spTree>
    <p:extLst>
      <p:ext uri="{BB962C8B-B14F-4D97-AF65-F5344CB8AC3E}">
        <p14:creationId xmlns:p14="http://schemas.microsoft.com/office/powerpoint/2010/main" val="2674549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6FC45-DBD4-0295-80B7-9FFC9224B6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807C00-222C-AF57-627C-3C7856A8B0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40D4F4-A928-C790-0372-D5F9D51C5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90975-744E-F47F-4889-89AF1120FB31}"/>
              </a:ext>
            </a:extLst>
          </p:cNvPr>
          <p:cNvSpPr>
            <a:spLocks noGrp="1"/>
          </p:cNvSpPr>
          <p:nvPr>
            <p:ph type="dt" sz="half" idx="10"/>
          </p:nvPr>
        </p:nvSpPr>
        <p:spPr/>
        <p:txBody>
          <a:bodyPr/>
          <a:lstStyle/>
          <a:p>
            <a:fld id="{BD1A0FFC-70C2-4254-BBF1-2C195072A5E0}" type="datetimeFigureOut">
              <a:rPr lang="en-IN" smtClean="0"/>
              <a:t>15-05-2023</a:t>
            </a:fld>
            <a:endParaRPr lang="en-IN"/>
          </a:p>
        </p:txBody>
      </p:sp>
      <p:sp>
        <p:nvSpPr>
          <p:cNvPr id="6" name="Footer Placeholder 5">
            <a:extLst>
              <a:ext uri="{FF2B5EF4-FFF2-40B4-BE49-F238E27FC236}">
                <a16:creationId xmlns:a16="http://schemas.microsoft.com/office/drawing/2014/main" id="{9D9EE167-0F5A-E11E-B249-DF36D53284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3990FE-C900-4C2E-C06C-6364D9FF2C4D}"/>
              </a:ext>
            </a:extLst>
          </p:cNvPr>
          <p:cNvSpPr>
            <a:spLocks noGrp="1"/>
          </p:cNvSpPr>
          <p:nvPr>
            <p:ph type="sldNum" sz="quarter" idx="12"/>
          </p:nvPr>
        </p:nvSpPr>
        <p:spPr/>
        <p:txBody>
          <a:bodyPr/>
          <a:lstStyle/>
          <a:p>
            <a:fld id="{501DB150-9944-4296-AAF9-24EC20CF9354}" type="slidenum">
              <a:rPr lang="en-IN" smtClean="0"/>
              <a:t>‹#›</a:t>
            </a:fld>
            <a:endParaRPr lang="en-IN"/>
          </a:p>
        </p:txBody>
      </p:sp>
    </p:spTree>
    <p:extLst>
      <p:ext uri="{BB962C8B-B14F-4D97-AF65-F5344CB8AC3E}">
        <p14:creationId xmlns:p14="http://schemas.microsoft.com/office/powerpoint/2010/main" val="477852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8DDD4-3877-ABB2-D1CC-0734A277A8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EB5B46-2E29-1A9D-AE1D-EC835B04AC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23E2411-0B2A-F485-10A3-8CF11AC4A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691151-100A-AAF1-9974-E4B3363C6A8F}"/>
              </a:ext>
            </a:extLst>
          </p:cNvPr>
          <p:cNvSpPr>
            <a:spLocks noGrp="1"/>
          </p:cNvSpPr>
          <p:nvPr>
            <p:ph type="dt" sz="half" idx="10"/>
          </p:nvPr>
        </p:nvSpPr>
        <p:spPr/>
        <p:txBody>
          <a:bodyPr/>
          <a:lstStyle/>
          <a:p>
            <a:fld id="{BD1A0FFC-70C2-4254-BBF1-2C195072A5E0}" type="datetimeFigureOut">
              <a:rPr lang="en-IN" smtClean="0"/>
              <a:t>15-05-2023</a:t>
            </a:fld>
            <a:endParaRPr lang="en-IN"/>
          </a:p>
        </p:txBody>
      </p:sp>
      <p:sp>
        <p:nvSpPr>
          <p:cNvPr id="6" name="Footer Placeholder 5">
            <a:extLst>
              <a:ext uri="{FF2B5EF4-FFF2-40B4-BE49-F238E27FC236}">
                <a16:creationId xmlns:a16="http://schemas.microsoft.com/office/drawing/2014/main" id="{A5FBCD6A-73FA-6454-007D-D0002F4835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90E7CE-16E5-6258-26F4-DB9DC2C56B51}"/>
              </a:ext>
            </a:extLst>
          </p:cNvPr>
          <p:cNvSpPr>
            <a:spLocks noGrp="1"/>
          </p:cNvSpPr>
          <p:nvPr>
            <p:ph type="sldNum" sz="quarter" idx="12"/>
          </p:nvPr>
        </p:nvSpPr>
        <p:spPr/>
        <p:txBody>
          <a:bodyPr/>
          <a:lstStyle/>
          <a:p>
            <a:fld id="{501DB150-9944-4296-AAF9-24EC20CF9354}" type="slidenum">
              <a:rPr lang="en-IN" smtClean="0"/>
              <a:t>‹#›</a:t>
            </a:fld>
            <a:endParaRPr lang="en-IN"/>
          </a:p>
        </p:txBody>
      </p:sp>
    </p:spTree>
    <p:extLst>
      <p:ext uri="{BB962C8B-B14F-4D97-AF65-F5344CB8AC3E}">
        <p14:creationId xmlns:p14="http://schemas.microsoft.com/office/powerpoint/2010/main" val="3409236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6B6091-68E5-2898-9BF2-203FDE0CF1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D77D2D-C871-3A23-2383-803DF07638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544794-AFD3-E2BF-1E70-B0799FA8EA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1A0FFC-70C2-4254-BBF1-2C195072A5E0}" type="datetimeFigureOut">
              <a:rPr lang="en-IN" smtClean="0"/>
              <a:t>15-05-2023</a:t>
            </a:fld>
            <a:endParaRPr lang="en-IN"/>
          </a:p>
        </p:txBody>
      </p:sp>
      <p:sp>
        <p:nvSpPr>
          <p:cNvPr id="5" name="Footer Placeholder 4">
            <a:extLst>
              <a:ext uri="{FF2B5EF4-FFF2-40B4-BE49-F238E27FC236}">
                <a16:creationId xmlns:a16="http://schemas.microsoft.com/office/drawing/2014/main" id="{4144950C-15D5-2E2B-D2A9-3EC4447E4E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E44F67E-8BA8-450B-76A5-A651043B33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1DB150-9944-4296-AAF9-24EC20CF9354}" type="slidenum">
              <a:rPr lang="en-IN" smtClean="0"/>
              <a:t>‹#›</a:t>
            </a:fld>
            <a:endParaRPr lang="en-IN"/>
          </a:p>
        </p:txBody>
      </p:sp>
    </p:spTree>
    <p:extLst>
      <p:ext uri="{BB962C8B-B14F-4D97-AF65-F5344CB8AC3E}">
        <p14:creationId xmlns:p14="http://schemas.microsoft.com/office/powerpoint/2010/main" val="200401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UMBC SUSTAINABILITY">
            <a:extLst>
              <a:ext uri="{FF2B5EF4-FFF2-40B4-BE49-F238E27FC236}">
                <a16:creationId xmlns:a16="http://schemas.microsoft.com/office/drawing/2014/main" id="{726E5491-5758-E252-1445-A8BAF4B055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23298"/>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E7D392-D9E7-EDEE-77EF-7F879A7E0FFB}"/>
              </a:ext>
            </a:extLst>
          </p:cNvPr>
          <p:cNvSpPr>
            <a:spLocks noGrp="1"/>
          </p:cNvSpPr>
          <p:nvPr>
            <p:ph type="ctrTitle"/>
          </p:nvPr>
        </p:nvSpPr>
        <p:spPr>
          <a:xfrm>
            <a:off x="477981" y="1122363"/>
            <a:ext cx="4023360" cy="3204134"/>
          </a:xfrm>
        </p:spPr>
        <p:txBody>
          <a:bodyPr anchor="b">
            <a:normAutofit/>
          </a:bodyPr>
          <a:lstStyle/>
          <a:p>
            <a:pPr algn="l"/>
            <a:r>
              <a:rPr lang="en-US" sz="4800"/>
              <a:t>UMBC Transit Management System	</a:t>
            </a:r>
            <a:endParaRPr lang="en-IN" sz="4800"/>
          </a:p>
        </p:txBody>
      </p:sp>
      <p:sp>
        <p:nvSpPr>
          <p:cNvPr id="3" name="Subtitle 2">
            <a:extLst>
              <a:ext uri="{FF2B5EF4-FFF2-40B4-BE49-F238E27FC236}">
                <a16:creationId xmlns:a16="http://schemas.microsoft.com/office/drawing/2014/main" id="{9E7F7102-C76F-95A3-A9BB-D7700004888F}"/>
              </a:ext>
            </a:extLst>
          </p:cNvPr>
          <p:cNvSpPr>
            <a:spLocks noGrp="1"/>
          </p:cNvSpPr>
          <p:nvPr>
            <p:ph type="subTitle" idx="1"/>
          </p:nvPr>
        </p:nvSpPr>
        <p:spPr>
          <a:xfrm>
            <a:off x="477980" y="4872922"/>
            <a:ext cx="4023359" cy="1208141"/>
          </a:xfrm>
        </p:spPr>
        <p:txBody>
          <a:bodyPr>
            <a:normAutofit/>
          </a:bodyPr>
          <a:lstStyle/>
          <a:p>
            <a:pPr algn="l"/>
            <a:r>
              <a:rPr lang="en-US" sz="2000"/>
              <a:t>Project by:</a:t>
            </a:r>
          </a:p>
          <a:p>
            <a:pPr algn="l"/>
            <a:r>
              <a:rPr lang="en-US" sz="2000"/>
              <a:t>Meenakshi Desu</a:t>
            </a:r>
            <a:endParaRPr lang="en-IN" sz="2000"/>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42276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Rectangle 1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BF61D5C-81DE-2065-9823-15A9B3D76C9D}"/>
              </a:ext>
            </a:extLst>
          </p:cNvPr>
          <p:cNvSpPr txBox="1"/>
          <p:nvPr/>
        </p:nvSpPr>
        <p:spPr>
          <a:xfrm>
            <a:off x="699714" y="353160"/>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a:solidFill>
                  <a:srgbClr val="FFFFFF"/>
                </a:solidFill>
                <a:latin typeface="+mj-lt"/>
                <a:ea typeface="+mj-ea"/>
                <a:cs typeface="+mj-cs"/>
              </a:rPr>
              <a:t>Creation of Tables: Manager, Driver</a:t>
            </a:r>
          </a:p>
        </p:txBody>
      </p:sp>
      <p:pic>
        <p:nvPicPr>
          <p:cNvPr id="5" name="Picture 4">
            <a:extLst>
              <a:ext uri="{FF2B5EF4-FFF2-40B4-BE49-F238E27FC236}">
                <a16:creationId xmlns:a16="http://schemas.microsoft.com/office/drawing/2014/main" id="{78497C3A-EE8F-1A51-54B0-B7D171D92B25}"/>
              </a:ext>
            </a:extLst>
          </p:cNvPr>
          <p:cNvPicPr>
            <a:picLocks noChangeAspect="1"/>
          </p:cNvPicPr>
          <p:nvPr/>
        </p:nvPicPr>
        <p:blipFill>
          <a:blip r:embed="rId2"/>
          <a:stretch>
            <a:fillRect/>
          </a:stretch>
        </p:blipFill>
        <p:spPr>
          <a:xfrm>
            <a:off x="1096747" y="2160106"/>
            <a:ext cx="8197613" cy="4344734"/>
          </a:xfrm>
          <a:prstGeom prst="rect">
            <a:avLst/>
          </a:prstGeom>
        </p:spPr>
      </p:pic>
      <p:pic>
        <p:nvPicPr>
          <p:cNvPr id="2" name="Picture 2" descr="UMBC Logos – Brand and Style Guide - UMBC">
            <a:extLst>
              <a:ext uri="{FF2B5EF4-FFF2-40B4-BE49-F238E27FC236}">
                <a16:creationId xmlns:a16="http://schemas.microsoft.com/office/drawing/2014/main" id="{FC291BE0-1869-2446-AC63-C45420E26E7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869753" y="5695253"/>
            <a:ext cx="1042708" cy="969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859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Rectangle 1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BF61D5C-81DE-2065-9823-15A9B3D76C9D}"/>
              </a:ext>
            </a:extLst>
          </p:cNvPr>
          <p:cNvSpPr txBox="1"/>
          <p:nvPr/>
        </p:nvSpPr>
        <p:spPr>
          <a:xfrm>
            <a:off x="699714" y="353160"/>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a:solidFill>
                  <a:srgbClr val="FFFFFF"/>
                </a:solidFill>
                <a:latin typeface="+mj-lt"/>
                <a:ea typeface="+mj-ea"/>
                <a:cs typeface="+mj-cs"/>
              </a:rPr>
              <a:t>Creation of Tables: Schedule</a:t>
            </a:r>
          </a:p>
        </p:txBody>
      </p:sp>
      <p:pic>
        <p:nvPicPr>
          <p:cNvPr id="6" name="Picture 5">
            <a:extLst>
              <a:ext uri="{FF2B5EF4-FFF2-40B4-BE49-F238E27FC236}">
                <a16:creationId xmlns:a16="http://schemas.microsoft.com/office/drawing/2014/main" id="{D01C517A-6C87-4346-2EFC-7E50CBD40FF8}"/>
              </a:ext>
            </a:extLst>
          </p:cNvPr>
          <p:cNvPicPr>
            <a:picLocks noChangeAspect="1"/>
          </p:cNvPicPr>
          <p:nvPr/>
        </p:nvPicPr>
        <p:blipFill>
          <a:blip r:embed="rId2"/>
          <a:stretch>
            <a:fillRect/>
          </a:stretch>
        </p:blipFill>
        <p:spPr>
          <a:xfrm>
            <a:off x="1134848" y="2198972"/>
            <a:ext cx="7551952" cy="3775976"/>
          </a:xfrm>
          <a:prstGeom prst="rect">
            <a:avLst/>
          </a:prstGeom>
        </p:spPr>
      </p:pic>
      <p:pic>
        <p:nvPicPr>
          <p:cNvPr id="2" name="Picture 2" descr="UMBC Logos – Brand and Style Guide - UMBC">
            <a:extLst>
              <a:ext uri="{FF2B5EF4-FFF2-40B4-BE49-F238E27FC236}">
                <a16:creationId xmlns:a16="http://schemas.microsoft.com/office/drawing/2014/main" id="{FC291BE0-1869-2446-AC63-C45420E26E7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817100" y="5738122"/>
            <a:ext cx="991908" cy="922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64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Rectangle 1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BF61D5C-81DE-2065-9823-15A9B3D76C9D}"/>
              </a:ext>
            </a:extLst>
          </p:cNvPr>
          <p:cNvSpPr txBox="1"/>
          <p:nvPr/>
        </p:nvSpPr>
        <p:spPr>
          <a:xfrm>
            <a:off x="699714" y="353160"/>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100">
                <a:solidFill>
                  <a:srgbClr val="FFFFFF"/>
                </a:solidFill>
                <a:latin typeface="+mj-lt"/>
                <a:ea typeface="+mj-ea"/>
                <a:cs typeface="+mj-cs"/>
              </a:rPr>
              <a:t>Inserting Data into Tables: Bus, Bus Routes</a:t>
            </a:r>
          </a:p>
        </p:txBody>
      </p:sp>
      <p:pic>
        <p:nvPicPr>
          <p:cNvPr id="5" name="Picture 4">
            <a:extLst>
              <a:ext uri="{FF2B5EF4-FFF2-40B4-BE49-F238E27FC236}">
                <a16:creationId xmlns:a16="http://schemas.microsoft.com/office/drawing/2014/main" id="{C3440C6D-65C5-C92F-19EC-D0E31FFB9C88}"/>
              </a:ext>
            </a:extLst>
          </p:cNvPr>
          <p:cNvPicPr>
            <a:picLocks noChangeAspect="1"/>
          </p:cNvPicPr>
          <p:nvPr/>
        </p:nvPicPr>
        <p:blipFill>
          <a:blip r:embed="rId2"/>
          <a:stretch>
            <a:fillRect/>
          </a:stretch>
        </p:blipFill>
        <p:spPr>
          <a:xfrm>
            <a:off x="805336" y="1750419"/>
            <a:ext cx="6040196" cy="4741553"/>
          </a:xfrm>
          <a:prstGeom prst="rect">
            <a:avLst/>
          </a:prstGeom>
        </p:spPr>
      </p:pic>
      <p:pic>
        <p:nvPicPr>
          <p:cNvPr id="2" name="Picture 2" descr="UMBC Logos – Brand and Style Guide - UMBC">
            <a:extLst>
              <a:ext uri="{FF2B5EF4-FFF2-40B4-BE49-F238E27FC236}">
                <a16:creationId xmlns:a16="http://schemas.microsoft.com/office/drawing/2014/main" id="{FC291BE0-1869-2446-AC63-C45420E26E7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591189" y="5630930"/>
            <a:ext cx="1138478" cy="1058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865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Rectangle 1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BF61D5C-81DE-2065-9823-15A9B3D76C9D}"/>
              </a:ext>
            </a:extLst>
          </p:cNvPr>
          <p:cNvSpPr txBox="1"/>
          <p:nvPr/>
        </p:nvSpPr>
        <p:spPr>
          <a:xfrm>
            <a:off x="699714" y="353160"/>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100" dirty="0">
                <a:solidFill>
                  <a:srgbClr val="FFFFFF"/>
                </a:solidFill>
                <a:latin typeface="+mj-lt"/>
                <a:ea typeface="+mj-ea"/>
                <a:cs typeface="+mj-cs"/>
              </a:rPr>
              <a:t>Inserting Data into Tables: Manager, Driver</a:t>
            </a:r>
          </a:p>
        </p:txBody>
      </p:sp>
      <p:pic>
        <p:nvPicPr>
          <p:cNvPr id="6" name="Picture 5">
            <a:extLst>
              <a:ext uri="{FF2B5EF4-FFF2-40B4-BE49-F238E27FC236}">
                <a16:creationId xmlns:a16="http://schemas.microsoft.com/office/drawing/2014/main" id="{FF484CF7-0BBD-9585-8C8F-90C8FF827088}"/>
              </a:ext>
            </a:extLst>
          </p:cNvPr>
          <p:cNvPicPr>
            <a:picLocks noChangeAspect="1"/>
          </p:cNvPicPr>
          <p:nvPr/>
        </p:nvPicPr>
        <p:blipFill>
          <a:blip r:embed="rId2"/>
          <a:stretch>
            <a:fillRect/>
          </a:stretch>
        </p:blipFill>
        <p:spPr>
          <a:xfrm>
            <a:off x="1529168" y="1703066"/>
            <a:ext cx="6203494" cy="4895895"/>
          </a:xfrm>
          <a:prstGeom prst="rect">
            <a:avLst/>
          </a:prstGeom>
        </p:spPr>
      </p:pic>
      <p:pic>
        <p:nvPicPr>
          <p:cNvPr id="2" name="Picture 2" descr="UMBC Logos – Brand and Style Guide - UMBC">
            <a:extLst>
              <a:ext uri="{FF2B5EF4-FFF2-40B4-BE49-F238E27FC236}">
                <a16:creationId xmlns:a16="http://schemas.microsoft.com/office/drawing/2014/main" id="{FC291BE0-1869-2446-AC63-C45420E26E7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931400" y="5759164"/>
            <a:ext cx="903008" cy="839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785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BF61D5C-81DE-2065-9823-15A9B3D76C9D}"/>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kern="1200" dirty="0">
                <a:solidFill>
                  <a:srgbClr val="FFFFFF"/>
                </a:solidFill>
                <a:latin typeface="+mj-lt"/>
                <a:ea typeface="+mj-ea"/>
                <a:cs typeface="+mj-cs"/>
              </a:rPr>
              <a:t>Inserting Data into Tables: </a:t>
            </a:r>
            <a:r>
              <a:rPr lang="en-US" sz="3700" dirty="0">
                <a:solidFill>
                  <a:srgbClr val="FFFFFF"/>
                </a:solidFill>
                <a:latin typeface="+mj-lt"/>
                <a:ea typeface="+mj-ea"/>
                <a:cs typeface="+mj-cs"/>
              </a:rPr>
              <a:t>Schedule</a:t>
            </a:r>
            <a:endParaRPr lang="en-US" sz="3700" kern="1200" dirty="0">
              <a:solidFill>
                <a:srgbClr val="FFFFFF"/>
              </a:solidFill>
              <a:latin typeface="+mj-lt"/>
              <a:ea typeface="+mj-ea"/>
              <a:cs typeface="+mj-cs"/>
            </a:endParaRPr>
          </a:p>
        </p:txBody>
      </p:sp>
      <p:pic>
        <p:nvPicPr>
          <p:cNvPr id="2" name="Picture 2" descr="UMBC Logos – Brand and Style Guide - UMBC">
            <a:extLst>
              <a:ext uri="{FF2B5EF4-FFF2-40B4-BE49-F238E27FC236}">
                <a16:creationId xmlns:a16="http://schemas.microsoft.com/office/drawing/2014/main" id="{FC291BE0-1869-2446-AC63-C45420E26E7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82199" y="5886164"/>
            <a:ext cx="903008" cy="8397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A9DC6F3-366D-389B-25F3-51CA0881E250}"/>
              </a:ext>
            </a:extLst>
          </p:cNvPr>
          <p:cNvPicPr>
            <a:picLocks noChangeAspect="1"/>
          </p:cNvPicPr>
          <p:nvPr/>
        </p:nvPicPr>
        <p:blipFill rotWithShape="1">
          <a:blip r:embed="rId3"/>
          <a:srcRect r="6628"/>
          <a:stretch/>
        </p:blipFill>
        <p:spPr>
          <a:xfrm>
            <a:off x="364167" y="1669001"/>
            <a:ext cx="9541833" cy="4394199"/>
          </a:xfrm>
          <a:prstGeom prst="rect">
            <a:avLst/>
          </a:prstGeom>
        </p:spPr>
      </p:pic>
    </p:spTree>
    <p:extLst>
      <p:ext uri="{BB962C8B-B14F-4D97-AF65-F5344CB8AC3E}">
        <p14:creationId xmlns:p14="http://schemas.microsoft.com/office/powerpoint/2010/main" val="3336131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EA490D-48ED-44F6-77FB-346910CDB4E2}"/>
              </a:ext>
            </a:extLst>
          </p:cNvPr>
          <p:cNvPicPr>
            <a:picLocks noChangeAspect="1"/>
          </p:cNvPicPr>
          <p:nvPr/>
        </p:nvPicPr>
        <p:blipFill>
          <a:blip r:embed="rId2"/>
          <a:stretch>
            <a:fillRect/>
          </a:stretch>
        </p:blipFill>
        <p:spPr>
          <a:xfrm>
            <a:off x="26721" y="593035"/>
            <a:ext cx="4611135" cy="1718567"/>
          </a:xfrm>
          <a:prstGeom prst="rect">
            <a:avLst/>
          </a:prstGeom>
        </p:spPr>
      </p:pic>
      <p:pic>
        <p:nvPicPr>
          <p:cNvPr id="7" name="Picture 6">
            <a:extLst>
              <a:ext uri="{FF2B5EF4-FFF2-40B4-BE49-F238E27FC236}">
                <a16:creationId xmlns:a16="http://schemas.microsoft.com/office/drawing/2014/main" id="{E0086C63-CB7A-5F09-975F-65E3D28188D4}"/>
              </a:ext>
            </a:extLst>
          </p:cNvPr>
          <p:cNvPicPr>
            <a:picLocks noChangeAspect="1"/>
          </p:cNvPicPr>
          <p:nvPr/>
        </p:nvPicPr>
        <p:blipFill>
          <a:blip r:embed="rId3"/>
          <a:stretch>
            <a:fillRect/>
          </a:stretch>
        </p:blipFill>
        <p:spPr>
          <a:xfrm>
            <a:off x="4644513" y="593035"/>
            <a:ext cx="2968199" cy="1794566"/>
          </a:xfrm>
          <a:prstGeom prst="rect">
            <a:avLst/>
          </a:prstGeom>
        </p:spPr>
      </p:pic>
      <p:sp>
        <p:nvSpPr>
          <p:cNvPr id="26" name="Rectangle 15">
            <a:extLst>
              <a:ext uri="{FF2B5EF4-FFF2-40B4-BE49-F238E27FC236}">
                <a16:creationId xmlns:a16="http://schemas.microsoft.com/office/drawing/2014/main" id="{112839B5-6527-4FE1-B5CA-71D5FFC47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752928"/>
            <a:ext cx="7566298" cy="7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7">
            <a:extLst>
              <a:ext uri="{FF2B5EF4-FFF2-40B4-BE49-F238E27FC236}">
                <a16:creationId xmlns:a16="http://schemas.microsoft.com/office/drawing/2014/main" id="{089B37F3-721E-4809-A50E-9EE306404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6483" y="0"/>
            <a:ext cx="91440" cy="27889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6B97E3A-58C1-8B55-134D-6642AB4D277D}"/>
              </a:ext>
            </a:extLst>
          </p:cNvPr>
          <p:cNvPicPr>
            <a:picLocks noChangeAspect="1"/>
          </p:cNvPicPr>
          <p:nvPr/>
        </p:nvPicPr>
        <p:blipFill>
          <a:blip r:embed="rId4"/>
          <a:stretch>
            <a:fillRect/>
          </a:stretch>
        </p:blipFill>
        <p:spPr>
          <a:xfrm>
            <a:off x="531906" y="3429759"/>
            <a:ext cx="6839378" cy="2538633"/>
          </a:xfrm>
          <a:prstGeom prst="rect">
            <a:avLst/>
          </a:prstGeom>
        </p:spPr>
      </p:pic>
      <p:sp>
        <p:nvSpPr>
          <p:cNvPr id="28" name="Rectangle 19">
            <a:extLst>
              <a:ext uri="{FF2B5EF4-FFF2-40B4-BE49-F238E27FC236}">
                <a16:creationId xmlns:a16="http://schemas.microsoft.com/office/drawing/2014/main" id="{BE12D8E2-6088-4997-A8C6-1794DA9E1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6813"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4658D0A-E52B-0039-8A7A-98EB0C0F3FFB}"/>
              </a:ext>
            </a:extLst>
          </p:cNvPr>
          <p:cNvPicPr>
            <a:picLocks noChangeAspect="1"/>
          </p:cNvPicPr>
          <p:nvPr/>
        </p:nvPicPr>
        <p:blipFill>
          <a:blip r:embed="rId5"/>
          <a:stretch>
            <a:fillRect/>
          </a:stretch>
        </p:blipFill>
        <p:spPr>
          <a:xfrm>
            <a:off x="7967568" y="4417573"/>
            <a:ext cx="3567362" cy="1802723"/>
          </a:xfrm>
          <a:prstGeom prst="rect">
            <a:avLst/>
          </a:prstGeom>
        </p:spPr>
      </p:pic>
      <p:sp>
        <p:nvSpPr>
          <p:cNvPr id="29" name="Rectangle 21">
            <a:extLst>
              <a:ext uri="{FF2B5EF4-FFF2-40B4-BE49-F238E27FC236}">
                <a16:creationId xmlns:a16="http://schemas.microsoft.com/office/drawing/2014/main" id="{FAF10F47-1605-47C5-AE58-9062909AD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6299" y="3862989"/>
            <a:ext cx="4625702" cy="822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E92A2CE-FC78-7596-C727-F868C826FC72}"/>
              </a:ext>
            </a:extLst>
          </p:cNvPr>
          <p:cNvPicPr>
            <a:picLocks noChangeAspect="1"/>
          </p:cNvPicPr>
          <p:nvPr/>
        </p:nvPicPr>
        <p:blipFill>
          <a:blip r:embed="rId6"/>
          <a:stretch>
            <a:fillRect/>
          </a:stretch>
        </p:blipFill>
        <p:spPr>
          <a:xfrm>
            <a:off x="7863003" y="1261126"/>
            <a:ext cx="4296059" cy="2047277"/>
          </a:xfrm>
          <a:prstGeom prst="rect">
            <a:avLst/>
          </a:prstGeom>
        </p:spPr>
      </p:pic>
      <p:pic>
        <p:nvPicPr>
          <p:cNvPr id="12" name="Picture 2" descr="UMBC Logos – Brand and Style Guide - UMBC">
            <a:extLst>
              <a:ext uri="{FF2B5EF4-FFF2-40B4-BE49-F238E27FC236}">
                <a16:creationId xmlns:a16="http://schemas.microsoft.com/office/drawing/2014/main" id="{7C5F070C-A8FE-000F-844E-A4CEC440E945}"/>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1083426" y="5968392"/>
            <a:ext cx="903008" cy="839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905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F2E3C39-4248-4991-387A-B38522372C1E}"/>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700" kern="1200">
                <a:solidFill>
                  <a:schemeClr val="bg1"/>
                </a:solidFill>
                <a:latin typeface="+mj-lt"/>
                <a:ea typeface="+mj-ea"/>
                <a:cs typeface="+mj-cs"/>
              </a:rPr>
              <a:t>1. Finding number of schedules assigned to drivers using JOIN, GROUP BY</a:t>
            </a:r>
          </a:p>
        </p:txBody>
      </p:sp>
      <p:pic>
        <p:nvPicPr>
          <p:cNvPr id="6" name="Picture 5">
            <a:extLst>
              <a:ext uri="{FF2B5EF4-FFF2-40B4-BE49-F238E27FC236}">
                <a16:creationId xmlns:a16="http://schemas.microsoft.com/office/drawing/2014/main" id="{473C5F7B-5346-B0AB-518E-6097A4953F04}"/>
              </a:ext>
            </a:extLst>
          </p:cNvPr>
          <p:cNvPicPr>
            <a:picLocks noChangeAspect="1"/>
          </p:cNvPicPr>
          <p:nvPr/>
        </p:nvPicPr>
        <p:blipFill>
          <a:blip r:embed="rId2"/>
          <a:stretch>
            <a:fillRect/>
          </a:stretch>
        </p:blipFill>
        <p:spPr>
          <a:xfrm>
            <a:off x="2474974" y="1675227"/>
            <a:ext cx="7242052" cy="4394199"/>
          </a:xfrm>
          <a:prstGeom prst="rect">
            <a:avLst/>
          </a:prstGeom>
        </p:spPr>
      </p:pic>
      <p:pic>
        <p:nvPicPr>
          <p:cNvPr id="2" name="Picture 2" descr="UMBC Logos – Brand and Style Guide - UMBC">
            <a:extLst>
              <a:ext uri="{FF2B5EF4-FFF2-40B4-BE49-F238E27FC236}">
                <a16:creationId xmlns:a16="http://schemas.microsoft.com/office/drawing/2014/main" id="{8C5427C6-6CC4-2056-2BAF-F1C7D51A2BA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982199" y="5886164"/>
            <a:ext cx="903008" cy="839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639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F2E3C39-4248-4991-387A-B38522372C1E}"/>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a:solidFill>
                  <a:schemeClr val="bg1"/>
                </a:solidFill>
                <a:latin typeface="+mj-lt"/>
                <a:ea typeface="+mj-ea"/>
                <a:cs typeface="+mj-cs"/>
              </a:rPr>
              <a:t>2. Finding average capacity based on route using JOIN, GROUP BY</a:t>
            </a:r>
          </a:p>
        </p:txBody>
      </p:sp>
      <p:pic>
        <p:nvPicPr>
          <p:cNvPr id="14" name="Picture 13">
            <a:extLst>
              <a:ext uri="{FF2B5EF4-FFF2-40B4-BE49-F238E27FC236}">
                <a16:creationId xmlns:a16="http://schemas.microsoft.com/office/drawing/2014/main" id="{B2084986-893D-75BC-DAE4-54379E78BBA5}"/>
              </a:ext>
            </a:extLst>
          </p:cNvPr>
          <p:cNvPicPr>
            <a:picLocks noChangeAspect="1"/>
          </p:cNvPicPr>
          <p:nvPr/>
        </p:nvPicPr>
        <p:blipFill>
          <a:blip r:embed="rId2"/>
          <a:stretch>
            <a:fillRect/>
          </a:stretch>
        </p:blipFill>
        <p:spPr>
          <a:xfrm>
            <a:off x="2766877" y="1675227"/>
            <a:ext cx="6658245" cy="4394199"/>
          </a:xfrm>
          <a:prstGeom prst="rect">
            <a:avLst/>
          </a:prstGeom>
        </p:spPr>
      </p:pic>
      <p:pic>
        <p:nvPicPr>
          <p:cNvPr id="2" name="Picture 2" descr="UMBC Logos – Brand and Style Guide - UMBC">
            <a:extLst>
              <a:ext uri="{FF2B5EF4-FFF2-40B4-BE49-F238E27FC236}">
                <a16:creationId xmlns:a16="http://schemas.microsoft.com/office/drawing/2014/main" id="{8C5427C6-6CC4-2056-2BAF-F1C7D51A2BA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982199" y="5886164"/>
            <a:ext cx="903008" cy="839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962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F2E3C39-4248-4991-387A-B38522372C1E}"/>
              </a:ext>
            </a:extLst>
          </p:cNvPr>
          <p:cNvSpPr txBox="1"/>
          <p:nvPr/>
        </p:nvSpPr>
        <p:spPr>
          <a:xfrm>
            <a:off x="556532" y="643467"/>
            <a:ext cx="11210925" cy="744836"/>
          </a:xfrm>
          <a:prstGeom prst="rect">
            <a:avLst/>
          </a:prstGeom>
        </p:spPr>
        <p:txBody>
          <a:bodyPr vert="horz" lIns="91440" tIns="45720" rIns="91440" bIns="45720" rtlCol="0" anchor="ctr">
            <a:normAutofit fontScale="92500"/>
          </a:bodyPr>
          <a:lstStyle/>
          <a:p>
            <a:pPr algn="ctr">
              <a:lnSpc>
                <a:spcPct val="90000"/>
              </a:lnSpc>
              <a:spcBef>
                <a:spcPct val="0"/>
              </a:spcBef>
              <a:spcAft>
                <a:spcPts val="600"/>
              </a:spcAft>
            </a:pPr>
            <a:r>
              <a:rPr lang="en-US" sz="3000" kern="1200" dirty="0">
                <a:solidFill>
                  <a:schemeClr val="bg1"/>
                </a:solidFill>
                <a:latin typeface="+mj-lt"/>
                <a:ea typeface="+mj-ea"/>
                <a:cs typeface="+mj-cs"/>
              </a:rPr>
              <a:t>3. Finding recent hire using </a:t>
            </a:r>
            <a:r>
              <a:rPr lang="en-US" sz="3000" dirty="0">
                <a:solidFill>
                  <a:schemeClr val="bg1"/>
                </a:solidFill>
                <a:latin typeface="+mj-lt"/>
                <a:ea typeface="+mj-ea"/>
                <a:cs typeface="+mj-cs"/>
              </a:rPr>
              <a:t>Right </a:t>
            </a:r>
            <a:r>
              <a:rPr lang="en-US" sz="3000" kern="1200" dirty="0">
                <a:solidFill>
                  <a:schemeClr val="bg1"/>
                </a:solidFill>
                <a:latin typeface="+mj-lt"/>
                <a:ea typeface="+mj-ea"/>
                <a:cs typeface="+mj-cs"/>
              </a:rPr>
              <a:t>JOIN between Driver and Manager table</a:t>
            </a:r>
          </a:p>
        </p:txBody>
      </p:sp>
      <p:pic>
        <p:nvPicPr>
          <p:cNvPr id="7" name="Picture 6">
            <a:extLst>
              <a:ext uri="{FF2B5EF4-FFF2-40B4-BE49-F238E27FC236}">
                <a16:creationId xmlns:a16="http://schemas.microsoft.com/office/drawing/2014/main" id="{BD35DC49-AEA7-B18F-C56B-C30FDB5AE275}"/>
              </a:ext>
            </a:extLst>
          </p:cNvPr>
          <p:cNvPicPr>
            <a:picLocks noChangeAspect="1"/>
          </p:cNvPicPr>
          <p:nvPr/>
        </p:nvPicPr>
        <p:blipFill>
          <a:blip r:embed="rId2"/>
          <a:stretch>
            <a:fillRect/>
          </a:stretch>
        </p:blipFill>
        <p:spPr>
          <a:xfrm>
            <a:off x="2381856" y="1675227"/>
            <a:ext cx="7428288" cy="4394199"/>
          </a:xfrm>
          <a:prstGeom prst="rect">
            <a:avLst/>
          </a:prstGeom>
        </p:spPr>
      </p:pic>
      <p:pic>
        <p:nvPicPr>
          <p:cNvPr id="2" name="Picture 2" descr="UMBC Logos – Brand and Style Guide - UMBC">
            <a:extLst>
              <a:ext uri="{FF2B5EF4-FFF2-40B4-BE49-F238E27FC236}">
                <a16:creationId xmlns:a16="http://schemas.microsoft.com/office/drawing/2014/main" id="{8C5427C6-6CC4-2056-2BAF-F1C7D51A2BA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982199" y="5886164"/>
            <a:ext cx="903008" cy="839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634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F2E3C39-4248-4991-387A-B38522372C1E}"/>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700" kern="1200">
                <a:solidFill>
                  <a:schemeClr val="bg1"/>
                </a:solidFill>
                <a:latin typeface="+mj-lt"/>
                <a:ea typeface="+mj-ea"/>
                <a:cs typeface="+mj-cs"/>
              </a:rPr>
              <a:t>4. Finding list of bus number and driver name available after 12pm using JOIN</a:t>
            </a:r>
          </a:p>
        </p:txBody>
      </p:sp>
      <p:pic>
        <p:nvPicPr>
          <p:cNvPr id="5" name="Picture 4">
            <a:extLst>
              <a:ext uri="{FF2B5EF4-FFF2-40B4-BE49-F238E27FC236}">
                <a16:creationId xmlns:a16="http://schemas.microsoft.com/office/drawing/2014/main" id="{1AD30D68-EEBE-E54B-4567-A1CB5A33A067}"/>
              </a:ext>
            </a:extLst>
          </p:cNvPr>
          <p:cNvPicPr>
            <a:picLocks noChangeAspect="1"/>
          </p:cNvPicPr>
          <p:nvPr/>
        </p:nvPicPr>
        <p:blipFill>
          <a:blip r:embed="rId2"/>
          <a:stretch>
            <a:fillRect/>
          </a:stretch>
        </p:blipFill>
        <p:spPr>
          <a:xfrm>
            <a:off x="2117106" y="1675227"/>
            <a:ext cx="7957787" cy="4394199"/>
          </a:xfrm>
          <a:prstGeom prst="rect">
            <a:avLst/>
          </a:prstGeom>
        </p:spPr>
      </p:pic>
      <p:pic>
        <p:nvPicPr>
          <p:cNvPr id="2" name="Picture 2" descr="UMBC Logos – Brand and Style Guide - UMBC">
            <a:extLst>
              <a:ext uri="{FF2B5EF4-FFF2-40B4-BE49-F238E27FC236}">
                <a16:creationId xmlns:a16="http://schemas.microsoft.com/office/drawing/2014/main" id="{8C5427C6-6CC4-2056-2BAF-F1C7D51A2BA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982199" y="5886164"/>
            <a:ext cx="903008" cy="839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839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57" name="Arc 205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4D824D-FA46-B598-838C-2880BF24D82D}"/>
              </a:ext>
            </a:extLst>
          </p:cNvPr>
          <p:cNvSpPr>
            <a:spLocks noGrp="1"/>
          </p:cNvSpPr>
          <p:nvPr>
            <p:ph type="title"/>
          </p:nvPr>
        </p:nvSpPr>
        <p:spPr>
          <a:xfrm>
            <a:off x="2549090" y="847375"/>
            <a:ext cx="5458838" cy="1325563"/>
          </a:xfrm>
        </p:spPr>
        <p:txBody>
          <a:bodyPr>
            <a:normAutofit/>
          </a:bodyPr>
          <a:lstStyle/>
          <a:p>
            <a:r>
              <a:rPr lang="en-US" dirty="0"/>
              <a:t>Business Situation		</a:t>
            </a:r>
            <a:endParaRPr lang="en-IN" dirty="0"/>
          </a:p>
        </p:txBody>
      </p:sp>
      <p:sp>
        <p:nvSpPr>
          <p:cNvPr id="2059" name="Freeform: Shape 205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UMBC Logos – Brand and Style Guide - UMBC">
            <a:extLst>
              <a:ext uri="{FF2B5EF4-FFF2-40B4-BE49-F238E27FC236}">
                <a16:creationId xmlns:a16="http://schemas.microsoft.com/office/drawing/2014/main" id="{0DD82005-BD79-86C4-F91E-9FCB16E9478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2683" y="380654"/>
            <a:ext cx="1214518" cy="112950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8CF37A9-E36C-DAD1-F2A0-D5D0BFFF9C53}"/>
              </a:ext>
            </a:extLst>
          </p:cNvPr>
          <p:cNvSpPr>
            <a:spLocks noGrp="1"/>
          </p:cNvSpPr>
          <p:nvPr>
            <p:ph idx="1"/>
          </p:nvPr>
        </p:nvSpPr>
        <p:spPr>
          <a:xfrm>
            <a:off x="2672862" y="1818105"/>
            <a:ext cx="7753837" cy="4192520"/>
          </a:xfrm>
        </p:spPr>
        <p:txBody>
          <a:bodyPr>
            <a:normAutofit/>
          </a:bodyPr>
          <a:lstStyle/>
          <a:p>
            <a:r>
              <a:rPr lang="en-US" sz="2200" dirty="0"/>
              <a:t>UMBC Transit Management System is designed for Administrational purpose and Employees who works under transit department can use its front-end application to retrieve their schedule from database.</a:t>
            </a:r>
          </a:p>
          <a:p>
            <a:endParaRPr lang="en-US" sz="2200" dirty="0"/>
          </a:p>
          <a:p>
            <a:pPr marL="0" indent="0">
              <a:buNone/>
            </a:pPr>
            <a:r>
              <a:rPr lang="en-US" sz="2200" b="1" dirty="0"/>
              <a:t>Who Will Use It:</a:t>
            </a:r>
          </a:p>
          <a:p>
            <a:r>
              <a:rPr lang="en-IN" sz="2200" dirty="0"/>
              <a:t>Bus Drivers</a:t>
            </a:r>
          </a:p>
          <a:p>
            <a:r>
              <a:rPr lang="en-IN" sz="2200" dirty="0"/>
              <a:t>Administrators</a:t>
            </a:r>
          </a:p>
          <a:p>
            <a:r>
              <a:rPr lang="en-IN" sz="2200" dirty="0"/>
              <a:t>Any other High officials</a:t>
            </a:r>
          </a:p>
        </p:txBody>
      </p:sp>
    </p:spTree>
    <p:extLst>
      <p:ext uri="{BB962C8B-B14F-4D97-AF65-F5344CB8AC3E}">
        <p14:creationId xmlns:p14="http://schemas.microsoft.com/office/powerpoint/2010/main" val="1946897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F2E3C39-4248-4991-387A-B38522372C1E}"/>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500" kern="1200">
                <a:solidFill>
                  <a:schemeClr val="bg1"/>
                </a:solidFill>
                <a:latin typeface="+mj-lt"/>
                <a:ea typeface="+mj-ea"/>
                <a:cs typeface="+mj-cs"/>
              </a:rPr>
              <a:t>5. Finding route name and their schedule having capacity &gt;=50 USING JOIN, GROUP BY</a:t>
            </a:r>
          </a:p>
        </p:txBody>
      </p:sp>
      <p:pic>
        <p:nvPicPr>
          <p:cNvPr id="5" name="Picture 4">
            <a:extLst>
              <a:ext uri="{FF2B5EF4-FFF2-40B4-BE49-F238E27FC236}">
                <a16:creationId xmlns:a16="http://schemas.microsoft.com/office/drawing/2014/main" id="{FFDD4207-D10D-F923-4833-DEEBEE26CF55}"/>
              </a:ext>
            </a:extLst>
          </p:cNvPr>
          <p:cNvPicPr>
            <a:picLocks noChangeAspect="1"/>
          </p:cNvPicPr>
          <p:nvPr/>
        </p:nvPicPr>
        <p:blipFill>
          <a:blip r:embed="rId2"/>
          <a:stretch>
            <a:fillRect/>
          </a:stretch>
        </p:blipFill>
        <p:spPr>
          <a:xfrm>
            <a:off x="2668300" y="1675227"/>
            <a:ext cx="6855399" cy="4394199"/>
          </a:xfrm>
          <a:prstGeom prst="rect">
            <a:avLst/>
          </a:prstGeom>
        </p:spPr>
      </p:pic>
      <p:pic>
        <p:nvPicPr>
          <p:cNvPr id="2" name="Picture 2" descr="UMBC Logos – Brand and Style Guide - UMBC">
            <a:extLst>
              <a:ext uri="{FF2B5EF4-FFF2-40B4-BE49-F238E27FC236}">
                <a16:creationId xmlns:a16="http://schemas.microsoft.com/office/drawing/2014/main" id="{8C5427C6-6CC4-2056-2BAF-F1C7D51A2BA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982199" y="5886164"/>
            <a:ext cx="903008" cy="839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740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F2E3C39-4248-4991-387A-B38522372C1E}"/>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200" kern="1200">
                <a:solidFill>
                  <a:schemeClr val="bg1"/>
                </a:solidFill>
                <a:latin typeface="+mj-lt"/>
                <a:ea typeface="+mj-ea"/>
                <a:cs typeface="+mj-cs"/>
              </a:rPr>
              <a:t>6. Listing out the driver, route name manager name with the number of schedules they have assigned using JOINS</a:t>
            </a:r>
          </a:p>
        </p:txBody>
      </p:sp>
      <p:pic>
        <p:nvPicPr>
          <p:cNvPr id="7" name="Picture 6">
            <a:extLst>
              <a:ext uri="{FF2B5EF4-FFF2-40B4-BE49-F238E27FC236}">
                <a16:creationId xmlns:a16="http://schemas.microsoft.com/office/drawing/2014/main" id="{AAE5C63A-1D5F-FF8F-DD47-A248CEF3F267}"/>
              </a:ext>
            </a:extLst>
          </p:cNvPr>
          <p:cNvPicPr>
            <a:picLocks noChangeAspect="1"/>
          </p:cNvPicPr>
          <p:nvPr/>
        </p:nvPicPr>
        <p:blipFill>
          <a:blip r:embed="rId2"/>
          <a:stretch>
            <a:fillRect/>
          </a:stretch>
        </p:blipFill>
        <p:spPr>
          <a:xfrm>
            <a:off x="3065157" y="1675227"/>
            <a:ext cx="6061686" cy="4394199"/>
          </a:xfrm>
          <a:prstGeom prst="rect">
            <a:avLst/>
          </a:prstGeom>
        </p:spPr>
      </p:pic>
      <p:pic>
        <p:nvPicPr>
          <p:cNvPr id="2" name="Picture 2" descr="UMBC Logos – Brand and Style Guide - UMBC">
            <a:extLst>
              <a:ext uri="{FF2B5EF4-FFF2-40B4-BE49-F238E27FC236}">
                <a16:creationId xmlns:a16="http://schemas.microsoft.com/office/drawing/2014/main" id="{8C5427C6-6CC4-2056-2BAF-F1C7D51A2BA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982199" y="5886164"/>
            <a:ext cx="903008" cy="839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320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F2E3C39-4248-4991-387A-B38522372C1E}"/>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200" kern="1200">
                <a:solidFill>
                  <a:schemeClr val="bg1"/>
                </a:solidFill>
                <a:latin typeface="+mj-lt"/>
                <a:ea typeface="+mj-ea"/>
                <a:cs typeface="+mj-cs"/>
              </a:rPr>
              <a:t>7. Finding out the driver and total schedules based on start and end location using JOIN</a:t>
            </a:r>
          </a:p>
        </p:txBody>
      </p:sp>
      <p:pic>
        <p:nvPicPr>
          <p:cNvPr id="5" name="Picture 4">
            <a:extLst>
              <a:ext uri="{FF2B5EF4-FFF2-40B4-BE49-F238E27FC236}">
                <a16:creationId xmlns:a16="http://schemas.microsoft.com/office/drawing/2014/main" id="{C9885C0D-069C-98A0-E3A8-F167BE708F5F}"/>
              </a:ext>
            </a:extLst>
          </p:cNvPr>
          <p:cNvPicPr>
            <a:picLocks noChangeAspect="1"/>
          </p:cNvPicPr>
          <p:nvPr/>
        </p:nvPicPr>
        <p:blipFill>
          <a:blip r:embed="rId2"/>
          <a:stretch>
            <a:fillRect/>
          </a:stretch>
        </p:blipFill>
        <p:spPr>
          <a:xfrm>
            <a:off x="643467" y="1923046"/>
            <a:ext cx="10905066" cy="3898560"/>
          </a:xfrm>
          <a:prstGeom prst="rect">
            <a:avLst/>
          </a:prstGeom>
        </p:spPr>
      </p:pic>
      <p:pic>
        <p:nvPicPr>
          <p:cNvPr id="2" name="Picture 2" descr="UMBC Logos – Brand and Style Guide - UMBC">
            <a:extLst>
              <a:ext uri="{FF2B5EF4-FFF2-40B4-BE49-F238E27FC236}">
                <a16:creationId xmlns:a16="http://schemas.microsoft.com/office/drawing/2014/main" id="{8C5427C6-6CC4-2056-2BAF-F1C7D51A2BA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982199" y="5886164"/>
            <a:ext cx="903008" cy="839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196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F2E3C39-4248-4991-387A-B38522372C1E}"/>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500" kern="1200">
                <a:solidFill>
                  <a:schemeClr val="bg1"/>
                </a:solidFill>
                <a:latin typeface="+mj-lt"/>
                <a:ea typeface="+mj-ea"/>
                <a:cs typeface="+mj-cs"/>
              </a:rPr>
              <a:t>8. Finding available buses, route Name  from UMBC-Campus after 8AM using JOIN</a:t>
            </a:r>
          </a:p>
        </p:txBody>
      </p:sp>
      <p:pic>
        <p:nvPicPr>
          <p:cNvPr id="7" name="Picture 6">
            <a:extLst>
              <a:ext uri="{FF2B5EF4-FFF2-40B4-BE49-F238E27FC236}">
                <a16:creationId xmlns:a16="http://schemas.microsoft.com/office/drawing/2014/main" id="{0336F3E0-D42C-90A3-BA16-1A4B88C960B0}"/>
              </a:ext>
            </a:extLst>
          </p:cNvPr>
          <p:cNvPicPr>
            <a:picLocks noChangeAspect="1"/>
          </p:cNvPicPr>
          <p:nvPr/>
        </p:nvPicPr>
        <p:blipFill>
          <a:blip r:embed="rId2"/>
          <a:stretch>
            <a:fillRect/>
          </a:stretch>
        </p:blipFill>
        <p:spPr>
          <a:xfrm>
            <a:off x="643467" y="1691313"/>
            <a:ext cx="10905066" cy="4362026"/>
          </a:xfrm>
          <a:prstGeom prst="rect">
            <a:avLst/>
          </a:prstGeom>
        </p:spPr>
      </p:pic>
      <p:pic>
        <p:nvPicPr>
          <p:cNvPr id="2" name="Picture 2" descr="UMBC Logos – Brand and Style Guide - UMBC">
            <a:extLst>
              <a:ext uri="{FF2B5EF4-FFF2-40B4-BE49-F238E27FC236}">
                <a16:creationId xmlns:a16="http://schemas.microsoft.com/office/drawing/2014/main" id="{8C5427C6-6CC4-2056-2BAF-F1C7D51A2BA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982199" y="5886164"/>
            <a:ext cx="903008" cy="839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714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F2E3C39-4248-4991-387A-B38522372C1E}"/>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500" dirty="0">
                <a:solidFill>
                  <a:schemeClr val="bg1"/>
                </a:solidFill>
                <a:latin typeface="+mj-lt"/>
                <a:ea typeface="+mj-ea"/>
                <a:cs typeface="+mj-cs"/>
              </a:rPr>
              <a:t>9</a:t>
            </a:r>
            <a:r>
              <a:rPr lang="en-US" sz="2500" kern="1200" dirty="0">
                <a:solidFill>
                  <a:schemeClr val="bg1"/>
                </a:solidFill>
                <a:latin typeface="+mj-lt"/>
                <a:ea typeface="+mj-ea"/>
                <a:cs typeface="+mj-cs"/>
              </a:rPr>
              <a:t>. Update driver’s hire date based on Manager name</a:t>
            </a:r>
          </a:p>
        </p:txBody>
      </p:sp>
      <p:pic>
        <p:nvPicPr>
          <p:cNvPr id="2" name="Picture 2" descr="UMBC Logos – Brand and Style Guide - UMBC">
            <a:extLst>
              <a:ext uri="{FF2B5EF4-FFF2-40B4-BE49-F238E27FC236}">
                <a16:creationId xmlns:a16="http://schemas.microsoft.com/office/drawing/2014/main" id="{8C5427C6-6CC4-2056-2BAF-F1C7D51A2B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82199" y="5886164"/>
            <a:ext cx="903008" cy="8397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C43AC50-37C8-009B-7C1C-9923B085257B}"/>
              </a:ext>
            </a:extLst>
          </p:cNvPr>
          <p:cNvPicPr>
            <a:picLocks noChangeAspect="1"/>
          </p:cNvPicPr>
          <p:nvPr/>
        </p:nvPicPr>
        <p:blipFill>
          <a:blip r:embed="rId3"/>
          <a:stretch>
            <a:fillRect/>
          </a:stretch>
        </p:blipFill>
        <p:spPr>
          <a:xfrm>
            <a:off x="897468" y="1831808"/>
            <a:ext cx="6811672" cy="4730327"/>
          </a:xfrm>
          <a:prstGeom prst="rect">
            <a:avLst/>
          </a:prstGeom>
        </p:spPr>
      </p:pic>
    </p:spTree>
    <p:extLst>
      <p:ext uri="{BB962C8B-B14F-4D97-AF65-F5344CB8AC3E}">
        <p14:creationId xmlns:p14="http://schemas.microsoft.com/office/powerpoint/2010/main" val="1238163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F2E3C39-4248-4991-387A-B38522372C1E}"/>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500" kern="1200" dirty="0">
                <a:solidFill>
                  <a:schemeClr val="bg1"/>
                </a:solidFill>
                <a:latin typeface="+mj-lt"/>
                <a:ea typeface="+mj-ea"/>
                <a:cs typeface="+mj-cs"/>
              </a:rPr>
              <a:t>10. Update driver’s hire date based on Manager name</a:t>
            </a:r>
          </a:p>
        </p:txBody>
      </p:sp>
      <p:pic>
        <p:nvPicPr>
          <p:cNvPr id="2" name="Picture 2" descr="UMBC Logos – Brand and Style Guide - UMBC">
            <a:extLst>
              <a:ext uri="{FF2B5EF4-FFF2-40B4-BE49-F238E27FC236}">
                <a16:creationId xmlns:a16="http://schemas.microsoft.com/office/drawing/2014/main" id="{8C5427C6-6CC4-2056-2BAF-F1C7D51A2B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82199" y="5886164"/>
            <a:ext cx="903008" cy="83979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9FF4285-C3FF-94D4-38AF-5470B3BB56FF}"/>
              </a:ext>
            </a:extLst>
          </p:cNvPr>
          <p:cNvPicPr>
            <a:picLocks noChangeAspect="1"/>
          </p:cNvPicPr>
          <p:nvPr/>
        </p:nvPicPr>
        <p:blipFill>
          <a:blip r:embed="rId3"/>
          <a:stretch>
            <a:fillRect/>
          </a:stretch>
        </p:blipFill>
        <p:spPr>
          <a:xfrm>
            <a:off x="1372393" y="1839453"/>
            <a:ext cx="7077340" cy="4249961"/>
          </a:xfrm>
          <a:prstGeom prst="rect">
            <a:avLst/>
          </a:prstGeom>
        </p:spPr>
      </p:pic>
    </p:spTree>
    <p:extLst>
      <p:ext uri="{BB962C8B-B14F-4D97-AF65-F5344CB8AC3E}">
        <p14:creationId xmlns:p14="http://schemas.microsoft.com/office/powerpoint/2010/main" val="1120777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F2E3C39-4248-4991-387A-B38522372C1E}"/>
              </a:ext>
            </a:extLst>
          </p:cNvPr>
          <p:cNvSpPr txBox="1"/>
          <p:nvPr/>
        </p:nvSpPr>
        <p:spPr>
          <a:xfrm>
            <a:off x="556532" y="643467"/>
            <a:ext cx="11210925" cy="744836"/>
          </a:xfrm>
          <a:prstGeom prst="rect">
            <a:avLst/>
          </a:prstGeom>
        </p:spPr>
        <p:txBody>
          <a:bodyPr vert="horz" lIns="91440" tIns="45720" rIns="91440" bIns="45720" rtlCol="0" anchor="ctr">
            <a:normAutofit fontScale="85000" lnSpcReduction="20000"/>
          </a:bodyPr>
          <a:lstStyle/>
          <a:p>
            <a:pPr algn="ctr">
              <a:lnSpc>
                <a:spcPct val="90000"/>
              </a:lnSpc>
              <a:spcBef>
                <a:spcPct val="0"/>
              </a:spcBef>
              <a:spcAft>
                <a:spcPts val="600"/>
              </a:spcAft>
            </a:pPr>
            <a:r>
              <a:rPr lang="en-US" sz="3200" kern="1200" dirty="0">
                <a:solidFill>
                  <a:schemeClr val="bg1"/>
                </a:solidFill>
                <a:latin typeface="+mj-lt"/>
                <a:ea typeface="+mj-ea"/>
                <a:cs typeface="+mj-cs"/>
              </a:rPr>
              <a:t>11. </a:t>
            </a:r>
            <a:r>
              <a:rPr lang="en-US" sz="3200" dirty="0">
                <a:solidFill>
                  <a:schemeClr val="bg1"/>
                </a:solidFill>
                <a:latin typeface="+mj-lt"/>
                <a:ea typeface="+mj-ea"/>
                <a:cs typeface="+mj-cs"/>
              </a:rPr>
              <a:t>SELECT</a:t>
            </a:r>
            <a:r>
              <a:rPr lang="en-US" sz="3200" kern="1200" dirty="0">
                <a:solidFill>
                  <a:schemeClr val="bg1"/>
                </a:solidFill>
                <a:latin typeface="+mj-lt"/>
                <a:ea typeface="+mj-ea"/>
                <a:cs typeface="+mj-cs"/>
              </a:rPr>
              <a:t> driver’s Name whose having complaints in their service </a:t>
            </a:r>
            <a:r>
              <a:rPr lang="en-US" sz="3200" kern="1200" dirty="0" err="1">
                <a:solidFill>
                  <a:schemeClr val="bg1"/>
                </a:solidFill>
                <a:latin typeface="+mj-lt"/>
                <a:ea typeface="+mj-ea"/>
                <a:cs typeface="+mj-cs"/>
              </a:rPr>
              <a:t>wrt</a:t>
            </a:r>
            <a:r>
              <a:rPr lang="en-US" sz="3200" kern="1200" dirty="0">
                <a:solidFill>
                  <a:schemeClr val="bg1"/>
                </a:solidFill>
                <a:latin typeface="+mj-lt"/>
                <a:ea typeface="+mj-ea"/>
                <a:cs typeface="+mj-cs"/>
              </a:rPr>
              <a:t> Manager name</a:t>
            </a:r>
          </a:p>
        </p:txBody>
      </p:sp>
      <p:pic>
        <p:nvPicPr>
          <p:cNvPr id="5" name="Picture 4">
            <a:extLst>
              <a:ext uri="{FF2B5EF4-FFF2-40B4-BE49-F238E27FC236}">
                <a16:creationId xmlns:a16="http://schemas.microsoft.com/office/drawing/2014/main" id="{F10702A1-4B4D-AB22-EAC7-530816279CB9}"/>
              </a:ext>
            </a:extLst>
          </p:cNvPr>
          <p:cNvPicPr>
            <a:picLocks noChangeAspect="1"/>
          </p:cNvPicPr>
          <p:nvPr/>
        </p:nvPicPr>
        <p:blipFill>
          <a:blip r:embed="rId2"/>
          <a:stretch>
            <a:fillRect/>
          </a:stretch>
        </p:blipFill>
        <p:spPr>
          <a:xfrm>
            <a:off x="643467" y="1977571"/>
            <a:ext cx="10905066" cy="3789510"/>
          </a:xfrm>
          <a:prstGeom prst="rect">
            <a:avLst/>
          </a:prstGeom>
        </p:spPr>
      </p:pic>
      <p:pic>
        <p:nvPicPr>
          <p:cNvPr id="2" name="Picture 2" descr="UMBC Logos – Brand and Style Guide - UMBC">
            <a:extLst>
              <a:ext uri="{FF2B5EF4-FFF2-40B4-BE49-F238E27FC236}">
                <a16:creationId xmlns:a16="http://schemas.microsoft.com/office/drawing/2014/main" id="{8C5427C6-6CC4-2056-2BAF-F1C7D51A2BA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982199" y="5886164"/>
            <a:ext cx="903008" cy="839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678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8B62A7-48B1-E068-D72D-E7AB0DDA3D56}"/>
              </a:ext>
            </a:extLst>
          </p:cNvPr>
          <p:cNvSpPr>
            <a:spLocks noGrp="1"/>
          </p:cNvSpPr>
          <p:nvPr>
            <p:ph type="title"/>
          </p:nvPr>
        </p:nvSpPr>
        <p:spPr>
          <a:xfrm>
            <a:off x="2332054" y="546235"/>
            <a:ext cx="5458838" cy="1325563"/>
          </a:xfrm>
        </p:spPr>
        <p:txBody>
          <a:bodyPr>
            <a:normAutofit/>
          </a:bodyPr>
          <a:lstStyle/>
          <a:p>
            <a:r>
              <a:rPr lang="en-US" dirty="0"/>
              <a:t>Contd.,</a:t>
            </a:r>
            <a:endParaRPr lang="en-IN" dirty="0"/>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2" descr="UMBC Logos – Brand and Style Guide - UMBC">
            <a:extLst>
              <a:ext uri="{FF2B5EF4-FFF2-40B4-BE49-F238E27FC236}">
                <a16:creationId xmlns:a16="http://schemas.microsoft.com/office/drawing/2014/main" id="{5AC68247-B0FF-F8AB-9EE9-753853DF33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4318" y="479493"/>
            <a:ext cx="1303418" cy="121217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25209D9-B725-A847-E15F-73BC21787FBB}"/>
              </a:ext>
            </a:extLst>
          </p:cNvPr>
          <p:cNvSpPr>
            <a:spLocks noGrp="1"/>
          </p:cNvSpPr>
          <p:nvPr>
            <p:ph idx="1"/>
          </p:nvPr>
        </p:nvSpPr>
        <p:spPr>
          <a:xfrm>
            <a:off x="2599756" y="1871798"/>
            <a:ext cx="8068243" cy="4192520"/>
          </a:xfrm>
        </p:spPr>
        <p:txBody>
          <a:bodyPr>
            <a:normAutofit/>
          </a:bodyPr>
          <a:lstStyle/>
          <a:p>
            <a:pPr marL="0" indent="0">
              <a:buNone/>
            </a:pPr>
            <a:r>
              <a:rPr lang="en-US" sz="2400" dirty="0"/>
              <a:t>What Operations will be supported?</a:t>
            </a:r>
          </a:p>
          <a:p>
            <a:r>
              <a:rPr lang="en-US" sz="2400" dirty="0"/>
              <a:t>For Administrators, they can create tables, insert new list, add schedules, update insurance information and the feed back related to drivers, bus and many more.</a:t>
            </a:r>
          </a:p>
          <a:p>
            <a:r>
              <a:rPr lang="en-IN" sz="2400" dirty="0"/>
              <a:t>Bus Drivers, able to view their schedules and mark them as complete.</a:t>
            </a:r>
          </a:p>
          <a:p>
            <a:r>
              <a:rPr lang="en-IN" sz="2400" dirty="0"/>
              <a:t>Any high officials from UMBC, do have the access to track the database and its operations.</a:t>
            </a:r>
          </a:p>
        </p:txBody>
      </p:sp>
    </p:spTree>
    <p:extLst>
      <p:ext uri="{BB962C8B-B14F-4D97-AF65-F5344CB8AC3E}">
        <p14:creationId xmlns:p14="http://schemas.microsoft.com/office/powerpoint/2010/main" val="79252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Interior of empty bus">
            <a:extLst>
              <a:ext uri="{FF2B5EF4-FFF2-40B4-BE49-F238E27FC236}">
                <a16:creationId xmlns:a16="http://schemas.microsoft.com/office/drawing/2014/main" id="{C9325B75-F753-7BC6-09BA-1F5F0D32951E}"/>
              </a:ext>
            </a:extLst>
          </p:cNvPr>
          <p:cNvPicPr>
            <a:picLocks noChangeAspect="1"/>
          </p:cNvPicPr>
          <p:nvPr/>
        </p:nvPicPr>
        <p:blipFill rotWithShape="1">
          <a:blip r:embed="rId2"/>
          <a:srcRect l="20923" r="19542"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graphicFrame>
        <p:nvGraphicFramePr>
          <p:cNvPr id="16" name="Content Placeholder 2">
            <a:extLst>
              <a:ext uri="{FF2B5EF4-FFF2-40B4-BE49-F238E27FC236}">
                <a16:creationId xmlns:a16="http://schemas.microsoft.com/office/drawing/2014/main" id="{2922FA50-B02E-A3D2-45E5-0B27E711506C}"/>
              </a:ext>
            </a:extLst>
          </p:cNvPr>
          <p:cNvGraphicFramePr>
            <a:graphicFrameLocks noGrp="1"/>
          </p:cNvGraphicFramePr>
          <p:nvPr>
            <p:ph idx="1"/>
            <p:extLst>
              <p:ext uri="{D42A27DB-BD31-4B8C-83A1-F6EECF244321}">
                <p14:modId xmlns:p14="http://schemas.microsoft.com/office/powerpoint/2010/main" val="4134124491"/>
              </p:ext>
            </p:extLst>
          </p:nvPr>
        </p:nvGraphicFramePr>
        <p:xfrm>
          <a:off x="6116569" y="2091997"/>
          <a:ext cx="4840010" cy="38436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5168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96F4A3-D464-9E1B-CD2C-73499F647AFA}"/>
              </a:ext>
            </a:extLst>
          </p:cNvPr>
          <p:cNvSpPr>
            <a:spLocks noGrp="1"/>
          </p:cNvSpPr>
          <p:nvPr>
            <p:ph type="title"/>
          </p:nvPr>
        </p:nvSpPr>
        <p:spPr>
          <a:xfrm>
            <a:off x="1004047" y="977691"/>
            <a:ext cx="10515600" cy="1325563"/>
          </a:xfrm>
        </p:spPr>
        <p:txBody>
          <a:bodyPr>
            <a:normAutofit/>
          </a:bodyPr>
          <a:lstStyle/>
          <a:p>
            <a:r>
              <a:rPr lang="en-US" dirty="0"/>
              <a:t>Assumptions</a:t>
            </a:r>
            <a:endParaRPr lang="en-IN"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14B0BF8-D2FB-748A-874F-216904DF2CE0}"/>
              </a:ext>
            </a:extLst>
          </p:cNvPr>
          <p:cNvSpPr>
            <a:spLocks noGrp="1"/>
          </p:cNvSpPr>
          <p:nvPr>
            <p:ph idx="1"/>
          </p:nvPr>
        </p:nvSpPr>
        <p:spPr>
          <a:xfrm>
            <a:off x="838200" y="2125267"/>
            <a:ext cx="10515600" cy="4351338"/>
          </a:xfrm>
        </p:spPr>
        <p:txBody>
          <a:bodyPr>
            <a:normAutofit/>
          </a:bodyPr>
          <a:lstStyle/>
          <a:p>
            <a:r>
              <a:rPr lang="en-US" dirty="0"/>
              <a:t>The database will be utilized only by authorized people with adequate security clearances, according to the assumptions set for this system. </a:t>
            </a:r>
          </a:p>
          <a:p>
            <a:r>
              <a:rPr lang="en-US" dirty="0"/>
              <a:t>In addition, the system will presume that data submitted into the system will be correctly structured and checked to guarantee consistency and correctness. It is also believed that the system would be routinely maintained and upgraded to ensure peak performance.</a:t>
            </a:r>
            <a:endParaRPr lang="en-IN" dirty="0"/>
          </a:p>
        </p:txBody>
      </p:sp>
      <p:pic>
        <p:nvPicPr>
          <p:cNvPr id="4" name="Picture 2" descr="UMBC Logos – Brand and Style Guide - UMBC">
            <a:extLst>
              <a:ext uri="{FF2B5EF4-FFF2-40B4-BE49-F238E27FC236}">
                <a16:creationId xmlns:a16="http://schemas.microsoft.com/office/drawing/2014/main" id="{C25C6277-B607-3AB6-426B-03AD2F16E39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2682" y="380653"/>
            <a:ext cx="1036717" cy="96414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298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3D1BB-7CB8-FFE7-FF24-0B0CB18203DF}"/>
              </a:ext>
            </a:extLst>
          </p:cNvPr>
          <p:cNvSpPr>
            <a:spLocks noGrp="1"/>
          </p:cNvSpPr>
          <p:nvPr>
            <p:ph type="title"/>
          </p:nvPr>
        </p:nvSpPr>
        <p:spPr>
          <a:xfrm>
            <a:off x="838200" y="365125"/>
            <a:ext cx="10515600" cy="892175"/>
          </a:xfrm>
        </p:spPr>
        <p:txBody>
          <a:bodyPr/>
          <a:lstStyle/>
          <a:p>
            <a:r>
              <a:rPr lang="en-US" dirty="0"/>
              <a:t>Project Schedule</a:t>
            </a:r>
            <a:endParaRPr lang="en-IN" dirty="0"/>
          </a:p>
        </p:txBody>
      </p:sp>
      <p:sp>
        <p:nvSpPr>
          <p:cNvPr id="3" name="Content Placeholder 2">
            <a:extLst>
              <a:ext uri="{FF2B5EF4-FFF2-40B4-BE49-F238E27FC236}">
                <a16:creationId xmlns:a16="http://schemas.microsoft.com/office/drawing/2014/main" id="{A686CEA1-F4BD-7536-109A-D827F5B49D6D}"/>
              </a:ext>
            </a:extLst>
          </p:cNvPr>
          <p:cNvSpPr>
            <a:spLocks noGrp="1"/>
          </p:cNvSpPr>
          <p:nvPr>
            <p:ph idx="1"/>
          </p:nvPr>
        </p:nvSpPr>
        <p:spPr>
          <a:xfrm>
            <a:off x="838200" y="1466850"/>
            <a:ext cx="10515600" cy="4710113"/>
          </a:xfrm>
        </p:spPr>
        <p:txBody>
          <a:bodyPr/>
          <a:lstStyle/>
          <a:p>
            <a:r>
              <a:rPr lang="en-US" dirty="0"/>
              <a:t>Project Topic Selection: April 10</a:t>
            </a:r>
            <a:r>
              <a:rPr lang="en-US" baseline="30000" dirty="0"/>
              <a:t>th</a:t>
            </a:r>
            <a:r>
              <a:rPr lang="en-US" dirty="0"/>
              <a:t> – April 12</a:t>
            </a:r>
            <a:r>
              <a:rPr lang="en-US" baseline="30000" dirty="0"/>
              <a:t>th</a:t>
            </a:r>
            <a:endParaRPr lang="en-US" dirty="0"/>
          </a:p>
          <a:p>
            <a:r>
              <a:rPr lang="en-US" dirty="0"/>
              <a:t>Project Overview/Planning: April 15</a:t>
            </a:r>
            <a:r>
              <a:rPr lang="en-US" baseline="30000" dirty="0"/>
              <a:t>th</a:t>
            </a:r>
            <a:r>
              <a:rPr lang="en-US" dirty="0"/>
              <a:t> – April 20</a:t>
            </a:r>
            <a:r>
              <a:rPr lang="en-US" baseline="30000" dirty="0"/>
              <a:t>th</a:t>
            </a:r>
            <a:endParaRPr lang="en-US" dirty="0"/>
          </a:p>
          <a:p>
            <a:r>
              <a:rPr lang="en-US" dirty="0"/>
              <a:t>Design of ER Diagram – April 21</a:t>
            </a:r>
            <a:r>
              <a:rPr lang="en-US" baseline="30000" dirty="0"/>
              <a:t>st</a:t>
            </a:r>
            <a:r>
              <a:rPr lang="en-US" dirty="0"/>
              <a:t> to April 25</a:t>
            </a:r>
            <a:r>
              <a:rPr lang="en-US" baseline="30000" dirty="0"/>
              <a:t>th</a:t>
            </a:r>
            <a:endParaRPr lang="en-US" dirty="0"/>
          </a:p>
          <a:p>
            <a:r>
              <a:rPr lang="en-US" dirty="0"/>
              <a:t>EER Diagram and rectification – April 27</a:t>
            </a:r>
            <a:r>
              <a:rPr lang="en-US" baseline="30000" dirty="0"/>
              <a:t>th</a:t>
            </a:r>
            <a:r>
              <a:rPr lang="en-US" dirty="0"/>
              <a:t> to April 28</a:t>
            </a:r>
            <a:r>
              <a:rPr lang="en-US" baseline="30000" dirty="0"/>
              <a:t>th</a:t>
            </a:r>
            <a:endParaRPr lang="en-US" dirty="0"/>
          </a:p>
          <a:p>
            <a:r>
              <a:rPr lang="en-US" dirty="0"/>
              <a:t>Creation of tables and inserting data – April 29</a:t>
            </a:r>
            <a:r>
              <a:rPr lang="en-US" baseline="30000" dirty="0"/>
              <a:t>th</a:t>
            </a:r>
            <a:r>
              <a:rPr lang="en-US" dirty="0"/>
              <a:t> to May 3</a:t>
            </a:r>
            <a:r>
              <a:rPr lang="en-US" baseline="30000" dirty="0"/>
              <a:t>rd</a:t>
            </a:r>
            <a:endParaRPr lang="en-US" dirty="0"/>
          </a:p>
          <a:p>
            <a:r>
              <a:rPr lang="en-US" dirty="0"/>
              <a:t>Working on SQL queries – May 5</a:t>
            </a:r>
            <a:r>
              <a:rPr lang="en-US" baseline="30000" dirty="0"/>
              <a:t>th</a:t>
            </a:r>
            <a:r>
              <a:rPr lang="en-US" dirty="0"/>
              <a:t> to May 10</a:t>
            </a:r>
            <a:r>
              <a:rPr lang="en-US" baseline="30000" dirty="0"/>
              <a:t>th</a:t>
            </a:r>
            <a:endParaRPr lang="en-US" dirty="0"/>
          </a:p>
          <a:p>
            <a:r>
              <a:rPr lang="en-US" dirty="0"/>
              <a:t>Rechecking – May 11</a:t>
            </a:r>
            <a:r>
              <a:rPr lang="en-US" baseline="30000" dirty="0"/>
              <a:t>th</a:t>
            </a:r>
            <a:r>
              <a:rPr lang="en-US" dirty="0"/>
              <a:t> to May 12</a:t>
            </a:r>
            <a:r>
              <a:rPr lang="en-US" baseline="30000" dirty="0"/>
              <a:t>th</a:t>
            </a:r>
            <a:endParaRPr lang="en-US" dirty="0"/>
          </a:p>
          <a:p>
            <a:r>
              <a:rPr lang="en-US" dirty="0"/>
              <a:t>PPT and Documentation – May 13</a:t>
            </a:r>
            <a:r>
              <a:rPr lang="en-US" baseline="30000" dirty="0"/>
              <a:t>th</a:t>
            </a:r>
            <a:r>
              <a:rPr lang="en-US" dirty="0"/>
              <a:t> to May 14</a:t>
            </a:r>
            <a:r>
              <a:rPr lang="en-US" baseline="30000" dirty="0"/>
              <a:t>th</a:t>
            </a:r>
            <a:endParaRPr lang="en-US" dirty="0"/>
          </a:p>
          <a:p>
            <a:pPr marL="0" indent="0">
              <a:buNone/>
            </a:pPr>
            <a:endParaRPr lang="en-IN" dirty="0"/>
          </a:p>
        </p:txBody>
      </p:sp>
      <p:pic>
        <p:nvPicPr>
          <p:cNvPr id="4" name="Picture 2" descr="UMBC Logos – Brand and Style Guide - UMBC">
            <a:extLst>
              <a:ext uri="{FF2B5EF4-FFF2-40B4-BE49-F238E27FC236}">
                <a16:creationId xmlns:a16="http://schemas.microsoft.com/office/drawing/2014/main" id="{86E8B6F8-65ED-CA1A-5E00-C2F7C9C313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07483" y="246461"/>
            <a:ext cx="1214518" cy="112950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367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F51283A-904D-9B32-593A-E6CD411DDB89}"/>
              </a:ext>
            </a:extLst>
          </p:cNvPr>
          <p:cNvSpPr txBox="1"/>
          <p:nvPr/>
        </p:nvSpPr>
        <p:spPr>
          <a:xfrm>
            <a:off x="757980" y="5803900"/>
            <a:ext cx="2734520" cy="369332"/>
          </a:xfrm>
          <a:prstGeom prst="rect">
            <a:avLst/>
          </a:prstGeom>
          <a:noFill/>
        </p:spPr>
        <p:txBody>
          <a:bodyPr wrap="square" rtlCol="0">
            <a:spAutoFit/>
          </a:bodyPr>
          <a:lstStyle/>
          <a:p>
            <a:r>
              <a:rPr lang="en-US" b="1" dirty="0"/>
              <a:t>ER Diagram</a:t>
            </a:r>
            <a:endParaRPr lang="en-IN" b="1" dirty="0"/>
          </a:p>
        </p:txBody>
      </p:sp>
      <p:pic>
        <p:nvPicPr>
          <p:cNvPr id="7" name="Picture 2" descr="UMBC Logos – Brand and Style Guide - UMBC">
            <a:extLst>
              <a:ext uri="{FF2B5EF4-FFF2-40B4-BE49-F238E27FC236}">
                <a16:creationId xmlns:a16="http://schemas.microsoft.com/office/drawing/2014/main" id="{540E1D55-77B4-F29A-1700-76796F260C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6152" y="120017"/>
            <a:ext cx="1214518" cy="112950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pic>
        <p:nvPicPr>
          <p:cNvPr id="13" name="Content Placeholder 12" descr="A diagram of a flowchart&#10;&#10;Description automatically generated with low confidence">
            <a:extLst>
              <a:ext uri="{FF2B5EF4-FFF2-40B4-BE49-F238E27FC236}">
                <a16:creationId xmlns:a16="http://schemas.microsoft.com/office/drawing/2014/main" id="{85240236-9EAD-6A8C-01F8-C78E37D83A7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09614" y="466921"/>
            <a:ext cx="8683786" cy="5575835"/>
          </a:xfrm>
        </p:spPr>
      </p:pic>
    </p:spTree>
    <p:extLst>
      <p:ext uri="{BB962C8B-B14F-4D97-AF65-F5344CB8AC3E}">
        <p14:creationId xmlns:p14="http://schemas.microsoft.com/office/powerpoint/2010/main" val="1413581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E4FB0-8E89-8FE3-4991-37CCA64341D4}"/>
              </a:ext>
            </a:extLst>
          </p:cNvPr>
          <p:cNvSpPr>
            <a:spLocks noGrp="1"/>
          </p:cNvSpPr>
          <p:nvPr>
            <p:ph type="title"/>
          </p:nvPr>
        </p:nvSpPr>
        <p:spPr>
          <a:xfrm>
            <a:off x="2001325" y="380654"/>
            <a:ext cx="10515600" cy="981075"/>
          </a:xfrm>
        </p:spPr>
        <p:txBody>
          <a:bodyPr/>
          <a:lstStyle/>
          <a:p>
            <a:r>
              <a:rPr lang="en-US" dirty="0"/>
              <a:t>EER Diagram</a:t>
            </a:r>
            <a:endParaRPr lang="en-IN" dirty="0"/>
          </a:p>
        </p:txBody>
      </p:sp>
      <p:pic>
        <p:nvPicPr>
          <p:cNvPr id="6" name="Picture 2" descr="UMBC Logos – Brand and Style Guide - UMBC">
            <a:extLst>
              <a:ext uri="{FF2B5EF4-FFF2-40B4-BE49-F238E27FC236}">
                <a16:creationId xmlns:a16="http://schemas.microsoft.com/office/drawing/2014/main" id="{487DB1F6-6D6A-7F47-03BE-2B08EAC7A93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2683" y="380654"/>
            <a:ext cx="1214518" cy="112950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pic>
        <p:nvPicPr>
          <p:cNvPr id="10" name="Content Placeholder 9" descr="A picture containing text, diagram, line, plan&#10;&#10;Description automatically generated">
            <a:extLst>
              <a:ext uri="{FF2B5EF4-FFF2-40B4-BE49-F238E27FC236}">
                <a16:creationId xmlns:a16="http://schemas.microsoft.com/office/drawing/2014/main" id="{255412AA-33F7-97FC-63F7-6A178008FBA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0800" y="1962944"/>
            <a:ext cx="7010400" cy="4076700"/>
          </a:xfrm>
        </p:spPr>
      </p:pic>
    </p:spTree>
    <p:extLst>
      <p:ext uri="{BB962C8B-B14F-4D97-AF65-F5344CB8AC3E}">
        <p14:creationId xmlns:p14="http://schemas.microsoft.com/office/powerpoint/2010/main" val="3391749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Rectangle 1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60279B7-4F5F-B5A2-645F-34749CE09D8B}"/>
              </a:ext>
            </a:extLst>
          </p:cNvPr>
          <p:cNvSpPr txBox="1"/>
          <p:nvPr/>
        </p:nvSpPr>
        <p:spPr>
          <a:xfrm>
            <a:off x="699714" y="353160"/>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a:solidFill>
                  <a:srgbClr val="FFFFFF"/>
                </a:solidFill>
                <a:latin typeface="+mj-lt"/>
                <a:ea typeface="+mj-ea"/>
                <a:cs typeface="+mj-cs"/>
              </a:rPr>
              <a:t>Creation of Tables: Bus, Bus Routes</a:t>
            </a:r>
          </a:p>
        </p:txBody>
      </p:sp>
      <p:pic>
        <p:nvPicPr>
          <p:cNvPr id="3" name="Picture 2">
            <a:extLst>
              <a:ext uri="{FF2B5EF4-FFF2-40B4-BE49-F238E27FC236}">
                <a16:creationId xmlns:a16="http://schemas.microsoft.com/office/drawing/2014/main" id="{E58EDA82-0373-16C3-72F4-97E4758E6C25}"/>
              </a:ext>
            </a:extLst>
          </p:cNvPr>
          <p:cNvPicPr>
            <a:picLocks noChangeAspect="1"/>
          </p:cNvPicPr>
          <p:nvPr/>
        </p:nvPicPr>
        <p:blipFill>
          <a:blip r:embed="rId2"/>
          <a:stretch>
            <a:fillRect/>
          </a:stretch>
        </p:blipFill>
        <p:spPr>
          <a:xfrm>
            <a:off x="1344892" y="1827900"/>
            <a:ext cx="6586752" cy="4511923"/>
          </a:xfrm>
          <a:prstGeom prst="rect">
            <a:avLst/>
          </a:prstGeom>
        </p:spPr>
      </p:pic>
      <p:pic>
        <p:nvPicPr>
          <p:cNvPr id="5" name="Picture 2" descr="UMBC Logos – Brand and Style Guide - UMBC">
            <a:extLst>
              <a:ext uri="{FF2B5EF4-FFF2-40B4-BE49-F238E27FC236}">
                <a16:creationId xmlns:a16="http://schemas.microsoft.com/office/drawing/2014/main" id="{0C40845A-1585-9932-6D3F-0A18D984464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982200" y="5937641"/>
            <a:ext cx="864908" cy="804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289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1150</TotalTime>
  <Words>552</Words>
  <Application>Microsoft Office PowerPoint</Application>
  <PresentationFormat>Widescreen</PresentationFormat>
  <Paragraphs>51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UMBC Transit Management System </vt:lpstr>
      <vt:lpstr>Business Situation  </vt:lpstr>
      <vt:lpstr>Contd.,</vt:lpstr>
      <vt:lpstr>PowerPoint Presentation</vt:lpstr>
      <vt:lpstr>Assumptions</vt:lpstr>
      <vt:lpstr>Project Schedule</vt:lpstr>
      <vt:lpstr>PowerPoint Presentation</vt:lpstr>
      <vt:lpstr>EER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UMBC Transit Management System</dc:title>
  <dc:creator>meenakshi desu</dc:creator>
  <cp:lastModifiedBy>meenakshi desu</cp:lastModifiedBy>
  <cp:revision>2</cp:revision>
  <dcterms:created xsi:type="dcterms:W3CDTF">2023-05-14T23:12:38Z</dcterms:created>
  <dcterms:modified xsi:type="dcterms:W3CDTF">2023-05-15T19:03:20Z</dcterms:modified>
</cp:coreProperties>
</file>