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81"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79" r:id="rId28"/>
    <p:sldId id="283" r:id="rId29"/>
    <p:sldId id="282"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ED291-2E06-4BA1-90AB-3EC01B630261}" v="1" dt="2023-09-30T06:21:10.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5033" autoAdjust="0"/>
  </p:normalViewPr>
  <p:slideViewPr>
    <p:cSldViewPr snapToGrid="0">
      <p:cViewPr varScale="1">
        <p:scale>
          <a:sx n="78" d="100"/>
          <a:sy n="78" d="100"/>
        </p:scale>
        <p:origin x="154" y="43"/>
      </p:cViewPr>
      <p:guideLst/>
    </p:cSldViewPr>
  </p:slideViewPr>
  <p:outlineViewPr>
    <p:cViewPr>
      <p:scale>
        <a:sx n="33" d="100"/>
        <a:sy n="33" d="100"/>
      </p:scale>
      <p:origin x="0" y="-201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88E8C-23F1-4A5E-B36D-197416607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811DE9-0847-4F6C-96C5-F9D9152705DC}">
      <dgm:prSet/>
      <dgm:spPr/>
      <dgm:t>
        <a:bodyPr/>
        <a:lstStyle/>
        <a:p>
          <a:r>
            <a:rPr lang="en-US"/>
            <a:t>Engaging Stories:</a:t>
          </a:r>
        </a:p>
      </dgm:t>
    </dgm:pt>
    <dgm:pt modelId="{872CC92D-454C-48B4-9B82-EE43A8E87CB3}" type="parTrans" cxnId="{409AAAB1-5E74-4A57-B141-7E346BA75D63}">
      <dgm:prSet/>
      <dgm:spPr/>
      <dgm:t>
        <a:bodyPr/>
        <a:lstStyle/>
        <a:p>
          <a:endParaRPr lang="en-US"/>
        </a:p>
      </dgm:t>
    </dgm:pt>
    <dgm:pt modelId="{1B1C8BF1-D9A2-4EE3-95A7-75F2340FF6AE}" type="sibTrans" cxnId="{409AAAB1-5E74-4A57-B141-7E346BA75D63}">
      <dgm:prSet/>
      <dgm:spPr/>
      <dgm:t>
        <a:bodyPr/>
        <a:lstStyle/>
        <a:p>
          <a:endParaRPr lang="en-US"/>
        </a:p>
      </dgm:t>
    </dgm:pt>
    <dgm:pt modelId="{9B313380-76B9-4AF0-9D42-846AE8269CE2}">
      <dgm:prSet/>
      <dgm:spPr/>
      <dgm:t>
        <a:bodyPr/>
        <a:lstStyle/>
        <a:p>
          <a:r>
            <a:rPr lang="en-US" sz="2400"/>
            <a:t>Travel blogging is not just about sharing facts and information. It's also about telling</a:t>
          </a:r>
        </a:p>
      </dgm:t>
    </dgm:pt>
    <dgm:pt modelId="{EC434917-A851-4D99-9F50-7B1383CDE0E6}" type="parTrans" cxnId="{D4D64052-8241-4790-AF5F-B0D7B1830300}">
      <dgm:prSet/>
      <dgm:spPr/>
      <dgm:t>
        <a:bodyPr/>
        <a:lstStyle/>
        <a:p>
          <a:endParaRPr lang="en-US"/>
        </a:p>
      </dgm:t>
    </dgm:pt>
    <dgm:pt modelId="{C0CD6518-9FDC-4B5B-BB5B-C0404082ED05}" type="sibTrans" cxnId="{D4D64052-8241-4790-AF5F-B0D7B1830300}">
      <dgm:prSet/>
      <dgm:spPr/>
      <dgm:t>
        <a:bodyPr/>
        <a:lstStyle/>
        <a:p>
          <a:endParaRPr lang="en-US"/>
        </a:p>
      </dgm:t>
    </dgm:pt>
    <dgm:pt modelId="{2F5E645B-E3BA-40F2-A123-CD16A7C1E6C9}">
      <dgm:prSet custT="1"/>
      <dgm:spPr/>
      <dgm:t>
        <a:bodyPr/>
        <a:lstStyle/>
        <a:p>
          <a:r>
            <a:rPr lang="en-US" sz="2400" dirty="0"/>
            <a:t>engaging stories </a:t>
          </a:r>
          <a:r>
            <a:rPr lang="en-US" sz="2000" dirty="0">
              <a:latin typeface="Times New Roman" panose="02020603050405020304" pitchFamily="18" charset="0"/>
              <a:cs typeface="Times New Roman" panose="02020603050405020304" pitchFamily="18" charset="0"/>
            </a:rPr>
            <a:t>that</a:t>
          </a:r>
          <a:r>
            <a:rPr lang="en-US" sz="2400" dirty="0"/>
            <a:t> connect with your readers on a personal and emotional level. </a:t>
          </a:r>
        </a:p>
      </dgm:t>
    </dgm:pt>
    <dgm:pt modelId="{A5D461FD-0E0F-45BB-BB20-646C9D89105F}" type="parTrans" cxnId="{93F411D8-FEBB-4656-ACDF-E8AEDBCA4A92}">
      <dgm:prSet/>
      <dgm:spPr/>
      <dgm:t>
        <a:bodyPr/>
        <a:lstStyle/>
        <a:p>
          <a:endParaRPr lang="en-US"/>
        </a:p>
      </dgm:t>
    </dgm:pt>
    <dgm:pt modelId="{910B407C-C326-4915-9095-CC30B7B7651D}" type="sibTrans" cxnId="{93F411D8-FEBB-4656-ACDF-E8AEDBCA4A92}">
      <dgm:prSet/>
      <dgm:spPr/>
      <dgm:t>
        <a:bodyPr/>
        <a:lstStyle/>
        <a:p>
          <a:endParaRPr lang="en-US"/>
        </a:p>
      </dgm:t>
    </dgm:pt>
    <dgm:pt modelId="{54440D06-1861-4D90-859F-13DA03BD92A9}">
      <dgm:prSet custT="1"/>
      <dgm:spPr/>
      <dgm:t>
        <a:bodyPr/>
        <a:lstStyle/>
        <a:p>
          <a:r>
            <a:rPr lang="en-US" sz="2400" dirty="0"/>
            <a:t>Stories can make your blog more memorable, relatable, and authentic. You should use stories to share your experiences, insights, opinions, and tips, as well as to introduce your destinations, cultures, and people.</a:t>
          </a:r>
        </a:p>
      </dgm:t>
    </dgm:pt>
    <dgm:pt modelId="{645C3FBC-4584-4E71-8D59-354BDE9D9E8A}" type="parTrans" cxnId="{641D55F1-E6C1-42A0-8C1A-49B2D8BFE30E}">
      <dgm:prSet/>
      <dgm:spPr/>
      <dgm:t>
        <a:bodyPr/>
        <a:lstStyle/>
        <a:p>
          <a:endParaRPr lang="en-US"/>
        </a:p>
      </dgm:t>
    </dgm:pt>
    <dgm:pt modelId="{936C9AA4-CE11-4720-9508-B748D5A0C678}" type="sibTrans" cxnId="{641D55F1-E6C1-42A0-8C1A-49B2D8BFE30E}">
      <dgm:prSet/>
      <dgm:spPr/>
      <dgm:t>
        <a:bodyPr/>
        <a:lstStyle/>
        <a:p>
          <a:endParaRPr lang="en-US"/>
        </a:p>
      </dgm:t>
    </dgm:pt>
    <dgm:pt modelId="{A21B47BD-008A-44A2-8C70-0C80C4A643DD}">
      <dgm:prSet custT="1"/>
      <dgm:spPr/>
      <dgm:t>
        <a:bodyPr/>
        <a:lstStyle/>
        <a:p>
          <a:r>
            <a:rPr lang="en-US" sz="2400" dirty="0"/>
            <a:t> You should also use storytelling techniques such as hooks, dialogue, sensory details, humor, and conflict to make your stories more captivating.</a:t>
          </a:r>
        </a:p>
      </dgm:t>
    </dgm:pt>
    <dgm:pt modelId="{FA181A8D-C735-4BF1-9379-697796C789FB}" type="parTrans" cxnId="{65836BD4-B60F-4C27-A382-86FA314413A2}">
      <dgm:prSet/>
      <dgm:spPr/>
      <dgm:t>
        <a:bodyPr/>
        <a:lstStyle/>
        <a:p>
          <a:endParaRPr lang="en-US"/>
        </a:p>
      </dgm:t>
    </dgm:pt>
    <dgm:pt modelId="{CA436076-8693-4004-B078-1F6FAF783756}" type="sibTrans" cxnId="{65836BD4-B60F-4C27-A382-86FA314413A2}">
      <dgm:prSet/>
      <dgm:spPr/>
      <dgm:t>
        <a:bodyPr/>
        <a:lstStyle/>
        <a:p>
          <a:endParaRPr lang="en-US"/>
        </a:p>
      </dgm:t>
    </dgm:pt>
    <dgm:pt modelId="{44953C49-9FA5-4682-8688-F9CBC959E37A}" type="pres">
      <dgm:prSet presAssocID="{2E988E8C-23F1-4A5E-B36D-197416607874}" presName="linear" presStyleCnt="0">
        <dgm:presLayoutVars>
          <dgm:animLvl val="lvl"/>
          <dgm:resizeHandles val="exact"/>
        </dgm:presLayoutVars>
      </dgm:prSet>
      <dgm:spPr/>
    </dgm:pt>
    <dgm:pt modelId="{B5B307F3-AF18-4327-BDCC-DFE370801784}" type="pres">
      <dgm:prSet presAssocID="{7E811DE9-0847-4F6C-96C5-F9D9152705DC}" presName="parentText" presStyleLbl="node1" presStyleIdx="0" presStyleCnt="1" custLinFactNeighborX="0" custLinFactNeighborY="-19295">
        <dgm:presLayoutVars>
          <dgm:chMax val="0"/>
          <dgm:bulletEnabled val="1"/>
        </dgm:presLayoutVars>
      </dgm:prSet>
      <dgm:spPr/>
    </dgm:pt>
    <dgm:pt modelId="{1C844E27-E247-4F4E-8299-1D9ED54A9863}" type="pres">
      <dgm:prSet presAssocID="{7E811DE9-0847-4F6C-96C5-F9D9152705DC}" presName="childText" presStyleLbl="revTx" presStyleIdx="0" presStyleCnt="1">
        <dgm:presLayoutVars>
          <dgm:bulletEnabled val="1"/>
        </dgm:presLayoutVars>
      </dgm:prSet>
      <dgm:spPr/>
    </dgm:pt>
  </dgm:ptLst>
  <dgm:cxnLst>
    <dgm:cxn modelId="{2F49272D-1544-424F-91DB-282D17A17038}" type="presOf" srcId="{2E988E8C-23F1-4A5E-B36D-197416607874}" destId="{44953C49-9FA5-4682-8688-F9CBC959E37A}" srcOrd="0" destOrd="0" presId="urn:microsoft.com/office/officeart/2005/8/layout/vList2"/>
    <dgm:cxn modelId="{5929506E-D62F-4C6B-8736-B440628FA9D5}" type="presOf" srcId="{9B313380-76B9-4AF0-9D42-846AE8269CE2}" destId="{1C844E27-E247-4F4E-8299-1D9ED54A9863}" srcOrd="0" destOrd="0" presId="urn:microsoft.com/office/officeart/2005/8/layout/vList2"/>
    <dgm:cxn modelId="{D4D64052-8241-4790-AF5F-B0D7B1830300}" srcId="{7E811DE9-0847-4F6C-96C5-F9D9152705DC}" destId="{9B313380-76B9-4AF0-9D42-846AE8269CE2}" srcOrd="0" destOrd="0" parTransId="{EC434917-A851-4D99-9F50-7B1383CDE0E6}" sibTransId="{C0CD6518-9FDC-4B5B-BB5B-C0404082ED05}"/>
    <dgm:cxn modelId="{2A8875AF-D475-4F27-931B-64BF3A0DD9CE}" type="presOf" srcId="{2F5E645B-E3BA-40F2-A123-CD16A7C1E6C9}" destId="{1C844E27-E247-4F4E-8299-1D9ED54A9863}" srcOrd="0" destOrd="1" presId="urn:microsoft.com/office/officeart/2005/8/layout/vList2"/>
    <dgm:cxn modelId="{409AAAB1-5E74-4A57-B141-7E346BA75D63}" srcId="{2E988E8C-23F1-4A5E-B36D-197416607874}" destId="{7E811DE9-0847-4F6C-96C5-F9D9152705DC}" srcOrd="0" destOrd="0" parTransId="{872CC92D-454C-48B4-9B82-EE43A8E87CB3}" sibTransId="{1B1C8BF1-D9A2-4EE3-95A7-75F2340FF6AE}"/>
    <dgm:cxn modelId="{64E01EB6-8862-4A7B-B5BC-920089B8ED34}" type="presOf" srcId="{A21B47BD-008A-44A2-8C70-0C80C4A643DD}" destId="{1C844E27-E247-4F4E-8299-1D9ED54A9863}" srcOrd="0" destOrd="3" presId="urn:microsoft.com/office/officeart/2005/8/layout/vList2"/>
    <dgm:cxn modelId="{811F32D0-81A8-45A2-98C8-915543DA6500}" type="presOf" srcId="{54440D06-1861-4D90-859F-13DA03BD92A9}" destId="{1C844E27-E247-4F4E-8299-1D9ED54A9863}" srcOrd="0" destOrd="2" presId="urn:microsoft.com/office/officeart/2005/8/layout/vList2"/>
    <dgm:cxn modelId="{885A55D0-C370-4731-AC7F-03896D626911}" type="presOf" srcId="{7E811DE9-0847-4F6C-96C5-F9D9152705DC}" destId="{B5B307F3-AF18-4327-BDCC-DFE370801784}" srcOrd="0" destOrd="0" presId="urn:microsoft.com/office/officeart/2005/8/layout/vList2"/>
    <dgm:cxn modelId="{65836BD4-B60F-4C27-A382-86FA314413A2}" srcId="{7E811DE9-0847-4F6C-96C5-F9D9152705DC}" destId="{A21B47BD-008A-44A2-8C70-0C80C4A643DD}" srcOrd="3" destOrd="0" parTransId="{FA181A8D-C735-4BF1-9379-697796C789FB}" sibTransId="{CA436076-8693-4004-B078-1F6FAF783756}"/>
    <dgm:cxn modelId="{93F411D8-FEBB-4656-ACDF-E8AEDBCA4A92}" srcId="{7E811DE9-0847-4F6C-96C5-F9D9152705DC}" destId="{2F5E645B-E3BA-40F2-A123-CD16A7C1E6C9}" srcOrd="1" destOrd="0" parTransId="{A5D461FD-0E0F-45BB-BB20-646C9D89105F}" sibTransId="{910B407C-C326-4915-9095-CC30B7B7651D}"/>
    <dgm:cxn modelId="{641D55F1-E6C1-42A0-8C1A-49B2D8BFE30E}" srcId="{7E811DE9-0847-4F6C-96C5-F9D9152705DC}" destId="{54440D06-1861-4D90-859F-13DA03BD92A9}" srcOrd="2" destOrd="0" parTransId="{645C3FBC-4584-4E71-8D59-354BDE9D9E8A}" sibTransId="{936C9AA4-CE11-4720-9508-B748D5A0C678}"/>
    <dgm:cxn modelId="{C93D37F8-309F-447E-BC63-2FCCD3EF3261}" type="presParOf" srcId="{44953C49-9FA5-4682-8688-F9CBC959E37A}" destId="{B5B307F3-AF18-4327-BDCC-DFE370801784}" srcOrd="0" destOrd="0" presId="urn:microsoft.com/office/officeart/2005/8/layout/vList2"/>
    <dgm:cxn modelId="{1C15A9B5-791D-475A-9839-5D64393CBE1F}" type="presParOf" srcId="{44953C49-9FA5-4682-8688-F9CBC959E37A}" destId="{1C844E27-E247-4F4E-8299-1D9ED54A986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307F3-AF18-4327-BDCC-DFE370801784}">
      <dsp:nvSpPr>
        <dsp:cNvPr id="0" name=""/>
        <dsp:cNvSpPr/>
      </dsp:nvSpPr>
      <dsp:spPr>
        <a:xfrm>
          <a:off x="0" y="0"/>
          <a:ext cx="10058399" cy="3422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Engaging Stories:</a:t>
          </a:r>
        </a:p>
      </dsp:txBody>
      <dsp:txXfrm>
        <a:off x="16706" y="16706"/>
        <a:ext cx="10024987" cy="308813"/>
      </dsp:txXfrm>
    </dsp:sp>
    <dsp:sp modelId="{1C844E27-E247-4F4E-8299-1D9ED54A9863}">
      <dsp:nvSpPr>
        <dsp:cNvPr id="0" name=""/>
        <dsp:cNvSpPr/>
      </dsp:nvSpPr>
      <dsp:spPr>
        <a:xfrm>
          <a:off x="0" y="343808"/>
          <a:ext cx="10058399" cy="341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Travel blogging is not just about sharing facts and information. It's also about telling</a:t>
          </a:r>
        </a:p>
        <a:p>
          <a:pPr marL="228600" lvl="1" indent="-228600" algn="l" defTabSz="1066800">
            <a:lnSpc>
              <a:spcPct val="90000"/>
            </a:lnSpc>
            <a:spcBef>
              <a:spcPct val="0"/>
            </a:spcBef>
            <a:spcAft>
              <a:spcPct val="20000"/>
            </a:spcAft>
            <a:buChar char="•"/>
          </a:pPr>
          <a:r>
            <a:rPr lang="en-US" sz="2400" kern="1200" dirty="0"/>
            <a:t>engaging stories </a:t>
          </a:r>
          <a:r>
            <a:rPr lang="en-US" sz="2000" kern="1200" dirty="0">
              <a:latin typeface="Times New Roman" panose="02020603050405020304" pitchFamily="18" charset="0"/>
              <a:cs typeface="Times New Roman" panose="02020603050405020304" pitchFamily="18" charset="0"/>
            </a:rPr>
            <a:t>that</a:t>
          </a:r>
          <a:r>
            <a:rPr lang="en-US" sz="2400" kern="1200" dirty="0"/>
            <a:t> connect with your readers on a personal and emotional level. </a:t>
          </a:r>
        </a:p>
        <a:p>
          <a:pPr marL="228600" lvl="1" indent="-228600" algn="l" defTabSz="1066800">
            <a:lnSpc>
              <a:spcPct val="90000"/>
            </a:lnSpc>
            <a:spcBef>
              <a:spcPct val="0"/>
            </a:spcBef>
            <a:spcAft>
              <a:spcPct val="20000"/>
            </a:spcAft>
            <a:buChar char="•"/>
          </a:pPr>
          <a:r>
            <a:rPr lang="en-US" sz="2400" kern="1200" dirty="0"/>
            <a:t>Stories can make your blog more memorable, relatable, and authentic. You should use stories to share your experiences, insights, opinions, and tips, as well as to introduce your destinations, cultures, and people.</a:t>
          </a:r>
        </a:p>
        <a:p>
          <a:pPr marL="228600" lvl="1" indent="-228600" algn="l" defTabSz="1066800">
            <a:lnSpc>
              <a:spcPct val="90000"/>
            </a:lnSpc>
            <a:spcBef>
              <a:spcPct val="0"/>
            </a:spcBef>
            <a:spcAft>
              <a:spcPct val="20000"/>
            </a:spcAft>
            <a:buChar char="•"/>
          </a:pPr>
          <a:r>
            <a:rPr lang="en-US" sz="2400" kern="1200" dirty="0"/>
            <a:t> You should also use storytelling techniques such as hooks, dialogue, sensory details, humor, and conflict to make your stories more captivating.</a:t>
          </a:r>
        </a:p>
      </dsp:txBody>
      <dsp:txXfrm>
        <a:off x="0" y="343808"/>
        <a:ext cx="10058399" cy="3415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9/30/2023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9/30/2023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family-travel-p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pngall.com/family-travel-p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latin typeface="Baskerville Old Face" panose="02020602080505020303" pitchFamily="18" charset="0"/>
              </a:rPr>
              <a:t>Personal</a:t>
            </a:r>
            <a:r>
              <a:rPr lang="en-US" sz="8000" dirty="0">
                <a:latin typeface="Baskerville Old Face" panose="02020602080505020303" pitchFamily="18" charset="0"/>
              </a:rPr>
              <a:t> Travel Blog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latin typeface="Book Antiqua" panose="02040602050305030304" pitchFamily="18" charset="0"/>
              </a:rPr>
              <a:t>IBM cloud static app</a:t>
            </a:r>
            <a:endParaRPr lang="en-US" sz="2400" dirty="0">
              <a:solidFill>
                <a:schemeClr val="tx1">
                  <a:lumMod val="85000"/>
                  <a:lumOff val="15000"/>
                </a:schemeClr>
              </a:solidFill>
              <a:latin typeface="Book Antiqua" panose="02040602050305030304" pitchFamily="18" charset="0"/>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8665C93-9589-9A7E-1E8D-19FD60B67FB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0405" y="1145469"/>
            <a:ext cx="5086945" cy="4567063"/>
          </a:xfrm>
          <a:prstGeom prst="rect">
            <a:avLst/>
          </a:prstGeom>
        </p:spPr>
      </p:pic>
      <p:sp>
        <p:nvSpPr>
          <p:cNvPr id="7" name="TextBox 6">
            <a:extLst>
              <a:ext uri="{FF2B5EF4-FFF2-40B4-BE49-F238E27FC236}">
                <a16:creationId xmlns:a16="http://schemas.microsoft.com/office/drawing/2014/main" id="{9B429B24-E314-3839-3509-1C83088A0BC8}"/>
              </a:ext>
            </a:extLst>
          </p:cNvPr>
          <p:cNvSpPr txBox="1"/>
          <p:nvPr/>
        </p:nvSpPr>
        <p:spPr>
          <a:xfrm>
            <a:off x="2276667" y="6858000"/>
            <a:ext cx="7638666" cy="230832"/>
          </a:xfrm>
          <a:prstGeom prst="rect">
            <a:avLst/>
          </a:prstGeom>
          <a:noFill/>
        </p:spPr>
        <p:txBody>
          <a:bodyPr wrap="square" rtlCol="0">
            <a:spAutoFit/>
          </a:bodyPr>
          <a:lstStyle/>
          <a:p>
            <a:r>
              <a:rPr lang="en-US" sz="900">
                <a:hlinkClick r:id="rId3" tooltip="https://www.pngall.com/family-travel-png/"/>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CFD9E0-0679-9055-E492-6E85048B27EE}"/>
              </a:ext>
            </a:extLst>
          </p:cNvPr>
          <p:cNvSpPr>
            <a:spLocks noGrp="1"/>
          </p:cNvSpPr>
          <p:nvPr>
            <p:ph type="title"/>
          </p:nvPr>
        </p:nvSpPr>
        <p:spPr>
          <a:xfrm>
            <a:off x="1097280" y="0"/>
            <a:ext cx="10058400" cy="1450757"/>
          </a:xfrm>
        </p:spPr>
        <p:txBody>
          <a:bodyPr/>
          <a:lstStyle/>
          <a:p>
            <a:r>
              <a:rPr lang="en-US" dirty="0"/>
              <a:t>Content Creation:</a:t>
            </a:r>
          </a:p>
        </p:txBody>
      </p:sp>
      <p:graphicFrame>
        <p:nvGraphicFramePr>
          <p:cNvPr id="6" name="Content Placeholder 5">
            <a:extLst>
              <a:ext uri="{FF2B5EF4-FFF2-40B4-BE49-F238E27FC236}">
                <a16:creationId xmlns:a16="http://schemas.microsoft.com/office/drawing/2014/main" id="{56F14DB1-4EFB-8D2B-3229-AB94CDB7DF84}"/>
              </a:ext>
            </a:extLst>
          </p:cNvPr>
          <p:cNvGraphicFramePr>
            <a:graphicFrameLocks noGrp="1"/>
          </p:cNvGraphicFramePr>
          <p:nvPr>
            <p:ph idx="1"/>
            <p:extLst>
              <p:ext uri="{D42A27DB-BD31-4B8C-83A1-F6EECF244321}">
                <p14:modId xmlns:p14="http://schemas.microsoft.com/office/powerpoint/2010/main" val="3786541871"/>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95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ED47-915D-F4F8-FAA5-9F5A2FB75D5E}"/>
              </a:ext>
            </a:extLst>
          </p:cNvPr>
          <p:cNvSpPr>
            <a:spLocks noGrp="1"/>
          </p:cNvSpPr>
          <p:nvPr>
            <p:ph type="title"/>
          </p:nvPr>
        </p:nvSpPr>
        <p:spPr/>
        <p:txBody>
          <a:bodyPr/>
          <a:lstStyle/>
          <a:p>
            <a:r>
              <a:rPr lang="en-US" dirty="0"/>
              <a:t>Sharing useful tips:</a:t>
            </a:r>
          </a:p>
        </p:txBody>
      </p:sp>
      <p:sp>
        <p:nvSpPr>
          <p:cNvPr id="3" name="Content Placeholder 2">
            <a:extLst>
              <a:ext uri="{FF2B5EF4-FFF2-40B4-BE49-F238E27FC236}">
                <a16:creationId xmlns:a16="http://schemas.microsoft.com/office/drawing/2014/main" id="{C06ECDD6-495A-69F9-4288-F054DC1A1283}"/>
              </a:ext>
            </a:extLst>
          </p:cNvPr>
          <p:cNvSpPr>
            <a:spLocks noGrp="1"/>
          </p:cNvSpPr>
          <p:nvPr>
            <p:ph idx="1"/>
          </p:nvPr>
        </p:nvSpPr>
        <p:spPr/>
        <p:txBody>
          <a:bodyPr>
            <a:normAutofit fontScale="85000" lnSpcReduction="20000"/>
          </a:bodyPr>
          <a:lstStyle/>
          <a:p>
            <a:r>
              <a:rPr lang="en-US" sz="2100" dirty="0">
                <a:latin typeface="Times New Roman" panose="02020603050405020304" pitchFamily="18" charset="0"/>
                <a:cs typeface="Times New Roman" panose="02020603050405020304" pitchFamily="18" charset="0"/>
              </a:rPr>
              <a:t>1.Learn local </a:t>
            </a:r>
            <a:r>
              <a:rPr lang="en-US" sz="2100" dirty="0" err="1">
                <a:latin typeface="Times New Roman" panose="02020603050405020304" pitchFamily="18" charset="0"/>
                <a:cs typeface="Times New Roman" panose="02020603050405020304" pitchFamily="18" charset="0"/>
              </a:rPr>
              <a:t>Language:learn</a:t>
            </a:r>
            <a:r>
              <a:rPr lang="en-US" sz="2100" dirty="0">
                <a:latin typeface="Times New Roman" panose="02020603050405020304" pitchFamily="18" charset="0"/>
                <a:cs typeface="Times New Roman" panose="02020603050405020304" pitchFamily="18" charset="0"/>
              </a:rPr>
              <a:t> few useful phrases.</a:t>
            </a:r>
          </a:p>
          <a:p>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eg:names</a:t>
            </a:r>
            <a:r>
              <a:rPr lang="en-US" sz="2100" dirty="0">
                <a:latin typeface="Times New Roman" panose="02020603050405020304" pitchFamily="18" charset="0"/>
                <a:cs typeface="Times New Roman" panose="02020603050405020304" pitchFamily="18" charset="0"/>
              </a:rPr>
              <a:t> of food items.</a:t>
            </a:r>
          </a:p>
          <a:p>
            <a:r>
              <a:rPr lang="en-US" sz="2100" dirty="0">
                <a:latin typeface="Times New Roman" panose="02020603050405020304" pitchFamily="18" charset="0"/>
                <a:cs typeface="Times New Roman" panose="02020603050405020304" pitchFamily="18" charset="0"/>
              </a:rPr>
              <a:t>2.Important </a:t>
            </a:r>
            <a:r>
              <a:rPr lang="en-US" sz="2100" dirty="0" err="1">
                <a:latin typeface="Times New Roman" panose="02020603050405020304" pitchFamily="18" charset="0"/>
                <a:cs typeface="Times New Roman" panose="02020603050405020304" pitchFamily="18" charset="0"/>
              </a:rPr>
              <a:t>documents:safe</a:t>
            </a:r>
            <a:r>
              <a:rPr lang="en-US" sz="2100" dirty="0">
                <a:latin typeface="Times New Roman" panose="02020603050405020304" pitchFamily="18" charset="0"/>
                <a:cs typeface="Times New Roman" panose="02020603050405020304" pitchFamily="18" charset="0"/>
              </a:rPr>
              <a:t> keep copies of important documents while travelling.</a:t>
            </a:r>
          </a:p>
          <a:p>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eg:passport,visa</a:t>
            </a:r>
            <a:r>
              <a:rPr lang="en-US" sz="2100" dirty="0">
                <a:latin typeface="Times New Roman" panose="02020603050405020304" pitchFamily="18" charset="0"/>
                <a:cs typeface="Times New Roman" panose="02020603050405020304" pitchFamily="18" charset="0"/>
              </a:rPr>
              <a:t>.</a:t>
            </a:r>
          </a:p>
          <a:p>
            <a:r>
              <a:rPr lang="en-US" sz="2100" dirty="0">
                <a:latin typeface="Times New Roman" panose="02020603050405020304" pitchFamily="18" charset="0"/>
                <a:cs typeface="Times New Roman" panose="02020603050405020304" pitchFamily="18" charset="0"/>
              </a:rPr>
              <a:t>3.Bring extra </a:t>
            </a:r>
            <a:r>
              <a:rPr lang="en-US" sz="2100" dirty="0" err="1">
                <a:latin typeface="Times New Roman" panose="02020603050405020304" pitchFamily="18" charset="0"/>
                <a:cs typeface="Times New Roman" panose="02020603050405020304" pitchFamily="18" charset="0"/>
              </a:rPr>
              <a:t>cash:stack</a:t>
            </a:r>
            <a:r>
              <a:rPr lang="en-US" sz="2100" dirty="0">
                <a:latin typeface="Times New Roman" panose="02020603050405020304" pitchFamily="18" charset="0"/>
                <a:cs typeface="Times New Roman" panose="02020603050405020304" pitchFamily="18" charset="0"/>
              </a:rPr>
              <a:t> the money in two places for safe </a:t>
            </a:r>
            <a:r>
              <a:rPr lang="en-US" sz="2100" dirty="0" err="1">
                <a:latin typeface="Times New Roman" panose="02020603050405020304" pitchFamily="18" charset="0"/>
                <a:cs typeface="Times New Roman" panose="02020603050405020304" pitchFamily="18" charset="0"/>
              </a:rPr>
              <a:t>keeping.Never</a:t>
            </a:r>
            <a:r>
              <a:rPr lang="en-US" sz="2100" dirty="0">
                <a:latin typeface="Times New Roman" panose="02020603050405020304" pitchFamily="18" charset="0"/>
                <a:cs typeface="Times New Roman" panose="02020603050405020304" pitchFamily="18" charset="0"/>
              </a:rPr>
              <a:t> leave money at hotel.</a:t>
            </a:r>
          </a:p>
          <a:p>
            <a:r>
              <a:rPr lang="en-US" sz="2100" dirty="0">
                <a:latin typeface="Times New Roman" panose="02020603050405020304" pitchFamily="18" charset="0"/>
                <a:cs typeface="Times New Roman" panose="02020603050405020304" pitchFamily="18" charset="0"/>
              </a:rPr>
              <a:t>4.Try new food.</a:t>
            </a:r>
          </a:p>
          <a:p>
            <a:r>
              <a:rPr lang="en-US" sz="2100" dirty="0">
                <a:latin typeface="Times New Roman" panose="02020603050405020304" pitchFamily="18" charset="0"/>
                <a:cs typeface="Times New Roman" panose="02020603050405020304" pitchFamily="18" charset="0"/>
              </a:rPr>
              <a:t>5.Have a </a:t>
            </a:r>
            <a:r>
              <a:rPr lang="en-US" sz="2100" dirty="0" err="1">
                <a:latin typeface="Times New Roman" panose="02020603050405020304" pitchFamily="18" charset="0"/>
                <a:cs typeface="Times New Roman" panose="02020603050405020304" pitchFamily="18" charset="0"/>
              </a:rPr>
              <a:t>plan,But</a:t>
            </a:r>
            <a:r>
              <a:rPr lang="en-US" sz="2100" dirty="0">
                <a:latin typeface="Times New Roman" panose="02020603050405020304" pitchFamily="18" charset="0"/>
                <a:cs typeface="Times New Roman" panose="02020603050405020304" pitchFamily="18" charset="0"/>
              </a:rPr>
              <a:t> have </a:t>
            </a:r>
            <a:r>
              <a:rPr lang="en-US" sz="2100" dirty="0" err="1">
                <a:latin typeface="Times New Roman" panose="02020603050405020304" pitchFamily="18" charset="0"/>
                <a:cs typeface="Times New Roman" panose="02020603050405020304" pitchFamily="18" charset="0"/>
              </a:rPr>
              <a:t>fun,if</a:t>
            </a:r>
            <a:r>
              <a:rPr lang="en-US" sz="2100" dirty="0">
                <a:latin typeface="Times New Roman" panose="02020603050405020304" pitchFamily="18" charset="0"/>
                <a:cs typeface="Times New Roman" panose="02020603050405020304" pitchFamily="18" charset="0"/>
              </a:rPr>
              <a:t> there is some event which you really want to take part out of your </a:t>
            </a:r>
            <a:r>
              <a:rPr lang="en-US" sz="2100" dirty="0" err="1">
                <a:latin typeface="Times New Roman" panose="02020603050405020304" pitchFamily="18" charset="0"/>
                <a:cs typeface="Times New Roman" panose="02020603050405020304" pitchFamily="18" charset="0"/>
              </a:rPr>
              <a:t>schedule,do</a:t>
            </a:r>
            <a:r>
              <a:rPr lang="en-US" sz="2100" dirty="0">
                <a:latin typeface="Times New Roman" panose="02020603050405020304" pitchFamily="18" charset="0"/>
                <a:cs typeface="Times New Roman" panose="02020603050405020304" pitchFamily="18" charset="0"/>
              </a:rPr>
              <a:t> it.</a:t>
            </a:r>
          </a:p>
          <a:p>
            <a:r>
              <a:rPr lang="en-US" sz="2100" dirty="0">
                <a:latin typeface="Times New Roman" panose="02020603050405020304" pitchFamily="18" charset="0"/>
                <a:cs typeface="Times New Roman" panose="02020603050405020304" pitchFamily="18" charset="0"/>
              </a:rPr>
              <a:t>6.Extra battery and backup your mobile phones i.e. carry your chargers or </a:t>
            </a:r>
            <a:r>
              <a:rPr lang="en-US" sz="2100" dirty="0" err="1">
                <a:latin typeface="Times New Roman" panose="02020603050405020304" pitchFamily="18" charset="0"/>
                <a:cs typeface="Times New Roman" panose="02020603050405020304" pitchFamily="18" charset="0"/>
              </a:rPr>
              <a:t>powerbanks</a:t>
            </a:r>
            <a:r>
              <a:rPr lang="en-US" sz="2100" dirty="0">
                <a:latin typeface="Times New Roman" panose="02020603050405020304" pitchFamily="18" charset="0"/>
                <a:cs typeface="Times New Roman" panose="02020603050405020304" pitchFamily="18" charset="0"/>
              </a:rPr>
              <a:t> always with you.</a:t>
            </a:r>
          </a:p>
          <a:p>
            <a:endParaRPr lang="en-US" sz="21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5185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802F6-74B1-4B71-EBE3-C50E6617203A}"/>
              </a:ext>
            </a:extLst>
          </p:cNvPr>
          <p:cNvSpPr>
            <a:spLocks noGrp="1"/>
          </p:cNvSpPr>
          <p:nvPr>
            <p:ph type="title"/>
          </p:nvPr>
        </p:nvSpPr>
        <p:spPr/>
        <p:txBody>
          <a:bodyPr/>
          <a:lstStyle/>
          <a:p>
            <a:r>
              <a:rPr lang="en-US" dirty="0"/>
              <a:t>Curate Captivating Photos:</a:t>
            </a:r>
          </a:p>
        </p:txBody>
      </p:sp>
      <p:sp>
        <p:nvSpPr>
          <p:cNvPr id="3" name="Content Placeholder 2">
            <a:extLst>
              <a:ext uri="{FF2B5EF4-FFF2-40B4-BE49-F238E27FC236}">
                <a16:creationId xmlns:a16="http://schemas.microsoft.com/office/drawing/2014/main" id="{ADE9AECC-3148-0EED-678C-E3FDE553D15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A picture is worth a thousand words, especially when it comes to travel blogging. Visuals are essential to bring your stories to life, showcase your destinations, and evoke emotions in your readers. You should use high-quality photos, videos, graphics, or infographics that complement your content and illustrate your points. You should also optimize your visuals for speed, size, and SEO, and add captions, alt text, and credits where appropriate . share your experience through photos to the people.</a:t>
            </a:r>
          </a:p>
        </p:txBody>
      </p:sp>
    </p:spTree>
    <p:extLst>
      <p:ext uri="{BB962C8B-B14F-4D97-AF65-F5344CB8AC3E}">
        <p14:creationId xmlns:p14="http://schemas.microsoft.com/office/powerpoint/2010/main" val="273769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74A4DB-F754-0385-B76C-2ED52FDB86A5}"/>
              </a:ext>
            </a:extLst>
          </p:cNvPr>
          <p:cNvSpPr>
            <a:spLocks noGrp="1"/>
          </p:cNvSpPr>
          <p:nvPr>
            <p:ph type="title"/>
          </p:nvPr>
        </p:nvSpPr>
        <p:spPr/>
        <p:txBody>
          <a:bodyPr/>
          <a:lstStyle/>
          <a:p>
            <a:r>
              <a:rPr lang="en-US" dirty="0"/>
              <a:t>Website Design:</a:t>
            </a:r>
          </a:p>
        </p:txBody>
      </p:sp>
      <p:sp>
        <p:nvSpPr>
          <p:cNvPr id="5" name="Content Placeholder 4">
            <a:extLst>
              <a:ext uri="{FF2B5EF4-FFF2-40B4-BE49-F238E27FC236}">
                <a16:creationId xmlns:a16="http://schemas.microsoft.com/office/drawing/2014/main" id="{F865624E-90B5-8E91-2D4A-9F1BDC483A8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Creating a static web application for IBM using HTML, CSS, and JavaScript is a great way to showcase your skills. Below, I'll provide a basic example structure for your website:</a:t>
            </a:r>
          </a:p>
        </p:txBody>
      </p:sp>
    </p:spTree>
    <p:extLst>
      <p:ext uri="{BB962C8B-B14F-4D97-AF65-F5344CB8AC3E}">
        <p14:creationId xmlns:p14="http://schemas.microsoft.com/office/powerpoint/2010/main" val="391743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0FA3-14C5-5EF6-1C73-A7E33ED3C77D}"/>
              </a:ext>
            </a:extLst>
          </p:cNvPr>
          <p:cNvSpPr>
            <a:spLocks noGrp="1"/>
          </p:cNvSpPr>
          <p:nvPr>
            <p:ph type="title"/>
          </p:nvPr>
        </p:nvSpPr>
        <p:spPr/>
        <p:txBody>
          <a:bodyPr/>
          <a:lstStyle/>
          <a:p>
            <a:r>
              <a:rPr lang="en-US" dirty="0"/>
              <a:t>HTML :</a:t>
            </a:r>
          </a:p>
        </p:txBody>
      </p:sp>
      <p:sp>
        <p:nvSpPr>
          <p:cNvPr id="4" name="Content Placeholder 3">
            <a:extLst>
              <a:ext uri="{FF2B5EF4-FFF2-40B4-BE49-F238E27FC236}">
                <a16:creationId xmlns:a16="http://schemas.microsoft.com/office/drawing/2014/main" id="{73E400D7-CBCF-9C01-5F0A-AC47E361FBB3}"/>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html&lt;!DOCTYPE html&gt;</a:t>
            </a:r>
          </a:p>
          <a:p>
            <a:pPr marL="0" indent="0">
              <a:buNone/>
            </a:pPr>
            <a:r>
              <a:rPr lang="en-US" dirty="0">
                <a:latin typeface="Times New Roman" panose="02020603050405020304" pitchFamily="18" charset="0"/>
                <a:cs typeface="Times New Roman" panose="02020603050405020304" pitchFamily="18" charset="0"/>
              </a:rPr>
              <a:t>&lt;html lang="</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&lt;head&gt;    </a:t>
            </a:r>
          </a:p>
          <a:p>
            <a:pPr marL="0" indent="0">
              <a:buNone/>
            </a:pPr>
            <a:r>
              <a:rPr lang="en-US" dirty="0">
                <a:latin typeface="Times New Roman" panose="02020603050405020304" pitchFamily="18" charset="0"/>
                <a:cs typeface="Times New Roman" panose="02020603050405020304" pitchFamily="18" charset="0"/>
              </a:rPr>
              <a:t>&lt;meta charset="UTF-8"&gt;    </a:t>
            </a:r>
          </a:p>
          <a:p>
            <a:pPr marL="0" indent="0">
              <a:buNone/>
            </a:pPr>
            <a:r>
              <a:rPr lang="en-US" dirty="0">
                <a:latin typeface="Times New Roman" panose="02020603050405020304" pitchFamily="18" charset="0"/>
                <a:cs typeface="Times New Roman" panose="02020603050405020304" pitchFamily="18" charset="0"/>
              </a:rPr>
              <a:t>&lt;meta name="viewport" content="width=device-width, initial-scale=1.0"&gt;    </a:t>
            </a:r>
          </a:p>
          <a:p>
            <a:pPr marL="0" indent="0">
              <a:buNone/>
            </a:pPr>
            <a:r>
              <a:rPr lang="en-US" dirty="0">
                <a:latin typeface="Times New Roman" panose="02020603050405020304" pitchFamily="18" charset="0"/>
                <a:cs typeface="Times New Roman" panose="02020603050405020304" pitchFamily="18" charset="0"/>
              </a:rPr>
              <a:t>&lt;title&gt;IBM Website&lt;/title&gt;    </a:t>
            </a:r>
          </a:p>
          <a:p>
            <a:pPr marL="0" indent="0">
              <a:buNone/>
            </a:pPr>
            <a:r>
              <a:rPr lang="en-US" dirty="0">
                <a:latin typeface="Times New Roman" panose="02020603050405020304" pitchFamily="18" charset="0"/>
                <a:cs typeface="Times New Roman" panose="02020603050405020304" pitchFamily="18" charset="0"/>
              </a:rPr>
              <a:t>&lt;link </a:t>
            </a:r>
            <a:r>
              <a:rPr lang="en-US" dirty="0" err="1">
                <a:latin typeface="Times New Roman" panose="02020603050405020304" pitchFamily="18" charset="0"/>
                <a:cs typeface="Times New Roman" panose="02020603050405020304" pitchFamily="18" charset="0"/>
              </a:rPr>
              <a:t>rel</a:t>
            </a:r>
            <a:r>
              <a:rPr lang="en-US" dirty="0">
                <a:latin typeface="Times New Roman" panose="02020603050405020304" pitchFamily="18" charset="0"/>
                <a:cs typeface="Times New Roman" panose="02020603050405020304" pitchFamily="18" charset="0"/>
              </a:rPr>
              <a:t>="stylesheet"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="styles.css"&gt;</a:t>
            </a:r>
          </a:p>
          <a:p>
            <a:pPr marL="0" indent="0">
              <a:buNone/>
            </a:pPr>
            <a:r>
              <a:rPr lang="en-US" dirty="0">
                <a:latin typeface="Times New Roman" panose="02020603050405020304" pitchFamily="18" charset="0"/>
                <a:cs typeface="Times New Roman" panose="02020603050405020304" pitchFamily="18" charset="0"/>
              </a:rPr>
              <a:t>&lt;/head&gt;</a:t>
            </a:r>
          </a:p>
          <a:p>
            <a:pPr marL="0" indent="0">
              <a:buNone/>
            </a:pPr>
            <a:r>
              <a:rPr lang="en-US" dirty="0">
                <a:latin typeface="Times New Roman" panose="02020603050405020304" pitchFamily="18" charset="0"/>
                <a:cs typeface="Times New Roman" panose="02020603050405020304" pitchFamily="18" charset="0"/>
              </a:rPr>
              <a:t>&lt;body&gt;   </a:t>
            </a:r>
          </a:p>
          <a:p>
            <a:pPr marL="0" indent="0">
              <a:buNone/>
            </a:pPr>
            <a:r>
              <a:rPr lang="en-US" dirty="0">
                <a:latin typeface="Times New Roman" panose="02020603050405020304" pitchFamily="18" charset="0"/>
                <a:cs typeface="Times New Roman" panose="02020603050405020304" pitchFamily="18" charset="0"/>
              </a:rPr>
              <a:t> &lt;header&gt;        </a:t>
            </a:r>
          </a:p>
          <a:p>
            <a:pPr marL="0" indent="0">
              <a:buNone/>
            </a:pPr>
            <a:endParaRPr lang="en-US" dirty="0"/>
          </a:p>
        </p:txBody>
      </p:sp>
      <p:sp>
        <p:nvSpPr>
          <p:cNvPr id="5" name="Content Placeholder 4">
            <a:extLst>
              <a:ext uri="{FF2B5EF4-FFF2-40B4-BE49-F238E27FC236}">
                <a16:creationId xmlns:a16="http://schemas.microsoft.com/office/drawing/2014/main" id="{32F7797E-CDC1-F234-56FA-A753D03AABA2}"/>
              </a:ext>
            </a:extLst>
          </p:cNvPr>
          <p:cNvSpPr>
            <a:spLocks noGrp="1"/>
          </p:cNvSpPr>
          <p:nvPr>
            <p:ph sz="half" idx="4294967295"/>
          </p:nvPr>
        </p:nvSpPr>
        <p:spPr>
          <a:xfrm>
            <a:off x="7553325" y="2120900"/>
            <a:ext cx="4638675" cy="3748088"/>
          </a:xfrm>
        </p:spPr>
        <p:txBody>
          <a:bodyPr>
            <a:normAutofit lnSpcReduction="10000"/>
          </a:bodyPr>
          <a:lstStyle/>
          <a:p>
            <a:r>
              <a:rPr lang="en-US" sz="1300" dirty="0">
                <a:latin typeface="Times New Roman" panose="02020603050405020304" pitchFamily="18" charset="0"/>
                <a:cs typeface="Times New Roman" panose="02020603050405020304" pitchFamily="18" charset="0"/>
              </a:rPr>
              <a:t>&lt;h1&gt;Welcome to IBM&lt;/h1&gt;       </a:t>
            </a:r>
          </a:p>
          <a:p>
            <a:r>
              <a:rPr lang="en-US" sz="1300" dirty="0">
                <a:latin typeface="Times New Roman" panose="02020603050405020304" pitchFamily="18" charset="0"/>
                <a:cs typeface="Times New Roman" panose="02020603050405020304" pitchFamily="18" charset="0"/>
              </a:rPr>
              <a:t> &lt;nav&gt;         </a:t>
            </a:r>
          </a:p>
          <a:p>
            <a:r>
              <a:rPr lang="en-US" sz="1300" dirty="0">
                <a:latin typeface="Times New Roman" panose="02020603050405020304" pitchFamily="18" charset="0"/>
                <a:cs typeface="Times New Roman" panose="02020603050405020304" pitchFamily="18" charset="0"/>
              </a:rPr>
              <a:t>   &lt;</a:t>
            </a:r>
            <a:r>
              <a:rPr lang="en-US" sz="1300" dirty="0" err="1">
                <a:latin typeface="Times New Roman" panose="02020603050405020304" pitchFamily="18" charset="0"/>
                <a:cs typeface="Times New Roman" panose="02020603050405020304" pitchFamily="18" charset="0"/>
              </a:rPr>
              <a:t>ul</a:t>
            </a:r>
            <a:r>
              <a:rPr lang="en-US" sz="1300" dirty="0">
                <a:latin typeface="Times New Roman" panose="02020603050405020304" pitchFamily="18" charset="0"/>
                <a:cs typeface="Times New Roman" panose="02020603050405020304" pitchFamily="18" charset="0"/>
              </a:rPr>
              <a:t>&gt;                &lt;li&gt;</a:t>
            </a:r>
          </a:p>
          <a:p>
            <a:r>
              <a:rPr lang="en-US" sz="1300" dirty="0">
                <a:latin typeface="Times New Roman" panose="02020603050405020304" pitchFamily="18" charset="0"/>
                <a:cs typeface="Times New Roman" panose="02020603050405020304" pitchFamily="18" charset="0"/>
              </a:rPr>
              <a:t>&lt;a </a:t>
            </a:r>
            <a:r>
              <a:rPr lang="en-US" sz="1300" dirty="0" err="1">
                <a:latin typeface="Times New Roman" panose="02020603050405020304" pitchFamily="18" charset="0"/>
                <a:cs typeface="Times New Roman" panose="02020603050405020304" pitchFamily="18" charset="0"/>
              </a:rPr>
              <a:t>href</a:t>
            </a:r>
            <a:r>
              <a:rPr lang="en-US" sz="1300" dirty="0">
                <a:latin typeface="Times New Roman" panose="02020603050405020304" pitchFamily="18" charset="0"/>
                <a:cs typeface="Times New Roman" panose="02020603050405020304" pitchFamily="18" charset="0"/>
              </a:rPr>
              <a:t>="#"&gt;Home&lt;/a&gt;</a:t>
            </a:r>
          </a:p>
          <a:p>
            <a:r>
              <a:rPr lang="en-US" sz="1300" dirty="0">
                <a:latin typeface="Times New Roman" panose="02020603050405020304" pitchFamily="18" charset="0"/>
                <a:cs typeface="Times New Roman" panose="02020603050405020304" pitchFamily="18" charset="0"/>
              </a:rPr>
              <a:t>&lt;/li&gt;                &lt;li&gt;</a:t>
            </a:r>
          </a:p>
          <a:p>
            <a:r>
              <a:rPr lang="en-US" sz="1300" dirty="0">
                <a:latin typeface="Times New Roman" panose="02020603050405020304" pitchFamily="18" charset="0"/>
                <a:cs typeface="Times New Roman" panose="02020603050405020304" pitchFamily="18" charset="0"/>
              </a:rPr>
              <a:t>&lt;a </a:t>
            </a:r>
            <a:r>
              <a:rPr lang="en-US" sz="1300" dirty="0" err="1">
                <a:latin typeface="Times New Roman" panose="02020603050405020304" pitchFamily="18" charset="0"/>
                <a:cs typeface="Times New Roman" panose="02020603050405020304" pitchFamily="18" charset="0"/>
              </a:rPr>
              <a:t>href</a:t>
            </a:r>
            <a:r>
              <a:rPr lang="en-US" sz="1300" dirty="0">
                <a:latin typeface="Times New Roman" panose="02020603050405020304" pitchFamily="18" charset="0"/>
                <a:cs typeface="Times New Roman" panose="02020603050405020304" pitchFamily="18" charset="0"/>
              </a:rPr>
              <a:t>="#"&gt;About&lt;/a&gt;&lt;/li&gt;                &lt;li&gt;</a:t>
            </a:r>
          </a:p>
          <a:p>
            <a:r>
              <a:rPr lang="en-US" sz="1300" dirty="0">
                <a:latin typeface="Times New Roman" panose="02020603050405020304" pitchFamily="18" charset="0"/>
                <a:cs typeface="Times New Roman" panose="02020603050405020304" pitchFamily="18" charset="0"/>
              </a:rPr>
              <a:t>&lt;a </a:t>
            </a:r>
            <a:r>
              <a:rPr lang="en-US" sz="1300" dirty="0" err="1">
                <a:latin typeface="Times New Roman" panose="02020603050405020304" pitchFamily="18" charset="0"/>
                <a:cs typeface="Times New Roman" panose="02020603050405020304" pitchFamily="18" charset="0"/>
              </a:rPr>
              <a:t>href</a:t>
            </a:r>
            <a:r>
              <a:rPr lang="en-US" sz="1300" dirty="0">
                <a:latin typeface="Times New Roman" panose="02020603050405020304" pitchFamily="18" charset="0"/>
                <a:cs typeface="Times New Roman" panose="02020603050405020304" pitchFamily="18" charset="0"/>
              </a:rPr>
              <a:t>="#"&gt;Services&lt;/a&gt;&lt;/li&gt;                &lt;li&gt;</a:t>
            </a:r>
          </a:p>
          <a:p>
            <a:r>
              <a:rPr lang="en-US" sz="1300" dirty="0">
                <a:latin typeface="Times New Roman" panose="02020603050405020304" pitchFamily="18" charset="0"/>
                <a:cs typeface="Times New Roman" panose="02020603050405020304" pitchFamily="18" charset="0"/>
              </a:rPr>
              <a:t>&lt;a </a:t>
            </a:r>
            <a:r>
              <a:rPr lang="en-US" sz="1300" dirty="0" err="1">
                <a:latin typeface="Times New Roman" panose="02020603050405020304" pitchFamily="18" charset="0"/>
                <a:cs typeface="Times New Roman" panose="02020603050405020304" pitchFamily="18" charset="0"/>
              </a:rPr>
              <a:t>href</a:t>
            </a:r>
            <a:r>
              <a:rPr lang="en-US" sz="1300" dirty="0">
                <a:latin typeface="Times New Roman" panose="02020603050405020304" pitchFamily="18" charset="0"/>
                <a:cs typeface="Times New Roman" panose="02020603050405020304" pitchFamily="18" charset="0"/>
              </a:rPr>
              <a:t>="#"&gt;Contact&lt;/a&gt;&lt;/li&gt;            &lt;/</a:t>
            </a:r>
            <a:r>
              <a:rPr lang="en-US" sz="1300" dirty="0" err="1">
                <a:latin typeface="Times New Roman" panose="02020603050405020304" pitchFamily="18" charset="0"/>
                <a:cs typeface="Times New Roman" panose="02020603050405020304" pitchFamily="18" charset="0"/>
              </a:rPr>
              <a:t>ul</a:t>
            </a:r>
            <a:r>
              <a:rPr lang="en-US" sz="1300" dirty="0">
                <a:latin typeface="Times New Roman" panose="02020603050405020304" pitchFamily="18" charset="0"/>
                <a:cs typeface="Times New Roman" panose="02020603050405020304" pitchFamily="18" charset="0"/>
              </a:rPr>
              <a:t>&gt;        </a:t>
            </a:r>
          </a:p>
          <a:p>
            <a:r>
              <a:rPr lang="en-US" sz="1300" dirty="0">
                <a:latin typeface="Times New Roman" panose="02020603050405020304" pitchFamily="18" charset="0"/>
                <a:cs typeface="Times New Roman" panose="02020603050405020304" pitchFamily="18" charset="0"/>
              </a:rPr>
              <a:t>&lt;/nav&gt;    </a:t>
            </a:r>
          </a:p>
          <a:p>
            <a:r>
              <a:rPr lang="en-US" sz="1300" dirty="0">
                <a:latin typeface="Times New Roman" panose="02020603050405020304" pitchFamily="18" charset="0"/>
                <a:cs typeface="Times New Roman" panose="02020603050405020304" pitchFamily="18" charset="0"/>
              </a:rPr>
              <a:t>&lt;/header&gt;</a:t>
            </a:r>
          </a:p>
        </p:txBody>
      </p:sp>
    </p:spTree>
    <p:extLst>
      <p:ext uri="{BB962C8B-B14F-4D97-AF65-F5344CB8AC3E}">
        <p14:creationId xmlns:p14="http://schemas.microsoft.com/office/powerpoint/2010/main" val="284058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F36BB2-5C70-1BCA-AD39-3376F72F0FA0}"/>
              </a:ext>
            </a:extLst>
          </p:cNvPr>
          <p:cNvSpPr>
            <a:spLocks noGrp="1"/>
          </p:cNvSpPr>
          <p:nvPr>
            <p:ph sz="half" idx="1"/>
          </p:nvPr>
        </p:nvSpPr>
        <p:spPr>
          <a:xfrm>
            <a:off x="1117600" y="1940560"/>
            <a:ext cx="4619416" cy="3928533"/>
          </a:xfrm>
        </p:spPr>
        <p:txBody>
          <a:bodyPr>
            <a:noAutofit/>
          </a:bodyPr>
          <a:lstStyle/>
          <a:p>
            <a:r>
              <a:rPr lang="en-US" sz="1200" dirty="0">
                <a:latin typeface="Times New Roman" panose="02020603050405020304" pitchFamily="18" charset="0"/>
                <a:cs typeface="Times New Roman" panose="02020603050405020304" pitchFamily="18" charset="0"/>
              </a:rPr>
              <a:t>&lt;main&gt;        </a:t>
            </a:r>
          </a:p>
          <a:p>
            <a:r>
              <a:rPr lang="en-US" sz="1200" dirty="0">
                <a:latin typeface="Times New Roman" panose="02020603050405020304" pitchFamily="18" charset="0"/>
                <a:cs typeface="Times New Roman" panose="02020603050405020304" pitchFamily="18" charset="0"/>
              </a:rPr>
              <a:t>&lt;section id="about"&gt;            </a:t>
            </a:r>
          </a:p>
          <a:p>
            <a:r>
              <a:rPr lang="en-US" sz="1200" dirty="0">
                <a:latin typeface="Times New Roman" panose="02020603050405020304" pitchFamily="18" charset="0"/>
                <a:cs typeface="Times New Roman" panose="02020603050405020304" pitchFamily="18" charset="0"/>
              </a:rPr>
              <a:t>&lt;h2&gt;About IBM&lt;/h2&gt;            </a:t>
            </a:r>
          </a:p>
          <a:p>
            <a:r>
              <a:rPr lang="en-US" sz="1200" dirty="0">
                <a:latin typeface="Times New Roman" panose="02020603050405020304" pitchFamily="18" charset="0"/>
                <a:cs typeface="Times New Roman" panose="02020603050405020304" pitchFamily="18" charset="0"/>
              </a:rPr>
              <a:t>&lt;p&gt;Lorem ipsum dolor sit </a:t>
            </a:r>
            <a:r>
              <a:rPr lang="en-US" sz="1200" dirty="0" err="1">
                <a:latin typeface="Times New Roman" panose="02020603050405020304" pitchFamily="18" charset="0"/>
                <a:cs typeface="Times New Roman" panose="02020603050405020304" pitchFamily="18" charset="0"/>
              </a:rPr>
              <a:t>amet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consectetur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adipiscing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elit</a:t>
            </a:r>
            <a:r>
              <a:rPr lang="en-US" sz="1200" dirty="0">
                <a:latin typeface="Times New Roman" panose="02020603050405020304" pitchFamily="18" charset="0"/>
                <a:cs typeface="Times New Roman" panose="02020603050405020304" pitchFamily="18" charset="0"/>
              </a:rPr>
              <a:t>...&lt;/p&gt;        </a:t>
            </a:r>
          </a:p>
          <a:p>
            <a:r>
              <a:rPr lang="en-US" sz="1200" dirty="0">
                <a:latin typeface="Times New Roman" panose="02020603050405020304" pitchFamily="18" charset="0"/>
                <a:cs typeface="Times New Roman" panose="02020603050405020304" pitchFamily="18" charset="0"/>
              </a:rPr>
              <a:t>&lt;/section&gt;        &lt;section id="services"&gt;            &lt;h2&gt;Our Services&lt;/h2&gt;            &lt;</a:t>
            </a:r>
            <a:r>
              <a:rPr lang="en-US" sz="1200" dirty="0" err="1">
                <a:latin typeface="Times New Roman" panose="02020603050405020304" pitchFamily="18" charset="0"/>
                <a:cs typeface="Times New Roman" panose="02020603050405020304" pitchFamily="18" charset="0"/>
              </a:rPr>
              <a:t>ul</a:t>
            </a:r>
            <a:r>
              <a:rPr lang="en-US" sz="1200" dirty="0">
                <a:latin typeface="Times New Roman" panose="02020603050405020304" pitchFamily="18" charset="0"/>
                <a:cs typeface="Times New Roman" panose="02020603050405020304" pitchFamily="18" charset="0"/>
              </a:rPr>
              <a:t>&gt;                &lt;li&gt;Service 1&lt;/li&gt;                </a:t>
            </a:r>
          </a:p>
          <a:p>
            <a:r>
              <a:rPr lang="en-US" sz="1200" dirty="0">
                <a:latin typeface="Times New Roman" panose="02020603050405020304" pitchFamily="18" charset="0"/>
                <a:cs typeface="Times New Roman" panose="02020603050405020304" pitchFamily="18" charset="0"/>
              </a:rPr>
              <a:t>&lt;li&gt;Service 2&lt;/li&gt;                </a:t>
            </a:r>
          </a:p>
          <a:p>
            <a:r>
              <a:rPr lang="en-US" sz="1200" dirty="0">
                <a:latin typeface="Times New Roman" panose="02020603050405020304" pitchFamily="18" charset="0"/>
                <a:cs typeface="Times New Roman" panose="02020603050405020304" pitchFamily="18" charset="0"/>
              </a:rPr>
              <a:t>&lt;li&gt;Service 3&lt;/li&gt;            &lt;/</a:t>
            </a:r>
            <a:r>
              <a:rPr lang="en-US" sz="1200" dirty="0" err="1">
                <a:latin typeface="Times New Roman" panose="02020603050405020304" pitchFamily="18" charset="0"/>
                <a:cs typeface="Times New Roman" panose="02020603050405020304" pitchFamily="18" charset="0"/>
              </a:rPr>
              <a:t>ul</a:t>
            </a:r>
            <a:r>
              <a:rPr lang="en-US" sz="1200" dirty="0">
                <a:latin typeface="Times New Roman" panose="02020603050405020304" pitchFamily="18" charset="0"/>
                <a:cs typeface="Times New Roman" panose="02020603050405020304" pitchFamily="18" charset="0"/>
              </a:rPr>
              <a:t>&gt;        &lt;/section&gt;        &lt;section id="contact"&gt;            </a:t>
            </a:r>
          </a:p>
          <a:p>
            <a:r>
              <a:rPr lang="en-US" sz="1200" dirty="0">
                <a:latin typeface="Times New Roman" panose="02020603050405020304" pitchFamily="18" charset="0"/>
                <a:cs typeface="Times New Roman" panose="02020603050405020304" pitchFamily="18" charset="0"/>
              </a:rPr>
              <a:t>&lt;h2&gt;Contact Us&lt;/h2&gt;            </a:t>
            </a:r>
          </a:p>
          <a:p>
            <a:r>
              <a:rPr lang="en-US" sz="1200" dirty="0">
                <a:latin typeface="Times New Roman" panose="02020603050405020304" pitchFamily="18" charset="0"/>
                <a:cs typeface="Times New Roman" panose="02020603050405020304" pitchFamily="18" charset="0"/>
              </a:rPr>
              <a:t>&lt;p&gt;Email: contact@ibm.com&lt;/p&gt;        </a:t>
            </a:r>
          </a:p>
          <a:p>
            <a:r>
              <a:rPr lang="en-US" sz="1200" dirty="0">
                <a:latin typeface="Times New Roman" panose="02020603050405020304" pitchFamily="18" charset="0"/>
                <a:cs typeface="Times New Roman" panose="02020603050405020304" pitchFamily="18" charset="0"/>
              </a:rPr>
              <a:t>&lt;/section&gt;    </a:t>
            </a:r>
          </a:p>
          <a:p>
            <a:r>
              <a:rPr lang="en-US" sz="1200" dirty="0">
                <a:latin typeface="Times New Roman" panose="02020603050405020304" pitchFamily="18" charset="0"/>
                <a:cs typeface="Times New Roman" panose="02020603050405020304" pitchFamily="18" charset="0"/>
              </a:rPr>
              <a:t>&lt;/main&gt;</a:t>
            </a:r>
          </a:p>
        </p:txBody>
      </p:sp>
      <p:sp>
        <p:nvSpPr>
          <p:cNvPr id="6" name="Content Placeholder 5">
            <a:extLst>
              <a:ext uri="{FF2B5EF4-FFF2-40B4-BE49-F238E27FC236}">
                <a16:creationId xmlns:a16="http://schemas.microsoft.com/office/drawing/2014/main" id="{30A8A625-05B7-0199-CE5F-204D8FBE0467}"/>
              </a:ext>
            </a:extLst>
          </p:cNvPr>
          <p:cNvSpPr>
            <a:spLocks noGrp="1"/>
          </p:cNvSpPr>
          <p:nvPr>
            <p:ph sz="half" idx="2"/>
          </p:nvPr>
        </p:nvSpPr>
        <p:spPr>
          <a:xfrm>
            <a:off x="7193280" y="1940560"/>
            <a:ext cx="4074160" cy="6441440"/>
          </a:xfrm>
        </p:spPr>
        <p:txBody>
          <a:bodyPr>
            <a:noAutofit/>
          </a:bodyPr>
          <a:lstStyle/>
          <a:p>
            <a:r>
              <a:rPr lang="en-US" sz="1200" dirty="0">
                <a:latin typeface="Times New Roman" panose="02020603050405020304" pitchFamily="18" charset="0"/>
                <a:cs typeface="Times New Roman" panose="02020603050405020304" pitchFamily="18" charset="0"/>
              </a:rPr>
              <a:t>&lt;section id="contact"&gt;            </a:t>
            </a:r>
          </a:p>
          <a:p>
            <a:r>
              <a:rPr lang="en-US" sz="1200" dirty="0">
                <a:latin typeface="Times New Roman" panose="02020603050405020304" pitchFamily="18" charset="0"/>
                <a:cs typeface="Times New Roman" panose="02020603050405020304" pitchFamily="18" charset="0"/>
              </a:rPr>
              <a:t>&lt;h2&gt;Contact Us&lt;/h2&gt;            </a:t>
            </a:r>
          </a:p>
          <a:p>
            <a:r>
              <a:rPr lang="en-US" sz="1200" dirty="0">
                <a:latin typeface="Times New Roman" panose="02020603050405020304" pitchFamily="18" charset="0"/>
                <a:cs typeface="Times New Roman" panose="02020603050405020304" pitchFamily="18" charset="0"/>
              </a:rPr>
              <a:t>&lt;p&gt;Email: contact@ibm.com&lt;/p&gt;        </a:t>
            </a:r>
          </a:p>
          <a:p>
            <a:r>
              <a:rPr lang="en-US" sz="1200" dirty="0">
                <a:latin typeface="Times New Roman" panose="02020603050405020304" pitchFamily="18" charset="0"/>
                <a:cs typeface="Times New Roman" panose="02020603050405020304" pitchFamily="18" charset="0"/>
              </a:rPr>
              <a:t>&lt;/section&gt;    </a:t>
            </a:r>
          </a:p>
          <a:p>
            <a:r>
              <a:rPr lang="en-US" sz="1200" dirty="0">
                <a:latin typeface="Times New Roman" panose="02020603050405020304" pitchFamily="18" charset="0"/>
                <a:cs typeface="Times New Roman" panose="02020603050405020304" pitchFamily="18" charset="0"/>
              </a:rPr>
              <a:t>&lt;/main&gt; </a:t>
            </a:r>
          </a:p>
          <a:p>
            <a:r>
              <a:rPr lang="en-US" sz="1200" dirty="0">
                <a:latin typeface="Times New Roman" panose="02020603050405020304" pitchFamily="18" charset="0"/>
                <a:cs typeface="Times New Roman" panose="02020603050405020304" pitchFamily="18" charset="0"/>
              </a:rPr>
              <a:t>&lt;footer&gt;        </a:t>
            </a:r>
          </a:p>
          <a:p>
            <a:r>
              <a:rPr lang="en-US" sz="1200" dirty="0">
                <a:latin typeface="Times New Roman" panose="02020603050405020304" pitchFamily="18" charset="0"/>
                <a:cs typeface="Times New Roman" panose="02020603050405020304" pitchFamily="18" charset="0"/>
              </a:rPr>
              <a:t>&lt;p&gt;&amp;copy; 2023 IBM. All rights reserved.&lt;/p&gt;   </a:t>
            </a:r>
          </a:p>
          <a:p>
            <a:r>
              <a:rPr lang="en-US" sz="1200" dirty="0">
                <a:latin typeface="Times New Roman" panose="02020603050405020304" pitchFamily="18" charset="0"/>
                <a:cs typeface="Times New Roman" panose="02020603050405020304" pitchFamily="18" charset="0"/>
              </a:rPr>
              <a:t> &lt;/footer&gt;   </a:t>
            </a:r>
          </a:p>
          <a:p>
            <a:r>
              <a:rPr lang="en-US" sz="1200" dirty="0">
                <a:latin typeface="Times New Roman" panose="02020603050405020304" pitchFamily="18" charset="0"/>
                <a:cs typeface="Times New Roman" panose="02020603050405020304" pitchFamily="18" charset="0"/>
              </a:rPr>
              <a:t> &lt;script </a:t>
            </a:r>
            <a:r>
              <a:rPr lang="en-US" sz="1200" dirty="0" err="1">
                <a:latin typeface="Times New Roman" panose="02020603050405020304" pitchFamily="18" charset="0"/>
                <a:cs typeface="Times New Roman" panose="02020603050405020304" pitchFamily="18" charset="0"/>
              </a:rPr>
              <a:t>src</a:t>
            </a:r>
            <a:r>
              <a:rPr lang="en-US" sz="1200" dirty="0">
                <a:latin typeface="Times New Roman" panose="02020603050405020304" pitchFamily="18" charset="0"/>
                <a:cs typeface="Times New Roman" panose="02020603050405020304" pitchFamily="18" charset="0"/>
              </a:rPr>
              <a:t>="script.js"&gt;</a:t>
            </a:r>
          </a:p>
          <a:p>
            <a:r>
              <a:rPr lang="en-US" sz="1200" dirty="0">
                <a:latin typeface="Times New Roman" panose="02020603050405020304" pitchFamily="18" charset="0"/>
                <a:cs typeface="Times New Roman" panose="02020603050405020304" pitchFamily="18" charset="0"/>
              </a:rPr>
              <a:t>&lt;/script&gt;</a:t>
            </a:r>
          </a:p>
          <a:p>
            <a:r>
              <a:rPr lang="en-US" sz="1200" dirty="0">
                <a:latin typeface="Times New Roman" panose="02020603050405020304" pitchFamily="18" charset="0"/>
                <a:cs typeface="Times New Roman" panose="02020603050405020304" pitchFamily="18" charset="0"/>
              </a:rPr>
              <a:t>&lt;/body&gt;</a:t>
            </a:r>
          </a:p>
          <a:p>
            <a:r>
              <a:rPr lang="en-US" sz="12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1484883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28F4-0687-E56D-C8DC-8747CBD3C943}"/>
              </a:ext>
            </a:extLst>
          </p:cNvPr>
          <p:cNvSpPr>
            <a:spLocks noGrp="1"/>
          </p:cNvSpPr>
          <p:nvPr>
            <p:ph type="title"/>
          </p:nvPr>
        </p:nvSpPr>
        <p:spPr/>
        <p:txBody>
          <a:bodyPr/>
          <a:lstStyle/>
          <a:p>
            <a:r>
              <a:rPr lang="en-US" dirty="0"/>
              <a:t>CSS:</a:t>
            </a:r>
          </a:p>
        </p:txBody>
      </p:sp>
      <p:sp>
        <p:nvSpPr>
          <p:cNvPr id="3" name="Content Placeholder 2">
            <a:extLst>
              <a:ext uri="{FF2B5EF4-FFF2-40B4-BE49-F238E27FC236}">
                <a16:creationId xmlns:a16="http://schemas.microsoft.com/office/drawing/2014/main" id="{77536803-5DAB-A19E-E4DD-6CE017ACD3B5}"/>
              </a:ext>
            </a:extLst>
          </p:cNvPr>
          <p:cNvSpPr>
            <a:spLocks noGrp="1"/>
          </p:cNvSpPr>
          <p:nvPr>
            <p:ph sz="half" idx="1"/>
          </p:nvPr>
        </p:nvSpPr>
        <p:spPr>
          <a:xfrm>
            <a:off x="1097280" y="2120901"/>
            <a:ext cx="4639736" cy="3748193"/>
          </a:xfrm>
        </p:spPr>
        <p:txBody>
          <a:bodyPr>
            <a:normAutofit fontScale="70000" lnSpcReduction="20000"/>
          </a:bodyPr>
          <a:lstStyle/>
          <a:p>
            <a:r>
              <a:rPr lang="en-US" dirty="0" err="1">
                <a:latin typeface="Times New Roman" panose="02020603050405020304" pitchFamily="18" charset="0"/>
                <a:cs typeface="Times New Roman" panose="02020603050405020304" pitchFamily="18" charset="0"/>
              </a:rPr>
              <a:t>Css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Add your CSS styles here */</a:t>
            </a:r>
          </a:p>
          <a:p>
            <a:r>
              <a:rPr lang="en-US" dirty="0">
                <a:latin typeface="Times New Roman" panose="02020603050405020304" pitchFamily="18" charset="0"/>
                <a:cs typeface="Times New Roman" panose="02020603050405020304" pitchFamily="18" charset="0"/>
              </a:rPr>
              <a:t>body {    </a:t>
            </a:r>
          </a:p>
          <a:p>
            <a:r>
              <a:rPr lang="en-US" dirty="0">
                <a:latin typeface="Times New Roman" panose="02020603050405020304" pitchFamily="18" charset="0"/>
                <a:cs typeface="Times New Roman" panose="02020603050405020304" pitchFamily="18" charset="0"/>
              </a:rPr>
              <a:t>font-family: Arial, sans-serif;    </a:t>
            </a:r>
          </a:p>
          <a:p>
            <a:r>
              <a:rPr lang="en-US" dirty="0">
                <a:latin typeface="Times New Roman" panose="02020603050405020304" pitchFamily="18" charset="0"/>
                <a:cs typeface="Times New Roman" panose="02020603050405020304" pitchFamily="18" charset="0"/>
              </a:rPr>
              <a:t>margin: 0;    </a:t>
            </a:r>
          </a:p>
          <a:p>
            <a:r>
              <a:rPr lang="en-US" dirty="0">
                <a:latin typeface="Times New Roman" panose="02020603050405020304" pitchFamily="18" charset="0"/>
                <a:cs typeface="Times New Roman" panose="02020603050405020304" pitchFamily="18" charset="0"/>
              </a:rPr>
              <a:t>padding: 0;   </a:t>
            </a:r>
          </a:p>
          <a:p>
            <a:r>
              <a:rPr lang="en-US" dirty="0">
                <a:latin typeface="Times New Roman" panose="02020603050405020304" pitchFamily="18" charset="0"/>
                <a:cs typeface="Times New Roman" panose="02020603050405020304" pitchFamily="18" charset="0"/>
              </a:rPr>
              <a:t> background-color: #f0f0f0;}</a:t>
            </a:r>
          </a:p>
          <a:p>
            <a:r>
              <a:rPr lang="en-US" dirty="0">
                <a:latin typeface="Times New Roman" panose="02020603050405020304" pitchFamily="18" charset="0"/>
                <a:cs typeface="Times New Roman" panose="02020603050405020304" pitchFamily="18" charset="0"/>
              </a:rPr>
              <a:t>header {    background-color: #003366;    </a:t>
            </a:r>
          </a:p>
          <a:p>
            <a:r>
              <a:rPr lang="en-US" dirty="0">
                <a:latin typeface="Times New Roman" panose="02020603050405020304" pitchFamily="18" charset="0"/>
                <a:cs typeface="Times New Roman" panose="02020603050405020304" pitchFamily="18" charset="0"/>
              </a:rPr>
              <a:t>color: #fff;    padding: 10px 0;    text-align: center;}</a:t>
            </a:r>
          </a:p>
          <a:p>
            <a:r>
              <a:rPr lang="en-US" dirty="0">
                <a:latin typeface="Times New Roman" panose="02020603050405020304" pitchFamily="18" charset="0"/>
                <a:cs typeface="Times New Roman" panose="02020603050405020304" pitchFamily="18" charset="0"/>
              </a:rPr>
              <a:t>nav </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 {    list-style-type: none;}</a:t>
            </a:r>
          </a:p>
        </p:txBody>
      </p:sp>
      <p:sp>
        <p:nvSpPr>
          <p:cNvPr id="4" name="Content Placeholder 3">
            <a:extLst>
              <a:ext uri="{FF2B5EF4-FFF2-40B4-BE49-F238E27FC236}">
                <a16:creationId xmlns:a16="http://schemas.microsoft.com/office/drawing/2014/main" id="{52F55D7F-3428-D0D6-73B3-8C0A6DE47EB5}"/>
              </a:ext>
            </a:extLst>
          </p:cNvPr>
          <p:cNvSpPr>
            <a:spLocks noGrp="1"/>
          </p:cNvSpPr>
          <p:nvPr>
            <p:ph sz="half" idx="2"/>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nav </a:t>
            </a:r>
            <a:r>
              <a:rPr lang="en-US" dirty="0" err="1">
                <a:latin typeface="Times New Roman" panose="02020603050405020304" pitchFamily="18" charset="0"/>
                <a:cs typeface="Times New Roman" panose="02020603050405020304" pitchFamily="18" charset="0"/>
              </a:rPr>
              <a:t>ul</a:t>
            </a:r>
            <a:r>
              <a:rPr lang="en-US" dirty="0">
                <a:latin typeface="Times New Roman" panose="02020603050405020304" pitchFamily="18" charset="0"/>
                <a:cs typeface="Times New Roman" panose="02020603050405020304" pitchFamily="18" charset="0"/>
              </a:rPr>
              <a:t> li {    display: inline;    </a:t>
            </a:r>
          </a:p>
          <a:p>
            <a:r>
              <a:rPr lang="en-US" dirty="0">
                <a:latin typeface="Times New Roman" panose="02020603050405020304" pitchFamily="18" charset="0"/>
                <a:cs typeface="Times New Roman" panose="02020603050405020304" pitchFamily="18" charset="0"/>
              </a:rPr>
              <a:t>margin-right: 20px;}</a:t>
            </a:r>
          </a:p>
          <a:p>
            <a:r>
              <a:rPr lang="en-US" dirty="0">
                <a:latin typeface="Times New Roman" panose="02020603050405020304" pitchFamily="18" charset="0"/>
                <a:cs typeface="Times New Roman" panose="02020603050405020304" pitchFamily="18" charset="0"/>
              </a:rPr>
              <a:t>nav a {    text-decoration: none;   </a:t>
            </a:r>
          </a:p>
          <a:p>
            <a:r>
              <a:rPr lang="en-US" dirty="0">
                <a:latin typeface="Times New Roman" panose="02020603050405020304" pitchFamily="18" charset="0"/>
                <a:cs typeface="Times New Roman" panose="02020603050405020304" pitchFamily="18" charset="0"/>
              </a:rPr>
              <a:t> color: #fff;}</a:t>
            </a:r>
          </a:p>
          <a:p>
            <a:r>
              <a:rPr lang="en-US" dirty="0">
                <a:latin typeface="Times New Roman" panose="02020603050405020304" pitchFamily="18" charset="0"/>
                <a:cs typeface="Times New Roman" panose="02020603050405020304" pitchFamily="18" charset="0"/>
              </a:rPr>
              <a:t>main {    max-width: 800px;    </a:t>
            </a:r>
          </a:p>
          <a:p>
            <a:r>
              <a:rPr lang="en-US" dirty="0">
                <a:latin typeface="Times New Roman" panose="02020603050405020304" pitchFamily="18" charset="0"/>
                <a:cs typeface="Times New Roman" panose="02020603050405020304" pitchFamily="18" charset="0"/>
              </a:rPr>
              <a:t>margin: 20px auto;</a:t>
            </a:r>
          </a:p>
          <a:p>
            <a:r>
              <a:rPr lang="en-US" dirty="0">
                <a:latin typeface="Times New Roman" panose="02020603050405020304" pitchFamily="18" charset="0"/>
                <a:cs typeface="Times New Roman" panose="02020603050405020304" pitchFamily="18" charset="0"/>
              </a:rPr>
              <a:t> padding: 20px;  </a:t>
            </a:r>
          </a:p>
          <a:p>
            <a:r>
              <a:rPr lang="en-US" dirty="0">
                <a:latin typeface="Times New Roman" panose="02020603050405020304" pitchFamily="18" charset="0"/>
                <a:cs typeface="Times New Roman" panose="02020603050405020304" pitchFamily="18" charset="0"/>
              </a:rPr>
              <a:t> background-color: #fff; </a:t>
            </a:r>
          </a:p>
          <a:p>
            <a:r>
              <a:rPr lang="en-US" dirty="0">
                <a:latin typeface="Times New Roman" panose="02020603050405020304" pitchFamily="18" charset="0"/>
                <a:cs typeface="Times New Roman" panose="02020603050405020304" pitchFamily="18" charset="0"/>
              </a:rPr>
              <a:t> box-shadow: 0 0 10px </a:t>
            </a:r>
            <a:r>
              <a:rPr lang="en-US" dirty="0" err="1">
                <a:latin typeface="Times New Roman" panose="02020603050405020304" pitchFamily="18" charset="0"/>
                <a:cs typeface="Times New Roman" panose="02020603050405020304" pitchFamily="18" charset="0"/>
              </a:rPr>
              <a:t>rgba</a:t>
            </a:r>
            <a:r>
              <a:rPr lang="en-US" dirty="0">
                <a:latin typeface="Times New Roman" panose="02020603050405020304" pitchFamily="18" charset="0"/>
                <a:cs typeface="Times New Roman" panose="02020603050405020304" pitchFamily="18" charset="0"/>
              </a:rPr>
              <a:t>(0, 0, 0, 0.1);}</a:t>
            </a:r>
          </a:p>
        </p:txBody>
      </p:sp>
    </p:spTree>
    <p:extLst>
      <p:ext uri="{BB962C8B-B14F-4D97-AF65-F5344CB8AC3E}">
        <p14:creationId xmlns:p14="http://schemas.microsoft.com/office/powerpoint/2010/main" val="166875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81AD1-0322-45DA-A512-7EB40E1E27A2}"/>
              </a:ext>
            </a:extLst>
          </p:cNvPr>
          <p:cNvSpPr>
            <a:spLocks noGrp="1"/>
          </p:cNvSpPr>
          <p:nvPr>
            <p:ph sz="half" idx="1"/>
          </p:nvPr>
        </p:nvSpPr>
        <p:spPr>
          <a:xfrm>
            <a:off x="1259840" y="1907540"/>
            <a:ext cx="4639736" cy="3748193"/>
          </a:xfrm>
        </p:spPr>
        <p:txBody>
          <a:bodyPr/>
          <a:lstStyle/>
          <a:p>
            <a:r>
              <a:rPr lang="en-US" dirty="0">
                <a:latin typeface="Times New Roman" panose="02020603050405020304" pitchFamily="18" charset="0"/>
                <a:cs typeface="Times New Roman" panose="02020603050405020304" pitchFamily="18" charset="0"/>
              </a:rPr>
              <a:t>section </a:t>
            </a:r>
          </a:p>
          <a:p>
            <a:r>
              <a:rPr lang="en-US" dirty="0">
                <a:latin typeface="Times New Roman" panose="02020603050405020304" pitchFamily="18" charset="0"/>
                <a:cs typeface="Times New Roman" panose="02020603050405020304" pitchFamily="18" charset="0"/>
              </a:rPr>
              <a:t>{    margin-bottom: 20px;}</a:t>
            </a:r>
          </a:p>
          <a:p>
            <a:r>
              <a:rPr lang="en-US" dirty="0">
                <a:latin typeface="Times New Roman" panose="02020603050405020304" pitchFamily="18" charset="0"/>
                <a:cs typeface="Times New Roman" panose="02020603050405020304" pitchFamily="18" charset="0"/>
              </a:rPr>
              <a:t>footer </a:t>
            </a:r>
          </a:p>
          <a:p>
            <a:r>
              <a:rPr lang="en-US" dirty="0">
                <a:latin typeface="Times New Roman" panose="02020603050405020304" pitchFamily="18" charset="0"/>
                <a:cs typeface="Times New Roman" panose="02020603050405020304" pitchFamily="18" charset="0"/>
              </a:rPr>
              <a:t>{    text-align: center;   </a:t>
            </a:r>
          </a:p>
          <a:p>
            <a:r>
              <a:rPr lang="en-US" dirty="0">
                <a:latin typeface="Times New Roman" panose="02020603050405020304" pitchFamily="18" charset="0"/>
                <a:cs typeface="Times New Roman" panose="02020603050405020304" pitchFamily="18" charset="0"/>
              </a:rPr>
              <a:t> padding: 10px;    </a:t>
            </a:r>
          </a:p>
          <a:p>
            <a:r>
              <a:rPr lang="en-US" dirty="0">
                <a:latin typeface="Times New Roman" panose="02020603050405020304" pitchFamily="18" charset="0"/>
                <a:cs typeface="Times New Roman" panose="02020603050405020304" pitchFamily="18" charset="0"/>
              </a:rPr>
              <a:t>background-color: #003366;    </a:t>
            </a:r>
          </a:p>
          <a:p>
            <a:r>
              <a:rPr lang="en-US" dirty="0">
                <a:latin typeface="Times New Roman" panose="02020603050405020304" pitchFamily="18" charset="0"/>
                <a:cs typeface="Times New Roman" panose="02020603050405020304" pitchFamily="18" charset="0"/>
              </a:rPr>
              <a:t>color: #fff;}</a:t>
            </a:r>
          </a:p>
        </p:txBody>
      </p:sp>
    </p:spTree>
    <p:extLst>
      <p:ext uri="{BB962C8B-B14F-4D97-AF65-F5344CB8AC3E}">
        <p14:creationId xmlns:p14="http://schemas.microsoft.com/office/powerpoint/2010/main" val="96246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A08412-D441-709A-0934-EF59E3182C99}"/>
              </a:ext>
            </a:extLst>
          </p:cNvPr>
          <p:cNvSpPr>
            <a:spLocks noGrp="1"/>
          </p:cNvSpPr>
          <p:nvPr>
            <p:ph type="title"/>
          </p:nvPr>
        </p:nvSpPr>
        <p:spPr>
          <a:xfrm>
            <a:off x="1137920" y="-137160"/>
            <a:ext cx="10058400" cy="3566160"/>
          </a:xfrm>
        </p:spPr>
        <p:txBody>
          <a:bodyPr>
            <a:normAutofit/>
          </a:bodyPr>
          <a:lstStyle/>
          <a:p>
            <a:r>
              <a:rPr lang="en-US" sz="2700" dirty="0"/>
              <a:t>This is a basic structure for our IBM static website . We can expand and customize it further based on our requirements.</a:t>
            </a:r>
            <a:br>
              <a:rPr lang="en-US" sz="2700" dirty="0"/>
            </a:br>
            <a:r>
              <a:rPr lang="en-US" sz="2700" dirty="0"/>
              <a:t>Use </a:t>
            </a:r>
            <a:r>
              <a:rPr lang="en-US" sz="2700" dirty="0" err="1"/>
              <a:t>Javascript</a:t>
            </a:r>
            <a:r>
              <a:rPr lang="en-US" sz="2700" dirty="0"/>
              <a:t> to add interactivity to elements like forms ,sliders , or animations as needed . The </a:t>
            </a:r>
            <a:r>
              <a:rPr lang="en-US" sz="2700" dirty="0" err="1"/>
              <a:t>Javascript</a:t>
            </a:r>
            <a:r>
              <a:rPr lang="en-US" sz="2700" dirty="0"/>
              <a:t> files are linked appropriately in the HTML file.</a:t>
            </a:r>
          </a:p>
        </p:txBody>
      </p:sp>
    </p:spTree>
    <p:extLst>
      <p:ext uri="{BB962C8B-B14F-4D97-AF65-F5344CB8AC3E}">
        <p14:creationId xmlns:p14="http://schemas.microsoft.com/office/powerpoint/2010/main" val="268562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C7E936-76E0-7B99-8FBC-A5E6533F56A9}"/>
              </a:ext>
            </a:extLst>
          </p:cNvPr>
          <p:cNvSpPr>
            <a:spLocks noGrp="1"/>
          </p:cNvSpPr>
          <p:nvPr>
            <p:ph type="title"/>
          </p:nvPr>
        </p:nvSpPr>
        <p:spPr/>
        <p:txBody>
          <a:bodyPr/>
          <a:lstStyle/>
          <a:p>
            <a:r>
              <a:rPr lang="en-US" dirty="0"/>
              <a:t>IBM Cloud Setup</a:t>
            </a:r>
          </a:p>
        </p:txBody>
      </p:sp>
      <p:sp>
        <p:nvSpPr>
          <p:cNvPr id="5" name="Content Placeholder 4">
            <a:extLst>
              <a:ext uri="{FF2B5EF4-FFF2-40B4-BE49-F238E27FC236}">
                <a16:creationId xmlns:a16="http://schemas.microsoft.com/office/drawing/2014/main" id="{31EBCB2D-DF75-7D93-E9CC-90105FF184F0}"/>
              </a:ext>
            </a:extLst>
          </p:cNvPr>
          <p:cNvSpPr>
            <a:spLocks noGrp="1"/>
          </p:cNvSpPr>
          <p:nvPr>
            <p:ph idx="1"/>
          </p:nvPr>
        </p:nvSpPr>
        <p:spPr/>
        <p:txBody>
          <a:bodyPr>
            <a:normAutofit fontScale="62500" lnSpcReduction="20000"/>
          </a:bodyPr>
          <a:lstStyle/>
          <a:p>
            <a:r>
              <a:rPr lang="en-US" sz="2400" dirty="0">
                <a:latin typeface="Times New Roman" panose="02020603050405020304" pitchFamily="18" charset="0"/>
                <a:cs typeface="Times New Roman" panose="02020603050405020304" pitchFamily="18" charset="0"/>
              </a:rPr>
              <a:t>Set up an account on IBM Cloud and create a static web app to host the Blog.</a:t>
            </a:r>
          </a:p>
          <a:p>
            <a:r>
              <a:rPr lang="en-US" sz="2400" dirty="0">
                <a:latin typeface="Times New Roman" panose="02020603050405020304" pitchFamily="18" charset="0"/>
                <a:cs typeface="Times New Roman" panose="02020603050405020304" pitchFamily="18" charset="0"/>
              </a:rPr>
              <a:t>1. *Create an IBM Cloud Account*:   - Go to the IBM Cloud website (https://cloud.ibm.com/).   - Click the "Sign Up" or "Get Started for Free" button.   - Follow the registration process, which typically includes providing your email, creating a password, and verifying your email address.</a:t>
            </a:r>
          </a:p>
          <a:p>
            <a:r>
              <a:rPr lang="en-US" sz="2400" dirty="0">
                <a:latin typeface="Times New Roman" panose="02020603050405020304" pitchFamily="18" charset="0"/>
                <a:cs typeface="Times New Roman" panose="02020603050405020304" pitchFamily="18" charset="0"/>
              </a:rPr>
              <a:t>2. *Log In to Your IBM Cloud Account*:   - After creating your account, log in using your credentials.</a:t>
            </a:r>
          </a:p>
          <a:p>
            <a:r>
              <a:rPr lang="en-US" sz="2400" dirty="0">
                <a:latin typeface="Times New Roman" panose="02020603050405020304" pitchFamily="18" charset="0"/>
                <a:cs typeface="Times New Roman" panose="02020603050405020304" pitchFamily="18" charset="0"/>
              </a:rPr>
              <a:t>3. *Complete Your Profile*:   - It's essential to complete your profile information to get the most out of IBM Cloud.</a:t>
            </a:r>
          </a:p>
          <a:p>
            <a:r>
              <a:rPr lang="en-US" sz="2400" dirty="0">
                <a:latin typeface="Times New Roman" panose="02020603050405020304" pitchFamily="18" charset="0"/>
                <a:cs typeface="Times New Roman" panose="02020603050405020304" pitchFamily="18" charset="0"/>
              </a:rPr>
              <a:t>4. *Select a Region and Account Type*:   - Choose the region where you want to create resources (data centers are located worldwide).   - Select the account type that suits your needs, such as a Lite (free) or Pay-As-You-Go account.</a:t>
            </a:r>
          </a:p>
          <a:p>
            <a:r>
              <a:rPr lang="en-US" sz="2400" dirty="0">
                <a:latin typeface="Times New Roman" panose="02020603050405020304" pitchFamily="18" charset="0"/>
                <a:cs typeface="Times New Roman" panose="02020603050405020304" pitchFamily="18" charset="0"/>
              </a:rPr>
              <a:t>5. *Set Up Billing*:   - If you chose a Pay-As-You-Go account, you'll need to set up billing information. This typically involves providing credit card details.</a:t>
            </a:r>
          </a:p>
          <a:p>
            <a:r>
              <a:rPr lang="en-US" sz="2400" dirty="0">
                <a:latin typeface="Times New Roman" panose="02020603050405020304" pitchFamily="18" charset="0"/>
                <a:cs typeface="Times New Roman" panose="02020603050405020304" pitchFamily="18" charset="0"/>
              </a:rPr>
              <a:t>6. *Explore IBM Cloud Dashboard*:   - Once you've set up your account, you'll be taken to the IBM Cloud Dashboard. This is where you can access and manage various IBM Cloud services and resources.</a:t>
            </a:r>
          </a:p>
        </p:txBody>
      </p:sp>
    </p:spTree>
    <p:extLst>
      <p:ext uri="{BB962C8B-B14F-4D97-AF65-F5344CB8AC3E}">
        <p14:creationId xmlns:p14="http://schemas.microsoft.com/office/powerpoint/2010/main" val="127628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71FD-07A3-26F7-D724-6722CC231004}"/>
              </a:ext>
            </a:extLst>
          </p:cNvPr>
          <p:cNvSpPr>
            <a:spLocks noGrp="1"/>
          </p:cNvSpPr>
          <p:nvPr>
            <p:ph type="title"/>
          </p:nvPr>
        </p:nvSpPr>
        <p:spPr>
          <a:noFill/>
        </p:spPr>
        <p:txBody>
          <a:bodyPr lIns="91440" rIns="91440"/>
          <a:lstStyle/>
          <a:p>
            <a:pPr>
              <a:lnSpc>
                <a:spcPct val="100000"/>
              </a:lnSpc>
            </a:pPr>
            <a:r>
              <a:rPr lang="en-US" dirty="0"/>
              <a:t>Abstract</a:t>
            </a:r>
          </a:p>
        </p:txBody>
      </p:sp>
      <p:sp>
        <p:nvSpPr>
          <p:cNvPr id="3" name="Content Placeholder 2">
            <a:extLst>
              <a:ext uri="{FF2B5EF4-FFF2-40B4-BE49-F238E27FC236}">
                <a16:creationId xmlns:a16="http://schemas.microsoft.com/office/drawing/2014/main" id="{6A3B7664-3E34-EB56-F30E-DBE0B5DE135C}"/>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personal travel blog hosted on IBM Cloud Static Web Apps is a platform dedicated to documenting captivating travel adventures, offering valuable travel tips, and sharing mesmerizing photographs from around the world. This blog is a testament to the love of travel and the desire to inspire others to embark on their journeys of exploration. With a user-friendly design and a focus on user engagement, this blog aims to be a source of inspiration, information, and community for travel enthusiasts</a:t>
            </a:r>
            <a:r>
              <a:rPr lang="en-US" dirty="0"/>
              <a:t>.</a:t>
            </a:r>
          </a:p>
        </p:txBody>
      </p:sp>
    </p:spTree>
    <p:extLst>
      <p:ext uri="{BB962C8B-B14F-4D97-AF65-F5344CB8AC3E}">
        <p14:creationId xmlns:p14="http://schemas.microsoft.com/office/powerpoint/2010/main" val="248277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D0F92-B20F-EB2F-4288-48D801B4EC83}"/>
              </a:ext>
            </a:extLst>
          </p:cNvPr>
          <p:cNvSpPr>
            <a:spLocks noGrp="1"/>
          </p:cNvSpPr>
          <p:nvPr>
            <p:ph idx="1"/>
          </p:nvPr>
        </p:nvSpPr>
        <p:spPr/>
        <p:txBody>
          <a:bodyPr>
            <a:normAutofit fontScale="77500" lnSpcReduction="20000"/>
          </a:bodyPr>
          <a:lstStyle/>
          <a:p>
            <a:r>
              <a:rPr lang="en-US" sz="2000" dirty="0">
                <a:latin typeface="Times New Roman" panose="02020603050405020304" pitchFamily="18" charset="0"/>
                <a:cs typeface="Times New Roman" panose="02020603050405020304" pitchFamily="18" charset="0"/>
              </a:rPr>
              <a:t>7. *Install IBM Cloud CLI (Optional)*:   - If you want to interact with IBM Cloud through the command line, consider installing the IBM Cloud Command Line Interface (CLI). Instructions can be found on the IBM Cloud website.</a:t>
            </a:r>
          </a:p>
          <a:p>
            <a:r>
              <a:rPr lang="en-US" sz="2000" dirty="0">
                <a:latin typeface="Times New Roman" panose="02020603050405020304" pitchFamily="18" charset="0"/>
                <a:cs typeface="Times New Roman" panose="02020603050405020304" pitchFamily="18" charset="0"/>
              </a:rPr>
              <a:t>8. *Create and Manage Resources*:   - You can now start creating and managing resources like virtual servers, databases, AI services, and more from the IBM Cloud Dashboard. Explore the catalog of services to see what IBM Cloud offers.</a:t>
            </a:r>
          </a:p>
          <a:p>
            <a:r>
              <a:rPr lang="en-US" sz="2000" dirty="0">
                <a:latin typeface="Times New Roman" panose="02020603050405020304" pitchFamily="18" charset="0"/>
                <a:cs typeface="Times New Roman" panose="02020603050405020304" pitchFamily="18" charset="0"/>
              </a:rPr>
              <a:t>9. *Access Documentation and Tutorials*:   - IBM Cloud provides extensive documentation and tutorials to help you make the most of their services. Refer to these resources as you work on your projects.</a:t>
            </a:r>
          </a:p>
          <a:p>
            <a:r>
              <a:rPr lang="en-US" sz="2000" dirty="0">
                <a:latin typeface="Times New Roman" panose="02020603050405020304" pitchFamily="18" charset="0"/>
                <a:cs typeface="Times New Roman" panose="02020603050405020304" pitchFamily="18" charset="0"/>
              </a:rPr>
              <a:t>10. *Security and Compliance*:    - Depending on your use case, consider configuring security and compliance settings to protect your data and applications. IBM Cloud offers various security features and compliance certifications.</a:t>
            </a:r>
          </a:p>
          <a:p>
            <a:r>
              <a:rPr lang="en-US" sz="2000" dirty="0">
                <a:latin typeface="Times New Roman" panose="02020603050405020304" pitchFamily="18" charset="0"/>
                <a:cs typeface="Times New Roman" panose="02020603050405020304" pitchFamily="18" charset="0"/>
              </a:rPr>
              <a:t>11. *Support and Community*:    - If you encounter any issues or have questions, IBM Cloud offers support options, including a community forum where you can seek help from other users and IBM </a:t>
            </a:r>
            <a:r>
              <a:rPr lang="en-US" sz="2000" dirty="0" err="1">
                <a:latin typeface="Times New Roman" panose="02020603050405020304" pitchFamily="18" charset="0"/>
                <a:cs typeface="Times New Roman" panose="02020603050405020304" pitchFamily="18" charset="0"/>
              </a:rPr>
              <a:t>experts.Remember</a:t>
            </a:r>
            <a:r>
              <a:rPr lang="en-US" sz="2000" dirty="0">
                <a:latin typeface="Times New Roman" panose="02020603050405020304" pitchFamily="18" charset="0"/>
                <a:cs typeface="Times New Roman" panose="02020603050405020304" pitchFamily="18" charset="0"/>
              </a:rPr>
              <a:t> that the specific steps and options may change over time, so it's a good idea to refer to the official IBM Cloud documentation for the most up-to-date information on setting up your IBM Cloud account and services.</a:t>
            </a:r>
            <a:endParaRPr lang="en-US" dirty="0"/>
          </a:p>
        </p:txBody>
      </p:sp>
    </p:spTree>
    <p:extLst>
      <p:ext uri="{BB962C8B-B14F-4D97-AF65-F5344CB8AC3E}">
        <p14:creationId xmlns:p14="http://schemas.microsoft.com/office/powerpoint/2010/main" val="362122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18386-9D75-5FE9-CBE0-82F71FF72EB3}"/>
              </a:ext>
            </a:extLst>
          </p:cNvPr>
          <p:cNvSpPr>
            <a:spLocks noGrp="1"/>
          </p:cNvSpPr>
          <p:nvPr>
            <p:ph idx="1"/>
          </p:nvPr>
        </p:nvSpPr>
        <p:spPr>
          <a:xfrm>
            <a:off x="1194121" y="1228526"/>
            <a:ext cx="10058400" cy="3760891"/>
          </a:xfrm>
          <a:solidFill>
            <a:schemeClr val="tx2">
              <a:lumMod val="20000"/>
              <a:lumOff val="80000"/>
            </a:schemeClr>
          </a:solidFill>
        </p:spPr>
        <p:txBody>
          <a:bodyPr>
            <a:normAutofit lnSpcReduction="10000"/>
          </a:bodyPr>
          <a:lstStyle/>
          <a:p>
            <a:r>
              <a:rPr lang="en-US" sz="2000" dirty="0">
                <a:latin typeface="Times New Roman" panose="02020603050405020304" pitchFamily="18" charset="0"/>
                <a:cs typeface="Times New Roman" panose="02020603050405020304" pitchFamily="18" charset="0"/>
              </a:rPr>
              <a:t>10. *Security and Compliance*:    - Depending on your use case, consider configuring security and compliance settings to protect your data and applications. IBM Cloud offers various security features and compliance certifications.</a:t>
            </a:r>
          </a:p>
          <a:p>
            <a:r>
              <a:rPr lang="en-US" sz="2000" dirty="0">
                <a:latin typeface="Times New Roman" panose="02020603050405020304" pitchFamily="18" charset="0"/>
                <a:cs typeface="Times New Roman" panose="02020603050405020304" pitchFamily="18" charset="0"/>
              </a:rPr>
              <a:t>11. *Support and Community*:    - If you encounter any issues or have questions, IBM Cloud offers support options, including a community forum where you can seek help from other users and IBM experts.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Remember that the specific steps and options may change over time, so it's a good idea to refer to the official IBM Cloud documentation for the most up-to-date information on setting up your IBM Cloud account and services.*</a:t>
            </a:r>
            <a:endParaRPr lang="en-US" dirty="0"/>
          </a:p>
          <a:p>
            <a:endParaRPr lang="en-US" dirty="0"/>
          </a:p>
        </p:txBody>
      </p:sp>
    </p:spTree>
    <p:extLst>
      <p:ext uri="{BB962C8B-B14F-4D97-AF65-F5344CB8AC3E}">
        <p14:creationId xmlns:p14="http://schemas.microsoft.com/office/powerpoint/2010/main" val="1406235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4766-7563-7F88-8472-09E41AA6C852}"/>
              </a:ext>
            </a:extLst>
          </p:cNvPr>
          <p:cNvSpPr>
            <a:spLocks noGrp="1"/>
          </p:cNvSpPr>
          <p:nvPr>
            <p:ph type="title"/>
          </p:nvPr>
        </p:nvSpPr>
        <p:spPr/>
        <p:txBody>
          <a:bodyPr/>
          <a:lstStyle/>
          <a:p>
            <a:r>
              <a:rPr lang="en-US" dirty="0"/>
              <a:t>Content Management:</a:t>
            </a:r>
          </a:p>
        </p:txBody>
      </p:sp>
      <p:sp>
        <p:nvSpPr>
          <p:cNvPr id="3" name="Content Placeholder 2">
            <a:extLst>
              <a:ext uri="{FF2B5EF4-FFF2-40B4-BE49-F238E27FC236}">
                <a16:creationId xmlns:a16="http://schemas.microsoft.com/office/drawing/2014/main" id="{FC1C1560-71F8-3E78-B127-96EA163442D3}"/>
              </a:ext>
            </a:extLst>
          </p:cNvPr>
          <p:cNvSpPr>
            <a:spLocks noGrp="1"/>
          </p:cNvSpPr>
          <p:nvPr>
            <p:ph sz="half"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When setting up a static web app on IBM Cloud and you want to manage blogs, you typically won't require a traditional Content Management System (CMS) like WordPress because static sites are pre-generated and served as-is. However, you can integrate a headless CMS to handle your blog content and then deploy it as part of your static site. Here are some suitable options:</a:t>
            </a:r>
          </a:p>
        </p:txBody>
      </p:sp>
      <p:pic>
        <p:nvPicPr>
          <p:cNvPr id="6" name="Content Placeholder 5" descr="Businessman using digital tablet in meeting">
            <a:extLst>
              <a:ext uri="{FF2B5EF4-FFF2-40B4-BE49-F238E27FC236}">
                <a16:creationId xmlns:a16="http://schemas.microsoft.com/office/drawing/2014/main" id="{982E06C5-92E0-2D6F-9887-99534E88D10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6688" y="2449096"/>
            <a:ext cx="4638675" cy="3091695"/>
          </a:xfrm>
        </p:spPr>
      </p:pic>
    </p:spTree>
    <p:extLst>
      <p:ext uri="{BB962C8B-B14F-4D97-AF65-F5344CB8AC3E}">
        <p14:creationId xmlns:p14="http://schemas.microsoft.com/office/powerpoint/2010/main" val="2124181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582FDF-7989-4893-975E-77D6AE51E55A}"/>
              </a:ext>
            </a:extLst>
          </p:cNvPr>
          <p:cNvSpPr>
            <a:spLocks noGrp="1"/>
          </p:cNvSpPr>
          <p:nvPr>
            <p:ph idx="1"/>
          </p:nvPr>
        </p:nvSpPr>
        <p:spPr>
          <a:xfrm>
            <a:off x="1066800" y="1090272"/>
            <a:ext cx="10058400" cy="3760891"/>
          </a:xfrm>
        </p:spPr>
        <p:txBody>
          <a:bodyPr>
            <a:noAutofit/>
          </a:bodyPr>
          <a:lstStyle/>
          <a:p>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Contentful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Contentful</a:t>
            </a:r>
            <a:r>
              <a:rPr lang="en-US" sz="1800" dirty="0">
                <a:latin typeface="Times New Roman" panose="02020603050405020304" pitchFamily="18" charset="0"/>
                <a:cs typeface="Times New Roman" panose="02020603050405020304" pitchFamily="18" charset="0"/>
              </a:rPr>
              <a:t> is a popular headless CMS that allows you to create, manage, and deliver content via APIs. You can use it to manage your blog posts and then fetch and render the content on your static site.</a:t>
            </a:r>
          </a:p>
          <a:p>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Strapi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Strapi</a:t>
            </a:r>
            <a:r>
              <a:rPr lang="en-US" sz="1800" dirty="0">
                <a:latin typeface="Times New Roman" panose="02020603050405020304" pitchFamily="18" charset="0"/>
                <a:cs typeface="Times New Roman" panose="02020603050405020304" pitchFamily="18" charset="0"/>
              </a:rPr>
              <a:t> is an open-source headless CMS that's highly customizable. You can create your content types, including blog posts, and then use APIs to fetch and display the content on your static site.</a:t>
            </a:r>
          </a:p>
          <a:p>
            <a:r>
              <a:rPr lang="en-US" sz="1800" dirty="0">
                <a:latin typeface="Times New Roman" panose="02020603050405020304" pitchFamily="18" charset="0"/>
                <a:cs typeface="Times New Roman" panose="02020603050405020304" pitchFamily="18" charset="0"/>
              </a:rPr>
              <a:t>3. Sanity: Sanity is another headless CMS that offers real-time collaboration and a structured content model. It's suitable for managing and delivering blog content to your static site.</a:t>
            </a:r>
          </a:p>
          <a:p>
            <a:r>
              <a:rPr lang="en-US" sz="1800" dirty="0">
                <a:latin typeface="Times New Roman" panose="02020603050405020304" pitchFamily="18" charset="0"/>
                <a:cs typeface="Times New Roman" panose="02020603050405020304" pitchFamily="18" charset="0"/>
              </a:rPr>
              <a:t>4. Netlify CMS: If you're using Netlify for hosting your static site on IBM Cloud, Netlify CMS is a simple, Git-based CMS that integrates seamlessly with Netlify deployments. You can manage your blog content through a user-friendly interface.</a:t>
            </a:r>
          </a:p>
          <a:p>
            <a:r>
              <a:rPr lang="en-US" sz="1800" dirty="0">
                <a:latin typeface="Times New Roman" panose="02020603050405020304" pitchFamily="18" charset="0"/>
                <a:cs typeface="Times New Roman" panose="02020603050405020304" pitchFamily="18" charset="0"/>
              </a:rPr>
              <a:t>5. Forestry.io: Forestry.io is another Git-based CMS that works well with static site generators like Jekyll, Hugo, and Gatsby. It provides a user-friendly content editing interface.</a:t>
            </a:r>
          </a:p>
          <a:p>
            <a:r>
              <a:rPr lang="en-US" sz="1800" dirty="0">
                <a:latin typeface="Times New Roman" panose="02020603050405020304" pitchFamily="18" charset="0"/>
                <a:cs typeface="Times New Roman" panose="02020603050405020304" pitchFamily="18" charset="0"/>
              </a:rPr>
              <a:t>6. Ghost: While Ghost is traditionally a dynamic CMS, you can use it </a:t>
            </a:r>
            <a:r>
              <a:rPr lang="en-US" sz="1800" dirty="0" err="1">
                <a:latin typeface="Times New Roman" panose="02020603050405020304" pitchFamily="18" charset="0"/>
                <a:cs typeface="Times New Roman" panose="02020603050405020304" pitchFamily="18" charset="0"/>
              </a:rPr>
              <a:t>headlessly</a:t>
            </a:r>
            <a:r>
              <a:rPr lang="en-US" sz="1800" dirty="0">
                <a:latin typeface="Times New Roman" panose="02020603050405020304" pitchFamily="18" charset="0"/>
                <a:cs typeface="Times New Roman" panose="02020603050405020304" pitchFamily="18" charset="0"/>
              </a:rPr>
              <a:t> to manage your blog content, and then you'll need to fetch and render the content on your static site.</a:t>
            </a:r>
          </a:p>
        </p:txBody>
      </p:sp>
    </p:spTree>
    <p:extLst>
      <p:ext uri="{BB962C8B-B14F-4D97-AF65-F5344CB8AC3E}">
        <p14:creationId xmlns:p14="http://schemas.microsoft.com/office/powerpoint/2010/main" val="3707956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5FE77A-D1CF-1748-298F-E6874A586C0F}"/>
              </a:ext>
            </a:extLst>
          </p:cNvPr>
          <p:cNvSpPr>
            <a:spLocks noGrp="1"/>
          </p:cNvSpPr>
          <p:nvPr>
            <p:ph type="title"/>
          </p:nvPr>
        </p:nvSpPr>
        <p:spPr/>
        <p:txBody>
          <a:bodyPr/>
          <a:lstStyle/>
          <a:p>
            <a:r>
              <a:rPr lang="en-US" dirty="0"/>
              <a:t>How this setup works?</a:t>
            </a:r>
          </a:p>
        </p:txBody>
      </p:sp>
      <p:sp>
        <p:nvSpPr>
          <p:cNvPr id="6" name="Content Placeholder 5">
            <a:extLst>
              <a:ext uri="{FF2B5EF4-FFF2-40B4-BE49-F238E27FC236}">
                <a16:creationId xmlns:a16="http://schemas.microsoft.com/office/drawing/2014/main" id="{4B64F944-728B-AA57-3997-2382EA7CEC4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You create and manage your blog content (posts, images, metadata) in the chosen headless CMS.</a:t>
            </a:r>
          </a:p>
          <a:p>
            <a:r>
              <a:rPr lang="en-US" sz="2400" dirty="0">
                <a:latin typeface="Times New Roman" panose="02020603050405020304" pitchFamily="18" charset="0"/>
                <a:cs typeface="Times New Roman" panose="02020603050405020304" pitchFamily="18" charset="0"/>
              </a:rPr>
              <a:t>You use APIs or webhooks provided by the headless CMS to fetch and retrieve the blog </a:t>
            </a:r>
            <a:r>
              <a:rPr lang="en-US" sz="2400" dirty="0" err="1">
                <a:latin typeface="Times New Roman" panose="02020603050405020304" pitchFamily="18" charset="0"/>
                <a:cs typeface="Times New Roman" panose="02020603050405020304" pitchFamily="18" charset="0"/>
              </a:rPr>
              <a:t>content.Within</a:t>
            </a:r>
            <a:r>
              <a:rPr lang="en-US" sz="2400" dirty="0">
                <a:latin typeface="Times New Roman" panose="02020603050405020304" pitchFamily="18" charset="0"/>
                <a:cs typeface="Times New Roman" panose="02020603050405020304" pitchFamily="18" charset="0"/>
              </a:rPr>
              <a:t> your static site code (HTML, CSS, JavaScript), you integrate logic to fetch and render the content from the headless CMS.</a:t>
            </a:r>
          </a:p>
          <a:p>
            <a:r>
              <a:rPr lang="en-US" sz="2400" dirty="0">
                <a:latin typeface="Times New Roman" panose="02020603050405020304" pitchFamily="18" charset="0"/>
                <a:cs typeface="Times New Roman" panose="02020603050405020304" pitchFamily="18" charset="0"/>
              </a:rPr>
              <a:t> When you deploy your static site to IBM Cloud, it includes the code to fetch and display the blog content from the headless CMS.</a:t>
            </a:r>
          </a:p>
        </p:txBody>
      </p:sp>
    </p:spTree>
    <p:extLst>
      <p:ext uri="{BB962C8B-B14F-4D97-AF65-F5344CB8AC3E}">
        <p14:creationId xmlns:p14="http://schemas.microsoft.com/office/powerpoint/2010/main" val="3154844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8CAA-7096-2A79-7368-4D9ACD70C5A8}"/>
              </a:ext>
            </a:extLst>
          </p:cNvPr>
          <p:cNvSpPr>
            <a:spLocks noGrp="1"/>
          </p:cNvSpPr>
          <p:nvPr>
            <p:ph type="title"/>
          </p:nvPr>
        </p:nvSpPr>
        <p:spPr>
          <a:xfrm>
            <a:off x="1066800" y="424255"/>
            <a:ext cx="10058400" cy="1450757"/>
          </a:xfrm>
        </p:spPr>
        <p:txBody>
          <a:bodyPr/>
          <a:lstStyle/>
          <a:p>
            <a:r>
              <a:rPr lang="en-US" dirty="0"/>
              <a:t>USER INTERFACE OF TRAVEL BLOG:</a:t>
            </a:r>
          </a:p>
        </p:txBody>
      </p:sp>
      <p:pic>
        <p:nvPicPr>
          <p:cNvPr id="5" name="Picture 4">
            <a:extLst>
              <a:ext uri="{FF2B5EF4-FFF2-40B4-BE49-F238E27FC236}">
                <a16:creationId xmlns:a16="http://schemas.microsoft.com/office/drawing/2014/main" id="{356B8360-69BE-CB78-FF43-957244A1BD4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57600" y="1747684"/>
            <a:ext cx="4119716" cy="4119716"/>
          </a:xfrm>
          <a:prstGeom prst="rect">
            <a:avLst/>
          </a:prstGeom>
        </p:spPr>
      </p:pic>
      <p:sp>
        <p:nvSpPr>
          <p:cNvPr id="6" name="TextBox 5">
            <a:extLst>
              <a:ext uri="{FF2B5EF4-FFF2-40B4-BE49-F238E27FC236}">
                <a16:creationId xmlns:a16="http://schemas.microsoft.com/office/drawing/2014/main" id="{A03DB099-AF95-F86C-45B3-A77E32D23A61}"/>
              </a:ext>
            </a:extLst>
          </p:cNvPr>
          <p:cNvSpPr txBox="1"/>
          <p:nvPr/>
        </p:nvSpPr>
        <p:spPr>
          <a:xfrm>
            <a:off x="3657600" y="5956404"/>
            <a:ext cx="4119716" cy="230832"/>
          </a:xfrm>
          <a:prstGeom prst="rect">
            <a:avLst/>
          </a:prstGeom>
          <a:noFill/>
        </p:spPr>
        <p:txBody>
          <a:bodyPr wrap="square" rtlCol="0">
            <a:spAutoFit/>
          </a:bodyPr>
          <a:lstStyle/>
          <a:p>
            <a:r>
              <a:rPr lang="en-US" sz="900">
                <a:hlinkClick r:id="rId3" tooltip="https://www.pngall.com/family-travel-png/"/>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622928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6258C0-4EE9-9229-57B9-E031D25B3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086" y="98244"/>
            <a:ext cx="2933212" cy="6177280"/>
          </a:xfrm>
          <a:prstGeom prst="rect">
            <a:avLst/>
          </a:prstGeom>
        </p:spPr>
      </p:pic>
      <p:pic>
        <p:nvPicPr>
          <p:cNvPr id="5" name="Picture 4">
            <a:extLst>
              <a:ext uri="{FF2B5EF4-FFF2-40B4-BE49-F238E27FC236}">
                <a16:creationId xmlns:a16="http://schemas.microsoft.com/office/drawing/2014/main" id="{9CD47674-5500-1BB9-B4ED-F205C5001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006" y="164697"/>
            <a:ext cx="4265253" cy="6044374"/>
          </a:xfrm>
          <a:prstGeom prst="rect">
            <a:avLst/>
          </a:prstGeom>
        </p:spPr>
      </p:pic>
    </p:spTree>
    <p:extLst>
      <p:ext uri="{BB962C8B-B14F-4D97-AF65-F5344CB8AC3E}">
        <p14:creationId xmlns:p14="http://schemas.microsoft.com/office/powerpoint/2010/main" val="3768427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E17A-0919-8515-72E7-55AA3C41452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D52972-B42D-7C32-D69A-802D370722E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conclusion, IBM Cloud offers a powerful and reliable platform for hosting your travel blog. With its robust infrastructure, scalability, and a wide range of services, it provides bloggers with the tools they need to create, manage, and scale their travel websites effectively. Whether you're a seasoned travel writer or just starting your blogging journey, IBM Cloud can be your trusted companion to ensure your blog reaches new heights and connects with audiences around the world. So, pack your bags, explore the world, and let IBM Cloud take care of the rest, making your travel blog a seamless and unforgettable experience for both you and your readers. Safe travels and happy blogging!</a:t>
            </a:r>
          </a:p>
        </p:txBody>
      </p:sp>
    </p:spTree>
    <p:extLst>
      <p:ext uri="{BB962C8B-B14F-4D97-AF65-F5344CB8AC3E}">
        <p14:creationId xmlns:p14="http://schemas.microsoft.com/office/powerpoint/2010/main" val="285599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1191-03CC-2163-C427-4F995A872FA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145D12AE-B791-2B37-41E4-6EDB056FBA8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project is to create a personal travel Blog hosted on IBM Cloud static web apps . The goal is to share travel adventures , tips and captivating photos to inspire others to explore the world and create unforgettable memories. This involves designing the blog structure , creating engaging content , setting up the IBM cloud static web apps , and ensuring ease of updating the blog.</a:t>
            </a:r>
          </a:p>
        </p:txBody>
      </p:sp>
      <p:sp>
        <p:nvSpPr>
          <p:cNvPr id="5" name="Text Placeholder 4">
            <a:extLst>
              <a:ext uri="{FF2B5EF4-FFF2-40B4-BE49-F238E27FC236}">
                <a16:creationId xmlns:a16="http://schemas.microsoft.com/office/drawing/2014/main" id="{A7C1755C-C4A1-9660-2E1C-8113CD812153}"/>
              </a:ext>
            </a:extLst>
          </p:cNvPr>
          <p:cNvSpPr>
            <a:spLocks noGrp="1"/>
          </p:cNvSpPr>
          <p:nvPr>
            <p:ph type="body" sz="half" idx="2"/>
          </p:nvPr>
        </p:nvSpPr>
        <p:spPr/>
        <p:txBody>
          <a:bodyPr/>
          <a:lstStyle/>
          <a:p>
            <a:r>
              <a:rPr lang="en-US" dirty="0">
                <a:latin typeface="Algerian" panose="04020705040A02060702" pitchFamily="82" charset="0"/>
              </a:rPr>
              <a:t>Objective:</a:t>
            </a:r>
          </a:p>
        </p:txBody>
      </p:sp>
    </p:spTree>
    <p:extLst>
      <p:ext uri="{BB962C8B-B14F-4D97-AF65-F5344CB8AC3E}">
        <p14:creationId xmlns:p14="http://schemas.microsoft.com/office/powerpoint/2010/main" val="98906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7DAB-6AF1-D3E6-0085-3776059CA9D3}"/>
              </a:ext>
            </a:extLst>
          </p:cNvPr>
          <p:cNvSpPr>
            <a:spLocks noGrp="1"/>
          </p:cNvSpPr>
          <p:nvPr>
            <p:ph type="title"/>
          </p:nvPr>
        </p:nvSpPr>
        <p:spPr/>
        <p:txBody>
          <a:bodyPr/>
          <a:lstStyle/>
          <a:p>
            <a:r>
              <a:rPr lang="en-US" dirty="0"/>
              <a:t>DEVELOPMENT PHASES:</a:t>
            </a:r>
          </a:p>
        </p:txBody>
      </p:sp>
      <p:pic>
        <p:nvPicPr>
          <p:cNvPr id="4" name="Picture 3" descr="Two colleagues planning on board with sticky notes">
            <a:extLst>
              <a:ext uri="{FF2B5EF4-FFF2-40B4-BE49-F238E27FC236}">
                <a16:creationId xmlns:a16="http://schemas.microsoft.com/office/drawing/2014/main" id="{83457E3B-31FC-55CD-1ADB-700377B08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2056734"/>
            <a:ext cx="6197600" cy="4133751"/>
          </a:xfrm>
          <a:prstGeom prst="rect">
            <a:avLst/>
          </a:prstGeom>
        </p:spPr>
      </p:pic>
    </p:spTree>
    <p:extLst>
      <p:ext uri="{BB962C8B-B14F-4D97-AF65-F5344CB8AC3E}">
        <p14:creationId xmlns:p14="http://schemas.microsoft.com/office/powerpoint/2010/main" val="366080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65F3-B896-68E7-AB1B-CB52D3C6C3DC}"/>
              </a:ext>
            </a:extLst>
          </p:cNvPr>
          <p:cNvSpPr>
            <a:spLocks noGrp="1"/>
          </p:cNvSpPr>
          <p:nvPr>
            <p:ph type="title"/>
          </p:nvPr>
        </p:nvSpPr>
        <p:spPr/>
        <p:txBody>
          <a:bodyPr/>
          <a:lstStyle/>
          <a:p>
            <a:r>
              <a:rPr lang="en-US" dirty="0"/>
              <a:t>Design Thinking</a:t>
            </a:r>
          </a:p>
        </p:txBody>
      </p:sp>
      <p:sp>
        <p:nvSpPr>
          <p:cNvPr id="5" name="Content Placeholder 4">
            <a:extLst>
              <a:ext uri="{FF2B5EF4-FFF2-40B4-BE49-F238E27FC236}">
                <a16:creationId xmlns:a16="http://schemas.microsoft.com/office/drawing/2014/main" id="{0B7CD634-6F5D-9985-7ACD-C60BEF3418A0}"/>
              </a:ext>
            </a:extLst>
          </p:cNvPr>
          <p:cNvSpPr>
            <a:spLocks noGrp="1"/>
          </p:cNvSpPr>
          <p:nvPr>
            <p:ph idx="1"/>
          </p:nvPr>
        </p:nvSpPr>
        <p:spPr>
          <a:solidFill>
            <a:schemeClr val="tx2">
              <a:lumMod val="20000"/>
              <a:lumOff val="80000"/>
            </a:schemeClr>
          </a:solidFill>
        </p:spPr>
        <p:txBody>
          <a:bodyPr>
            <a:normAutofit/>
          </a:bodyPr>
          <a:lstStyle/>
          <a:p>
            <a:pPr algn="just"/>
            <a:r>
              <a:rPr lang="en-US" sz="2400" dirty="0" err="1">
                <a:latin typeface="Times New Roman" panose="02020603050405020304" pitchFamily="18" charset="0"/>
                <a:cs typeface="Times New Roman" panose="02020603050405020304" pitchFamily="18" charset="0"/>
              </a:rPr>
              <a:t>Contentplanning</a:t>
            </a:r>
            <a:r>
              <a:rPr lang="en-US" sz="2400" dirty="0">
                <a:latin typeface="Times New Roman" panose="02020603050405020304" pitchFamily="18" charset="0"/>
                <a:cs typeface="Times New Roman" panose="02020603050405020304" pitchFamily="18" charset="0"/>
              </a:rPr>
              <a:t>:                                      	Planning a well-structured blog is essential for organizing your content and providing a smooth user experience. Here's a structured plan with ideas for your travel blog:</a:t>
            </a:r>
          </a:p>
          <a:p>
            <a:pPr algn="just"/>
            <a:r>
              <a:rPr lang="en-US" sz="2400" dirty="0">
                <a:latin typeface="Times New Roman" panose="02020603050405020304" pitchFamily="18" charset="0"/>
                <a:cs typeface="Times New Roman" panose="02020603050405020304" pitchFamily="18" charset="0"/>
              </a:rPr>
              <a:t>1.Home page:</a:t>
            </a:r>
          </a:p>
          <a:p>
            <a:pPr algn="just"/>
            <a:r>
              <a:rPr lang="en-US" sz="2400" dirty="0">
                <a:latin typeface="Times New Roman" panose="02020603050405020304" pitchFamily="18" charset="0"/>
                <a:cs typeface="Times New Roman" panose="02020603050405020304" pitchFamily="18" charset="0"/>
              </a:rPr>
              <a:t>           A welcoming introduction with a brief description of Blog’s theme and a visually appealing slider to highlight the contents. Then adding a navigation menu for easy access to key sections.</a:t>
            </a:r>
          </a:p>
        </p:txBody>
      </p:sp>
    </p:spTree>
    <p:extLst>
      <p:ext uri="{BB962C8B-B14F-4D97-AF65-F5344CB8AC3E}">
        <p14:creationId xmlns:p14="http://schemas.microsoft.com/office/powerpoint/2010/main" val="293844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D358FC4-5C1A-BB41-FB4B-210A5EC5F3F5}"/>
              </a:ext>
            </a:extLst>
          </p:cNvPr>
          <p:cNvSpPr>
            <a:spLocks noGrp="1"/>
          </p:cNvSpPr>
          <p:nvPr>
            <p:ph sz="half" idx="1"/>
          </p:nvPr>
        </p:nvSpPr>
        <p:spPr>
          <a:xfrm>
            <a:off x="638175" y="2120900"/>
            <a:ext cx="5099050" cy="3748088"/>
          </a:xfrm>
        </p:spPr>
        <p:txBody>
          <a:bodyPr>
            <a:normAutofit/>
          </a:bodyPr>
          <a:lstStyle/>
          <a:p>
            <a:r>
              <a:rPr lang="en-US" sz="2400" dirty="0">
                <a:latin typeface="Times New Roman" panose="02020603050405020304" pitchFamily="18" charset="0"/>
                <a:cs typeface="Times New Roman" panose="02020603050405020304" pitchFamily="18" charset="0"/>
              </a:rPr>
              <a:t>Travel Tips:</a:t>
            </a:r>
          </a:p>
          <a:p>
            <a:r>
              <a:rPr lang="en-US" sz="2400" dirty="0">
                <a:latin typeface="Times New Roman" panose="02020603050405020304" pitchFamily="18" charset="0"/>
                <a:cs typeface="Times New Roman" panose="02020603050405020304" pitchFamily="18" charset="0"/>
              </a:rPr>
              <a:t>1.Offer practical advice for travelers, such as packing lists, budgeting tips, and safety precautions. </a:t>
            </a:r>
          </a:p>
          <a:p>
            <a:r>
              <a:rPr lang="en-US" sz="2400" dirty="0">
                <a:latin typeface="Times New Roman" panose="02020603050405020304" pitchFamily="18" charset="0"/>
                <a:cs typeface="Times New Roman" panose="02020603050405020304" pitchFamily="18" charset="0"/>
              </a:rPr>
              <a:t>2.Share your expertise on topics like booking flights, accommodations, and navigating foreign cultures.</a:t>
            </a:r>
          </a:p>
        </p:txBody>
      </p:sp>
      <p:sp>
        <p:nvSpPr>
          <p:cNvPr id="8" name="Content Placeholder 7">
            <a:extLst>
              <a:ext uri="{FF2B5EF4-FFF2-40B4-BE49-F238E27FC236}">
                <a16:creationId xmlns:a16="http://schemas.microsoft.com/office/drawing/2014/main" id="{E4DFC4B7-89B4-B88F-7BA4-9198E22348D5}"/>
              </a:ext>
            </a:extLst>
          </p:cNvPr>
          <p:cNvSpPr>
            <a:spLocks noGrp="1"/>
          </p:cNvSpPr>
          <p:nvPr>
            <p:ph sz="half" idx="2"/>
          </p:nvPr>
        </p:nvSpPr>
        <p:spPr>
          <a:xfrm>
            <a:off x="6515944" y="2120900"/>
            <a:ext cx="4639736" cy="3748194"/>
          </a:xfrm>
        </p:spPr>
        <p:txBody>
          <a:bodyPr>
            <a:noAutofit/>
          </a:bodyPr>
          <a:lstStyle/>
          <a:p>
            <a:r>
              <a:rPr lang="en-US" sz="2400" dirty="0">
                <a:latin typeface="Times New Roman" panose="02020603050405020304" pitchFamily="18" charset="0"/>
                <a:cs typeface="Times New Roman" panose="02020603050405020304" pitchFamily="18" charset="0"/>
              </a:rPr>
              <a:t>About Page:</a:t>
            </a:r>
          </a:p>
          <a:p>
            <a:r>
              <a:rPr lang="en-US" sz="2400" dirty="0">
                <a:latin typeface="Times New Roman" panose="02020603050405020304" pitchFamily="18" charset="0"/>
                <a:cs typeface="Times New Roman" panose="02020603050405020304" pitchFamily="18" charset="0"/>
              </a:rPr>
              <a:t>1. Share your personal story, including what inspired you to start traveling and your blogging journey.   </a:t>
            </a:r>
          </a:p>
          <a:p>
            <a:r>
              <a:rPr lang="en-US" sz="2400" dirty="0">
                <a:latin typeface="Times New Roman" panose="02020603050405020304" pitchFamily="18" charset="0"/>
                <a:cs typeface="Times New Roman" panose="02020603050405020304" pitchFamily="18" charset="0"/>
              </a:rPr>
              <a:t>2.Include a professional photo and brief bio.</a:t>
            </a:r>
          </a:p>
          <a:p>
            <a:r>
              <a:rPr lang="en-US" sz="2400" dirty="0">
                <a:latin typeface="Times New Roman" panose="02020603050405020304" pitchFamily="18" charset="0"/>
                <a:cs typeface="Times New Roman" panose="02020603050405020304" pitchFamily="18" charset="0"/>
              </a:rPr>
              <a:t>3.Highlight your blog's mission and what readers can expect</a:t>
            </a:r>
          </a:p>
        </p:txBody>
      </p:sp>
    </p:spTree>
    <p:extLst>
      <p:ext uri="{BB962C8B-B14F-4D97-AF65-F5344CB8AC3E}">
        <p14:creationId xmlns:p14="http://schemas.microsoft.com/office/powerpoint/2010/main" val="417647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E5F1F-2A25-9134-33BD-56893269AB16}"/>
              </a:ext>
            </a:extLst>
          </p:cNvPr>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Travel Stories:</a:t>
            </a:r>
          </a:p>
          <a:p>
            <a:r>
              <a:rPr lang="en-US" dirty="0">
                <a:latin typeface="Times New Roman" panose="02020603050405020304" pitchFamily="18" charset="0"/>
                <a:cs typeface="Times New Roman" panose="02020603050405020304" pitchFamily="18" charset="0"/>
              </a:rPr>
              <a:t>1. Share personal travel stories and anecdotes that connect with your audience.  </a:t>
            </a:r>
          </a:p>
          <a:p>
            <a:r>
              <a:rPr lang="en-US" dirty="0">
                <a:latin typeface="Times New Roman" panose="02020603050405020304" pitchFamily="18" charset="0"/>
                <a:cs typeface="Times New Roman" panose="02020603050405020304" pitchFamily="18" charset="0"/>
              </a:rPr>
              <a:t> 2. Use engaging storytelling techniques to captivate readers.</a:t>
            </a:r>
          </a:p>
        </p:txBody>
      </p:sp>
      <p:sp>
        <p:nvSpPr>
          <p:cNvPr id="4" name="Content Placeholder 3">
            <a:extLst>
              <a:ext uri="{FF2B5EF4-FFF2-40B4-BE49-F238E27FC236}">
                <a16:creationId xmlns:a16="http://schemas.microsoft.com/office/drawing/2014/main" id="{87073C94-46FB-505B-A70A-9751D1618337}"/>
              </a:ext>
            </a:extLst>
          </p:cNvPr>
          <p:cNvSpPr>
            <a:spLocks noGrp="1"/>
          </p:cNvSpPr>
          <p:nvPr>
            <p:ph sz="half" idx="2"/>
          </p:nvPr>
        </p:nvSpPr>
        <p:spPr/>
        <p:txBody>
          <a:bodyPr>
            <a:noAutofit/>
          </a:bodyPr>
          <a:lstStyle/>
          <a:p>
            <a:r>
              <a:rPr lang="en-US" dirty="0">
                <a:latin typeface="Times New Roman" panose="02020603050405020304" pitchFamily="18" charset="0"/>
                <a:cs typeface="Times New Roman" panose="02020603050405020304" pitchFamily="18" charset="0"/>
              </a:rPr>
              <a:t>Photos:</a:t>
            </a:r>
          </a:p>
          <a:p>
            <a:r>
              <a:rPr lang="en-US" dirty="0">
                <a:latin typeface="Times New Roman" panose="02020603050405020304" pitchFamily="18" charset="0"/>
                <a:cs typeface="Times New Roman" panose="02020603050405020304" pitchFamily="18" charset="0"/>
              </a:rPr>
              <a:t>1. Create a dedicated gallery showcasing your best travel photos.   </a:t>
            </a:r>
          </a:p>
          <a:p>
            <a:r>
              <a:rPr lang="en-US" dirty="0">
                <a:latin typeface="Times New Roman" panose="02020603050405020304" pitchFamily="18" charset="0"/>
                <a:cs typeface="Times New Roman" panose="02020603050405020304" pitchFamily="18" charset="0"/>
              </a:rPr>
              <a:t>2. Add captions and brief descriptions to give context to each image.</a:t>
            </a:r>
          </a:p>
          <a:p>
            <a:r>
              <a:rPr lang="en-US" dirty="0">
                <a:latin typeface="Times New Roman" panose="02020603050405020304" pitchFamily="18" charset="0"/>
                <a:cs typeface="Times New Roman" panose="02020603050405020304" pitchFamily="18" charset="0"/>
              </a:rPr>
              <a:t>3. Embed travel videos or link to your YouTube channel if you create vlogs.    </a:t>
            </a:r>
          </a:p>
          <a:p>
            <a:r>
              <a:rPr lang="en-US" dirty="0">
                <a:latin typeface="Times New Roman" panose="02020603050405020304" pitchFamily="18" charset="0"/>
                <a:cs typeface="Times New Roman" panose="02020603050405020304" pitchFamily="18" charset="0"/>
              </a:rPr>
              <a:t>4.Include video descriptions and related blog posts.</a:t>
            </a:r>
          </a:p>
        </p:txBody>
      </p:sp>
    </p:spTree>
    <p:extLst>
      <p:ext uri="{BB962C8B-B14F-4D97-AF65-F5344CB8AC3E}">
        <p14:creationId xmlns:p14="http://schemas.microsoft.com/office/powerpoint/2010/main" val="262610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F0D88-083A-727E-2F9E-2BD2A3D07118}"/>
              </a:ext>
            </a:extLst>
          </p:cNvPr>
          <p:cNvSpPr>
            <a:spLocks noGrp="1"/>
          </p:cNvSpPr>
          <p:nvPr>
            <p:ph sz="half" idx="1"/>
          </p:nvPr>
        </p:nvSpPr>
        <p:spPr/>
        <p:txBody>
          <a:bodyPr/>
          <a:lstStyle/>
          <a:p>
            <a:pPr marL="0" indent="0">
              <a:buNone/>
            </a:pPr>
            <a:r>
              <a:rPr lang="en-US" dirty="0">
                <a:latin typeface="Times New Roman" panose="02020603050405020304" pitchFamily="18" charset="0"/>
                <a:cs typeface="Times New Roman" panose="02020603050405020304" pitchFamily="18" charset="0"/>
              </a:rPr>
              <a:t>Travel Tips:</a:t>
            </a:r>
          </a:p>
          <a:p>
            <a:pPr marL="457200" indent="-457200">
              <a:buAutoNum type="arabicPeriod"/>
            </a:pPr>
            <a:r>
              <a:rPr lang="en-US" dirty="0">
                <a:latin typeface="Times New Roman" panose="02020603050405020304" pitchFamily="18" charset="0"/>
                <a:cs typeface="Times New Roman" panose="02020603050405020304" pitchFamily="18" charset="0"/>
              </a:rPr>
              <a:t>Offer practical advice for travelers, such as packing lists, budgeting tips, and safety precautions.   </a:t>
            </a:r>
          </a:p>
          <a:p>
            <a:pPr marL="457200" indent="-457200">
              <a:buAutoNum type="arabicPeriod"/>
            </a:pPr>
            <a:r>
              <a:rPr lang="en-US" dirty="0">
                <a:latin typeface="Times New Roman" panose="02020603050405020304" pitchFamily="18" charset="0"/>
                <a:cs typeface="Times New Roman" panose="02020603050405020304" pitchFamily="18" charset="0"/>
              </a:rPr>
              <a:t> Share your expertise on topics like booking flights, accommodations, and navigating foreign cultures. </a:t>
            </a:r>
          </a:p>
        </p:txBody>
      </p:sp>
      <p:sp>
        <p:nvSpPr>
          <p:cNvPr id="4" name="Content Placeholder 3">
            <a:extLst>
              <a:ext uri="{FF2B5EF4-FFF2-40B4-BE49-F238E27FC236}">
                <a16:creationId xmlns:a16="http://schemas.microsoft.com/office/drawing/2014/main" id="{E32F3EAA-8485-3977-FF99-366D6956CD5E}"/>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Map and Location: </a:t>
            </a:r>
          </a:p>
          <a:p>
            <a:r>
              <a:rPr lang="en-US" dirty="0">
                <a:latin typeface="Times New Roman" panose="02020603050405020304" pitchFamily="18" charset="0"/>
                <a:cs typeface="Times New Roman" panose="02020603050405020304" pitchFamily="18" charset="0"/>
              </a:rPr>
              <a:t>1.Create individual pages or posts for each destination you've visited.   </a:t>
            </a:r>
          </a:p>
          <a:p>
            <a:r>
              <a:rPr lang="en-US" dirty="0">
                <a:latin typeface="Times New Roman" panose="02020603050405020304" pitchFamily="18" charset="0"/>
                <a:cs typeface="Times New Roman" panose="02020603050405020304" pitchFamily="18" charset="0"/>
              </a:rPr>
              <a:t>2.Include high-quality photos, travel tips, recommended activities, and local insights.    </a:t>
            </a:r>
          </a:p>
          <a:p>
            <a:r>
              <a:rPr lang="en-US" dirty="0">
                <a:latin typeface="Times New Roman" panose="02020603050405020304" pitchFamily="18" charset="0"/>
                <a:cs typeface="Times New Roman" panose="02020603050405020304" pitchFamily="18" charset="0"/>
              </a:rPr>
              <a:t>3.Add interactive maps or itineraries for each destination.</a:t>
            </a:r>
          </a:p>
        </p:txBody>
      </p:sp>
    </p:spTree>
    <p:extLst>
      <p:ext uri="{BB962C8B-B14F-4D97-AF65-F5344CB8AC3E}">
        <p14:creationId xmlns:p14="http://schemas.microsoft.com/office/powerpoint/2010/main" val="155371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71186A-EAF2-8BBC-6467-680194AA0CC7}"/>
              </a:ext>
            </a:extLst>
          </p:cNvPr>
          <p:cNvSpPr>
            <a:spLocks noGrp="1"/>
          </p:cNvSpPr>
          <p:nvPr>
            <p:ph type="title"/>
          </p:nvPr>
        </p:nvSpPr>
        <p:spPr>
          <a:solidFill>
            <a:schemeClr val="tx2">
              <a:lumMod val="20000"/>
              <a:lumOff val="80000"/>
            </a:schemeClr>
          </a:solidFill>
        </p:spPr>
        <p:txBody>
          <a:bodyPr>
            <a:normAutofit/>
          </a:bodyPr>
          <a:lstStyle/>
          <a:p>
            <a:r>
              <a:rPr lang="en-US" sz="2400" dirty="0">
                <a:latin typeface="Times New Roman" panose="02020603050405020304" pitchFamily="18" charset="0"/>
                <a:cs typeface="Times New Roman" panose="02020603050405020304" pitchFamily="18" charset="0"/>
              </a:rPr>
              <a:t>BLOG STRUCTURE: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The Blog structure should contain a Home page , About page , Destinations, Travel Tips , Blog categories , Photo Gallery containing travel images , Travel stories, Reviews, Travel resources, Interactive Features for communicating with the customers, Videos and Vlogs, Social media interaction, Search and archives, Contact details , Privacy and legal pages, </a:t>
            </a:r>
            <a:r>
              <a:rPr lang="en-US" sz="2400" dirty="0" err="1">
                <a:latin typeface="Times New Roman" panose="02020603050405020304" pitchFamily="18" charset="0"/>
                <a:cs typeface="Times New Roman" panose="02020603050405020304" pitchFamily="18" charset="0"/>
              </a:rPr>
              <a:t>testimonals</a:t>
            </a:r>
            <a:r>
              <a:rPr lang="en-US" sz="2400" dirty="0">
                <a:latin typeface="Times New Roman" panose="02020603050405020304" pitchFamily="18" charset="0"/>
                <a:cs typeface="Times New Roman" panose="02020603050405020304" pitchFamily="18" charset="0"/>
              </a:rPr>
              <a:t> , call to action and Regular updates for engaging with the people.</a:t>
            </a:r>
          </a:p>
        </p:txBody>
      </p:sp>
    </p:spTree>
    <p:extLst>
      <p:ext uri="{BB962C8B-B14F-4D97-AF65-F5344CB8AC3E}">
        <p14:creationId xmlns:p14="http://schemas.microsoft.com/office/powerpoint/2010/main" val="128469553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{D05684C7-8C15-4A3B-B602-C2F5B31F28CC}tf56160789_win32</Template>
  <TotalTime>281</TotalTime>
  <Words>2648</Words>
  <Application>Microsoft Office PowerPoint</Application>
  <PresentationFormat>Widescreen</PresentationFormat>
  <Paragraphs>160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Algerian</vt:lpstr>
      <vt:lpstr>Baskerville Old Face</vt:lpstr>
      <vt:lpstr>Book Antiqua</vt:lpstr>
      <vt:lpstr>Bookman Old Style</vt:lpstr>
      <vt:lpstr>Calibri</vt:lpstr>
      <vt:lpstr>Franklin Gothic Book</vt:lpstr>
      <vt:lpstr>Times New Roman</vt:lpstr>
      <vt:lpstr>Custom</vt:lpstr>
      <vt:lpstr>Personal Travel Blog</vt:lpstr>
      <vt:lpstr>Abstract</vt:lpstr>
      <vt:lpstr>Problem Definition</vt:lpstr>
      <vt:lpstr>DEVELOPMENT PHASES:</vt:lpstr>
      <vt:lpstr>Design Thinking</vt:lpstr>
      <vt:lpstr>PowerPoint Presentation</vt:lpstr>
      <vt:lpstr>PowerPoint Presentation</vt:lpstr>
      <vt:lpstr>PowerPoint Presentation</vt:lpstr>
      <vt:lpstr>BLOG STRUCTURE:                                                                                                                                              The Blog structure should contain a Home page , About page , Destinations, Travel Tips , Blog categories , Photo Gallery containing travel images , Travel stories, Reviews, Travel resources, Interactive Features for communicating with the customers, Videos and Vlogs, Social media interaction, Search and archives, Contact details , Privacy and legal pages, testimonals , call to action and Regular updates for engaging with the people.</vt:lpstr>
      <vt:lpstr>Content Creation:</vt:lpstr>
      <vt:lpstr>Sharing useful tips:</vt:lpstr>
      <vt:lpstr>Curate Captivating Photos:</vt:lpstr>
      <vt:lpstr>Website Design:</vt:lpstr>
      <vt:lpstr>HTML :</vt:lpstr>
      <vt:lpstr>PowerPoint Presentation</vt:lpstr>
      <vt:lpstr>CSS:</vt:lpstr>
      <vt:lpstr>PowerPoint Presentation</vt:lpstr>
      <vt:lpstr>This is a basic structure for our IBM static website . We can expand and customize it further based on our requirements. Use Javascript to add interactivity to elements like forms ,sliders , or animations as needed . The Javascript files are linked appropriately in the HTML file.</vt:lpstr>
      <vt:lpstr>IBM Cloud Setup</vt:lpstr>
      <vt:lpstr>PowerPoint Presentation</vt:lpstr>
      <vt:lpstr>PowerPoint Presentation</vt:lpstr>
      <vt:lpstr>Content Management:</vt:lpstr>
      <vt:lpstr>PowerPoint Presentation</vt:lpstr>
      <vt:lpstr>How this setup works?</vt:lpstr>
      <vt:lpstr>USER INTERFACE OF TRAVEL BLOG:</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Travel Blog</dc:title>
  <dc:creator>meena sri</dc:creator>
  <cp:lastModifiedBy>meena sri</cp:lastModifiedBy>
  <cp:revision>2</cp:revision>
  <dcterms:created xsi:type="dcterms:W3CDTF">2023-09-30T01:43:28Z</dcterms:created>
  <dcterms:modified xsi:type="dcterms:W3CDTF">2023-09-30T06:24:55Z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