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Component 3</a:t>
            </a:r>
            <a:endParaRPr lang="en-US" dirty="0"/>
          </a:p>
        </p:txBody>
      </p:sp>
      <p:sp>
        <p:nvSpPr>
          <p:cNvPr id="3" name="Subtitle 2"/>
          <p:cNvSpPr>
            <a:spLocks noGrp="1"/>
          </p:cNvSpPr>
          <p:nvPr>
            <p:ph type="subTitle" idx="1"/>
          </p:nvPr>
        </p:nvSpPr>
        <p:spPr/>
        <p:txBody>
          <a:bodyPr/>
          <a:lstStyle/>
          <a:p>
            <a:r>
              <a:rPr lang="en-US" dirty="0" smtClean="0">
                <a:solidFill>
                  <a:srgbClr val="FF0000"/>
                </a:solidFill>
              </a:rPr>
              <a:t>Coursework Portfolio</a:t>
            </a: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00B050"/>
                </a:solidFill>
              </a:rPr>
              <a:t>For example: plans to make changes to the local transport system, proposals to build a community building on public land or a plan to address the </a:t>
            </a:r>
            <a:r>
              <a:rPr lang="en-US" dirty="0" err="1" smtClean="0">
                <a:solidFill>
                  <a:srgbClr val="00B050"/>
                </a:solidFill>
              </a:rPr>
              <a:t>behaviour</a:t>
            </a:r>
            <a:r>
              <a:rPr lang="en-US" dirty="0" smtClean="0">
                <a:solidFill>
                  <a:srgbClr val="00B050"/>
                </a:solidFill>
              </a:rPr>
              <a:t> of young people in the area. </a:t>
            </a:r>
          </a:p>
          <a:p>
            <a:r>
              <a:rPr lang="en-US" dirty="0" smtClean="0">
                <a:solidFill>
                  <a:srgbClr val="00B050"/>
                </a:solidFill>
              </a:rPr>
              <a:t>Note to teachers: responses could be in any appropriate form, e.g. a letter or an article.</a:t>
            </a:r>
            <a:endParaRPr lang="en-US" dirty="0">
              <a:solidFill>
                <a:srgbClr val="00B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Assignment 2</a:t>
            </a: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Assignment 2 is a piece of descriptive writing which is assessed for writing skills only. </a:t>
            </a:r>
          </a:p>
          <a:p>
            <a:r>
              <a:rPr lang="en-US" dirty="0" smtClean="0">
                <a:solidFill>
                  <a:srgbClr val="FF0000"/>
                </a:solidFill>
              </a:rPr>
              <a:t>Candidates may submit poetry for Assignment 2, but this must be accompanied by some form of commentary by the candidate, e.g. about how the poem(s) came to be written. The commentary will be included in the word count. </a:t>
            </a:r>
          </a:p>
          <a:p>
            <a:r>
              <a:rPr lang="en-US" dirty="0" smtClean="0">
                <a:solidFill>
                  <a:srgbClr val="FF0000"/>
                </a:solidFill>
              </a:rPr>
              <a:t>The candidate should develop ideas and images which create a convincing, well-defined picture, with varieties of focus.</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rPr>
              <a:t>SAMPLE QUESTION</a:t>
            </a:r>
            <a:endParaRPr lang="en-US" sz="3200"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00B050"/>
                </a:solidFill>
              </a:rPr>
              <a:t>Assignment 2 Writing to describe </a:t>
            </a:r>
          </a:p>
          <a:p>
            <a:pPr>
              <a:buNone/>
            </a:pPr>
            <a:r>
              <a:rPr lang="en-US" dirty="0" smtClean="0">
                <a:solidFill>
                  <a:srgbClr val="00B050"/>
                </a:solidFill>
              </a:rPr>
              <a:t>• You are in a busy place waiting for a friend who is late. Describe your surroundings and your thoughts and feelings as you wait. </a:t>
            </a:r>
          </a:p>
          <a:p>
            <a:r>
              <a:rPr lang="en-US" dirty="0" smtClean="0">
                <a:solidFill>
                  <a:srgbClr val="00B050"/>
                </a:solidFill>
              </a:rPr>
              <a:t>Note to teachers: a busy place can be any place which provides a definite sense of place/atmosphere and will contain a range of sights, sounds and/or characters for candidates to describe, e.g. cafes, train or bus stations, airport arrival or departure areas, sports stadiums, beaches and markets.</a:t>
            </a:r>
            <a:endParaRPr lang="en-US"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F0"/>
                </a:solidFill>
              </a:rPr>
              <a:t>Assignment 3</a:t>
            </a:r>
            <a:endParaRPr lang="en-US" sz="3200" dirty="0">
              <a:solidFill>
                <a:srgbClr val="00B0F0"/>
              </a:solidFill>
            </a:endParaRPr>
          </a:p>
        </p:txBody>
      </p:sp>
      <p:sp>
        <p:nvSpPr>
          <p:cNvPr id="3" name="Content Placeholder 2"/>
          <p:cNvSpPr>
            <a:spLocks noGrp="1"/>
          </p:cNvSpPr>
          <p:nvPr>
            <p:ph idx="1"/>
          </p:nvPr>
        </p:nvSpPr>
        <p:spPr/>
        <p:txBody>
          <a:bodyPr>
            <a:normAutofit/>
          </a:bodyPr>
          <a:lstStyle/>
          <a:p>
            <a:r>
              <a:rPr lang="en-US" dirty="0" smtClean="0">
                <a:solidFill>
                  <a:srgbClr val="00B0F0"/>
                </a:solidFill>
              </a:rPr>
              <a:t>Assignment 3 is a piece of narrative writing which is assessed for writing skills only. </a:t>
            </a:r>
          </a:p>
          <a:p>
            <a:r>
              <a:rPr lang="en-US" dirty="0" smtClean="0">
                <a:solidFill>
                  <a:srgbClr val="00B0F0"/>
                </a:solidFill>
              </a:rPr>
              <a:t>Candidates may write in any form. </a:t>
            </a:r>
          </a:p>
          <a:p>
            <a:r>
              <a:rPr lang="en-US" dirty="0" smtClean="0">
                <a:solidFill>
                  <a:srgbClr val="00B0F0"/>
                </a:solidFill>
              </a:rPr>
              <a:t>The candidate should ensure the plot is well defined and developed with features of fiction writing, such as description, </a:t>
            </a:r>
            <a:r>
              <a:rPr lang="en-US" dirty="0" err="1" smtClean="0">
                <a:solidFill>
                  <a:srgbClr val="00B0F0"/>
                </a:solidFill>
              </a:rPr>
              <a:t>characterisation</a:t>
            </a:r>
            <a:r>
              <a:rPr lang="en-US" dirty="0" smtClean="0">
                <a:solidFill>
                  <a:srgbClr val="00B0F0"/>
                </a:solidFill>
              </a:rPr>
              <a:t> and convincing details. </a:t>
            </a:r>
            <a:endParaRPr lang="en-US" dirty="0">
              <a:solidFill>
                <a:srgbClr val="00B0F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SAMPLE </a:t>
            </a:r>
            <a:r>
              <a:rPr lang="en-US" sz="3200" dirty="0" smtClean="0">
                <a:solidFill>
                  <a:srgbClr val="FF0000"/>
                </a:solidFill>
              </a:rPr>
              <a:t>QUESTION</a:t>
            </a:r>
            <a:endParaRPr lang="en-US" sz="3200"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Assignment 3 Writing to narrate.</a:t>
            </a:r>
          </a:p>
          <a:p>
            <a:r>
              <a:rPr lang="en-US" dirty="0" smtClean="0">
                <a:solidFill>
                  <a:srgbClr val="FF0000"/>
                </a:solidFill>
              </a:rPr>
              <a:t>Write a narrative piece in which the following words appear ‘and then they finally </a:t>
            </a:r>
            <a:r>
              <a:rPr lang="en-US" dirty="0" err="1" smtClean="0">
                <a:solidFill>
                  <a:srgbClr val="FF0000"/>
                </a:solidFill>
              </a:rPr>
              <a:t>realised</a:t>
            </a:r>
            <a:r>
              <a:rPr lang="en-US" dirty="0" smtClean="0">
                <a:solidFill>
                  <a:srgbClr val="FF0000"/>
                </a:solidFill>
              </a:rPr>
              <a:t> that it didn’t really matter anymore’. </a:t>
            </a:r>
          </a:p>
          <a:p>
            <a:r>
              <a:rPr lang="en-US" dirty="0" smtClean="0">
                <a:solidFill>
                  <a:srgbClr val="FF0000"/>
                </a:solidFill>
              </a:rPr>
              <a:t>Note to teachers: the words may appear in any part of the narrative writing. </a:t>
            </a:r>
          </a:p>
          <a:p>
            <a:r>
              <a:rPr lang="en-US" dirty="0" smtClean="0">
                <a:solidFill>
                  <a:srgbClr val="FF0000"/>
                </a:solidFill>
              </a:rPr>
              <a:t>Candidates may write in a range of appropriate narrative forms, e.g. the opening or closing chapter of a novel or a short story.</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TENTATIVE DATES FOR PLANNING</a:t>
            </a:r>
            <a:endParaRPr lang="en-US" sz="3200" dirty="0">
              <a:solidFill>
                <a:srgbClr val="FF0000"/>
              </a:solidFill>
            </a:endParaRPr>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sz="3962" dirty="0"/>
          </a:p>
        </p:txBody>
      </p:sp>
      <p:graphicFrame>
        <p:nvGraphicFramePr>
          <p:cNvPr id="4" name="Table 3"/>
          <p:cNvGraphicFramePr>
            <a:graphicFrameLocks noGrp="1"/>
          </p:cNvGraphicFramePr>
          <p:nvPr/>
        </p:nvGraphicFramePr>
        <p:xfrm>
          <a:off x="1524000" y="1524000"/>
          <a:ext cx="6019801" cy="3717234"/>
        </p:xfrm>
        <a:graphic>
          <a:graphicData uri="http://schemas.openxmlformats.org/drawingml/2006/table">
            <a:tbl>
              <a:tblPr firstRow="1" bandRow="1">
                <a:tableStyleId>{5C22544A-7EE6-4342-B048-85BDC9FD1C3A}</a:tableStyleId>
              </a:tblPr>
              <a:tblGrid>
                <a:gridCol w="668867"/>
                <a:gridCol w="1470038"/>
                <a:gridCol w="1064552"/>
                <a:gridCol w="1354884"/>
                <a:gridCol w="1461460"/>
              </a:tblGrid>
              <a:tr h="1012134">
                <a:tc>
                  <a:txBody>
                    <a:bodyPr/>
                    <a:lstStyle/>
                    <a:p>
                      <a:r>
                        <a:rPr lang="en-US" dirty="0" smtClean="0"/>
                        <a:t>SL NO</a:t>
                      </a:r>
                      <a:endParaRPr lang="en-US" dirty="0"/>
                    </a:p>
                  </a:txBody>
                  <a:tcPr/>
                </a:tc>
                <a:tc>
                  <a:txBody>
                    <a:bodyPr/>
                    <a:lstStyle/>
                    <a:p>
                      <a:r>
                        <a:rPr lang="en-US" dirty="0" smtClean="0"/>
                        <a:t>ASSIGNMENT</a:t>
                      </a:r>
                      <a:endParaRPr lang="en-US" dirty="0"/>
                    </a:p>
                  </a:txBody>
                  <a:tcPr/>
                </a:tc>
                <a:tc>
                  <a:txBody>
                    <a:bodyPr/>
                    <a:lstStyle/>
                    <a:p>
                      <a:r>
                        <a:rPr lang="en-US" dirty="0" smtClean="0"/>
                        <a:t>DURATION </a:t>
                      </a:r>
                      <a:endParaRPr lang="en-US" dirty="0"/>
                    </a:p>
                  </a:txBody>
                  <a:tcPr/>
                </a:tc>
                <a:tc>
                  <a:txBody>
                    <a:bodyPr/>
                    <a:lstStyle/>
                    <a:p>
                      <a:r>
                        <a:rPr lang="en-US" dirty="0" smtClean="0"/>
                        <a:t>SUBMISSION</a:t>
                      </a:r>
                      <a:endParaRPr lang="en-US" dirty="0"/>
                    </a:p>
                  </a:txBody>
                  <a:tcPr/>
                </a:tc>
                <a:tc>
                  <a:txBody>
                    <a:bodyPr/>
                    <a:lstStyle/>
                    <a:p>
                      <a:r>
                        <a:rPr lang="en-US" dirty="0" smtClean="0"/>
                        <a:t>TOPIC</a:t>
                      </a:r>
                      <a:endParaRPr lang="en-US" dirty="0"/>
                    </a:p>
                  </a:txBody>
                  <a:tcPr/>
                </a:tc>
              </a:tr>
              <a:tr h="778566">
                <a:tc>
                  <a:txBody>
                    <a:bodyPr/>
                    <a:lstStyle/>
                    <a:p>
                      <a:r>
                        <a:rPr lang="en-US" dirty="0" smtClean="0"/>
                        <a:t>1</a:t>
                      </a:r>
                      <a:endParaRPr lang="en-US" dirty="0"/>
                    </a:p>
                  </a:txBody>
                  <a:tcPr/>
                </a:tc>
                <a:tc>
                  <a:txBody>
                    <a:bodyPr/>
                    <a:lstStyle/>
                    <a:p>
                      <a:r>
                        <a:rPr lang="en-US" dirty="0" smtClean="0"/>
                        <a:t>A1-Narrative</a:t>
                      </a:r>
                    </a:p>
                    <a:p>
                      <a:r>
                        <a:rPr lang="en-US" dirty="0" smtClean="0"/>
                        <a:t>Writing</a:t>
                      </a:r>
                      <a:endParaRPr lang="en-US" dirty="0"/>
                    </a:p>
                  </a:txBody>
                  <a:tcPr/>
                </a:tc>
                <a:tc>
                  <a:txBody>
                    <a:bodyPr/>
                    <a:lstStyle/>
                    <a:p>
                      <a:r>
                        <a:rPr lang="en-US" dirty="0" smtClean="0"/>
                        <a:t>June-August</a:t>
                      </a:r>
                      <a:endParaRPr lang="en-US" dirty="0"/>
                    </a:p>
                  </a:txBody>
                  <a:tcPr/>
                </a:tc>
                <a:tc>
                  <a:txBody>
                    <a:bodyPr/>
                    <a:lstStyle/>
                    <a:p>
                      <a:r>
                        <a:rPr lang="en-US" dirty="0" smtClean="0"/>
                        <a:t>1</a:t>
                      </a:r>
                      <a:r>
                        <a:rPr lang="en-US" baseline="30000" dirty="0" smtClean="0"/>
                        <a:t>ST</a:t>
                      </a:r>
                      <a:r>
                        <a:rPr lang="en-US" dirty="0" smtClean="0"/>
                        <a:t> Week</a:t>
                      </a:r>
                      <a:r>
                        <a:rPr lang="en-US" baseline="0" dirty="0" smtClean="0"/>
                        <a:t> of</a:t>
                      </a:r>
                      <a:r>
                        <a:rPr lang="en-US" dirty="0" smtClean="0"/>
                        <a:t> Aug</a:t>
                      </a:r>
                      <a:endParaRPr lang="en-US" dirty="0"/>
                    </a:p>
                  </a:txBody>
                  <a:tcPr/>
                </a:tc>
                <a:tc>
                  <a:txBody>
                    <a:bodyPr/>
                    <a:lstStyle/>
                    <a:p>
                      <a:r>
                        <a:rPr lang="en-US" dirty="0" smtClean="0"/>
                        <a:t>Chosen Topic</a:t>
                      </a:r>
                      <a:endParaRPr lang="en-US" dirty="0"/>
                    </a:p>
                  </a:txBody>
                  <a:tcPr/>
                </a:tc>
              </a:tr>
              <a:tr h="1012134">
                <a:tc>
                  <a:txBody>
                    <a:bodyPr/>
                    <a:lstStyle/>
                    <a:p>
                      <a:endParaRPr lang="en-US"/>
                    </a:p>
                  </a:txBody>
                  <a:tcPr/>
                </a:tc>
                <a:tc>
                  <a:txBody>
                    <a:bodyPr/>
                    <a:lstStyle/>
                    <a:p>
                      <a:r>
                        <a:rPr lang="en-US" dirty="0" smtClean="0"/>
                        <a:t>A2 </a:t>
                      </a:r>
                      <a:r>
                        <a:rPr lang="en-US" dirty="0" smtClean="0"/>
                        <a:t>Response</a:t>
                      </a:r>
                      <a:r>
                        <a:rPr lang="en-US" baseline="0" dirty="0" smtClean="0"/>
                        <a:t> </a:t>
                      </a:r>
                      <a:r>
                        <a:rPr lang="en-US" baseline="0" dirty="0" smtClean="0"/>
                        <a:t>task</a:t>
                      </a:r>
                      <a:endParaRPr lang="en-US" dirty="0"/>
                    </a:p>
                  </a:txBody>
                  <a:tcPr/>
                </a:tc>
                <a:tc>
                  <a:txBody>
                    <a:bodyPr/>
                    <a:lstStyle/>
                    <a:p>
                      <a:r>
                        <a:rPr lang="en-US" dirty="0" smtClean="0"/>
                        <a:t>Sept-</a:t>
                      </a:r>
                    </a:p>
                    <a:p>
                      <a:r>
                        <a:rPr lang="en-US" dirty="0" smtClean="0"/>
                        <a:t>Jan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baseline="30000" dirty="0" smtClean="0"/>
                        <a:t>ST</a:t>
                      </a:r>
                      <a:r>
                        <a:rPr lang="en-US" dirty="0" smtClean="0"/>
                        <a:t> Week</a:t>
                      </a:r>
                      <a:r>
                        <a:rPr lang="en-US" baseline="0" dirty="0" smtClean="0"/>
                        <a:t>  of Jan</a:t>
                      </a:r>
                      <a:endParaRPr lang="en-US" dirty="0" smtClean="0"/>
                    </a:p>
                    <a:p>
                      <a:endParaRPr lang="en-US" dirty="0"/>
                    </a:p>
                  </a:txBody>
                  <a:tcPr/>
                </a:tc>
                <a:tc>
                  <a:txBody>
                    <a:bodyPr/>
                    <a:lstStyle/>
                    <a:p>
                      <a:r>
                        <a:rPr lang="en-US" dirty="0" smtClean="0"/>
                        <a:t>Guided</a:t>
                      </a:r>
                      <a:r>
                        <a:rPr lang="en-US" baseline="0" dirty="0" smtClean="0"/>
                        <a:t> Topic</a:t>
                      </a:r>
                      <a:endParaRPr lang="en-US" dirty="0"/>
                    </a:p>
                  </a:txBody>
                  <a:tcPr/>
                </a:tc>
              </a:tr>
              <a:tr h="778566">
                <a:tc>
                  <a:txBody>
                    <a:bodyPr/>
                    <a:lstStyle/>
                    <a:p>
                      <a:endParaRPr lang="en-US"/>
                    </a:p>
                  </a:txBody>
                  <a:tcPr/>
                </a:tc>
                <a:tc>
                  <a:txBody>
                    <a:bodyPr/>
                    <a:lstStyle/>
                    <a:p>
                      <a:r>
                        <a:rPr lang="en-US" dirty="0" smtClean="0"/>
                        <a:t>A3-</a:t>
                      </a:r>
                      <a:endParaRPr lang="en-US" dirty="0" smtClean="0"/>
                    </a:p>
                    <a:p>
                      <a:r>
                        <a:rPr lang="en-US" dirty="0" smtClean="0"/>
                        <a:t>Descriptive</a:t>
                      </a:r>
                      <a:r>
                        <a:rPr lang="en-US" baseline="0" dirty="0" smtClean="0"/>
                        <a:t> Writing</a:t>
                      </a:r>
                      <a:endParaRPr lang="en-US" dirty="0"/>
                    </a:p>
                  </a:txBody>
                  <a:tcPr/>
                </a:tc>
                <a:tc>
                  <a:txBody>
                    <a:bodyPr/>
                    <a:lstStyle/>
                    <a:p>
                      <a:r>
                        <a:rPr lang="en-US" dirty="0" smtClean="0"/>
                        <a:t>Jan</a:t>
                      </a:r>
                      <a:r>
                        <a:rPr lang="en-US" baseline="0" dirty="0" smtClean="0"/>
                        <a:t> -March</a:t>
                      </a:r>
                      <a:endParaRPr lang="en-US" dirty="0"/>
                    </a:p>
                  </a:txBody>
                  <a:tcPr/>
                </a:tc>
                <a:tc>
                  <a:txBody>
                    <a:bodyPr/>
                    <a:lstStyle/>
                    <a:p>
                      <a:r>
                        <a:rPr lang="en-US" dirty="0" smtClean="0"/>
                        <a:t>1</a:t>
                      </a:r>
                      <a:r>
                        <a:rPr lang="en-US" baseline="30000" dirty="0" smtClean="0"/>
                        <a:t>st</a:t>
                      </a:r>
                      <a:r>
                        <a:rPr lang="en-US" dirty="0" smtClean="0"/>
                        <a:t> week of March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Chosen Topic</a:t>
                      </a: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F0"/>
                </a:solidFill>
              </a:rPr>
              <a:t>WORD LIMIT</a:t>
            </a:r>
            <a:endParaRPr lang="en-US" sz="3200" dirty="0">
              <a:solidFill>
                <a:srgbClr val="00B0F0"/>
              </a:solidFill>
            </a:endParaRPr>
          </a:p>
        </p:txBody>
      </p:sp>
      <p:sp>
        <p:nvSpPr>
          <p:cNvPr id="3" name="Content Placeholder 2"/>
          <p:cNvSpPr>
            <a:spLocks noGrp="1"/>
          </p:cNvSpPr>
          <p:nvPr>
            <p:ph idx="1"/>
          </p:nvPr>
        </p:nvSpPr>
        <p:spPr/>
        <p:txBody>
          <a:bodyPr/>
          <a:lstStyle/>
          <a:p>
            <a:pPr>
              <a:buNone/>
            </a:pPr>
            <a:endParaRPr lang="en-US" dirty="0" smtClean="0"/>
          </a:p>
          <a:p>
            <a:r>
              <a:rPr lang="en-US" dirty="0" smtClean="0">
                <a:solidFill>
                  <a:srgbClr val="00B0F0"/>
                </a:solidFill>
              </a:rPr>
              <a:t>The word limit for grade 6 –300-350</a:t>
            </a:r>
          </a:p>
          <a:p>
            <a:r>
              <a:rPr lang="en-US" dirty="0" smtClean="0">
                <a:solidFill>
                  <a:srgbClr val="00B0F0"/>
                </a:solidFill>
              </a:rPr>
              <a:t>The word limit for grade </a:t>
            </a:r>
            <a:r>
              <a:rPr lang="en-US" dirty="0" smtClean="0">
                <a:solidFill>
                  <a:srgbClr val="00B0F0"/>
                </a:solidFill>
              </a:rPr>
              <a:t>7 </a:t>
            </a:r>
            <a:r>
              <a:rPr lang="en-US" dirty="0" smtClean="0">
                <a:solidFill>
                  <a:srgbClr val="00B0F0"/>
                </a:solidFill>
              </a:rPr>
              <a:t>–</a:t>
            </a:r>
            <a:r>
              <a:rPr lang="en-US" dirty="0" smtClean="0">
                <a:solidFill>
                  <a:srgbClr val="00B0F0"/>
                </a:solidFill>
              </a:rPr>
              <a:t>350-400</a:t>
            </a:r>
            <a:endParaRPr lang="en-US" dirty="0" smtClean="0">
              <a:solidFill>
                <a:srgbClr val="00B0F0"/>
              </a:solidFill>
            </a:endParaRPr>
          </a:p>
          <a:p>
            <a:r>
              <a:rPr lang="en-US" dirty="0" smtClean="0">
                <a:solidFill>
                  <a:srgbClr val="00B0F0"/>
                </a:solidFill>
              </a:rPr>
              <a:t>The word limit for grade </a:t>
            </a:r>
            <a:r>
              <a:rPr lang="en-US" dirty="0" smtClean="0">
                <a:solidFill>
                  <a:srgbClr val="00B0F0"/>
                </a:solidFill>
              </a:rPr>
              <a:t>8 –500-800</a:t>
            </a:r>
            <a:endParaRPr lang="en-US" dirty="0" smtClean="0">
              <a:solidFill>
                <a:srgbClr val="00B0F0"/>
              </a:solidFill>
            </a:endParaRPr>
          </a:p>
          <a:p>
            <a:r>
              <a:rPr lang="en-US" dirty="0" smtClean="0">
                <a:solidFill>
                  <a:srgbClr val="00B0F0"/>
                </a:solidFill>
              </a:rPr>
              <a:t>The word limit for grade </a:t>
            </a:r>
            <a:r>
              <a:rPr lang="en-US" dirty="0" smtClean="0">
                <a:solidFill>
                  <a:srgbClr val="00B0F0"/>
                </a:solidFill>
              </a:rPr>
              <a:t>9 –500-800</a:t>
            </a:r>
            <a:endParaRPr lang="en-US" dirty="0" smtClean="0">
              <a:solidFill>
                <a:srgbClr val="00B0F0"/>
              </a:solidFill>
            </a:endParaRPr>
          </a:p>
          <a:p>
            <a:endParaRPr lang="en-US" dirty="0" smtClean="0"/>
          </a:p>
          <a:p>
            <a:endParaRPr lang="en-US" dirty="0" smtClean="0"/>
          </a:p>
          <a:p>
            <a:endParaRPr lang="en-US" dirty="0" smtClean="0"/>
          </a:p>
          <a:p>
            <a:endParaRPr lang="en-US" sz="3962"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MORE INFORMATION</a:t>
            </a:r>
            <a:endParaRPr lang="en-US" sz="3200"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Cambridge </a:t>
            </a:r>
            <a:r>
              <a:rPr lang="en-US" dirty="0" smtClean="0">
                <a:solidFill>
                  <a:srgbClr val="FF0000"/>
                </a:solidFill>
              </a:rPr>
              <a:t>IGCSE First Language English 0500 syllabus for 2020, 2021 and 2022. Details of the </a:t>
            </a:r>
            <a:r>
              <a:rPr lang="en-US" dirty="0" smtClean="0">
                <a:solidFill>
                  <a:srgbClr val="FF0000"/>
                </a:solidFill>
              </a:rPr>
              <a:t>assessment.</a:t>
            </a:r>
          </a:p>
          <a:p>
            <a:r>
              <a:rPr lang="en-US" dirty="0" smtClean="0">
                <a:solidFill>
                  <a:srgbClr val="FF0000"/>
                </a:solidFill>
              </a:rPr>
              <a:t>www.cambridgeinternational.org/samples</a:t>
            </a: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r>
              <a:rPr lang="en-US" sz="3600" dirty="0" smtClean="0">
                <a:solidFill>
                  <a:srgbClr val="92D050"/>
                </a:solidFill>
              </a:rPr>
              <a:t>                           THANK YOU</a:t>
            </a:r>
            <a:endParaRPr lang="en-US" sz="3600" dirty="0">
              <a:solidFill>
                <a:srgbClr val="92D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OBJECTIVES</a:t>
            </a:r>
            <a:endParaRPr lang="en-US" dirty="0">
              <a:solidFill>
                <a:srgbClr val="92D05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dirty="0" smtClean="0">
                <a:solidFill>
                  <a:schemeClr val="accent1">
                    <a:lumMod val="60000"/>
                    <a:lumOff val="40000"/>
                  </a:schemeClr>
                </a:solidFill>
              </a:rPr>
              <a:t>Coursework </a:t>
            </a:r>
            <a:r>
              <a:rPr lang="en-US" dirty="0" smtClean="0">
                <a:solidFill>
                  <a:schemeClr val="accent1">
                    <a:lumMod val="60000"/>
                    <a:lumOff val="40000"/>
                  </a:schemeClr>
                </a:solidFill>
              </a:rPr>
              <a:t>allows learners, with the support of teachers, the freedom and scope</a:t>
            </a:r>
          </a:p>
          <a:p>
            <a:r>
              <a:rPr lang="en-US" dirty="0" smtClean="0">
                <a:solidFill>
                  <a:srgbClr val="FF0000"/>
                </a:solidFill>
              </a:rPr>
              <a:t>to improve their writing skills over a period of time.</a:t>
            </a:r>
          </a:p>
          <a:p>
            <a:r>
              <a:rPr lang="en-US" dirty="0" smtClean="0">
                <a:solidFill>
                  <a:srgbClr val="FF0000"/>
                </a:solidFill>
              </a:rPr>
              <a:t>to choose topics of personal interest to them, reflecting their lives and their localities.</a:t>
            </a:r>
          </a:p>
          <a:p>
            <a:r>
              <a:rPr lang="en-US" dirty="0" smtClean="0">
                <a:solidFill>
                  <a:srgbClr val="FF0000"/>
                </a:solidFill>
              </a:rPr>
              <a:t>to consider the quality of their work and to edit, revise and correct it independently.</a:t>
            </a:r>
          </a:p>
          <a:p>
            <a:r>
              <a:rPr lang="en-US" dirty="0" smtClean="0">
                <a:solidFill>
                  <a:srgbClr val="FF0000"/>
                </a:solidFill>
              </a:rPr>
              <a:t>to take pride in their completed portfolios</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Autofit/>
          </a:bodyPr>
          <a:lstStyle/>
          <a:p>
            <a:r>
              <a:rPr lang="en-US" sz="3600" dirty="0" smtClean="0"/>
              <a:t/>
            </a:r>
            <a:br>
              <a:rPr lang="en-US" sz="3600" dirty="0" smtClean="0"/>
            </a:br>
            <a:r>
              <a:rPr lang="en-US" sz="3600" dirty="0" smtClean="0"/>
              <a:t/>
            </a:r>
            <a:br>
              <a:rPr lang="en-US" sz="3600" dirty="0" smtClean="0"/>
            </a:br>
            <a:r>
              <a:rPr lang="en-US" sz="3600" dirty="0" smtClean="0">
                <a:solidFill>
                  <a:schemeClr val="accent6">
                    <a:lumMod val="75000"/>
                  </a:schemeClr>
                </a:solidFill>
              </a:rPr>
              <a:t>Aims </a:t>
            </a:r>
            <a:r>
              <a:rPr lang="en-US" sz="3600" dirty="0" smtClean="0">
                <a:solidFill>
                  <a:schemeClr val="accent6">
                    <a:lumMod val="75000"/>
                  </a:schemeClr>
                </a:solidFill>
              </a:rPr>
              <a:t>of coursework</a:t>
            </a:r>
            <a:r>
              <a:rPr lang="en-US" sz="3600" dirty="0" smtClean="0"/>
              <a:t/>
            </a:r>
            <a:br>
              <a:rPr lang="en-US" sz="3600" dirty="0" smtClean="0"/>
            </a:br>
            <a:endParaRPr lang="en-US" sz="3600" dirty="0"/>
          </a:p>
        </p:txBody>
      </p:sp>
      <p:sp>
        <p:nvSpPr>
          <p:cNvPr id="3" name="Content Placeholder 2"/>
          <p:cNvSpPr>
            <a:spLocks noGrp="1"/>
          </p:cNvSpPr>
          <p:nvPr>
            <p:ph idx="1"/>
          </p:nvPr>
        </p:nvSpPr>
        <p:spPr/>
        <p:txBody>
          <a:bodyPr/>
          <a:lstStyle/>
          <a:p>
            <a:r>
              <a:rPr lang="en-US" dirty="0" smtClean="0">
                <a:solidFill>
                  <a:schemeClr val="accent6">
                    <a:lumMod val="75000"/>
                  </a:schemeClr>
                </a:solidFill>
              </a:rPr>
              <a:t>For learners to become better writers and thinkers (and in Assignment 3, better readers).</a:t>
            </a:r>
          </a:p>
          <a:p>
            <a:r>
              <a:rPr lang="en-US" dirty="0" smtClean="0">
                <a:solidFill>
                  <a:schemeClr val="accent6">
                    <a:lumMod val="75000"/>
                  </a:schemeClr>
                </a:solidFill>
              </a:rPr>
              <a:t>For learners to express their personal views on the world about them, appropriate to their age, maturity and experience</a:t>
            </a:r>
            <a:endParaRPr lang="en-US"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70C0"/>
                </a:solidFill>
              </a:rPr>
              <a:t>THREE ASSIGNMENTS  TO BE SUBMITTED</a:t>
            </a:r>
            <a:endParaRPr lang="en-US" sz="3200" dirty="0">
              <a:solidFill>
                <a:srgbClr val="0070C0"/>
              </a:solidFill>
            </a:endParaRPr>
          </a:p>
        </p:txBody>
      </p:sp>
      <p:sp>
        <p:nvSpPr>
          <p:cNvPr id="3" name="Content Placeholder 2"/>
          <p:cNvSpPr>
            <a:spLocks noGrp="1"/>
          </p:cNvSpPr>
          <p:nvPr>
            <p:ph idx="1"/>
          </p:nvPr>
        </p:nvSpPr>
        <p:spPr/>
        <p:txBody>
          <a:bodyPr/>
          <a:lstStyle/>
          <a:p>
            <a:pPr>
              <a:buNone/>
            </a:pPr>
            <a:r>
              <a:rPr lang="en-US" dirty="0" smtClean="0">
                <a:solidFill>
                  <a:srgbClr val="C00000"/>
                </a:solidFill>
              </a:rPr>
              <a:t>Assignment 1: writing to discuss, argue and/or persuade in response to a text or texts</a:t>
            </a:r>
          </a:p>
          <a:p>
            <a:pPr>
              <a:buNone/>
            </a:pPr>
            <a:r>
              <a:rPr lang="en-US" dirty="0" smtClean="0">
                <a:solidFill>
                  <a:srgbClr val="C00000"/>
                </a:solidFill>
              </a:rPr>
              <a:t>Assignment 2: writing to describe </a:t>
            </a:r>
          </a:p>
          <a:p>
            <a:pPr>
              <a:buNone/>
            </a:pPr>
            <a:r>
              <a:rPr lang="en-US" dirty="0" smtClean="0">
                <a:solidFill>
                  <a:srgbClr val="C00000"/>
                </a:solidFill>
              </a:rPr>
              <a:t>Assignment 3: writing to narrate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Writing assessment objectives</a:t>
            </a:r>
            <a:endParaRPr lang="en-US" sz="3200"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0070C0"/>
                </a:solidFill>
              </a:rPr>
              <a:t>W1 articulate experience and express what is thought, felt and imagined </a:t>
            </a:r>
          </a:p>
          <a:p>
            <a:r>
              <a:rPr lang="en-US" dirty="0" smtClean="0">
                <a:solidFill>
                  <a:srgbClr val="0070C0"/>
                </a:solidFill>
              </a:rPr>
              <a:t>W2 </a:t>
            </a:r>
            <a:r>
              <a:rPr lang="en-US" dirty="0" err="1" smtClean="0">
                <a:solidFill>
                  <a:srgbClr val="0070C0"/>
                </a:solidFill>
              </a:rPr>
              <a:t>organise</a:t>
            </a:r>
            <a:r>
              <a:rPr lang="en-US" dirty="0" smtClean="0">
                <a:solidFill>
                  <a:srgbClr val="0070C0"/>
                </a:solidFill>
              </a:rPr>
              <a:t> and structure ideas and opinions for deliberate effect </a:t>
            </a:r>
          </a:p>
          <a:p>
            <a:r>
              <a:rPr lang="en-US" dirty="0" smtClean="0">
                <a:solidFill>
                  <a:srgbClr val="0070C0"/>
                </a:solidFill>
              </a:rPr>
              <a:t>W3 use a range of vocabulary and sentence structures appropriate to context </a:t>
            </a:r>
          </a:p>
          <a:p>
            <a:r>
              <a:rPr lang="en-US" dirty="0" smtClean="0">
                <a:solidFill>
                  <a:srgbClr val="0070C0"/>
                </a:solidFill>
              </a:rPr>
              <a:t>W4 use register appropriate to context </a:t>
            </a:r>
          </a:p>
          <a:p>
            <a:r>
              <a:rPr lang="en-US" dirty="0" smtClean="0">
                <a:solidFill>
                  <a:srgbClr val="0070C0"/>
                </a:solidFill>
              </a:rPr>
              <a:t>W5 make accurate use of spelling, punctuation and grammar   [65 MARKS]</a:t>
            </a:r>
            <a:endParaRPr lang="en-US"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Reading assessment objectives</a:t>
            </a: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R1 demonstrate understanding of explicit meanings </a:t>
            </a:r>
          </a:p>
          <a:p>
            <a:r>
              <a:rPr lang="en-US" dirty="0" smtClean="0">
                <a:solidFill>
                  <a:srgbClr val="FF0000"/>
                </a:solidFill>
              </a:rPr>
              <a:t>R2 demonstrate understanding of implicit meanings and attitudes </a:t>
            </a:r>
          </a:p>
          <a:p>
            <a:r>
              <a:rPr lang="en-US" dirty="0" smtClean="0">
                <a:solidFill>
                  <a:srgbClr val="FF0000"/>
                </a:solidFill>
              </a:rPr>
              <a:t>R3 </a:t>
            </a:r>
            <a:r>
              <a:rPr lang="en-US" dirty="0" err="1" smtClean="0">
                <a:solidFill>
                  <a:srgbClr val="FF0000"/>
                </a:solidFill>
              </a:rPr>
              <a:t>analyse</a:t>
            </a:r>
            <a:r>
              <a:rPr lang="en-US" dirty="0" smtClean="0">
                <a:solidFill>
                  <a:srgbClr val="FF0000"/>
                </a:solidFill>
              </a:rPr>
              <a:t>, evaluate and develop facts, ideas and opinions, using appropriate support from the text </a:t>
            </a:r>
          </a:p>
          <a:p>
            <a:r>
              <a:rPr lang="en-US" dirty="0" smtClean="0">
                <a:solidFill>
                  <a:srgbClr val="FF0000"/>
                </a:solidFill>
              </a:rPr>
              <a:t>R5 select and use information for specific purposes.</a:t>
            </a:r>
          </a:p>
          <a:p>
            <a:pPr>
              <a:buNone/>
            </a:pPr>
            <a:r>
              <a:rPr lang="en-US" dirty="0" smtClean="0">
                <a:solidFill>
                  <a:srgbClr val="FF0000"/>
                </a:solidFill>
              </a:rPr>
              <a:t>This is only for Assignment 1     (15 marks)</a:t>
            </a: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rPr>
              <a:t>SUBMISSION GUIDELINES</a:t>
            </a:r>
            <a:endParaRPr lang="en-US" sz="3200"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00B050"/>
                </a:solidFill>
              </a:rPr>
              <a:t>Work may be handwritten or word-processed</a:t>
            </a:r>
            <a:r>
              <a:rPr lang="en-US" dirty="0" smtClean="0">
                <a:solidFill>
                  <a:srgbClr val="00B050"/>
                </a:solidFill>
              </a:rPr>
              <a:t>.</a:t>
            </a:r>
          </a:p>
          <a:p>
            <a:r>
              <a:rPr lang="en-US" dirty="0" smtClean="0">
                <a:solidFill>
                  <a:srgbClr val="00B050"/>
                </a:solidFill>
              </a:rPr>
              <a:t> </a:t>
            </a:r>
            <a:r>
              <a:rPr lang="en-US" dirty="0" smtClean="0">
                <a:solidFill>
                  <a:srgbClr val="00B050"/>
                </a:solidFill>
              </a:rPr>
              <a:t>Word limit 500 - 800</a:t>
            </a:r>
            <a:r>
              <a:rPr lang="en-US" dirty="0" smtClean="0">
                <a:solidFill>
                  <a:srgbClr val="00B050"/>
                </a:solidFill>
              </a:rPr>
              <a:t>.</a:t>
            </a:r>
            <a:endParaRPr lang="en-US" dirty="0" smtClean="0">
              <a:solidFill>
                <a:srgbClr val="00B050"/>
              </a:solidFill>
            </a:endParaRPr>
          </a:p>
          <a:p>
            <a:r>
              <a:rPr lang="en-US" dirty="0" smtClean="0">
                <a:solidFill>
                  <a:srgbClr val="00B050"/>
                </a:solidFill>
              </a:rPr>
              <a:t>Candidates must include the first draft of one of the three assignments submitted. </a:t>
            </a:r>
          </a:p>
          <a:p>
            <a:r>
              <a:rPr lang="en-US" dirty="0" smtClean="0">
                <a:solidFill>
                  <a:srgbClr val="00B050"/>
                </a:solidFill>
              </a:rPr>
              <a:t>The first draft will not contribute to the final internally assessed mark or to the externally moderated mark for the portfolio. </a:t>
            </a:r>
          </a:p>
          <a:p>
            <a:r>
              <a:rPr lang="en-US" dirty="0" smtClean="0">
                <a:solidFill>
                  <a:srgbClr val="00B050"/>
                </a:solidFill>
              </a:rPr>
              <a:t>The Coursework Portfolio must also include the text(s) used for Assignment 1</a:t>
            </a:r>
            <a:endParaRPr lang="en-US"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C000"/>
                </a:solidFill>
              </a:rPr>
              <a:t>STANDARDIZED  MARKING</a:t>
            </a:r>
            <a:endParaRPr lang="en-US" sz="3200" dirty="0">
              <a:solidFill>
                <a:srgbClr val="FFC000"/>
              </a:solidFill>
            </a:endParaRPr>
          </a:p>
        </p:txBody>
      </p:sp>
      <p:sp>
        <p:nvSpPr>
          <p:cNvPr id="3" name="Content Placeholder 2"/>
          <p:cNvSpPr>
            <a:spLocks noGrp="1"/>
          </p:cNvSpPr>
          <p:nvPr>
            <p:ph idx="1"/>
          </p:nvPr>
        </p:nvSpPr>
        <p:spPr/>
        <p:txBody>
          <a:bodyPr/>
          <a:lstStyle/>
          <a:p>
            <a:r>
              <a:rPr lang="en-US" dirty="0" smtClean="0">
                <a:solidFill>
                  <a:srgbClr val="C00000"/>
                </a:solidFill>
              </a:rPr>
              <a:t>If more than one teacher in your centre is marking internal assessments, you must make arrangements to moderate or </a:t>
            </a:r>
            <a:r>
              <a:rPr lang="en-US" dirty="0" err="1" smtClean="0">
                <a:solidFill>
                  <a:srgbClr val="C00000"/>
                </a:solidFill>
              </a:rPr>
              <a:t>standardise</a:t>
            </a:r>
            <a:r>
              <a:rPr lang="en-US" dirty="0" smtClean="0">
                <a:solidFill>
                  <a:srgbClr val="C00000"/>
                </a:solidFill>
              </a:rPr>
              <a:t> your teachers’ marking so that all candidates are assessed to a common standard.</a:t>
            </a:r>
          </a:p>
          <a:p>
            <a:r>
              <a:rPr lang="en-US" dirty="0" smtClean="0">
                <a:solidFill>
                  <a:srgbClr val="C00000"/>
                </a:solidFill>
              </a:rPr>
              <a:t>Visit www.cambridgeinternational.org/samples </a:t>
            </a:r>
          </a:p>
          <a:p>
            <a:pPr>
              <a:buNone/>
            </a:pPr>
            <a:r>
              <a:rPr lang="en-US" dirty="0" smtClean="0">
                <a:solidFill>
                  <a:srgbClr val="C00000"/>
                </a:solidFill>
              </a:rPr>
              <a:t>    for further details on this.</a:t>
            </a:r>
            <a:endParaRPr lang="en-US"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SAMPLE QUESTION</a:t>
            </a:r>
            <a:endParaRPr lang="en-US" sz="3200"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Assignment 1 </a:t>
            </a:r>
          </a:p>
          <a:p>
            <a:pPr>
              <a:buNone/>
            </a:pPr>
            <a:r>
              <a:rPr lang="en-US" dirty="0" smtClean="0">
                <a:solidFill>
                  <a:srgbClr val="FF0000"/>
                </a:solidFill>
              </a:rPr>
              <a:t>    </a:t>
            </a:r>
            <a:r>
              <a:rPr lang="en-US" b="1" dirty="0" smtClean="0">
                <a:solidFill>
                  <a:srgbClr val="FF0000"/>
                </a:solidFill>
              </a:rPr>
              <a:t>Discuss/argue and/or persuade in response to text(s)</a:t>
            </a:r>
          </a:p>
          <a:p>
            <a:pPr>
              <a:buNone/>
            </a:pPr>
            <a:r>
              <a:rPr lang="en-US" dirty="0" smtClean="0">
                <a:solidFill>
                  <a:srgbClr val="FF0000"/>
                </a:solidFill>
              </a:rPr>
              <a:t>    You are a local resident and feel very strongly about the ideas suggested in your local newspaper. </a:t>
            </a:r>
          </a:p>
          <a:p>
            <a:pPr>
              <a:buNone/>
            </a:pPr>
            <a:r>
              <a:rPr lang="en-US" dirty="0" smtClean="0">
                <a:solidFill>
                  <a:srgbClr val="FF0000"/>
                </a:solidFill>
              </a:rPr>
              <a:t>    Write a response to the editor in which you argue for or against the proposed ideas. In your discussion you will need to evaluate the ideas and opinions presented in the text and centre your arguments around what is said. </a:t>
            </a:r>
          </a:p>
          <a:p>
            <a:pPr>
              <a:buNone/>
            </a:pPr>
            <a:r>
              <a:rPr lang="en-US" dirty="0" smtClean="0">
                <a:solidFill>
                  <a:srgbClr val="FF0000"/>
                </a:solidFill>
              </a:rPr>
              <a:t>    Text: a letter or article from a local newspaper arguing in </a:t>
            </a:r>
            <a:r>
              <a:rPr lang="en-US" dirty="0" err="1" smtClean="0">
                <a:solidFill>
                  <a:srgbClr val="FF0000"/>
                </a:solidFill>
              </a:rPr>
              <a:t>favour</a:t>
            </a:r>
            <a:r>
              <a:rPr lang="en-US" dirty="0" smtClean="0">
                <a:solidFill>
                  <a:srgbClr val="FF0000"/>
                </a:solidFill>
              </a:rPr>
              <a:t> of or against a controversial local issue</a:t>
            </a:r>
            <a:endParaRPr lang="en-US"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917</Words>
  <Application>Microsoft Office PowerPoint</Application>
  <PresentationFormat>On-screen Show (4:3)</PresentationFormat>
  <Paragraphs>103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Component 3</vt:lpstr>
      <vt:lpstr>OBJECTIVES</vt:lpstr>
      <vt:lpstr>  Aims of coursework </vt:lpstr>
      <vt:lpstr>THREE ASSIGNMENTS  TO BE SUBMITTED</vt:lpstr>
      <vt:lpstr>Writing assessment objectives</vt:lpstr>
      <vt:lpstr>Reading assessment objectives</vt:lpstr>
      <vt:lpstr>SUBMISSION GUIDELINES</vt:lpstr>
      <vt:lpstr>STANDARDIZED  MARKING</vt:lpstr>
      <vt:lpstr>SAMPLE QUESTION</vt:lpstr>
      <vt:lpstr>Slide 10</vt:lpstr>
      <vt:lpstr>Assignment 2</vt:lpstr>
      <vt:lpstr>SAMPLE QUESTION</vt:lpstr>
      <vt:lpstr>Assignment 3</vt:lpstr>
      <vt:lpstr>SAMPLE QUESTION</vt:lpstr>
      <vt:lpstr>TENTATIVE DATES FOR PLANNING</vt:lpstr>
      <vt:lpstr>WORD LIMIT</vt:lpstr>
      <vt:lpstr>MORE INFORMATION</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3</dc:title>
  <dc:creator>Meena</dc:creator>
  <cp:lastModifiedBy>Meena</cp:lastModifiedBy>
  <cp:revision>19</cp:revision>
  <dcterms:created xsi:type="dcterms:W3CDTF">2006-08-16T00:00:00Z</dcterms:created>
  <dcterms:modified xsi:type="dcterms:W3CDTF">2020-04-17T15:53:16Z</dcterms:modified>
</cp:coreProperties>
</file>