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2" r:id="rId2"/>
    <p:sldId id="274" r:id="rId3"/>
    <p:sldId id="266" r:id="rId4"/>
    <p:sldId id="275" r:id="rId5"/>
    <p:sldId id="259" r:id="rId6"/>
    <p:sldId id="260" r:id="rId7"/>
    <p:sldId id="265" r:id="rId8"/>
    <p:sldId id="261" r:id="rId9"/>
    <p:sldId id="262" r:id="rId10"/>
    <p:sldId id="268" r:id="rId11"/>
    <p:sldId id="270" r:id="rId12"/>
    <p:sldId id="267" r:id="rId13"/>
    <p:sldId id="269"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07C257-13E1-44F8-A952-F147FCCA5A76}"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304566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7C257-13E1-44F8-A952-F147FCCA5A76}"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142643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07C257-13E1-44F8-A952-F147FCCA5A76}" type="datetimeFigureOut">
              <a:rPr lang="en-IN" smtClean="0"/>
              <a:t>03-09-2024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12819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7C257-13E1-44F8-A952-F147FCCA5A76}"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399239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07C257-13E1-44F8-A952-F147FCCA5A76}" type="datetimeFigureOut">
              <a:rPr lang="en-IN" smtClean="0"/>
              <a:t>03-09-2024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523EBA4-9039-424D-94F9-C8B44487C7DD}" type="slidenum">
              <a:rPr lang="en-IN" smtClean="0"/>
              <a:t>‹#›</a:t>
            </a:fld>
            <a:endParaRPr lang="en-IN"/>
          </a:p>
        </p:txBody>
      </p:sp>
    </p:spTree>
    <p:extLst>
      <p:ext uri="{BB962C8B-B14F-4D97-AF65-F5344CB8AC3E}">
        <p14:creationId xmlns:p14="http://schemas.microsoft.com/office/powerpoint/2010/main" val="32274438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7C257-13E1-44F8-A952-F147FCCA5A76}"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195439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7C257-13E1-44F8-A952-F147FCCA5A76}"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220346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7C257-13E1-44F8-A952-F147FCCA5A76}"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38984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7C257-13E1-44F8-A952-F147FCCA5A76}"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223122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7C257-13E1-44F8-A952-F147FCCA5A76}"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153624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7C257-13E1-44F8-A952-F147FCCA5A76}"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3EBA4-9039-424D-94F9-C8B44487C7DD}" type="slidenum">
              <a:rPr lang="en-IN" smtClean="0"/>
              <a:t>‹#›</a:t>
            </a:fld>
            <a:endParaRPr lang="en-IN"/>
          </a:p>
        </p:txBody>
      </p:sp>
    </p:spTree>
    <p:extLst>
      <p:ext uri="{BB962C8B-B14F-4D97-AF65-F5344CB8AC3E}">
        <p14:creationId xmlns:p14="http://schemas.microsoft.com/office/powerpoint/2010/main" val="396897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07C257-13E1-44F8-A952-F147FCCA5A76}" type="datetimeFigureOut">
              <a:rPr lang="en-IN" smtClean="0"/>
              <a:t>03-09-2024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523EBA4-9039-424D-94F9-C8B44487C7DD}" type="slidenum">
              <a:rPr lang="en-IN" smtClean="0"/>
              <a:t>‹#›</a:t>
            </a:fld>
            <a:endParaRPr lang="en-IN"/>
          </a:p>
        </p:txBody>
      </p:sp>
    </p:spTree>
    <p:extLst>
      <p:ext uri="{BB962C8B-B14F-4D97-AF65-F5344CB8AC3E}">
        <p14:creationId xmlns:p14="http://schemas.microsoft.com/office/powerpoint/2010/main" val="106363867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a:off x="685800" y="673100"/>
            <a:ext cx="10820400" cy="12700"/>
          </a:xfrm>
          <a:prstGeom prst="line">
            <a:avLst/>
          </a:prstGeom>
          <a:ln w="38100" cap="flat">
            <a:solidFill>
              <a:srgbClr val="000000"/>
            </a:solidFill>
            <a:prstDash val="solid"/>
            <a:headEnd type="none" w="sm" len="sm"/>
            <a:tailEnd type="none" w="sm" len="sm"/>
          </a:ln>
        </p:spPr>
        <p:txBody>
          <a:bodyPr/>
          <a:lstStyle/>
          <a:p>
            <a:endParaRPr lang="en-IN"/>
          </a:p>
        </p:txBody>
      </p:sp>
      <p:sp>
        <p:nvSpPr>
          <p:cNvPr id="5" name="AutoShape 5"/>
          <p:cNvSpPr/>
          <p:nvPr/>
        </p:nvSpPr>
        <p:spPr>
          <a:xfrm>
            <a:off x="685815" y="1632187"/>
            <a:ext cx="10820400" cy="12700"/>
          </a:xfrm>
          <a:prstGeom prst="line">
            <a:avLst/>
          </a:prstGeom>
          <a:ln w="38100" cap="flat">
            <a:solidFill>
              <a:srgbClr val="000000"/>
            </a:solidFill>
            <a:prstDash val="solid"/>
            <a:headEnd type="none" w="sm" len="sm"/>
            <a:tailEnd type="none" w="sm" len="sm"/>
          </a:ln>
        </p:spPr>
        <p:txBody>
          <a:bodyPr/>
          <a:lstStyle/>
          <a:p>
            <a:endParaRPr lang="en-IN"/>
          </a:p>
        </p:txBody>
      </p:sp>
      <p:sp>
        <p:nvSpPr>
          <p:cNvPr id="11" name="TextBox 11"/>
          <p:cNvSpPr txBox="1"/>
          <p:nvPr/>
        </p:nvSpPr>
        <p:spPr>
          <a:xfrm>
            <a:off x="6096000" y="5784981"/>
            <a:ext cx="5629835" cy="291105"/>
          </a:xfrm>
          <a:prstGeom prst="rect">
            <a:avLst/>
          </a:prstGeom>
        </p:spPr>
        <p:txBody>
          <a:bodyPr wrap="square" lIns="0" tIns="0" rIns="0" bIns="0" rtlCol="0" anchor="t">
            <a:spAutoFit/>
          </a:bodyPr>
          <a:lstStyle/>
          <a:p>
            <a:pPr defTabSz="609630">
              <a:lnSpc>
                <a:spcPts val="1867"/>
              </a:lnSpc>
            </a:pPr>
            <a:r>
              <a:rPr lang="en-US" sz="1600" b="1" dirty="0">
                <a:solidFill>
                  <a:srgbClr val="002060"/>
                </a:solidFill>
                <a:latin typeface="Canva Sans"/>
              </a:rPr>
              <a:t>By</a:t>
            </a:r>
            <a:r>
              <a:rPr lang="en-US" sz="1600" b="1" dirty="0">
                <a:solidFill>
                  <a:srgbClr val="000000"/>
                </a:solidFill>
                <a:latin typeface="Canva Sans"/>
              </a:rPr>
              <a:t> </a:t>
            </a:r>
            <a:r>
              <a:rPr lang="en-US" sz="3200" b="1" dirty="0">
                <a:solidFill>
                  <a:srgbClr val="002060"/>
                </a:solidFill>
                <a:latin typeface="Canva Sans"/>
              </a:rPr>
              <a:t>Meenakshi Sethi</a:t>
            </a:r>
          </a:p>
        </p:txBody>
      </p:sp>
      <p:sp>
        <p:nvSpPr>
          <p:cNvPr id="7" name="TextBox 6">
            <a:extLst>
              <a:ext uri="{FF2B5EF4-FFF2-40B4-BE49-F238E27FC236}">
                <a16:creationId xmlns:a16="http://schemas.microsoft.com/office/drawing/2014/main" id="{D4422E56-68E6-7A4B-A156-D04C275107AC}"/>
              </a:ext>
            </a:extLst>
          </p:cNvPr>
          <p:cNvSpPr txBox="1"/>
          <p:nvPr/>
        </p:nvSpPr>
        <p:spPr>
          <a:xfrm>
            <a:off x="4175558" y="648611"/>
            <a:ext cx="6097554" cy="2862322"/>
          </a:xfrm>
          <a:prstGeom prst="rect">
            <a:avLst/>
          </a:prstGeom>
          <a:noFill/>
        </p:spPr>
        <p:txBody>
          <a:bodyPr wrap="square">
            <a:spAutoFit/>
          </a:bodyPr>
          <a:lstStyle/>
          <a:p>
            <a:r>
              <a:rPr lang="en-IN" sz="6000" dirty="0"/>
              <a:t>Twitter Engagement Analysis</a:t>
            </a:r>
          </a:p>
        </p:txBody>
      </p:sp>
      <p:sp>
        <p:nvSpPr>
          <p:cNvPr id="9" name="TextBox 8">
            <a:extLst>
              <a:ext uri="{FF2B5EF4-FFF2-40B4-BE49-F238E27FC236}">
                <a16:creationId xmlns:a16="http://schemas.microsoft.com/office/drawing/2014/main" id="{7824699F-E534-D168-E665-BDDB53C488D4}"/>
              </a:ext>
            </a:extLst>
          </p:cNvPr>
          <p:cNvSpPr txBox="1"/>
          <p:nvPr/>
        </p:nvSpPr>
        <p:spPr>
          <a:xfrm>
            <a:off x="4175558" y="3467718"/>
            <a:ext cx="6356480" cy="923330"/>
          </a:xfrm>
          <a:prstGeom prst="rect">
            <a:avLst/>
          </a:prstGeom>
          <a:noFill/>
        </p:spPr>
        <p:txBody>
          <a:bodyPr wrap="square">
            <a:spAutoFit/>
          </a:bodyPr>
          <a:lstStyle/>
          <a:p>
            <a:r>
              <a:rPr lang="en-IN" sz="3200" dirty="0"/>
              <a:t>For </a:t>
            </a:r>
            <a:r>
              <a:rPr lang="en-IN" sz="5400" dirty="0"/>
              <a:t>Influencers</a:t>
            </a:r>
          </a:p>
        </p:txBody>
      </p:sp>
      <p:pic>
        <p:nvPicPr>
          <p:cNvPr id="16" name="Picture 15">
            <a:extLst>
              <a:ext uri="{FF2B5EF4-FFF2-40B4-BE49-F238E27FC236}">
                <a16:creationId xmlns:a16="http://schemas.microsoft.com/office/drawing/2014/main" id="{5C4032CD-6BE6-2C81-E7C4-FEABA55E607D}"/>
              </a:ext>
            </a:extLst>
          </p:cNvPr>
          <p:cNvPicPr>
            <a:picLocks noChangeAspect="1"/>
          </p:cNvPicPr>
          <p:nvPr/>
        </p:nvPicPr>
        <p:blipFill>
          <a:blip r:embed="rId2"/>
          <a:stretch>
            <a:fillRect/>
          </a:stretch>
        </p:blipFill>
        <p:spPr>
          <a:xfrm>
            <a:off x="659611" y="633727"/>
            <a:ext cx="2599886" cy="2624321"/>
          </a:xfrm>
          <a:prstGeom prst="rect">
            <a:avLst/>
          </a:prstGeom>
        </p:spPr>
      </p:pic>
      <p:pic>
        <p:nvPicPr>
          <p:cNvPr id="18" name="Picture 17">
            <a:extLst>
              <a:ext uri="{FF2B5EF4-FFF2-40B4-BE49-F238E27FC236}">
                <a16:creationId xmlns:a16="http://schemas.microsoft.com/office/drawing/2014/main" id="{B5B5321E-49A7-41E5-A339-AA266C75E88B}"/>
              </a:ext>
            </a:extLst>
          </p:cNvPr>
          <p:cNvPicPr>
            <a:picLocks noChangeAspect="1"/>
          </p:cNvPicPr>
          <p:nvPr/>
        </p:nvPicPr>
        <p:blipFill>
          <a:blip r:embed="rId3"/>
          <a:stretch>
            <a:fillRect/>
          </a:stretch>
        </p:blipFill>
        <p:spPr>
          <a:xfrm>
            <a:off x="8888020" y="664975"/>
            <a:ext cx="2644369" cy="25681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D0F-67B2-E3DF-03A0-1094CA40993B}"/>
              </a:ext>
            </a:extLst>
          </p:cNvPr>
          <p:cNvSpPr>
            <a:spLocks noGrp="1"/>
          </p:cNvSpPr>
          <p:nvPr>
            <p:ph type="title"/>
          </p:nvPr>
        </p:nvSpPr>
        <p:spPr>
          <a:xfrm>
            <a:off x="206188" y="647530"/>
            <a:ext cx="11779623" cy="684027"/>
          </a:xfrm>
        </p:spPr>
        <p:txBody>
          <a:bodyPr>
            <a:noAutofit/>
          </a:bodyPr>
          <a:lstStyle/>
          <a:p>
            <a:pPr algn="ctr"/>
            <a:r>
              <a:rPr lang="en-US" sz="3600" b="1" dirty="0"/>
              <a:t>TWEET TRENDS</a:t>
            </a:r>
            <a:endParaRPr lang="en-IN" sz="3600" b="1" dirty="0"/>
          </a:p>
        </p:txBody>
      </p:sp>
      <p:sp>
        <p:nvSpPr>
          <p:cNvPr id="3" name="Content Placeholder 2">
            <a:extLst>
              <a:ext uri="{FF2B5EF4-FFF2-40B4-BE49-F238E27FC236}">
                <a16:creationId xmlns:a16="http://schemas.microsoft.com/office/drawing/2014/main" id="{15D551C6-D6E3-5CF4-B267-9ED59E574084}"/>
              </a:ext>
            </a:extLst>
          </p:cNvPr>
          <p:cNvSpPr>
            <a:spLocks noGrp="1"/>
          </p:cNvSpPr>
          <p:nvPr>
            <p:ph idx="1"/>
          </p:nvPr>
        </p:nvSpPr>
        <p:spPr>
          <a:xfrm>
            <a:off x="9517553" y="1859280"/>
            <a:ext cx="2755727" cy="4920148"/>
          </a:xfrm>
        </p:spPr>
        <p:txBody>
          <a:bodyPr>
            <a:noAutofit/>
          </a:bodyPr>
          <a:lstStyle/>
          <a:p>
            <a:pPr marL="0" indent="0">
              <a:lnSpc>
                <a:spcPct val="72000"/>
              </a:lnSpc>
              <a:buNone/>
            </a:pPr>
            <a:r>
              <a:rPr lang="en-US" sz="1700" dirty="0"/>
              <a:t>The heatmap displays the hourly engagement percentage for different categories of tweets, with the x-axis representing the hours of the day (0 to 23) and the y-axis representing the categories. The color gradient from orange to blue indicates the level of engagement, with orange representing higher engagement percentages and blue representing lower engagement percentages. There appears to be a distinct pattern in the engagement levels across different categories and hours, suggesting that certain categories tend to attract higher engagement during specific times of the day, potentially related to user behavior and interests.</a:t>
            </a:r>
            <a:endParaRPr lang="en-IN" sz="1700" dirty="0"/>
          </a:p>
        </p:txBody>
      </p:sp>
      <p:pic>
        <p:nvPicPr>
          <p:cNvPr id="9" name="Picture 8">
            <a:extLst>
              <a:ext uri="{FF2B5EF4-FFF2-40B4-BE49-F238E27FC236}">
                <a16:creationId xmlns:a16="http://schemas.microsoft.com/office/drawing/2014/main" id="{05C4464A-BF1E-4D4E-E006-6907CED2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562"/>
            <a:ext cx="9588673" cy="5106866"/>
          </a:xfrm>
          <a:prstGeom prst="rect">
            <a:avLst/>
          </a:prstGeom>
        </p:spPr>
      </p:pic>
    </p:spTree>
    <p:extLst>
      <p:ext uri="{BB962C8B-B14F-4D97-AF65-F5344CB8AC3E}">
        <p14:creationId xmlns:p14="http://schemas.microsoft.com/office/powerpoint/2010/main" val="255512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BD5B4B-FC48-CF03-5B63-DD8A95F96114}"/>
              </a:ext>
            </a:extLst>
          </p:cNvPr>
          <p:cNvSpPr txBox="1"/>
          <p:nvPr/>
        </p:nvSpPr>
        <p:spPr>
          <a:xfrm>
            <a:off x="233082" y="101785"/>
            <a:ext cx="3913990" cy="646331"/>
          </a:xfrm>
          <a:prstGeom prst="rect">
            <a:avLst/>
          </a:prstGeom>
          <a:noFill/>
        </p:spPr>
        <p:txBody>
          <a:bodyPr wrap="square" rtlCol="0">
            <a:spAutoFit/>
          </a:bodyPr>
          <a:lstStyle/>
          <a:p>
            <a:pPr algn="ctr"/>
            <a:r>
              <a:rPr lang="en-IN" sz="3600" b="1" dirty="0"/>
              <a:t>Product Idea:</a:t>
            </a:r>
          </a:p>
        </p:txBody>
      </p:sp>
      <p:sp>
        <p:nvSpPr>
          <p:cNvPr id="3" name="TextBox 2">
            <a:extLst>
              <a:ext uri="{FF2B5EF4-FFF2-40B4-BE49-F238E27FC236}">
                <a16:creationId xmlns:a16="http://schemas.microsoft.com/office/drawing/2014/main" id="{BA79266C-20D8-4939-A334-E4CD7744933C}"/>
              </a:ext>
            </a:extLst>
          </p:cNvPr>
          <p:cNvSpPr txBox="1"/>
          <p:nvPr/>
        </p:nvSpPr>
        <p:spPr>
          <a:xfrm>
            <a:off x="233083" y="833718"/>
            <a:ext cx="1171687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visualization we have seen before, there is a scope for making a tool that analyzes the trends we have made using time analysis to highlight the activity “hot-zones” and make recommendations for creators to know what are the correct times to post a tweet to maximize engagement.</a:t>
            </a:r>
          </a:p>
          <a:p>
            <a:pPr marL="285750" indent="-285750">
              <a:buFont typeface="Arial" panose="020B0604020202020204" pitchFamily="34" charset="0"/>
              <a:buChar char="•"/>
            </a:pPr>
            <a:r>
              <a:rPr lang="en-US" dirty="0"/>
              <a:t>Using these trends as reference there can be a slot-wise advertisement system that can be created to aid companies looking to run marketing campaigns for short but high activity time to achieve most value for their money. These trends can be used to formulate a pricing strategy which determines which hourly slot should be charged with what amount compared to others based on the engagement rate.</a:t>
            </a:r>
          </a:p>
          <a:p>
            <a:pPr marL="285750" indent="-285750">
              <a:buFont typeface="Arial" panose="020B0604020202020204" pitchFamily="34" charset="0"/>
              <a:buChar char="•"/>
            </a:pPr>
            <a:r>
              <a:rPr lang="en-US" b="1" dirty="0"/>
              <a:t>Pricing Efficiency Matrix:</a:t>
            </a:r>
            <a:r>
              <a:rPr lang="en-US" dirty="0"/>
              <a:t> The Pricing Efficiency Matrix simplifies pricing decisions by correlating engagement rates and tweet volumes with pricing efficiency.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9EFAA01-DB9E-E447-DE8F-09649E50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155" y="3572435"/>
            <a:ext cx="8781690" cy="2182906"/>
          </a:xfrm>
          <a:prstGeom prst="rect">
            <a:avLst/>
          </a:prstGeom>
        </p:spPr>
      </p:pic>
      <p:sp>
        <p:nvSpPr>
          <p:cNvPr id="6" name="TextBox 5">
            <a:extLst>
              <a:ext uri="{FF2B5EF4-FFF2-40B4-BE49-F238E27FC236}">
                <a16:creationId xmlns:a16="http://schemas.microsoft.com/office/drawing/2014/main" id="{0E063610-F7EE-34E1-EF5A-8CC3F7C151F8}"/>
              </a:ext>
            </a:extLst>
          </p:cNvPr>
          <p:cNvSpPr txBox="1"/>
          <p:nvPr/>
        </p:nvSpPr>
        <p:spPr>
          <a:xfrm>
            <a:off x="259978" y="5952566"/>
            <a:ext cx="11689975" cy="646331"/>
          </a:xfrm>
          <a:prstGeom prst="rect">
            <a:avLst/>
          </a:prstGeom>
          <a:noFill/>
        </p:spPr>
        <p:txBody>
          <a:bodyPr wrap="square" rtlCol="0">
            <a:spAutoFit/>
          </a:bodyPr>
          <a:lstStyle/>
          <a:p>
            <a:r>
              <a:rPr lang="en-US" dirty="0"/>
              <a:t>This tool enables influencers to optimize their pricing structures, ensuring maximum returns on social media collaborations.</a:t>
            </a:r>
            <a:endParaRPr lang="en-IN" dirty="0"/>
          </a:p>
        </p:txBody>
      </p:sp>
    </p:spTree>
    <p:extLst>
      <p:ext uri="{BB962C8B-B14F-4D97-AF65-F5344CB8AC3E}">
        <p14:creationId xmlns:p14="http://schemas.microsoft.com/office/powerpoint/2010/main" val="259559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0B0B8-2F18-7200-0CE9-47A2AC62C2CE}"/>
              </a:ext>
            </a:extLst>
          </p:cNvPr>
          <p:cNvPicPr>
            <a:picLocks noChangeAspect="1"/>
          </p:cNvPicPr>
          <p:nvPr/>
        </p:nvPicPr>
        <p:blipFill>
          <a:blip r:embed="rId2"/>
          <a:stretch>
            <a:fillRect/>
          </a:stretch>
        </p:blipFill>
        <p:spPr>
          <a:xfrm>
            <a:off x="1730187" y="2367694"/>
            <a:ext cx="8023413" cy="3999635"/>
          </a:xfrm>
          <a:prstGeom prst="rect">
            <a:avLst/>
          </a:prstGeom>
        </p:spPr>
      </p:pic>
      <p:sp>
        <p:nvSpPr>
          <p:cNvPr id="7" name="TextBox 6">
            <a:extLst>
              <a:ext uri="{FF2B5EF4-FFF2-40B4-BE49-F238E27FC236}">
                <a16:creationId xmlns:a16="http://schemas.microsoft.com/office/drawing/2014/main" id="{BB491DDE-5F7D-6101-FB45-72F47BE7EF4E}"/>
              </a:ext>
            </a:extLst>
          </p:cNvPr>
          <p:cNvSpPr txBox="1"/>
          <p:nvPr/>
        </p:nvSpPr>
        <p:spPr>
          <a:xfrm>
            <a:off x="277905" y="295835"/>
            <a:ext cx="11770659" cy="646331"/>
          </a:xfrm>
          <a:prstGeom prst="rect">
            <a:avLst/>
          </a:prstGeom>
          <a:noFill/>
        </p:spPr>
        <p:txBody>
          <a:bodyPr wrap="square" rtlCol="0">
            <a:spAutoFit/>
          </a:bodyPr>
          <a:lstStyle/>
          <a:p>
            <a:r>
              <a:rPr lang="en-IN" sz="3600" dirty="0"/>
              <a:t>Takeaway</a:t>
            </a:r>
          </a:p>
        </p:txBody>
      </p:sp>
      <p:sp>
        <p:nvSpPr>
          <p:cNvPr id="8" name="TextBox 7">
            <a:extLst>
              <a:ext uri="{FF2B5EF4-FFF2-40B4-BE49-F238E27FC236}">
                <a16:creationId xmlns:a16="http://schemas.microsoft.com/office/drawing/2014/main" id="{325E48F4-4952-3CF1-B362-4B5668167C72}"/>
              </a:ext>
            </a:extLst>
          </p:cNvPr>
          <p:cNvSpPr txBox="1"/>
          <p:nvPr/>
        </p:nvSpPr>
        <p:spPr>
          <a:xfrm>
            <a:off x="277905" y="942166"/>
            <a:ext cx="11636190" cy="1192305"/>
          </a:xfrm>
          <a:prstGeom prst="rect">
            <a:avLst/>
          </a:prstGeom>
          <a:noFill/>
        </p:spPr>
        <p:txBody>
          <a:bodyPr wrap="square" rtlCol="0">
            <a:spAutoFit/>
          </a:bodyPr>
          <a:lstStyle/>
          <a:p>
            <a:pPr marL="285750" indent="-285750">
              <a:buFont typeface="Arial" panose="020B0604020202020204" pitchFamily="34" charset="0"/>
              <a:buChar char="•"/>
            </a:pPr>
            <a:r>
              <a:rPr lang="en-US" dirty="0"/>
              <a:t>Peak engagement timings differ from peak tweet hours, presenting an opportunity for influencers to strategically time their content publication. </a:t>
            </a:r>
          </a:p>
          <a:p>
            <a:pPr marL="285750" indent="-285750">
              <a:buFont typeface="Arial" panose="020B0604020202020204" pitchFamily="34" charset="0"/>
              <a:buChar char="•"/>
            </a:pPr>
            <a:r>
              <a:rPr lang="en-US" dirty="0"/>
              <a:t>Tailoring pricing strategies based on time-based engagement patterns allows influencers to optimize monetization opportunities, charging premium rates for peak engagement hours and adjusting prices during off-peak periods.</a:t>
            </a:r>
            <a:endParaRPr lang="en-IN" dirty="0"/>
          </a:p>
        </p:txBody>
      </p:sp>
    </p:spTree>
    <p:extLst>
      <p:ext uri="{BB962C8B-B14F-4D97-AF65-F5344CB8AC3E}">
        <p14:creationId xmlns:p14="http://schemas.microsoft.com/office/powerpoint/2010/main" val="195032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963B0-60FA-B530-EC6A-52F94FFE708C}"/>
              </a:ext>
            </a:extLst>
          </p:cNvPr>
          <p:cNvSpPr txBox="1"/>
          <p:nvPr/>
        </p:nvSpPr>
        <p:spPr>
          <a:xfrm>
            <a:off x="313765" y="2133856"/>
            <a:ext cx="11564470" cy="3693319"/>
          </a:xfrm>
          <a:prstGeom prst="rect">
            <a:avLst/>
          </a:prstGeom>
          <a:noFill/>
        </p:spPr>
        <p:txBody>
          <a:bodyPr wrap="square" rtlCol="0">
            <a:spAutoFit/>
          </a:bodyPr>
          <a:lstStyle/>
          <a:p>
            <a:r>
              <a:rPr lang="en-US" sz="2600" dirty="0"/>
              <a:t>Through a comprehensive analysis of Twitter data, uncovered the intricate relationship between time and engagement. With these insights, influencers can strategically schedule their tweets to align with peak engagement hours, thus maximizing their reach and impact.</a:t>
            </a:r>
          </a:p>
          <a:p>
            <a:endParaRPr lang="en-US" sz="2600" dirty="0"/>
          </a:p>
          <a:p>
            <a:r>
              <a:rPr lang="en-US" sz="2600" dirty="0"/>
              <a:t>Findings suggest opportunities for influencers to monetize their platform by offering premium pricing for tweet slots during peak engagement periods, ultimately empowering them to unlock the full potential of their social media presence.</a:t>
            </a:r>
            <a:endParaRPr lang="en-IN" sz="2600" dirty="0"/>
          </a:p>
        </p:txBody>
      </p:sp>
      <p:sp>
        <p:nvSpPr>
          <p:cNvPr id="4" name="TextBox 3">
            <a:extLst>
              <a:ext uri="{FF2B5EF4-FFF2-40B4-BE49-F238E27FC236}">
                <a16:creationId xmlns:a16="http://schemas.microsoft.com/office/drawing/2014/main" id="{00C6E7BA-8064-820F-CB35-98705BD0B182}"/>
              </a:ext>
            </a:extLst>
          </p:cNvPr>
          <p:cNvSpPr txBox="1"/>
          <p:nvPr/>
        </p:nvSpPr>
        <p:spPr>
          <a:xfrm>
            <a:off x="259976" y="761402"/>
            <a:ext cx="11672047" cy="769441"/>
          </a:xfrm>
          <a:prstGeom prst="rect">
            <a:avLst/>
          </a:prstGeom>
          <a:noFill/>
        </p:spPr>
        <p:txBody>
          <a:bodyPr wrap="square" rtlCol="0">
            <a:spAutoFit/>
          </a:bodyPr>
          <a:lstStyle/>
          <a:p>
            <a:pPr algn="ctr"/>
            <a:r>
              <a:rPr lang="en-IN" sz="4400" b="1" dirty="0"/>
              <a:t>Conclusion:</a:t>
            </a:r>
          </a:p>
        </p:txBody>
      </p:sp>
    </p:spTree>
    <p:extLst>
      <p:ext uri="{BB962C8B-B14F-4D97-AF65-F5344CB8AC3E}">
        <p14:creationId xmlns:p14="http://schemas.microsoft.com/office/powerpoint/2010/main" val="164877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FE420-C6B5-EFBF-C6D6-5179ED2AFD27}"/>
              </a:ext>
            </a:extLst>
          </p:cNvPr>
          <p:cNvSpPr txBox="1"/>
          <p:nvPr/>
        </p:nvSpPr>
        <p:spPr>
          <a:xfrm>
            <a:off x="802640" y="2510076"/>
            <a:ext cx="10292080" cy="1323439"/>
          </a:xfrm>
          <a:prstGeom prst="rect">
            <a:avLst/>
          </a:prstGeom>
          <a:noFill/>
        </p:spPr>
        <p:txBody>
          <a:bodyPr wrap="square" rtlCol="0">
            <a:spAutoFit/>
          </a:bodyPr>
          <a:lstStyle/>
          <a:p>
            <a:pPr algn="ctr"/>
            <a:r>
              <a:rPr lang="en-US" sz="8000" dirty="0"/>
              <a:t>THANK YOU !!</a:t>
            </a:r>
            <a:endParaRPr lang="en-IN" sz="8000" dirty="0"/>
          </a:p>
        </p:txBody>
      </p:sp>
    </p:spTree>
    <p:extLst>
      <p:ext uri="{BB962C8B-B14F-4D97-AF65-F5344CB8AC3E}">
        <p14:creationId xmlns:p14="http://schemas.microsoft.com/office/powerpoint/2010/main" val="206602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AFCA4-808D-4BEF-B143-050C591F28B5}"/>
              </a:ext>
            </a:extLst>
          </p:cNvPr>
          <p:cNvSpPr>
            <a:spLocks noGrp="1"/>
          </p:cNvSpPr>
          <p:nvPr>
            <p:ph type="title"/>
          </p:nvPr>
        </p:nvSpPr>
        <p:spPr>
          <a:xfrm>
            <a:off x="634277" y="284176"/>
            <a:ext cx="3670874" cy="1508760"/>
          </a:xfrm>
        </p:spPr>
        <p:txBody>
          <a:bodyPr>
            <a:normAutofit/>
          </a:bodyPr>
          <a:lstStyle/>
          <a:p>
            <a:r>
              <a:rPr lang="en-IN" b="1">
                <a:solidFill>
                  <a:schemeClr val="tx2"/>
                </a:solidFill>
              </a:rPr>
              <a:t>Objective:</a:t>
            </a:r>
          </a:p>
        </p:txBody>
      </p:sp>
      <p:sp>
        <p:nvSpPr>
          <p:cNvPr id="3" name="Content Placeholder 2">
            <a:extLst>
              <a:ext uri="{FF2B5EF4-FFF2-40B4-BE49-F238E27FC236}">
                <a16:creationId xmlns:a16="http://schemas.microsoft.com/office/drawing/2014/main" id="{A6643CCC-B838-A1FD-0668-20486182A600}"/>
              </a:ext>
            </a:extLst>
          </p:cNvPr>
          <p:cNvSpPr>
            <a:spLocks noGrp="1"/>
          </p:cNvSpPr>
          <p:nvPr>
            <p:ph idx="1"/>
          </p:nvPr>
        </p:nvSpPr>
        <p:spPr>
          <a:xfrm>
            <a:off x="634277" y="2011680"/>
            <a:ext cx="3676678" cy="4206240"/>
          </a:xfrm>
        </p:spPr>
        <p:txBody>
          <a:bodyPr>
            <a:normAutofit/>
          </a:bodyPr>
          <a:lstStyle/>
          <a:p>
            <a:pPr marL="0" indent="0">
              <a:buNone/>
            </a:pPr>
            <a:r>
              <a:rPr lang="en-US" dirty="0">
                <a:solidFill>
                  <a:schemeClr val="bg1"/>
                </a:solidFill>
              </a:rPr>
              <a:t>This project explores the relationship between </a:t>
            </a:r>
          </a:p>
          <a:p>
            <a:pPr>
              <a:buFontTx/>
              <a:buChar char="-"/>
            </a:pPr>
            <a:r>
              <a:rPr lang="en-US" dirty="0">
                <a:solidFill>
                  <a:schemeClr val="bg1"/>
                </a:solidFill>
              </a:rPr>
              <a:t>tweet timing and engagement, </a:t>
            </a:r>
          </a:p>
          <a:p>
            <a:pPr>
              <a:buFontTx/>
              <a:buChar char="-"/>
            </a:pPr>
            <a:r>
              <a:rPr lang="en-US" dirty="0">
                <a:solidFill>
                  <a:schemeClr val="bg1"/>
                </a:solidFill>
              </a:rPr>
              <a:t>providing insights for influencers to optimize content strategies based on temporal engagement patterns.</a:t>
            </a:r>
          </a:p>
          <a:p>
            <a:endParaRPr lang="en-IN" dirty="0">
              <a:solidFill>
                <a:schemeClr val="bg1"/>
              </a:solidFill>
            </a:endParaRPr>
          </a:p>
        </p:txBody>
      </p:sp>
      <p:sp>
        <p:nvSpPr>
          <p:cNvPr id="16" name="Rectangle 15">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62B8C79-BEC4-873D-B17B-2066D2C187CF}"/>
              </a:ext>
            </a:extLst>
          </p:cNvPr>
          <p:cNvPicPr>
            <a:picLocks noChangeAspect="1"/>
          </p:cNvPicPr>
          <p:nvPr/>
        </p:nvPicPr>
        <p:blipFill>
          <a:blip r:embed="rId2"/>
          <a:stretch>
            <a:fillRect/>
          </a:stretch>
        </p:blipFill>
        <p:spPr>
          <a:xfrm>
            <a:off x="5622622" y="598634"/>
            <a:ext cx="5563094" cy="5619286"/>
          </a:xfrm>
          <a:prstGeom prst="rect">
            <a:avLst/>
          </a:prstGeom>
        </p:spPr>
      </p:pic>
    </p:spTree>
    <p:extLst>
      <p:ext uri="{BB962C8B-B14F-4D97-AF65-F5344CB8AC3E}">
        <p14:creationId xmlns:p14="http://schemas.microsoft.com/office/powerpoint/2010/main" val="23528061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FCA4-808D-4BEF-B143-050C591F28B5}"/>
              </a:ext>
            </a:extLst>
          </p:cNvPr>
          <p:cNvSpPr>
            <a:spLocks noGrp="1"/>
          </p:cNvSpPr>
          <p:nvPr>
            <p:ph type="title"/>
          </p:nvPr>
        </p:nvSpPr>
        <p:spPr>
          <a:xfrm>
            <a:off x="582706" y="751205"/>
            <a:ext cx="11143129" cy="656851"/>
          </a:xfrm>
        </p:spPr>
        <p:txBody>
          <a:bodyPr>
            <a:normAutofit/>
          </a:bodyPr>
          <a:lstStyle/>
          <a:p>
            <a:r>
              <a:rPr lang="en-IN" sz="3600" b="1" dirty="0"/>
              <a:t>Introduction:</a:t>
            </a:r>
          </a:p>
        </p:txBody>
      </p:sp>
      <p:sp>
        <p:nvSpPr>
          <p:cNvPr id="3" name="Content Placeholder 2">
            <a:extLst>
              <a:ext uri="{FF2B5EF4-FFF2-40B4-BE49-F238E27FC236}">
                <a16:creationId xmlns:a16="http://schemas.microsoft.com/office/drawing/2014/main" id="{A6643CCC-B838-A1FD-0668-20486182A600}"/>
              </a:ext>
            </a:extLst>
          </p:cNvPr>
          <p:cNvSpPr>
            <a:spLocks noGrp="1"/>
          </p:cNvSpPr>
          <p:nvPr>
            <p:ph idx="1"/>
          </p:nvPr>
        </p:nvSpPr>
        <p:spPr>
          <a:xfrm>
            <a:off x="653142" y="2202024"/>
            <a:ext cx="10832841" cy="3826941"/>
          </a:xfrm>
        </p:spPr>
        <p:txBody>
          <a:bodyPr>
            <a:normAutofit/>
          </a:bodyPr>
          <a:lstStyle/>
          <a:p>
            <a:pPr marL="0" indent="0">
              <a:buNone/>
            </a:pPr>
            <a:r>
              <a:rPr lang="en-IN" sz="2800" b="1" dirty="0"/>
              <a:t>Understanding Twitter Engagement Dynamics</a:t>
            </a:r>
          </a:p>
          <a:p>
            <a:pPr marL="0" indent="0">
              <a:buNone/>
            </a:pPr>
            <a:endParaRPr lang="en-IN" dirty="0"/>
          </a:p>
          <a:p>
            <a:pPr>
              <a:buFont typeface="Wingdings" panose="05000000000000000000" pitchFamily="2" charset="2"/>
              <a:buChar char="§"/>
            </a:pPr>
            <a:r>
              <a:rPr lang="en-US" dirty="0"/>
              <a:t>In the fast-paced world of social media, timing plays a crucial role in maximizing engagement. </a:t>
            </a:r>
          </a:p>
          <a:p>
            <a:pPr>
              <a:buFont typeface="Wingdings" panose="05000000000000000000" pitchFamily="2" charset="2"/>
              <a:buChar char="§"/>
            </a:pPr>
            <a:r>
              <a:rPr lang="en-US" dirty="0"/>
              <a:t>This analysis examines the activity of technology influencers on Twitter from February to May 2022. </a:t>
            </a:r>
          </a:p>
          <a:p>
            <a:pPr>
              <a:buFont typeface="Wingdings" panose="05000000000000000000" pitchFamily="2" charset="2"/>
              <a:buChar char="§"/>
            </a:pPr>
            <a:r>
              <a:rPr lang="en-US" dirty="0"/>
              <a:t>By identifying the optimal times for posting content, influencers can enhance their visibility and interaction on the platform.</a:t>
            </a:r>
          </a:p>
          <a:p>
            <a:endParaRPr lang="en-IN" dirty="0"/>
          </a:p>
        </p:txBody>
      </p:sp>
    </p:spTree>
    <p:extLst>
      <p:ext uri="{BB962C8B-B14F-4D97-AF65-F5344CB8AC3E}">
        <p14:creationId xmlns:p14="http://schemas.microsoft.com/office/powerpoint/2010/main" val="2733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FCA4-808D-4BEF-B143-050C591F28B5}"/>
              </a:ext>
            </a:extLst>
          </p:cNvPr>
          <p:cNvSpPr>
            <a:spLocks noGrp="1"/>
          </p:cNvSpPr>
          <p:nvPr>
            <p:ph type="title"/>
          </p:nvPr>
        </p:nvSpPr>
        <p:spPr>
          <a:xfrm>
            <a:off x="582706" y="751205"/>
            <a:ext cx="11143129" cy="656851"/>
          </a:xfrm>
        </p:spPr>
        <p:txBody>
          <a:bodyPr>
            <a:normAutofit/>
          </a:bodyPr>
          <a:lstStyle/>
          <a:p>
            <a:r>
              <a:rPr lang="en-IN" sz="3600" b="1" dirty="0"/>
              <a:t>Key Metrics &amp; Dataset Overview:</a:t>
            </a:r>
          </a:p>
        </p:txBody>
      </p:sp>
      <p:sp>
        <p:nvSpPr>
          <p:cNvPr id="3" name="Content Placeholder 2">
            <a:extLst>
              <a:ext uri="{FF2B5EF4-FFF2-40B4-BE49-F238E27FC236}">
                <a16:creationId xmlns:a16="http://schemas.microsoft.com/office/drawing/2014/main" id="{A6643CCC-B838-A1FD-0668-20486182A600}"/>
              </a:ext>
            </a:extLst>
          </p:cNvPr>
          <p:cNvSpPr>
            <a:spLocks noGrp="1"/>
          </p:cNvSpPr>
          <p:nvPr>
            <p:ph idx="1"/>
          </p:nvPr>
        </p:nvSpPr>
        <p:spPr>
          <a:xfrm>
            <a:off x="653142" y="2202024"/>
            <a:ext cx="10832841" cy="3826941"/>
          </a:xfrm>
        </p:spPr>
        <p:txBody>
          <a:bodyPr>
            <a:normAutofit/>
          </a:bodyPr>
          <a:lstStyle/>
          <a:p>
            <a:pPr marL="0" indent="0">
              <a:buNone/>
            </a:pPr>
            <a:r>
              <a:rPr lang="en-US" sz="3200" dirty="0"/>
              <a:t>The dataset consists of over </a:t>
            </a:r>
            <a:r>
              <a:rPr lang="en-US" sz="3200" b="1" dirty="0"/>
              <a:t>24,000 tweets</a:t>
            </a:r>
            <a:r>
              <a:rPr lang="en-US" sz="3200" dirty="0"/>
              <a:t>, </a:t>
            </a:r>
            <a:r>
              <a:rPr lang="en-US" sz="3200" b="1" dirty="0"/>
              <a:t>4,000 profile snapshots</a:t>
            </a:r>
            <a:r>
              <a:rPr lang="en-US" sz="3200" dirty="0"/>
              <a:t>, and engagement metrics such as retweets, likes, and follower growth. </a:t>
            </a:r>
          </a:p>
          <a:p>
            <a:pPr marL="0" indent="0">
              <a:buNone/>
            </a:pPr>
            <a:r>
              <a:rPr lang="en-US" sz="3200" dirty="0"/>
              <a:t>The data spans the activity of several technology influencers, focusing on how tweet timing affects their reach and engagement.</a:t>
            </a:r>
            <a:endParaRPr lang="en-IN" sz="3200" dirty="0"/>
          </a:p>
        </p:txBody>
      </p:sp>
    </p:spTree>
    <p:extLst>
      <p:ext uri="{BB962C8B-B14F-4D97-AF65-F5344CB8AC3E}">
        <p14:creationId xmlns:p14="http://schemas.microsoft.com/office/powerpoint/2010/main" val="187016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D0F-67B2-E3DF-03A0-1094CA40993B}"/>
              </a:ext>
            </a:extLst>
          </p:cNvPr>
          <p:cNvSpPr>
            <a:spLocks noGrp="1"/>
          </p:cNvSpPr>
          <p:nvPr>
            <p:ph type="title"/>
          </p:nvPr>
        </p:nvSpPr>
        <p:spPr>
          <a:xfrm>
            <a:off x="150214" y="107577"/>
            <a:ext cx="11891569" cy="630555"/>
          </a:xfrm>
        </p:spPr>
        <p:txBody>
          <a:bodyPr>
            <a:noAutofit/>
          </a:bodyPr>
          <a:lstStyle/>
          <a:p>
            <a:pPr algn="ctr"/>
            <a:r>
              <a:rPr lang="en-US" sz="3600" b="1" dirty="0"/>
              <a:t>Weekly Trends </a:t>
            </a:r>
            <a:endParaRPr lang="en-IN" sz="3600" b="1" dirty="0"/>
          </a:p>
        </p:txBody>
      </p:sp>
      <p:pic>
        <p:nvPicPr>
          <p:cNvPr id="18" name="Content Placeholder 17">
            <a:extLst>
              <a:ext uri="{FF2B5EF4-FFF2-40B4-BE49-F238E27FC236}">
                <a16:creationId xmlns:a16="http://schemas.microsoft.com/office/drawing/2014/main" id="{7A67A52A-7245-F917-2E52-087EB5CE8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479"/>
            <a:ext cx="6505766" cy="3408211"/>
          </a:xfrm>
        </p:spPr>
      </p:pic>
      <p:sp>
        <p:nvSpPr>
          <p:cNvPr id="12" name="TextBox 11">
            <a:extLst>
              <a:ext uri="{FF2B5EF4-FFF2-40B4-BE49-F238E27FC236}">
                <a16:creationId xmlns:a16="http://schemas.microsoft.com/office/drawing/2014/main" id="{01C02F6A-5D6C-87F6-0281-0750CE6BB89C}"/>
              </a:ext>
            </a:extLst>
          </p:cNvPr>
          <p:cNvSpPr txBox="1"/>
          <p:nvPr/>
        </p:nvSpPr>
        <p:spPr>
          <a:xfrm>
            <a:off x="150214" y="4647288"/>
            <a:ext cx="11891569" cy="1631216"/>
          </a:xfrm>
          <a:prstGeom prst="rect">
            <a:avLst/>
          </a:prstGeom>
          <a:noFill/>
        </p:spPr>
        <p:txBody>
          <a:bodyPr wrap="square" rtlCol="0">
            <a:spAutoFit/>
          </a:bodyPr>
          <a:lstStyle/>
          <a:p>
            <a:pPr marL="285750" indent="-285750">
              <a:spcBef>
                <a:spcPts val="100"/>
              </a:spcBef>
              <a:spcAft>
                <a:spcPts val="120"/>
              </a:spcAft>
              <a:buFont typeface="Arial" panose="020B0604020202020204" pitchFamily="34" charset="0"/>
              <a:buChar char="•"/>
            </a:pPr>
            <a:r>
              <a:rPr lang="en-US" sz="1900" b="1" dirty="0"/>
              <a:t>The graph on the left indicates the category-wise distribution of number of tweets in days of the week while the graph on the right indicates the category-wise (6) engagement of users over the duration of a week. </a:t>
            </a:r>
          </a:p>
          <a:p>
            <a:pPr marL="285750" indent="-285750">
              <a:spcBef>
                <a:spcPts val="100"/>
              </a:spcBef>
              <a:spcAft>
                <a:spcPts val="120"/>
              </a:spcAft>
              <a:buFont typeface="Arial" panose="020B0604020202020204" pitchFamily="34" charset="0"/>
              <a:buChar char="•"/>
            </a:pPr>
            <a:r>
              <a:rPr lang="en-US" sz="1900" b="1" u="sng" dirty="0"/>
              <a:t>Tweet Volume:</a:t>
            </a:r>
            <a:r>
              <a:rPr lang="en-US" sz="1900" b="1" dirty="0"/>
              <a:t>  Monday has the highest tweet volume, while Saturday sees the lowest number of tweets posted.</a:t>
            </a:r>
          </a:p>
          <a:p>
            <a:pPr marL="285750" indent="-285750">
              <a:spcBef>
                <a:spcPts val="100"/>
              </a:spcBef>
              <a:spcAft>
                <a:spcPts val="120"/>
              </a:spcAft>
              <a:buFont typeface="Arial" panose="020B0604020202020204" pitchFamily="34" charset="0"/>
              <a:buChar char="•"/>
            </a:pPr>
            <a:r>
              <a:rPr lang="en-US" sz="1900" b="1" u="sng" dirty="0"/>
              <a:t>Engagement: </a:t>
            </a:r>
            <a:r>
              <a:rPr lang="en-US" sz="1900" b="1" dirty="0"/>
              <a:t> User engagement is highest on Mondays and Fridays and lowest on Sundays.</a:t>
            </a:r>
          </a:p>
          <a:p>
            <a:pPr marL="285750" indent="-285750">
              <a:spcBef>
                <a:spcPts val="100"/>
              </a:spcBef>
              <a:spcAft>
                <a:spcPts val="120"/>
              </a:spcAft>
              <a:buFont typeface="Arial" panose="020B0604020202020204" pitchFamily="34" charset="0"/>
              <a:buChar char="•"/>
            </a:pPr>
            <a:r>
              <a:rPr lang="en-US" sz="1900" b="1" dirty="0"/>
              <a:t>Despite fewer tweets on Fridays, user engagement remains high, indicating active interactions on the platform.</a:t>
            </a:r>
          </a:p>
        </p:txBody>
      </p:sp>
      <p:pic>
        <p:nvPicPr>
          <p:cNvPr id="20" name="Picture 19">
            <a:extLst>
              <a:ext uri="{FF2B5EF4-FFF2-40B4-BE49-F238E27FC236}">
                <a16:creationId xmlns:a16="http://schemas.microsoft.com/office/drawing/2014/main" id="{45597957-8FB7-40A8-2F08-71D9A6041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099" y="940730"/>
            <a:ext cx="6605901" cy="3503960"/>
          </a:xfrm>
          <a:prstGeom prst="rect">
            <a:avLst/>
          </a:prstGeom>
        </p:spPr>
      </p:pic>
    </p:spTree>
    <p:extLst>
      <p:ext uri="{BB962C8B-B14F-4D97-AF65-F5344CB8AC3E}">
        <p14:creationId xmlns:p14="http://schemas.microsoft.com/office/powerpoint/2010/main" val="101084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D0F-67B2-E3DF-03A0-1094CA40993B}"/>
              </a:ext>
            </a:extLst>
          </p:cNvPr>
          <p:cNvSpPr>
            <a:spLocks noGrp="1"/>
          </p:cNvSpPr>
          <p:nvPr>
            <p:ph type="title"/>
          </p:nvPr>
        </p:nvSpPr>
        <p:spPr>
          <a:xfrm>
            <a:off x="119398" y="269239"/>
            <a:ext cx="11859242" cy="701675"/>
          </a:xfrm>
        </p:spPr>
        <p:txBody>
          <a:bodyPr>
            <a:normAutofit/>
          </a:bodyPr>
          <a:lstStyle/>
          <a:p>
            <a:pPr algn="ctr"/>
            <a:r>
              <a:rPr lang="en-US" sz="3600" b="1" dirty="0"/>
              <a:t>Engagement Rate vs. Tweet Timing</a:t>
            </a:r>
            <a:endParaRPr lang="en-IN" sz="3600" b="1" dirty="0"/>
          </a:p>
        </p:txBody>
      </p:sp>
      <p:pic>
        <p:nvPicPr>
          <p:cNvPr id="5" name="Content Placeholder 4">
            <a:extLst>
              <a:ext uri="{FF2B5EF4-FFF2-40B4-BE49-F238E27FC236}">
                <a16:creationId xmlns:a16="http://schemas.microsoft.com/office/drawing/2014/main" id="{95F5C225-E4A6-9E29-3A65-CA8FB85A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97" y="1261700"/>
            <a:ext cx="8559047" cy="5432611"/>
          </a:xfrm>
        </p:spPr>
      </p:pic>
      <p:sp>
        <p:nvSpPr>
          <p:cNvPr id="7" name="TextBox 6">
            <a:extLst>
              <a:ext uri="{FF2B5EF4-FFF2-40B4-BE49-F238E27FC236}">
                <a16:creationId xmlns:a16="http://schemas.microsoft.com/office/drawing/2014/main" id="{339E79D4-8E25-D4BD-9CFF-4F00151E4FCB}"/>
              </a:ext>
            </a:extLst>
          </p:cNvPr>
          <p:cNvSpPr txBox="1"/>
          <p:nvPr/>
        </p:nvSpPr>
        <p:spPr>
          <a:xfrm>
            <a:off x="8866094" y="1084729"/>
            <a:ext cx="3112546" cy="353943"/>
          </a:xfrm>
          <a:prstGeom prst="rect">
            <a:avLst/>
          </a:prstGeom>
          <a:noFill/>
        </p:spPr>
        <p:txBody>
          <a:bodyPr wrap="square" rtlCol="0">
            <a:spAutoFit/>
          </a:bodyPr>
          <a:lstStyle/>
          <a:p>
            <a:r>
              <a:rPr lang="en-IN" sz="1700" b="1" dirty="0"/>
              <a:t>Note:</a:t>
            </a:r>
          </a:p>
        </p:txBody>
      </p:sp>
      <p:sp>
        <p:nvSpPr>
          <p:cNvPr id="3" name="TextBox 2">
            <a:extLst>
              <a:ext uri="{FF2B5EF4-FFF2-40B4-BE49-F238E27FC236}">
                <a16:creationId xmlns:a16="http://schemas.microsoft.com/office/drawing/2014/main" id="{CF173673-72A8-CE6C-3ABF-52D034E4D57F}"/>
              </a:ext>
            </a:extLst>
          </p:cNvPr>
          <p:cNvSpPr txBox="1"/>
          <p:nvPr/>
        </p:nvSpPr>
        <p:spPr>
          <a:xfrm>
            <a:off x="8866094" y="1950720"/>
            <a:ext cx="3112546" cy="4247317"/>
          </a:xfrm>
          <a:prstGeom prst="rect">
            <a:avLst/>
          </a:prstGeom>
          <a:noFill/>
        </p:spPr>
        <p:txBody>
          <a:bodyPr wrap="square" rtlCol="0">
            <a:spAutoFit/>
          </a:bodyPr>
          <a:lstStyle/>
          <a:p>
            <a:pPr algn="ctr"/>
            <a:r>
              <a:rPr lang="en-US" sz="3000" b="1" dirty="0"/>
              <a:t>Heatmap analysis </a:t>
            </a:r>
          </a:p>
          <a:p>
            <a:pPr marL="285750" indent="-285750">
              <a:buFont typeface="Arial" panose="020B0604020202020204" pitchFamily="34" charset="0"/>
              <a:buChar char="•"/>
            </a:pPr>
            <a:r>
              <a:rPr lang="en-US" sz="2000" dirty="0"/>
              <a:t>Engagement peaks during </a:t>
            </a:r>
            <a:r>
              <a:rPr lang="en-US" sz="2000" b="1" dirty="0"/>
              <a:t>12 PM - 2 PM</a:t>
            </a:r>
            <a:r>
              <a:rPr lang="en-US" sz="2000" dirty="0"/>
              <a:t> and </a:t>
            </a:r>
            <a:r>
              <a:rPr lang="en-US" sz="2000" b="1" dirty="0"/>
              <a:t>7 PM - 9 PM</a:t>
            </a:r>
            <a:r>
              <a:rPr lang="en-US" sz="2000" dirty="0"/>
              <a:t>, with </a:t>
            </a:r>
            <a:r>
              <a:rPr lang="en-US" sz="2000" b="1" dirty="0"/>
              <a:t>Monday</a:t>
            </a:r>
            <a:r>
              <a:rPr lang="en-US" sz="2000" dirty="0"/>
              <a:t> and </a:t>
            </a:r>
            <a:r>
              <a:rPr lang="en-US" sz="2000" b="1" dirty="0"/>
              <a:t>Friday</a:t>
            </a:r>
            <a:r>
              <a:rPr lang="en-US" sz="2000" dirty="0"/>
              <a:t> having the highest engagement rates.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These time slots offer influencers the best opportunity to capture audience attention and increase interaction.</a:t>
            </a:r>
            <a:endParaRPr lang="en-IN" sz="2000" dirty="0"/>
          </a:p>
        </p:txBody>
      </p:sp>
    </p:spTree>
    <p:extLst>
      <p:ext uri="{BB962C8B-B14F-4D97-AF65-F5344CB8AC3E}">
        <p14:creationId xmlns:p14="http://schemas.microsoft.com/office/powerpoint/2010/main" val="129637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EB986D-F1EC-82E5-1FC5-8AC31B2533BD}"/>
              </a:ext>
            </a:extLst>
          </p:cNvPr>
          <p:cNvSpPr>
            <a:spLocks noGrp="1"/>
          </p:cNvSpPr>
          <p:nvPr>
            <p:ph type="title"/>
          </p:nvPr>
        </p:nvSpPr>
        <p:spPr>
          <a:xfrm>
            <a:off x="215152" y="286871"/>
            <a:ext cx="11698941" cy="699247"/>
          </a:xfrm>
        </p:spPr>
        <p:txBody>
          <a:bodyPr>
            <a:noAutofit/>
          </a:bodyPr>
          <a:lstStyle/>
          <a:p>
            <a:pPr algn="ctr"/>
            <a:r>
              <a:rPr lang="en-US" sz="3600" b="1" dirty="0"/>
              <a:t>Tweet Volume vs. Engagement Rate</a:t>
            </a:r>
            <a:endParaRPr lang="en-IN" sz="3600" b="1" dirty="0"/>
          </a:p>
        </p:txBody>
      </p:sp>
      <p:sp>
        <p:nvSpPr>
          <p:cNvPr id="3" name="Content Placeholder 2">
            <a:extLst>
              <a:ext uri="{FF2B5EF4-FFF2-40B4-BE49-F238E27FC236}">
                <a16:creationId xmlns:a16="http://schemas.microsoft.com/office/drawing/2014/main" id="{12255C63-C75F-C62C-23A5-4D322801F68F}"/>
              </a:ext>
            </a:extLst>
          </p:cNvPr>
          <p:cNvSpPr>
            <a:spLocks noGrp="1"/>
          </p:cNvSpPr>
          <p:nvPr>
            <p:ph idx="1"/>
          </p:nvPr>
        </p:nvSpPr>
        <p:spPr>
          <a:xfrm>
            <a:off x="197223" y="5091952"/>
            <a:ext cx="11797554" cy="1622612"/>
          </a:xfrm>
        </p:spPr>
        <p:txBody>
          <a:bodyPr>
            <a:normAutofit/>
          </a:bodyPr>
          <a:lstStyle/>
          <a:p>
            <a:pPr marL="0" indent="0">
              <a:buNone/>
            </a:pPr>
            <a:r>
              <a:rPr lang="en-US" sz="2000" b="1" dirty="0"/>
              <a:t>First picture shows number of tweets in different groups over time. Second picture shows how much people engaged with tweets in different groups over time. Some groups had more tweets, but other groups had higher tweet engagement. Both pictures show ups and downs, meaning tweet activity and engagement changed a lot during the time shown.</a:t>
            </a:r>
          </a:p>
          <a:p>
            <a:pPr marL="0" indent="0">
              <a:buNone/>
            </a:pPr>
            <a:endParaRPr lang="en-IN" sz="2000" dirty="0"/>
          </a:p>
        </p:txBody>
      </p:sp>
      <p:pic>
        <p:nvPicPr>
          <p:cNvPr id="5" name="Content Placeholder 4">
            <a:extLst>
              <a:ext uri="{FF2B5EF4-FFF2-40B4-BE49-F238E27FC236}">
                <a16:creationId xmlns:a16="http://schemas.microsoft.com/office/drawing/2014/main" id="{936559D0-AC88-A8C4-3530-1DEA6A1C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1486"/>
            <a:ext cx="6604000" cy="3675098"/>
          </a:xfrm>
          <a:prstGeom prst="rect">
            <a:avLst/>
          </a:prstGeom>
        </p:spPr>
      </p:pic>
      <p:pic>
        <p:nvPicPr>
          <p:cNvPr id="7" name="Picture 6">
            <a:extLst>
              <a:ext uri="{FF2B5EF4-FFF2-40B4-BE49-F238E27FC236}">
                <a16:creationId xmlns:a16="http://schemas.microsoft.com/office/drawing/2014/main" id="{F2F9B8A6-CC79-A971-8E77-30FA7085D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1" y="1201486"/>
            <a:ext cx="6522719" cy="3675098"/>
          </a:xfrm>
          <a:prstGeom prst="rect">
            <a:avLst/>
          </a:prstGeom>
        </p:spPr>
      </p:pic>
    </p:spTree>
    <p:extLst>
      <p:ext uri="{BB962C8B-B14F-4D97-AF65-F5344CB8AC3E}">
        <p14:creationId xmlns:p14="http://schemas.microsoft.com/office/powerpoint/2010/main" val="177948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D06F9-BDFD-AB4E-EE7D-6F1225C34290}"/>
              </a:ext>
            </a:extLst>
          </p:cNvPr>
          <p:cNvSpPr>
            <a:spLocks noGrp="1"/>
          </p:cNvSpPr>
          <p:nvPr>
            <p:ph type="title"/>
          </p:nvPr>
        </p:nvSpPr>
        <p:spPr>
          <a:xfrm>
            <a:off x="296069" y="547688"/>
            <a:ext cx="11599862" cy="617537"/>
          </a:xfrm>
        </p:spPr>
        <p:txBody>
          <a:bodyPr>
            <a:noAutofit/>
          </a:bodyPr>
          <a:lstStyle/>
          <a:p>
            <a:pPr algn="ctr"/>
            <a:r>
              <a:rPr lang="en-US" sz="3600" b="1" dirty="0"/>
              <a:t>Weekly Engagement Trends</a:t>
            </a:r>
            <a:endParaRPr lang="en-IN" sz="3600" b="1" dirty="0"/>
          </a:p>
        </p:txBody>
      </p:sp>
      <p:pic>
        <p:nvPicPr>
          <p:cNvPr id="6" name="Content Placeholder 3">
            <a:extLst>
              <a:ext uri="{FF2B5EF4-FFF2-40B4-BE49-F238E27FC236}">
                <a16:creationId xmlns:a16="http://schemas.microsoft.com/office/drawing/2014/main" id="{CD634191-F568-9B02-4A45-56A26A1E6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3180"/>
            <a:ext cx="8982994" cy="4933166"/>
          </a:xfrm>
        </p:spPr>
      </p:pic>
      <p:sp>
        <p:nvSpPr>
          <p:cNvPr id="2" name="TextBox 1">
            <a:extLst>
              <a:ext uri="{FF2B5EF4-FFF2-40B4-BE49-F238E27FC236}">
                <a16:creationId xmlns:a16="http://schemas.microsoft.com/office/drawing/2014/main" id="{2CF55612-67C0-6E0D-3CCF-7DAD3CDD7A01}"/>
              </a:ext>
            </a:extLst>
          </p:cNvPr>
          <p:cNvSpPr txBox="1"/>
          <p:nvPr/>
        </p:nvSpPr>
        <p:spPr>
          <a:xfrm>
            <a:off x="8982994" y="1927412"/>
            <a:ext cx="3083500" cy="4770537"/>
          </a:xfrm>
          <a:prstGeom prst="rect">
            <a:avLst/>
          </a:prstGeom>
          <a:noFill/>
        </p:spPr>
        <p:txBody>
          <a:bodyPr wrap="square" rtlCol="0">
            <a:spAutoFit/>
          </a:bodyPr>
          <a:lstStyle/>
          <a:p>
            <a:r>
              <a:rPr lang="en-US" sz="1600" dirty="0"/>
              <a:t>The top line chart tracks the total tweet count, showing an overall increasing trend with periodic peaks and valleys. The second and third line charts display average retweets and replies per tweet, exhibiting more stable patterns with minor fluctuations. The fourth and fifth line charts represent average favorites and impressions per tweet, maintaining relatively consistent levels over time with some spikes. Overall, the visualization allows for comparing multiple engagement metrics side-by-side to analyze tweet performance trends over the displayed time period.</a:t>
            </a:r>
            <a:endParaRPr lang="en-IN" sz="1600" dirty="0"/>
          </a:p>
        </p:txBody>
      </p:sp>
    </p:spTree>
    <p:extLst>
      <p:ext uri="{BB962C8B-B14F-4D97-AF65-F5344CB8AC3E}">
        <p14:creationId xmlns:p14="http://schemas.microsoft.com/office/powerpoint/2010/main" val="133612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D0F-67B2-E3DF-03A0-1094CA40993B}"/>
              </a:ext>
            </a:extLst>
          </p:cNvPr>
          <p:cNvSpPr>
            <a:spLocks noGrp="1"/>
          </p:cNvSpPr>
          <p:nvPr>
            <p:ph type="title"/>
          </p:nvPr>
        </p:nvSpPr>
        <p:spPr>
          <a:xfrm>
            <a:off x="242047" y="474811"/>
            <a:ext cx="11707906" cy="531346"/>
          </a:xfrm>
        </p:spPr>
        <p:txBody>
          <a:bodyPr>
            <a:noAutofit/>
          </a:bodyPr>
          <a:lstStyle/>
          <a:p>
            <a:pPr algn="ctr"/>
            <a:r>
              <a:rPr lang="en-US" sz="3600" b="1" dirty="0"/>
              <a:t>TWEET TRENDS  </a:t>
            </a:r>
            <a:endParaRPr lang="en-IN" sz="3600" b="1" dirty="0"/>
          </a:p>
        </p:txBody>
      </p:sp>
      <p:sp>
        <p:nvSpPr>
          <p:cNvPr id="3" name="Content Placeholder 2">
            <a:extLst>
              <a:ext uri="{FF2B5EF4-FFF2-40B4-BE49-F238E27FC236}">
                <a16:creationId xmlns:a16="http://schemas.microsoft.com/office/drawing/2014/main" id="{15D551C6-D6E3-5CF4-B267-9ED59E574084}"/>
              </a:ext>
            </a:extLst>
          </p:cNvPr>
          <p:cNvSpPr>
            <a:spLocks noGrp="1"/>
          </p:cNvSpPr>
          <p:nvPr>
            <p:ph idx="1"/>
          </p:nvPr>
        </p:nvSpPr>
        <p:spPr>
          <a:xfrm>
            <a:off x="9039954" y="1828800"/>
            <a:ext cx="3223166" cy="4957482"/>
          </a:xfrm>
        </p:spPr>
        <p:txBody>
          <a:bodyPr>
            <a:noAutofit/>
          </a:bodyPr>
          <a:lstStyle/>
          <a:p>
            <a:r>
              <a:rPr lang="en-US" sz="1700" dirty="0"/>
              <a:t>The heatmap shows the hourly volume of tweets categorized into different topics or categories, with the x-axis representing the hours of the day (0 to 23) and the y-axis representing the categories. The color gradient from orange to blue indicates the intensity of tweet activity, with orange representing a higher volume of tweets and blue representing a lower volume. There appears to be a distinct pattern in the tweet volume across different categories, with some categories exhibiting higher activity during certain hours of the day, possibly reflecting the daily routines and interests of Twitter users.</a:t>
            </a:r>
            <a:endParaRPr lang="en-IN" sz="1700" dirty="0"/>
          </a:p>
        </p:txBody>
      </p:sp>
      <p:pic>
        <p:nvPicPr>
          <p:cNvPr id="6" name="Picture 5">
            <a:extLst>
              <a:ext uri="{FF2B5EF4-FFF2-40B4-BE49-F238E27FC236}">
                <a16:creationId xmlns:a16="http://schemas.microsoft.com/office/drawing/2014/main" id="{45B20F66-28BA-102F-34E9-EB2105CB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65656"/>
            <a:ext cx="9235439" cy="5142653"/>
          </a:xfrm>
          <a:prstGeom prst="rect">
            <a:avLst/>
          </a:prstGeom>
        </p:spPr>
      </p:pic>
    </p:spTree>
    <p:extLst>
      <p:ext uri="{BB962C8B-B14F-4D97-AF65-F5344CB8AC3E}">
        <p14:creationId xmlns:p14="http://schemas.microsoft.com/office/powerpoint/2010/main" val="340907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
  <TotalTime>529</TotalTime>
  <Words>957</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Canva Sans</vt:lpstr>
      <vt:lpstr>Corbel</vt:lpstr>
      <vt:lpstr>Wingdings</vt:lpstr>
      <vt:lpstr>Banded</vt:lpstr>
      <vt:lpstr>PowerPoint Presentation</vt:lpstr>
      <vt:lpstr>Objective:</vt:lpstr>
      <vt:lpstr>Introduction:</vt:lpstr>
      <vt:lpstr>Key Metrics &amp; Dataset Overview:</vt:lpstr>
      <vt:lpstr>Weekly Trends </vt:lpstr>
      <vt:lpstr>Engagement Rate vs. Tweet Timing</vt:lpstr>
      <vt:lpstr>Tweet Volume vs. Engagement Rate</vt:lpstr>
      <vt:lpstr>Weekly Engagement Trends</vt:lpstr>
      <vt:lpstr>TWEET TRENDS  </vt:lpstr>
      <vt:lpstr>TWEET TRENDS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se puchna padega/think/anything you want bro</dc:title>
  <dc:creator>Nilesh Gandhi</dc:creator>
  <cp:lastModifiedBy>M Sethi</cp:lastModifiedBy>
  <cp:revision>25</cp:revision>
  <dcterms:created xsi:type="dcterms:W3CDTF">2024-03-21T01:52:48Z</dcterms:created>
  <dcterms:modified xsi:type="dcterms:W3CDTF">2024-09-04T02:49:24Z</dcterms:modified>
</cp:coreProperties>
</file>