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23" r:id="rId7"/>
    <p:sldId id="324" r:id="rId8"/>
    <p:sldId id="307" r:id="rId9"/>
    <p:sldId id="281" r:id="rId10"/>
    <p:sldId id="325" r:id="rId11"/>
    <p:sldId id="314" r:id="rId12"/>
    <p:sldId id="317" r:id="rId13"/>
    <p:sldId id="318" r:id="rId14"/>
    <p:sldId id="319" r:id="rId15"/>
    <p:sldId id="321" r:id="rId16"/>
    <p:sldId id="329" r:id="rId17"/>
    <p:sldId id="331" r:id="rId18"/>
    <p:sldId id="322" r:id="rId19"/>
    <p:sldId id="330" r:id="rId20"/>
    <p:sldId id="327" r:id="rId21"/>
    <p:sldId id="332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5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F2F9-AF5E-3640-2EF3-3F42566C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D97DE-2CF2-58BD-1F3F-0A32C2C25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054CF-6407-349A-0509-F8C0248F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3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7D83-EEF2-1AD0-09C7-9D316FFC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35380-1755-4FC4-BDCC-D2CF37D61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BC59B-6A2A-8D22-94F1-AF47913B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CBA08-1869-2672-4D64-A2B3DA56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792B8C-6947-C426-8C29-98DBC65D5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C243A-FB6B-1401-AEB1-1C7FE138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3BC4-4AE7-A076-5502-10B843A7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AEFFE-5CC4-53CE-AF1E-ABF61BF21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A4579-3654-69F4-2FA4-F9410C0D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gKkwMYJNiKa_Uq5qIM7Rrfs3gVd74kP/view?usp=sharing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ts val="2700"/>
              </a:lnSpc>
            </a:pPr>
            <a:r>
              <a:rPr lang="en-US" sz="3200" b="1" i="0" dirty="0">
                <a:solidFill>
                  <a:srgbClr val="002060"/>
                </a:solidFill>
                <a:effectLst/>
                <a:latin typeface="+mn-lt"/>
              </a:rPr>
              <a:t>Credit Card Fraud Detection: Capstone Project (DA)</a:t>
            </a:r>
            <a:br>
              <a:rPr lang="en-US" sz="3200" b="1" i="0" dirty="0">
                <a:solidFill>
                  <a:srgbClr val="002060"/>
                </a:solidFill>
                <a:effectLst/>
                <a:latin typeface="+mn-lt"/>
              </a:rPr>
            </a:br>
            <a:br>
              <a:rPr lang="en-US" sz="1800" b="1" i="0" dirty="0">
                <a:solidFill>
                  <a:srgbClr val="002060"/>
                </a:solidFill>
                <a:effectLst/>
                <a:latin typeface="+mn-lt"/>
              </a:rPr>
            </a:br>
            <a:r>
              <a:rPr lang="en-IN" sz="1800" b="1" i="0" dirty="0">
                <a:solidFill>
                  <a:srgbClr val="1A202C"/>
                </a:solidFill>
                <a:effectLst/>
                <a:latin typeface="+mn-lt"/>
              </a:rPr>
              <a:t>By :</a:t>
            </a:r>
            <a:r>
              <a:rPr lang="en-IN" sz="1800" dirty="0">
                <a:solidFill>
                  <a:srgbClr val="1A202C"/>
                </a:solidFill>
                <a:latin typeface="+mn-lt"/>
              </a:rPr>
              <a:t> </a:t>
            </a:r>
            <a:r>
              <a:rPr lang="en-IN" sz="1800" b="0" i="0" dirty="0">
                <a:solidFill>
                  <a:srgbClr val="1A202C"/>
                </a:solidFill>
                <a:effectLst/>
                <a:latin typeface="+mn-lt"/>
              </a:rPr>
              <a:t>Meenakshi Sharma</a:t>
            </a:r>
            <a:br>
              <a:rPr lang="en-IN" sz="1800" b="0" i="0" dirty="0">
                <a:solidFill>
                  <a:srgbClr val="1A202C"/>
                </a:solidFill>
                <a:effectLst/>
                <a:latin typeface="+mn-lt"/>
              </a:rPr>
            </a:br>
            <a:r>
              <a:rPr lang="en-IN" sz="1800" b="0" i="0" dirty="0" err="1">
                <a:solidFill>
                  <a:srgbClr val="1A202C"/>
                </a:solidFill>
                <a:effectLst/>
                <a:latin typeface="+mn-lt"/>
              </a:rPr>
              <a:t>sindhu</a:t>
            </a:r>
            <a:r>
              <a:rPr lang="en-IN" sz="1800" b="0" i="0" dirty="0">
                <a:solidFill>
                  <a:srgbClr val="1A202C"/>
                </a:solidFill>
                <a:effectLst/>
                <a:latin typeface="+mn-lt"/>
              </a:rPr>
              <a:t> l </a:t>
            </a:r>
            <a:br>
              <a:rPr lang="en-IN" sz="1800" b="0" i="0" dirty="0">
                <a:solidFill>
                  <a:srgbClr val="1A202C"/>
                </a:solidFill>
                <a:effectLst/>
                <a:latin typeface="+mn-lt"/>
              </a:rPr>
            </a:br>
            <a:r>
              <a:rPr lang="en-IN" sz="1800" b="0" i="0" dirty="0" err="1">
                <a:solidFill>
                  <a:srgbClr val="222222"/>
                </a:solidFill>
                <a:effectLst/>
                <a:latin typeface="+mn-lt"/>
              </a:rPr>
              <a:t>Dhemath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+mn-lt"/>
              </a:rPr>
              <a:t> Dhanraj</a:t>
            </a:r>
            <a:endParaRPr lang="en-US" sz="1800" b="1" i="0" dirty="0">
              <a:solidFill>
                <a:srgbClr val="00206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-72201"/>
            <a:ext cx="10382453" cy="1012782"/>
          </a:xfrm>
        </p:spPr>
        <p:txBody>
          <a:bodyPr/>
          <a:lstStyle/>
          <a:p>
            <a:r>
              <a:rPr lang="en-US" sz="3200" dirty="0"/>
              <a:t>Fraud vs Non-fraud (category wise)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2919" y="1472147"/>
            <a:ext cx="5535038" cy="4656279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Gas_transport</a:t>
            </a:r>
            <a:r>
              <a:rPr lang="en-US" sz="2000" dirty="0"/>
              <a:t> and </a:t>
            </a:r>
            <a:r>
              <a:rPr lang="en-US" sz="2000" b="1" dirty="0"/>
              <a:t>Grocery Point of Sale (</a:t>
            </a:r>
            <a:r>
              <a:rPr lang="en-US" sz="2000" b="1" dirty="0" err="1"/>
              <a:t>grocery_pos</a:t>
            </a:r>
            <a:r>
              <a:rPr lang="en-US" sz="2000" b="1" dirty="0"/>
              <a:t>)</a:t>
            </a:r>
            <a:r>
              <a:rPr lang="en-US" sz="2000" dirty="0"/>
              <a:t> categories show the highest percentages of non-fraudulent transactions, exceeding 10%.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Shopping Point of Sale (</a:t>
            </a:r>
            <a:r>
              <a:rPr lang="en-US" sz="2000" b="1" dirty="0" err="1"/>
              <a:t>shopping_pos</a:t>
            </a:r>
            <a:r>
              <a:rPr lang="en-US" sz="2000" b="1" dirty="0"/>
              <a:t>)</a:t>
            </a:r>
            <a:r>
              <a:rPr lang="en-US" sz="2000" dirty="0"/>
              <a:t> has a notably higher fraud occurrence, around 0.14%, followed by other categories averaging 0.13% fraud.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Entertainment and Home categories</a:t>
            </a:r>
            <a:r>
              <a:rPr lang="en-US" sz="2000" dirty="0"/>
              <a:t> demonstrate very low fraud percentages, suggesting they are less susceptible areas.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82527" y="457199"/>
            <a:ext cx="44349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D114F1-7A4B-15C7-B7F8-A4D8CD5F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09" y="1482557"/>
            <a:ext cx="6491591" cy="448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73932"/>
            <a:ext cx="9879437" cy="778213"/>
          </a:xfrm>
        </p:spPr>
        <p:txBody>
          <a:bodyPr/>
          <a:lstStyle/>
          <a:p>
            <a:r>
              <a:rPr lang="en-US" dirty="0"/>
              <a:t>Fraud vs Non-fraud (state wise)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830" y="2331958"/>
            <a:ext cx="4233951" cy="370426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East Region</a:t>
            </a:r>
            <a:r>
              <a:rPr lang="en-US" dirty="0"/>
              <a:t>: Dominates in both non-fraud (52.92%) and the highest fraud percentage (0.32%)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South and West Regions</a:t>
            </a:r>
            <a:r>
              <a:rPr lang="en-US" dirty="0"/>
              <a:t>: Both show relatively lower non-fraud percentages (17.46% and 14.76%) and identical fraud percentages (0.09%).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North Region</a:t>
            </a:r>
            <a:r>
              <a:rPr lang="en-US" dirty="0"/>
              <a:t>: Registers the lowest non-fraud (14.28%) and fraud (0.08%) percentages compared to other regions.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3848" y="442911"/>
            <a:ext cx="378152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361A7D9-61E5-CBE9-313D-459007C0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230582"/>
            <a:ext cx="7524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246232"/>
          </a:xfrm>
        </p:spPr>
        <p:txBody>
          <a:bodyPr/>
          <a:lstStyle/>
          <a:p>
            <a:r>
              <a:rPr lang="en-US" dirty="0"/>
              <a:t>Fraud vs Non-fraud (age wise)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746" y="2303028"/>
            <a:ext cx="4387173" cy="366975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Middle-Aged Focus:</a:t>
            </a:r>
            <a:r>
              <a:rPr lang="en-US" dirty="0"/>
              <a:t> Middle-aged individuals (30-50) exhibit the highest number of transactions, both fraudulent and non-fraudulent.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Young Adults and Seniors:</a:t>
            </a:r>
            <a:r>
              <a:rPr lang="en-US" dirty="0"/>
              <a:t> Have relatively fewer transactions yet still show some instances of fraud.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4476" y="5048655"/>
            <a:ext cx="404589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4EFA15-32D5-C2F9-AE2D-299FF2EF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52156"/>
            <a:ext cx="7524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65AB8-B63E-31B1-AA7D-E9180F7E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9C5EBF-8D3E-59ED-4749-24E73DB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10641437" cy="360208"/>
          </a:xfrm>
        </p:spPr>
        <p:txBody>
          <a:bodyPr/>
          <a:lstStyle/>
          <a:p>
            <a:pPr algn="ctr"/>
            <a:r>
              <a:rPr lang="en-US" sz="3200" dirty="0"/>
              <a:t>Fraud vs Non-fraud (city population wise)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B7A8-EF0D-2B09-A363-98910AD44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830" y="2070057"/>
            <a:ext cx="4233951" cy="3966167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Very-Low Population Cities:</a:t>
            </a:r>
            <a:r>
              <a:rPr lang="en-US" dirty="0"/>
              <a:t> Show the highest activity for both non-fraudulent and fraudulent transactions, indicating a need for fraud monitoring and preventive measures in these locations.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Consistency Across Other Groups:</a:t>
            </a:r>
            <a:r>
              <a:rPr lang="en-US" dirty="0"/>
              <a:t> Fraud remains relatively low in Low, Average, Above Average, High, and Very High population groups but warrants attention due to non-zero occurrences.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FF702-A74C-7845-E657-834D050F9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206E9F-8204-D910-22BD-1AA85261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70057"/>
            <a:ext cx="7524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81B57-47B1-FCE7-6A4D-A4E78ADF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5080-06DD-38D1-0CA9-846F7575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654794"/>
          </a:xfrm>
        </p:spPr>
        <p:txBody>
          <a:bodyPr/>
          <a:lstStyle/>
          <a:p>
            <a:r>
              <a:rPr lang="en-US" dirty="0"/>
              <a:t>        Flow Chart of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A3BB7-84DF-9DCB-4896-21E7A22A9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F5E6-2AA1-8BD2-226F-96960B04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460490"/>
            <a:ext cx="9591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41248"/>
            <a:ext cx="10359957" cy="610897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496703-09D0-3F4F-9B68-FECA4C45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99748"/>
              </p:ext>
            </p:extLst>
          </p:nvPr>
        </p:nvGraphicFramePr>
        <p:xfrm>
          <a:off x="740923" y="1770433"/>
          <a:ext cx="10710151" cy="462063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98451">
                  <a:extLst>
                    <a:ext uri="{9D8B030D-6E8A-4147-A177-3AD203B41FA5}">
                      <a16:colId xmlns:a16="http://schemas.microsoft.com/office/drawing/2014/main" val="1827616024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60165380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3210321870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015193931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4292541370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41512390"/>
                    </a:ext>
                  </a:extLst>
                </a:gridCol>
              </a:tblGrid>
              <a:tr h="505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F1_Score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ROC_AUC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19304"/>
                  </a:ext>
                </a:extLst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Adasyn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428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  <a:br>
                        <a:rPr lang="en-US" dirty="0"/>
                      </a:br>
                      <a:r>
                        <a:rPr lang="en-US" dirty="0"/>
                        <a:t>(Smote)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94.8%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807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Adasyn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92.4%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7319032"/>
                  </a:ext>
                </a:extLst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Hypertuning</a:t>
                      </a:r>
                      <a:r>
                        <a:rPr lang="en-US" dirty="0"/>
                        <a:t> with smote)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94.2%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96.9%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718125"/>
                  </a:ext>
                </a:extLst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br>
                        <a:rPr lang="en-US" dirty="0"/>
                      </a:br>
                      <a:r>
                        <a:rPr lang="en-US" dirty="0"/>
                        <a:t>(Smote)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98.9%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39.2%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98.9%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301851"/>
                  </a:ext>
                </a:extLst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Adasyn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98.7%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5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8459C-81C7-017D-FB6B-ADF44163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C88A-86E8-2EE0-60E0-1051B8CD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129500"/>
          </a:xfrm>
        </p:spPr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2E643-9656-0CA5-1070-C80234B62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8F85F3-10CE-9747-8D0F-8AD0F852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4" y="1315362"/>
            <a:ext cx="11060348" cy="2186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10FBB-AC2F-0FEC-6C8B-656A0B37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" y="3630544"/>
            <a:ext cx="12036922" cy="30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934E-7D7D-0888-06C8-B8B52DC4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0836C-AD82-9D30-CC4D-3D2C4E6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654794"/>
          </a:xfrm>
        </p:spPr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B659A5-AD0D-040D-43F4-074FE590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091448"/>
            <a:ext cx="9237410" cy="417317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02C8F"/>
                </a:solidFill>
                <a:effectLst/>
              </a:rPr>
              <a:t>Modelling Techniques Performed: Logistics Regression with ADASYN sample, Decision Trees with SMOTE and ADASYN Sample, </a:t>
            </a:r>
            <a:r>
              <a:rPr lang="en-IN" b="0" i="0" dirty="0" err="1">
                <a:solidFill>
                  <a:srgbClr val="202C8F"/>
                </a:solidFill>
                <a:effectLst/>
              </a:rPr>
              <a:t>Hypertuned</a:t>
            </a:r>
            <a:r>
              <a:rPr lang="en-IN" b="0" i="0" dirty="0">
                <a:solidFill>
                  <a:srgbClr val="202C8F"/>
                </a:solidFill>
                <a:effectLst/>
              </a:rPr>
              <a:t> Decision Trees with SMOTE sample, Random Forest Classifier with SMOTE and ADASYN sample. After performing various modelling technique , we conclude Random Forest Classifier with SMOTE sampling works better with better </a:t>
            </a:r>
            <a:r>
              <a:rPr lang="en-IN" dirty="0">
                <a:solidFill>
                  <a:srgbClr val="202C8F"/>
                </a:solidFill>
              </a:rPr>
              <a:t>F1-Score</a:t>
            </a:r>
            <a:r>
              <a:rPr lang="en-IN" b="0" i="0" dirty="0">
                <a:solidFill>
                  <a:srgbClr val="202C8F"/>
                </a:solidFill>
                <a:effectLst/>
              </a:rPr>
              <a:t> and Recall values. So choosing </a:t>
            </a:r>
            <a:r>
              <a:rPr lang="en-IN" b="1" i="0" dirty="0">
                <a:solidFill>
                  <a:srgbClr val="202C8F"/>
                </a:solidFill>
                <a:effectLst/>
              </a:rPr>
              <a:t>Random Forest SMOTE </a:t>
            </a:r>
            <a:r>
              <a:rPr lang="en-IN" b="0" i="0" dirty="0">
                <a:solidFill>
                  <a:srgbClr val="202C8F"/>
                </a:solidFill>
                <a:effectLst/>
              </a:rPr>
              <a:t>analysis for Cost-Benefit Analysis.</a:t>
            </a:r>
            <a:endParaRPr lang="en-US" dirty="0">
              <a:solidFill>
                <a:srgbClr val="202C8F"/>
              </a:solidFill>
            </a:endParaRPr>
          </a:p>
          <a:p>
            <a:r>
              <a:rPr lang="en-US" b="0" i="0" dirty="0">
                <a:solidFill>
                  <a:srgbClr val="202C8F"/>
                </a:solidFill>
                <a:effectLst/>
              </a:rPr>
              <a:t>After the model is deployed Bank's final savings were amounted to dollar ‘$201861'</a:t>
            </a:r>
            <a:endParaRPr lang="en-US" dirty="0">
              <a:solidFill>
                <a:srgbClr val="202C8F"/>
              </a:solidFill>
            </a:endParaRPr>
          </a:p>
          <a:p>
            <a:r>
              <a:rPr lang="en-US" b="1" dirty="0"/>
              <a:t>East Region</a:t>
            </a:r>
            <a:r>
              <a:rPr lang="en-US" dirty="0"/>
              <a:t>: Highest in transaction activity, with a noticeable differential in fraud cases, indicating a potential focus area for enhanced fraud detection mechanisms.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Fraudulent activities are generally low but vary across categories, highlighting particular areas (like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</a:rPr>
              <a:t>shopping_pos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) requiring more stringent monitoring. </a:t>
            </a:r>
          </a:p>
          <a:p>
            <a:r>
              <a:rPr lang="en-US" dirty="0"/>
              <a:t>Focus on implementing targeted fraud prevention strategies, particularly in very-low-population cities, while maintaining vigilance across all population groups.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A2600-319B-1B77-E861-0DF2F0D91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0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D51C-3081-FBE2-D9AF-5BD1A240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Submission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4CF9-BF9E-B456-9542-ECD293644B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submission video file exceeds the allowed limit of 50 MB to upload on </a:t>
            </a:r>
            <a:r>
              <a:rPr lang="en-IN" dirty="0" err="1"/>
              <a:t>Upgrad</a:t>
            </a:r>
            <a:r>
              <a:rPr lang="en-IN" dirty="0"/>
              <a:t> learn portal, hence the video has been uploaded to Google drive. Kindly access the video file using below link: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Video : </a:t>
            </a:r>
            <a:r>
              <a:rPr lang="en-IN" dirty="0">
                <a:hlinkClick r:id="rId2"/>
              </a:rPr>
              <a:t>https://drive.google.com/file/d/10gKkwMYJNiKa_Uq5qIM7Rrfs3gVd74kP/view?usp=sharing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1DB3-EB67-5DE8-B418-49A5CB681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8688"/>
            <a:ext cx="6583680" cy="6763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2809"/>
            <a:ext cx="6583680" cy="399917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en-US" dirty="0"/>
              <a:t>Problem Statement   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en-US" dirty="0"/>
              <a:t>Objective &amp; Key Goals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Overview Of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Insights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Cost-benefit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Conclusion &amp; Business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6" y="629258"/>
            <a:ext cx="5259554" cy="674248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38528"/>
            <a:ext cx="10321047" cy="4717916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02C8F"/>
                </a:solidFill>
                <a:effectLst/>
              </a:rPr>
              <a:t>Credit card fraud is any dishonest act or </a:t>
            </a:r>
            <a:r>
              <a:rPr lang="en-US" sz="2000" b="0" i="0" dirty="0" err="1">
                <a:solidFill>
                  <a:srgbClr val="202C8F"/>
                </a:solidFill>
                <a:effectLst/>
              </a:rPr>
              <a:t>behaviour</a:t>
            </a:r>
            <a:r>
              <a:rPr lang="en-US" sz="2000" b="0" i="0" dirty="0">
                <a:solidFill>
                  <a:srgbClr val="202C8F"/>
                </a:solidFill>
                <a:effectLst/>
              </a:rPr>
              <a:t> to obtain information without the proper </a:t>
            </a:r>
            <a:r>
              <a:rPr lang="en-US" sz="2000" b="0" i="0" dirty="0" err="1">
                <a:solidFill>
                  <a:srgbClr val="202C8F"/>
                </a:solidFill>
                <a:effectLst/>
              </a:rPr>
              <a:t>authorisation</a:t>
            </a:r>
            <a:r>
              <a:rPr lang="en-US" sz="2000" b="0" i="0" dirty="0">
                <a:solidFill>
                  <a:srgbClr val="202C8F"/>
                </a:solidFill>
                <a:effectLst/>
              </a:rPr>
              <a:t> of the account holder for financial gain.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202C8F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02C8F"/>
                </a:solidFill>
                <a:effectLst/>
              </a:rPr>
              <a:t>Among the different ways of committing fraud, skimming is the most common one. Skimming is a method used for duplicating information located on the magnetic stripe of the card.  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202C8F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02C8F"/>
                </a:solidFill>
                <a:effectLst/>
              </a:rPr>
              <a:t>Apart from this, other ways of making fraudulent transactions are as follows:</a:t>
            </a:r>
          </a:p>
          <a:p>
            <a:pPr lvl="2" algn="just"/>
            <a:r>
              <a:rPr lang="en-US" sz="2000" b="0" i="0" dirty="0">
                <a:solidFill>
                  <a:srgbClr val="202C8F"/>
                </a:solidFill>
                <a:effectLst/>
              </a:rPr>
              <a:t>Manipulation or alteration of genuine cards</a:t>
            </a:r>
          </a:p>
          <a:p>
            <a:pPr lvl="2" algn="just"/>
            <a:r>
              <a:rPr lang="en-US" sz="2000" b="0" i="0" dirty="0">
                <a:solidFill>
                  <a:srgbClr val="202C8F"/>
                </a:solidFill>
                <a:effectLst/>
              </a:rPr>
              <a:t>Creation of counterfeit cards</a:t>
            </a:r>
          </a:p>
          <a:p>
            <a:pPr lvl="2" algn="just"/>
            <a:r>
              <a:rPr lang="en-US" sz="2000" b="0" i="0" dirty="0">
                <a:solidFill>
                  <a:srgbClr val="202C8F"/>
                </a:solidFill>
                <a:effectLst/>
              </a:rPr>
              <a:t>Stolen or lost credit cards</a:t>
            </a:r>
          </a:p>
          <a:p>
            <a:pPr lvl="2" algn="just"/>
            <a:r>
              <a:rPr lang="en-US" sz="2000" b="0" i="0" dirty="0">
                <a:solidFill>
                  <a:srgbClr val="202C8F"/>
                </a:solidFill>
                <a:effectLst/>
              </a:rPr>
              <a:t>Fraudulent telemarketing</a:t>
            </a:r>
          </a:p>
          <a:p>
            <a:pPr algn="just"/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250808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471489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In the banking industry, detecting credit card fraud using machine learning is not just a trend; it is a necessity for banks, as they need to put proactive monitoring and fraud prevention mechanisms in place. 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Machine learning helps these institutions reduce time-consuming manual reviews, costly chargebacks and fees, and denial of legitimate transactions.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091E42"/>
              </a:solidFill>
              <a:effectLst/>
              <a:latin typeface="freight-text-pro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74" y="431689"/>
            <a:ext cx="7414958" cy="825543"/>
          </a:xfrm>
        </p:spPr>
        <p:txBody>
          <a:bodyPr/>
          <a:lstStyle/>
          <a:p>
            <a:r>
              <a:rPr lang="en-US" sz="3600" dirty="0"/>
              <a:t>Objective &amp; Key goals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E1695-EFB7-E6E3-3EEF-B9640B6A78A5}"/>
              </a:ext>
            </a:extLst>
          </p:cNvPr>
          <p:cNvSpPr txBox="1">
            <a:spLocks/>
          </p:cNvSpPr>
          <p:nvPr/>
        </p:nvSpPr>
        <p:spPr>
          <a:xfrm>
            <a:off x="931374" y="1680151"/>
            <a:ext cx="7965460" cy="349769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Objective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:</a:t>
            </a:r>
            <a:endParaRPr lang="en-US" altLang="en-US" sz="2400" b="1" dirty="0">
              <a:solidFill>
                <a:srgbClr val="202C8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C8F"/>
                </a:solidFill>
              </a:rPr>
              <a:t>Develop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machine learning model to detect fraudulent transactions using historical transactional data </a:t>
            </a:r>
            <a:r>
              <a:rPr lang="en-US" b="0" i="0" dirty="0">
                <a:solidFill>
                  <a:srgbClr val="202C8F"/>
                </a:solidFill>
                <a:effectLst/>
              </a:rPr>
              <a:t>with a pool of merchants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Key Goals: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solidFill>
                <a:srgbClr val="202C8F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Analyze the business impact of fraudulent transactions.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Recommend cost-effective strategies to mitigate fraud risks.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664521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6272"/>
            <a:ext cx="5259554" cy="376571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/>
              <a:t>Fraud data = 7506 Transactions (0.5789%)</a:t>
            </a:r>
          </a:p>
          <a:p>
            <a:endParaRPr lang="en-US" sz="2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/>
              <a:t>Non-Fraud data = 1289169 Transactions (99.42%)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3DACA-CD10-A44D-8BCE-EAC8638F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36" y="1731524"/>
            <a:ext cx="5732700" cy="46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0805-7FA8-FD54-774A-CE340BAA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40798"/>
            <a:ext cx="10797702" cy="900453"/>
          </a:xfrm>
        </p:spPr>
        <p:txBody>
          <a:bodyPr/>
          <a:lstStyle/>
          <a:p>
            <a:r>
              <a:rPr lang="en-US" sz="2400" dirty="0"/>
              <a:t>Visual representation of frequency of transactions and Fraudulent transactions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CA394-E347-7E43-8F82-628D04A71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16BBD0-4481-0461-56BC-65CFBBF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349"/>
            <a:ext cx="5486401" cy="410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8488BB-0088-3325-BAD6-A162C43B1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05" y="1916349"/>
            <a:ext cx="6601195" cy="39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CCFBC-B037-B5B2-943F-E4E8DA544E79}"/>
              </a:ext>
            </a:extLst>
          </p:cNvPr>
          <p:cNvSpPr txBox="1"/>
          <p:nvPr/>
        </p:nvSpPr>
        <p:spPr>
          <a:xfrm>
            <a:off x="10149191" y="6400801"/>
            <a:ext cx="204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*See insights in next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878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695" y="379380"/>
            <a:ext cx="7682732" cy="1177046"/>
          </a:xfrm>
        </p:spPr>
        <p:txBody>
          <a:bodyPr/>
          <a:lstStyle/>
          <a:p>
            <a:r>
              <a:rPr lang="en-US" sz="2800" dirty="0"/>
              <a:t>Insights from frequency of transactions and Fraudulent transactions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731523"/>
            <a:ext cx="7043618" cy="4310461"/>
          </a:xfrm>
        </p:spPr>
        <p:txBody>
          <a:bodyPr>
            <a:normAutofit fontScale="92500"/>
          </a:bodyPr>
          <a:lstStyle/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 Overall Transaction Trends</a:t>
            </a:r>
            <a:r>
              <a:rPr lang="en-US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December 2019</a:t>
            </a:r>
            <a:r>
              <a:rPr lang="en-US" dirty="0"/>
              <a:t>: Reported the highest number of transactions, exceeding 140,000.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Fluctuations</a:t>
            </a:r>
            <a:r>
              <a:rPr lang="en-US" dirty="0"/>
              <a:t>: Monthly transaction counts varied, with peaks in </a:t>
            </a:r>
            <a:r>
              <a:rPr lang="en-US" b="1" dirty="0"/>
              <a:t>August 2019</a:t>
            </a:r>
            <a:r>
              <a:rPr lang="en-US" dirty="0"/>
              <a:t> and </a:t>
            </a:r>
            <a:r>
              <a:rPr lang="en-US" b="1" dirty="0"/>
              <a:t>January 2020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 Fraudulent Transaction Patterns</a:t>
            </a:r>
            <a:r>
              <a:rPr lang="en-US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December 2019</a:t>
            </a:r>
            <a:r>
              <a:rPr lang="en-US" dirty="0"/>
              <a:t>: Also saw the highest number of fraudulent transactions, reaching around 600.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Significant Variations</a:t>
            </a:r>
            <a:r>
              <a:rPr lang="en-US" dirty="0"/>
              <a:t>: Peaks observed in </a:t>
            </a:r>
            <a:r>
              <a:rPr lang="en-US" b="1" dirty="0"/>
              <a:t>December 2019</a:t>
            </a:r>
            <a:r>
              <a:rPr lang="en-US" dirty="0"/>
              <a:t>, </a:t>
            </a:r>
            <a:r>
              <a:rPr lang="en-US" b="1" dirty="0"/>
              <a:t>January 2020</a:t>
            </a:r>
            <a:r>
              <a:rPr lang="en-US" dirty="0"/>
              <a:t>, and </a:t>
            </a:r>
            <a:r>
              <a:rPr lang="en-US" b="1" dirty="0"/>
              <a:t>May 2020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10019489" cy="240837"/>
          </a:xfrm>
        </p:spPr>
        <p:txBody>
          <a:bodyPr/>
          <a:lstStyle/>
          <a:p>
            <a:r>
              <a:rPr lang="en-US" sz="3200" dirty="0"/>
              <a:t>Fraud vs Non-fraud(gender wise)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1844928"/>
            <a:ext cx="4717915" cy="4143375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Non-fraudulent activities are notably higher among females (54.46%) compared to males (44.96%).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The fraud rate is consistently low and equal for both genders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0.29%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0839E0C-F1D1-A6A4-7192-A9061173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45" y="1622577"/>
            <a:ext cx="6267855" cy="4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{3CB8C63F-EEFB-4511-9D05-99BD3BC44D6A}tf78438558_win32</Template>
  <TotalTime>1569</TotalTime>
  <Words>1000</Words>
  <Application>Microsoft Office PowerPoint</Application>
  <PresentationFormat>Widescreen</PresentationFormat>
  <Paragraphs>137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freight-text-pro</vt:lpstr>
      <vt:lpstr>Sabon Next LT</vt:lpstr>
      <vt:lpstr>Wingdings</vt:lpstr>
      <vt:lpstr>Custom</vt:lpstr>
      <vt:lpstr>Credit Card Fraud Detection: Capstone Project (DA)  By : Meenakshi Sharma sindhu l  Dhemath Dhanraj</vt:lpstr>
      <vt:lpstr>agenda</vt:lpstr>
      <vt:lpstr>Introduction</vt:lpstr>
      <vt:lpstr>Problem Statement</vt:lpstr>
      <vt:lpstr>Objective &amp; Key goals</vt:lpstr>
      <vt:lpstr>Overview of data</vt:lpstr>
      <vt:lpstr>Visual representation of frequency of transactions and Fraudulent transactions </vt:lpstr>
      <vt:lpstr>Insights from frequency of transactions and Fraudulent transactions</vt:lpstr>
      <vt:lpstr>Fraud vs Non-fraud(gender wise) </vt:lpstr>
      <vt:lpstr>Fraud vs Non-fraud (category wise)</vt:lpstr>
      <vt:lpstr>Fraud vs Non-fraud (state wise)</vt:lpstr>
      <vt:lpstr>Fraud vs Non-fraud (age wise)</vt:lpstr>
      <vt:lpstr>Fraud vs Non-fraud (city population wise)</vt:lpstr>
      <vt:lpstr>        Flow Chart of modelling</vt:lpstr>
      <vt:lpstr>Model evaluation</vt:lpstr>
      <vt:lpstr>Cost benefit analysis</vt:lpstr>
      <vt:lpstr>Conclusion &amp; Recommendation</vt:lpstr>
      <vt:lpstr>Submission Video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Meenakshi Sharma</dc:creator>
  <cp:lastModifiedBy>Meenakshi Sharma</cp:lastModifiedBy>
  <cp:revision>11</cp:revision>
  <dcterms:created xsi:type="dcterms:W3CDTF">2025-01-19T09:46:24Z</dcterms:created>
  <dcterms:modified xsi:type="dcterms:W3CDTF">2025-01-21T11:45:09Z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