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281" r:id="rId7"/>
    <p:sldId id="282" r:id="rId8"/>
    <p:sldId id="317" r:id="rId9"/>
    <p:sldId id="319" r:id="rId10"/>
    <p:sldId id="328" r:id="rId11"/>
    <p:sldId id="322" r:id="rId12"/>
    <p:sldId id="324" r:id="rId13"/>
    <p:sldId id="318" r:id="rId14"/>
    <p:sldId id="327" r:id="rId15"/>
    <p:sldId id="325" r:id="rId16"/>
    <p:sldId id="326"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9" d="100"/>
          <a:sy n="79" d="100"/>
        </p:scale>
        <p:origin x="850"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9119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8"/>
            <a:ext cx="6392421" cy="3683952"/>
          </a:xfrm>
        </p:spPr>
        <p:txBody>
          <a:bodyPr anchor="ctr"/>
          <a:lstStyle/>
          <a:p>
            <a:r>
              <a:rPr lang="en-IN" sz="3600" b="1" i="0" dirty="0">
                <a:solidFill>
                  <a:srgbClr val="1A202C"/>
                </a:solidFill>
                <a:effectLst/>
                <a:latin typeface="Gill Sans MT" panose="020B0502020104020203" pitchFamily="34" charset="0"/>
              </a:rPr>
              <a:t>Storytelling Case Study -</a:t>
            </a:r>
            <a:br>
              <a:rPr lang="en-IN" sz="3600" b="1" i="0" dirty="0">
                <a:solidFill>
                  <a:srgbClr val="1A202C"/>
                </a:solidFill>
                <a:effectLst/>
                <a:latin typeface="Gill Sans MT" panose="020B0502020104020203" pitchFamily="34" charset="0"/>
              </a:rPr>
            </a:br>
            <a:r>
              <a:rPr lang="en-IN" sz="3600" b="1" i="0" dirty="0">
                <a:solidFill>
                  <a:srgbClr val="1A202C"/>
                </a:solidFill>
                <a:effectLst/>
                <a:latin typeface="Gill Sans MT" panose="020B0502020104020203" pitchFamily="34" charset="0"/>
              </a:rPr>
              <a:t> Airbnb, NYC</a:t>
            </a:r>
            <a:br>
              <a:rPr lang="en-IN" sz="3600" b="1" i="0" dirty="0">
                <a:solidFill>
                  <a:srgbClr val="1A202C"/>
                </a:solidFill>
                <a:effectLst/>
                <a:latin typeface="circular"/>
              </a:rPr>
            </a:br>
            <a:br>
              <a:rPr lang="en-IN" sz="3600" b="1" i="0" dirty="0">
                <a:solidFill>
                  <a:srgbClr val="1A202C"/>
                </a:solidFill>
                <a:effectLst/>
                <a:latin typeface="circular"/>
              </a:rPr>
            </a:br>
            <a:r>
              <a:rPr lang="en-IN" sz="2000" b="1" i="0" dirty="0">
                <a:solidFill>
                  <a:srgbClr val="1A202C"/>
                </a:solidFill>
                <a:effectLst/>
                <a:latin typeface="circular"/>
              </a:rPr>
              <a:t>By :</a:t>
            </a:r>
            <a:r>
              <a:rPr lang="en-IN" dirty="0">
                <a:solidFill>
                  <a:srgbClr val="1A202C"/>
                </a:solidFill>
                <a:latin typeface="circular"/>
              </a:rPr>
              <a:t> </a:t>
            </a:r>
            <a:r>
              <a:rPr lang="en-IN" sz="1800" b="0" i="0" dirty="0">
                <a:solidFill>
                  <a:srgbClr val="1A202C"/>
                </a:solidFill>
                <a:effectLst/>
                <a:latin typeface="circular"/>
              </a:rPr>
              <a:t>Meenakshi Sharma, Pranav </a:t>
            </a:r>
            <a:r>
              <a:rPr lang="en-IN" sz="1800" b="0" i="0" dirty="0" err="1">
                <a:solidFill>
                  <a:srgbClr val="1A202C"/>
                </a:solidFill>
                <a:effectLst/>
                <a:latin typeface="circular"/>
              </a:rPr>
              <a:t>keshav</a:t>
            </a:r>
            <a:r>
              <a:rPr lang="en-IN" sz="1800" b="0" i="0" dirty="0">
                <a:solidFill>
                  <a:srgbClr val="1A202C"/>
                </a:solidFill>
                <a:effectLst/>
                <a:latin typeface="circular"/>
              </a:rPr>
              <a:t> </a:t>
            </a:r>
            <a:r>
              <a:rPr lang="en-IN" sz="1800" b="0" i="0" dirty="0" err="1">
                <a:solidFill>
                  <a:srgbClr val="1A202C"/>
                </a:solidFill>
                <a:effectLst/>
                <a:latin typeface="circular"/>
              </a:rPr>
              <a:t>sairipally</a:t>
            </a:r>
            <a:r>
              <a:rPr lang="en-IN" sz="1800" b="0" i="0" dirty="0">
                <a:solidFill>
                  <a:srgbClr val="1A202C"/>
                </a:solidFill>
                <a:effectLst/>
                <a:latin typeface="circular"/>
              </a:rPr>
              <a:t> and Manu Smriti</a:t>
            </a:r>
            <a:endParaRPr lang="en-US" sz="2000" b="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53815" y="136186"/>
            <a:ext cx="9501577" cy="700392"/>
          </a:xfrm>
        </p:spPr>
        <p:txBody>
          <a:bodyPr/>
          <a:lstStyle/>
          <a:p>
            <a:r>
              <a:rPr lang="en-US" sz="3200" dirty="0"/>
              <a:t>Price variation W.R.T Geography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84827" y="1186775"/>
            <a:ext cx="4931922" cy="5671226"/>
          </a:xfrm>
        </p:spPr>
        <p:txBody>
          <a:bodyPr>
            <a:normAutofit/>
          </a:bodyPr>
          <a:lstStyle/>
          <a:p>
            <a:pPr marL="342900" indent="-342900">
              <a:buFont typeface="Courier New" panose="02070309020205020404" pitchFamily="49" charset="0"/>
              <a:buChar char="o"/>
            </a:pPr>
            <a:r>
              <a:rPr lang="en-US" dirty="0"/>
              <a:t>Airbnb has good presence in Manhattan , Brooklyn and Queens.</a:t>
            </a:r>
          </a:p>
          <a:p>
            <a:endParaRPr lang="en-US" dirty="0"/>
          </a:p>
          <a:p>
            <a:pPr marL="342900" indent="-342900">
              <a:buFont typeface="Courier New" panose="02070309020205020404" pitchFamily="49" charset="0"/>
              <a:buChar char="o"/>
            </a:pPr>
            <a:r>
              <a:rPr lang="en-US" dirty="0"/>
              <a:t>Listings are maximum in Manhattan and Brooklyn owing to the high population density and it being the financial and tourism hub of NYC. Staten Island has the least number of listings, due to its low population density and very few tourism destinations.</a:t>
            </a:r>
          </a:p>
          <a:p>
            <a:endParaRPr lang="en-US"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18" name="Picture 17">
            <a:extLst>
              <a:ext uri="{FF2B5EF4-FFF2-40B4-BE49-F238E27FC236}">
                <a16:creationId xmlns:a16="http://schemas.microsoft.com/office/drawing/2014/main" id="{7B7DCC23-45CC-DAC9-1108-7A091FFA3205}"/>
              </a:ext>
            </a:extLst>
          </p:cNvPr>
          <p:cNvPicPr>
            <a:picLocks noChangeAspect="1"/>
          </p:cNvPicPr>
          <p:nvPr/>
        </p:nvPicPr>
        <p:blipFill>
          <a:blip r:embed="rId3"/>
          <a:stretch>
            <a:fillRect/>
          </a:stretch>
        </p:blipFill>
        <p:spPr>
          <a:xfrm>
            <a:off x="5466944" y="1186774"/>
            <a:ext cx="6725055" cy="5379395"/>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457199"/>
            <a:ext cx="10511627" cy="471489"/>
          </a:xfrm>
        </p:spPr>
        <p:txBody>
          <a:bodyPr/>
          <a:lstStyle/>
          <a:p>
            <a:r>
              <a:rPr lang="en-US" sz="3200" dirty="0"/>
              <a:t>Inference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4" name="Content Placeholder 7">
            <a:extLst>
              <a:ext uri="{FF2B5EF4-FFF2-40B4-BE49-F238E27FC236}">
                <a16:creationId xmlns:a16="http://schemas.microsoft.com/office/drawing/2014/main" id="{B186317C-AD3E-B078-2C8D-D0AF95E47062}"/>
              </a:ext>
            </a:extLst>
          </p:cNvPr>
          <p:cNvSpPr txBox="1">
            <a:spLocks/>
          </p:cNvSpPr>
          <p:nvPr/>
        </p:nvSpPr>
        <p:spPr>
          <a:xfrm>
            <a:off x="765973" y="1050586"/>
            <a:ext cx="10660053" cy="5807413"/>
          </a:xfrm>
          <a:prstGeom prst="rect">
            <a:avLst/>
          </a:prstGeom>
        </p:spPr>
        <p:txBody>
          <a:bodyPr>
            <a:normAutofit fontScale="625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sz="3800" dirty="0"/>
              <a:t>The number of reviews is higher at lower-priced properties than at higher-priced properties as people are less likely to book expensive rooms.</a:t>
            </a:r>
            <a:br>
              <a:rPr lang="en-US" sz="3800" dirty="0"/>
            </a:br>
            <a:endParaRPr lang="en-US" sz="3800" dirty="0"/>
          </a:p>
          <a:p>
            <a:pPr>
              <a:buFont typeface="Courier New" panose="02070309020205020404" pitchFamily="49" charset="0"/>
              <a:buChar char="o"/>
            </a:pPr>
            <a:r>
              <a:rPr lang="en-US" sz="3800" dirty="0"/>
              <a:t>Most of the listed properties are private rooms and complete homes/apt, which also account for the majority of the total price share.</a:t>
            </a:r>
            <a:br>
              <a:rPr lang="en-US" sz="3800" dirty="0"/>
            </a:br>
            <a:endParaRPr lang="en-US" sz="3800" dirty="0"/>
          </a:p>
          <a:p>
            <a:pPr>
              <a:buFont typeface="Courier New" panose="02070309020205020404" pitchFamily="49" charset="0"/>
              <a:buChar char="o"/>
            </a:pPr>
            <a:r>
              <a:rPr lang="en-US" sz="3800" dirty="0"/>
              <a:t>Expensive prime locations like Manhattan and Brooklyn can be targeted for non premium properties and Bronx for premium properties.</a:t>
            </a:r>
            <a:br>
              <a:rPr lang="en-US" sz="3800" dirty="0"/>
            </a:br>
            <a:endParaRPr lang="en-US" sz="3800" dirty="0"/>
          </a:p>
          <a:p>
            <a:pPr>
              <a:buFont typeface="Courier New" panose="02070309020205020404" pitchFamily="49" charset="0"/>
              <a:buChar char="o"/>
            </a:pPr>
            <a:r>
              <a:rPr lang="en-US" sz="3800" dirty="0"/>
              <a:t>The minimum number of nights to stay decreases with an increase in price.</a:t>
            </a:r>
            <a:br>
              <a:rPr lang="en-US" sz="3800" dirty="0"/>
            </a:br>
            <a:endParaRPr lang="en-US" sz="3800" dirty="0"/>
          </a:p>
          <a:p>
            <a:pPr>
              <a:buFont typeface="Courier New" panose="02070309020205020404" pitchFamily="49" charset="0"/>
              <a:buChar char="o"/>
            </a:pPr>
            <a:r>
              <a:rPr lang="en-US" sz="3800" dirty="0"/>
              <a:t>Property host Maya from Queens has the highest number of total reviews.</a:t>
            </a:r>
            <a:br>
              <a:rPr lang="en-US" sz="3800" dirty="0"/>
            </a:br>
            <a:endParaRPr lang="en-US" sz="3800" dirty="0"/>
          </a:p>
          <a:p>
            <a:pPr>
              <a:buFont typeface="Courier New" panose="02070309020205020404" pitchFamily="49" charset="0"/>
              <a:buChar char="o"/>
            </a:pPr>
            <a:r>
              <a:rPr lang="en-US" sz="3800" dirty="0"/>
              <a:t>Most popular listings have a minimum number of nights stay requirement ranging from 1 to 5 nights or 30 nights.</a:t>
            </a:r>
            <a:br>
              <a:rPr lang="en-US" sz="3800" dirty="0"/>
            </a:br>
            <a:endParaRPr lang="en-US" sz="3800" dirty="0"/>
          </a:p>
          <a:p>
            <a:pPr>
              <a:buFont typeface="Courier New" panose="02070309020205020404" pitchFamily="49" charset="0"/>
              <a:buChar char="o"/>
            </a:pPr>
            <a:r>
              <a:rPr lang="en-US" sz="3800" dirty="0"/>
              <a:t>Acquire private rooms and entire home/apartments since they are more popular room type having more number of reviews per listing.</a:t>
            </a:r>
          </a:p>
          <a:p>
            <a:endParaRPr lang="en-US" dirty="0"/>
          </a:p>
        </p:txBody>
      </p:sp>
    </p:spTree>
    <p:extLst>
      <p:ext uri="{BB962C8B-B14F-4D97-AF65-F5344CB8AC3E}">
        <p14:creationId xmlns:p14="http://schemas.microsoft.com/office/powerpoint/2010/main" val="835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836311" y="382066"/>
            <a:ext cx="9063614" cy="310877"/>
          </a:xfrm>
        </p:spPr>
        <p:txBody>
          <a:bodyPr/>
          <a:lstStyle/>
          <a:p>
            <a:r>
              <a:rPr lang="en-US" sz="3200" dirty="0"/>
              <a:t>Appendix : Data assumptions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6" name="Content Placeholder 7">
            <a:extLst>
              <a:ext uri="{FF2B5EF4-FFF2-40B4-BE49-F238E27FC236}">
                <a16:creationId xmlns:a16="http://schemas.microsoft.com/office/drawing/2014/main" id="{C96E86EC-D857-1AA0-FB2E-729A689522D3}"/>
              </a:ext>
            </a:extLst>
          </p:cNvPr>
          <p:cNvSpPr txBox="1">
            <a:spLocks/>
          </p:cNvSpPr>
          <p:nvPr/>
        </p:nvSpPr>
        <p:spPr>
          <a:xfrm>
            <a:off x="725779" y="1142601"/>
            <a:ext cx="8116770" cy="4971820"/>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Courier New" panose="02070309020205020404" pitchFamily="49" charset="0"/>
              <a:buChar char="o"/>
            </a:pPr>
            <a:r>
              <a:rPr lang="en-US" sz="2400" b="0" i="0" dirty="0">
                <a:solidFill>
                  <a:srgbClr val="202C8F"/>
                </a:solidFill>
                <a:effectLst/>
              </a:rPr>
              <a:t>Assumed that pre-pandemic data was generating the desired revenue.</a:t>
            </a:r>
          </a:p>
          <a:p>
            <a:pPr marL="0" indent="0" algn="l">
              <a:buNone/>
            </a:pPr>
            <a:endParaRPr lang="en-US" sz="2400" b="0" i="0" dirty="0">
              <a:solidFill>
                <a:srgbClr val="202C8F"/>
              </a:solidFill>
              <a:effectLst/>
            </a:endParaRPr>
          </a:p>
          <a:p>
            <a:pPr algn="l">
              <a:buFont typeface="Courier New" panose="02070309020205020404" pitchFamily="49" charset="0"/>
              <a:buChar char="o"/>
            </a:pPr>
            <a:r>
              <a:rPr lang="en-US" sz="2400" b="0" i="0" dirty="0">
                <a:solidFill>
                  <a:srgbClr val="202C8F"/>
                </a:solidFill>
                <a:effectLst/>
              </a:rPr>
              <a:t>To learn about customer preferences, used the number of reviews per listing as a popularity metric.</a:t>
            </a:r>
          </a:p>
          <a:p>
            <a:pPr marL="0" indent="0" algn="l">
              <a:buNone/>
            </a:pPr>
            <a:endParaRPr lang="en-US" sz="2400" b="0" i="0" dirty="0">
              <a:solidFill>
                <a:srgbClr val="202C8F"/>
              </a:solidFill>
              <a:effectLst/>
            </a:endParaRPr>
          </a:p>
          <a:p>
            <a:pPr algn="l">
              <a:buFont typeface="Courier New" panose="02070309020205020404" pitchFamily="49" charset="0"/>
              <a:buChar char="o"/>
            </a:pPr>
            <a:r>
              <a:rPr lang="en-US" sz="2400" b="0" i="0" dirty="0">
                <a:solidFill>
                  <a:srgbClr val="202C8F"/>
                </a:solidFill>
                <a:effectLst/>
              </a:rPr>
              <a:t>Assumed number of reviews provided to be positive to use as a base measure to find customer preferences.</a:t>
            </a:r>
          </a:p>
          <a:p>
            <a:pPr marL="0" indent="0" algn="l">
              <a:buNone/>
            </a:pPr>
            <a:endParaRPr lang="en-US" sz="2400" b="0" i="0" dirty="0">
              <a:solidFill>
                <a:srgbClr val="202C8F"/>
              </a:solidFill>
              <a:effectLst/>
            </a:endParaRPr>
          </a:p>
          <a:p>
            <a:pPr algn="l">
              <a:buFont typeface="Courier New" panose="02070309020205020404" pitchFamily="49" charset="0"/>
              <a:buChar char="o"/>
            </a:pPr>
            <a:r>
              <a:rPr lang="en-US" sz="2400" dirty="0">
                <a:solidFill>
                  <a:srgbClr val="202C8F"/>
                </a:solidFill>
              </a:rPr>
              <a:t>Assumed that company does not wish to expand into new markets in NYC.</a:t>
            </a:r>
            <a:endParaRPr lang="en-US" sz="2400" b="0" i="0" dirty="0">
              <a:solidFill>
                <a:srgbClr val="202C8F"/>
              </a:solidFill>
              <a:effectLst/>
            </a:endParaRPr>
          </a:p>
          <a:p>
            <a:pPr marL="0" indent="0" algn="l">
              <a:buNone/>
            </a:pPr>
            <a:endParaRPr lang="en-US" sz="2400" b="0" i="0" dirty="0">
              <a:solidFill>
                <a:srgbClr val="202C8F"/>
              </a:solidFill>
              <a:effectLst/>
            </a:endParaRPr>
          </a:p>
          <a:p>
            <a:pPr>
              <a:buFont typeface="Courier New" panose="02070309020205020404" pitchFamily="49" charset="0"/>
              <a:buChar char="o"/>
            </a:pPr>
            <a:r>
              <a:rPr lang="en-US" sz="2400" b="0" i="0" dirty="0">
                <a:solidFill>
                  <a:srgbClr val="202C8F"/>
                </a:solidFill>
                <a:effectLst/>
              </a:rPr>
              <a:t>Null values are assumed to have no effect on the analysis.</a:t>
            </a:r>
          </a:p>
          <a:p>
            <a:pPr algn="l">
              <a:buFont typeface="Arial" panose="020B0604020202020204" pitchFamily="34" charset="0"/>
              <a:buChar char="•"/>
            </a:pPr>
            <a:endParaRPr lang="en-US" sz="1600" b="0" i="0" dirty="0">
              <a:solidFill>
                <a:srgbClr val="111111"/>
              </a:solidFill>
              <a:effectLst/>
              <a:latin typeface="-apple-system"/>
            </a:endParaRPr>
          </a:p>
        </p:txBody>
      </p:sp>
    </p:spTree>
    <p:extLst>
      <p:ext uri="{BB962C8B-B14F-4D97-AF65-F5344CB8AC3E}">
        <p14:creationId xmlns:p14="http://schemas.microsoft.com/office/powerpoint/2010/main" val="196465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228915"/>
          </a:xfrm>
        </p:spPr>
        <p:txBody>
          <a:bodyPr/>
          <a:lstStyle/>
          <a:p>
            <a:r>
              <a:rPr lang="en-US" sz="3200" dirty="0"/>
              <a:t>Appendix : Data Methodology</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7" name="Content Placeholder 7">
            <a:extLst>
              <a:ext uri="{FF2B5EF4-FFF2-40B4-BE49-F238E27FC236}">
                <a16:creationId xmlns:a16="http://schemas.microsoft.com/office/drawing/2014/main" id="{422EAA42-20FC-A596-B676-5DC0CFFF0D93}"/>
              </a:ext>
            </a:extLst>
          </p:cNvPr>
          <p:cNvSpPr txBox="1">
            <a:spLocks/>
          </p:cNvSpPr>
          <p:nvPr/>
        </p:nvSpPr>
        <p:spPr>
          <a:xfrm>
            <a:off x="765973" y="1682886"/>
            <a:ext cx="10660053" cy="4581736"/>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Courier New" panose="02070309020205020404" pitchFamily="49" charset="0"/>
              <a:buChar char="o"/>
            </a:pPr>
            <a:r>
              <a:rPr lang="en-US" sz="2400" b="0" i="0" dirty="0">
                <a:solidFill>
                  <a:srgbClr val="202C8F"/>
                </a:solidFill>
                <a:effectLst/>
              </a:rPr>
              <a:t>Used Tableau to visualize data from the NYC Airbnb dataset in order to obtain accurate insights.</a:t>
            </a:r>
          </a:p>
          <a:p>
            <a:pPr algn="l">
              <a:buFont typeface="Courier New" panose="02070309020205020404" pitchFamily="49" charset="0"/>
              <a:buChar char="o"/>
            </a:pPr>
            <a:endParaRPr lang="en-US" sz="2400" b="0" i="0" dirty="0">
              <a:solidFill>
                <a:srgbClr val="202C8F"/>
              </a:solidFill>
              <a:effectLst/>
            </a:endParaRPr>
          </a:p>
          <a:p>
            <a:pPr algn="l">
              <a:buFont typeface="Courier New" panose="02070309020205020404" pitchFamily="49" charset="0"/>
              <a:buChar char="o"/>
            </a:pPr>
            <a:r>
              <a:rPr lang="en-US" sz="2400" b="0" i="0" dirty="0">
                <a:solidFill>
                  <a:srgbClr val="202C8F"/>
                </a:solidFill>
                <a:effectLst/>
              </a:rPr>
              <a:t>Checked the dataset for null values. Some columns, such as names, </a:t>
            </a:r>
            <a:r>
              <a:rPr lang="en-US" sz="2400" b="0" i="0" dirty="0" err="1">
                <a:solidFill>
                  <a:srgbClr val="202C8F"/>
                </a:solidFill>
                <a:effectLst/>
              </a:rPr>
              <a:t>host_name</a:t>
            </a:r>
            <a:r>
              <a:rPr lang="en-US" sz="2400" b="0" i="0" dirty="0">
                <a:solidFill>
                  <a:srgbClr val="202C8F"/>
                </a:solidFill>
                <a:effectLst/>
              </a:rPr>
              <a:t>, </a:t>
            </a:r>
            <a:r>
              <a:rPr lang="en-US" sz="2400" b="0" i="0" dirty="0" err="1">
                <a:solidFill>
                  <a:srgbClr val="202C8F"/>
                </a:solidFill>
                <a:effectLst/>
              </a:rPr>
              <a:t>last_review</a:t>
            </a:r>
            <a:r>
              <a:rPr lang="en-US" sz="2400" b="0" i="0" dirty="0">
                <a:solidFill>
                  <a:srgbClr val="202C8F"/>
                </a:solidFill>
                <a:effectLst/>
              </a:rPr>
              <a:t>, and </a:t>
            </a:r>
            <a:r>
              <a:rPr lang="en-US" sz="2400" b="0" i="0" dirty="0" err="1">
                <a:solidFill>
                  <a:srgbClr val="202C8F"/>
                </a:solidFill>
                <a:effectLst/>
              </a:rPr>
              <a:t>reviews_per_month</a:t>
            </a:r>
            <a:r>
              <a:rPr lang="en-US" sz="2400" b="0" i="0" dirty="0">
                <a:solidFill>
                  <a:srgbClr val="202C8F"/>
                </a:solidFill>
                <a:effectLst/>
              </a:rPr>
              <a:t>, had null values.</a:t>
            </a:r>
          </a:p>
          <a:p>
            <a:pPr marL="0" indent="0" algn="l">
              <a:buNone/>
            </a:pPr>
            <a:endParaRPr lang="en-US" sz="2400" b="0" i="0" dirty="0">
              <a:solidFill>
                <a:srgbClr val="202C8F"/>
              </a:solidFill>
              <a:effectLst/>
            </a:endParaRPr>
          </a:p>
          <a:p>
            <a:pPr algn="l">
              <a:buFont typeface="Courier New" panose="02070309020205020404" pitchFamily="49" charset="0"/>
              <a:buChar char="o"/>
            </a:pPr>
            <a:r>
              <a:rPr lang="en-US" sz="2400" b="0" i="0" dirty="0">
                <a:solidFill>
                  <a:srgbClr val="202C8F"/>
                </a:solidFill>
                <a:effectLst/>
              </a:rPr>
              <a:t>Exploratory data analysis was used to identify customer preferences based on various parameters such as area preferences, property prices, and listing preferences.</a:t>
            </a:r>
          </a:p>
          <a:p>
            <a:pPr algn="l">
              <a:buFont typeface="Courier New" panose="02070309020205020404" pitchFamily="49" charset="0"/>
              <a:buChar char="o"/>
            </a:pPr>
            <a:endParaRPr lang="en-US" sz="2400" b="0" i="0" dirty="0">
              <a:solidFill>
                <a:srgbClr val="202C8F"/>
              </a:solidFill>
              <a:effectLst/>
            </a:endParaRPr>
          </a:p>
          <a:p>
            <a:pPr>
              <a:buFont typeface="Courier New" panose="02070309020205020404" pitchFamily="49" charset="0"/>
              <a:buChar char="o"/>
            </a:pPr>
            <a:r>
              <a:rPr lang="en-US" sz="2400" dirty="0">
                <a:solidFill>
                  <a:srgbClr val="202C8F"/>
                </a:solidFill>
              </a:rPr>
              <a:t>Checked the dataset for outliers.</a:t>
            </a:r>
          </a:p>
          <a:p>
            <a:endParaRPr lang="en-US" dirty="0"/>
          </a:p>
        </p:txBody>
      </p:sp>
    </p:spTree>
    <p:extLst>
      <p:ext uri="{BB962C8B-B14F-4D97-AF65-F5344CB8AC3E}">
        <p14:creationId xmlns:p14="http://schemas.microsoft.com/office/powerpoint/2010/main" val="72282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pPr algn="ctr"/>
            <a:r>
              <a:rPr lang="en-US" sz="4000" dirty="0"/>
              <a:t>Thank </a:t>
            </a:r>
            <a:br>
              <a:rPr lang="en-US" sz="4000" dirty="0"/>
            </a:br>
            <a:r>
              <a:rPr lang="en-US" sz="40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2454" y="804356"/>
            <a:ext cx="6583680" cy="722888"/>
          </a:xfrm>
        </p:spPr>
        <p:txBody>
          <a:bodyPr/>
          <a:lstStyle/>
          <a:p>
            <a:r>
              <a:rPr lang="en-US" sz="3200" b="1" dirty="0">
                <a:solidFill>
                  <a:schemeClr val="tx1"/>
                </a:solidFill>
                <a:latin typeface="Gill Sans MT" panose="020B0502020104020203" pitchFamily="34" charset="0"/>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898835" y="1959998"/>
            <a:ext cx="6583680" cy="3867717"/>
          </a:xfrm>
        </p:spPr>
        <p:txBody>
          <a:bodyPr>
            <a:normAutofit/>
          </a:bodyPr>
          <a:lstStyle/>
          <a:p>
            <a:pPr marL="342900" indent="-342900">
              <a:buFont typeface="Courier New" panose="02070309020205020404" pitchFamily="49" charset="0"/>
              <a:buChar char="o"/>
            </a:pPr>
            <a:r>
              <a:rPr lang="en-US" dirty="0"/>
              <a:t>Objective</a:t>
            </a:r>
          </a:p>
          <a:p>
            <a:pPr marL="342900" indent="-342900">
              <a:buFont typeface="Courier New" panose="02070309020205020404" pitchFamily="49" charset="0"/>
              <a:buChar char="o"/>
            </a:pPr>
            <a:r>
              <a:rPr lang="en-US" dirty="0"/>
              <a:t>Background</a:t>
            </a:r>
          </a:p>
          <a:p>
            <a:pPr marL="342900" indent="-342900">
              <a:buFont typeface="Courier New" panose="02070309020205020404" pitchFamily="49" charset="0"/>
              <a:buChar char="o"/>
            </a:pPr>
            <a:r>
              <a:rPr lang="en-US" dirty="0"/>
              <a:t>Insights</a:t>
            </a:r>
          </a:p>
          <a:p>
            <a:pPr marL="342900" indent="-342900">
              <a:buFont typeface="Courier New" panose="02070309020205020404" pitchFamily="49" charset="0"/>
              <a:buChar char="o"/>
            </a:pPr>
            <a:r>
              <a:rPr lang="en-US" dirty="0"/>
              <a:t>Inference</a:t>
            </a:r>
          </a:p>
          <a:p>
            <a:pPr marL="342900" indent="-342900">
              <a:buFont typeface="Courier New" panose="02070309020205020404" pitchFamily="49" charset="0"/>
              <a:buChar char="o"/>
            </a:pPr>
            <a:r>
              <a:rPr lang="en-US" dirty="0"/>
              <a:t>Appendix</a:t>
            </a:r>
          </a:p>
          <a:p>
            <a:pPr marL="690372" lvl="1" indent="-342900"/>
            <a:r>
              <a:rPr lang="en-US" dirty="0"/>
              <a:t>Data Assumptions</a:t>
            </a:r>
          </a:p>
          <a:p>
            <a:pPr marL="690372" lvl="1" indent="-342900"/>
            <a:r>
              <a:rPr lang="en-US" dirty="0"/>
              <a:t> Data Methodology</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11676" y="629258"/>
            <a:ext cx="5259554" cy="674248"/>
          </a:xfrm>
        </p:spPr>
        <p:txBody>
          <a:bodyPr/>
          <a:lstStyle/>
          <a:p>
            <a:r>
              <a:rPr lang="en-US" sz="3200" dirty="0"/>
              <a:t>Objective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399" y="2052536"/>
            <a:ext cx="10321047" cy="4503907"/>
          </a:xfrm>
        </p:spPr>
        <p:txBody>
          <a:bodyPr>
            <a:normAutofit/>
          </a:bodyPr>
          <a:lstStyle/>
          <a:p>
            <a:pPr marL="342900" indent="-342900">
              <a:buFont typeface="Courier New" panose="02070309020205020404" pitchFamily="49" charset="0"/>
              <a:buChar char="o"/>
            </a:pPr>
            <a:r>
              <a:rPr lang="en-US" dirty="0"/>
              <a:t>Improve business strategies and estimate customer preferences to revive the business in the post-COVID period.</a:t>
            </a:r>
          </a:p>
          <a:p>
            <a:endParaRPr lang="en-US" dirty="0"/>
          </a:p>
          <a:p>
            <a:pPr marL="342900" indent="-342900">
              <a:buFont typeface="Courier New" panose="02070309020205020404" pitchFamily="49" charset="0"/>
              <a:buChar char="o"/>
            </a:pPr>
            <a:r>
              <a:rPr lang="en-US" dirty="0"/>
              <a:t>Analyze the critical pre-COVID period of Airbnb's business in NYC.</a:t>
            </a:r>
          </a:p>
          <a:p>
            <a:endParaRPr lang="en-US" dirty="0"/>
          </a:p>
          <a:p>
            <a:pPr marL="342900" indent="-342900">
              <a:buFont typeface="Courier New" panose="02070309020205020404" pitchFamily="49" charset="0"/>
              <a:buChar char="o"/>
            </a:pPr>
            <a:r>
              <a:rPr lang="en-US" dirty="0"/>
              <a:t>Make recommendations to various departments on how to prepare for post pandemic changes.</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471489"/>
          </a:xfrm>
        </p:spPr>
        <p:txBody>
          <a:bodyPr/>
          <a:lstStyle/>
          <a:p>
            <a:r>
              <a:rPr lang="en-US" sz="3200" dirty="0"/>
              <a:t>Background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a:buFont typeface="Courier New" panose="02070309020205020404" pitchFamily="49" charset="0"/>
              <a:buChar char="o"/>
            </a:pPr>
            <a:r>
              <a:rPr lang="en-US" sz="2400" dirty="0"/>
              <a:t>Airbnb’s revenue has been significantly reduced in recent months as a result of COVID-19.</a:t>
            </a:r>
          </a:p>
          <a:p>
            <a:pPr marL="0" indent="0">
              <a:buNone/>
            </a:pPr>
            <a:endParaRPr lang="en-US" sz="2400" dirty="0"/>
          </a:p>
          <a:p>
            <a:pPr>
              <a:buFont typeface="Courier New" panose="02070309020205020404" pitchFamily="49" charset="0"/>
              <a:buChar char="o"/>
            </a:pPr>
            <a:r>
              <a:rPr lang="en-US" sz="2400" dirty="0"/>
              <a:t>People have begun to travel more now that the restrictions are lifted.</a:t>
            </a:r>
          </a:p>
          <a:p>
            <a:pPr marL="0" indent="0">
              <a:buNone/>
            </a:pPr>
            <a:endParaRPr lang="en-US" sz="2400" dirty="0"/>
          </a:p>
          <a:p>
            <a:pPr>
              <a:buFont typeface="Courier New" panose="02070309020205020404" pitchFamily="49" charset="0"/>
              <a:buChar char="o"/>
            </a:pPr>
            <a:r>
              <a:rPr lang="en-US" sz="2400" dirty="0"/>
              <a:t>Airbnb wants to make sure that it is fully prepared for this change.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18290" y="204281"/>
            <a:ext cx="10826884" cy="1229396"/>
          </a:xfrm>
        </p:spPr>
        <p:txBody>
          <a:bodyPr/>
          <a:lstStyle/>
          <a:p>
            <a:pPr algn="ctr"/>
            <a:r>
              <a:rPr lang="en-US" sz="3200" dirty="0"/>
              <a:t>Distribution of Room Types Across NYC Neighborhood Groups</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7717276" y="1603207"/>
            <a:ext cx="4056434" cy="4634984"/>
          </a:xfrm>
        </p:spPr>
        <p:txBody>
          <a:bodyPr>
            <a:normAutofit/>
          </a:bodyPr>
          <a:lstStyle/>
          <a:p>
            <a:pPr marL="342900" indent="-342900">
              <a:buFont typeface="Courier New" panose="02070309020205020404" pitchFamily="49" charset="0"/>
              <a:buChar char="o"/>
            </a:pPr>
            <a:r>
              <a:rPr lang="en-US" sz="2400" dirty="0"/>
              <a:t>Entire home/apt account for 72.07% of total price share.</a:t>
            </a:r>
          </a:p>
          <a:p>
            <a:pPr marL="342900" indent="-342900">
              <a:buFont typeface="Courier New" panose="02070309020205020404" pitchFamily="49" charset="0"/>
              <a:buChar char="o"/>
            </a:pPr>
            <a:r>
              <a:rPr lang="en-US" sz="2400" dirty="0"/>
              <a:t>Entire home/apt and private room preferred over shared room.</a:t>
            </a:r>
          </a:p>
          <a:p>
            <a:pPr marL="342900" indent="-342900">
              <a:buFont typeface="Courier New" panose="02070309020205020404" pitchFamily="49" charset="0"/>
              <a:buChar char="o"/>
            </a:pPr>
            <a:r>
              <a:rPr lang="en-US" sz="2400" dirty="0"/>
              <a:t>Entire home/apt and private room account for the majority of listed properties in NYC (approx. 97.6%).</a:t>
            </a:r>
          </a:p>
          <a:p>
            <a:pPr marL="342900" indent="-342900">
              <a:buFont typeface="Courier New" panose="02070309020205020404" pitchFamily="49" charset="0"/>
              <a:buChar char="o"/>
            </a:pP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21" name="Picture 20">
            <a:extLst>
              <a:ext uri="{FF2B5EF4-FFF2-40B4-BE49-F238E27FC236}">
                <a16:creationId xmlns:a16="http://schemas.microsoft.com/office/drawing/2014/main" id="{4AAE6D07-E25F-9D24-3768-C932848B9B4F}"/>
              </a:ext>
            </a:extLst>
          </p:cNvPr>
          <p:cNvPicPr>
            <a:picLocks noChangeAspect="1"/>
          </p:cNvPicPr>
          <p:nvPr/>
        </p:nvPicPr>
        <p:blipFill>
          <a:blip r:embed="rId3"/>
          <a:stretch>
            <a:fillRect/>
          </a:stretch>
        </p:blipFill>
        <p:spPr>
          <a:xfrm>
            <a:off x="418290" y="1659718"/>
            <a:ext cx="7298986" cy="4521963"/>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4" y="202521"/>
            <a:ext cx="9879437" cy="980844"/>
          </a:xfrm>
        </p:spPr>
        <p:txBody>
          <a:bodyPr/>
          <a:lstStyle/>
          <a:p>
            <a:r>
              <a:rPr lang="en-US" sz="3200" b="0" i="0" dirty="0">
                <a:solidFill>
                  <a:srgbClr val="202C8F"/>
                </a:solidFill>
                <a:effectLst/>
              </a:rPr>
              <a:t>Distribution of Airbnb Listings in New York City</a:t>
            </a:r>
            <a:endParaRPr lang="en-US" sz="3200" dirty="0">
              <a:solidFill>
                <a:srgbClr val="202C8F"/>
              </a:solidFill>
            </a:endParaRP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389106" y="1857983"/>
            <a:ext cx="5087566" cy="4272976"/>
          </a:xfrm>
        </p:spPr>
        <p:txBody>
          <a:bodyPr/>
          <a:lstStyle/>
          <a:p>
            <a:pPr marL="285750" indent="-285750">
              <a:buFont typeface="Courier New" panose="02070309020205020404" pitchFamily="49" charset="0"/>
              <a:buChar char="o"/>
            </a:pPr>
            <a:r>
              <a:rPr lang="en-US" sz="2400" dirty="0"/>
              <a:t>Manhattan and Brooklyn dominate in the number of available Entire home/apartment listings.</a:t>
            </a:r>
          </a:p>
          <a:p>
            <a:pPr marL="285750" indent="-285750">
              <a:buFont typeface="Courier New" panose="02070309020205020404" pitchFamily="49" charset="0"/>
              <a:buChar char="o"/>
            </a:pPr>
            <a:r>
              <a:rPr lang="en-US" sz="2400" dirty="0"/>
              <a:t>Private rooms have significant availability in Brooklyn and Manhattan, while queens also shows a noticeable presence.</a:t>
            </a:r>
          </a:p>
          <a:p>
            <a:pPr marL="285750" indent="-285750">
              <a:buFont typeface="Courier New" panose="02070309020205020404" pitchFamily="49" charset="0"/>
              <a:buChar char="o"/>
            </a:pPr>
            <a:r>
              <a:rPr lang="en-US" sz="2400" dirty="0"/>
              <a:t>Shared rooms have the least availability across all neighborhood groups, with a slight presence in Brooklyn</a:t>
            </a:r>
          </a:p>
          <a:p>
            <a:endParaRPr lang="en-US"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17" name="Content Placeholder 16">
            <a:extLst>
              <a:ext uri="{FF2B5EF4-FFF2-40B4-BE49-F238E27FC236}">
                <a16:creationId xmlns:a16="http://schemas.microsoft.com/office/drawing/2014/main" id="{634C8245-7DAB-72C6-E7AD-004DEBD23DBF}"/>
              </a:ext>
            </a:extLst>
          </p:cNvPr>
          <p:cNvPicPr>
            <a:picLocks noGrp="1" noChangeAspect="1"/>
          </p:cNvPicPr>
          <p:nvPr>
            <p:ph sz="half" idx="1"/>
          </p:nvPr>
        </p:nvPicPr>
        <p:blipFill>
          <a:blip r:embed="rId3"/>
          <a:stretch>
            <a:fillRect/>
          </a:stretch>
        </p:blipFill>
        <p:spPr>
          <a:xfrm>
            <a:off x="5737498" y="1857983"/>
            <a:ext cx="6328043" cy="4272976"/>
          </a:xfrm>
        </p:spPr>
      </p:pic>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 y="0"/>
            <a:ext cx="12191999" cy="651754"/>
          </a:xfrm>
        </p:spPr>
        <p:txBody>
          <a:bodyPr/>
          <a:lstStyle/>
          <a:p>
            <a:pPr algn="ctr"/>
            <a:r>
              <a:rPr lang="en-US" sz="3200" dirty="0"/>
              <a:t>Price variability in </a:t>
            </a:r>
            <a:r>
              <a:rPr lang="en-US" sz="3200" dirty="0" err="1"/>
              <a:t>Nyc</a:t>
            </a:r>
            <a:r>
              <a:rPr lang="en-US" sz="3200" dirty="0"/>
              <a:t> neighborhoods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099226" y="1167319"/>
            <a:ext cx="4542817" cy="4931924"/>
          </a:xfrm>
        </p:spPr>
        <p:txBody>
          <a:bodyPr/>
          <a:lstStyle/>
          <a:p>
            <a:pPr marL="342900" indent="-342900" algn="just">
              <a:buFont typeface="Courier New" panose="02070309020205020404" pitchFamily="49" charset="0"/>
              <a:buChar char="o"/>
            </a:pPr>
            <a:r>
              <a:rPr lang="en-IN" sz="2400" dirty="0"/>
              <a:t>The average price of listed properties in Manhattan is around 196.9, which is highest among all neighbourhoods. </a:t>
            </a:r>
          </a:p>
          <a:p>
            <a:pPr marL="342900" indent="-342900" algn="just">
              <a:buFont typeface="Courier New" panose="02070309020205020404" pitchFamily="49" charset="0"/>
              <a:buChar char="o"/>
            </a:pPr>
            <a:r>
              <a:rPr lang="en-IN" sz="2400" dirty="0"/>
              <a:t>Average price for Brooklyn is second highest i.e. 124.4. </a:t>
            </a:r>
          </a:p>
          <a:p>
            <a:pPr marL="342900" indent="-342900" algn="just">
              <a:buFont typeface="Courier New" panose="02070309020205020404" pitchFamily="49" charset="0"/>
              <a:buChar char="o"/>
            </a:pPr>
            <a:r>
              <a:rPr lang="en-IN" sz="2400" dirty="0"/>
              <a:t>Bronx appears to be an affordable neighbourhood as the average price is almost half than Manhattan’s average price.</a:t>
            </a:r>
          </a:p>
          <a:p>
            <a:pPr marL="285750" indent="-285750" algn="just">
              <a:buFont typeface="Arial" panose="020B0604020202020204" pitchFamily="34" charset="0"/>
              <a:buChar char="•"/>
            </a:pPr>
            <a:endParaRPr lang="en-IN" sz="1800"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9" name="Picture 8">
            <a:extLst>
              <a:ext uri="{FF2B5EF4-FFF2-40B4-BE49-F238E27FC236}">
                <a16:creationId xmlns:a16="http://schemas.microsoft.com/office/drawing/2014/main" id="{BB0E22E3-D63B-DFC0-447A-EDC3A342ED1E}"/>
              </a:ext>
            </a:extLst>
          </p:cNvPr>
          <p:cNvPicPr>
            <a:picLocks noChangeAspect="1"/>
          </p:cNvPicPr>
          <p:nvPr/>
        </p:nvPicPr>
        <p:blipFill>
          <a:blip r:embed="rId3"/>
          <a:stretch>
            <a:fillRect/>
          </a:stretch>
        </p:blipFill>
        <p:spPr>
          <a:xfrm>
            <a:off x="6096000" y="1089214"/>
            <a:ext cx="6011693" cy="5457502"/>
          </a:xfrm>
          <a:prstGeom prst="rect">
            <a:avLst/>
          </a:prstGeom>
        </p:spPr>
      </p:pic>
    </p:spTree>
    <p:extLst>
      <p:ext uri="{BB962C8B-B14F-4D97-AF65-F5344CB8AC3E}">
        <p14:creationId xmlns:p14="http://schemas.microsoft.com/office/powerpoint/2010/main" val="72015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758757"/>
            <a:ext cx="10511627" cy="700392"/>
          </a:xfrm>
        </p:spPr>
        <p:txBody>
          <a:bodyPr/>
          <a:lstStyle/>
          <a:p>
            <a:r>
              <a:rPr lang="en-IN" sz="3200" b="1" dirty="0"/>
              <a:t>Understanding Price variation w.r.t Room Type &amp; Neighbourhood </a:t>
            </a:r>
            <a:endParaRPr lang="en-US" sz="3200" dirty="0"/>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4" name="Content Placeholder 7">
            <a:extLst>
              <a:ext uri="{FF2B5EF4-FFF2-40B4-BE49-F238E27FC236}">
                <a16:creationId xmlns:a16="http://schemas.microsoft.com/office/drawing/2014/main" id="{B186317C-AD3E-B078-2C8D-D0AF95E47062}"/>
              </a:ext>
            </a:extLst>
          </p:cNvPr>
          <p:cNvSpPr txBox="1">
            <a:spLocks/>
          </p:cNvSpPr>
          <p:nvPr/>
        </p:nvSpPr>
        <p:spPr>
          <a:xfrm>
            <a:off x="7940842" y="1917870"/>
            <a:ext cx="3485184" cy="4346751"/>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2" name="Picture 11">
            <a:extLst>
              <a:ext uri="{FF2B5EF4-FFF2-40B4-BE49-F238E27FC236}">
                <a16:creationId xmlns:a16="http://schemas.microsoft.com/office/drawing/2014/main" id="{75F811BE-0FAF-5F10-4AC3-8E32B1E81259}"/>
              </a:ext>
            </a:extLst>
          </p:cNvPr>
          <p:cNvPicPr>
            <a:picLocks noChangeAspect="1"/>
          </p:cNvPicPr>
          <p:nvPr/>
        </p:nvPicPr>
        <p:blipFill>
          <a:blip r:embed="rId3"/>
          <a:srcRect t="6593" r="1765"/>
          <a:stretch/>
        </p:blipFill>
        <p:spPr>
          <a:xfrm>
            <a:off x="643495" y="1575882"/>
            <a:ext cx="7041355" cy="4523361"/>
          </a:xfrm>
          <a:prstGeom prst="rect">
            <a:avLst/>
          </a:prstGeom>
        </p:spPr>
      </p:pic>
      <p:sp>
        <p:nvSpPr>
          <p:cNvPr id="15" name="Content Placeholder 7">
            <a:extLst>
              <a:ext uri="{FF2B5EF4-FFF2-40B4-BE49-F238E27FC236}">
                <a16:creationId xmlns:a16="http://schemas.microsoft.com/office/drawing/2014/main" id="{94716497-8BF5-8846-209A-3F688CC647DA}"/>
              </a:ext>
            </a:extLst>
          </p:cNvPr>
          <p:cNvSpPr txBox="1">
            <a:spLocks/>
          </p:cNvSpPr>
          <p:nvPr/>
        </p:nvSpPr>
        <p:spPr>
          <a:xfrm>
            <a:off x="8093242" y="1459150"/>
            <a:ext cx="3485184" cy="4957872"/>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sz="2400" dirty="0"/>
              <a:t>The “Entire home/apt room type in Manhattan is the most expensive at $250, much higher than the overall average.</a:t>
            </a:r>
          </a:p>
          <a:p>
            <a:pPr>
              <a:buFont typeface="Courier New" panose="02070309020205020404" pitchFamily="49" charset="0"/>
              <a:buChar char="o"/>
            </a:pPr>
            <a:r>
              <a:rPr lang="en-US" sz="2400" dirty="0"/>
              <a:t>“Private rooms” of Manhattan &amp; Brooklyn has the highest average.</a:t>
            </a:r>
          </a:p>
          <a:p>
            <a:pPr>
              <a:buFont typeface="Courier New" panose="02070309020205020404" pitchFamily="49" charset="0"/>
              <a:buChar char="o"/>
            </a:pPr>
            <a:r>
              <a:rPr lang="en-US" sz="2400" dirty="0"/>
              <a:t>“Shared room” type is the cheapest in Brooklyn with $50.5.</a:t>
            </a:r>
          </a:p>
        </p:txBody>
      </p:sp>
    </p:spTree>
    <p:extLst>
      <p:ext uri="{BB962C8B-B14F-4D97-AF65-F5344CB8AC3E}">
        <p14:creationId xmlns:p14="http://schemas.microsoft.com/office/powerpoint/2010/main" val="168621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0805-7FA8-FD54-774A-CE340BAAA131}"/>
              </a:ext>
            </a:extLst>
          </p:cNvPr>
          <p:cNvSpPr>
            <a:spLocks noGrp="1"/>
          </p:cNvSpPr>
          <p:nvPr>
            <p:ph type="title"/>
          </p:nvPr>
        </p:nvSpPr>
        <p:spPr>
          <a:xfrm>
            <a:off x="914400" y="550881"/>
            <a:ext cx="10511627" cy="1012785"/>
          </a:xfrm>
        </p:spPr>
        <p:txBody>
          <a:bodyPr/>
          <a:lstStyle/>
          <a:p>
            <a:r>
              <a:rPr lang="en-US" sz="3200" dirty="0"/>
              <a:t>price range preferred by customers</a:t>
            </a:r>
            <a:br>
              <a:rPr lang="en-US" sz="2800" dirty="0"/>
            </a:br>
            <a:endParaRPr lang="en-IN" sz="2800" dirty="0"/>
          </a:p>
        </p:txBody>
      </p:sp>
      <p:sp>
        <p:nvSpPr>
          <p:cNvPr id="4" name="Slide Number Placeholder 3">
            <a:extLst>
              <a:ext uri="{FF2B5EF4-FFF2-40B4-BE49-F238E27FC236}">
                <a16:creationId xmlns:a16="http://schemas.microsoft.com/office/drawing/2014/main" id="{227CA394-E347-7E43-8F82-628D04A71F5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11" name="Content Placeholder 7">
            <a:extLst>
              <a:ext uri="{FF2B5EF4-FFF2-40B4-BE49-F238E27FC236}">
                <a16:creationId xmlns:a16="http://schemas.microsoft.com/office/drawing/2014/main" id="{3D93EB95-D67C-134E-A300-3AF746BA5B5C}"/>
              </a:ext>
            </a:extLst>
          </p:cNvPr>
          <p:cNvSpPr txBox="1">
            <a:spLocks/>
          </p:cNvSpPr>
          <p:nvPr/>
        </p:nvSpPr>
        <p:spPr>
          <a:xfrm>
            <a:off x="308603" y="1381329"/>
            <a:ext cx="3485184" cy="5165388"/>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sz="2400" dirty="0"/>
              <a:t>We have taken pricing preference based on volume of bookings done in a price range. </a:t>
            </a:r>
          </a:p>
          <a:p>
            <a:pPr marL="0" indent="0">
              <a:buNone/>
            </a:pPr>
            <a:endParaRPr lang="en-US" sz="2400" dirty="0"/>
          </a:p>
          <a:p>
            <a:pPr>
              <a:buFont typeface="Courier New" panose="02070309020205020404" pitchFamily="49" charset="0"/>
              <a:buChar char="o"/>
            </a:pPr>
            <a:r>
              <a:rPr lang="en-US" sz="2400" dirty="0"/>
              <a:t>The favorable price range is $30 - $200. this is the price range preferred by most customers.</a:t>
            </a:r>
          </a:p>
        </p:txBody>
      </p:sp>
      <p:pic>
        <p:nvPicPr>
          <p:cNvPr id="15" name="Content Placeholder 14">
            <a:extLst>
              <a:ext uri="{FF2B5EF4-FFF2-40B4-BE49-F238E27FC236}">
                <a16:creationId xmlns:a16="http://schemas.microsoft.com/office/drawing/2014/main" id="{EC4FF221-56C0-8B57-F821-A8994DF1E4CC}"/>
              </a:ext>
            </a:extLst>
          </p:cNvPr>
          <p:cNvPicPr>
            <a:picLocks noGrp="1" noChangeAspect="1"/>
          </p:cNvPicPr>
          <p:nvPr>
            <p:ph sz="quarter" idx="4"/>
          </p:nvPr>
        </p:nvPicPr>
        <p:blipFill>
          <a:blip r:embed="rId2"/>
          <a:stretch>
            <a:fillRect/>
          </a:stretch>
        </p:blipFill>
        <p:spPr>
          <a:xfrm>
            <a:off x="3793787" y="1381329"/>
            <a:ext cx="7918315" cy="5165388"/>
          </a:xfrm>
        </p:spPr>
      </p:pic>
    </p:spTree>
    <p:extLst>
      <p:ext uri="{BB962C8B-B14F-4D97-AF65-F5344CB8AC3E}">
        <p14:creationId xmlns:p14="http://schemas.microsoft.com/office/powerpoint/2010/main" val="368783409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{80BA5D98-262B-4AAB-9D76-2B264005916E}tf78438558_win32</Template>
  <TotalTime>1914</TotalTime>
  <Words>780</Words>
  <Application>Microsoft Office PowerPoint</Application>
  <PresentationFormat>Widescreen</PresentationFormat>
  <Paragraphs>85</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Arial Black</vt:lpstr>
      <vt:lpstr>Calibri</vt:lpstr>
      <vt:lpstr>circular</vt:lpstr>
      <vt:lpstr>Courier New</vt:lpstr>
      <vt:lpstr>Gill Sans MT</vt:lpstr>
      <vt:lpstr>Sabon Next LT</vt:lpstr>
      <vt:lpstr>Custom</vt:lpstr>
      <vt:lpstr>Storytelling Case Study -  Airbnb, NYC  By : Meenakshi Sharma, Pranav keshav sairipally and Manu Smriti</vt:lpstr>
      <vt:lpstr>AGENDA</vt:lpstr>
      <vt:lpstr>Objective</vt:lpstr>
      <vt:lpstr>Background</vt:lpstr>
      <vt:lpstr>Distribution of Room Types Across NYC Neighborhood Groups</vt:lpstr>
      <vt:lpstr>Distribution of Airbnb Listings in New York City</vt:lpstr>
      <vt:lpstr>Price variability in Nyc neighborhoods</vt:lpstr>
      <vt:lpstr>Understanding Price variation w.r.t Room Type &amp; Neighbourhood </vt:lpstr>
      <vt:lpstr>price range preferred by customers </vt:lpstr>
      <vt:lpstr>Price variation W.R.T Geography</vt:lpstr>
      <vt:lpstr>Inference</vt:lpstr>
      <vt:lpstr>Appendix : Data assumptions</vt:lpstr>
      <vt:lpstr>Appendix : Data Methodology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Meenakshi Sharma</dc:creator>
  <cp:lastModifiedBy>Meenakshi Sharma</cp:lastModifiedBy>
  <cp:revision>3</cp:revision>
  <dcterms:created xsi:type="dcterms:W3CDTF">2024-10-07T05:58:23Z</dcterms:created>
  <dcterms:modified xsi:type="dcterms:W3CDTF">2024-10-08T17:18:51Z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