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23" r:id="rId6"/>
    <p:sldId id="324" r:id="rId7"/>
    <p:sldId id="325" r:id="rId8"/>
    <p:sldId id="307" r:id="rId9"/>
    <p:sldId id="326" r:id="rId10"/>
    <p:sldId id="281" r:id="rId11"/>
    <p:sldId id="317" r:id="rId12"/>
    <p:sldId id="329" r:id="rId13"/>
    <p:sldId id="321" r:id="rId14"/>
    <p:sldId id="327" r:id="rId15"/>
    <p:sldId id="315" r:id="rId16"/>
    <p:sldId id="322" r:id="rId17"/>
    <p:sldId id="328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9" d="100"/>
          <a:sy n="79" d="100"/>
        </p:scale>
        <p:origin x="850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19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sz="3600" b="1" i="0" dirty="0">
                <a:solidFill>
                  <a:srgbClr val="1A202C"/>
                </a:solidFill>
                <a:effectLst/>
                <a:latin typeface="Gill Sans MT" panose="020B0502020104020203" pitchFamily="34" charset="0"/>
              </a:rPr>
              <a:t>Storytelling Case Study – </a:t>
            </a:r>
            <a:br>
              <a:rPr lang="en-IN" sz="3600" b="1" i="0" dirty="0">
                <a:solidFill>
                  <a:srgbClr val="1A202C"/>
                </a:solidFill>
                <a:effectLst/>
                <a:latin typeface="Gill Sans MT" panose="020B0502020104020203" pitchFamily="34" charset="0"/>
              </a:rPr>
            </a:br>
            <a:r>
              <a:rPr lang="en-IN" sz="3600" b="1" i="0" dirty="0">
                <a:solidFill>
                  <a:srgbClr val="1A202C"/>
                </a:solidFill>
                <a:effectLst/>
                <a:latin typeface="Gill Sans MT" panose="020B0502020104020203" pitchFamily="34" charset="0"/>
              </a:rPr>
              <a:t>Airbnb, NYC </a:t>
            </a:r>
            <a:br>
              <a:rPr lang="en-IN" sz="3600" b="1" i="0" dirty="0">
                <a:solidFill>
                  <a:srgbClr val="1A202C"/>
                </a:solidFill>
                <a:effectLst/>
                <a:latin typeface="circular"/>
              </a:rPr>
            </a:br>
            <a:br>
              <a:rPr lang="en-IN" sz="3600" b="1" i="0" dirty="0">
                <a:solidFill>
                  <a:srgbClr val="1A202C"/>
                </a:solidFill>
                <a:effectLst/>
                <a:latin typeface="circular"/>
              </a:rPr>
            </a:br>
            <a:r>
              <a:rPr lang="en-IN" sz="2000" b="1" i="0" dirty="0">
                <a:solidFill>
                  <a:srgbClr val="1A202C"/>
                </a:solidFill>
                <a:effectLst/>
                <a:latin typeface="circular"/>
              </a:rPr>
              <a:t>By:</a:t>
            </a:r>
            <a:r>
              <a:rPr lang="en-IN" sz="3600" b="1" i="0" dirty="0">
                <a:solidFill>
                  <a:srgbClr val="1A202C"/>
                </a:solidFill>
                <a:effectLst/>
                <a:latin typeface="circular"/>
              </a:rPr>
              <a:t> </a:t>
            </a:r>
            <a:r>
              <a:rPr lang="en-IN" sz="1800" b="0" i="0" dirty="0">
                <a:solidFill>
                  <a:srgbClr val="1A202C"/>
                </a:solidFill>
                <a:effectLst/>
                <a:latin typeface="circular"/>
              </a:rPr>
              <a:t>Meenakshi Sharma, Pranav </a:t>
            </a:r>
            <a:r>
              <a:rPr lang="en-IN" sz="1800" b="0" i="0" dirty="0" err="1">
                <a:solidFill>
                  <a:srgbClr val="1A202C"/>
                </a:solidFill>
                <a:effectLst/>
                <a:latin typeface="circular"/>
              </a:rPr>
              <a:t>keshav</a:t>
            </a:r>
            <a:r>
              <a:rPr lang="en-IN" sz="1800" b="0" i="0" dirty="0">
                <a:solidFill>
                  <a:srgbClr val="1A202C"/>
                </a:solidFill>
                <a:effectLst/>
                <a:latin typeface="circular"/>
              </a:rPr>
              <a:t> </a:t>
            </a:r>
            <a:r>
              <a:rPr lang="en-IN" sz="1800" b="0" i="0" dirty="0" err="1">
                <a:solidFill>
                  <a:srgbClr val="1A202C"/>
                </a:solidFill>
                <a:effectLst/>
                <a:latin typeface="circular"/>
              </a:rPr>
              <a:t>sairipally</a:t>
            </a:r>
            <a:r>
              <a:rPr lang="en-IN" sz="1800" b="0" i="0" dirty="0">
                <a:solidFill>
                  <a:srgbClr val="1A202C"/>
                </a:solidFill>
                <a:effectLst/>
                <a:latin typeface="circular"/>
              </a:rPr>
              <a:t> and Manu Smriti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428815"/>
            <a:ext cx="11652275" cy="999746"/>
          </a:xfrm>
        </p:spPr>
        <p:txBody>
          <a:bodyPr/>
          <a:lstStyle/>
          <a:p>
            <a:r>
              <a:rPr lang="en-US" sz="3200" dirty="0"/>
              <a:t>Comparison of neighborhood availability and average prices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65973" y="1886180"/>
            <a:ext cx="5184844" cy="4971820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Availability of Bedford is highest and its price is on the lower side. It is a good choice for customers. </a:t>
            </a:r>
            <a:endParaRPr lang="en-US" sz="24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Neighborhoods like Bushwick and Crown Heights have moderate availability and relatively lower prices.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On the other hand, William’s price is high and has average availability.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B2550-4812-3B39-F035-5F1EF73E5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817" y="1679695"/>
            <a:ext cx="6241182" cy="49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10511627" cy="471489"/>
          </a:xfrm>
        </p:spPr>
        <p:txBody>
          <a:bodyPr/>
          <a:lstStyle/>
          <a:p>
            <a:r>
              <a:rPr lang="en-US" sz="3200" dirty="0"/>
              <a:t>Inference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B186317C-AD3E-B078-2C8D-D0AF95E47062}"/>
              </a:ext>
            </a:extLst>
          </p:cNvPr>
          <p:cNvSpPr txBox="1">
            <a:spLocks/>
          </p:cNvSpPr>
          <p:nvPr/>
        </p:nvSpPr>
        <p:spPr>
          <a:xfrm>
            <a:off x="765973" y="1050586"/>
            <a:ext cx="10660053" cy="580741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The number of reviews is higher at lower-priced properties than at higher-priced properties as people are less likely to book expensive rooms.</a:t>
            </a:r>
            <a:br>
              <a:rPr lang="en-US" sz="3800" dirty="0"/>
            </a:br>
            <a:endParaRPr lang="en-US" sz="3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Most of the listed properties are private rooms and complete homes/apt, which also account for the majority of the total price share.</a:t>
            </a:r>
            <a:br>
              <a:rPr lang="en-US" sz="3800" dirty="0"/>
            </a:br>
            <a:endParaRPr lang="en-US" sz="3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Expensive prime locations like Manhattan and Brooklyn can be targeted for non premium properties and Bronx for premium properties.</a:t>
            </a:r>
            <a:br>
              <a:rPr lang="en-US" sz="3800" dirty="0"/>
            </a:br>
            <a:endParaRPr lang="en-US" sz="3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The minimum number of nights to stay decreases with an increase in price.</a:t>
            </a:r>
            <a:br>
              <a:rPr lang="en-US" sz="3800" dirty="0"/>
            </a:br>
            <a:endParaRPr lang="en-US" sz="3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Property host Maya from Queens has the highest number of total reviews.</a:t>
            </a:r>
            <a:br>
              <a:rPr lang="en-US" sz="3800" dirty="0"/>
            </a:br>
            <a:endParaRPr lang="en-US" sz="3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Most popular listings have a minimum number of nights stay requirement ranging from 1 to 5 nights or 30 nights.</a:t>
            </a:r>
            <a:br>
              <a:rPr lang="en-US" sz="3800" dirty="0"/>
            </a:br>
            <a:endParaRPr lang="en-US" sz="3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3800" dirty="0"/>
              <a:t>Acquire private rooms and entire home/apartments since they are more popular room type having more number of reviews per listing.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7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11" y="382066"/>
            <a:ext cx="9063614" cy="310877"/>
          </a:xfrm>
        </p:spPr>
        <p:txBody>
          <a:bodyPr/>
          <a:lstStyle/>
          <a:p>
            <a:r>
              <a:rPr lang="en-US" sz="3200" dirty="0"/>
              <a:t>Appendix : Data assumptions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96E86EC-D857-1AA0-FB2E-729A689522D3}"/>
              </a:ext>
            </a:extLst>
          </p:cNvPr>
          <p:cNvSpPr txBox="1">
            <a:spLocks/>
          </p:cNvSpPr>
          <p:nvPr/>
        </p:nvSpPr>
        <p:spPr>
          <a:xfrm>
            <a:off x="725779" y="1142601"/>
            <a:ext cx="8116770" cy="4971820"/>
          </a:xfrm>
          <a:prstGeom prst="rect">
            <a:avLst/>
          </a:prstGeom>
        </p:spPr>
        <p:txBody>
          <a:bodyPr>
            <a:no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02C8F"/>
                </a:solidFill>
                <a:effectLst/>
              </a:rPr>
              <a:t>Assumed that pre-pandemic data was generating the desired revenue.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02C8F"/>
                </a:solidFill>
                <a:effectLst/>
              </a:rPr>
              <a:t>To learn about customer preferences, used the number of reviews per listing as a popularity metric.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02C8F"/>
                </a:solidFill>
                <a:effectLst/>
              </a:rPr>
              <a:t>Assumed number of reviews provided to be positive to use as a base measure to find customer preferences.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02C8F"/>
                </a:solidFill>
              </a:rPr>
              <a:t>Assumed that company does not wish to expand into new markets in NYC.</a:t>
            </a:r>
            <a:endParaRPr lang="en-US" sz="2400" b="0" i="0" dirty="0">
              <a:solidFill>
                <a:srgbClr val="202C8F"/>
              </a:solidFill>
              <a:effectLst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202C8F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202C8F"/>
                </a:solidFill>
                <a:effectLst/>
              </a:rPr>
              <a:t>Null values are assumed to have no effect on the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9"/>
            <a:ext cx="10511627" cy="471490"/>
          </a:xfrm>
        </p:spPr>
        <p:txBody>
          <a:bodyPr/>
          <a:lstStyle/>
          <a:p>
            <a:r>
              <a:rPr lang="en-US" sz="3200" dirty="0"/>
              <a:t>Appendix : Data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22EAA42-20FC-A596-B676-5DC0CFFF0D93}"/>
              </a:ext>
            </a:extLst>
          </p:cNvPr>
          <p:cNvSpPr txBox="1">
            <a:spLocks/>
          </p:cNvSpPr>
          <p:nvPr/>
        </p:nvSpPr>
        <p:spPr>
          <a:xfrm>
            <a:off x="765973" y="1201049"/>
            <a:ext cx="10660053" cy="565695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2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4400" b="0" i="0" dirty="0">
                <a:solidFill>
                  <a:srgbClr val="202C8F"/>
                </a:solidFill>
                <a:effectLst/>
              </a:rPr>
              <a:t>Used Tableau to visualize data from the NYC Airbnb dataset in order to obtain accurate insights.</a:t>
            </a:r>
          </a:p>
          <a:p>
            <a:pPr marL="0" indent="0" algn="l">
              <a:buNone/>
            </a:pPr>
            <a:endParaRPr lang="en-US" sz="4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4400" dirty="0"/>
              <a:t>Python is utilized for performing Exploratory Data Analysis (EDA) to understand and summarize key patterns in the dataset</a:t>
            </a:r>
            <a:r>
              <a:rPr lang="en-US" sz="4400" b="0" i="0" dirty="0">
                <a:solidFill>
                  <a:srgbClr val="202C8F"/>
                </a:solidFill>
                <a:effectLst/>
              </a:rPr>
              <a:t>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4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4400" b="0" i="0" dirty="0">
                <a:solidFill>
                  <a:srgbClr val="202C8F"/>
                </a:solidFill>
                <a:effectLst/>
              </a:rPr>
              <a:t>Checked the dataset for null values. Some columns, such as names, </a:t>
            </a:r>
            <a:r>
              <a:rPr lang="en-US" sz="4400" b="0" i="0" dirty="0" err="1">
                <a:solidFill>
                  <a:srgbClr val="202C8F"/>
                </a:solidFill>
                <a:effectLst/>
              </a:rPr>
              <a:t>host_name</a:t>
            </a:r>
            <a:r>
              <a:rPr lang="en-US" sz="4400" b="0" i="0" dirty="0">
                <a:solidFill>
                  <a:srgbClr val="202C8F"/>
                </a:solidFill>
                <a:effectLst/>
              </a:rPr>
              <a:t>, </a:t>
            </a:r>
            <a:r>
              <a:rPr lang="en-US" sz="4400" b="0" i="0" dirty="0" err="1">
                <a:solidFill>
                  <a:srgbClr val="202C8F"/>
                </a:solidFill>
                <a:effectLst/>
              </a:rPr>
              <a:t>last_review</a:t>
            </a:r>
            <a:r>
              <a:rPr lang="en-US" sz="4400" b="0" i="0" dirty="0">
                <a:solidFill>
                  <a:srgbClr val="202C8F"/>
                </a:solidFill>
                <a:effectLst/>
              </a:rPr>
              <a:t>, and </a:t>
            </a:r>
            <a:r>
              <a:rPr lang="en-US" sz="4400" b="0" i="0" dirty="0" err="1">
                <a:solidFill>
                  <a:srgbClr val="202C8F"/>
                </a:solidFill>
                <a:effectLst/>
              </a:rPr>
              <a:t>reviews_per_month</a:t>
            </a:r>
            <a:r>
              <a:rPr lang="en-US" sz="4400" b="0" i="0" dirty="0">
                <a:solidFill>
                  <a:srgbClr val="202C8F"/>
                </a:solidFill>
                <a:effectLst/>
              </a:rPr>
              <a:t>, had null values.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4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4400" b="0" i="0" dirty="0">
                <a:solidFill>
                  <a:srgbClr val="202C8F"/>
                </a:solidFill>
                <a:effectLst/>
              </a:rPr>
              <a:t>Check the data type of columns and change the data type as required.</a:t>
            </a:r>
          </a:p>
          <a:p>
            <a:pPr marL="0" indent="0" algn="l">
              <a:buNone/>
            </a:pPr>
            <a:endParaRPr lang="en-US" sz="4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4400" b="0" i="0" dirty="0">
                <a:solidFill>
                  <a:srgbClr val="202C8F"/>
                </a:solidFill>
                <a:effectLst/>
              </a:rPr>
              <a:t>Created features from various columns –</a:t>
            </a:r>
          </a:p>
          <a:p>
            <a:pPr marL="338328" lvl="1" indent="0">
              <a:buNone/>
            </a:pPr>
            <a:r>
              <a:rPr lang="en-US" sz="4400" b="0" i="0" dirty="0">
                <a:solidFill>
                  <a:srgbClr val="202C8F"/>
                </a:solidFill>
                <a:effectLst/>
              </a:rPr>
              <a:t>Categorize the “availability_365” column into 5 categories – very low, low, medium, high and very high. Similarly Categorize the “Price”, “</a:t>
            </a:r>
            <a:r>
              <a:rPr lang="en-US" sz="4400" b="0" i="0" dirty="0" err="1">
                <a:solidFill>
                  <a:srgbClr val="202C8F"/>
                </a:solidFill>
                <a:effectLst/>
              </a:rPr>
              <a:t>Number_of_reviews</a:t>
            </a:r>
            <a:r>
              <a:rPr lang="en-US" sz="4400" b="0" i="0" dirty="0">
                <a:solidFill>
                  <a:srgbClr val="202C8F"/>
                </a:solidFill>
                <a:effectLst/>
              </a:rPr>
              <a:t>” and “</a:t>
            </a:r>
            <a:r>
              <a:rPr lang="en-US" sz="4400" b="0" i="0" dirty="0" err="1">
                <a:solidFill>
                  <a:srgbClr val="202C8F"/>
                </a:solidFill>
                <a:effectLst/>
              </a:rPr>
              <a:t>Minimum_nights</a:t>
            </a:r>
            <a:r>
              <a:rPr lang="en-US" sz="4400" b="0" i="0" dirty="0">
                <a:solidFill>
                  <a:srgbClr val="202C8F"/>
                </a:solidFill>
                <a:effectLst/>
              </a:rPr>
              <a:t>” columns.</a:t>
            </a:r>
          </a:p>
          <a:p>
            <a:pPr marL="0" indent="0" algn="l">
              <a:buNone/>
            </a:pPr>
            <a:endParaRPr lang="en-US" sz="4500" b="0" i="0" dirty="0">
              <a:solidFill>
                <a:srgbClr val="202C8F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3379"/>
            <a:ext cx="10511627" cy="471490"/>
          </a:xfrm>
        </p:spPr>
        <p:txBody>
          <a:bodyPr/>
          <a:lstStyle/>
          <a:p>
            <a:r>
              <a:rPr lang="en-US" sz="3200" dirty="0"/>
              <a:t>Appendix : Data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22EAA42-20FC-A596-B676-5DC0CFFF0D93}"/>
              </a:ext>
            </a:extLst>
          </p:cNvPr>
          <p:cNvSpPr txBox="1">
            <a:spLocks/>
          </p:cNvSpPr>
          <p:nvPr/>
        </p:nvSpPr>
        <p:spPr>
          <a:xfrm>
            <a:off x="765973" y="1201049"/>
            <a:ext cx="10660053" cy="5656951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24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202C8F"/>
                </a:solidFill>
              </a:rPr>
              <a:t>Used group aggregation, Pivot table and other statical methods.</a:t>
            </a:r>
          </a:p>
          <a:p>
            <a:pPr marL="0" indent="0" algn="l">
              <a:buNone/>
            </a:pPr>
            <a:endParaRPr lang="en-US" sz="2600" dirty="0">
              <a:solidFill>
                <a:srgbClr val="202C8F"/>
              </a:solidFill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202C8F"/>
                </a:solidFill>
              </a:rPr>
              <a:t>Perform</a:t>
            </a:r>
            <a:r>
              <a:rPr lang="en-US" sz="2600" b="0" i="0" dirty="0">
                <a:solidFill>
                  <a:srgbClr val="202C8F"/>
                </a:solidFill>
                <a:effectLst/>
              </a:rPr>
              <a:t> the univaria</a:t>
            </a:r>
            <a:r>
              <a:rPr lang="en-US" sz="2600" dirty="0">
                <a:solidFill>
                  <a:srgbClr val="202C8F"/>
                </a:solidFill>
              </a:rPr>
              <a:t>te, bivariate and multivariate analysis on data.</a:t>
            </a:r>
            <a:endParaRPr lang="en-US" sz="2600" b="0" i="0" dirty="0">
              <a:solidFill>
                <a:srgbClr val="202C8F"/>
              </a:solidFill>
              <a:effectLst/>
            </a:endParaRPr>
          </a:p>
          <a:p>
            <a:pPr marL="0" indent="0" algn="l">
              <a:buNone/>
            </a:pPr>
            <a:endParaRPr lang="en-US" sz="2600" b="0" i="0" dirty="0">
              <a:solidFill>
                <a:srgbClr val="202C8F"/>
              </a:solidFill>
              <a:effectLst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sz="2600" b="0" i="0" dirty="0">
                <a:solidFill>
                  <a:srgbClr val="202C8F"/>
                </a:solidFill>
                <a:effectLst/>
              </a:rPr>
              <a:t>Exploratory data analysis was used to identify customer preferences based on various parameters such as area preferences, property prices, and listing preferences.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US" sz="2600" b="0" i="0" dirty="0">
              <a:solidFill>
                <a:srgbClr val="202C8F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rgbClr val="202C8F"/>
                </a:solidFill>
              </a:rPr>
              <a:t>Checked the dataset for outliers.</a:t>
            </a:r>
          </a:p>
          <a:p>
            <a:pPr marL="0" indent="0" algn="l">
              <a:buNone/>
            </a:pPr>
            <a:endParaRPr lang="en-US" sz="2600" b="0" i="0" dirty="0">
              <a:solidFill>
                <a:srgbClr val="202C8F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8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pPr algn="ctr"/>
            <a:r>
              <a:rPr lang="en-US" sz="4000" dirty="0"/>
              <a:t>Thank </a:t>
            </a:r>
            <a:br>
              <a:rPr lang="en-US" sz="4000" dirty="0"/>
            </a:br>
            <a:r>
              <a:rPr lang="en-US" sz="4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54" y="804356"/>
            <a:ext cx="6583680" cy="722888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Gill Sans MT" panose="020B05020201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835" y="1959998"/>
            <a:ext cx="6583680" cy="3867717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Objective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Background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Insights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Inference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Appendix</a:t>
            </a:r>
          </a:p>
          <a:p>
            <a:pPr marL="690372" lvl="1" indent="-342900"/>
            <a:r>
              <a:rPr lang="en-US" dirty="0"/>
              <a:t>Data Assumptions</a:t>
            </a:r>
          </a:p>
          <a:p>
            <a:pPr marL="690372" lvl="1" indent="-342900"/>
            <a:r>
              <a:rPr lang="en-US" dirty="0"/>
              <a:t> Data Methodology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3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676" y="629258"/>
            <a:ext cx="5259554" cy="674248"/>
          </a:xfrm>
        </p:spPr>
        <p:txBody>
          <a:bodyPr/>
          <a:lstStyle/>
          <a:p>
            <a:r>
              <a:rPr lang="en-US" sz="3200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52536"/>
            <a:ext cx="10321047" cy="4503907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Improve business strategies and estimate customer preferences to revive the business in the post-COVID period.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Analyze the critical pre-COVID period of Airbnb's business in NYC.</a:t>
            </a:r>
          </a:p>
          <a:p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Make recommendations to various departments on how to prepare for post pandemic changes.</a:t>
            </a:r>
          </a:p>
        </p:txBody>
      </p:sp>
    </p:spTree>
    <p:extLst>
      <p:ext uri="{BB962C8B-B14F-4D97-AF65-F5344CB8AC3E}">
        <p14:creationId xmlns:p14="http://schemas.microsoft.com/office/powerpoint/2010/main" val="335796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471489"/>
          </a:xfrm>
        </p:spPr>
        <p:txBody>
          <a:bodyPr/>
          <a:lstStyle/>
          <a:p>
            <a:r>
              <a:rPr lang="en-US" sz="32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Airbnb’s revenue has been significantly reduced in recent months as a result of COVID-19.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People have begun to travel more now that the restrictions are lifted.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Airbnb wants to make sure that it is fully prepared for this change.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9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31" y="88857"/>
            <a:ext cx="11860377" cy="825543"/>
          </a:xfrm>
        </p:spPr>
        <p:txBody>
          <a:bodyPr/>
          <a:lstStyle/>
          <a:p>
            <a:r>
              <a:rPr lang="en-US" sz="3200" dirty="0"/>
              <a:t>To 10 Hosts by number of listings in </a:t>
            </a:r>
            <a:r>
              <a:rPr lang="en-US" sz="3200" dirty="0" err="1"/>
              <a:t>airbnb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15E93-59DE-ED82-7F33-7FDD8A63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92" y="817124"/>
            <a:ext cx="7360708" cy="55155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EE7E15-D69C-60E8-1600-FA7E0D4591A8}"/>
              </a:ext>
            </a:extLst>
          </p:cNvPr>
          <p:cNvSpPr txBox="1">
            <a:spLocks/>
          </p:cNvSpPr>
          <p:nvPr/>
        </p:nvSpPr>
        <p:spPr>
          <a:xfrm>
            <a:off x="437745" y="1225685"/>
            <a:ext cx="4393547" cy="4602030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Host sonder </a:t>
            </a:r>
            <a:r>
              <a:rPr lang="en-IN" sz="2400" dirty="0"/>
              <a:t>(id 219517861), has been booked most number of times i.e. 327. </a:t>
            </a:r>
          </a:p>
          <a:p>
            <a:pPr marL="0" indent="0">
              <a:buNone/>
            </a:pPr>
            <a:endParaRPr lang="en-US" sz="24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Host Blue ground is the second popular host.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Then there are other hosts like Kara, Ken, Corporate Housing, Jeremy and Mike that fall under top 10 hosts.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202521"/>
            <a:ext cx="9879437" cy="980844"/>
          </a:xfrm>
        </p:spPr>
        <p:txBody>
          <a:bodyPr/>
          <a:lstStyle/>
          <a:p>
            <a:r>
              <a:rPr lang="en-US" sz="3200" b="0" i="0" dirty="0">
                <a:solidFill>
                  <a:srgbClr val="202C8F"/>
                </a:solidFill>
                <a:effectLst/>
              </a:rPr>
              <a:t>Distribution of Airbnb Listings in New York City</a:t>
            </a:r>
            <a:endParaRPr lang="en-US" sz="3200" dirty="0">
              <a:solidFill>
                <a:srgbClr val="202C8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9106" y="1857983"/>
            <a:ext cx="5087566" cy="4272976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Manhattan and Brooklyn dominate in the number of available Entire home/apartment listings.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Private rooms have significant availability in Brooklyn and Manhattan, while queens also shows a noticeable presence.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Shared rooms have the least availability across all neighborhood groups, with a slight presence in Brooklyn.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34C8245-7DAB-72C6-E7AD-004DEBD23D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37498" y="1857983"/>
            <a:ext cx="6328043" cy="4272976"/>
          </a:xfrm>
        </p:spPr>
      </p:pic>
    </p:spTree>
    <p:extLst>
      <p:ext uri="{BB962C8B-B14F-4D97-AF65-F5344CB8AC3E}">
        <p14:creationId xmlns:p14="http://schemas.microsoft.com/office/powerpoint/2010/main" val="27624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144" y="549613"/>
            <a:ext cx="10175133" cy="428017"/>
          </a:xfrm>
        </p:spPr>
        <p:txBody>
          <a:bodyPr/>
          <a:lstStyle/>
          <a:p>
            <a:r>
              <a:rPr lang="en-US" sz="3200" dirty="0"/>
              <a:t>Price Analysis neighborhood wise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3FCB1E-76C2-0778-A98B-B24F1930D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7576" y="1128409"/>
            <a:ext cx="6981083" cy="535994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3CB63E-EF95-6B42-748A-E96CB7A01D4C}"/>
              </a:ext>
            </a:extLst>
          </p:cNvPr>
          <p:cNvSpPr txBox="1">
            <a:spLocks/>
          </p:cNvSpPr>
          <p:nvPr/>
        </p:nvSpPr>
        <p:spPr>
          <a:xfrm flipH="1">
            <a:off x="7488658" y="1254867"/>
            <a:ext cx="4291538" cy="52334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IN" sz="2400" dirty="0"/>
              <a:t>Manhattan leads in terms of both the median price and the number of high-end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sz="2400" dirty="0"/>
              <a:t>Brooklyn follows with moderate pricing and fewer extreme outliers.</a:t>
            </a:r>
          </a:p>
          <a:p>
            <a:pPr marL="0" indent="0" algn="just">
              <a:buNone/>
            </a:pPr>
            <a:endParaRPr lang="en-IN" sz="24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The Bronx and Staten Island show the lowest price distributions. The IQR and median prices are significantly lower compared to Manhattan and Brooklyn.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89" y="457199"/>
            <a:ext cx="11332723" cy="846307"/>
          </a:xfrm>
        </p:spPr>
        <p:txBody>
          <a:bodyPr/>
          <a:lstStyle/>
          <a:p>
            <a:pPr algn="ctr"/>
            <a:r>
              <a:rPr lang="en-US" sz="2800" dirty="0"/>
              <a:t>Analyzing Customer Bookings Based on Minimum Night Stays in NYC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18289" y="1303507"/>
            <a:ext cx="4922196" cy="5288213"/>
          </a:xfrm>
        </p:spPr>
        <p:txBody>
          <a:bodyPr>
            <a:no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/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/>
              <a:t>After 30 days, we can also see small spikes, this can also be explained by the monthly rent taking trend.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400" dirty="0"/>
              <a:t>Manhattan and Brooklyn have higher number of 30 day bookings compared to the others.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2DEE30-AA94-EFD1-61EC-82FF7447E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50" y="1303507"/>
            <a:ext cx="6527260" cy="55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479694"/>
            <a:ext cx="9179045" cy="682457"/>
          </a:xfrm>
        </p:spPr>
        <p:txBody>
          <a:bodyPr/>
          <a:lstStyle/>
          <a:p>
            <a:r>
              <a:rPr lang="en-US" sz="3200" dirty="0"/>
              <a:t>Popular neighborhoods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000289" y="1515388"/>
            <a:ext cx="5191712" cy="3727821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Brooklyn dominates with the highest number of reviews, especially in Bedford-Stuyvesant and Williamsburg.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Manhattan and Brooklyn neighborhoods have high user engagement and popularity as compared to Queens, which has fewer reviews.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Airbnb properties in Brooklyn and Manhattan are more frequently reviewed, possibly indicating higher demand or customer satisfaction.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3ED951-933D-CD19-80F5-8462014D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5387"/>
            <a:ext cx="6848272" cy="519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8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{9A8764AE-DE85-4832-9374-555E85751135}tf78438558_win32</Template>
  <TotalTime>531</TotalTime>
  <Words>923</Words>
  <Application>Microsoft Office PowerPoint</Application>
  <PresentationFormat>Widescreen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Arial Black</vt:lpstr>
      <vt:lpstr>Calibri</vt:lpstr>
      <vt:lpstr>circular</vt:lpstr>
      <vt:lpstr>Courier New</vt:lpstr>
      <vt:lpstr>Gill Sans MT</vt:lpstr>
      <vt:lpstr>Sabon Next LT</vt:lpstr>
      <vt:lpstr>Custom</vt:lpstr>
      <vt:lpstr>Storytelling Case Study –  Airbnb, NYC   By: Meenakshi Sharma, Pranav keshav sairipally and Manu Smriti</vt:lpstr>
      <vt:lpstr>AGENDA</vt:lpstr>
      <vt:lpstr>Objective</vt:lpstr>
      <vt:lpstr>Background</vt:lpstr>
      <vt:lpstr>To 10 Hosts by number of listings in airbnb</vt:lpstr>
      <vt:lpstr>Distribution of Airbnb Listings in New York City</vt:lpstr>
      <vt:lpstr>Price Analysis neighborhood wise</vt:lpstr>
      <vt:lpstr>Analyzing Customer Bookings Based on Minimum Night Stays in NYC</vt:lpstr>
      <vt:lpstr>Popular neighborhoods</vt:lpstr>
      <vt:lpstr>Comparison of neighborhood availability and average prices</vt:lpstr>
      <vt:lpstr>Inference</vt:lpstr>
      <vt:lpstr>Appendix : Data assumptions</vt:lpstr>
      <vt:lpstr>Appendix : Data Methodology</vt:lpstr>
      <vt:lpstr>Appendix : Data Methodology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Meenakshi Sharma</dc:creator>
  <cp:lastModifiedBy>Meenakshi Sharma</cp:lastModifiedBy>
  <cp:revision>10</cp:revision>
  <dcterms:created xsi:type="dcterms:W3CDTF">2024-10-08T05:26:22Z</dcterms:created>
  <dcterms:modified xsi:type="dcterms:W3CDTF">2024-10-08T17:19:02Z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