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17"/>
  </p:notesMasterIdLst>
  <p:handoutMasterIdLst>
    <p:handoutMasterId r:id="rId18"/>
  </p:handoutMasterIdLst>
  <p:sldIdLst>
    <p:sldId id="257" r:id="rId2"/>
    <p:sldId id="278" r:id="rId3"/>
    <p:sldId id="261" r:id="rId4"/>
    <p:sldId id="270" r:id="rId5"/>
    <p:sldId id="262" r:id="rId6"/>
    <p:sldId id="272" r:id="rId7"/>
    <p:sldId id="273" r:id="rId8"/>
    <p:sldId id="274" r:id="rId9"/>
    <p:sldId id="275" r:id="rId10"/>
    <p:sldId id="264" r:id="rId11"/>
    <p:sldId id="279" r:id="rId12"/>
    <p:sldId id="263" r:id="rId13"/>
    <p:sldId id="276" r:id="rId14"/>
    <p:sldId id="280"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38" autoAdjust="0"/>
  </p:normalViewPr>
  <p:slideViewPr>
    <p:cSldViewPr snapToGrid="0">
      <p:cViewPr>
        <p:scale>
          <a:sx n="71" d="100"/>
          <a:sy n="71" d="100"/>
        </p:scale>
        <p:origin x="484" y="-5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pt>
    <dgm:pt modelId="{74020AF3-C700-4606-8917-C6A353D7963A}">
      <dgm:prSet phldrT="[Text]"/>
      <dgm:spPr/>
      <dgm:t>
        <a:bodyPr/>
        <a:lstStyle/>
        <a:p>
          <a:pPr>
            <a:lnSpc>
              <a:spcPct val="100000"/>
            </a:lnSpc>
            <a:defRPr cap="all"/>
          </a:pPr>
          <a:r>
            <a:rPr lang="en-US"/>
            <a:t>Read the Data(Problem)</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pPr>
            <a:lnSpc>
              <a:spcPct val="100000"/>
            </a:lnSpc>
            <a:defRPr cap="all"/>
          </a:pPr>
          <a:r>
            <a:rPr lang="en-US" dirty="0"/>
            <a:t>Clean the Data Using any tool	</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pPr>
            <a:lnSpc>
              <a:spcPct val="100000"/>
            </a:lnSpc>
            <a:defRPr cap="all"/>
          </a:pPr>
          <a:r>
            <a:rPr lang="en-US"/>
            <a:t>Analysis</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pPr>
            <a:lnSpc>
              <a:spcPct val="100000"/>
            </a:lnSpc>
            <a:defRPr cap="all"/>
          </a:pPr>
          <a:r>
            <a:rPr lang="en-US"/>
            <a:t>Result Interpretation</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5273CCA0-242E-4C1B-AF8D-0B40DC5AD8F3}" type="pres">
      <dgm:prSet presAssocID="{44156040-AF98-4F2C-9909-9F2439F6F588}" presName="root" presStyleCnt="0">
        <dgm:presLayoutVars>
          <dgm:dir/>
          <dgm:resizeHandles val="exact"/>
        </dgm:presLayoutVars>
      </dgm:prSet>
      <dgm:spPr/>
    </dgm:pt>
    <dgm:pt modelId="{8A42D8AC-1CA7-4FCB-A16E-826457237161}" type="pres">
      <dgm:prSet presAssocID="{74020AF3-C700-4606-8917-C6A353D7963A}" presName="compNode" presStyleCnt="0"/>
      <dgm:spPr/>
    </dgm:pt>
    <dgm:pt modelId="{14E7C7FD-CC99-46BD-A58C-804C15BAFE63}" type="pres">
      <dgm:prSet presAssocID="{74020AF3-C700-4606-8917-C6A353D7963A}" presName="iconBgRect" presStyleLbl="bgShp" presStyleIdx="0" presStyleCnt="4"/>
      <dgm:spPr/>
    </dgm:pt>
    <dgm:pt modelId="{28F25B80-4178-4992-AE5E-821C6206B1F9}" type="pres">
      <dgm:prSet presAssocID="{74020AF3-C700-4606-8917-C6A353D796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5EF35292-4A70-412D-ADF3-34D42166DDD1}" type="pres">
      <dgm:prSet presAssocID="{74020AF3-C700-4606-8917-C6A353D7963A}" presName="spaceRect" presStyleCnt="0"/>
      <dgm:spPr/>
    </dgm:pt>
    <dgm:pt modelId="{81368B4E-6984-4234-88D0-491D98C45529}" type="pres">
      <dgm:prSet presAssocID="{74020AF3-C700-4606-8917-C6A353D7963A}" presName="textRect" presStyleLbl="revTx" presStyleIdx="0" presStyleCnt="4">
        <dgm:presLayoutVars>
          <dgm:chMax val="1"/>
          <dgm:chPref val="1"/>
        </dgm:presLayoutVars>
      </dgm:prSet>
      <dgm:spPr/>
    </dgm:pt>
    <dgm:pt modelId="{ABFB2CA3-B395-4959-B969-C58E65E9660C}" type="pres">
      <dgm:prSet presAssocID="{6CFF1BD9-AE1F-4488-8B72-01186EADA6FF}" presName="sibTrans" presStyleCnt="0"/>
      <dgm:spPr/>
    </dgm:pt>
    <dgm:pt modelId="{36702303-90B6-41D0-B585-DC4BD24BA2B0}" type="pres">
      <dgm:prSet presAssocID="{12E26E22-71B0-4386-A84F-ABF2FF66A99F}" presName="compNode" presStyleCnt="0"/>
      <dgm:spPr/>
    </dgm:pt>
    <dgm:pt modelId="{1DF5F6BA-BADE-49B9-9B9F-C95BEBFDE48E}" type="pres">
      <dgm:prSet presAssocID="{12E26E22-71B0-4386-A84F-ABF2FF66A99F}" presName="iconBgRect" presStyleLbl="bgShp" presStyleIdx="1" presStyleCnt="4"/>
      <dgm:spPr/>
    </dgm:pt>
    <dgm:pt modelId="{46B99399-1743-4563-A5E0-1EA7C2D78A23}" type="pres">
      <dgm:prSet presAssocID="{12E26E22-71B0-4386-A84F-ABF2FF66A9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k"/>
        </a:ext>
      </dgm:extLst>
    </dgm:pt>
    <dgm:pt modelId="{03915D5E-737B-46CC-874C-4A9155036CDB}" type="pres">
      <dgm:prSet presAssocID="{12E26E22-71B0-4386-A84F-ABF2FF66A99F}" presName="spaceRect" presStyleCnt="0"/>
      <dgm:spPr/>
    </dgm:pt>
    <dgm:pt modelId="{559153BE-5E3E-4F90-9053-C4B22D162DAC}" type="pres">
      <dgm:prSet presAssocID="{12E26E22-71B0-4386-A84F-ABF2FF66A99F}" presName="textRect" presStyleLbl="revTx" presStyleIdx="1" presStyleCnt="4">
        <dgm:presLayoutVars>
          <dgm:chMax val="1"/>
          <dgm:chPref val="1"/>
        </dgm:presLayoutVars>
      </dgm:prSet>
      <dgm:spPr/>
    </dgm:pt>
    <dgm:pt modelId="{20C0B65F-A54F-4E5F-A198-FD1BDABFF8BC}" type="pres">
      <dgm:prSet presAssocID="{E1826C46-15A2-4345-B986-53D05F21F155}" presName="sibTrans" presStyleCnt="0"/>
      <dgm:spPr/>
    </dgm:pt>
    <dgm:pt modelId="{BBDBC9B4-6FAE-4CAA-82EE-C6FCF350338B}" type="pres">
      <dgm:prSet presAssocID="{A8B05E70-CCF1-4080-8EEE-6873C9D4B630}" presName="compNode" presStyleCnt="0"/>
      <dgm:spPr/>
    </dgm:pt>
    <dgm:pt modelId="{E3537909-C82F-4861-BFC1-E5A7AE052766}" type="pres">
      <dgm:prSet presAssocID="{A8B05E70-CCF1-4080-8EEE-6873C9D4B630}" presName="iconBgRect" presStyleLbl="bgShp" presStyleIdx="2" presStyleCnt="4"/>
      <dgm:spPr/>
    </dgm:pt>
    <dgm:pt modelId="{03B4AC56-8EAD-448D-9C76-5661D92D68A4}" type="pres">
      <dgm:prSet presAssocID="{A8B05E70-CCF1-4080-8EEE-6873C9D4B6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458B5F3-87C8-4540-9D34-AB751C35778D}" type="pres">
      <dgm:prSet presAssocID="{A8B05E70-CCF1-4080-8EEE-6873C9D4B630}" presName="spaceRect" presStyleCnt="0"/>
      <dgm:spPr/>
    </dgm:pt>
    <dgm:pt modelId="{27A9B214-50C5-4E29-B9BC-72D157E0710F}" type="pres">
      <dgm:prSet presAssocID="{A8B05E70-CCF1-4080-8EEE-6873C9D4B630}" presName="textRect" presStyleLbl="revTx" presStyleIdx="2" presStyleCnt="4">
        <dgm:presLayoutVars>
          <dgm:chMax val="1"/>
          <dgm:chPref val="1"/>
        </dgm:presLayoutVars>
      </dgm:prSet>
      <dgm:spPr/>
    </dgm:pt>
    <dgm:pt modelId="{97444683-DFB4-4C32-BBDD-410B24D6FD6C}" type="pres">
      <dgm:prSet presAssocID="{B6438016-7365-4FC0-A372-D90585B4B6EE}" presName="sibTrans" presStyleCnt="0"/>
      <dgm:spPr/>
    </dgm:pt>
    <dgm:pt modelId="{47CBB36D-E2DE-400C-8399-3CFC784751BD}" type="pres">
      <dgm:prSet presAssocID="{42147153-A6C2-4177-BA7D-2ACCC2C1B2F7}" presName="compNode" presStyleCnt="0"/>
      <dgm:spPr/>
    </dgm:pt>
    <dgm:pt modelId="{53AF9E72-D1FE-444C-9B47-DE5E3415A345}" type="pres">
      <dgm:prSet presAssocID="{42147153-A6C2-4177-BA7D-2ACCC2C1B2F7}" presName="iconBgRect" presStyleLbl="bgShp" presStyleIdx="3" presStyleCnt="4"/>
      <dgm:spPr/>
    </dgm:pt>
    <dgm:pt modelId="{7B5ACD7B-5098-4FFE-ABE4-14B35D8099F6}" type="pres">
      <dgm:prSet presAssocID="{42147153-A6C2-4177-BA7D-2ACCC2C1B2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11ADDE44-B1AB-4D27-B337-06D9565B54BD}" type="pres">
      <dgm:prSet presAssocID="{42147153-A6C2-4177-BA7D-2ACCC2C1B2F7}" presName="spaceRect" presStyleCnt="0"/>
      <dgm:spPr/>
    </dgm:pt>
    <dgm:pt modelId="{A5B6C883-F2FD-4CD2-8ABB-68BCD2B45D42}" type="pres">
      <dgm:prSet presAssocID="{42147153-A6C2-4177-BA7D-2ACCC2C1B2F7}" presName="textRect" presStyleLbl="revTx" presStyleIdx="3" presStyleCnt="4">
        <dgm:presLayoutVars>
          <dgm:chMax val="1"/>
          <dgm:chPref val="1"/>
        </dgm:presLayoutVars>
      </dgm:prSet>
      <dgm:spPr/>
    </dgm:pt>
  </dgm:ptLst>
  <dgm:cxnLst>
    <dgm:cxn modelId="{F3A73A48-4E3B-45E3-B264-FCB73AF899CE}" type="presOf" srcId="{44156040-AF98-4F2C-9909-9F2439F6F588}" destId="{5273CCA0-242E-4C1B-AF8D-0B40DC5AD8F3}" srcOrd="0" destOrd="0" presId="urn:microsoft.com/office/officeart/2018/5/layout/IconCircleLabelList"/>
    <dgm:cxn modelId="{D44C124E-A918-462F-9832-452684869C4D}" type="presOf" srcId="{42147153-A6C2-4177-BA7D-2ACCC2C1B2F7}" destId="{A5B6C883-F2FD-4CD2-8ABB-68BCD2B45D42}" srcOrd="0" destOrd="0" presId="urn:microsoft.com/office/officeart/2018/5/layout/IconCircleLabelList"/>
    <dgm:cxn modelId="{B0E2386F-A443-4201-8130-FB9CC25AA154}" srcId="{44156040-AF98-4F2C-9909-9F2439F6F588}" destId="{74020AF3-C700-4606-8917-C6A353D7963A}" srcOrd="0" destOrd="0" parTransId="{87D99D21-0B4A-4259-89FB-0E5941CB535C}" sibTransId="{6CFF1BD9-AE1F-4488-8B72-01186EADA6FF}"/>
    <dgm:cxn modelId="{7AD67F88-F50C-4F0B-A227-56969413FB3C}" type="presOf" srcId="{74020AF3-C700-4606-8917-C6A353D7963A}" destId="{81368B4E-6984-4234-88D0-491D98C45529}" srcOrd="0" destOrd="0" presId="urn:microsoft.com/office/officeart/2018/5/layout/IconCircleLabelList"/>
    <dgm:cxn modelId="{2F03E391-B7B2-4225-B423-F97287A36CFC}" type="presOf" srcId="{A8B05E70-CCF1-4080-8EEE-6873C9D4B630}" destId="{27A9B214-50C5-4E29-B9BC-72D157E0710F}" srcOrd="0" destOrd="0" presId="urn:microsoft.com/office/officeart/2018/5/layout/IconCircleLabelList"/>
    <dgm:cxn modelId="{937639B3-2352-48E4-A96B-F63DF2119D92}" srcId="{44156040-AF98-4F2C-9909-9F2439F6F588}" destId="{12E26E22-71B0-4386-A84F-ABF2FF66A99F}" srcOrd="1" destOrd="0" parTransId="{3A6CB3CB-0F71-4CA8-93AA-0E3E3D59D313}" sibTransId="{E1826C46-15A2-4345-B986-53D05F21F155}"/>
    <dgm:cxn modelId="{777DC3C6-D336-4C94-A624-E5582A07ECAA}" srcId="{44156040-AF98-4F2C-9909-9F2439F6F588}" destId="{42147153-A6C2-4177-BA7D-2ACCC2C1B2F7}" srcOrd="3" destOrd="0" parTransId="{C6F68745-4C20-4204-96A6-585691399C14}" sibTransId="{0C6B132F-0347-46BA-86A4-3FAFB6676411}"/>
    <dgm:cxn modelId="{F69D49CE-F84C-460B-B3E7-786B4B406945}" type="presOf" srcId="{12E26E22-71B0-4386-A84F-ABF2FF66A99F}" destId="{559153BE-5E3E-4F90-9053-C4B22D162DAC}" srcOrd="0" destOrd="0" presId="urn:microsoft.com/office/officeart/2018/5/layout/IconCircleLabelList"/>
    <dgm:cxn modelId="{B8B909D0-D4F6-48D4-81DA-A58F34AE3646}" srcId="{44156040-AF98-4F2C-9909-9F2439F6F588}" destId="{A8B05E70-CCF1-4080-8EEE-6873C9D4B630}" srcOrd="2" destOrd="0" parTransId="{11D1F3D3-0002-4131-9F84-22FBF8692DA9}" sibTransId="{B6438016-7365-4FC0-A372-D90585B4B6EE}"/>
    <dgm:cxn modelId="{890D4FF2-4AA8-44E7-BD47-E0C40C337B94}" type="presParOf" srcId="{5273CCA0-242E-4C1B-AF8D-0B40DC5AD8F3}" destId="{8A42D8AC-1CA7-4FCB-A16E-826457237161}" srcOrd="0" destOrd="0" presId="urn:microsoft.com/office/officeart/2018/5/layout/IconCircleLabelList"/>
    <dgm:cxn modelId="{0E59D5FE-F4E3-4348-95AD-4B7583B39BF5}" type="presParOf" srcId="{8A42D8AC-1CA7-4FCB-A16E-826457237161}" destId="{14E7C7FD-CC99-46BD-A58C-804C15BAFE63}" srcOrd="0" destOrd="0" presId="urn:microsoft.com/office/officeart/2018/5/layout/IconCircleLabelList"/>
    <dgm:cxn modelId="{91A5515E-D2B9-4960-A0CB-683AAE73BB2D}" type="presParOf" srcId="{8A42D8AC-1CA7-4FCB-A16E-826457237161}" destId="{28F25B80-4178-4992-AE5E-821C6206B1F9}" srcOrd="1" destOrd="0" presId="urn:microsoft.com/office/officeart/2018/5/layout/IconCircleLabelList"/>
    <dgm:cxn modelId="{BCA65D35-A3B0-4ACE-B6BD-4E8E952B5D9D}" type="presParOf" srcId="{8A42D8AC-1CA7-4FCB-A16E-826457237161}" destId="{5EF35292-4A70-412D-ADF3-34D42166DDD1}" srcOrd="2" destOrd="0" presId="urn:microsoft.com/office/officeart/2018/5/layout/IconCircleLabelList"/>
    <dgm:cxn modelId="{962D452F-C67A-4A16-9600-6F1CB4751E51}" type="presParOf" srcId="{8A42D8AC-1CA7-4FCB-A16E-826457237161}" destId="{81368B4E-6984-4234-88D0-491D98C45529}" srcOrd="3" destOrd="0" presId="urn:microsoft.com/office/officeart/2018/5/layout/IconCircleLabelList"/>
    <dgm:cxn modelId="{9122FF14-5225-4302-9697-72482E0F76C0}" type="presParOf" srcId="{5273CCA0-242E-4C1B-AF8D-0B40DC5AD8F3}" destId="{ABFB2CA3-B395-4959-B969-C58E65E9660C}" srcOrd="1" destOrd="0" presId="urn:microsoft.com/office/officeart/2018/5/layout/IconCircleLabelList"/>
    <dgm:cxn modelId="{F34C39B9-BF80-4D02-B595-123F482F3FE2}" type="presParOf" srcId="{5273CCA0-242E-4C1B-AF8D-0B40DC5AD8F3}" destId="{36702303-90B6-41D0-B585-DC4BD24BA2B0}" srcOrd="2" destOrd="0" presId="urn:microsoft.com/office/officeart/2018/5/layout/IconCircleLabelList"/>
    <dgm:cxn modelId="{9FD6F365-257C-4F44-AE43-63C096552EF3}" type="presParOf" srcId="{36702303-90B6-41D0-B585-DC4BD24BA2B0}" destId="{1DF5F6BA-BADE-49B9-9B9F-C95BEBFDE48E}" srcOrd="0" destOrd="0" presId="urn:microsoft.com/office/officeart/2018/5/layout/IconCircleLabelList"/>
    <dgm:cxn modelId="{56347A62-9377-4451-963A-3FFB55A77C68}" type="presParOf" srcId="{36702303-90B6-41D0-B585-DC4BD24BA2B0}" destId="{46B99399-1743-4563-A5E0-1EA7C2D78A23}" srcOrd="1" destOrd="0" presId="urn:microsoft.com/office/officeart/2018/5/layout/IconCircleLabelList"/>
    <dgm:cxn modelId="{BD309AFE-E23B-44DE-B61F-792B981B63F9}" type="presParOf" srcId="{36702303-90B6-41D0-B585-DC4BD24BA2B0}" destId="{03915D5E-737B-46CC-874C-4A9155036CDB}" srcOrd="2" destOrd="0" presId="urn:microsoft.com/office/officeart/2018/5/layout/IconCircleLabelList"/>
    <dgm:cxn modelId="{4D45C3E7-9520-4273-9824-DC693772ABDB}" type="presParOf" srcId="{36702303-90B6-41D0-B585-DC4BD24BA2B0}" destId="{559153BE-5E3E-4F90-9053-C4B22D162DAC}" srcOrd="3" destOrd="0" presId="urn:microsoft.com/office/officeart/2018/5/layout/IconCircleLabelList"/>
    <dgm:cxn modelId="{9CAFA21D-46CC-4C25-87F2-0F70FC448231}" type="presParOf" srcId="{5273CCA0-242E-4C1B-AF8D-0B40DC5AD8F3}" destId="{20C0B65F-A54F-4E5F-A198-FD1BDABFF8BC}" srcOrd="3" destOrd="0" presId="urn:microsoft.com/office/officeart/2018/5/layout/IconCircleLabelList"/>
    <dgm:cxn modelId="{050F3E1E-A21F-49AA-BAD9-BC55569DE596}" type="presParOf" srcId="{5273CCA0-242E-4C1B-AF8D-0B40DC5AD8F3}" destId="{BBDBC9B4-6FAE-4CAA-82EE-C6FCF350338B}" srcOrd="4" destOrd="0" presId="urn:microsoft.com/office/officeart/2018/5/layout/IconCircleLabelList"/>
    <dgm:cxn modelId="{F09BA80D-C2E8-4E40-907B-9426F19B87F1}" type="presParOf" srcId="{BBDBC9B4-6FAE-4CAA-82EE-C6FCF350338B}" destId="{E3537909-C82F-4861-BFC1-E5A7AE052766}" srcOrd="0" destOrd="0" presId="urn:microsoft.com/office/officeart/2018/5/layout/IconCircleLabelList"/>
    <dgm:cxn modelId="{12F66B2A-3193-4431-85EE-5363C3A853ED}" type="presParOf" srcId="{BBDBC9B4-6FAE-4CAA-82EE-C6FCF350338B}" destId="{03B4AC56-8EAD-448D-9C76-5661D92D68A4}" srcOrd="1" destOrd="0" presId="urn:microsoft.com/office/officeart/2018/5/layout/IconCircleLabelList"/>
    <dgm:cxn modelId="{0A233C03-06D8-4801-830D-DCDA85261E08}" type="presParOf" srcId="{BBDBC9B4-6FAE-4CAA-82EE-C6FCF350338B}" destId="{6458B5F3-87C8-4540-9D34-AB751C35778D}" srcOrd="2" destOrd="0" presId="urn:microsoft.com/office/officeart/2018/5/layout/IconCircleLabelList"/>
    <dgm:cxn modelId="{268BB0F0-7111-4B70-92AB-89C2CD446A8B}" type="presParOf" srcId="{BBDBC9B4-6FAE-4CAA-82EE-C6FCF350338B}" destId="{27A9B214-50C5-4E29-B9BC-72D157E0710F}" srcOrd="3" destOrd="0" presId="urn:microsoft.com/office/officeart/2018/5/layout/IconCircleLabelList"/>
    <dgm:cxn modelId="{93E943FE-58FF-4A5F-9FA2-C1C4F128467C}" type="presParOf" srcId="{5273CCA0-242E-4C1B-AF8D-0B40DC5AD8F3}" destId="{97444683-DFB4-4C32-BBDD-410B24D6FD6C}" srcOrd="5" destOrd="0" presId="urn:microsoft.com/office/officeart/2018/5/layout/IconCircleLabelList"/>
    <dgm:cxn modelId="{F90770D7-824E-4C11-9E09-8C56EEB284F2}" type="presParOf" srcId="{5273CCA0-242E-4C1B-AF8D-0B40DC5AD8F3}" destId="{47CBB36D-E2DE-400C-8399-3CFC784751BD}" srcOrd="6" destOrd="0" presId="urn:microsoft.com/office/officeart/2018/5/layout/IconCircleLabelList"/>
    <dgm:cxn modelId="{E0D4E18D-BAFB-4121-91C9-4D5D88976364}" type="presParOf" srcId="{47CBB36D-E2DE-400C-8399-3CFC784751BD}" destId="{53AF9E72-D1FE-444C-9B47-DE5E3415A345}" srcOrd="0" destOrd="0" presId="urn:microsoft.com/office/officeart/2018/5/layout/IconCircleLabelList"/>
    <dgm:cxn modelId="{16ACCD32-A4BF-4614-A77C-C4A4BBB1AC40}" type="presParOf" srcId="{47CBB36D-E2DE-400C-8399-3CFC784751BD}" destId="{7B5ACD7B-5098-4FFE-ABE4-14B35D8099F6}" srcOrd="1" destOrd="0" presId="urn:microsoft.com/office/officeart/2018/5/layout/IconCircleLabelList"/>
    <dgm:cxn modelId="{8D4FEB2C-8FBE-40BA-9E40-2BDAC2D7D2B7}" type="presParOf" srcId="{47CBB36D-E2DE-400C-8399-3CFC784751BD}" destId="{11ADDE44-B1AB-4D27-B337-06D9565B54BD}" srcOrd="2" destOrd="0" presId="urn:microsoft.com/office/officeart/2018/5/layout/IconCircleLabelList"/>
    <dgm:cxn modelId="{BB6D87B2-F0F5-4C1C-8720-7AB0506C83A9}" type="presParOf" srcId="{47CBB36D-E2DE-400C-8399-3CFC784751BD}" destId="{A5B6C883-F2FD-4CD2-8ABB-68BCD2B45D4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B960A-FEE3-40A9-9BB2-CBE5639DAC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763A174-9078-45F6-A09B-68E2AB3997D4}">
      <dgm:prSet custT="1"/>
      <dgm:spPr/>
      <dgm:t>
        <a:bodyPr/>
        <a:lstStyle/>
        <a:p>
          <a:r>
            <a:rPr lang="en-US" sz="1800" dirty="0"/>
            <a:t>This is a survey data which has lot of feedbacks, ratings, date on which survey was taken, etc. from students who attended Golden Gate University.</a:t>
          </a:r>
        </a:p>
      </dgm:t>
    </dgm:pt>
    <dgm:pt modelId="{462A86FE-E6A5-43F9-AA09-C1A18006053A}" type="parTrans" cxnId="{5A72FACC-07A2-41B5-831D-C7FACA5A9FAE}">
      <dgm:prSet/>
      <dgm:spPr/>
      <dgm:t>
        <a:bodyPr/>
        <a:lstStyle/>
        <a:p>
          <a:endParaRPr lang="en-US"/>
        </a:p>
      </dgm:t>
    </dgm:pt>
    <dgm:pt modelId="{6BF1BDB8-A65D-4FE0-8DC3-C9C1EF144EE8}" type="sibTrans" cxnId="{5A72FACC-07A2-41B5-831D-C7FACA5A9FAE}">
      <dgm:prSet/>
      <dgm:spPr/>
      <dgm:t>
        <a:bodyPr/>
        <a:lstStyle/>
        <a:p>
          <a:endParaRPr lang="en-US"/>
        </a:p>
      </dgm:t>
    </dgm:pt>
    <dgm:pt modelId="{7B123CBD-722B-44D1-AFBF-59B75A2793A7}">
      <dgm:prSet custT="1"/>
      <dgm:spPr/>
      <dgm:t>
        <a:bodyPr/>
        <a:lstStyle/>
        <a:p>
          <a:r>
            <a:rPr lang="en-US" sz="1800" dirty="0"/>
            <a:t>It is a complicated dataset since almost all the details are in non-numeric values. We need numeric data to do the basic statistical analysis.</a:t>
          </a:r>
        </a:p>
      </dgm:t>
    </dgm:pt>
    <dgm:pt modelId="{DDF3A93D-208F-4D7C-9A44-EE5E139693FA}" type="parTrans" cxnId="{B7158566-9268-421D-8BBB-DC7AA82655C8}">
      <dgm:prSet/>
      <dgm:spPr/>
      <dgm:t>
        <a:bodyPr/>
        <a:lstStyle/>
        <a:p>
          <a:endParaRPr lang="en-US"/>
        </a:p>
      </dgm:t>
    </dgm:pt>
    <dgm:pt modelId="{7B5CED70-0BF1-44E3-BC6E-031BC3073F2A}" type="sibTrans" cxnId="{B7158566-9268-421D-8BBB-DC7AA82655C8}">
      <dgm:prSet/>
      <dgm:spPr/>
      <dgm:t>
        <a:bodyPr/>
        <a:lstStyle/>
        <a:p>
          <a:endParaRPr lang="en-US"/>
        </a:p>
      </dgm:t>
    </dgm:pt>
    <dgm:pt modelId="{1E91D409-B76B-4E92-8279-94E52F0E89B1}" type="pres">
      <dgm:prSet presAssocID="{D5CB960A-FEE3-40A9-9BB2-CBE5639DACC2}" presName="root" presStyleCnt="0">
        <dgm:presLayoutVars>
          <dgm:dir/>
          <dgm:resizeHandles val="exact"/>
        </dgm:presLayoutVars>
      </dgm:prSet>
      <dgm:spPr/>
    </dgm:pt>
    <dgm:pt modelId="{B430B104-34AE-4B07-AFC8-BE5EB06AE6A3}" type="pres">
      <dgm:prSet presAssocID="{6763A174-9078-45F6-A09B-68E2AB3997D4}" presName="compNode" presStyleCnt="0"/>
      <dgm:spPr/>
    </dgm:pt>
    <dgm:pt modelId="{AD41DE75-F06B-43AC-8582-B7908223E40B}" type="pres">
      <dgm:prSet presAssocID="{6763A174-9078-45F6-A09B-68E2AB3997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BD7BEE63-B74A-40B2-A97D-70360E2110C5}" type="pres">
      <dgm:prSet presAssocID="{6763A174-9078-45F6-A09B-68E2AB3997D4}" presName="spaceRect" presStyleCnt="0"/>
      <dgm:spPr/>
    </dgm:pt>
    <dgm:pt modelId="{E211526E-FE23-4715-B9B9-237508A9D703}" type="pres">
      <dgm:prSet presAssocID="{6763A174-9078-45F6-A09B-68E2AB3997D4}" presName="textRect" presStyleLbl="revTx" presStyleIdx="0" presStyleCnt="2" custScaleX="116333">
        <dgm:presLayoutVars>
          <dgm:chMax val="1"/>
          <dgm:chPref val="1"/>
        </dgm:presLayoutVars>
      </dgm:prSet>
      <dgm:spPr/>
    </dgm:pt>
    <dgm:pt modelId="{6533317A-507C-494A-ABAC-990D4B6CC1EA}" type="pres">
      <dgm:prSet presAssocID="{6BF1BDB8-A65D-4FE0-8DC3-C9C1EF144EE8}" presName="sibTrans" presStyleCnt="0"/>
      <dgm:spPr/>
    </dgm:pt>
    <dgm:pt modelId="{A66E325E-0B5A-484C-8A28-537136A1F6D8}" type="pres">
      <dgm:prSet presAssocID="{7B123CBD-722B-44D1-AFBF-59B75A2793A7}" presName="compNode" presStyleCnt="0"/>
      <dgm:spPr/>
    </dgm:pt>
    <dgm:pt modelId="{BB818071-0D07-47BF-BB2A-9A8BD3591C40}" type="pres">
      <dgm:prSet presAssocID="{7B123CBD-722B-44D1-AFBF-59B75A2793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A4CC2B5A-4ECD-4C76-81C1-8357128E6077}" type="pres">
      <dgm:prSet presAssocID="{7B123CBD-722B-44D1-AFBF-59B75A2793A7}" presName="spaceRect" presStyleCnt="0"/>
      <dgm:spPr/>
    </dgm:pt>
    <dgm:pt modelId="{31F7ABF8-A29A-4C98-B647-311C80C5B602}" type="pres">
      <dgm:prSet presAssocID="{7B123CBD-722B-44D1-AFBF-59B75A2793A7}" presName="textRect" presStyleLbl="revTx" presStyleIdx="1" presStyleCnt="2">
        <dgm:presLayoutVars>
          <dgm:chMax val="1"/>
          <dgm:chPref val="1"/>
        </dgm:presLayoutVars>
      </dgm:prSet>
      <dgm:spPr/>
    </dgm:pt>
  </dgm:ptLst>
  <dgm:cxnLst>
    <dgm:cxn modelId="{D8CA1E1D-C7F4-4661-A0A8-1AE2A1E365C2}" type="presOf" srcId="{D5CB960A-FEE3-40A9-9BB2-CBE5639DACC2}" destId="{1E91D409-B76B-4E92-8279-94E52F0E89B1}" srcOrd="0" destOrd="0" presId="urn:microsoft.com/office/officeart/2018/2/layout/IconLabelList"/>
    <dgm:cxn modelId="{B7158566-9268-421D-8BBB-DC7AA82655C8}" srcId="{D5CB960A-FEE3-40A9-9BB2-CBE5639DACC2}" destId="{7B123CBD-722B-44D1-AFBF-59B75A2793A7}" srcOrd="1" destOrd="0" parTransId="{DDF3A93D-208F-4D7C-9A44-EE5E139693FA}" sibTransId="{7B5CED70-0BF1-44E3-BC6E-031BC3073F2A}"/>
    <dgm:cxn modelId="{582E508F-60F8-44E0-9BA1-03CCB4CF9696}" type="presOf" srcId="{7B123CBD-722B-44D1-AFBF-59B75A2793A7}" destId="{31F7ABF8-A29A-4C98-B647-311C80C5B602}" srcOrd="0" destOrd="0" presId="urn:microsoft.com/office/officeart/2018/2/layout/IconLabelList"/>
    <dgm:cxn modelId="{5A72FACC-07A2-41B5-831D-C7FACA5A9FAE}" srcId="{D5CB960A-FEE3-40A9-9BB2-CBE5639DACC2}" destId="{6763A174-9078-45F6-A09B-68E2AB3997D4}" srcOrd="0" destOrd="0" parTransId="{462A86FE-E6A5-43F9-AA09-C1A18006053A}" sibTransId="{6BF1BDB8-A65D-4FE0-8DC3-C9C1EF144EE8}"/>
    <dgm:cxn modelId="{20C7DBF0-01AE-4D69-85AB-FFC9C5D61733}" type="presOf" srcId="{6763A174-9078-45F6-A09B-68E2AB3997D4}" destId="{E211526E-FE23-4715-B9B9-237508A9D703}" srcOrd="0" destOrd="0" presId="urn:microsoft.com/office/officeart/2018/2/layout/IconLabelList"/>
    <dgm:cxn modelId="{909CF599-2CF9-4E43-BA8F-1B96F6C5E19B}" type="presParOf" srcId="{1E91D409-B76B-4E92-8279-94E52F0E89B1}" destId="{B430B104-34AE-4B07-AFC8-BE5EB06AE6A3}" srcOrd="0" destOrd="0" presId="urn:microsoft.com/office/officeart/2018/2/layout/IconLabelList"/>
    <dgm:cxn modelId="{5D3B66B1-EF42-46AB-8B77-8340C1034533}" type="presParOf" srcId="{B430B104-34AE-4B07-AFC8-BE5EB06AE6A3}" destId="{AD41DE75-F06B-43AC-8582-B7908223E40B}" srcOrd="0" destOrd="0" presId="urn:microsoft.com/office/officeart/2018/2/layout/IconLabelList"/>
    <dgm:cxn modelId="{18596DB0-9E73-4C0A-B83D-920AC6D5AF89}" type="presParOf" srcId="{B430B104-34AE-4B07-AFC8-BE5EB06AE6A3}" destId="{BD7BEE63-B74A-40B2-A97D-70360E2110C5}" srcOrd="1" destOrd="0" presId="urn:microsoft.com/office/officeart/2018/2/layout/IconLabelList"/>
    <dgm:cxn modelId="{5DA00E2F-48FF-46C4-A179-248900FFC487}" type="presParOf" srcId="{B430B104-34AE-4B07-AFC8-BE5EB06AE6A3}" destId="{E211526E-FE23-4715-B9B9-237508A9D703}" srcOrd="2" destOrd="0" presId="urn:microsoft.com/office/officeart/2018/2/layout/IconLabelList"/>
    <dgm:cxn modelId="{A37F8531-3BA2-4C5C-9F6C-BEB89E1FCB73}" type="presParOf" srcId="{1E91D409-B76B-4E92-8279-94E52F0E89B1}" destId="{6533317A-507C-494A-ABAC-990D4B6CC1EA}" srcOrd="1" destOrd="0" presId="urn:microsoft.com/office/officeart/2018/2/layout/IconLabelList"/>
    <dgm:cxn modelId="{E173D4E8-BB5C-4707-9E2B-FFDAE971E3F8}" type="presParOf" srcId="{1E91D409-B76B-4E92-8279-94E52F0E89B1}" destId="{A66E325E-0B5A-484C-8A28-537136A1F6D8}" srcOrd="2" destOrd="0" presId="urn:microsoft.com/office/officeart/2018/2/layout/IconLabelList"/>
    <dgm:cxn modelId="{A4EA06A2-5BD3-4CFB-A97D-EA50A40EC5CA}" type="presParOf" srcId="{A66E325E-0B5A-484C-8A28-537136A1F6D8}" destId="{BB818071-0D07-47BF-BB2A-9A8BD3591C40}" srcOrd="0" destOrd="0" presId="urn:microsoft.com/office/officeart/2018/2/layout/IconLabelList"/>
    <dgm:cxn modelId="{94A3D01F-318B-454B-8E45-E9C0F43EDA9F}" type="presParOf" srcId="{A66E325E-0B5A-484C-8A28-537136A1F6D8}" destId="{A4CC2B5A-4ECD-4C76-81C1-8357128E6077}" srcOrd="1" destOrd="0" presId="urn:microsoft.com/office/officeart/2018/2/layout/IconLabelList"/>
    <dgm:cxn modelId="{33541322-C621-4947-AAEF-8AC1FA5E0469}" type="presParOf" srcId="{A66E325E-0B5A-484C-8A28-537136A1F6D8}" destId="{31F7ABF8-A29A-4C98-B647-311C80C5B60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7C7FD-CC99-46BD-A58C-804C15BAFE63}">
      <dsp:nvSpPr>
        <dsp:cNvPr id="0" name=""/>
        <dsp:cNvSpPr/>
      </dsp:nvSpPr>
      <dsp:spPr>
        <a:xfrm>
          <a:off x="906836" y="327493"/>
          <a:ext cx="1261236" cy="12612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25B80-4178-4992-AE5E-821C6206B1F9}">
      <dsp:nvSpPr>
        <dsp:cNvPr id="0" name=""/>
        <dsp:cNvSpPr/>
      </dsp:nvSpPr>
      <dsp:spPr>
        <a:xfrm>
          <a:off x="1175624" y="596281"/>
          <a:ext cx="723660" cy="723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68B4E-6984-4234-88D0-491D98C45529}">
      <dsp:nvSpPr>
        <dsp:cNvPr id="0" name=""/>
        <dsp:cNvSpPr/>
      </dsp:nvSpPr>
      <dsp:spPr>
        <a:xfrm>
          <a:off x="50365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Read the Data(Problem)</a:t>
          </a:r>
        </a:p>
      </dsp:txBody>
      <dsp:txXfrm>
        <a:off x="503654" y="1981573"/>
        <a:ext cx="2067600" cy="720000"/>
      </dsp:txXfrm>
    </dsp:sp>
    <dsp:sp modelId="{1DF5F6BA-BADE-49B9-9B9F-C95BEBFDE48E}">
      <dsp:nvSpPr>
        <dsp:cNvPr id="0" name=""/>
        <dsp:cNvSpPr/>
      </dsp:nvSpPr>
      <dsp:spPr>
        <a:xfrm>
          <a:off x="3336266" y="327493"/>
          <a:ext cx="1261236" cy="126123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99399-1743-4563-A5E0-1EA7C2D78A23}">
      <dsp:nvSpPr>
        <dsp:cNvPr id="0" name=""/>
        <dsp:cNvSpPr/>
      </dsp:nvSpPr>
      <dsp:spPr>
        <a:xfrm>
          <a:off x="3605054" y="596281"/>
          <a:ext cx="723660" cy="723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9153BE-5E3E-4F90-9053-C4B22D162DAC}">
      <dsp:nvSpPr>
        <dsp:cNvPr id="0" name=""/>
        <dsp:cNvSpPr/>
      </dsp:nvSpPr>
      <dsp:spPr>
        <a:xfrm>
          <a:off x="293308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Clean the Data Using any tool	</a:t>
          </a:r>
        </a:p>
      </dsp:txBody>
      <dsp:txXfrm>
        <a:off x="2933084" y="1981573"/>
        <a:ext cx="2067600" cy="720000"/>
      </dsp:txXfrm>
    </dsp:sp>
    <dsp:sp modelId="{E3537909-C82F-4861-BFC1-E5A7AE052766}">
      <dsp:nvSpPr>
        <dsp:cNvPr id="0" name=""/>
        <dsp:cNvSpPr/>
      </dsp:nvSpPr>
      <dsp:spPr>
        <a:xfrm>
          <a:off x="5765696" y="327493"/>
          <a:ext cx="1261236" cy="12612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4AC56-8EAD-448D-9C76-5661D92D68A4}">
      <dsp:nvSpPr>
        <dsp:cNvPr id="0" name=""/>
        <dsp:cNvSpPr/>
      </dsp:nvSpPr>
      <dsp:spPr>
        <a:xfrm>
          <a:off x="6034484" y="596281"/>
          <a:ext cx="723660" cy="723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A9B214-50C5-4E29-B9BC-72D157E0710F}">
      <dsp:nvSpPr>
        <dsp:cNvPr id="0" name=""/>
        <dsp:cNvSpPr/>
      </dsp:nvSpPr>
      <dsp:spPr>
        <a:xfrm>
          <a:off x="5362514"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Analysis</a:t>
          </a:r>
        </a:p>
      </dsp:txBody>
      <dsp:txXfrm>
        <a:off x="5362514" y="1981573"/>
        <a:ext cx="2067600" cy="720000"/>
      </dsp:txXfrm>
    </dsp:sp>
    <dsp:sp modelId="{53AF9E72-D1FE-444C-9B47-DE5E3415A345}">
      <dsp:nvSpPr>
        <dsp:cNvPr id="0" name=""/>
        <dsp:cNvSpPr/>
      </dsp:nvSpPr>
      <dsp:spPr>
        <a:xfrm>
          <a:off x="8195127" y="327493"/>
          <a:ext cx="1261236" cy="12612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ACD7B-5098-4FFE-ABE4-14B35D8099F6}">
      <dsp:nvSpPr>
        <dsp:cNvPr id="0" name=""/>
        <dsp:cNvSpPr/>
      </dsp:nvSpPr>
      <dsp:spPr>
        <a:xfrm>
          <a:off x="8463915" y="596281"/>
          <a:ext cx="723660" cy="723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6C883-F2FD-4CD2-8ABB-68BCD2B45D42}">
      <dsp:nvSpPr>
        <dsp:cNvPr id="0" name=""/>
        <dsp:cNvSpPr/>
      </dsp:nvSpPr>
      <dsp:spPr>
        <a:xfrm>
          <a:off x="7791945" y="1981573"/>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Result Interpretation</a:t>
          </a:r>
        </a:p>
      </dsp:txBody>
      <dsp:txXfrm>
        <a:off x="7791945" y="1981573"/>
        <a:ext cx="20676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1DE75-F06B-43AC-8582-B7908223E40B}">
      <dsp:nvSpPr>
        <dsp:cNvPr id="0" name=""/>
        <dsp:cNvSpPr/>
      </dsp:nvSpPr>
      <dsp:spPr>
        <a:xfrm>
          <a:off x="2119490" y="23934"/>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1526E-FE23-4715-B9B9-237508A9D703}">
      <dsp:nvSpPr>
        <dsp:cNvPr id="0" name=""/>
        <dsp:cNvSpPr/>
      </dsp:nvSpPr>
      <dsp:spPr>
        <a:xfrm>
          <a:off x="775309" y="2167132"/>
          <a:ext cx="4384299" cy="83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This is a survey data which has lot of feedbacks, ratings, date on which survey was taken, etc. from students who attended Golden Gate University.</a:t>
          </a:r>
        </a:p>
      </dsp:txBody>
      <dsp:txXfrm>
        <a:off x="775309" y="2167132"/>
        <a:ext cx="4384299" cy="838000"/>
      </dsp:txXfrm>
    </dsp:sp>
    <dsp:sp modelId="{BB818071-0D07-47BF-BB2A-9A8BD3591C40}">
      <dsp:nvSpPr>
        <dsp:cNvPr id="0" name=""/>
        <dsp:cNvSpPr/>
      </dsp:nvSpPr>
      <dsp:spPr>
        <a:xfrm>
          <a:off x="6855546" y="23934"/>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7ABF8-A29A-4C98-B647-311C80C5B602}">
      <dsp:nvSpPr>
        <dsp:cNvPr id="0" name=""/>
        <dsp:cNvSpPr/>
      </dsp:nvSpPr>
      <dsp:spPr>
        <a:xfrm>
          <a:off x="5819140" y="2167132"/>
          <a:ext cx="3768750" cy="83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It is a complicated dataset since almost all the details are in non-numeric values. We need numeric data to do the basic statistical analysis.</a:t>
          </a:r>
        </a:p>
      </dsp:txBody>
      <dsp:txXfrm>
        <a:off x="5819140" y="2167132"/>
        <a:ext cx="3768750" cy="838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10/17/2019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
        <p:nvSpPr>
          <p:cNvPr id="5" name="Footer Placeholder 4">
            <a:extLst>
              <a:ext uri="{FF2B5EF4-FFF2-40B4-BE49-F238E27FC236}">
                <a16:creationId xmlns:a16="http://schemas.microsoft.com/office/drawing/2014/main" id="{15E7A54E-37BA-4BA2-901A-16F1873CC9DC}"/>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4242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IDEA OF CRISP-DM - Cross-industry standard process for data mining</a:t>
            </a:r>
          </a:p>
          <a:p>
            <a:endParaRPr lang="en-US" dirty="0">
              <a:solidFill>
                <a:schemeClr val="bg1"/>
              </a:solidFill>
            </a:endParaRPr>
          </a:p>
          <a:p>
            <a:r>
              <a:rPr lang="en-US" dirty="0">
                <a:solidFill>
                  <a:schemeClr val="bg1"/>
                </a:solidFill>
              </a:rPr>
              <a:t>The analysis flow should always start by understanding the business first and then understand the data. </a:t>
            </a:r>
          </a:p>
          <a:p>
            <a:r>
              <a:rPr lang="en-US" dirty="0">
                <a:solidFill>
                  <a:schemeClr val="bg1"/>
                </a:solidFill>
              </a:rPr>
              <a:t>Once we have knowledge in the area, we can start preparing the data, modelling, evaluation and finally deploy the findings.</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B9A179D-2D27-49E2-B022-8EDDA2EFE682}" type="slidenum">
              <a:rPr lang="en-US" smtClean="0"/>
              <a:t>3</a:t>
            </a:fld>
            <a:endParaRPr lang="en-US"/>
          </a:p>
        </p:txBody>
      </p:sp>
    </p:spTree>
    <p:extLst>
      <p:ext uri="{BB962C8B-B14F-4D97-AF65-F5344CB8AC3E}">
        <p14:creationId xmlns:p14="http://schemas.microsoft.com/office/powerpoint/2010/main" val="175596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1B9A179D-2D27-49E2-B022-8EDDA2EFE682}" type="slidenum">
              <a:rPr lang="en-US" smtClean="0"/>
              <a:t>4</a:t>
            </a:fld>
            <a:endParaRPr lang="en-US"/>
          </a:p>
        </p:txBody>
      </p:sp>
    </p:spTree>
    <p:extLst>
      <p:ext uri="{BB962C8B-B14F-4D97-AF65-F5344CB8AC3E}">
        <p14:creationId xmlns:p14="http://schemas.microsoft.com/office/powerpoint/2010/main" val="1388982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bar plots are done after converting the score for the group (passive, Promoter, Detractor and blanks) to numeric values. </a:t>
            </a:r>
          </a:p>
          <a:p>
            <a:r>
              <a:rPr lang="en-US" dirty="0"/>
              <a:t>The Ratings are already in numbers however had to be changed to integer since R was defaulting it to character.</a:t>
            </a:r>
          </a:p>
          <a:p>
            <a:endParaRPr lang="en-US" dirty="0"/>
          </a:p>
          <a:p>
            <a:r>
              <a:rPr lang="en-US" dirty="0"/>
              <a:t>Both the graphs give us similar idea:</a:t>
            </a:r>
          </a:p>
          <a:p>
            <a:pPr marL="171450" indent="-171450">
              <a:buFont typeface="Arial" panose="020B0604020202020204" pitchFamily="34" charset="0"/>
              <a:buChar char="•"/>
            </a:pPr>
            <a:r>
              <a:rPr lang="en-US" dirty="0"/>
              <a:t>First indicates how many students gave each of the rating.</a:t>
            </a:r>
          </a:p>
          <a:p>
            <a:pPr marL="171450" indent="-171450">
              <a:buFont typeface="Arial" panose="020B0604020202020204" pitchFamily="34" charset="0"/>
              <a:buChar char="•"/>
            </a:pPr>
            <a:r>
              <a:rPr lang="en-US" dirty="0"/>
              <a:t>Second indicates how many students fall under passive, Promoter, Detractor and blanks.</a:t>
            </a:r>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10</a:t>
            </a:fld>
            <a:endParaRPr lang="en-US"/>
          </a:p>
        </p:txBody>
      </p:sp>
      <p:sp>
        <p:nvSpPr>
          <p:cNvPr id="5" name="Footer Placeholder 4">
            <a:extLst>
              <a:ext uri="{FF2B5EF4-FFF2-40B4-BE49-F238E27FC236}">
                <a16:creationId xmlns:a16="http://schemas.microsoft.com/office/drawing/2014/main" id="{B28FE8D0-88FD-42D7-9D09-2A362F58CB93}"/>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59277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Tokenization - Break the text into individual tokens, remove stop words, count and visualize</a:t>
            </a:r>
            <a:endParaRPr lang="en-US" dirty="0"/>
          </a:p>
          <a:p>
            <a:endParaRPr lang="en-US" dirty="0"/>
          </a:p>
          <a:p>
            <a:r>
              <a:rPr lang="en-US" dirty="0"/>
              <a:t>The highest was “Law” however since all the answers include the word law, I removed it through filter while using ggplot2 visual code.</a:t>
            </a:r>
          </a:p>
        </p:txBody>
      </p:sp>
      <p:sp>
        <p:nvSpPr>
          <p:cNvPr id="4" name="Slide Number Placeholder 3"/>
          <p:cNvSpPr>
            <a:spLocks noGrp="1"/>
          </p:cNvSpPr>
          <p:nvPr>
            <p:ph type="sldNum" sz="quarter" idx="5"/>
          </p:nvPr>
        </p:nvSpPr>
        <p:spPr/>
        <p:txBody>
          <a:bodyPr/>
          <a:lstStyle/>
          <a:p>
            <a:fld id="{1B9A179D-2D27-49E2-B022-8EDDA2EFE682}" type="slidenum">
              <a:rPr lang="en-US" smtClean="0"/>
              <a:t>12</a:t>
            </a:fld>
            <a:endParaRPr lang="en-US"/>
          </a:p>
        </p:txBody>
      </p:sp>
      <p:sp>
        <p:nvSpPr>
          <p:cNvPr id="5" name="Footer Placeholder 4">
            <a:extLst>
              <a:ext uri="{FF2B5EF4-FFF2-40B4-BE49-F238E27FC236}">
                <a16:creationId xmlns:a16="http://schemas.microsoft.com/office/drawing/2014/main" id="{1196EC0C-34CA-41AF-AE60-A7DC6F6237DF}"/>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54700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18A9-0F52-4F19-8027-BA353AF50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8F85E-2309-4D3F-9BA8-5797B2111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A0260F-F4EF-4856-8A12-28E408EFB7E1}"/>
              </a:ext>
            </a:extLst>
          </p:cNvPr>
          <p:cNvSpPr>
            <a:spLocks noGrp="1"/>
          </p:cNvSpPr>
          <p:nvPr>
            <p:ph type="dt" sz="half" idx="10"/>
          </p:nvPr>
        </p:nvSpPr>
        <p:spPr/>
        <p:txBody>
          <a:bodyPr/>
          <a:lstStyle/>
          <a:p>
            <a:fld id="{D6508089-E07D-4BBB-B0C9-30F5E46A757B}" type="datetime1">
              <a:rPr lang="en-US" smtClean="0"/>
              <a:t>10/17/2019</a:t>
            </a:fld>
            <a:endParaRPr lang="en-US"/>
          </a:p>
        </p:txBody>
      </p:sp>
      <p:sp>
        <p:nvSpPr>
          <p:cNvPr id="5" name="Footer Placeholder 4">
            <a:extLst>
              <a:ext uri="{FF2B5EF4-FFF2-40B4-BE49-F238E27FC236}">
                <a16:creationId xmlns:a16="http://schemas.microsoft.com/office/drawing/2014/main" id="{9B2CAD54-E7CB-4D83-887F-E49704AA0FAF}"/>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60C6445E-5B93-441C-88C0-9B85ED24A297}"/>
              </a:ext>
            </a:extLst>
          </p:cNvPr>
          <p:cNvSpPr>
            <a:spLocks noGrp="1"/>
          </p:cNvSpPr>
          <p:nvPr>
            <p:ph type="sldNum" sz="quarter" idx="12"/>
          </p:nvPr>
        </p:nvSpPr>
        <p:spPr/>
        <p:txBody>
          <a:bodyPr/>
          <a:lstStyle/>
          <a:p>
            <a:fld id="{BBC0CB77-9F9F-4283-BEC1-91C798781E00}" type="slidenum">
              <a:rPr lang="en-US" smtClean="0"/>
              <a:t>‹#›</a:t>
            </a:fld>
            <a:endParaRPr lang="en-US"/>
          </a:p>
        </p:txBody>
      </p:sp>
    </p:spTree>
    <p:extLst>
      <p:ext uri="{BB962C8B-B14F-4D97-AF65-F5344CB8AC3E}">
        <p14:creationId xmlns:p14="http://schemas.microsoft.com/office/powerpoint/2010/main" val="110134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7D3D-139E-4087-9DD7-E6597158D9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7CB449-BC89-435C-8438-1ABF806D5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8B910-A7D1-40D0-99AD-8BBD1DD64D49}"/>
              </a:ext>
            </a:extLst>
          </p:cNvPr>
          <p:cNvSpPr>
            <a:spLocks noGrp="1"/>
          </p:cNvSpPr>
          <p:nvPr>
            <p:ph type="dt" sz="half" idx="10"/>
          </p:nvPr>
        </p:nvSpPr>
        <p:spPr/>
        <p:txBody>
          <a:bodyPr/>
          <a:lstStyle/>
          <a:p>
            <a:fld id="{9A439FF1-CD27-400A-92A6-48B240B14F44}" type="datetime1">
              <a:rPr lang="en-US" smtClean="0"/>
              <a:t>10/17/2019</a:t>
            </a:fld>
            <a:endParaRPr lang="en-US"/>
          </a:p>
        </p:txBody>
      </p:sp>
      <p:sp>
        <p:nvSpPr>
          <p:cNvPr id="5" name="Footer Placeholder 4">
            <a:extLst>
              <a:ext uri="{FF2B5EF4-FFF2-40B4-BE49-F238E27FC236}">
                <a16:creationId xmlns:a16="http://schemas.microsoft.com/office/drawing/2014/main" id="{C8DA34A0-4179-4651-ADB6-114688482468}"/>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742CE4E-C3D4-47C3-B52F-205ACF34C169}"/>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01297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B046CD-8595-40EE-BF9D-75E452DA5E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59B0F1-B397-4A2D-A6C6-EEC11CD98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1360B-1885-40DC-AE9E-766E5FDDFD72}"/>
              </a:ext>
            </a:extLst>
          </p:cNvPr>
          <p:cNvSpPr>
            <a:spLocks noGrp="1"/>
          </p:cNvSpPr>
          <p:nvPr>
            <p:ph type="dt" sz="half" idx="10"/>
          </p:nvPr>
        </p:nvSpPr>
        <p:spPr/>
        <p:txBody>
          <a:bodyPr/>
          <a:lstStyle/>
          <a:p>
            <a:fld id="{C2E9B12E-C300-4FE2-81A1-9B900322BB2F}" type="datetime1">
              <a:rPr lang="en-US" smtClean="0"/>
              <a:t>10/17/2019</a:t>
            </a:fld>
            <a:endParaRPr lang="en-US"/>
          </a:p>
        </p:txBody>
      </p:sp>
      <p:sp>
        <p:nvSpPr>
          <p:cNvPr id="5" name="Footer Placeholder 4">
            <a:extLst>
              <a:ext uri="{FF2B5EF4-FFF2-40B4-BE49-F238E27FC236}">
                <a16:creationId xmlns:a16="http://schemas.microsoft.com/office/drawing/2014/main" id="{AE0BDA09-496B-4270-8CE5-13BF5F8555B2}"/>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5706CBA8-CB0F-49C1-BC55-5E18773641FB}"/>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32595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7045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14BB-2DE0-4188-AE9D-B159AFC89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A8B63-ACE1-4CC7-954E-2417AB19E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6340B-E0D4-4F8E-A6B8-F4F73ED466C0}"/>
              </a:ext>
            </a:extLst>
          </p:cNvPr>
          <p:cNvSpPr>
            <a:spLocks noGrp="1"/>
          </p:cNvSpPr>
          <p:nvPr>
            <p:ph type="dt" sz="half" idx="10"/>
          </p:nvPr>
        </p:nvSpPr>
        <p:spPr/>
        <p:txBody>
          <a:bodyPr/>
          <a:lstStyle/>
          <a:p>
            <a:fld id="{8354CA48-71EA-4CBC-826F-4C7BF4F4E10D}" type="datetime1">
              <a:rPr lang="en-US" smtClean="0"/>
              <a:t>10/17/2019</a:t>
            </a:fld>
            <a:endParaRPr lang="en-US"/>
          </a:p>
        </p:txBody>
      </p:sp>
      <p:sp>
        <p:nvSpPr>
          <p:cNvPr id="5" name="Footer Placeholder 4">
            <a:extLst>
              <a:ext uri="{FF2B5EF4-FFF2-40B4-BE49-F238E27FC236}">
                <a16:creationId xmlns:a16="http://schemas.microsoft.com/office/drawing/2014/main" id="{342C308B-9F35-4156-B726-56822679DCD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EDA791B-DB5E-433A-8E3D-AF7C528174C1}"/>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36387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EF4B-7467-4740-B1C3-0B2435EDA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DC29D3-B668-4179-89E2-E05AD6F967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A5A72-B872-4022-9688-29F265377EC0}"/>
              </a:ext>
            </a:extLst>
          </p:cNvPr>
          <p:cNvSpPr>
            <a:spLocks noGrp="1"/>
          </p:cNvSpPr>
          <p:nvPr>
            <p:ph type="dt" sz="half" idx="10"/>
          </p:nvPr>
        </p:nvSpPr>
        <p:spPr/>
        <p:txBody>
          <a:bodyPr/>
          <a:lstStyle/>
          <a:p>
            <a:fld id="{A7C8AC04-6E7B-4C5E-9E98-A43A6F059515}" type="datetime1">
              <a:rPr lang="en-US" smtClean="0"/>
              <a:t>10/17/2019</a:t>
            </a:fld>
            <a:endParaRPr lang="en-US"/>
          </a:p>
        </p:txBody>
      </p:sp>
      <p:sp>
        <p:nvSpPr>
          <p:cNvPr id="5" name="Footer Placeholder 4">
            <a:extLst>
              <a:ext uri="{FF2B5EF4-FFF2-40B4-BE49-F238E27FC236}">
                <a16:creationId xmlns:a16="http://schemas.microsoft.com/office/drawing/2014/main" id="{DF520EE1-FF49-4CC6-8BAD-2A6A42F4DBA4}"/>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98C74391-1125-478F-A0AB-0ED28450AFFE}"/>
              </a:ext>
            </a:extLst>
          </p:cNvPr>
          <p:cNvSpPr>
            <a:spLocks noGrp="1"/>
          </p:cNvSpPr>
          <p:nvPr>
            <p:ph type="sldNum" sz="quarter" idx="12"/>
          </p:nvPr>
        </p:nvSpPr>
        <p:spPr/>
        <p:txBody>
          <a:bodyPr/>
          <a:lstStyle/>
          <a:p>
            <a:fld id="{BBC0CB77-9F9F-4283-BEC1-91C798781E00}" type="slidenum">
              <a:rPr lang="en-US" smtClean="0"/>
              <a:t>‹#›</a:t>
            </a:fld>
            <a:endParaRPr lang="en-US"/>
          </a:p>
        </p:txBody>
      </p:sp>
    </p:spTree>
    <p:extLst>
      <p:ext uri="{BB962C8B-B14F-4D97-AF65-F5344CB8AC3E}">
        <p14:creationId xmlns:p14="http://schemas.microsoft.com/office/powerpoint/2010/main" val="4299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4AB1-84DE-4EAA-9C0C-74BDD1E56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109ED-5F51-40F3-B6A8-680D4A9705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97062-479D-4303-9BD4-567382DE5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A69BDE-996E-4C4E-94D5-02E04847F25C}"/>
              </a:ext>
            </a:extLst>
          </p:cNvPr>
          <p:cNvSpPr>
            <a:spLocks noGrp="1"/>
          </p:cNvSpPr>
          <p:nvPr>
            <p:ph type="dt" sz="half" idx="10"/>
          </p:nvPr>
        </p:nvSpPr>
        <p:spPr/>
        <p:txBody>
          <a:bodyPr/>
          <a:lstStyle/>
          <a:p>
            <a:fld id="{4A58E35D-4180-476F-9A13-7DCB348EAFD2}" type="datetime1">
              <a:rPr lang="en-US" smtClean="0"/>
              <a:t>10/17/2019</a:t>
            </a:fld>
            <a:endParaRPr lang="en-US"/>
          </a:p>
        </p:txBody>
      </p:sp>
      <p:sp>
        <p:nvSpPr>
          <p:cNvPr id="6" name="Footer Placeholder 5">
            <a:extLst>
              <a:ext uri="{FF2B5EF4-FFF2-40B4-BE49-F238E27FC236}">
                <a16:creationId xmlns:a16="http://schemas.microsoft.com/office/drawing/2014/main" id="{98DB432A-FE19-46C8-A579-64839BDE06E1}"/>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60775517-FD99-4A4A-9623-FA4678FBB1FF}"/>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52125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578C-1591-413F-9498-68CD3465A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746FD3-3B5A-4C5C-91F7-D6774AED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34E094-3B08-42B3-8E6B-C79B63957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4DDA7-3928-453E-A7C6-120EA2EC9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183D9-029A-4A87-A8B6-31AF4794A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EDBEB-2D69-4103-ACF7-3ADA6A692F02}"/>
              </a:ext>
            </a:extLst>
          </p:cNvPr>
          <p:cNvSpPr>
            <a:spLocks noGrp="1"/>
          </p:cNvSpPr>
          <p:nvPr>
            <p:ph type="dt" sz="half" idx="10"/>
          </p:nvPr>
        </p:nvSpPr>
        <p:spPr/>
        <p:txBody>
          <a:bodyPr/>
          <a:lstStyle/>
          <a:p>
            <a:fld id="{0CFC40D0-E68C-491D-B19F-995E304117CF}" type="datetime1">
              <a:rPr lang="en-US" smtClean="0"/>
              <a:t>10/17/2019</a:t>
            </a:fld>
            <a:endParaRPr lang="en-US"/>
          </a:p>
        </p:txBody>
      </p:sp>
      <p:sp>
        <p:nvSpPr>
          <p:cNvPr id="8" name="Footer Placeholder 7">
            <a:extLst>
              <a:ext uri="{FF2B5EF4-FFF2-40B4-BE49-F238E27FC236}">
                <a16:creationId xmlns:a16="http://schemas.microsoft.com/office/drawing/2014/main" id="{E6C155CF-2BD4-4AA2-AE71-DF39E168019B}"/>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2DC24252-4ED2-46B1-94F0-34EB61454D4E}"/>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88068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6164-9FA0-47E1-80F5-8591F304D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11332-CFF3-4176-AAB3-0081C2F53BF7}"/>
              </a:ext>
            </a:extLst>
          </p:cNvPr>
          <p:cNvSpPr>
            <a:spLocks noGrp="1"/>
          </p:cNvSpPr>
          <p:nvPr>
            <p:ph type="dt" sz="half" idx="10"/>
          </p:nvPr>
        </p:nvSpPr>
        <p:spPr/>
        <p:txBody>
          <a:bodyPr/>
          <a:lstStyle/>
          <a:p>
            <a:fld id="{493ACE3E-92DB-4355-A9EA-4DD7331BAD39}" type="datetime1">
              <a:rPr lang="en-US" smtClean="0"/>
              <a:t>10/17/2019</a:t>
            </a:fld>
            <a:endParaRPr lang="en-US"/>
          </a:p>
        </p:txBody>
      </p:sp>
      <p:sp>
        <p:nvSpPr>
          <p:cNvPr id="4" name="Footer Placeholder 3">
            <a:extLst>
              <a:ext uri="{FF2B5EF4-FFF2-40B4-BE49-F238E27FC236}">
                <a16:creationId xmlns:a16="http://schemas.microsoft.com/office/drawing/2014/main" id="{9806097B-5976-47DE-863B-69C916D40594}"/>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5BD3EECA-591D-4E48-9E0A-F89B7B6B3B13}"/>
              </a:ext>
            </a:extLst>
          </p:cNvPr>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51366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C5C75-1255-4CF8-821F-87E85B213B80}"/>
              </a:ext>
            </a:extLst>
          </p:cNvPr>
          <p:cNvSpPr>
            <a:spLocks noGrp="1"/>
          </p:cNvSpPr>
          <p:nvPr>
            <p:ph type="dt" sz="half" idx="10"/>
          </p:nvPr>
        </p:nvSpPr>
        <p:spPr/>
        <p:txBody>
          <a:bodyPr/>
          <a:lstStyle/>
          <a:p>
            <a:fld id="{DE09887D-357A-43D2-A1DD-6B4FF9C164DD}" type="datetime1">
              <a:rPr lang="en-US" smtClean="0"/>
              <a:t>10/17/2019</a:t>
            </a:fld>
            <a:endParaRPr lang="en-US"/>
          </a:p>
        </p:txBody>
      </p:sp>
      <p:sp>
        <p:nvSpPr>
          <p:cNvPr id="3" name="Footer Placeholder 2">
            <a:extLst>
              <a:ext uri="{FF2B5EF4-FFF2-40B4-BE49-F238E27FC236}">
                <a16:creationId xmlns:a16="http://schemas.microsoft.com/office/drawing/2014/main" id="{943E2110-6507-4467-939A-030236194C6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ADC70FB9-C7D3-41E5-828F-77A50D2E6F05}"/>
              </a:ext>
            </a:extLst>
          </p:cNvPr>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0336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146E-4E33-4C23-9321-1EF0BACE9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E29D4-A223-468E-99E3-ECD9CB98E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8B489C-1BE5-4E0B-B1C3-B0BBCBD52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B4D87-C28A-4355-8D41-C55144FB9E07}"/>
              </a:ext>
            </a:extLst>
          </p:cNvPr>
          <p:cNvSpPr>
            <a:spLocks noGrp="1"/>
          </p:cNvSpPr>
          <p:nvPr>
            <p:ph type="dt" sz="half" idx="10"/>
          </p:nvPr>
        </p:nvSpPr>
        <p:spPr/>
        <p:txBody>
          <a:bodyPr/>
          <a:lstStyle/>
          <a:p>
            <a:fld id="{3C64B676-6D5A-439C-AF8C-D20ADE3F5969}" type="datetime1">
              <a:rPr lang="en-US" smtClean="0"/>
              <a:t>10/17/2019</a:t>
            </a:fld>
            <a:endParaRPr lang="en-US"/>
          </a:p>
        </p:txBody>
      </p:sp>
      <p:sp>
        <p:nvSpPr>
          <p:cNvPr id="6" name="Footer Placeholder 5">
            <a:extLst>
              <a:ext uri="{FF2B5EF4-FFF2-40B4-BE49-F238E27FC236}">
                <a16:creationId xmlns:a16="http://schemas.microsoft.com/office/drawing/2014/main" id="{11732D79-BD4C-490A-B91B-13E3AE4F17E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6D7CEB-FF70-4D8F-B9E6-AD57825A9EFA}"/>
              </a:ext>
            </a:extLst>
          </p:cNvPr>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5013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5673-189A-456E-B094-0D58AA4F3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36949-510B-483B-9BA2-027F1FC89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3582D-2E74-49CE-B752-76500EB7F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8D92-4828-4D6B-88EB-C2EA11FEC5C0}"/>
              </a:ext>
            </a:extLst>
          </p:cNvPr>
          <p:cNvSpPr>
            <a:spLocks noGrp="1"/>
          </p:cNvSpPr>
          <p:nvPr>
            <p:ph type="dt" sz="half" idx="10"/>
          </p:nvPr>
        </p:nvSpPr>
        <p:spPr/>
        <p:txBody>
          <a:bodyPr/>
          <a:lstStyle/>
          <a:p>
            <a:fld id="{CC445B15-566F-4E23-8B71-C9809FCCEB8E}" type="datetime1">
              <a:rPr lang="en-US" smtClean="0"/>
              <a:t>10/17/2019</a:t>
            </a:fld>
            <a:endParaRPr lang="en-US"/>
          </a:p>
        </p:txBody>
      </p:sp>
      <p:sp>
        <p:nvSpPr>
          <p:cNvPr id="6" name="Footer Placeholder 5">
            <a:extLst>
              <a:ext uri="{FF2B5EF4-FFF2-40B4-BE49-F238E27FC236}">
                <a16:creationId xmlns:a16="http://schemas.microsoft.com/office/drawing/2014/main" id="{66B4726E-595A-4D3F-9B59-48849245497A}"/>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7BF26D95-1C3D-4512-91F3-251347726D07}"/>
              </a:ext>
            </a:extLst>
          </p:cNvPr>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4897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B8073-3880-4797-BC95-F94D98BCB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F1BADE-35EA-4B0E-9362-AD8BBCB1B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D11D6-D593-4E92-849F-BE8358823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8E5B7-2460-48D7-8023-47CD8C03F6B2}" type="datetime1">
              <a:rPr lang="en-US" smtClean="0"/>
              <a:t>10/17/2019</a:t>
            </a:fld>
            <a:endParaRPr lang="en-US"/>
          </a:p>
        </p:txBody>
      </p:sp>
      <p:sp>
        <p:nvSpPr>
          <p:cNvPr id="5" name="Footer Placeholder 4">
            <a:extLst>
              <a:ext uri="{FF2B5EF4-FFF2-40B4-BE49-F238E27FC236}">
                <a16:creationId xmlns:a16="http://schemas.microsoft.com/office/drawing/2014/main" id="{D5B4EBD5-B676-47EF-A977-C19F37011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54A55487-068E-4077-8B0D-3B173C15E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8E3F6-DE14-48B2-B2BC-6FABA9630FB8}" type="slidenum">
              <a:rPr lang="en-US" smtClean="0"/>
              <a:pPr/>
              <a:t>‹#›</a:t>
            </a:fld>
            <a:endParaRPr lang="en-US"/>
          </a:p>
        </p:txBody>
      </p:sp>
      <p:sp>
        <p:nvSpPr>
          <p:cNvPr id="7" name="Rectangle 6">
            <a:extLst>
              <a:ext uri="{FF2B5EF4-FFF2-40B4-BE49-F238E27FC236}">
                <a16:creationId xmlns:a16="http://schemas.microsoft.com/office/drawing/2014/main" id="{A78E4150-DE4E-4C78-BEB9-2F4627A01058}"/>
              </a:ext>
            </a:extLst>
          </p:cNvPr>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E420FB-1843-4128-81AB-7306C525E080}"/>
              </a:ext>
            </a:extLst>
          </p:cNvPr>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A63F28-C47F-49BE-95A1-F98150A63BB6}"/>
              </a:ext>
            </a:extLst>
          </p:cNvPr>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92858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Proposed Analysis F</a:t>
            </a:r>
            <a:r>
              <a:rPr lang="en-US" sz="4800" dirty="0">
                <a:solidFill>
                  <a:srgbClr val="FFFFFF"/>
                </a:solidFill>
              </a:rPr>
              <a:t>or </a:t>
            </a:r>
            <a:r>
              <a:rPr lang="en-US" sz="4800" kern="1200" dirty="0">
                <a:solidFill>
                  <a:srgbClr val="FFFFFF"/>
                </a:solidFill>
                <a:latin typeface="+mj-lt"/>
                <a:ea typeface="+mj-ea"/>
                <a:cs typeface="+mj-cs"/>
              </a:rPr>
              <a:t>Sample Data</a:t>
            </a:r>
          </a:p>
        </p:txBody>
      </p:sp>
      <p:sp>
        <p:nvSpPr>
          <p:cNvPr id="3" name="Subtitle 2"/>
          <p:cNvSpPr>
            <a:spLocks noGrp="1"/>
          </p:cNvSpPr>
          <p:nvPr>
            <p:ph type="subTitle" idx="1"/>
          </p:nvPr>
        </p:nvSpPr>
        <p:spPr>
          <a:xfrm>
            <a:off x="674237" y="4170501"/>
            <a:ext cx="3657600" cy="1525597"/>
          </a:xfrm>
        </p:spPr>
        <p:txBody>
          <a:bodyPr vert="horz" lIns="91440" tIns="45720" rIns="91440" bIns="45720" rtlCol="0">
            <a:normAutofit/>
          </a:bodyPr>
          <a:lstStyle/>
          <a:p>
            <a:pPr algn="ctr"/>
            <a:r>
              <a:rPr lang="en-US" sz="2000" kern="1200" dirty="0">
                <a:solidFill>
                  <a:srgbClr val="FFFFFF"/>
                </a:solidFill>
                <a:latin typeface="+mn-lt"/>
                <a:ea typeface="+mn-ea"/>
                <a:cs typeface="+mn-cs"/>
              </a:rPr>
              <a:t>Using RStudio </a:t>
            </a:r>
          </a:p>
          <a:p>
            <a:pPr algn="ctr"/>
            <a:r>
              <a:rPr lang="en-US" sz="2000" dirty="0">
                <a:solidFill>
                  <a:srgbClr val="FFFFFF"/>
                </a:solidFill>
              </a:rPr>
              <a:t>Meenakshi </a:t>
            </a:r>
            <a:r>
              <a:rPr lang="en-US" sz="2000" dirty="0" err="1">
                <a:solidFill>
                  <a:srgbClr val="FFFFFF"/>
                </a:solidFill>
              </a:rPr>
              <a:t>Rajgopal</a:t>
            </a:r>
            <a:endParaRPr lang="en-US" sz="2000" kern="1200" dirty="0">
              <a:solidFill>
                <a:srgbClr val="FFFFFF"/>
              </a:solidFill>
              <a:latin typeface="+mn-lt"/>
              <a:ea typeface="+mn-ea"/>
              <a:cs typeface="+mn-cs"/>
            </a:endParaRPr>
          </a:p>
        </p:txBody>
      </p:sp>
      <p:cxnSp>
        <p:nvCxnSpPr>
          <p:cNvPr id="29" name="Straight Connector 2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picture containing room&#10;&#10;Description automatically generated">
            <a:extLst>
              <a:ext uri="{FF2B5EF4-FFF2-40B4-BE49-F238E27FC236}">
                <a16:creationId xmlns:a16="http://schemas.microsoft.com/office/drawing/2014/main" id="{68EE6EBE-18A8-43AD-9B49-2F00FC37F872}"/>
              </a:ext>
            </a:extLst>
          </p:cNvPr>
          <p:cNvPicPr>
            <a:picLocks noGrp="1" noChangeAspect="1"/>
          </p:cNvPicPr>
          <p:nvPr>
            <p:ph type="pic" sz="quarter" idx="10"/>
          </p:nvPr>
        </p:nvPicPr>
        <p:blipFill rotWithShape="1">
          <a:blip r:embed="rId3"/>
          <a:srcRect l="17731" r="6505" b="-1"/>
          <a:stretch/>
        </p:blipFill>
        <p:spPr>
          <a:xfrm>
            <a:off x="5847706" y="492573"/>
            <a:ext cx="5165776" cy="5880796"/>
          </a:xfrm>
          <a:prstGeom prst="rect">
            <a:avLst/>
          </a:prstGeom>
        </p:spPr>
      </p:pic>
    </p:spTree>
    <p:extLst>
      <p:ext uri="{BB962C8B-B14F-4D97-AF65-F5344CB8AC3E}">
        <p14:creationId xmlns:p14="http://schemas.microsoft.com/office/powerpoint/2010/main" val="13805955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23912"/>
          </a:xfrm>
        </p:spPr>
        <p:txBody>
          <a:bodyPr>
            <a:noAutofit/>
          </a:bodyPr>
          <a:lstStyle/>
          <a:p>
            <a:pPr algn="ctr"/>
            <a:r>
              <a:rPr lang="en-US" dirty="0">
                <a:solidFill>
                  <a:schemeClr val="bg1"/>
                </a:solidFill>
              </a:rPr>
              <a:t>Analysis</a:t>
            </a:r>
            <a:endParaRPr lang="en-US" dirty="0"/>
          </a:p>
        </p:txBody>
      </p:sp>
      <p:sp>
        <p:nvSpPr>
          <p:cNvPr id="11" name="Text Placeholder 10"/>
          <p:cNvSpPr>
            <a:spLocks noGrp="1"/>
          </p:cNvSpPr>
          <p:nvPr>
            <p:ph type="body" idx="1"/>
          </p:nvPr>
        </p:nvSpPr>
        <p:spPr>
          <a:xfrm>
            <a:off x="836612" y="1903957"/>
            <a:ext cx="5157787" cy="601118"/>
          </a:xfrm>
        </p:spPr>
        <p:txBody>
          <a:bodyPr>
            <a:normAutofit fontScale="62500" lnSpcReduction="20000"/>
          </a:bodyPr>
          <a:lstStyle/>
          <a:p>
            <a:r>
              <a:rPr lang="en-US" dirty="0"/>
              <a:t>Bar Plot - Using the rating  column “Considering your complete experience with GGU Law, how likely would you be to recommend the law school to a friend or colleague?</a:t>
            </a:r>
          </a:p>
        </p:txBody>
      </p:sp>
      <p:sp>
        <p:nvSpPr>
          <p:cNvPr id="13" name="Text Placeholder 12"/>
          <p:cNvSpPr>
            <a:spLocks noGrp="1"/>
          </p:cNvSpPr>
          <p:nvPr>
            <p:ph type="body" sz="quarter" idx="3"/>
          </p:nvPr>
        </p:nvSpPr>
        <p:spPr/>
        <p:txBody>
          <a:bodyPr>
            <a:normAutofit fontScale="62500" lnSpcReduction="20000"/>
          </a:bodyPr>
          <a:lstStyle/>
          <a:p>
            <a:r>
              <a:rPr lang="en-US" dirty="0"/>
              <a:t>Using the Column “Considering your complete experience with GGU Law, how likely would you be to recommend the law school to a friend or colleague? “ Group</a:t>
            </a:r>
          </a:p>
        </p:txBody>
      </p:sp>
      <p:pic>
        <p:nvPicPr>
          <p:cNvPr id="10" name="Content Placeholder 9">
            <a:extLst>
              <a:ext uri="{FF2B5EF4-FFF2-40B4-BE49-F238E27FC236}">
                <a16:creationId xmlns:a16="http://schemas.microsoft.com/office/drawing/2014/main" id="{8187EA1D-AA88-49AD-92D0-88101FF636C7}"/>
              </a:ext>
            </a:extLst>
          </p:cNvPr>
          <p:cNvPicPr>
            <a:picLocks noGrp="1" noChangeAspect="1"/>
          </p:cNvPicPr>
          <p:nvPr>
            <p:ph sz="half" idx="2"/>
          </p:nvPr>
        </p:nvPicPr>
        <p:blipFill>
          <a:blip r:embed="rId3"/>
          <a:stretch>
            <a:fillRect/>
          </a:stretch>
        </p:blipFill>
        <p:spPr>
          <a:xfrm>
            <a:off x="912584" y="2505075"/>
            <a:ext cx="5012194" cy="3684588"/>
          </a:xfrm>
          <a:prstGeom prst="rect">
            <a:avLst/>
          </a:prstGeom>
        </p:spPr>
      </p:pic>
      <p:pic>
        <p:nvPicPr>
          <p:cNvPr id="18" name="Content Placeholder 17">
            <a:extLst>
              <a:ext uri="{FF2B5EF4-FFF2-40B4-BE49-F238E27FC236}">
                <a16:creationId xmlns:a16="http://schemas.microsoft.com/office/drawing/2014/main" id="{FCEEB34F-6B49-43F1-9BE9-A36F51C0F4D3}"/>
              </a:ext>
            </a:extLst>
          </p:cNvPr>
          <p:cNvPicPr>
            <a:picLocks noGrp="1" noChangeAspect="1"/>
          </p:cNvPicPr>
          <p:nvPr>
            <p:ph sz="quarter" idx="4"/>
          </p:nvPr>
        </p:nvPicPr>
        <p:blipFill>
          <a:blip r:embed="rId4"/>
          <a:stretch>
            <a:fillRect/>
          </a:stretch>
        </p:blipFill>
        <p:spPr>
          <a:xfrm>
            <a:off x="6233090" y="2505075"/>
            <a:ext cx="5061408" cy="3684588"/>
          </a:xfrm>
          <a:prstGeom prst="rect">
            <a:avLst/>
          </a:prstGeom>
        </p:spPr>
      </p:pic>
      <p:sp>
        <p:nvSpPr>
          <p:cNvPr id="19" name="Slide Number Placeholder 18">
            <a:extLst>
              <a:ext uri="{FF2B5EF4-FFF2-40B4-BE49-F238E27FC236}">
                <a16:creationId xmlns:a16="http://schemas.microsoft.com/office/drawing/2014/main" id="{9093548A-E7C9-4532-AF00-5850A72ABE2C}"/>
              </a:ext>
            </a:extLst>
          </p:cNvPr>
          <p:cNvSpPr>
            <a:spLocks noGrp="1"/>
          </p:cNvSpPr>
          <p:nvPr>
            <p:ph type="sldNum" sz="quarter" idx="12"/>
          </p:nvPr>
        </p:nvSpPr>
        <p:spPr/>
        <p:txBody>
          <a:bodyPr/>
          <a:lstStyle/>
          <a:p>
            <a:fld id="{A7F8E3F6-DE14-48B2-B2BC-6FABA9630FB8}" type="slidenum">
              <a:rPr lang="en-US" smtClean="0"/>
              <a:pPr/>
              <a:t>10</a:t>
            </a:fld>
            <a:endParaRPr lang="en-US"/>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5870-3F6B-4DC3-AE38-AF4E1EE08131}"/>
              </a:ext>
            </a:extLst>
          </p:cNvPr>
          <p:cNvSpPr>
            <a:spLocks noGrp="1"/>
          </p:cNvSpPr>
          <p:nvPr>
            <p:ph type="title"/>
          </p:nvPr>
        </p:nvSpPr>
        <p:spPr>
          <a:xfrm>
            <a:off x="838200" y="197434"/>
            <a:ext cx="10515600" cy="1325563"/>
          </a:xfrm>
        </p:spPr>
        <p:txBody>
          <a:bodyPr/>
          <a:lstStyle/>
          <a:p>
            <a:pPr algn="ctr"/>
            <a:r>
              <a:rPr lang="en-US" dirty="0">
                <a:solidFill>
                  <a:schemeClr val="bg1"/>
                </a:solidFill>
              </a:rPr>
              <a:t>Analysis</a:t>
            </a:r>
            <a:endParaRPr lang="en-US" dirty="0"/>
          </a:p>
        </p:txBody>
      </p:sp>
      <p:sp>
        <p:nvSpPr>
          <p:cNvPr id="4" name="Slide Number Placeholder 3">
            <a:extLst>
              <a:ext uri="{FF2B5EF4-FFF2-40B4-BE49-F238E27FC236}">
                <a16:creationId xmlns:a16="http://schemas.microsoft.com/office/drawing/2014/main" id="{15F64871-BBDA-4E15-BE48-CD447772597F}"/>
              </a:ext>
            </a:extLst>
          </p:cNvPr>
          <p:cNvSpPr>
            <a:spLocks noGrp="1"/>
          </p:cNvSpPr>
          <p:nvPr>
            <p:ph type="sldNum" sz="quarter" idx="12"/>
          </p:nvPr>
        </p:nvSpPr>
        <p:spPr>
          <a:xfrm>
            <a:off x="8610600" y="6356350"/>
            <a:ext cx="2743200" cy="365125"/>
          </a:xfrm>
        </p:spPr>
        <p:txBody>
          <a:bodyPr/>
          <a:lstStyle/>
          <a:p>
            <a:fld id="{A7F8E3F6-DE14-48B2-B2BC-6FABA9630FB8}" type="slidenum">
              <a:rPr lang="en-US" smtClean="0"/>
              <a:pPr/>
              <a:t>11</a:t>
            </a:fld>
            <a:endParaRPr lang="en-US"/>
          </a:p>
        </p:txBody>
      </p:sp>
      <p:sp>
        <p:nvSpPr>
          <p:cNvPr id="8" name="TextBox 7">
            <a:extLst>
              <a:ext uri="{FF2B5EF4-FFF2-40B4-BE49-F238E27FC236}">
                <a16:creationId xmlns:a16="http://schemas.microsoft.com/office/drawing/2014/main" id="{4659385D-3B6D-465D-8BFE-EE7EE71EA42E}"/>
              </a:ext>
            </a:extLst>
          </p:cNvPr>
          <p:cNvSpPr txBox="1"/>
          <p:nvPr/>
        </p:nvSpPr>
        <p:spPr>
          <a:xfrm>
            <a:off x="613611" y="2201779"/>
            <a:ext cx="433136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histogram indicates that most of the students took the survey between September 6</a:t>
            </a:r>
            <a:r>
              <a:rPr lang="en-US" sz="2000" baseline="30000" dirty="0"/>
              <a:t>th</a:t>
            </a:r>
            <a:r>
              <a:rPr lang="en-US" sz="2000" dirty="0"/>
              <a:t> and September 12</a:t>
            </a:r>
            <a:r>
              <a:rPr lang="en-US" sz="2000" baseline="30000" dirty="0"/>
              <a:t>th</a:t>
            </a:r>
            <a:r>
              <a:rPr lang="en-US" sz="2000" dirty="0"/>
              <a:t> week.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can also check how soon students take the survey so that we can fix a duration for them to finish.</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a:t>
            </a:r>
          </a:p>
        </p:txBody>
      </p:sp>
      <p:pic>
        <p:nvPicPr>
          <p:cNvPr id="3" name="Picture 2">
            <a:extLst>
              <a:ext uri="{FF2B5EF4-FFF2-40B4-BE49-F238E27FC236}">
                <a16:creationId xmlns:a16="http://schemas.microsoft.com/office/drawing/2014/main" id="{DA4DFEF6-6FB9-40C1-AB80-4D9F7F75D41A}"/>
              </a:ext>
            </a:extLst>
          </p:cNvPr>
          <p:cNvPicPr>
            <a:picLocks noChangeAspect="1"/>
          </p:cNvPicPr>
          <p:nvPr/>
        </p:nvPicPr>
        <p:blipFill>
          <a:blip r:embed="rId2"/>
          <a:stretch>
            <a:fillRect/>
          </a:stretch>
        </p:blipFill>
        <p:spPr>
          <a:xfrm>
            <a:off x="572004" y="4873082"/>
            <a:ext cx="4591050" cy="457200"/>
          </a:xfrm>
          <a:prstGeom prst="rect">
            <a:avLst/>
          </a:prstGeom>
          <a:ln>
            <a:solidFill>
              <a:schemeClr val="tx1"/>
            </a:solidFill>
          </a:ln>
        </p:spPr>
      </p:pic>
      <p:pic>
        <p:nvPicPr>
          <p:cNvPr id="9" name="Picture 8">
            <a:extLst>
              <a:ext uri="{FF2B5EF4-FFF2-40B4-BE49-F238E27FC236}">
                <a16:creationId xmlns:a16="http://schemas.microsoft.com/office/drawing/2014/main" id="{00B9BCFF-B67F-475C-AFAE-28E05B9A166E}"/>
              </a:ext>
            </a:extLst>
          </p:cNvPr>
          <p:cNvPicPr>
            <a:picLocks noChangeAspect="1"/>
          </p:cNvPicPr>
          <p:nvPr/>
        </p:nvPicPr>
        <p:blipFill>
          <a:blip r:embed="rId3"/>
          <a:stretch>
            <a:fillRect/>
          </a:stretch>
        </p:blipFill>
        <p:spPr>
          <a:xfrm>
            <a:off x="5331887" y="1955145"/>
            <a:ext cx="5860459" cy="4401205"/>
          </a:xfrm>
          <a:prstGeom prst="rect">
            <a:avLst/>
          </a:prstGeom>
          <a:ln>
            <a:solidFill>
              <a:schemeClr val="tx1"/>
            </a:solidFill>
          </a:ln>
        </p:spPr>
      </p:pic>
    </p:spTree>
    <p:extLst>
      <p:ext uri="{BB962C8B-B14F-4D97-AF65-F5344CB8AC3E}">
        <p14:creationId xmlns:p14="http://schemas.microsoft.com/office/powerpoint/2010/main" val="71863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02" y="127220"/>
            <a:ext cx="10351752" cy="1169159"/>
          </a:xfrm>
        </p:spPr>
        <p:txBody>
          <a:bodyPr>
            <a:noAutofit/>
          </a:bodyPr>
          <a:lstStyle/>
          <a:p>
            <a:pPr algn="ctr"/>
            <a:r>
              <a:rPr lang="en-US" sz="4400" dirty="0">
                <a:solidFill>
                  <a:schemeClr val="bg1"/>
                </a:solidFill>
              </a:rPr>
              <a:t>Analysis</a:t>
            </a:r>
          </a:p>
        </p:txBody>
      </p:sp>
      <p:sp>
        <p:nvSpPr>
          <p:cNvPr id="4" name="Text Placeholder 3"/>
          <p:cNvSpPr>
            <a:spLocks noGrp="1"/>
          </p:cNvSpPr>
          <p:nvPr>
            <p:ph type="body" idx="1"/>
          </p:nvPr>
        </p:nvSpPr>
        <p:spPr>
          <a:xfrm>
            <a:off x="728840" y="1949987"/>
            <a:ext cx="10618610" cy="4139664"/>
          </a:xfrm>
        </p:spPr>
        <p:txBody>
          <a:bodyPr>
            <a:normAutofit/>
          </a:bodyPr>
          <a:lstStyle/>
          <a:p>
            <a:pPr marL="285750" indent="-285750">
              <a:buFont typeface="Arial" panose="020B0604020202020204" pitchFamily="34" charset="0"/>
              <a:buChar char="•"/>
            </a:pPr>
            <a:r>
              <a:rPr lang="en-US" sz="1800" dirty="0">
                <a:solidFill>
                  <a:schemeClr val="tx1"/>
                </a:solidFill>
              </a:rPr>
              <a:t>By using </a:t>
            </a:r>
            <a:r>
              <a:rPr lang="en-US" sz="1800" dirty="0" err="1">
                <a:solidFill>
                  <a:schemeClr val="tx1"/>
                </a:solidFill>
              </a:rPr>
              <a:t>tidytext</a:t>
            </a:r>
            <a:r>
              <a:rPr lang="en-US" sz="1800" dirty="0">
                <a:solidFill>
                  <a:schemeClr val="tx1"/>
                </a:solidFill>
              </a:rPr>
              <a:t> format we can </a:t>
            </a:r>
          </a:p>
          <a:p>
            <a:r>
              <a:rPr lang="en-US" sz="1800" dirty="0">
                <a:solidFill>
                  <a:schemeClr val="tx1"/>
                </a:solidFill>
              </a:rPr>
              <a:t>analyze the most frequent words used </a:t>
            </a:r>
          </a:p>
          <a:p>
            <a:r>
              <a:rPr lang="en-US" sz="1800" dirty="0">
                <a:solidFill>
                  <a:schemeClr val="tx1"/>
                </a:solidFill>
              </a:rPr>
              <a:t>in the survey feedback for “What are </a:t>
            </a:r>
          </a:p>
          <a:p>
            <a:r>
              <a:rPr lang="en-US" sz="1800" dirty="0">
                <a:solidFill>
                  <a:schemeClr val="tx1"/>
                </a:solidFill>
              </a:rPr>
              <a:t>your legal practice areas?”</a:t>
            </a:r>
          </a:p>
          <a:p>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Contact, Real estate, criminal, </a:t>
            </a:r>
          </a:p>
          <a:p>
            <a:r>
              <a:rPr lang="en-US" sz="1800" dirty="0">
                <a:solidFill>
                  <a:schemeClr val="tx1"/>
                </a:solidFill>
              </a:rPr>
              <a:t>Employment, corporate, Family are some of </a:t>
            </a:r>
          </a:p>
          <a:p>
            <a:r>
              <a:rPr lang="en-US" sz="1800" dirty="0">
                <a:solidFill>
                  <a:schemeClr val="tx1"/>
                </a:solidFill>
              </a:rPr>
              <a:t>the most used words in the answers. It </a:t>
            </a:r>
          </a:p>
          <a:p>
            <a:r>
              <a:rPr lang="en-US" sz="1800" dirty="0">
                <a:solidFill>
                  <a:schemeClr val="tx1"/>
                </a:solidFill>
              </a:rPr>
              <a:t>indicates which area most of them would be </a:t>
            </a:r>
          </a:p>
          <a:p>
            <a:r>
              <a:rPr lang="en-US" sz="1800" dirty="0">
                <a:solidFill>
                  <a:schemeClr val="tx1"/>
                </a:solidFill>
              </a:rPr>
              <a:t>practicing without having to read through all</a:t>
            </a:r>
          </a:p>
          <a:p>
            <a:r>
              <a:rPr lang="en-US" sz="1800" dirty="0">
                <a:solidFill>
                  <a:schemeClr val="tx1"/>
                </a:solidFill>
              </a:rPr>
              <a:t>the answers.</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p:txBody>
      </p:sp>
      <p:pic>
        <p:nvPicPr>
          <p:cNvPr id="5" name="Picture 4">
            <a:extLst>
              <a:ext uri="{FF2B5EF4-FFF2-40B4-BE49-F238E27FC236}">
                <a16:creationId xmlns:a16="http://schemas.microsoft.com/office/drawing/2014/main" id="{5A7F7A3A-9C1E-46C5-832C-1C15885136D0}"/>
              </a:ext>
            </a:extLst>
          </p:cNvPr>
          <p:cNvPicPr/>
          <p:nvPr/>
        </p:nvPicPr>
        <p:blipFill>
          <a:blip r:embed="rId3"/>
          <a:stretch>
            <a:fillRect/>
          </a:stretch>
        </p:blipFill>
        <p:spPr>
          <a:xfrm>
            <a:off x="5080883" y="1949987"/>
            <a:ext cx="6266567" cy="4570083"/>
          </a:xfrm>
          <a:prstGeom prst="rect">
            <a:avLst/>
          </a:prstGeom>
          <a:ln>
            <a:solidFill>
              <a:schemeClr val="accent1"/>
            </a:solidFill>
          </a:ln>
        </p:spPr>
      </p:pic>
      <p:sp>
        <p:nvSpPr>
          <p:cNvPr id="7" name="Slide Number Placeholder 6">
            <a:extLst>
              <a:ext uri="{FF2B5EF4-FFF2-40B4-BE49-F238E27FC236}">
                <a16:creationId xmlns:a16="http://schemas.microsoft.com/office/drawing/2014/main" id="{9BBC55EF-7973-4BEF-80DD-42447AE7A23A}"/>
              </a:ext>
            </a:extLst>
          </p:cNvPr>
          <p:cNvSpPr>
            <a:spLocks noGrp="1"/>
          </p:cNvSpPr>
          <p:nvPr>
            <p:ph type="sldNum" sz="quarter" idx="12"/>
          </p:nvPr>
        </p:nvSpPr>
        <p:spPr/>
        <p:txBody>
          <a:bodyPr/>
          <a:lstStyle/>
          <a:p>
            <a:fld id="{BBC0CB77-9F9F-4283-BEC1-91C798781E00}" type="slidenum">
              <a:rPr lang="en-US" smtClean="0"/>
              <a:t>12</a:t>
            </a:fld>
            <a:endParaRPr lang="en-US"/>
          </a:p>
        </p:txBody>
      </p:sp>
    </p:spTree>
    <p:extLst>
      <p:ext uri="{BB962C8B-B14F-4D97-AF65-F5344CB8AC3E}">
        <p14:creationId xmlns:p14="http://schemas.microsoft.com/office/powerpoint/2010/main" val="52804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02" y="127220"/>
            <a:ext cx="10351752" cy="1169159"/>
          </a:xfrm>
        </p:spPr>
        <p:txBody>
          <a:bodyPr>
            <a:noAutofit/>
          </a:bodyPr>
          <a:lstStyle/>
          <a:p>
            <a:pPr algn="ctr"/>
            <a:r>
              <a:rPr lang="en-US" sz="4400" dirty="0">
                <a:solidFill>
                  <a:schemeClr val="bg1"/>
                </a:solidFill>
              </a:rPr>
              <a:t>Analysis</a:t>
            </a:r>
          </a:p>
        </p:txBody>
      </p:sp>
      <p:sp>
        <p:nvSpPr>
          <p:cNvPr id="4" name="Text Placeholder 3"/>
          <p:cNvSpPr>
            <a:spLocks noGrp="1"/>
          </p:cNvSpPr>
          <p:nvPr>
            <p:ph type="body" idx="1"/>
          </p:nvPr>
        </p:nvSpPr>
        <p:spPr>
          <a:xfrm>
            <a:off x="728840" y="1949987"/>
            <a:ext cx="10618610" cy="4139664"/>
          </a:xfrm>
        </p:spPr>
        <p:txBody>
          <a:bodyPr>
            <a:normAutofit/>
          </a:bodyPr>
          <a:lstStyle/>
          <a:p>
            <a:pPr marL="285750" indent="-285750">
              <a:buFont typeface="Arial" panose="020B0604020202020204" pitchFamily="34" charset="0"/>
              <a:buChar char="•"/>
            </a:pPr>
            <a:r>
              <a:rPr lang="en-US" sz="1800" dirty="0">
                <a:solidFill>
                  <a:schemeClr val="tx1"/>
                </a:solidFill>
              </a:rPr>
              <a:t>Now we look at the column “How can GGU</a:t>
            </a:r>
          </a:p>
          <a:p>
            <a:r>
              <a:rPr lang="en-US" sz="1800" dirty="0">
                <a:solidFill>
                  <a:schemeClr val="tx1"/>
                </a:solidFill>
              </a:rPr>
              <a:t> better support you? “</a:t>
            </a:r>
          </a:p>
          <a:p>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Events, networking, professional, </a:t>
            </a:r>
          </a:p>
          <a:p>
            <a:r>
              <a:rPr lang="en-US" sz="1800" dirty="0">
                <a:solidFill>
                  <a:schemeClr val="tx1"/>
                </a:solidFill>
              </a:rPr>
              <a:t>opportunity, are some of the most used words </a:t>
            </a:r>
          </a:p>
          <a:p>
            <a:r>
              <a:rPr lang="en-US" sz="1800" dirty="0">
                <a:solidFill>
                  <a:schemeClr val="tx1"/>
                </a:solidFill>
              </a:rPr>
              <a:t>in the answers. It indicates which area most of </a:t>
            </a:r>
          </a:p>
          <a:p>
            <a:r>
              <a:rPr lang="en-US" sz="1800" dirty="0">
                <a:solidFill>
                  <a:schemeClr val="tx1"/>
                </a:solidFill>
              </a:rPr>
              <a:t>them are asking for improvement or to conduct</a:t>
            </a:r>
          </a:p>
          <a:p>
            <a:r>
              <a:rPr lang="en-US" sz="1800" dirty="0">
                <a:solidFill>
                  <a:schemeClr val="tx1"/>
                </a:solidFill>
              </a:rPr>
              <a:t>more networking events, more professional</a:t>
            </a:r>
          </a:p>
          <a:p>
            <a:r>
              <a:rPr lang="en-US" sz="1800" dirty="0">
                <a:solidFill>
                  <a:schemeClr val="tx1"/>
                </a:solidFill>
              </a:rPr>
              <a:t>opportunities', etc.</a:t>
            </a:r>
          </a:p>
          <a:p>
            <a:endParaRPr lang="en-US" sz="1800" dirty="0">
              <a:solidFill>
                <a:schemeClr val="tx1"/>
              </a:solidFill>
            </a:endParaRPr>
          </a:p>
          <a:p>
            <a:endParaRPr lang="en-US" sz="1800" dirty="0">
              <a:solidFill>
                <a:schemeClr val="tx1"/>
              </a:solidFill>
            </a:endParaRPr>
          </a:p>
        </p:txBody>
      </p:sp>
      <p:pic>
        <p:nvPicPr>
          <p:cNvPr id="6" name="Picture 5">
            <a:extLst>
              <a:ext uri="{FF2B5EF4-FFF2-40B4-BE49-F238E27FC236}">
                <a16:creationId xmlns:a16="http://schemas.microsoft.com/office/drawing/2014/main" id="{A4E547D5-BBBE-4C7C-B51F-5DDD75C51FC7}"/>
              </a:ext>
            </a:extLst>
          </p:cNvPr>
          <p:cNvPicPr/>
          <p:nvPr/>
        </p:nvPicPr>
        <p:blipFill>
          <a:blip r:embed="rId2"/>
          <a:stretch>
            <a:fillRect/>
          </a:stretch>
        </p:blipFill>
        <p:spPr>
          <a:xfrm>
            <a:off x="5724937" y="1796993"/>
            <a:ext cx="5875824" cy="4292658"/>
          </a:xfrm>
          <a:prstGeom prst="rect">
            <a:avLst/>
          </a:prstGeom>
          <a:ln>
            <a:solidFill>
              <a:schemeClr val="accent1"/>
            </a:solidFill>
          </a:ln>
        </p:spPr>
      </p:pic>
      <p:sp>
        <p:nvSpPr>
          <p:cNvPr id="3" name="Slide Number Placeholder 2">
            <a:extLst>
              <a:ext uri="{FF2B5EF4-FFF2-40B4-BE49-F238E27FC236}">
                <a16:creationId xmlns:a16="http://schemas.microsoft.com/office/drawing/2014/main" id="{6CA9F0B2-B033-45D3-8CDE-653DB1B45EB9}"/>
              </a:ext>
            </a:extLst>
          </p:cNvPr>
          <p:cNvSpPr>
            <a:spLocks noGrp="1"/>
          </p:cNvSpPr>
          <p:nvPr>
            <p:ph type="sldNum" sz="quarter" idx="12"/>
          </p:nvPr>
        </p:nvSpPr>
        <p:spPr/>
        <p:txBody>
          <a:bodyPr/>
          <a:lstStyle/>
          <a:p>
            <a:fld id="{BBC0CB77-9F9F-4283-BEC1-91C798781E00}" type="slidenum">
              <a:rPr lang="en-US" smtClean="0"/>
              <a:t>13</a:t>
            </a:fld>
            <a:endParaRPr lang="en-US"/>
          </a:p>
        </p:txBody>
      </p:sp>
    </p:spTree>
    <p:extLst>
      <p:ext uri="{BB962C8B-B14F-4D97-AF65-F5344CB8AC3E}">
        <p14:creationId xmlns:p14="http://schemas.microsoft.com/office/powerpoint/2010/main" val="239547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02" y="127220"/>
            <a:ext cx="10351752" cy="1169159"/>
          </a:xfrm>
        </p:spPr>
        <p:txBody>
          <a:bodyPr>
            <a:noAutofit/>
          </a:bodyPr>
          <a:lstStyle/>
          <a:p>
            <a:pPr algn="ctr"/>
            <a:r>
              <a:rPr lang="en-US" sz="4400" dirty="0">
                <a:solidFill>
                  <a:schemeClr val="bg1"/>
                </a:solidFill>
              </a:rPr>
              <a:t>Analysis</a:t>
            </a:r>
          </a:p>
        </p:txBody>
      </p:sp>
      <p:sp>
        <p:nvSpPr>
          <p:cNvPr id="4" name="Text Placeholder 3"/>
          <p:cNvSpPr>
            <a:spLocks noGrp="1"/>
          </p:cNvSpPr>
          <p:nvPr>
            <p:ph type="body" idx="1"/>
          </p:nvPr>
        </p:nvSpPr>
        <p:spPr>
          <a:xfrm>
            <a:off x="288758" y="1757909"/>
            <a:ext cx="11313694" cy="4739144"/>
          </a:xfrm>
        </p:spPr>
        <p:txBody>
          <a:bodyPr>
            <a:normAutofit/>
          </a:bodyPr>
          <a:lstStyle/>
          <a:p>
            <a:endParaRPr lang="en-US" sz="1800" dirty="0">
              <a:solidFill>
                <a:schemeClr val="tx1"/>
              </a:solidFill>
            </a:endParaRPr>
          </a:p>
          <a:p>
            <a:r>
              <a:rPr lang="en-US" sz="1800" dirty="0">
                <a:solidFill>
                  <a:schemeClr val="tx1"/>
                </a:solidFill>
              </a:rPr>
              <a:t>Now we can look only the data where ratings are </a:t>
            </a:r>
          </a:p>
          <a:p>
            <a:r>
              <a:rPr lang="en-US" sz="1800" dirty="0">
                <a:solidFill>
                  <a:schemeClr val="tx1"/>
                </a:solidFill>
              </a:rPr>
              <a:t>“Detractors”.  This will tell us the possible reason</a:t>
            </a:r>
          </a:p>
          <a:p>
            <a:r>
              <a:rPr lang="en-US" sz="1800" dirty="0">
                <a:solidFill>
                  <a:schemeClr val="tx1"/>
                </a:solidFill>
              </a:rPr>
              <a:t>why students are not willing to promote and has </a:t>
            </a:r>
          </a:p>
          <a:p>
            <a:r>
              <a:rPr lang="en-US" sz="1800" dirty="0">
                <a:solidFill>
                  <a:schemeClr val="tx1"/>
                </a:solidFill>
              </a:rPr>
              <a:t>given rating  6 or below.</a:t>
            </a:r>
          </a:p>
          <a:p>
            <a:pPr marL="285750" indent="-285750">
              <a:buFont typeface="Arial" panose="020B0604020202020204" pitchFamily="34" charset="0"/>
              <a:buChar char="•"/>
            </a:pPr>
            <a:r>
              <a:rPr lang="en-US" sz="1800" dirty="0">
                <a:solidFill>
                  <a:schemeClr val="tx1"/>
                </a:solidFill>
              </a:rPr>
              <a:t>Looking at the column “Why not Law School? </a:t>
            </a:r>
          </a:p>
          <a:p>
            <a:pPr marL="285750" indent="-285750">
              <a:buFont typeface="Arial" panose="020B0604020202020204" pitchFamily="34" charset="0"/>
              <a:buChar char="•"/>
            </a:pPr>
            <a:r>
              <a:rPr lang="en-US" sz="1800" dirty="0">
                <a:solidFill>
                  <a:schemeClr val="tx1"/>
                </a:solidFill>
              </a:rPr>
              <a:t>Filter only detractor from rating column.</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pPr marL="342900" indent="-342900">
              <a:buFont typeface="Wingdings" panose="05000000000000000000" pitchFamily="2" charset="2"/>
              <a:buChar char="ü"/>
            </a:pPr>
            <a:r>
              <a:rPr lang="en-US" sz="1800" dirty="0">
                <a:solidFill>
                  <a:schemeClr val="tx1"/>
                </a:solidFill>
              </a:rPr>
              <a:t>Inconvenient, Time, location are most used</a:t>
            </a:r>
          </a:p>
          <a:p>
            <a:r>
              <a:rPr lang="en-US" sz="1800" dirty="0">
                <a:solidFill>
                  <a:schemeClr val="tx1"/>
                </a:solidFill>
              </a:rPr>
              <a:t>words here. </a:t>
            </a:r>
          </a:p>
          <a:p>
            <a:endParaRPr lang="en-US" sz="1800" dirty="0">
              <a:solidFill>
                <a:schemeClr val="tx1"/>
              </a:solidFill>
            </a:endParaRPr>
          </a:p>
        </p:txBody>
      </p:sp>
      <p:sp>
        <p:nvSpPr>
          <p:cNvPr id="3" name="Slide Number Placeholder 2">
            <a:extLst>
              <a:ext uri="{FF2B5EF4-FFF2-40B4-BE49-F238E27FC236}">
                <a16:creationId xmlns:a16="http://schemas.microsoft.com/office/drawing/2014/main" id="{6CA9F0B2-B033-45D3-8CDE-653DB1B45EB9}"/>
              </a:ext>
            </a:extLst>
          </p:cNvPr>
          <p:cNvSpPr>
            <a:spLocks noGrp="1"/>
          </p:cNvSpPr>
          <p:nvPr>
            <p:ph type="sldNum" sz="quarter" idx="12"/>
          </p:nvPr>
        </p:nvSpPr>
        <p:spPr/>
        <p:txBody>
          <a:bodyPr/>
          <a:lstStyle/>
          <a:p>
            <a:fld id="{BBC0CB77-9F9F-4283-BEC1-91C798781E00}" type="slidenum">
              <a:rPr lang="en-US" smtClean="0"/>
              <a:t>14</a:t>
            </a:fld>
            <a:endParaRPr lang="en-US"/>
          </a:p>
        </p:txBody>
      </p:sp>
      <p:pic>
        <p:nvPicPr>
          <p:cNvPr id="7" name="Picture 6">
            <a:extLst>
              <a:ext uri="{FF2B5EF4-FFF2-40B4-BE49-F238E27FC236}">
                <a16:creationId xmlns:a16="http://schemas.microsoft.com/office/drawing/2014/main" id="{1AB2E6A0-F502-4AD6-AFCF-47F0F3A49712}"/>
              </a:ext>
            </a:extLst>
          </p:cNvPr>
          <p:cNvPicPr>
            <a:picLocks noChangeAspect="1"/>
          </p:cNvPicPr>
          <p:nvPr/>
        </p:nvPicPr>
        <p:blipFill>
          <a:blip r:embed="rId2"/>
          <a:stretch>
            <a:fillRect/>
          </a:stretch>
        </p:blipFill>
        <p:spPr>
          <a:xfrm>
            <a:off x="5354052" y="1757909"/>
            <a:ext cx="6248400" cy="4598441"/>
          </a:xfrm>
          <a:prstGeom prst="rect">
            <a:avLst/>
          </a:prstGeom>
        </p:spPr>
      </p:pic>
      <p:pic>
        <p:nvPicPr>
          <p:cNvPr id="8" name="Picture 7">
            <a:extLst>
              <a:ext uri="{FF2B5EF4-FFF2-40B4-BE49-F238E27FC236}">
                <a16:creationId xmlns:a16="http://schemas.microsoft.com/office/drawing/2014/main" id="{344F87E1-9F2F-479C-9B0C-36F8FF4D8104}"/>
              </a:ext>
            </a:extLst>
          </p:cNvPr>
          <p:cNvPicPr>
            <a:picLocks noChangeAspect="1"/>
          </p:cNvPicPr>
          <p:nvPr/>
        </p:nvPicPr>
        <p:blipFill>
          <a:blip r:embed="rId3"/>
          <a:stretch>
            <a:fillRect/>
          </a:stretch>
        </p:blipFill>
        <p:spPr>
          <a:xfrm>
            <a:off x="300205" y="4458125"/>
            <a:ext cx="5106867" cy="600402"/>
          </a:xfrm>
          <a:prstGeom prst="rect">
            <a:avLst/>
          </a:prstGeom>
          <a:ln>
            <a:solidFill>
              <a:schemeClr val="accent1"/>
            </a:solidFill>
          </a:ln>
        </p:spPr>
      </p:pic>
    </p:spTree>
    <p:extLst>
      <p:ext uri="{BB962C8B-B14F-4D97-AF65-F5344CB8AC3E}">
        <p14:creationId xmlns:p14="http://schemas.microsoft.com/office/powerpoint/2010/main" val="81525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402" y="127220"/>
            <a:ext cx="10351752" cy="1169159"/>
          </a:xfrm>
        </p:spPr>
        <p:txBody>
          <a:bodyPr>
            <a:noAutofit/>
          </a:bodyPr>
          <a:lstStyle/>
          <a:p>
            <a:pPr algn="ctr"/>
            <a:r>
              <a:rPr lang="en-US" sz="4400" dirty="0">
                <a:solidFill>
                  <a:schemeClr val="bg1"/>
                </a:solidFill>
              </a:rPr>
              <a:t>Result Interpretation</a:t>
            </a:r>
          </a:p>
        </p:txBody>
      </p:sp>
      <p:sp>
        <p:nvSpPr>
          <p:cNvPr id="4" name="Text Placeholder 3"/>
          <p:cNvSpPr>
            <a:spLocks noGrp="1"/>
          </p:cNvSpPr>
          <p:nvPr>
            <p:ph type="body" idx="1"/>
          </p:nvPr>
        </p:nvSpPr>
        <p:spPr>
          <a:xfrm>
            <a:off x="728840" y="1949987"/>
            <a:ext cx="10618610" cy="4676844"/>
          </a:xfrm>
        </p:spPr>
        <p:txBody>
          <a:bodyPr>
            <a:normAutofit/>
          </a:bodyPr>
          <a:lstStyle/>
          <a:p>
            <a:pPr marL="342900" indent="-342900">
              <a:buFont typeface="Arial" panose="020B0604020202020204" pitchFamily="34" charset="0"/>
              <a:buChar char="•"/>
            </a:pPr>
            <a:r>
              <a:rPr lang="en-US" sz="2000" dirty="0">
                <a:solidFill>
                  <a:schemeClr val="tx1"/>
                </a:solidFill>
              </a:rPr>
              <a:t>We get some idea based on the bar charts that how likely students are willing to promote GGU. We have many students under category passive and detractor.</a:t>
            </a:r>
          </a:p>
          <a:p>
            <a:pPr marL="342900" indent="-342900">
              <a:buFont typeface="Arial" panose="020B0604020202020204" pitchFamily="34" charset="0"/>
              <a:buChar char="•"/>
            </a:pPr>
            <a:r>
              <a:rPr lang="en-US" sz="2000" dirty="0">
                <a:solidFill>
                  <a:schemeClr val="tx1"/>
                </a:solidFill>
              </a:rPr>
              <a:t>We can improve this situation based on the result from text analysis on the survey answers. Both the graphs shows most frequently used words and the second graph says how GGU can improve by introducing more events on networking and professional improvement area.</a:t>
            </a:r>
          </a:p>
          <a:p>
            <a:pPr marL="342900" indent="-342900">
              <a:buFont typeface="Arial" panose="020B0604020202020204" pitchFamily="34" charset="0"/>
              <a:buChar char="•"/>
            </a:pPr>
            <a:r>
              <a:rPr lang="en-US" sz="2000" dirty="0">
                <a:solidFill>
                  <a:schemeClr val="tx1"/>
                </a:solidFill>
              </a:rPr>
              <a:t>The second graph shows in what area students are working now which can give us an idea how the program is working or in which legal area the program is proving beneficial.</a:t>
            </a:r>
          </a:p>
          <a:p>
            <a:pPr marL="342900" indent="-342900">
              <a:buFont typeface="Arial" panose="020B0604020202020204" pitchFamily="34" charset="0"/>
              <a:buChar char="•"/>
            </a:pPr>
            <a:r>
              <a:rPr lang="en-US" sz="2000" dirty="0">
                <a:solidFill>
                  <a:schemeClr val="tx1"/>
                </a:solidFill>
              </a:rPr>
              <a:t>We can perform similar analysis or use other text mining techniques like sentiment analysis etc. to get more insights.  </a:t>
            </a:r>
          </a:p>
          <a:p>
            <a:pPr marL="342900" indent="-342900">
              <a:buFont typeface="Arial" panose="020B0604020202020204" pitchFamily="34" charset="0"/>
              <a:buChar char="•"/>
            </a:pPr>
            <a:r>
              <a:rPr lang="en-US" sz="2000" dirty="0">
                <a:solidFill>
                  <a:schemeClr val="tx1"/>
                </a:solidFill>
              </a:rPr>
              <a:t>We can also perform cluster analysis with different tools which will make clusters of most provided feedbacks and make it clearer.</a:t>
            </a:r>
          </a:p>
          <a:p>
            <a:pPr marL="342900" indent="-342900">
              <a:buFont typeface="Arial" panose="020B0604020202020204" pitchFamily="34" charset="0"/>
              <a:buChar char="•"/>
            </a:pPr>
            <a:r>
              <a:rPr lang="en-US" sz="2000" dirty="0">
                <a:solidFill>
                  <a:schemeClr val="tx1"/>
                </a:solidFill>
              </a:rPr>
              <a:t>I have only performed 2-3 to give an understanding of how we can work on a survey data.</a:t>
            </a:r>
          </a:p>
        </p:txBody>
      </p:sp>
      <p:sp>
        <p:nvSpPr>
          <p:cNvPr id="3" name="Slide Number Placeholder 2">
            <a:extLst>
              <a:ext uri="{FF2B5EF4-FFF2-40B4-BE49-F238E27FC236}">
                <a16:creationId xmlns:a16="http://schemas.microsoft.com/office/drawing/2014/main" id="{AAEC3566-2A94-4980-A96C-924B8FDADFCE}"/>
              </a:ext>
            </a:extLst>
          </p:cNvPr>
          <p:cNvSpPr>
            <a:spLocks noGrp="1"/>
          </p:cNvSpPr>
          <p:nvPr>
            <p:ph type="sldNum" sz="quarter" idx="12"/>
          </p:nvPr>
        </p:nvSpPr>
        <p:spPr/>
        <p:txBody>
          <a:bodyPr/>
          <a:lstStyle/>
          <a:p>
            <a:fld id="{BBC0CB77-9F9F-4283-BEC1-91C798781E00}" type="slidenum">
              <a:rPr lang="en-US" smtClean="0"/>
              <a:t>15</a:t>
            </a:fld>
            <a:endParaRPr lang="en-US"/>
          </a:p>
        </p:txBody>
      </p:sp>
    </p:spTree>
    <p:extLst>
      <p:ext uri="{BB962C8B-B14F-4D97-AF65-F5344CB8AC3E}">
        <p14:creationId xmlns:p14="http://schemas.microsoft.com/office/powerpoint/2010/main" val="38298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E0B3-0486-4554-816F-A98EEBC1E157}"/>
              </a:ext>
            </a:extLst>
          </p:cNvPr>
          <p:cNvSpPr>
            <a:spLocks noGrp="1"/>
          </p:cNvSpPr>
          <p:nvPr>
            <p:ph type="title"/>
          </p:nvPr>
        </p:nvSpPr>
        <p:spPr/>
        <p:txBody>
          <a:bodyPr/>
          <a:lstStyle/>
          <a:p>
            <a:pPr algn="ctr"/>
            <a:r>
              <a:rPr lang="en-US" dirty="0">
                <a:solidFill>
                  <a:schemeClr val="bg1"/>
                </a:solidFill>
              </a:rPr>
              <a:t>Content</a:t>
            </a:r>
          </a:p>
        </p:txBody>
      </p:sp>
      <p:sp>
        <p:nvSpPr>
          <p:cNvPr id="3" name="Content Placeholder 2">
            <a:extLst>
              <a:ext uri="{FF2B5EF4-FFF2-40B4-BE49-F238E27FC236}">
                <a16:creationId xmlns:a16="http://schemas.microsoft.com/office/drawing/2014/main" id="{68F60387-84AA-409A-8DAC-6BCA8C6E75AD}"/>
              </a:ext>
            </a:extLst>
          </p:cNvPr>
          <p:cNvSpPr>
            <a:spLocks noGrp="1"/>
          </p:cNvSpPr>
          <p:nvPr>
            <p:ph idx="1"/>
          </p:nvPr>
        </p:nvSpPr>
        <p:spPr/>
        <p:txBody>
          <a:bodyPr/>
          <a:lstStyle/>
          <a:p>
            <a:endParaRPr lang="en-US" dirty="0"/>
          </a:p>
          <a:p>
            <a:r>
              <a:rPr lang="en-US" dirty="0"/>
              <a:t>Analysis Flow</a:t>
            </a:r>
          </a:p>
          <a:p>
            <a:r>
              <a:rPr lang="en-US" dirty="0"/>
              <a:t>About Sample Data</a:t>
            </a:r>
          </a:p>
          <a:p>
            <a:r>
              <a:rPr lang="en-US" dirty="0"/>
              <a:t>Cleaning the Data</a:t>
            </a:r>
          </a:p>
          <a:p>
            <a:r>
              <a:rPr lang="en-US" dirty="0"/>
              <a:t>Text Analysis Flow</a:t>
            </a:r>
          </a:p>
          <a:p>
            <a:r>
              <a:rPr lang="en-US" dirty="0"/>
              <a:t>Analysis</a:t>
            </a:r>
          </a:p>
          <a:p>
            <a:r>
              <a:rPr lang="en-US" dirty="0"/>
              <a:t>Result Interpretation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99E3F4A-2056-48D1-84A6-2DE02AE4877C}"/>
              </a:ext>
            </a:extLst>
          </p:cNvPr>
          <p:cNvSpPr>
            <a:spLocks noGrp="1"/>
          </p:cNvSpPr>
          <p:nvPr>
            <p:ph type="sldNum" sz="quarter" idx="12"/>
          </p:nvPr>
        </p:nvSpPr>
        <p:spPr/>
        <p:txBody>
          <a:bodyPr/>
          <a:lstStyle/>
          <a:p>
            <a:fld id="{A7F8E3F6-DE14-48B2-B2BC-6FABA9630FB8}" type="slidenum">
              <a:rPr lang="en-US" smtClean="0"/>
              <a:pPr/>
              <a:t>2</a:t>
            </a:fld>
            <a:endParaRPr lang="en-US"/>
          </a:p>
        </p:txBody>
      </p:sp>
    </p:spTree>
    <p:extLst>
      <p:ext uri="{BB962C8B-B14F-4D97-AF65-F5344CB8AC3E}">
        <p14:creationId xmlns:p14="http://schemas.microsoft.com/office/powerpoint/2010/main" val="353400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2524" y="359595"/>
            <a:ext cx="10364451" cy="642748"/>
          </a:xfrm>
        </p:spPr>
        <p:txBody>
          <a:bodyPr>
            <a:normAutofit fontScale="90000"/>
          </a:bodyPr>
          <a:lstStyle/>
          <a:p>
            <a:pPr algn="ctr"/>
            <a:r>
              <a:rPr lang="en-US" dirty="0">
                <a:solidFill>
                  <a:schemeClr val="bg1"/>
                </a:solidFill>
              </a:rPr>
              <a:t>Analysis Flow</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5846591"/>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297BAB8-86F1-473E-91DD-14A7CA9F4848}"/>
              </a:ext>
            </a:extLst>
          </p:cNvPr>
          <p:cNvSpPr>
            <a:spLocks noGrp="1"/>
          </p:cNvSpPr>
          <p:nvPr>
            <p:ph type="sldNum" sz="quarter" idx="12"/>
          </p:nvPr>
        </p:nvSpPr>
        <p:spPr/>
        <p:txBody>
          <a:bodyPr/>
          <a:lstStyle/>
          <a:p>
            <a:fld id="{A7F8E3F6-DE14-48B2-B2BC-6FABA9630FB8}" type="slidenum">
              <a:rPr lang="en-US" smtClean="0"/>
              <a:pPr/>
              <a:t>3</a:t>
            </a:fld>
            <a:endParaRPr lang="en-US"/>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9937" y="287676"/>
            <a:ext cx="10364451" cy="745490"/>
          </a:xfrm>
        </p:spPr>
        <p:txBody>
          <a:bodyPr>
            <a:normAutofit/>
          </a:bodyPr>
          <a:lstStyle/>
          <a:p>
            <a:pPr algn="ctr"/>
            <a:r>
              <a:rPr lang="en-US" dirty="0">
                <a:solidFill>
                  <a:schemeClr val="bg1"/>
                </a:solidFill>
              </a:rPr>
              <a:t>About Sample Data</a:t>
            </a:r>
          </a:p>
        </p:txBody>
      </p:sp>
      <p:graphicFrame>
        <p:nvGraphicFramePr>
          <p:cNvPr id="5" name="Content Placeholder 2">
            <a:extLst>
              <a:ext uri="{FF2B5EF4-FFF2-40B4-BE49-F238E27FC236}">
                <a16:creationId xmlns:a16="http://schemas.microsoft.com/office/drawing/2014/main" id="{C0822EDD-37D0-407A-A1AC-089CA36FF2C6}"/>
              </a:ext>
            </a:extLst>
          </p:cNvPr>
          <p:cNvGraphicFramePr>
            <a:graphicFrameLocks noGrp="1"/>
          </p:cNvGraphicFramePr>
          <p:nvPr>
            <p:ph idx="1"/>
            <p:extLst>
              <p:ext uri="{D42A27DB-BD31-4B8C-83A1-F6EECF244321}">
                <p14:modId xmlns:p14="http://schemas.microsoft.com/office/powerpoint/2010/main" val="3372979254"/>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C92DC22-9410-433A-B139-C20A595D3298}"/>
              </a:ext>
            </a:extLst>
          </p:cNvPr>
          <p:cNvSpPr>
            <a:spLocks noGrp="1"/>
          </p:cNvSpPr>
          <p:nvPr>
            <p:ph type="sldNum" sz="quarter" idx="12"/>
          </p:nvPr>
        </p:nvSpPr>
        <p:spPr/>
        <p:txBody>
          <a:bodyPr/>
          <a:lstStyle/>
          <a:p>
            <a:fld id="{A7F8E3F6-DE14-48B2-B2BC-6FABA9630FB8}" type="slidenum">
              <a:rPr lang="en-US" smtClean="0"/>
              <a:pPr/>
              <a:t>4</a:t>
            </a:fld>
            <a:endParaRPr lang="en-US"/>
          </a:p>
        </p:txBody>
      </p:sp>
    </p:spTree>
    <p:extLst>
      <p:ext uri="{BB962C8B-B14F-4D97-AF65-F5344CB8AC3E}">
        <p14:creationId xmlns:p14="http://schemas.microsoft.com/office/powerpoint/2010/main" val="252795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4B57B0-D1F3-4368-B02A-09A6020C9A83}"/>
              </a:ext>
            </a:extLst>
          </p:cNvPr>
          <p:cNvSpPr txBox="1">
            <a:spLocks/>
          </p:cNvSpPr>
          <p:nvPr/>
        </p:nvSpPr>
        <p:spPr>
          <a:xfrm>
            <a:off x="1540499" y="0"/>
            <a:ext cx="785956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spcAft>
                <a:spcPts val="600"/>
              </a:spcAft>
            </a:pPr>
            <a:r>
              <a:rPr lang="en-US" sz="4400" cap="none" dirty="0">
                <a:solidFill>
                  <a:schemeClr val="bg1"/>
                </a:solidFill>
              </a:rPr>
              <a:t>Cleaning the Data</a:t>
            </a:r>
          </a:p>
        </p:txBody>
      </p:sp>
      <p:sp>
        <p:nvSpPr>
          <p:cNvPr id="2" name="TextBox 1">
            <a:extLst>
              <a:ext uri="{FF2B5EF4-FFF2-40B4-BE49-F238E27FC236}">
                <a16:creationId xmlns:a16="http://schemas.microsoft.com/office/drawing/2014/main" id="{F1B9D8A4-E6FD-4345-B585-A344E163A07E}"/>
              </a:ext>
            </a:extLst>
          </p:cNvPr>
          <p:cNvSpPr txBox="1"/>
          <p:nvPr/>
        </p:nvSpPr>
        <p:spPr>
          <a:xfrm>
            <a:off x="1006241" y="1771191"/>
            <a:ext cx="9966560" cy="4752899"/>
          </a:xfrm>
          <a:prstGeom prst="rect">
            <a:avLst/>
          </a:prstGeom>
        </p:spPr>
        <p:txBody>
          <a:bodyPr vert="horz" lIns="91440" tIns="45720" rIns="91440" bIns="45720" rtlCol="0">
            <a:noAutofit/>
          </a:bodyPr>
          <a:lstStyle/>
          <a:p>
            <a:pPr marL="400050" indent="-342900" defTabSz="914400">
              <a:lnSpc>
                <a:spcPct val="110000"/>
              </a:lnSpc>
              <a:spcAft>
                <a:spcPts val="600"/>
              </a:spcAft>
              <a:buClr>
                <a:schemeClr val="tx1"/>
              </a:buClr>
              <a:buFont typeface="Arial" panose="020B0604020202020204" pitchFamily="34" charset="0"/>
              <a:buChar char="•"/>
            </a:pPr>
            <a:r>
              <a:rPr lang="en-US" sz="2000" dirty="0"/>
              <a:t>All the analysis and cleaning is done in RStudio. We can also use Tableau or MicroStrategy to prepare charts and dashboards.</a:t>
            </a:r>
          </a:p>
          <a:p>
            <a:pPr marL="400050" indent="-342900" defTabSz="914400">
              <a:lnSpc>
                <a:spcPct val="110000"/>
              </a:lnSpc>
              <a:spcAft>
                <a:spcPts val="600"/>
              </a:spcAft>
              <a:buClr>
                <a:schemeClr val="tx1"/>
              </a:buClr>
              <a:buFont typeface="Arial" panose="020B0604020202020204" pitchFamily="34" charset="0"/>
              <a:buChar char="•"/>
            </a:pPr>
            <a:r>
              <a:rPr lang="en-US" sz="2000" dirty="0"/>
              <a:t>My objective here is to get insights on what the data is telling us so that GGU can use the information and improve upon that.</a:t>
            </a:r>
          </a:p>
          <a:p>
            <a:pPr marL="400050" indent="-342900" defTabSz="914400">
              <a:lnSpc>
                <a:spcPct val="110000"/>
              </a:lnSpc>
              <a:spcAft>
                <a:spcPts val="600"/>
              </a:spcAft>
              <a:buClr>
                <a:schemeClr val="tx1"/>
              </a:buClr>
              <a:buFont typeface="Arial" panose="020B0604020202020204" pitchFamily="34" charset="0"/>
              <a:buChar char="•"/>
            </a:pPr>
            <a:r>
              <a:rPr lang="en-US" sz="2000" dirty="0"/>
              <a:t>There are many useful variables like;</a:t>
            </a:r>
          </a:p>
          <a:p>
            <a:pPr marL="514350" indent="-285750" defTabSz="914400">
              <a:lnSpc>
                <a:spcPct val="110000"/>
              </a:lnSpc>
              <a:spcAft>
                <a:spcPts val="600"/>
              </a:spcAft>
              <a:buClr>
                <a:schemeClr val="tx1"/>
              </a:buClr>
              <a:buFont typeface="Wingdings" panose="05000000000000000000" pitchFamily="2" charset="2"/>
              <a:buChar char="ü"/>
            </a:pPr>
            <a:r>
              <a:rPr lang="en-US" sz="2000" dirty="0"/>
              <a:t>Questions on the survey – Text analysis can help us understand the sentiments or frequently used words in the answers.</a:t>
            </a:r>
          </a:p>
          <a:p>
            <a:pPr marL="514350" indent="-285750" defTabSz="914400">
              <a:lnSpc>
                <a:spcPct val="110000"/>
              </a:lnSpc>
              <a:spcAft>
                <a:spcPts val="600"/>
              </a:spcAft>
              <a:buClr>
                <a:schemeClr val="tx1"/>
              </a:buClr>
              <a:buFont typeface="Wingdings" panose="05000000000000000000" pitchFamily="2" charset="2"/>
              <a:buChar char="ü"/>
            </a:pPr>
            <a:r>
              <a:rPr lang="en-US" sz="2000" dirty="0"/>
              <a:t>Date on which survey was taken – Histogram can tell us During which date range students take the survey like do they wait till the end of the semester; do they wait for the grades or during the semester.</a:t>
            </a:r>
          </a:p>
          <a:p>
            <a:pPr marL="514350" indent="-285750" defTabSz="914400">
              <a:lnSpc>
                <a:spcPct val="110000"/>
              </a:lnSpc>
              <a:spcAft>
                <a:spcPts val="600"/>
              </a:spcAft>
              <a:buClr>
                <a:schemeClr val="tx1"/>
              </a:buClr>
              <a:buFont typeface="Wingdings" panose="05000000000000000000" pitchFamily="2" charset="2"/>
              <a:buChar char="ü"/>
            </a:pPr>
            <a:r>
              <a:rPr lang="en-US" sz="2000" dirty="0"/>
              <a:t>Rating – which can tell us how well is GGU standing in front of the students and how likely are they to promote GGU (almost like a net promoter score).</a:t>
            </a:r>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cap="all" dirty="0"/>
          </a:p>
          <a:p>
            <a:pPr indent="-228600" defTabSz="914400">
              <a:lnSpc>
                <a:spcPct val="110000"/>
              </a:lnSpc>
              <a:spcAft>
                <a:spcPts val="600"/>
              </a:spcAft>
              <a:buClr>
                <a:schemeClr val="tx1"/>
              </a:buClr>
              <a:buFont typeface="Arial" panose="020B0604020202020204" pitchFamily="34" charset="0"/>
              <a:buChar char="•"/>
            </a:pPr>
            <a:endParaRPr lang="en-US" cap="all" dirty="0"/>
          </a:p>
        </p:txBody>
      </p:sp>
      <p:sp>
        <p:nvSpPr>
          <p:cNvPr id="5" name="Slide Number Placeholder 4">
            <a:extLst>
              <a:ext uri="{FF2B5EF4-FFF2-40B4-BE49-F238E27FC236}">
                <a16:creationId xmlns:a16="http://schemas.microsoft.com/office/drawing/2014/main" id="{9876D5ED-6BFC-4099-8558-81B16613CC90}"/>
              </a:ext>
            </a:extLst>
          </p:cNvPr>
          <p:cNvSpPr>
            <a:spLocks noGrp="1"/>
          </p:cNvSpPr>
          <p:nvPr>
            <p:ph type="sldNum" sz="quarter" idx="12"/>
          </p:nvPr>
        </p:nvSpPr>
        <p:spPr/>
        <p:txBody>
          <a:bodyPr/>
          <a:lstStyle/>
          <a:p>
            <a:fld id="{BBC0CB77-9F9F-4283-BEC1-91C798781E00}" type="slidenum">
              <a:rPr lang="en-US" smtClean="0"/>
              <a:t>5</a:t>
            </a:fld>
            <a:endParaRPr lang="en-US"/>
          </a:p>
        </p:txBody>
      </p:sp>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0" y="255135"/>
            <a:ext cx="10351752" cy="794754"/>
          </a:xfrm>
        </p:spPr>
        <p:txBody>
          <a:bodyPr>
            <a:normAutofit/>
          </a:bodyPr>
          <a:lstStyle/>
          <a:p>
            <a:pPr algn="ctr"/>
            <a:r>
              <a:rPr lang="en-US" sz="4400" dirty="0">
                <a:solidFill>
                  <a:schemeClr val="bg1"/>
                </a:solidFill>
              </a:rPr>
              <a:t>Cleaning the Data</a:t>
            </a:r>
          </a:p>
        </p:txBody>
      </p:sp>
      <p:sp>
        <p:nvSpPr>
          <p:cNvPr id="4" name="Text Placeholder 3"/>
          <p:cNvSpPr>
            <a:spLocks noGrp="1"/>
          </p:cNvSpPr>
          <p:nvPr>
            <p:ph type="body" idx="1"/>
          </p:nvPr>
        </p:nvSpPr>
        <p:spPr>
          <a:xfrm>
            <a:off x="728840" y="1592178"/>
            <a:ext cx="10618610" cy="5086528"/>
          </a:xfrm>
        </p:spPr>
        <p:txBody>
          <a:bodyPr>
            <a:normAutofit/>
          </a:bodyPr>
          <a:lstStyle/>
          <a:p>
            <a:pPr marL="285750" indent="-285750">
              <a:buFont typeface="Arial" panose="020B0604020202020204" pitchFamily="34" charset="0"/>
              <a:buChar char="•"/>
            </a:pPr>
            <a:r>
              <a:rPr lang="en-US" sz="1500" dirty="0">
                <a:solidFill>
                  <a:schemeClr val="tx1"/>
                </a:solidFill>
              </a:rPr>
              <a:t>Our original data had uneven column headings and duplicate rows in the beginning. This will remove 3rd row while keeping 1</a:t>
            </a:r>
            <a:r>
              <a:rPr lang="en-US" sz="1500" baseline="30000" dirty="0">
                <a:solidFill>
                  <a:schemeClr val="tx1"/>
                </a:solidFill>
              </a:rPr>
              <a:t>st</a:t>
            </a:r>
            <a:r>
              <a:rPr lang="en-US" sz="1500" dirty="0">
                <a:solidFill>
                  <a:schemeClr val="tx1"/>
                </a:solidFill>
              </a:rPr>
              <a:t> and 2</a:t>
            </a:r>
            <a:r>
              <a:rPr lang="en-US" sz="1500" baseline="30000" dirty="0">
                <a:solidFill>
                  <a:schemeClr val="tx1"/>
                </a:solidFill>
              </a:rPr>
              <a:t>nd</a:t>
            </a:r>
            <a:r>
              <a:rPr lang="en-US" sz="1500" dirty="0">
                <a:solidFill>
                  <a:schemeClr val="tx1"/>
                </a:solidFill>
              </a:rPr>
              <a:t> rows along with start row as second. </a:t>
            </a:r>
          </a:p>
          <a:p>
            <a:pPr marL="285750" indent="-285750">
              <a:buFont typeface="Arial" panose="020B0604020202020204" pitchFamily="34" charset="0"/>
              <a:buChar char="•"/>
            </a:pPr>
            <a:r>
              <a:rPr lang="en-US" sz="1500" dirty="0">
                <a:solidFill>
                  <a:schemeClr val="tx1"/>
                </a:solidFill>
              </a:rPr>
              <a:t>Updating with shorter column headings.</a:t>
            </a:r>
          </a:p>
          <a:p>
            <a:pPr marL="285750" indent="-285750">
              <a:buFont typeface="Arial" panose="020B0604020202020204" pitchFamily="34" charset="0"/>
              <a:buChar char="•"/>
            </a:pPr>
            <a:endParaRPr lang="en-US" sz="1500" dirty="0">
              <a:solidFill>
                <a:schemeClr val="tx1"/>
              </a:solidFill>
            </a:endParaRPr>
          </a:p>
          <a:p>
            <a:pPr marL="342900" indent="-342900">
              <a:buFont typeface="Arial" panose="020B0604020202020204" pitchFamily="34" charset="0"/>
              <a:buChar char="•"/>
            </a:pPr>
            <a:endParaRPr lang="en-US" sz="1500" dirty="0">
              <a:solidFill>
                <a:schemeClr val="tx1"/>
              </a:solidFill>
            </a:endParaRPr>
          </a:p>
        </p:txBody>
      </p:sp>
      <p:pic>
        <p:nvPicPr>
          <p:cNvPr id="5" name="Picture 4">
            <a:extLst>
              <a:ext uri="{FF2B5EF4-FFF2-40B4-BE49-F238E27FC236}">
                <a16:creationId xmlns:a16="http://schemas.microsoft.com/office/drawing/2014/main" id="{8320EB11-C577-44BB-A8C7-2F77585091B6}"/>
              </a:ext>
            </a:extLst>
          </p:cNvPr>
          <p:cNvPicPr>
            <a:picLocks noChangeAspect="1"/>
          </p:cNvPicPr>
          <p:nvPr/>
        </p:nvPicPr>
        <p:blipFill>
          <a:blip r:embed="rId2"/>
          <a:stretch>
            <a:fillRect/>
          </a:stretch>
        </p:blipFill>
        <p:spPr>
          <a:xfrm>
            <a:off x="1113182" y="3769431"/>
            <a:ext cx="8239125" cy="628621"/>
          </a:xfrm>
          <a:prstGeom prst="rect">
            <a:avLst/>
          </a:prstGeom>
          <a:ln>
            <a:solidFill>
              <a:schemeClr val="accent1"/>
            </a:solidFill>
          </a:ln>
        </p:spPr>
      </p:pic>
      <p:pic>
        <p:nvPicPr>
          <p:cNvPr id="6" name="Picture 5">
            <a:extLst>
              <a:ext uri="{FF2B5EF4-FFF2-40B4-BE49-F238E27FC236}">
                <a16:creationId xmlns:a16="http://schemas.microsoft.com/office/drawing/2014/main" id="{DD49F38D-08A2-4EAC-8FAF-ABFBBD37057D}"/>
              </a:ext>
            </a:extLst>
          </p:cNvPr>
          <p:cNvPicPr>
            <a:picLocks noChangeAspect="1"/>
          </p:cNvPicPr>
          <p:nvPr/>
        </p:nvPicPr>
        <p:blipFill>
          <a:blip r:embed="rId3"/>
          <a:stretch>
            <a:fillRect/>
          </a:stretch>
        </p:blipFill>
        <p:spPr>
          <a:xfrm>
            <a:off x="1113182" y="4520568"/>
            <a:ext cx="9122797" cy="628621"/>
          </a:xfrm>
          <a:prstGeom prst="rect">
            <a:avLst/>
          </a:prstGeom>
          <a:ln>
            <a:solidFill>
              <a:schemeClr val="accent1"/>
            </a:solidFill>
          </a:ln>
        </p:spPr>
      </p:pic>
      <p:pic>
        <p:nvPicPr>
          <p:cNvPr id="9" name="Picture 8">
            <a:extLst>
              <a:ext uri="{FF2B5EF4-FFF2-40B4-BE49-F238E27FC236}">
                <a16:creationId xmlns:a16="http://schemas.microsoft.com/office/drawing/2014/main" id="{D375BB9C-C808-4859-A987-E394A47B68E0}"/>
              </a:ext>
            </a:extLst>
          </p:cNvPr>
          <p:cNvPicPr>
            <a:picLocks noChangeAspect="1"/>
          </p:cNvPicPr>
          <p:nvPr/>
        </p:nvPicPr>
        <p:blipFill>
          <a:blip r:embed="rId4"/>
          <a:stretch>
            <a:fillRect/>
          </a:stretch>
        </p:blipFill>
        <p:spPr>
          <a:xfrm>
            <a:off x="1113182" y="5315943"/>
            <a:ext cx="8801721" cy="1242432"/>
          </a:xfrm>
          <a:prstGeom prst="rect">
            <a:avLst/>
          </a:prstGeom>
          <a:ln>
            <a:solidFill>
              <a:schemeClr val="accent1"/>
            </a:solidFill>
          </a:ln>
        </p:spPr>
      </p:pic>
      <p:sp>
        <p:nvSpPr>
          <p:cNvPr id="10" name="Slide Number Placeholder 9">
            <a:extLst>
              <a:ext uri="{FF2B5EF4-FFF2-40B4-BE49-F238E27FC236}">
                <a16:creationId xmlns:a16="http://schemas.microsoft.com/office/drawing/2014/main" id="{78A07177-8C90-49FF-B0EE-CFC0740B70E1}"/>
              </a:ext>
            </a:extLst>
          </p:cNvPr>
          <p:cNvSpPr>
            <a:spLocks noGrp="1"/>
          </p:cNvSpPr>
          <p:nvPr>
            <p:ph type="sldNum" sz="quarter" idx="12"/>
          </p:nvPr>
        </p:nvSpPr>
        <p:spPr/>
        <p:txBody>
          <a:bodyPr/>
          <a:lstStyle/>
          <a:p>
            <a:fld id="{BBC0CB77-9F9F-4283-BEC1-91C798781E00}" type="slidenum">
              <a:rPr lang="en-US" smtClean="0"/>
              <a:t>6</a:t>
            </a:fld>
            <a:endParaRPr lang="en-US"/>
          </a:p>
        </p:txBody>
      </p:sp>
      <p:pic>
        <p:nvPicPr>
          <p:cNvPr id="3" name="Picture 2">
            <a:extLst>
              <a:ext uri="{FF2B5EF4-FFF2-40B4-BE49-F238E27FC236}">
                <a16:creationId xmlns:a16="http://schemas.microsoft.com/office/drawing/2014/main" id="{D2FCF279-327A-4F1B-A011-8263E3F34165}"/>
              </a:ext>
            </a:extLst>
          </p:cNvPr>
          <p:cNvPicPr>
            <a:picLocks noChangeAspect="1"/>
          </p:cNvPicPr>
          <p:nvPr/>
        </p:nvPicPr>
        <p:blipFill>
          <a:blip r:embed="rId5"/>
          <a:stretch>
            <a:fillRect/>
          </a:stretch>
        </p:blipFill>
        <p:spPr>
          <a:xfrm>
            <a:off x="1113182" y="2554522"/>
            <a:ext cx="9690990" cy="1068093"/>
          </a:xfrm>
          <a:prstGeom prst="rect">
            <a:avLst/>
          </a:prstGeom>
        </p:spPr>
      </p:pic>
    </p:spTree>
    <p:extLst>
      <p:ext uri="{BB962C8B-B14F-4D97-AF65-F5344CB8AC3E}">
        <p14:creationId xmlns:p14="http://schemas.microsoft.com/office/powerpoint/2010/main" val="48849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0" y="255135"/>
            <a:ext cx="10351752" cy="794754"/>
          </a:xfrm>
        </p:spPr>
        <p:txBody>
          <a:bodyPr>
            <a:normAutofit/>
          </a:bodyPr>
          <a:lstStyle/>
          <a:p>
            <a:pPr algn="ctr"/>
            <a:r>
              <a:rPr lang="en-US" sz="4400" dirty="0">
                <a:solidFill>
                  <a:schemeClr val="bg1"/>
                </a:solidFill>
              </a:rPr>
              <a:t>Cleaning the Data</a:t>
            </a:r>
          </a:p>
        </p:txBody>
      </p:sp>
      <p:sp>
        <p:nvSpPr>
          <p:cNvPr id="4" name="Text Placeholder 3"/>
          <p:cNvSpPr>
            <a:spLocks noGrp="1"/>
          </p:cNvSpPr>
          <p:nvPr>
            <p:ph type="body" idx="1"/>
          </p:nvPr>
        </p:nvSpPr>
        <p:spPr>
          <a:xfrm>
            <a:off x="728840" y="1592178"/>
            <a:ext cx="10618610" cy="5086528"/>
          </a:xfrm>
        </p:spPr>
        <p:txBody>
          <a:bodyPr>
            <a:normAutofit/>
          </a:bodyPr>
          <a:lstStyle/>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r>
              <a:rPr lang="en-US" sz="1500" dirty="0">
                <a:solidFill>
                  <a:schemeClr val="tx1"/>
                </a:solidFill>
              </a:rPr>
              <a:t>Convert the date to “Date” Format.</a:t>
            </a: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r>
              <a:rPr lang="en-US" sz="1500" dirty="0">
                <a:solidFill>
                  <a:schemeClr val="tx1"/>
                </a:solidFill>
              </a:rPr>
              <a:t>Convert the non-numeric values to numeric.</a:t>
            </a: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p:txBody>
      </p:sp>
      <p:pic>
        <p:nvPicPr>
          <p:cNvPr id="8" name="Picture 7">
            <a:extLst>
              <a:ext uri="{FF2B5EF4-FFF2-40B4-BE49-F238E27FC236}">
                <a16:creationId xmlns:a16="http://schemas.microsoft.com/office/drawing/2014/main" id="{63370A43-B074-4788-A930-D64E4BBE1075}"/>
              </a:ext>
            </a:extLst>
          </p:cNvPr>
          <p:cNvPicPr>
            <a:picLocks noChangeAspect="1"/>
          </p:cNvPicPr>
          <p:nvPr/>
        </p:nvPicPr>
        <p:blipFill>
          <a:blip r:embed="rId2"/>
          <a:stretch>
            <a:fillRect/>
          </a:stretch>
        </p:blipFill>
        <p:spPr>
          <a:xfrm>
            <a:off x="1095252" y="2316449"/>
            <a:ext cx="6218251" cy="1303320"/>
          </a:xfrm>
          <a:prstGeom prst="rect">
            <a:avLst/>
          </a:prstGeom>
          <a:ln>
            <a:solidFill>
              <a:schemeClr val="accent1"/>
            </a:solidFill>
          </a:ln>
        </p:spPr>
      </p:pic>
      <p:pic>
        <p:nvPicPr>
          <p:cNvPr id="3" name="Picture 2">
            <a:extLst>
              <a:ext uri="{FF2B5EF4-FFF2-40B4-BE49-F238E27FC236}">
                <a16:creationId xmlns:a16="http://schemas.microsoft.com/office/drawing/2014/main" id="{5F3DFA1D-275D-433C-BA37-050BA6CAAFF4}"/>
              </a:ext>
            </a:extLst>
          </p:cNvPr>
          <p:cNvPicPr>
            <a:picLocks noChangeAspect="1"/>
          </p:cNvPicPr>
          <p:nvPr/>
        </p:nvPicPr>
        <p:blipFill>
          <a:blip r:embed="rId3"/>
          <a:stretch>
            <a:fillRect/>
          </a:stretch>
        </p:blipFill>
        <p:spPr>
          <a:xfrm>
            <a:off x="1095252" y="4355439"/>
            <a:ext cx="5372100" cy="457200"/>
          </a:xfrm>
          <a:prstGeom prst="rect">
            <a:avLst/>
          </a:prstGeom>
          <a:ln>
            <a:solidFill>
              <a:schemeClr val="accent1"/>
            </a:solidFill>
          </a:ln>
        </p:spPr>
      </p:pic>
      <p:pic>
        <p:nvPicPr>
          <p:cNvPr id="9" name="Picture 8">
            <a:extLst>
              <a:ext uri="{FF2B5EF4-FFF2-40B4-BE49-F238E27FC236}">
                <a16:creationId xmlns:a16="http://schemas.microsoft.com/office/drawing/2014/main" id="{AB0DBED6-5122-4F60-ABDC-40A435949F6F}"/>
              </a:ext>
            </a:extLst>
          </p:cNvPr>
          <p:cNvPicPr>
            <a:picLocks noChangeAspect="1"/>
          </p:cNvPicPr>
          <p:nvPr/>
        </p:nvPicPr>
        <p:blipFill>
          <a:blip r:embed="rId4"/>
          <a:stretch>
            <a:fillRect/>
          </a:stretch>
        </p:blipFill>
        <p:spPr>
          <a:xfrm>
            <a:off x="1095252" y="5224614"/>
            <a:ext cx="6696075" cy="522081"/>
          </a:xfrm>
          <a:prstGeom prst="rect">
            <a:avLst/>
          </a:prstGeom>
          <a:ln>
            <a:solidFill>
              <a:schemeClr val="accent1"/>
            </a:solidFill>
          </a:ln>
        </p:spPr>
      </p:pic>
      <p:sp>
        <p:nvSpPr>
          <p:cNvPr id="11" name="Slide Number Placeholder 10">
            <a:extLst>
              <a:ext uri="{FF2B5EF4-FFF2-40B4-BE49-F238E27FC236}">
                <a16:creationId xmlns:a16="http://schemas.microsoft.com/office/drawing/2014/main" id="{30D9B2E6-CE73-4564-A7E1-B86A08D9CBD8}"/>
              </a:ext>
            </a:extLst>
          </p:cNvPr>
          <p:cNvSpPr>
            <a:spLocks noGrp="1"/>
          </p:cNvSpPr>
          <p:nvPr>
            <p:ph type="sldNum" sz="quarter" idx="12"/>
          </p:nvPr>
        </p:nvSpPr>
        <p:spPr/>
        <p:txBody>
          <a:bodyPr/>
          <a:lstStyle/>
          <a:p>
            <a:fld id="{BBC0CB77-9F9F-4283-BEC1-91C798781E00}" type="slidenum">
              <a:rPr lang="en-US" smtClean="0"/>
              <a:t>7</a:t>
            </a:fld>
            <a:endParaRPr lang="en-US"/>
          </a:p>
        </p:txBody>
      </p:sp>
    </p:spTree>
    <p:extLst>
      <p:ext uri="{BB962C8B-B14F-4D97-AF65-F5344CB8AC3E}">
        <p14:creationId xmlns:p14="http://schemas.microsoft.com/office/powerpoint/2010/main" val="364576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0" y="255135"/>
            <a:ext cx="10351752" cy="794754"/>
          </a:xfrm>
        </p:spPr>
        <p:txBody>
          <a:bodyPr>
            <a:normAutofit/>
          </a:bodyPr>
          <a:lstStyle/>
          <a:p>
            <a:pPr algn="ctr"/>
            <a:r>
              <a:rPr lang="en-US" sz="4400" dirty="0">
                <a:solidFill>
                  <a:schemeClr val="bg1"/>
                </a:solidFill>
              </a:rPr>
              <a:t>Cleaning the Data</a:t>
            </a:r>
          </a:p>
        </p:txBody>
      </p:sp>
      <p:sp>
        <p:nvSpPr>
          <p:cNvPr id="4" name="Text Placeholder 3"/>
          <p:cNvSpPr>
            <a:spLocks noGrp="1"/>
          </p:cNvSpPr>
          <p:nvPr>
            <p:ph type="body" idx="1"/>
          </p:nvPr>
        </p:nvSpPr>
        <p:spPr>
          <a:xfrm>
            <a:off x="728840" y="1592178"/>
            <a:ext cx="10618610" cy="5086528"/>
          </a:xfrm>
        </p:spPr>
        <p:txBody>
          <a:bodyPr>
            <a:normAutofit/>
          </a:bodyPr>
          <a:lstStyle/>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r>
              <a:rPr lang="en-US" sz="1500" dirty="0">
                <a:solidFill>
                  <a:schemeClr val="tx1"/>
                </a:solidFill>
              </a:rPr>
              <a:t>Drop NA’s from columns for text analysis</a:t>
            </a: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a:p>
            <a:pPr marL="285750" indent="-285750">
              <a:buFont typeface="Arial" panose="020B0604020202020204" pitchFamily="34" charset="0"/>
              <a:buChar char="•"/>
            </a:pPr>
            <a:endParaRPr lang="en-US" sz="1500" dirty="0">
              <a:solidFill>
                <a:schemeClr val="tx1"/>
              </a:solidFill>
            </a:endParaRPr>
          </a:p>
        </p:txBody>
      </p:sp>
      <p:pic>
        <p:nvPicPr>
          <p:cNvPr id="5" name="Picture 4">
            <a:extLst>
              <a:ext uri="{FF2B5EF4-FFF2-40B4-BE49-F238E27FC236}">
                <a16:creationId xmlns:a16="http://schemas.microsoft.com/office/drawing/2014/main" id="{204C7DC7-CE9E-4981-BF26-0BFC143551BE}"/>
              </a:ext>
            </a:extLst>
          </p:cNvPr>
          <p:cNvPicPr>
            <a:picLocks noChangeAspect="1"/>
          </p:cNvPicPr>
          <p:nvPr/>
        </p:nvPicPr>
        <p:blipFill>
          <a:blip r:embed="rId2"/>
          <a:stretch>
            <a:fillRect/>
          </a:stretch>
        </p:blipFill>
        <p:spPr>
          <a:xfrm>
            <a:off x="1076886" y="4120518"/>
            <a:ext cx="6667500" cy="1114425"/>
          </a:xfrm>
          <a:prstGeom prst="rect">
            <a:avLst/>
          </a:prstGeom>
          <a:ln>
            <a:solidFill>
              <a:schemeClr val="accent1"/>
            </a:solidFill>
          </a:ln>
        </p:spPr>
      </p:pic>
      <p:pic>
        <p:nvPicPr>
          <p:cNvPr id="11" name="Picture 10">
            <a:extLst>
              <a:ext uri="{FF2B5EF4-FFF2-40B4-BE49-F238E27FC236}">
                <a16:creationId xmlns:a16="http://schemas.microsoft.com/office/drawing/2014/main" id="{B1D07AF1-74DC-42AF-B9A1-CCEF80879A37}"/>
              </a:ext>
            </a:extLst>
          </p:cNvPr>
          <p:cNvPicPr>
            <a:picLocks noChangeAspect="1"/>
          </p:cNvPicPr>
          <p:nvPr/>
        </p:nvPicPr>
        <p:blipFill>
          <a:blip r:embed="rId3"/>
          <a:stretch>
            <a:fillRect/>
          </a:stretch>
        </p:blipFill>
        <p:spPr>
          <a:xfrm>
            <a:off x="1076886" y="2540674"/>
            <a:ext cx="4419601" cy="1308700"/>
          </a:xfrm>
          <a:prstGeom prst="rect">
            <a:avLst/>
          </a:prstGeom>
          <a:ln>
            <a:solidFill>
              <a:schemeClr val="accent1"/>
            </a:solidFill>
          </a:ln>
        </p:spPr>
      </p:pic>
      <p:sp>
        <p:nvSpPr>
          <p:cNvPr id="6" name="Slide Number Placeholder 5">
            <a:extLst>
              <a:ext uri="{FF2B5EF4-FFF2-40B4-BE49-F238E27FC236}">
                <a16:creationId xmlns:a16="http://schemas.microsoft.com/office/drawing/2014/main" id="{A90551FF-4C20-421A-BB81-B77C6AA60D33}"/>
              </a:ext>
            </a:extLst>
          </p:cNvPr>
          <p:cNvSpPr>
            <a:spLocks noGrp="1"/>
          </p:cNvSpPr>
          <p:nvPr>
            <p:ph type="sldNum" sz="quarter" idx="12"/>
          </p:nvPr>
        </p:nvSpPr>
        <p:spPr/>
        <p:txBody>
          <a:bodyPr/>
          <a:lstStyle/>
          <a:p>
            <a:fld id="{BBC0CB77-9F9F-4283-BEC1-91C798781E00}" type="slidenum">
              <a:rPr lang="en-US" smtClean="0"/>
              <a:t>8</a:t>
            </a:fld>
            <a:endParaRPr lang="en-US"/>
          </a:p>
        </p:txBody>
      </p:sp>
    </p:spTree>
    <p:extLst>
      <p:ext uri="{BB962C8B-B14F-4D97-AF65-F5344CB8AC3E}">
        <p14:creationId xmlns:p14="http://schemas.microsoft.com/office/powerpoint/2010/main" val="165358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0" y="255135"/>
            <a:ext cx="10351752" cy="794754"/>
          </a:xfrm>
        </p:spPr>
        <p:txBody>
          <a:bodyPr>
            <a:normAutofit/>
          </a:bodyPr>
          <a:lstStyle/>
          <a:p>
            <a:pPr algn="ctr"/>
            <a:r>
              <a:rPr lang="en-US" sz="4400" dirty="0">
                <a:solidFill>
                  <a:schemeClr val="bg1"/>
                </a:solidFill>
              </a:rPr>
              <a:t>Text Analysis Flow</a:t>
            </a:r>
          </a:p>
        </p:txBody>
      </p:sp>
      <p:sp>
        <p:nvSpPr>
          <p:cNvPr id="4" name="Text Placeholder 3"/>
          <p:cNvSpPr>
            <a:spLocks noGrp="1"/>
          </p:cNvSpPr>
          <p:nvPr>
            <p:ph type="body" idx="1"/>
          </p:nvPr>
        </p:nvSpPr>
        <p:spPr>
          <a:xfrm>
            <a:off x="728840" y="1949987"/>
            <a:ext cx="10618610" cy="4139664"/>
          </a:xfrm>
        </p:spPr>
        <p:txBody>
          <a:bodyPr/>
          <a:lstStyle/>
          <a:p>
            <a:r>
              <a:rPr lang="en-US" dirty="0">
                <a:solidFill>
                  <a:schemeClr val="tx1"/>
                </a:solidFill>
              </a:rPr>
              <a:t>I will be submitting the analysis codes in a separate PDF. Below flow chart is the basic idea of the text analysis performed for this data.</a:t>
            </a:r>
          </a:p>
          <a:p>
            <a:endParaRPr lang="en-US"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91AE2CAC-6CA3-4A67-9159-99653A3B5580}"/>
              </a:ext>
            </a:extLst>
          </p:cNvPr>
          <p:cNvPicPr/>
          <p:nvPr/>
        </p:nvPicPr>
        <p:blipFill>
          <a:blip r:embed="rId2"/>
          <a:stretch>
            <a:fillRect/>
          </a:stretch>
        </p:blipFill>
        <p:spPr>
          <a:xfrm>
            <a:off x="1667436" y="3324138"/>
            <a:ext cx="7864288" cy="2467062"/>
          </a:xfrm>
          <a:prstGeom prst="rect">
            <a:avLst/>
          </a:prstGeom>
        </p:spPr>
      </p:pic>
      <p:sp>
        <p:nvSpPr>
          <p:cNvPr id="3" name="Slide Number Placeholder 2">
            <a:extLst>
              <a:ext uri="{FF2B5EF4-FFF2-40B4-BE49-F238E27FC236}">
                <a16:creationId xmlns:a16="http://schemas.microsoft.com/office/drawing/2014/main" id="{6C29DD0B-F469-4A72-9242-33352D3A1339}"/>
              </a:ext>
            </a:extLst>
          </p:cNvPr>
          <p:cNvSpPr>
            <a:spLocks noGrp="1"/>
          </p:cNvSpPr>
          <p:nvPr>
            <p:ph type="sldNum" sz="quarter" idx="12"/>
          </p:nvPr>
        </p:nvSpPr>
        <p:spPr/>
        <p:txBody>
          <a:bodyPr/>
          <a:lstStyle/>
          <a:p>
            <a:fld id="{BBC0CB77-9F9F-4283-BEC1-91C798781E00}" type="slidenum">
              <a:rPr lang="en-US" smtClean="0"/>
              <a:t>9</a:t>
            </a:fld>
            <a:endParaRPr lang="en-US"/>
          </a:p>
        </p:txBody>
      </p:sp>
    </p:spTree>
    <p:extLst>
      <p:ext uri="{BB962C8B-B14F-4D97-AF65-F5344CB8AC3E}">
        <p14:creationId xmlns:p14="http://schemas.microsoft.com/office/powerpoint/2010/main" val="6074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1016</Words>
  <Application>Microsoft Office PowerPoint</Application>
  <PresentationFormat>Widescreen</PresentationFormat>
  <Paragraphs>150</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Calibri</vt:lpstr>
      <vt:lpstr>Calibri Light</vt:lpstr>
      <vt:lpstr>Wingdings</vt:lpstr>
      <vt:lpstr>Office Theme</vt:lpstr>
      <vt:lpstr>Proposed Analysis For Sample Data</vt:lpstr>
      <vt:lpstr>Content</vt:lpstr>
      <vt:lpstr>Analysis Flow</vt:lpstr>
      <vt:lpstr>About Sample Data</vt:lpstr>
      <vt:lpstr>PowerPoint Presentation</vt:lpstr>
      <vt:lpstr>Cleaning the Data</vt:lpstr>
      <vt:lpstr>Cleaning the Data</vt:lpstr>
      <vt:lpstr>Cleaning the Data</vt:lpstr>
      <vt:lpstr>Text Analysis Flow</vt:lpstr>
      <vt:lpstr>Analysis</vt:lpstr>
      <vt:lpstr>Analysis</vt:lpstr>
      <vt:lpstr>Analysis</vt:lpstr>
      <vt:lpstr>Analysis</vt:lpstr>
      <vt:lpstr>Analysis</vt:lpstr>
      <vt:lpstr>Result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Analysis – Sample Data</dc:title>
  <dc:creator>meenakshi r</dc:creator>
  <cp:lastModifiedBy>meenakshi r</cp:lastModifiedBy>
  <cp:revision>28</cp:revision>
  <dcterms:created xsi:type="dcterms:W3CDTF">2019-10-13T22:03:55Z</dcterms:created>
  <dcterms:modified xsi:type="dcterms:W3CDTF">2019-10-17T19:01:06Z</dcterms:modified>
</cp:coreProperties>
</file>