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5" r:id="rId1"/>
  </p:sldMasterIdLst>
  <p:sldIdLst>
    <p:sldId id="256" r:id="rId2"/>
    <p:sldId id="257" r:id="rId3"/>
    <p:sldId id="258" r:id="rId4"/>
    <p:sldId id="260" r:id="rId5"/>
    <p:sldId id="261" r:id="rId6"/>
    <p:sldId id="262" r:id="rId7"/>
    <p:sldId id="263" r:id="rId8"/>
    <p:sldId id="264" r:id="rId9"/>
    <p:sldId id="272" r:id="rId10"/>
    <p:sldId id="273" r:id="rId11"/>
    <p:sldId id="265" r:id="rId12"/>
    <p:sldId id="267" r:id="rId13"/>
    <p:sldId id="269" r:id="rId14"/>
    <p:sldId id="270" r:id="rId15"/>
    <p:sldId id="271"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80" y="1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841BBE86-DF91-4047-BE6D-28088E1C4855}" type="datetimeFigureOut">
              <a:rPr lang="en-US" smtClean="0"/>
              <a:t>11/20/2021</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C680D55-1429-4C82-9432-6CD66272D1DF}"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187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1BBE86-DF91-4047-BE6D-28088E1C48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286199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1BBE86-DF91-4047-BE6D-28088E1C48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3631515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1BBE86-DF91-4047-BE6D-28088E1C48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80D55-1429-4C82-9432-6CD66272D1DF}"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0716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1BBE86-DF91-4047-BE6D-28088E1C48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2295284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1BBE86-DF91-4047-BE6D-28088E1C4855}"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1776679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1BBE86-DF91-4047-BE6D-28088E1C4855}"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2059260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BBE86-DF91-4047-BE6D-28088E1C4855}"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3972698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BBE86-DF91-4047-BE6D-28088E1C4855}"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154077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BBE86-DF91-4047-BE6D-28088E1C4855}"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114807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1BBE86-DF91-4047-BE6D-28088E1C4855}"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173897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1BBE86-DF91-4047-BE6D-28088E1C4855}"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338482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1BBE86-DF91-4047-BE6D-28088E1C48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102129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1BBE86-DF91-4047-BE6D-28088E1C4855}" type="datetimeFigureOut">
              <a:rPr lang="en-US" smtClean="0"/>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112445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1BBE86-DF91-4047-BE6D-28088E1C4855}"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135916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BBE86-DF91-4047-BE6D-28088E1C4855}" type="datetimeFigureOut">
              <a:rPr lang="en-US" smtClean="0"/>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8440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1BBE86-DF91-4047-BE6D-28088E1C48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374153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1BBE86-DF91-4047-BE6D-28088E1C4855}"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80D55-1429-4C82-9432-6CD66272D1DF}" type="slidenum">
              <a:rPr lang="en-US" smtClean="0"/>
              <a:t>‹#›</a:t>
            </a:fld>
            <a:endParaRPr lang="en-US"/>
          </a:p>
        </p:txBody>
      </p:sp>
    </p:spTree>
    <p:extLst>
      <p:ext uri="{BB962C8B-B14F-4D97-AF65-F5344CB8AC3E}">
        <p14:creationId xmlns:p14="http://schemas.microsoft.com/office/powerpoint/2010/main" val="4046354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841BBE86-DF91-4047-BE6D-28088E1C4855}" type="datetimeFigureOut">
              <a:rPr lang="en-US" smtClean="0"/>
              <a:t>11/20/2021</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C680D55-1429-4C82-9432-6CD66272D1DF}" type="slidenum">
              <a:rPr lang="en-US" smtClean="0"/>
              <a:t>‹#›</a:t>
            </a:fld>
            <a:endParaRPr lang="en-US"/>
          </a:p>
        </p:txBody>
      </p:sp>
    </p:spTree>
    <p:extLst>
      <p:ext uri="{BB962C8B-B14F-4D97-AF65-F5344CB8AC3E}">
        <p14:creationId xmlns:p14="http://schemas.microsoft.com/office/powerpoint/2010/main" val="204989329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8.xml"/><Relationship Id="rId5" Type="http://schemas.openxmlformats.org/officeDocument/2006/relationships/hyperlink" Target="https://www.kaggle.com/leonardokobiraki/world-happiness-report-analysis#World-Happiness-Report" TargetMode="External"/><Relationship Id="rId4" Type="http://schemas.openxmlformats.org/officeDocument/2006/relationships/hyperlink" Target="https://www.kaggle.com/unsdsn/world-happine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p:cNvSpPr>
            <a:spLocks noGrp="1" noRot="1" noChangeAspect="1" noMove="1" noResize="1" noEditPoints="1" noAdjustHandles="1" noChangeArrowheads="1" noChangeShapeType="1" noTextEdit="1"/>
          </p:cNvSpPr>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p:cNvSpPr>
            <a:spLocks noGrp="1" noRot="1" noChangeAspect="1" noMove="1" noResize="1" noEditPoints="1" noAdjustHandles="1" noChangeArrowheads="1" noChangeShapeType="1" noTextEdit="1"/>
          </p:cNvSpPr>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3600" b="1" dirty="0">
                <a:effectLst/>
                <a:latin typeface="Calibri" panose="020F0502020204030204" pitchFamily="34" charset="0"/>
                <a:ea typeface="Calibri" panose="020F0502020204030204" pitchFamily="34" charset="0"/>
              </a:rPr>
              <a:t>Analyzing Happiness Factors of a Country </a:t>
            </a:r>
            <a:endParaRPr lang="en-US" sz="3600" dirty="0"/>
          </a:p>
        </p:txBody>
      </p:sp>
      <p:sp>
        <p:nvSpPr>
          <p:cNvPr id="3" name="Subtitle 2"/>
          <p:cNvSpPr>
            <a:spLocks noGrp="1"/>
          </p:cNvSpPr>
          <p:nvPr>
            <p:ph type="subTitle" idx="1"/>
          </p:nvPr>
        </p:nvSpPr>
        <p:spPr>
          <a:xfrm>
            <a:off x="1966912" y="5645150"/>
            <a:ext cx="8258176" cy="631825"/>
          </a:xfrm>
        </p:spPr>
        <p:txBody>
          <a:bodyPr anchor="ctr">
            <a:normAutofit/>
          </a:bodyPr>
          <a:lstStyle/>
          <a:p>
            <a:r>
              <a:rPr lang="en-US" sz="1500" dirty="0"/>
              <a:t>By : Meenakshi Shankara</a:t>
            </a:r>
          </a:p>
        </p:txBody>
      </p:sp>
      <p:sp>
        <p:nvSpPr>
          <p:cNvPr id="36" name="Rectangle 35"/>
          <p:cNvSpPr>
            <a:spLocks noGrp="1" noRot="1" noChangeAspect="1" noMove="1" noResize="1" noEditPoints="1" noAdjustHandles="1" noChangeArrowheads="1" noChangeShapeType="1" noTextEdit="1"/>
          </p:cNvSpPr>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 name="Rectangle 50"/>
          <p:cNvSpPr>
            <a:spLocks noGrp="1" noRot="1" noChangeAspect="1" noMove="1" noResize="1" noEditPoints="1" noAdjustHandles="1" noChangeArrowheads="1" noChangeShapeType="1" noTextEdit="1"/>
          </p:cNvSpPr>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849" y="107872"/>
            <a:ext cx="11299951" cy="861708"/>
          </a:xfrm>
        </p:spPr>
        <p:txBody>
          <a:bodyPr vert="horz" lIns="91440" tIns="45720" rIns="91440" bIns="45720" rtlCol="0">
            <a:normAutofit/>
          </a:bodyPr>
          <a:lstStyle/>
          <a:p>
            <a:r>
              <a:rPr lang="en-US" sz="3600" kern="1200" dirty="0">
                <a:latin typeface="+mj-lt"/>
                <a:ea typeface="+mj-ea"/>
                <a:cs typeface="+mj-cs"/>
              </a:rPr>
              <a:t>Mean, mode, variance, standard deviation </a:t>
            </a:r>
          </a:p>
        </p:txBody>
      </p:sp>
      <p:sp>
        <p:nvSpPr>
          <p:cNvPr id="12" name="Title 1">
            <a:extLst>
              <a:ext uri="{FF2B5EF4-FFF2-40B4-BE49-F238E27FC236}">
                <a16:creationId xmlns:a16="http://schemas.microsoft.com/office/drawing/2014/main" id="{CC7218AE-DB31-444D-A1E3-25BA77A989F2}"/>
              </a:ext>
            </a:extLst>
          </p:cNvPr>
          <p:cNvSpPr txBox="1">
            <a:spLocks/>
          </p:cNvSpPr>
          <p:nvPr/>
        </p:nvSpPr>
        <p:spPr>
          <a:xfrm>
            <a:off x="236975" y="1639614"/>
            <a:ext cx="3453980" cy="352026"/>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sz="3600" dirty="0"/>
              <a:t>Generosity</a:t>
            </a:r>
          </a:p>
        </p:txBody>
      </p:sp>
      <p:sp>
        <p:nvSpPr>
          <p:cNvPr id="16" name="Title 1">
            <a:extLst>
              <a:ext uri="{FF2B5EF4-FFF2-40B4-BE49-F238E27FC236}">
                <a16:creationId xmlns:a16="http://schemas.microsoft.com/office/drawing/2014/main" id="{DB5E4746-104B-482B-8BD8-8BE3E023AB72}"/>
              </a:ext>
            </a:extLst>
          </p:cNvPr>
          <p:cNvSpPr txBox="1">
            <a:spLocks/>
          </p:cNvSpPr>
          <p:nvPr/>
        </p:nvSpPr>
        <p:spPr>
          <a:xfrm>
            <a:off x="6411802" y="1639614"/>
            <a:ext cx="3453980" cy="352026"/>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sz="3600" dirty="0"/>
              <a:t>Trust on government </a:t>
            </a:r>
          </a:p>
        </p:txBody>
      </p:sp>
      <p:pic>
        <p:nvPicPr>
          <p:cNvPr id="5" name="Picture 4">
            <a:extLst>
              <a:ext uri="{FF2B5EF4-FFF2-40B4-BE49-F238E27FC236}">
                <a16:creationId xmlns:a16="http://schemas.microsoft.com/office/drawing/2014/main" id="{6F1256CF-145A-44F6-BC47-61DD10B73488}"/>
              </a:ext>
            </a:extLst>
          </p:cNvPr>
          <p:cNvPicPr>
            <a:picLocks noChangeAspect="1"/>
          </p:cNvPicPr>
          <p:nvPr/>
        </p:nvPicPr>
        <p:blipFill>
          <a:blip r:embed="rId2"/>
          <a:stretch>
            <a:fillRect/>
          </a:stretch>
        </p:blipFill>
        <p:spPr>
          <a:xfrm>
            <a:off x="134551" y="2245010"/>
            <a:ext cx="5848463" cy="3868226"/>
          </a:xfrm>
          <a:prstGeom prst="rect">
            <a:avLst/>
          </a:prstGeom>
        </p:spPr>
      </p:pic>
      <p:pic>
        <p:nvPicPr>
          <p:cNvPr id="8" name="Picture 7">
            <a:extLst>
              <a:ext uri="{FF2B5EF4-FFF2-40B4-BE49-F238E27FC236}">
                <a16:creationId xmlns:a16="http://schemas.microsoft.com/office/drawing/2014/main" id="{09BA3E77-BD16-455E-ADA7-9931CF05EE7D}"/>
              </a:ext>
            </a:extLst>
          </p:cNvPr>
          <p:cNvPicPr>
            <a:picLocks noChangeAspect="1"/>
          </p:cNvPicPr>
          <p:nvPr/>
        </p:nvPicPr>
        <p:blipFill>
          <a:blip r:embed="rId3"/>
          <a:stretch>
            <a:fillRect/>
          </a:stretch>
        </p:blipFill>
        <p:spPr>
          <a:xfrm>
            <a:off x="6102344" y="2324257"/>
            <a:ext cx="5955105" cy="3788979"/>
          </a:xfrm>
          <a:prstGeom prst="rect">
            <a:avLst/>
          </a:prstGeom>
        </p:spPr>
      </p:pic>
    </p:spTree>
    <p:extLst>
      <p:ext uri="{BB962C8B-B14F-4D97-AF65-F5344CB8AC3E}">
        <p14:creationId xmlns:p14="http://schemas.microsoft.com/office/powerpoint/2010/main" val="273364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62374"/>
            <a:ext cx="5672959" cy="870268"/>
          </a:xfrm>
        </p:spPr>
        <p:txBody>
          <a:bodyPr anchor="ctr">
            <a:normAutofit fontScale="90000"/>
          </a:bodyPr>
          <a:lstStyle/>
          <a:p>
            <a:r>
              <a:rPr lang="en-US" sz="3600" dirty="0"/>
              <a:t>Probability mass functions</a:t>
            </a:r>
          </a:p>
        </p:txBody>
      </p:sp>
      <p:pic>
        <p:nvPicPr>
          <p:cNvPr id="4" name="Picture 3">
            <a:extLst>
              <a:ext uri="{FF2B5EF4-FFF2-40B4-BE49-F238E27FC236}">
                <a16:creationId xmlns:a16="http://schemas.microsoft.com/office/drawing/2014/main" id="{629A3E1C-6FE2-435E-BCD0-270F94C95F7E}"/>
              </a:ext>
            </a:extLst>
          </p:cNvPr>
          <p:cNvPicPr>
            <a:picLocks noChangeAspect="1"/>
          </p:cNvPicPr>
          <p:nvPr/>
        </p:nvPicPr>
        <p:blipFill>
          <a:blip r:embed="rId2"/>
          <a:stretch>
            <a:fillRect/>
          </a:stretch>
        </p:blipFill>
        <p:spPr>
          <a:xfrm>
            <a:off x="333538" y="1566109"/>
            <a:ext cx="4624061" cy="3062453"/>
          </a:xfrm>
          <a:prstGeom prst="rect">
            <a:avLst/>
          </a:prstGeom>
        </p:spPr>
      </p:pic>
      <p:pic>
        <p:nvPicPr>
          <p:cNvPr id="7" name="Picture 6">
            <a:extLst>
              <a:ext uri="{FF2B5EF4-FFF2-40B4-BE49-F238E27FC236}">
                <a16:creationId xmlns:a16="http://schemas.microsoft.com/office/drawing/2014/main" id="{3DEBC862-95B5-40DA-AD61-B2CC933DDCBC}"/>
              </a:ext>
            </a:extLst>
          </p:cNvPr>
          <p:cNvPicPr>
            <a:picLocks noChangeAspect="1"/>
          </p:cNvPicPr>
          <p:nvPr/>
        </p:nvPicPr>
        <p:blipFill>
          <a:blip r:embed="rId3"/>
          <a:stretch>
            <a:fillRect/>
          </a:stretch>
        </p:blipFill>
        <p:spPr>
          <a:xfrm>
            <a:off x="6358266" y="597508"/>
            <a:ext cx="4913454" cy="3062453"/>
          </a:xfrm>
          <a:prstGeom prst="rect">
            <a:avLst/>
          </a:prstGeom>
        </p:spPr>
      </p:pic>
      <p:pic>
        <p:nvPicPr>
          <p:cNvPr id="10" name="Picture 9">
            <a:extLst>
              <a:ext uri="{FF2B5EF4-FFF2-40B4-BE49-F238E27FC236}">
                <a16:creationId xmlns:a16="http://schemas.microsoft.com/office/drawing/2014/main" id="{34878205-BAAF-4654-96BC-7292B1DE451A}"/>
              </a:ext>
            </a:extLst>
          </p:cNvPr>
          <p:cNvPicPr>
            <a:picLocks noChangeAspect="1"/>
          </p:cNvPicPr>
          <p:nvPr/>
        </p:nvPicPr>
        <p:blipFill>
          <a:blip r:embed="rId4"/>
          <a:stretch>
            <a:fillRect/>
          </a:stretch>
        </p:blipFill>
        <p:spPr>
          <a:xfrm>
            <a:off x="4957599" y="3760664"/>
            <a:ext cx="4624062" cy="29349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6851" y="399382"/>
            <a:ext cx="5773950" cy="586477"/>
          </a:xfrm>
        </p:spPr>
        <p:txBody>
          <a:bodyPr vert="horz" lIns="91440" tIns="45720" rIns="91440" bIns="45720" rtlCol="0" anchor="ctr">
            <a:normAutofit/>
          </a:bodyPr>
          <a:lstStyle/>
          <a:p>
            <a:r>
              <a:rPr lang="en-US" sz="2800" dirty="0"/>
              <a:t>Cumulative distribution functions</a:t>
            </a:r>
          </a:p>
        </p:txBody>
      </p:sp>
      <p:pic>
        <p:nvPicPr>
          <p:cNvPr id="6" name="Picture 5">
            <a:extLst>
              <a:ext uri="{FF2B5EF4-FFF2-40B4-BE49-F238E27FC236}">
                <a16:creationId xmlns:a16="http://schemas.microsoft.com/office/drawing/2014/main" id="{40E76971-82F0-4E67-8492-9435570F7CC6}"/>
              </a:ext>
            </a:extLst>
          </p:cNvPr>
          <p:cNvPicPr>
            <a:picLocks noChangeAspect="1"/>
          </p:cNvPicPr>
          <p:nvPr/>
        </p:nvPicPr>
        <p:blipFill>
          <a:blip r:embed="rId2"/>
          <a:stretch>
            <a:fillRect/>
          </a:stretch>
        </p:blipFill>
        <p:spPr>
          <a:xfrm>
            <a:off x="120768" y="985859"/>
            <a:ext cx="4396936" cy="2896115"/>
          </a:xfrm>
          <a:prstGeom prst="rect">
            <a:avLst/>
          </a:prstGeom>
        </p:spPr>
      </p:pic>
      <p:pic>
        <p:nvPicPr>
          <p:cNvPr id="8" name="Picture 7">
            <a:extLst>
              <a:ext uri="{FF2B5EF4-FFF2-40B4-BE49-F238E27FC236}">
                <a16:creationId xmlns:a16="http://schemas.microsoft.com/office/drawing/2014/main" id="{930F91D7-0689-4DA1-AE0E-E2E76EBE354E}"/>
              </a:ext>
            </a:extLst>
          </p:cNvPr>
          <p:cNvPicPr>
            <a:picLocks noChangeAspect="1"/>
          </p:cNvPicPr>
          <p:nvPr/>
        </p:nvPicPr>
        <p:blipFill>
          <a:blip r:embed="rId3"/>
          <a:stretch>
            <a:fillRect/>
          </a:stretch>
        </p:blipFill>
        <p:spPr>
          <a:xfrm>
            <a:off x="7630631" y="399382"/>
            <a:ext cx="4319751" cy="2857069"/>
          </a:xfrm>
          <a:prstGeom prst="rect">
            <a:avLst/>
          </a:prstGeom>
        </p:spPr>
      </p:pic>
      <p:pic>
        <p:nvPicPr>
          <p:cNvPr id="11" name="Picture 10">
            <a:extLst>
              <a:ext uri="{FF2B5EF4-FFF2-40B4-BE49-F238E27FC236}">
                <a16:creationId xmlns:a16="http://schemas.microsoft.com/office/drawing/2014/main" id="{7A88CDA6-A463-48D1-AF4A-CF71896BAA41}"/>
              </a:ext>
            </a:extLst>
          </p:cNvPr>
          <p:cNvPicPr>
            <a:picLocks noChangeAspect="1"/>
          </p:cNvPicPr>
          <p:nvPr/>
        </p:nvPicPr>
        <p:blipFill>
          <a:blip r:embed="rId4"/>
          <a:stretch>
            <a:fillRect/>
          </a:stretch>
        </p:blipFill>
        <p:spPr>
          <a:xfrm>
            <a:off x="7730360" y="3351045"/>
            <a:ext cx="4220022" cy="2857069"/>
          </a:xfrm>
          <a:prstGeom prst="rect">
            <a:avLst/>
          </a:prstGeom>
        </p:spPr>
      </p:pic>
      <p:sp>
        <p:nvSpPr>
          <p:cNvPr id="15" name="TextBox 14">
            <a:extLst>
              <a:ext uri="{FF2B5EF4-FFF2-40B4-BE49-F238E27FC236}">
                <a16:creationId xmlns:a16="http://schemas.microsoft.com/office/drawing/2014/main" id="{332DC0C0-65A9-4EDF-AC20-AC0D9537E502}"/>
              </a:ext>
            </a:extLst>
          </p:cNvPr>
          <p:cNvSpPr txBox="1"/>
          <p:nvPr/>
        </p:nvSpPr>
        <p:spPr>
          <a:xfrm>
            <a:off x="241618" y="4156737"/>
            <a:ext cx="6820493" cy="2117469"/>
          </a:xfrm>
          <a:prstGeom prst="rect">
            <a:avLst/>
          </a:prstGeom>
        </p:spPr>
        <p:txBody>
          <a:bodyPr vert="horz" lIns="91440" tIns="45720" rIns="91440" bIns="45720" rtlCol="0" anchor="ctr">
            <a:normAutofit/>
          </a:bodyPr>
          <a:lstStyle/>
          <a:p>
            <a:pPr>
              <a:lnSpc>
                <a:spcPct val="90000"/>
              </a:lnSpc>
              <a:spcAft>
                <a:spcPts val="600"/>
              </a:spcAft>
            </a:pPr>
            <a:r>
              <a:rPr lang="en-US" sz="1400" cap="all" dirty="0">
                <a:latin typeface="Inter"/>
              </a:rPr>
              <a:t>The CDF for GDP, health, freedom all point to higher values for the happiest countries indicating that the variables positively affect the overall happiness score, i.e., higher the GDP, health score, freedom score, happier the country could be.</a:t>
            </a:r>
          </a:p>
          <a:p>
            <a:pPr>
              <a:lnSpc>
                <a:spcPct val="90000"/>
              </a:lnSpc>
              <a:spcAft>
                <a:spcPts val="600"/>
              </a:spcAft>
            </a:pPr>
            <a:endParaRPr lang="en-US" sz="1400" cap="all" dirty="0">
              <a:latin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2966" y="5514310"/>
            <a:ext cx="9719441" cy="1225450"/>
          </a:xfrm>
        </p:spPr>
        <p:txBody>
          <a:bodyPr vert="horz" lIns="91440" tIns="45720" rIns="91440" bIns="45720" rtlCol="0" anchor="ctr">
            <a:normAutofit/>
          </a:bodyPr>
          <a:lstStyle/>
          <a:p>
            <a:r>
              <a:rPr lang="en-US" sz="1400" dirty="0">
                <a:solidFill>
                  <a:schemeClr val="tx1"/>
                </a:solidFill>
                <a:latin typeface="Inter"/>
                <a:ea typeface="+mn-ea"/>
                <a:cs typeface="+mn-cs"/>
              </a:rPr>
              <a:t>The GDP </a:t>
            </a:r>
            <a:r>
              <a:rPr lang="en-US" sz="1400" dirty="0" err="1">
                <a:solidFill>
                  <a:schemeClr val="tx1"/>
                </a:solidFill>
                <a:latin typeface="Inter"/>
                <a:ea typeface="+mn-ea"/>
                <a:cs typeface="+mn-cs"/>
              </a:rPr>
              <a:t>cdf</a:t>
            </a:r>
            <a:r>
              <a:rPr lang="en-US" sz="1400" dirty="0">
                <a:solidFill>
                  <a:schemeClr val="tx1"/>
                </a:solidFill>
                <a:latin typeface="Inter"/>
                <a:ea typeface="+mn-ea"/>
                <a:cs typeface="+mn-cs"/>
              </a:rPr>
              <a:t> for the happiest countries is moving along with the normal distribution.</a:t>
            </a:r>
            <a:r>
              <a:rPr lang="en-US" sz="2000" b="0" i="0" dirty="0">
                <a:effectLst/>
              </a:rPr>
              <a:t> </a:t>
            </a:r>
          </a:p>
        </p:txBody>
      </p:sp>
      <p:pic>
        <p:nvPicPr>
          <p:cNvPr id="5" name="Picture 4">
            <a:extLst>
              <a:ext uri="{FF2B5EF4-FFF2-40B4-BE49-F238E27FC236}">
                <a16:creationId xmlns:a16="http://schemas.microsoft.com/office/drawing/2014/main" id="{8941539F-756E-478F-AC48-FF626B9D60FA}"/>
              </a:ext>
            </a:extLst>
          </p:cNvPr>
          <p:cNvPicPr>
            <a:picLocks noChangeAspect="1"/>
          </p:cNvPicPr>
          <p:nvPr/>
        </p:nvPicPr>
        <p:blipFill>
          <a:blip r:embed="rId2"/>
          <a:stretch>
            <a:fillRect/>
          </a:stretch>
        </p:blipFill>
        <p:spPr>
          <a:xfrm>
            <a:off x="2488241" y="1142355"/>
            <a:ext cx="6012083" cy="4215458"/>
          </a:xfrm>
          <a:prstGeom prst="rect">
            <a:avLst/>
          </a:prstGeom>
        </p:spPr>
      </p:pic>
      <p:sp>
        <p:nvSpPr>
          <p:cNvPr id="10" name="Title 1">
            <a:extLst>
              <a:ext uri="{FF2B5EF4-FFF2-40B4-BE49-F238E27FC236}">
                <a16:creationId xmlns:a16="http://schemas.microsoft.com/office/drawing/2014/main" id="{EF307FCA-0E98-44BD-A207-279B94085258}"/>
              </a:ext>
            </a:extLst>
          </p:cNvPr>
          <p:cNvSpPr txBox="1">
            <a:spLocks/>
          </p:cNvSpPr>
          <p:nvPr/>
        </p:nvSpPr>
        <p:spPr>
          <a:xfrm>
            <a:off x="626851" y="399382"/>
            <a:ext cx="5773950" cy="586477"/>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2800" dirty="0"/>
              <a:t>Normal Cumulative distribution functions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0" i="0" dirty="0">
                <a:effectLst/>
              </a:rPr>
              <a:t>Scatter Plots</a:t>
            </a:r>
            <a:endParaRPr lang="en-US" sz="3200" dirty="0"/>
          </a:p>
        </p:txBody>
      </p:sp>
      <p:sp>
        <p:nvSpPr>
          <p:cNvPr id="79" name="Rectangle 78"/>
          <p:cNvSpPr>
            <a:spLocks noGrp="1" noRot="1" noChangeAspect="1" noMove="1" noResize="1" noEditPoints="1" noAdjustHandles="1" noChangeArrowheads="1" noChangeShapeType="1" noTextEdit="1"/>
          </p:cNvSpPr>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p:cNvSpPr txBox="1"/>
          <p:nvPr/>
        </p:nvSpPr>
        <p:spPr>
          <a:xfrm>
            <a:off x="547157" y="5015510"/>
            <a:ext cx="11056263" cy="1479884"/>
          </a:xfrm>
          <a:prstGeom prst="rect">
            <a:avLst/>
          </a:prstGeom>
        </p:spPr>
        <p:txBody>
          <a:bodyPr vert="horz" lIns="91440" tIns="45720" rIns="91440" bIns="45720" rtlCol="0" anchor="ctr">
            <a:normAutofit/>
          </a:bodyPr>
          <a:lstStyle/>
          <a:p>
            <a:pPr>
              <a:lnSpc>
                <a:spcPct val="90000"/>
              </a:lnSpc>
              <a:spcAft>
                <a:spcPts val="600"/>
              </a:spcAft>
            </a:pPr>
            <a:r>
              <a:rPr lang="en-US" sz="1400" cap="all" dirty="0">
                <a:latin typeface="Inter"/>
              </a:rPr>
              <a:t>The scatter plots show that the relation between GDP and trust on govt or health or freedom is weak. For instance, we can see higher freedom score does not relate to high GDP. </a:t>
            </a:r>
          </a:p>
          <a:p>
            <a:pPr>
              <a:lnSpc>
                <a:spcPct val="90000"/>
              </a:lnSpc>
              <a:spcAft>
                <a:spcPts val="600"/>
              </a:spcAft>
            </a:pPr>
            <a:r>
              <a:rPr lang="en-US" sz="1400" cap="all" dirty="0">
                <a:latin typeface="Inter"/>
              </a:rPr>
              <a:t>But if the health, trust or freedom are high then the GDP could potentially be high as we see for the happiest countries.</a:t>
            </a:r>
          </a:p>
        </p:txBody>
      </p:sp>
      <p:pic>
        <p:nvPicPr>
          <p:cNvPr id="5" name="Picture 4">
            <a:extLst>
              <a:ext uri="{FF2B5EF4-FFF2-40B4-BE49-F238E27FC236}">
                <a16:creationId xmlns:a16="http://schemas.microsoft.com/office/drawing/2014/main" id="{FEE2075F-D946-4941-87C3-B46D360E3CC0}"/>
              </a:ext>
            </a:extLst>
          </p:cNvPr>
          <p:cNvPicPr>
            <a:picLocks noChangeAspect="1"/>
          </p:cNvPicPr>
          <p:nvPr/>
        </p:nvPicPr>
        <p:blipFill>
          <a:blip r:embed="rId2"/>
          <a:stretch>
            <a:fillRect/>
          </a:stretch>
        </p:blipFill>
        <p:spPr>
          <a:xfrm>
            <a:off x="103460" y="2312409"/>
            <a:ext cx="3991281" cy="2669493"/>
          </a:xfrm>
          <a:prstGeom prst="rect">
            <a:avLst/>
          </a:prstGeom>
        </p:spPr>
      </p:pic>
      <p:pic>
        <p:nvPicPr>
          <p:cNvPr id="7" name="Picture 6">
            <a:extLst>
              <a:ext uri="{FF2B5EF4-FFF2-40B4-BE49-F238E27FC236}">
                <a16:creationId xmlns:a16="http://schemas.microsoft.com/office/drawing/2014/main" id="{3E8E4D3D-B4D5-4B66-8C2B-AE51D904FDBD}"/>
              </a:ext>
            </a:extLst>
          </p:cNvPr>
          <p:cNvPicPr>
            <a:picLocks noChangeAspect="1"/>
          </p:cNvPicPr>
          <p:nvPr/>
        </p:nvPicPr>
        <p:blipFill>
          <a:blip r:embed="rId3"/>
          <a:stretch>
            <a:fillRect/>
          </a:stretch>
        </p:blipFill>
        <p:spPr>
          <a:xfrm>
            <a:off x="3991636" y="2346016"/>
            <a:ext cx="3991281" cy="2715553"/>
          </a:xfrm>
          <a:prstGeom prst="rect">
            <a:avLst/>
          </a:prstGeom>
        </p:spPr>
      </p:pic>
      <p:pic>
        <p:nvPicPr>
          <p:cNvPr id="9" name="Picture 8">
            <a:extLst>
              <a:ext uri="{FF2B5EF4-FFF2-40B4-BE49-F238E27FC236}">
                <a16:creationId xmlns:a16="http://schemas.microsoft.com/office/drawing/2014/main" id="{96CBF8A6-B23E-41C5-B0FF-ED64F423EB0A}"/>
              </a:ext>
            </a:extLst>
          </p:cNvPr>
          <p:cNvPicPr>
            <a:picLocks noChangeAspect="1"/>
          </p:cNvPicPr>
          <p:nvPr/>
        </p:nvPicPr>
        <p:blipFill>
          <a:blip r:embed="rId4"/>
          <a:stretch>
            <a:fillRect/>
          </a:stretch>
        </p:blipFill>
        <p:spPr>
          <a:xfrm>
            <a:off x="7888161" y="2359523"/>
            <a:ext cx="3928458" cy="25752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679E24-B442-48DA-91F5-D20C35276B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3" name="Group 12">
            <a:extLst>
              <a:ext uri="{FF2B5EF4-FFF2-40B4-BE49-F238E27FC236}">
                <a16:creationId xmlns:a16="http://schemas.microsoft.com/office/drawing/2014/main" id="{47FFD68E-AD03-4180-8BBB-B3E7DE0D1C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397" y="0"/>
            <a:ext cx="12005350" cy="6644081"/>
            <a:chOff x="-25397" y="0"/>
            <a:chExt cx="12005350" cy="6644081"/>
          </a:xfrm>
        </p:grpSpPr>
        <p:sp useBgFill="1">
          <p:nvSpPr>
            <p:cNvPr id="14" name="Rectangle 13">
              <a:extLst>
                <a:ext uri="{FF2B5EF4-FFF2-40B4-BE49-F238E27FC236}">
                  <a16:creationId xmlns:a16="http://schemas.microsoft.com/office/drawing/2014/main" id="{B36C81B8-0929-4B46-BCB0-00954C0E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5" name="Freeform 11">
              <a:extLst>
                <a:ext uri="{FF2B5EF4-FFF2-40B4-BE49-F238E27FC236}">
                  <a16:creationId xmlns:a16="http://schemas.microsoft.com/office/drawing/2014/main" id="{A771D040-DA75-4CDB-859B-07D4C8094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6" name="Rectangle 15">
              <a:extLst>
                <a:ext uri="{FF2B5EF4-FFF2-40B4-BE49-F238E27FC236}">
                  <a16:creationId xmlns:a16="http://schemas.microsoft.com/office/drawing/2014/main" id="{4C97C64C-CFCE-45F6-B8D4-4B46AB898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useBgFill="1">
        <p:nvSpPr>
          <p:cNvPr id="18" name="Rectangle 17">
            <a:extLst>
              <a:ext uri="{FF2B5EF4-FFF2-40B4-BE49-F238E27FC236}">
                <a16:creationId xmlns:a16="http://schemas.microsoft.com/office/drawing/2014/main" id="{8492A138-EC4F-4F03-B497-EBDF2443F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0" y="685800"/>
            <a:ext cx="10792837" cy="1485900"/>
          </a:xfrm>
        </p:spPr>
        <p:txBody>
          <a:bodyPr vert="horz" lIns="91440" tIns="45720" rIns="91440" bIns="45720" rtlCol="0" anchor="ctr">
            <a:normAutofit/>
          </a:bodyPr>
          <a:lstStyle/>
          <a:p>
            <a:r>
              <a:rPr lang="en-US" sz="4600"/>
              <a:t>Hypothesis Test – Using Mean difference</a:t>
            </a:r>
            <a:br>
              <a:rPr lang="en-US" sz="4600" b="0" i="0"/>
            </a:br>
            <a:endParaRPr lang="en-US" sz="4600"/>
          </a:p>
        </p:txBody>
      </p:sp>
      <p:sp>
        <p:nvSpPr>
          <p:cNvPr id="3" name="TextBox 2"/>
          <p:cNvSpPr txBox="1"/>
          <p:nvPr/>
        </p:nvSpPr>
        <p:spPr>
          <a:xfrm>
            <a:off x="685801" y="2286000"/>
            <a:ext cx="5326380" cy="3800693"/>
          </a:xfrm>
          <a:prstGeom prst="rect">
            <a:avLst/>
          </a:prstGeom>
        </p:spPr>
        <p:txBody>
          <a:bodyPr vert="horz" lIns="91440" tIns="45720" rIns="91440" bIns="45720" rtlCol="0" anchor="t">
            <a:normAutofit lnSpcReduction="10000"/>
          </a:bodyPr>
          <a:lstStyle/>
          <a:p>
            <a:pPr defTabSz="914400">
              <a:lnSpc>
                <a:spcPct val="110000"/>
              </a:lnSpc>
              <a:spcAft>
                <a:spcPts val="600"/>
              </a:spcAft>
              <a:buClr>
                <a:schemeClr val="accent1"/>
              </a:buClr>
              <a:buSzPct val="160000"/>
            </a:pPr>
            <a:r>
              <a:rPr lang="en-US" sz="1400" cap="all" dirty="0">
                <a:latin typeface="Inter"/>
              </a:rPr>
              <a:t>The below hypothesis were tested - </a:t>
            </a:r>
          </a:p>
          <a:p>
            <a:pPr defTabSz="914400">
              <a:lnSpc>
                <a:spcPct val="110000"/>
              </a:lnSpc>
              <a:spcAft>
                <a:spcPts val="600"/>
              </a:spcAft>
              <a:buClr>
                <a:schemeClr val="accent1"/>
              </a:buClr>
              <a:buSzPct val="160000"/>
            </a:pPr>
            <a:r>
              <a:rPr lang="en-US" sz="1400" cap="all" dirty="0">
                <a:latin typeface="Inter"/>
              </a:rPr>
              <a:t>1. GDP is higher for happiest countries than the happy and rest of the countries.</a:t>
            </a:r>
          </a:p>
          <a:p>
            <a:pPr defTabSz="914400">
              <a:lnSpc>
                <a:spcPct val="110000"/>
              </a:lnSpc>
              <a:spcAft>
                <a:spcPts val="600"/>
              </a:spcAft>
              <a:buClr>
                <a:schemeClr val="accent1"/>
              </a:buClr>
              <a:buSzPct val="160000"/>
            </a:pPr>
            <a:r>
              <a:rPr lang="en-US" sz="1400" cap="all" dirty="0">
                <a:latin typeface="Inter"/>
              </a:rPr>
              <a:t>2. Health and life expectancy plays a critical role in the happiness score of a country</a:t>
            </a:r>
          </a:p>
          <a:p>
            <a:pPr indent="-228600" defTabSz="914400">
              <a:lnSpc>
                <a:spcPct val="110000"/>
              </a:lnSpc>
              <a:spcAft>
                <a:spcPts val="600"/>
              </a:spcAft>
              <a:buClr>
                <a:schemeClr val="accent1"/>
              </a:buClr>
              <a:buSzPct val="160000"/>
              <a:buFont typeface="Arial" panose="020B0604020202020204" pitchFamily="34" charset="0"/>
              <a:buChar char="•"/>
            </a:pPr>
            <a:endParaRPr lang="en-US" sz="1400" cap="all" dirty="0">
              <a:latin typeface="Inter"/>
            </a:endParaRPr>
          </a:p>
          <a:p>
            <a:pPr defTabSz="914400">
              <a:lnSpc>
                <a:spcPct val="110000"/>
              </a:lnSpc>
              <a:spcAft>
                <a:spcPts val="600"/>
              </a:spcAft>
              <a:buClr>
                <a:schemeClr val="accent1"/>
              </a:buClr>
              <a:buSzPct val="160000"/>
            </a:pPr>
            <a:r>
              <a:rPr lang="en-US" sz="1400" cap="all" dirty="0">
                <a:latin typeface="Inter"/>
              </a:rPr>
              <a:t>The hypothesis were tested using mean difference.</a:t>
            </a:r>
          </a:p>
          <a:p>
            <a:pPr defTabSz="914400">
              <a:lnSpc>
                <a:spcPct val="110000"/>
              </a:lnSpc>
              <a:spcAft>
                <a:spcPts val="600"/>
              </a:spcAft>
              <a:buClr>
                <a:schemeClr val="accent1"/>
              </a:buClr>
              <a:buSzPct val="160000"/>
            </a:pPr>
            <a:r>
              <a:rPr lang="en-US" sz="1400" cap="all" dirty="0">
                <a:latin typeface="Inter"/>
              </a:rPr>
              <a:t>The tests for both the hypothesis returned positive results indicating positive effects of the variables on the happiness score of the country.</a:t>
            </a:r>
          </a:p>
          <a:p>
            <a:pPr defTabSz="914400">
              <a:lnSpc>
                <a:spcPct val="110000"/>
              </a:lnSpc>
              <a:spcAft>
                <a:spcPts val="600"/>
              </a:spcAft>
              <a:buClr>
                <a:schemeClr val="accent1"/>
              </a:buClr>
              <a:buSzPct val="160000"/>
            </a:pPr>
            <a:r>
              <a:rPr lang="en-US" sz="1400" cap="all" dirty="0">
                <a:latin typeface="Inter"/>
              </a:rPr>
              <a:t>But the size of the data set should be noted as it is only 155 countries. The tests may return a different result if we divide each country into smaller regions and then assign scores for each variable.</a:t>
            </a:r>
          </a:p>
          <a:p>
            <a:pPr indent="-228600" defTabSz="914400">
              <a:lnSpc>
                <a:spcPct val="110000"/>
              </a:lnSpc>
              <a:buClr>
                <a:schemeClr val="accent1"/>
              </a:buClr>
              <a:buSzPct val="160000"/>
              <a:buFont typeface="Arial" panose="020B0604020202020204" pitchFamily="34" charset="0"/>
              <a:buChar char="•"/>
            </a:pPr>
            <a:endParaRPr lang="en-US" sz="1300" cap="all" dirty="0"/>
          </a:p>
          <a:p>
            <a:pPr indent="-228600" defTabSz="914400">
              <a:lnSpc>
                <a:spcPct val="110000"/>
              </a:lnSpc>
              <a:buClr>
                <a:schemeClr val="accent1"/>
              </a:buClr>
              <a:buSzPct val="160000"/>
              <a:buFont typeface="Arial" panose="020B0604020202020204" pitchFamily="34" charset="0"/>
              <a:buChar char="•"/>
            </a:pPr>
            <a:endParaRPr lang="en-US" sz="1300" cap="all" dirty="0"/>
          </a:p>
        </p:txBody>
      </p:sp>
      <p:pic>
        <p:nvPicPr>
          <p:cNvPr id="6" name="Picture 5">
            <a:extLst>
              <a:ext uri="{FF2B5EF4-FFF2-40B4-BE49-F238E27FC236}">
                <a16:creationId xmlns:a16="http://schemas.microsoft.com/office/drawing/2014/main" id="{9F3111E4-775B-4CA4-BAA2-12688B1C0B77}"/>
              </a:ext>
            </a:extLst>
          </p:cNvPr>
          <p:cNvPicPr>
            <a:picLocks noChangeAspect="1"/>
          </p:cNvPicPr>
          <p:nvPr/>
        </p:nvPicPr>
        <p:blipFill>
          <a:blip r:embed="rId4"/>
          <a:stretch>
            <a:fillRect/>
          </a:stretch>
        </p:blipFill>
        <p:spPr>
          <a:xfrm>
            <a:off x="6492240" y="2456197"/>
            <a:ext cx="4160513" cy="29194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A9C49B-76D8-4E9B-B430-D1ADF40F1C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0" name="Rectangle 9">
            <a:extLst>
              <a:ext uri="{FF2B5EF4-FFF2-40B4-BE49-F238E27FC236}">
                <a16:creationId xmlns:a16="http://schemas.microsoft.com/office/drawing/2014/main" id="{F88A5712-2FE0-4DD4-BDC6-099EA378A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9">
            <a:extLst>
              <a:ext uri="{FF2B5EF4-FFF2-40B4-BE49-F238E27FC236}">
                <a16:creationId xmlns:a16="http://schemas.microsoft.com/office/drawing/2014/main" id="{448E5503-E0F8-4B94-81A3-B1FA57623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4" name="Rectangle 13">
            <a:extLst>
              <a:ext uri="{FF2B5EF4-FFF2-40B4-BE49-F238E27FC236}">
                <a16:creationId xmlns:a16="http://schemas.microsoft.com/office/drawing/2014/main" id="{CE54F896-85E7-4403-9E37-1B004731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6"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85802" y="685800"/>
            <a:ext cx="3381946" cy="4846967"/>
          </a:xfrm>
        </p:spPr>
        <p:txBody>
          <a:bodyPr>
            <a:normAutofit/>
          </a:bodyPr>
          <a:lstStyle/>
          <a:p>
            <a:r>
              <a:rPr lang="en-US" sz="4800">
                <a:solidFill>
                  <a:srgbClr val="FFFFFF"/>
                </a:solidFill>
              </a:rPr>
              <a:t>References</a:t>
            </a:r>
          </a:p>
        </p:txBody>
      </p:sp>
      <p:sp>
        <p:nvSpPr>
          <p:cNvPr id="3" name="Content Placeholder 2"/>
          <p:cNvSpPr>
            <a:spLocks noGrp="1"/>
          </p:cNvSpPr>
          <p:nvPr>
            <p:ph idx="1"/>
          </p:nvPr>
        </p:nvSpPr>
        <p:spPr>
          <a:xfrm>
            <a:off x="5111886" y="685800"/>
            <a:ext cx="5968621" cy="4688785"/>
          </a:xfrm>
        </p:spPr>
        <p:txBody>
          <a:bodyPr>
            <a:normAutofit/>
          </a:bodyPr>
          <a:lstStyle/>
          <a:p>
            <a:pPr marL="0">
              <a:spcBef>
                <a:spcPts val="0"/>
              </a:spcBef>
              <a:spcAft>
                <a:spcPts val="800"/>
              </a:spcAft>
            </a:pPr>
            <a:r>
              <a:rPr lang="en-US" dirty="0">
                <a:latin typeface="Calibri" panose="020F0502020204030204" pitchFamily="34" charset="0"/>
                <a:cs typeface="Times New Roman" panose="02020603050405020304" pitchFamily="18" charset="0"/>
              </a:rPr>
              <a:t>Think Stats, Allen B Downey</a:t>
            </a:r>
          </a:p>
          <a:p>
            <a:pPr marL="0" marR="0">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Data set from - </a:t>
            </a:r>
          </a:p>
          <a:p>
            <a:pPr marL="0" marR="0" indent="0">
              <a:spcBef>
                <a:spcPts val="0"/>
              </a:spcBef>
              <a:spcAft>
                <a:spcPts val="800"/>
              </a:spcAft>
              <a:buNone/>
            </a:pPr>
            <a:r>
              <a:rPr lang="en-US" u="sng" dirty="0">
                <a:effectLst/>
                <a:latin typeface="Calibri" panose="020F0502020204030204" pitchFamily="34" charset="0"/>
                <a:ea typeface="Calibri" panose="020F0502020204030204" pitchFamily="34" charset="0"/>
                <a:cs typeface="Times New Roman" panose="02020603050405020304" pitchFamily="18" charset="0"/>
                <a:hlinkClick r:id="rId4"/>
              </a:rPr>
              <a:t>https://www.kaggle.com/unsdsn/world-happiness</a:t>
            </a:r>
            <a:endParaRPr lang="en-US"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Referred below project on the data set by </a:t>
            </a:r>
            <a:r>
              <a:rPr lang="en-US" b="0" i="0" dirty="0">
                <a:effectLst/>
                <a:latin typeface="Inter"/>
              </a:rPr>
              <a:t>Leokobi </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Bef>
                <a:spcPts val="0"/>
              </a:spcBef>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hlinkClick r:id="rId5"/>
              </a:rPr>
              <a:t>https://www.kaggle.com/leonardokobiraki/world-happiness-report-analysis#World-Happiness-Report</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0">
              <a:spcBef>
                <a:spcPts val="0"/>
              </a:spcBef>
              <a:spcAft>
                <a:spcPts val="800"/>
              </a:spcAft>
            </a:pPr>
            <a:endParaRPr lang="en-US" dirty="0">
              <a:cs typeface="Calibri" panose="020F0502020204030204" pitchFamily="34" charset="0"/>
            </a:endParaRPr>
          </a:p>
          <a:p>
            <a:endParaRPr lang="en-US" dirty="0"/>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p:cNvSpPr>
            <a:spLocks noGrp="1" noRot="1" noChangeAspect="1" noMove="1" noResize="1" noEditPoints="1" noAdjustHandles="1" noChangeArrowheads="1" noChangeShapeType="1" noTextEdit="1"/>
          </p:cNvSpPr>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Freeform: Shape 49"/>
          <p:cNvSpPr>
            <a:spLocks noGrp="1" noRot="1" noChangeAspect="1" noMove="1" noResize="1" noEditPoints="1" noAdjustHandles="1" noChangeArrowheads="1" noChangeShapeType="1" noTextEdit="1"/>
          </p:cNvSpPr>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2" name="Freeform: Shape 51"/>
          <p:cNvSpPr>
            <a:spLocks noGrp="1" noRot="1" noChangeAspect="1" noMove="1" noResize="1" noEditPoints="1" noAdjustHandles="1" noChangeArrowheads="1" noChangeShapeType="1" noTextEdit="1"/>
          </p:cNvSpPr>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663DA23C-BBDD-4195-9CCD-F50E96B5CFD3}"/>
              </a:ext>
            </a:extLst>
          </p:cNvPr>
          <p:cNvSpPr>
            <a:spLocks noGrp="1"/>
          </p:cNvSpPr>
          <p:nvPr>
            <p:ph type="title"/>
          </p:nvPr>
        </p:nvSpPr>
        <p:spPr>
          <a:xfrm>
            <a:off x="777766" y="693683"/>
            <a:ext cx="10018713" cy="1752599"/>
          </a:xfrm>
        </p:spPr>
        <p:txBody>
          <a:bodyPr/>
          <a:lstStyle/>
          <a:p>
            <a:pPr algn="l"/>
            <a:r>
              <a:rPr lang="en-US" dirty="0"/>
              <a:t>Introduction</a:t>
            </a:r>
          </a:p>
        </p:txBody>
      </p:sp>
      <p:sp>
        <p:nvSpPr>
          <p:cNvPr id="3" name="Content Placeholder 2"/>
          <p:cNvSpPr>
            <a:spLocks noGrp="1"/>
          </p:cNvSpPr>
          <p:nvPr>
            <p:ph idx="1"/>
          </p:nvPr>
        </p:nvSpPr>
        <p:spPr>
          <a:xfrm>
            <a:off x="777766" y="2585440"/>
            <a:ext cx="10725258" cy="3318746"/>
          </a:xfrm>
        </p:spPr>
        <p:txBody>
          <a:bodyPr anchor="ctr">
            <a:normAutofit/>
          </a:bodyPr>
          <a:lstStyle/>
          <a:p>
            <a:pPr marL="0" marR="0" indent="0">
              <a:lnSpc>
                <a:spcPct val="107000"/>
              </a:lnSpc>
              <a:spcBef>
                <a:spcPts val="0"/>
              </a:spcBef>
              <a:spcAft>
                <a:spcPts val="800"/>
              </a:spcAft>
              <a:buNone/>
            </a:pPr>
            <a:r>
              <a:rPr lang="en-US" sz="1800" dirty="0">
                <a:solidFill>
                  <a:srgbClr val="303030"/>
                </a:solidFill>
                <a:effectLst/>
                <a:latin typeface="Segoe UI" panose="020B0502040204020203" pitchFamily="34" charset="0"/>
                <a:ea typeface="Calibri" panose="020F0502020204030204" pitchFamily="34" charset="0"/>
                <a:cs typeface="Times New Roman" panose="02020603050405020304" pitchFamily="18" charset="0"/>
              </a:rPr>
              <a:t>The Happiness of a country depends on various factors that cumulatively affect the happiness score.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rgbClr val="303030"/>
                </a:solidFill>
                <a:effectLst/>
                <a:latin typeface="Segoe UI" panose="020B0502040204020203" pitchFamily="34" charset="0"/>
                <a:ea typeface="Calibri" panose="020F0502020204030204" pitchFamily="34" charset="0"/>
                <a:cs typeface="Times New Roman" panose="02020603050405020304" pitchFamily="18" charset="0"/>
              </a:rPr>
              <a:t>The World Happiness 2017 was first released at the United Nations. The happiness indicators are factored in when making decisions. The Happiness scores are calculated based on the Economy, Health, Family, Freedom, Generosity, Trust on Government, Freedom of expression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rgbClr val="303030"/>
                </a:solidFill>
                <a:effectLst/>
                <a:latin typeface="Segoe UI" panose="020B0502040204020203" pitchFamily="34" charset="0"/>
                <a:ea typeface="Calibri" panose="020F0502020204030204" pitchFamily="34" charset="0"/>
                <a:cs typeface="Times New Roman" panose="02020603050405020304" pitchFamily="18" charset="0"/>
              </a:rPr>
              <a:t>This project analyzes the Happiness dataset of 155 countries for the year 2017.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54" name="Rectangle 53"/>
          <p:cNvSpPr>
            <a:spLocks noGrp="1" noRot="1" noChangeAspect="1" noMove="1" noResize="1" noEditPoints="1" noAdjustHandles="1" noChangeArrowheads="1" noChangeShapeType="1" noTextEdit="1"/>
          </p:cNvSpPr>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p:cNvSpPr>
            <a:spLocks noGrp="1" noRot="1" noChangeAspect="1" noMove="1" noResize="1" noEditPoints="1" noAdjustHandles="1" noChangeArrowheads="1" noChangeShapeType="1" noTextEdit="1"/>
          </p:cNvSpPr>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46746" y="586822"/>
            <a:ext cx="6375028" cy="1645920"/>
          </a:xfrm>
        </p:spPr>
        <p:txBody>
          <a:bodyPr>
            <a:normAutofit/>
          </a:bodyPr>
          <a:lstStyle/>
          <a:p>
            <a:r>
              <a:rPr lang="en-US" sz="3200" dirty="0"/>
              <a:t>Attributes influencing happiness</a:t>
            </a:r>
          </a:p>
        </p:txBody>
      </p:sp>
      <p:sp>
        <p:nvSpPr>
          <p:cNvPr id="17" name="Content Placeholder 8"/>
          <p:cNvSpPr>
            <a:spLocks noGrp="1"/>
          </p:cNvSpPr>
          <p:nvPr>
            <p:ph idx="1"/>
          </p:nvPr>
        </p:nvSpPr>
        <p:spPr>
          <a:xfrm>
            <a:off x="618423" y="2601310"/>
            <a:ext cx="11103439" cy="3988676"/>
          </a:xfrm>
        </p:spPr>
        <p:txBody>
          <a:bodyPr anchor="ctr">
            <a:normAutofit/>
          </a:bodyPr>
          <a:lstStyle/>
          <a:p>
            <a:pPr algn="l"/>
            <a:r>
              <a:rPr lang="en-US" sz="1400" b="0" i="0" dirty="0">
                <a:effectLst/>
                <a:latin typeface="Inter"/>
              </a:rPr>
              <a:t>Country-Country name</a:t>
            </a:r>
          </a:p>
          <a:p>
            <a:pPr algn="l"/>
            <a:r>
              <a:rPr lang="en-US" sz="1400" b="0" i="0" dirty="0">
                <a:effectLst/>
                <a:latin typeface="Inter"/>
              </a:rPr>
              <a:t>Happiness Rank - Classification of the country each year</a:t>
            </a:r>
          </a:p>
          <a:p>
            <a:pPr algn="l"/>
            <a:r>
              <a:rPr lang="en-US" sz="1400" b="0" i="0" dirty="0">
                <a:effectLst/>
                <a:latin typeface="Inter"/>
              </a:rPr>
              <a:t>Happiness Score</a:t>
            </a:r>
          </a:p>
          <a:p>
            <a:pPr algn="l"/>
            <a:r>
              <a:rPr lang="en-US" sz="1400" b="0" i="0" dirty="0">
                <a:effectLst/>
                <a:latin typeface="Inter"/>
              </a:rPr>
              <a:t>Economy – GDP per Capita score</a:t>
            </a:r>
          </a:p>
          <a:p>
            <a:pPr algn="l"/>
            <a:r>
              <a:rPr lang="en-US" sz="1400" b="0" i="0" dirty="0">
                <a:effectLst/>
                <a:latin typeface="Inter"/>
              </a:rPr>
              <a:t>Government Trust – general perception of trust in their governments</a:t>
            </a:r>
          </a:p>
          <a:p>
            <a:pPr algn="l"/>
            <a:r>
              <a:rPr lang="en-US" sz="1400" b="0" i="0" dirty="0">
                <a:effectLst/>
                <a:latin typeface="Inter"/>
              </a:rPr>
              <a:t>Generosity- perception of generosity experienced by the respondents</a:t>
            </a:r>
          </a:p>
          <a:p>
            <a:pPr algn="l"/>
            <a:r>
              <a:rPr lang="en-US" sz="1400" b="0" i="0" dirty="0">
                <a:effectLst/>
                <a:latin typeface="Inter"/>
              </a:rPr>
              <a:t>Family – influence of family on happiness</a:t>
            </a:r>
          </a:p>
          <a:p>
            <a:pPr algn="l"/>
            <a:r>
              <a:rPr lang="en-US" sz="1400" b="0" i="0" dirty="0">
                <a:effectLst/>
                <a:latin typeface="Inter"/>
              </a:rPr>
              <a:t>Freedom- general freedom of expression </a:t>
            </a:r>
          </a:p>
          <a:p>
            <a:endParaRPr lang="en-US" sz="1400" dirty="0"/>
          </a:p>
        </p:txBody>
      </p:sp>
      <p:sp>
        <p:nvSpPr>
          <p:cNvPr id="16" name="Rectangle 15"/>
          <p:cNvSpPr>
            <a:spLocks noGrp="1" noRot="1" noChangeAspect="1" noMove="1" noResize="1" noEditPoints="1" noAdjustHandles="1" noChangeArrowheads="1" noChangeShapeType="1" noTextEdit="1"/>
          </p:cNvSpPr>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p:cNvSpPr>
            <a:spLocks noGrp="1" noRot="1" noChangeAspect="1" noMove="1" noResize="1" noEditPoints="1" noAdjustHandles="1" noChangeArrowheads="1" noChangeShapeType="1" noTextEdit="1"/>
          </p:cNvSpPr>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138"/>
          <p:cNvSpPr>
            <a:spLocks noGrp="1" noRot="1" noChangeAspect="1" noMove="1" noResize="1" noEditPoints="1" noAdjustHandles="1" noChangeArrowheads="1" noChangeShapeType="1" noTextEdit="1"/>
          </p:cNvSpPr>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dirty="0"/>
              <a:t>Histogram Plots for the variables</a:t>
            </a:r>
          </a:p>
        </p:txBody>
      </p:sp>
      <p:sp>
        <p:nvSpPr>
          <p:cNvPr id="141" name="Rectangle 140"/>
          <p:cNvSpPr>
            <a:spLocks noGrp="1" noRot="1" noChangeAspect="1" noMove="1" noResize="1" noEditPoints="1" noAdjustHandles="1" noChangeArrowheads="1" noChangeShapeType="1" noTextEdit="1"/>
          </p:cNvSpPr>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Rectangle 142"/>
          <p:cNvSpPr>
            <a:spLocks noGrp="1" noRot="1" noChangeAspect="1" noMove="1" noResize="1" noEditPoints="1" noAdjustHandles="1" noChangeArrowheads="1" noChangeShapeType="1" noTextEdit="1"/>
          </p:cNvSpPr>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EE956AEB-5BCC-4DCE-88B0-1ABA0B474834}"/>
              </a:ext>
            </a:extLst>
          </p:cNvPr>
          <p:cNvPicPr>
            <a:picLocks noChangeAspect="1"/>
          </p:cNvPicPr>
          <p:nvPr/>
        </p:nvPicPr>
        <p:blipFill>
          <a:blip r:embed="rId2"/>
          <a:stretch>
            <a:fillRect/>
          </a:stretch>
        </p:blipFill>
        <p:spPr>
          <a:xfrm>
            <a:off x="369189" y="2291525"/>
            <a:ext cx="5733096" cy="3967666"/>
          </a:xfrm>
          <a:prstGeom prst="rect">
            <a:avLst/>
          </a:prstGeom>
        </p:spPr>
      </p:pic>
      <p:pic>
        <p:nvPicPr>
          <p:cNvPr id="4" name="Picture 3">
            <a:extLst>
              <a:ext uri="{FF2B5EF4-FFF2-40B4-BE49-F238E27FC236}">
                <a16:creationId xmlns:a16="http://schemas.microsoft.com/office/drawing/2014/main" id="{DCEBFD09-98AD-4A1A-9EA0-27B0E7EA8F63}"/>
              </a:ext>
            </a:extLst>
          </p:cNvPr>
          <p:cNvPicPr>
            <a:picLocks noChangeAspect="1"/>
          </p:cNvPicPr>
          <p:nvPr/>
        </p:nvPicPr>
        <p:blipFill>
          <a:blip r:embed="rId3"/>
          <a:stretch>
            <a:fillRect/>
          </a:stretch>
        </p:blipFill>
        <p:spPr>
          <a:xfrm>
            <a:off x="5909630" y="2272475"/>
            <a:ext cx="5733096" cy="40040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Rectangle 192"/>
          <p:cNvSpPr>
            <a:spLocks noGrp="1" noRot="1" noChangeAspect="1" noMove="1" noResize="1" noEditPoints="1" noAdjustHandles="1" noChangeArrowheads="1" noChangeShapeType="1" noTextEdit="1"/>
          </p:cNvSpPr>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8680" y="405575"/>
            <a:ext cx="5001768" cy="1371600"/>
          </a:xfrm>
        </p:spPr>
        <p:txBody>
          <a:bodyPr vert="horz" lIns="91440" tIns="45720" rIns="91440" bIns="45720" rtlCol="0" anchor="ctr">
            <a:normAutofit/>
          </a:bodyPr>
          <a:lstStyle/>
          <a:p>
            <a:r>
              <a:rPr lang="en-US" sz="3300" dirty="0"/>
              <a:t>Histogram Plots for the variables</a:t>
            </a:r>
          </a:p>
        </p:txBody>
      </p:sp>
      <p:sp>
        <p:nvSpPr>
          <p:cNvPr id="194" name="Rectangle 193"/>
          <p:cNvSpPr>
            <a:spLocks noGrp="1" noRot="1" noChangeAspect="1" noMove="1" noResize="1" noEditPoints="1" noAdjustHandles="1" noChangeArrowheads="1" noChangeShapeType="1" noTextEdit="1"/>
          </p:cNvSpPr>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5" name="Rectangle 194"/>
          <p:cNvSpPr>
            <a:spLocks noGrp="1" noRot="1" noChangeAspect="1" noMove="1" noResize="1" noEditPoints="1" noAdjustHandles="1" noChangeArrowheads="1" noChangeShapeType="1" noTextEdit="1"/>
          </p:cNvSpPr>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64AF1D7-73A2-4997-A52A-CCD96AA01C4A}"/>
              </a:ext>
            </a:extLst>
          </p:cNvPr>
          <p:cNvPicPr>
            <a:picLocks noChangeAspect="1"/>
          </p:cNvPicPr>
          <p:nvPr/>
        </p:nvPicPr>
        <p:blipFill>
          <a:blip r:embed="rId2"/>
          <a:stretch>
            <a:fillRect/>
          </a:stretch>
        </p:blipFill>
        <p:spPr>
          <a:xfrm>
            <a:off x="494784" y="2309051"/>
            <a:ext cx="5607501" cy="3921645"/>
          </a:xfrm>
          <a:prstGeom prst="rect">
            <a:avLst/>
          </a:prstGeom>
        </p:spPr>
      </p:pic>
      <p:pic>
        <p:nvPicPr>
          <p:cNvPr id="6" name="Picture 5">
            <a:extLst>
              <a:ext uri="{FF2B5EF4-FFF2-40B4-BE49-F238E27FC236}">
                <a16:creationId xmlns:a16="http://schemas.microsoft.com/office/drawing/2014/main" id="{0007F169-E856-4F44-87D6-50F35C11BBE8}"/>
              </a:ext>
            </a:extLst>
          </p:cNvPr>
          <p:cNvPicPr>
            <a:picLocks noChangeAspect="1"/>
          </p:cNvPicPr>
          <p:nvPr/>
        </p:nvPicPr>
        <p:blipFill>
          <a:blip r:embed="rId3"/>
          <a:stretch>
            <a:fillRect/>
          </a:stretch>
        </p:blipFill>
        <p:spPr>
          <a:xfrm>
            <a:off x="6009125" y="2272029"/>
            <a:ext cx="5688091" cy="39699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Rectangle 192"/>
          <p:cNvSpPr>
            <a:spLocks noGrp="1" noRot="1" noChangeAspect="1" noMove="1" noResize="1" noEditPoints="1" noAdjustHandles="1" noChangeArrowheads="1" noChangeShapeType="1" noTextEdit="1"/>
          </p:cNvSpPr>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8680" y="405575"/>
            <a:ext cx="5001768" cy="1371600"/>
          </a:xfrm>
        </p:spPr>
        <p:txBody>
          <a:bodyPr vert="horz" lIns="91440" tIns="45720" rIns="91440" bIns="45720" rtlCol="0" anchor="ctr">
            <a:normAutofit/>
          </a:bodyPr>
          <a:lstStyle/>
          <a:p>
            <a:r>
              <a:rPr lang="en-US" sz="3300" dirty="0"/>
              <a:t>Histogram Plots for the variables</a:t>
            </a:r>
          </a:p>
        </p:txBody>
      </p:sp>
      <p:sp>
        <p:nvSpPr>
          <p:cNvPr id="194" name="Rectangle 193"/>
          <p:cNvSpPr>
            <a:spLocks noGrp="1" noRot="1" noChangeAspect="1" noMove="1" noResize="1" noEditPoints="1" noAdjustHandles="1" noChangeArrowheads="1" noChangeShapeType="1" noTextEdit="1"/>
          </p:cNvSpPr>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5" name="Rectangle 194"/>
          <p:cNvSpPr>
            <a:spLocks noGrp="1" noRot="1" noChangeAspect="1" noMove="1" noResize="1" noEditPoints="1" noAdjustHandles="1" noChangeArrowheads="1" noChangeShapeType="1" noTextEdit="1"/>
          </p:cNvSpPr>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73B05BF9-6F31-4FEA-9101-D8AC9E3DAE2F}"/>
              </a:ext>
            </a:extLst>
          </p:cNvPr>
          <p:cNvPicPr>
            <a:picLocks noChangeAspect="1"/>
          </p:cNvPicPr>
          <p:nvPr/>
        </p:nvPicPr>
        <p:blipFill>
          <a:blip r:embed="rId2"/>
          <a:stretch>
            <a:fillRect/>
          </a:stretch>
        </p:blipFill>
        <p:spPr>
          <a:xfrm>
            <a:off x="551554" y="2138828"/>
            <a:ext cx="5550732" cy="3858329"/>
          </a:xfrm>
          <a:prstGeom prst="rect">
            <a:avLst/>
          </a:prstGeom>
        </p:spPr>
      </p:pic>
      <p:pic>
        <p:nvPicPr>
          <p:cNvPr id="8" name="Picture 7">
            <a:extLst>
              <a:ext uri="{FF2B5EF4-FFF2-40B4-BE49-F238E27FC236}">
                <a16:creationId xmlns:a16="http://schemas.microsoft.com/office/drawing/2014/main" id="{46292AEA-C159-4E79-9764-D0F9C7EE1B4F}"/>
              </a:ext>
            </a:extLst>
          </p:cNvPr>
          <p:cNvPicPr>
            <a:picLocks noChangeAspect="1"/>
          </p:cNvPicPr>
          <p:nvPr/>
        </p:nvPicPr>
        <p:blipFill>
          <a:blip r:embed="rId3"/>
          <a:stretch>
            <a:fillRect/>
          </a:stretch>
        </p:blipFill>
        <p:spPr>
          <a:xfrm>
            <a:off x="6100228" y="2182754"/>
            <a:ext cx="5337656" cy="38101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p:cNvSpPr>
            <a:spLocks noGrp="1" noRot="1" noChangeAspect="1" noMove="1" noResize="1" noEditPoints="1" noAdjustHandles="1" noChangeArrowheads="1" noChangeShapeType="1" noTextEdit="1"/>
          </p:cNvSpPr>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p:cNvSpPr>
            <a:spLocks noGrp="1" noRot="1" noChangeAspect="1" noMove="1" noResize="1" noEditPoints="1" noAdjustHandles="1" noChangeArrowheads="1" noChangeShapeType="1" noTextEdit="1"/>
          </p:cNvSpPr>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22294" y="268014"/>
            <a:ext cx="8228023" cy="2025869"/>
          </a:xfrm>
        </p:spPr>
        <p:txBody>
          <a:bodyPr vert="horz" lIns="91440" tIns="45720" rIns="91440" bIns="45720" rtlCol="0" anchor="ctr">
            <a:normAutofit/>
          </a:bodyPr>
          <a:lstStyle/>
          <a:p>
            <a:r>
              <a:rPr lang="en-US" sz="4000" kern="1200" dirty="0">
                <a:latin typeface="+mj-lt"/>
                <a:ea typeface="+mj-ea"/>
                <a:cs typeface="+mj-cs"/>
              </a:rPr>
              <a:t>Summary &amp; Analysis on Histograms</a:t>
            </a:r>
          </a:p>
        </p:txBody>
      </p:sp>
      <p:sp>
        <p:nvSpPr>
          <p:cNvPr id="24" name="Rectangle 23"/>
          <p:cNvSpPr>
            <a:spLocks noGrp="1" noRot="1" noChangeAspect="1" noMove="1" noResize="1" noEditPoints="1" noAdjustHandles="1" noChangeArrowheads="1" noChangeShapeType="1" noTextEdit="1"/>
          </p:cNvSpPr>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p:cNvSpPr txBox="1"/>
          <p:nvPr/>
        </p:nvSpPr>
        <p:spPr>
          <a:xfrm>
            <a:off x="179397" y="1933799"/>
            <a:ext cx="11692037" cy="3245173"/>
          </a:xfrm>
          <a:prstGeom prst="rect">
            <a:avLst/>
          </a:prstGeom>
        </p:spPr>
        <p:txBody>
          <a:bodyPr vert="horz" lIns="91440" tIns="45720" rIns="91440" bIns="45720" rtlCol="0" anchor="ctr">
            <a:normAutofit/>
          </a:bodyPr>
          <a:lstStyle/>
          <a:p>
            <a:pPr>
              <a:lnSpc>
                <a:spcPct val="90000"/>
              </a:lnSpc>
              <a:spcAft>
                <a:spcPts val="600"/>
              </a:spcAft>
            </a:pPr>
            <a:r>
              <a:rPr lang="en-US" sz="1400" cap="all" dirty="0">
                <a:latin typeface="Inter"/>
              </a:rPr>
              <a:t>Each line in the histogram represents a country. Green lines represent the variable value for the countries with happiness scores &gt;= 7, red lines for countries with happiness scores between 6 and 7, blue lines for countries with happiness scores less than 6. </a:t>
            </a:r>
          </a:p>
          <a:p>
            <a:pPr>
              <a:lnSpc>
                <a:spcPct val="90000"/>
              </a:lnSpc>
              <a:spcAft>
                <a:spcPts val="600"/>
              </a:spcAft>
            </a:pPr>
            <a:r>
              <a:rPr lang="en-US" sz="1400" cap="all" dirty="0">
                <a:latin typeface="Inter"/>
              </a:rPr>
              <a:t>We can clearly see that for most of the variables the values are higher for the happiest countries and are relatively lesser for less happy countries. </a:t>
            </a:r>
          </a:p>
          <a:p>
            <a:pPr>
              <a:lnSpc>
                <a:spcPct val="90000"/>
              </a:lnSpc>
              <a:spcAft>
                <a:spcPts val="600"/>
              </a:spcAft>
            </a:pPr>
            <a:r>
              <a:rPr lang="en-US" sz="1400" cap="all" dirty="0">
                <a:latin typeface="Inter"/>
              </a:rPr>
              <a:t>Of course, there are outliers for each variable. But for most part the variables positively affect the happiness score.</a:t>
            </a:r>
          </a:p>
          <a:p>
            <a:pPr>
              <a:lnSpc>
                <a:spcPct val="90000"/>
              </a:lnSpc>
              <a:spcAft>
                <a:spcPts val="600"/>
              </a:spcAft>
            </a:pPr>
            <a:endParaRPr lang="en-US" sz="1400" cap="all" dirty="0">
              <a:latin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0"/>
          <p:cNvSpPr>
            <a:spLocks noGrp="1" noRot="1" noChangeAspect="1" noMove="1" noResize="1" noEditPoints="1" noAdjustHandles="1" noChangeArrowheads="1" noChangeShapeType="1" noTextEdit="1"/>
          </p:cNvSpPr>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849" y="107872"/>
            <a:ext cx="11299951" cy="861708"/>
          </a:xfrm>
        </p:spPr>
        <p:txBody>
          <a:bodyPr vert="horz" lIns="91440" tIns="45720" rIns="91440" bIns="45720" rtlCol="0">
            <a:normAutofit/>
          </a:bodyPr>
          <a:lstStyle/>
          <a:p>
            <a:r>
              <a:rPr lang="en-US" sz="3600" kern="1200" dirty="0">
                <a:latin typeface="+mj-lt"/>
                <a:ea typeface="+mj-ea"/>
                <a:cs typeface="+mj-cs"/>
              </a:rPr>
              <a:t>Mean, mode, variance, standard deviation </a:t>
            </a:r>
          </a:p>
        </p:txBody>
      </p:sp>
      <p:pic>
        <p:nvPicPr>
          <p:cNvPr id="4" name="Picture 3">
            <a:extLst>
              <a:ext uri="{FF2B5EF4-FFF2-40B4-BE49-F238E27FC236}">
                <a16:creationId xmlns:a16="http://schemas.microsoft.com/office/drawing/2014/main" id="{FFF41FCB-7CB9-4B3C-9E24-306E9E6CDD15}"/>
              </a:ext>
            </a:extLst>
          </p:cNvPr>
          <p:cNvPicPr>
            <a:picLocks noChangeAspect="1"/>
          </p:cNvPicPr>
          <p:nvPr/>
        </p:nvPicPr>
        <p:blipFill>
          <a:blip r:embed="rId2"/>
          <a:stretch>
            <a:fillRect/>
          </a:stretch>
        </p:blipFill>
        <p:spPr>
          <a:xfrm>
            <a:off x="236975" y="2370740"/>
            <a:ext cx="5863883" cy="3817226"/>
          </a:xfrm>
          <a:prstGeom prst="rect">
            <a:avLst/>
          </a:prstGeom>
        </p:spPr>
      </p:pic>
      <p:sp>
        <p:nvSpPr>
          <p:cNvPr id="12" name="Title 1">
            <a:extLst>
              <a:ext uri="{FF2B5EF4-FFF2-40B4-BE49-F238E27FC236}">
                <a16:creationId xmlns:a16="http://schemas.microsoft.com/office/drawing/2014/main" id="{CC7218AE-DB31-444D-A1E3-25BA77A989F2}"/>
              </a:ext>
            </a:extLst>
          </p:cNvPr>
          <p:cNvSpPr txBox="1">
            <a:spLocks/>
          </p:cNvSpPr>
          <p:nvPr/>
        </p:nvSpPr>
        <p:spPr>
          <a:xfrm>
            <a:off x="236975" y="1639614"/>
            <a:ext cx="3453980" cy="352026"/>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sz="3600" dirty="0"/>
              <a:t>ECONOMY - GDP </a:t>
            </a:r>
          </a:p>
        </p:txBody>
      </p:sp>
      <p:pic>
        <p:nvPicPr>
          <p:cNvPr id="6" name="Picture 5">
            <a:extLst>
              <a:ext uri="{FF2B5EF4-FFF2-40B4-BE49-F238E27FC236}">
                <a16:creationId xmlns:a16="http://schemas.microsoft.com/office/drawing/2014/main" id="{055E66D8-2B7D-4EF5-A61F-DFD389A6C5EA}"/>
              </a:ext>
            </a:extLst>
          </p:cNvPr>
          <p:cNvPicPr>
            <a:picLocks noChangeAspect="1"/>
          </p:cNvPicPr>
          <p:nvPr/>
        </p:nvPicPr>
        <p:blipFill>
          <a:blip r:embed="rId3"/>
          <a:stretch>
            <a:fillRect/>
          </a:stretch>
        </p:blipFill>
        <p:spPr>
          <a:xfrm>
            <a:off x="6138780" y="2457451"/>
            <a:ext cx="5961449" cy="3730515"/>
          </a:xfrm>
          <a:prstGeom prst="rect">
            <a:avLst/>
          </a:prstGeom>
        </p:spPr>
      </p:pic>
      <p:sp>
        <p:nvSpPr>
          <p:cNvPr id="16" name="Title 1">
            <a:extLst>
              <a:ext uri="{FF2B5EF4-FFF2-40B4-BE49-F238E27FC236}">
                <a16:creationId xmlns:a16="http://schemas.microsoft.com/office/drawing/2014/main" id="{DB5E4746-104B-482B-8BD8-8BE3E023AB72}"/>
              </a:ext>
            </a:extLst>
          </p:cNvPr>
          <p:cNvSpPr txBox="1">
            <a:spLocks/>
          </p:cNvSpPr>
          <p:nvPr/>
        </p:nvSpPr>
        <p:spPr>
          <a:xfrm>
            <a:off x="6411802" y="1639614"/>
            <a:ext cx="3453980" cy="352026"/>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sz="3600" dirty="0"/>
              <a:t>family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 name="Rectangle 50"/>
          <p:cNvSpPr>
            <a:spLocks noGrp="1" noRot="1" noChangeAspect="1" noMove="1" noResize="1" noEditPoints="1" noAdjustHandles="1" noChangeArrowheads="1" noChangeShapeType="1" noTextEdit="1"/>
          </p:cNvSpPr>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849" y="107872"/>
            <a:ext cx="11299951" cy="861708"/>
          </a:xfrm>
        </p:spPr>
        <p:txBody>
          <a:bodyPr vert="horz" lIns="91440" tIns="45720" rIns="91440" bIns="45720" rtlCol="0">
            <a:normAutofit/>
          </a:bodyPr>
          <a:lstStyle/>
          <a:p>
            <a:r>
              <a:rPr lang="en-US" sz="3600" kern="1200" dirty="0">
                <a:latin typeface="+mj-lt"/>
                <a:ea typeface="+mj-ea"/>
                <a:cs typeface="+mj-cs"/>
              </a:rPr>
              <a:t>Mean, mode, variance, standard deviation </a:t>
            </a:r>
          </a:p>
        </p:txBody>
      </p:sp>
      <p:sp>
        <p:nvSpPr>
          <p:cNvPr id="12" name="Title 1">
            <a:extLst>
              <a:ext uri="{FF2B5EF4-FFF2-40B4-BE49-F238E27FC236}">
                <a16:creationId xmlns:a16="http://schemas.microsoft.com/office/drawing/2014/main" id="{CC7218AE-DB31-444D-A1E3-25BA77A989F2}"/>
              </a:ext>
            </a:extLst>
          </p:cNvPr>
          <p:cNvSpPr txBox="1">
            <a:spLocks/>
          </p:cNvSpPr>
          <p:nvPr/>
        </p:nvSpPr>
        <p:spPr>
          <a:xfrm>
            <a:off x="236975" y="1639614"/>
            <a:ext cx="3453980" cy="352026"/>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sz="3600" dirty="0"/>
              <a:t>Health – life expectancy</a:t>
            </a:r>
          </a:p>
        </p:txBody>
      </p:sp>
      <p:sp>
        <p:nvSpPr>
          <p:cNvPr id="16" name="Title 1">
            <a:extLst>
              <a:ext uri="{FF2B5EF4-FFF2-40B4-BE49-F238E27FC236}">
                <a16:creationId xmlns:a16="http://schemas.microsoft.com/office/drawing/2014/main" id="{DB5E4746-104B-482B-8BD8-8BE3E023AB72}"/>
              </a:ext>
            </a:extLst>
          </p:cNvPr>
          <p:cNvSpPr txBox="1">
            <a:spLocks/>
          </p:cNvSpPr>
          <p:nvPr/>
        </p:nvSpPr>
        <p:spPr>
          <a:xfrm>
            <a:off x="6411802" y="1639614"/>
            <a:ext cx="3453980" cy="352026"/>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gn="ctr"/>
            <a:r>
              <a:rPr lang="en-US" sz="3600" dirty="0"/>
              <a:t>freedom </a:t>
            </a:r>
          </a:p>
        </p:txBody>
      </p:sp>
      <p:pic>
        <p:nvPicPr>
          <p:cNvPr id="5" name="Picture 4">
            <a:extLst>
              <a:ext uri="{FF2B5EF4-FFF2-40B4-BE49-F238E27FC236}">
                <a16:creationId xmlns:a16="http://schemas.microsoft.com/office/drawing/2014/main" id="{45C4261B-08FC-4966-858D-7DB8CF138B87}"/>
              </a:ext>
            </a:extLst>
          </p:cNvPr>
          <p:cNvPicPr>
            <a:picLocks noChangeAspect="1"/>
          </p:cNvPicPr>
          <p:nvPr/>
        </p:nvPicPr>
        <p:blipFill>
          <a:blip r:embed="rId2"/>
          <a:stretch>
            <a:fillRect/>
          </a:stretch>
        </p:blipFill>
        <p:spPr>
          <a:xfrm>
            <a:off x="112500" y="2457451"/>
            <a:ext cx="5760322" cy="3659570"/>
          </a:xfrm>
          <a:prstGeom prst="rect">
            <a:avLst/>
          </a:prstGeom>
        </p:spPr>
      </p:pic>
      <p:pic>
        <p:nvPicPr>
          <p:cNvPr id="8" name="Picture 7">
            <a:extLst>
              <a:ext uri="{FF2B5EF4-FFF2-40B4-BE49-F238E27FC236}">
                <a16:creationId xmlns:a16="http://schemas.microsoft.com/office/drawing/2014/main" id="{AB2CE045-AF9D-43AD-BAEB-B2B93B4DE7B7}"/>
              </a:ext>
            </a:extLst>
          </p:cNvPr>
          <p:cNvPicPr>
            <a:picLocks noChangeAspect="1"/>
          </p:cNvPicPr>
          <p:nvPr/>
        </p:nvPicPr>
        <p:blipFill>
          <a:blip r:embed="rId3"/>
          <a:stretch>
            <a:fillRect/>
          </a:stretch>
        </p:blipFill>
        <p:spPr>
          <a:xfrm>
            <a:off x="6043675" y="2392500"/>
            <a:ext cx="5843525" cy="3725861"/>
          </a:xfrm>
          <a:prstGeom prst="rect">
            <a:avLst/>
          </a:prstGeom>
        </p:spPr>
      </p:pic>
    </p:spTree>
    <p:extLst>
      <p:ext uri="{BB962C8B-B14F-4D97-AF65-F5344CB8AC3E}">
        <p14:creationId xmlns:p14="http://schemas.microsoft.com/office/powerpoint/2010/main" val="27272773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TM02900743[[fn=Organic]]</Template>
  <TotalTime>83</TotalTime>
  <Words>594</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Impact</vt:lpstr>
      <vt:lpstr>Inter</vt:lpstr>
      <vt:lpstr>Segoe UI</vt:lpstr>
      <vt:lpstr>Main Event</vt:lpstr>
      <vt:lpstr>Analyzing Happiness Factors of a Country </vt:lpstr>
      <vt:lpstr>Introduction</vt:lpstr>
      <vt:lpstr>Attributes influencing happiness</vt:lpstr>
      <vt:lpstr>Histogram Plots for the variables</vt:lpstr>
      <vt:lpstr>Histogram Plots for the variables</vt:lpstr>
      <vt:lpstr>Histogram Plots for the variables</vt:lpstr>
      <vt:lpstr>Summary &amp; Analysis on Histograms</vt:lpstr>
      <vt:lpstr>Mean, mode, variance, standard deviation </vt:lpstr>
      <vt:lpstr>Mean, mode, variance, standard deviation </vt:lpstr>
      <vt:lpstr>Mean, mode, variance, standard deviation </vt:lpstr>
      <vt:lpstr>Probability mass functions</vt:lpstr>
      <vt:lpstr>Cumulative distribution functions</vt:lpstr>
      <vt:lpstr>The GDP cdf for the happiest countries is moving along with the normal distribution. </vt:lpstr>
      <vt:lpstr>Scatter Plots</vt:lpstr>
      <vt:lpstr>Hypothesis Test – Using Mean difference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Mortality based on Clinical Data of patients with Cardiovascular Disease</dc:title>
  <dc:creator>Abhigyan Misra</dc:creator>
  <cp:lastModifiedBy>Meenakshi Shankara</cp:lastModifiedBy>
  <cp:revision>8</cp:revision>
  <dcterms:created xsi:type="dcterms:W3CDTF">2020-11-16T05:48:00Z</dcterms:created>
  <dcterms:modified xsi:type="dcterms:W3CDTF">2021-11-21T04:09:03Z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0F8E61299202405E9EC3CA4A09019943</vt:lpwstr>
  </property>
  <property fmtid="{D5CDD505-2E9C-101B-9397-08002B2CF9AE}" pid="3" name="KSOProductBuildVer">
    <vt:lpwstr>1033-11.2.0.10258</vt:lpwstr>
  </property>
</Properties>
</file>