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17"/>
  </p:notesMasterIdLst>
  <p:handoutMasterIdLst>
    <p:handoutMasterId r:id="rId18"/>
  </p:handoutMasterIdLst>
  <p:sldIdLst>
    <p:sldId id="257" r:id="rId5"/>
    <p:sldId id="389" r:id="rId6"/>
    <p:sldId id="384" r:id="rId7"/>
    <p:sldId id="317" r:id="rId8"/>
    <p:sldId id="277" r:id="rId9"/>
    <p:sldId id="392" r:id="rId10"/>
    <p:sldId id="278" r:id="rId11"/>
    <p:sldId id="279" r:id="rId12"/>
    <p:sldId id="393" r:id="rId13"/>
    <p:sldId id="270" r:id="rId14"/>
    <p:sldId id="321" r:id="rId15"/>
    <p:sldId id="3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725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hyperlink" Target="https://www.analyticsvidhya.com/blog/2021/06/twitter-sentiment-analysis-a-nlp-use-case-for-beginners/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hyperlink" Target="https://holypython.com/log-reg/logistic-regression-optimization-parameters/" TargetMode="External"/><Relationship Id="rId1" Type="http://schemas.openxmlformats.org/officeDocument/2006/relationships/hyperlink" Target="https://www.kaggle.com/datasets/jp797498e/twitter-entity-sentiment-analysis?resource=download&amp;select=twitter_validation.csv" TargetMode="Externa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hyperlink" Target="https://www.statology.org/sklearn-classification-report/" TargetMode="External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holypython.com/log-reg/logistic-regression-optimization-parameters/" TargetMode="External"/><Relationship Id="rId13" Type="http://schemas.openxmlformats.org/officeDocument/2006/relationships/image" Target="../media/image28.svg"/><Relationship Id="rId3" Type="http://schemas.openxmlformats.org/officeDocument/2006/relationships/image" Target="../media/image21.png"/><Relationship Id="rId7" Type="http://schemas.openxmlformats.org/officeDocument/2006/relationships/image" Target="../media/image24.svg"/><Relationship Id="rId12" Type="http://schemas.openxmlformats.org/officeDocument/2006/relationships/image" Target="../media/image2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3.png"/><Relationship Id="rId11" Type="http://schemas.openxmlformats.org/officeDocument/2006/relationships/hyperlink" Target="https://www.analyticsvidhya.com/blog/2021/06/twitter-sentiment-analysis-a-nlp-use-case-for-beginners/" TargetMode="External"/><Relationship Id="rId5" Type="http://schemas.openxmlformats.org/officeDocument/2006/relationships/hyperlink" Target="https://www.kaggle.com/datasets/jp797498e/twitter-entity-sentiment-analysis?resource=download&amp;select=twitter_validation.csv" TargetMode="External"/><Relationship Id="rId10" Type="http://schemas.openxmlformats.org/officeDocument/2006/relationships/image" Target="../media/image26.svg"/><Relationship Id="rId4" Type="http://schemas.openxmlformats.org/officeDocument/2006/relationships/image" Target="../media/image22.svg"/><Relationship Id="rId9" Type="http://schemas.openxmlformats.org/officeDocument/2006/relationships/image" Target="../media/image25.png"/><Relationship Id="rId14" Type="http://schemas.openxmlformats.org/officeDocument/2006/relationships/hyperlink" Target="https://www.statology.org/sklearn-classification-repor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4E03B-1F2D-444C-ABAD-DB1D5D8C845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877741-160B-42F9-A783-489CCBA85C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References </a:t>
          </a:r>
          <a:r>
            <a:rPr lang="en-US"/>
            <a:t>– </a:t>
          </a:r>
        </a:p>
      </dgm:t>
    </dgm:pt>
    <dgm:pt modelId="{0FC42CFD-CCC1-49B2-BBE3-ADD080F735F3}" type="parTrans" cxnId="{589739F9-037A-4E7D-8AC6-7A980E49E5FC}">
      <dgm:prSet/>
      <dgm:spPr/>
      <dgm:t>
        <a:bodyPr/>
        <a:lstStyle/>
        <a:p>
          <a:endParaRPr lang="en-US"/>
        </a:p>
      </dgm:t>
    </dgm:pt>
    <dgm:pt modelId="{742AF755-2358-4B25-9245-E2B73A28DBB5}" type="sibTrans" cxnId="{589739F9-037A-4E7D-8AC6-7A980E49E5FC}">
      <dgm:prSet/>
      <dgm:spPr/>
      <dgm:t>
        <a:bodyPr/>
        <a:lstStyle/>
        <a:p>
          <a:endParaRPr lang="en-US"/>
        </a:p>
      </dgm:t>
    </dgm:pt>
    <dgm:pt modelId="{6C02DA44-DF82-45AE-AA69-21F226B366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>
              <a:hlinkClick xmlns:r="http://schemas.openxmlformats.org/officeDocument/2006/relationships" r:id="rId1"/>
            </a:rPr>
            <a:t>Twitter Sentiment Analysis | Kaggle</a:t>
          </a:r>
          <a:endParaRPr lang="en-US"/>
        </a:p>
      </dgm:t>
    </dgm:pt>
    <dgm:pt modelId="{265977C8-0F11-4945-BC1F-C62BB0E8D5F5}" type="parTrans" cxnId="{D46CFC91-A699-405F-99A1-91547B01DAF5}">
      <dgm:prSet/>
      <dgm:spPr/>
      <dgm:t>
        <a:bodyPr/>
        <a:lstStyle/>
        <a:p>
          <a:endParaRPr lang="en-US"/>
        </a:p>
      </dgm:t>
    </dgm:pt>
    <dgm:pt modelId="{68E78B10-6479-4EFB-A80E-74AF67C30EFA}" type="sibTrans" cxnId="{D46CFC91-A699-405F-99A1-91547B01DAF5}">
      <dgm:prSet/>
      <dgm:spPr/>
      <dgm:t>
        <a:bodyPr/>
        <a:lstStyle/>
        <a:p>
          <a:endParaRPr lang="en-US"/>
        </a:p>
      </dgm:t>
    </dgm:pt>
    <dgm:pt modelId="{077B5ACE-DA2D-4E81-B305-2A7B3A1407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>
              <a:hlinkClick xmlns:r="http://schemas.openxmlformats.org/officeDocument/2006/relationships" r:id="rId2"/>
            </a:rPr>
            <a:t>Logistic Regression Optimization &amp; Parameters | HolyPython.com</a:t>
          </a:r>
          <a:endParaRPr lang="en-US"/>
        </a:p>
      </dgm:t>
    </dgm:pt>
    <dgm:pt modelId="{9FBB0D71-4299-4CFE-9E6D-5D616EBE03E4}" type="parTrans" cxnId="{9F26C7F8-4966-4632-809C-E76D3BCC1467}">
      <dgm:prSet/>
      <dgm:spPr/>
      <dgm:t>
        <a:bodyPr/>
        <a:lstStyle/>
        <a:p>
          <a:endParaRPr lang="en-US"/>
        </a:p>
      </dgm:t>
    </dgm:pt>
    <dgm:pt modelId="{5D288F23-68CB-4BDF-A1F2-FE83C29DA9AD}" type="sibTrans" cxnId="{9F26C7F8-4966-4632-809C-E76D3BCC1467}">
      <dgm:prSet/>
      <dgm:spPr/>
      <dgm:t>
        <a:bodyPr/>
        <a:lstStyle/>
        <a:p>
          <a:endParaRPr lang="en-US"/>
        </a:p>
      </dgm:t>
    </dgm:pt>
    <dgm:pt modelId="{D8D99777-CAEC-4F39-8CC9-7BB8344840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>
              <a:hlinkClick xmlns:r="http://schemas.openxmlformats.org/officeDocument/2006/relationships" r:id="rId3"/>
            </a:rPr>
            <a:t>Twitter Sentiment Analysis With Python | Introduction &amp; Techniques (analyticsvidhya.com)</a:t>
          </a:r>
          <a:endParaRPr lang="en-US"/>
        </a:p>
      </dgm:t>
    </dgm:pt>
    <dgm:pt modelId="{2C83D4E1-D5BD-424E-9ECB-B3E2626FE5EF}" type="parTrans" cxnId="{E9A156B1-2A0F-4A63-9C84-FA18BEB3EA14}">
      <dgm:prSet/>
      <dgm:spPr/>
      <dgm:t>
        <a:bodyPr/>
        <a:lstStyle/>
        <a:p>
          <a:endParaRPr lang="en-US"/>
        </a:p>
      </dgm:t>
    </dgm:pt>
    <dgm:pt modelId="{F783DDDF-E21D-4358-985B-0DAAED2B9D05}" type="sibTrans" cxnId="{E9A156B1-2A0F-4A63-9C84-FA18BEB3EA14}">
      <dgm:prSet/>
      <dgm:spPr/>
      <dgm:t>
        <a:bodyPr/>
        <a:lstStyle/>
        <a:p>
          <a:endParaRPr lang="en-US"/>
        </a:p>
      </dgm:t>
    </dgm:pt>
    <dgm:pt modelId="{8458298A-52C2-4579-9F9B-2BA60978C5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>
              <a:hlinkClick xmlns:r="http://schemas.openxmlformats.org/officeDocument/2006/relationships" r:id="rId4"/>
            </a:rPr>
            <a:t>How to Interpret the Classification Report in sklearn (With Example) - Statology</a:t>
          </a:r>
          <a:endParaRPr lang="en-US"/>
        </a:p>
      </dgm:t>
    </dgm:pt>
    <dgm:pt modelId="{190CF980-FE4B-4A59-ABB7-8908B26F8F16}" type="parTrans" cxnId="{A5E68044-2DFD-4D95-AD8C-2CBF61CDEE73}">
      <dgm:prSet/>
      <dgm:spPr/>
      <dgm:t>
        <a:bodyPr/>
        <a:lstStyle/>
        <a:p>
          <a:endParaRPr lang="en-US"/>
        </a:p>
      </dgm:t>
    </dgm:pt>
    <dgm:pt modelId="{34A7C5AC-799F-4551-A0D4-E896665CA261}" type="sibTrans" cxnId="{A5E68044-2DFD-4D95-AD8C-2CBF61CDEE73}">
      <dgm:prSet/>
      <dgm:spPr/>
      <dgm:t>
        <a:bodyPr/>
        <a:lstStyle/>
        <a:p>
          <a:endParaRPr lang="en-US"/>
        </a:p>
      </dgm:t>
    </dgm:pt>
    <dgm:pt modelId="{872E3E80-6FBE-4E1C-816B-4BB22A10813B}" type="pres">
      <dgm:prSet presAssocID="{B784E03B-1F2D-444C-ABAD-DB1D5D8C845C}" presName="root" presStyleCnt="0">
        <dgm:presLayoutVars>
          <dgm:dir/>
          <dgm:resizeHandles val="exact"/>
        </dgm:presLayoutVars>
      </dgm:prSet>
      <dgm:spPr/>
    </dgm:pt>
    <dgm:pt modelId="{61DC2320-C1A8-4DFD-A21B-CE51DEC562C9}" type="pres">
      <dgm:prSet presAssocID="{A1877741-160B-42F9-A783-489CCBA85C1F}" presName="compNode" presStyleCnt="0"/>
      <dgm:spPr/>
    </dgm:pt>
    <dgm:pt modelId="{590BF8F0-B13C-48FB-964D-9FC137281962}" type="pres">
      <dgm:prSet presAssocID="{A1877741-160B-42F9-A783-489CCBA85C1F}" presName="bgRect" presStyleLbl="bgShp" presStyleIdx="0" presStyleCnt="5"/>
      <dgm:spPr/>
    </dgm:pt>
    <dgm:pt modelId="{AE5B246F-1361-4B2A-8910-6E563D2CDC37}" type="pres">
      <dgm:prSet presAssocID="{A1877741-160B-42F9-A783-489CCBA85C1F}" presName="iconRect" presStyleLbl="node1" presStyleIdx="0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F06DB1A-14B4-4289-B169-23E952896D36}" type="pres">
      <dgm:prSet presAssocID="{A1877741-160B-42F9-A783-489CCBA85C1F}" presName="spaceRect" presStyleCnt="0"/>
      <dgm:spPr/>
    </dgm:pt>
    <dgm:pt modelId="{7B5CF911-6CB2-4119-8253-2E5307729FA8}" type="pres">
      <dgm:prSet presAssocID="{A1877741-160B-42F9-A783-489CCBA85C1F}" presName="parTx" presStyleLbl="revTx" presStyleIdx="0" presStyleCnt="5">
        <dgm:presLayoutVars>
          <dgm:chMax val="0"/>
          <dgm:chPref val="0"/>
        </dgm:presLayoutVars>
      </dgm:prSet>
      <dgm:spPr/>
    </dgm:pt>
    <dgm:pt modelId="{84AC686B-F86B-4490-A8BC-8167F7EB1B0F}" type="pres">
      <dgm:prSet presAssocID="{742AF755-2358-4B25-9245-E2B73A28DBB5}" presName="sibTrans" presStyleCnt="0"/>
      <dgm:spPr/>
    </dgm:pt>
    <dgm:pt modelId="{D550FE42-0BEB-4D96-A288-2DF0577C550D}" type="pres">
      <dgm:prSet presAssocID="{6C02DA44-DF82-45AE-AA69-21F226B366E3}" presName="compNode" presStyleCnt="0"/>
      <dgm:spPr/>
    </dgm:pt>
    <dgm:pt modelId="{72F12700-2694-41F3-AEAA-B7C604A50CD0}" type="pres">
      <dgm:prSet presAssocID="{6C02DA44-DF82-45AE-AA69-21F226B366E3}" presName="bgRect" presStyleLbl="bgShp" presStyleIdx="1" presStyleCnt="5"/>
      <dgm:spPr/>
    </dgm:pt>
    <dgm:pt modelId="{F1EB853A-A77C-4BB5-B936-0D32E6C6C2A4}" type="pres">
      <dgm:prSet presAssocID="{6C02DA44-DF82-45AE-AA69-21F226B366E3}" presName="iconRect" presStyleLbl="node1" presStyleIdx="1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412757A-3E59-4CE3-8518-D44B654AA233}" type="pres">
      <dgm:prSet presAssocID="{6C02DA44-DF82-45AE-AA69-21F226B366E3}" presName="spaceRect" presStyleCnt="0"/>
      <dgm:spPr/>
    </dgm:pt>
    <dgm:pt modelId="{91498F75-E565-42B3-B643-0BCA4615166E}" type="pres">
      <dgm:prSet presAssocID="{6C02DA44-DF82-45AE-AA69-21F226B366E3}" presName="parTx" presStyleLbl="revTx" presStyleIdx="1" presStyleCnt="5">
        <dgm:presLayoutVars>
          <dgm:chMax val="0"/>
          <dgm:chPref val="0"/>
        </dgm:presLayoutVars>
      </dgm:prSet>
      <dgm:spPr/>
    </dgm:pt>
    <dgm:pt modelId="{10CEA48B-8584-4313-9EA5-783EAFE7AE63}" type="pres">
      <dgm:prSet presAssocID="{68E78B10-6479-4EFB-A80E-74AF67C30EFA}" presName="sibTrans" presStyleCnt="0"/>
      <dgm:spPr/>
    </dgm:pt>
    <dgm:pt modelId="{DC64229A-BD2E-4D4A-AE8A-C1FF1D8E5E7C}" type="pres">
      <dgm:prSet presAssocID="{077B5ACE-DA2D-4E81-B305-2A7B3A14071A}" presName="compNode" presStyleCnt="0"/>
      <dgm:spPr/>
    </dgm:pt>
    <dgm:pt modelId="{2C8878DF-265F-4A38-A803-44729F6A8989}" type="pres">
      <dgm:prSet presAssocID="{077B5ACE-DA2D-4E81-B305-2A7B3A14071A}" presName="bgRect" presStyleLbl="bgShp" presStyleIdx="2" presStyleCnt="5"/>
      <dgm:spPr/>
    </dgm:pt>
    <dgm:pt modelId="{1D8EEB5D-899E-4A70-8406-CCBA14A8D604}" type="pres">
      <dgm:prSet presAssocID="{077B5ACE-DA2D-4E81-B305-2A7B3A14071A}" presName="iconRect" presStyleLbl="node1" presStyleIdx="2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0EE1D6-66BB-49AE-B67B-FFC462D996EA}" type="pres">
      <dgm:prSet presAssocID="{077B5ACE-DA2D-4E81-B305-2A7B3A14071A}" presName="spaceRect" presStyleCnt="0"/>
      <dgm:spPr/>
    </dgm:pt>
    <dgm:pt modelId="{627AA679-4CB8-4A79-9CD6-B3A01CF405B2}" type="pres">
      <dgm:prSet presAssocID="{077B5ACE-DA2D-4E81-B305-2A7B3A14071A}" presName="parTx" presStyleLbl="revTx" presStyleIdx="2" presStyleCnt="5">
        <dgm:presLayoutVars>
          <dgm:chMax val="0"/>
          <dgm:chPref val="0"/>
        </dgm:presLayoutVars>
      </dgm:prSet>
      <dgm:spPr/>
    </dgm:pt>
    <dgm:pt modelId="{D8C1FB84-D98F-4117-99CD-B1D2744CA5E3}" type="pres">
      <dgm:prSet presAssocID="{5D288F23-68CB-4BDF-A1F2-FE83C29DA9AD}" presName="sibTrans" presStyleCnt="0"/>
      <dgm:spPr/>
    </dgm:pt>
    <dgm:pt modelId="{592AD6CA-1F8A-4FB0-A519-5D9425925D2F}" type="pres">
      <dgm:prSet presAssocID="{D8D99777-CAEC-4F39-8CC9-7BB834484099}" presName="compNode" presStyleCnt="0"/>
      <dgm:spPr/>
    </dgm:pt>
    <dgm:pt modelId="{1EA9D395-E79E-4FE2-81AD-63386CF9FED5}" type="pres">
      <dgm:prSet presAssocID="{D8D99777-CAEC-4F39-8CC9-7BB834484099}" presName="bgRect" presStyleLbl="bgShp" presStyleIdx="3" presStyleCnt="5"/>
      <dgm:spPr/>
    </dgm:pt>
    <dgm:pt modelId="{52A74138-21F6-4C22-A95F-1FAFFDEB8A45}" type="pres">
      <dgm:prSet presAssocID="{D8D99777-CAEC-4F39-8CC9-7BB834484099}" presName="iconRect" presStyleLbl="node1" presStyleIdx="3" presStyleCnt="5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163A22A-00D1-4EC0-84C4-AF8DA3C7E035}" type="pres">
      <dgm:prSet presAssocID="{D8D99777-CAEC-4F39-8CC9-7BB834484099}" presName="spaceRect" presStyleCnt="0"/>
      <dgm:spPr/>
    </dgm:pt>
    <dgm:pt modelId="{8C4EC0AA-410F-4E1E-BDF3-42DE6BD16242}" type="pres">
      <dgm:prSet presAssocID="{D8D99777-CAEC-4F39-8CC9-7BB834484099}" presName="parTx" presStyleLbl="revTx" presStyleIdx="3" presStyleCnt="5">
        <dgm:presLayoutVars>
          <dgm:chMax val="0"/>
          <dgm:chPref val="0"/>
        </dgm:presLayoutVars>
      </dgm:prSet>
      <dgm:spPr/>
    </dgm:pt>
    <dgm:pt modelId="{86F5B318-1A92-4B1F-8311-ED23909D7C9E}" type="pres">
      <dgm:prSet presAssocID="{F783DDDF-E21D-4358-985B-0DAAED2B9D05}" presName="sibTrans" presStyleCnt="0"/>
      <dgm:spPr/>
    </dgm:pt>
    <dgm:pt modelId="{175F12F0-98C6-4A0B-B602-CC01D49342D1}" type="pres">
      <dgm:prSet presAssocID="{8458298A-52C2-4579-9F9B-2BA60978C5C6}" presName="compNode" presStyleCnt="0"/>
      <dgm:spPr/>
    </dgm:pt>
    <dgm:pt modelId="{05BE384C-DB4A-42A6-915B-9BBAB4BDAE7C}" type="pres">
      <dgm:prSet presAssocID="{8458298A-52C2-4579-9F9B-2BA60978C5C6}" presName="bgRect" presStyleLbl="bgShp" presStyleIdx="4" presStyleCnt="5"/>
      <dgm:spPr/>
    </dgm:pt>
    <dgm:pt modelId="{C1E9B2C4-2346-4B0F-8DC3-CF301B6E833F}" type="pres">
      <dgm:prSet presAssocID="{8458298A-52C2-4579-9F9B-2BA60978C5C6}" presName="iconRect" presStyleLbl="node1" presStyleIdx="4" presStyleCnt="5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E614DB8-1B32-4462-B14E-E8ABD19699BA}" type="pres">
      <dgm:prSet presAssocID="{8458298A-52C2-4579-9F9B-2BA60978C5C6}" presName="spaceRect" presStyleCnt="0"/>
      <dgm:spPr/>
    </dgm:pt>
    <dgm:pt modelId="{077B4DE3-DB6C-4806-8F96-7197B96D9F5F}" type="pres">
      <dgm:prSet presAssocID="{8458298A-52C2-4579-9F9B-2BA60978C5C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6067B1B-675C-43C7-B7D7-A02B1F20AF28}" type="presOf" srcId="{8458298A-52C2-4579-9F9B-2BA60978C5C6}" destId="{077B4DE3-DB6C-4806-8F96-7197B96D9F5F}" srcOrd="0" destOrd="0" presId="urn:microsoft.com/office/officeart/2018/2/layout/IconVerticalSolidList"/>
    <dgm:cxn modelId="{C4655A3A-AD42-4518-8451-B0777DA77B95}" type="presOf" srcId="{077B5ACE-DA2D-4E81-B305-2A7B3A14071A}" destId="{627AA679-4CB8-4A79-9CD6-B3A01CF405B2}" srcOrd="0" destOrd="0" presId="urn:microsoft.com/office/officeart/2018/2/layout/IconVerticalSolidList"/>
    <dgm:cxn modelId="{A5E68044-2DFD-4D95-AD8C-2CBF61CDEE73}" srcId="{B784E03B-1F2D-444C-ABAD-DB1D5D8C845C}" destId="{8458298A-52C2-4579-9F9B-2BA60978C5C6}" srcOrd="4" destOrd="0" parTransId="{190CF980-FE4B-4A59-ABB7-8908B26F8F16}" sibTransId="{34A7C5AC-799F-4551-A0D4-E896665CA261}"/>
    <dgm:cxn modelId="{34F09B57-DDD2-4EFF-A081-16EDCCF36EA0}" type="presOf" srcId="{D8D99777-CAEC-4F39-8CC9-7BB834484099}" destId="{8C4EC0AA-410F-4E1E-BDF3-42DE6BD16242}" srcOrd="0" destOrd="0" presId="urn:microsoft.com/office/officeart/2018/2/layout/IconVerticalSolidList"/>
    <dgm:cxn modelId="{4AACD182-0FBB-4C75-B8F7-EEB7CAAA011C}" type="presOf" srcId="{6C02DA44-DF82-45AE-AA69-21F226B366E3}" destId="{91498F75-E565-42B3-B643-0BCA4615166E}" srcOrd="0" destOrd="0" presId="urn:microsoft.com/office/officeart/2018/2/layout/IconVerticalSolidList"/>
    <dgm:cxn modelId="{D46CFC91-A699-405F-99A1-91547B01DAF5}" srcId="{B784E03B-1F2D-444C-ABAD-DB1D5D8C845C}" destId="{6C02DA44-DF82-45AE-AA69-21F226B366E3}" srcOrd="1" destOrd="0" parTransId="{265977C8-0F11-4945-BC1F-C62BB0E8D5F5}" sibTransId="{68E78B10-6479-4EFB-A80E-74AF67C30EFA}"/>
    <dgm:cxn modelId="{73C55FA4-5966-49C1-86F3-B5C91311A9CF}" type="presOf" srcId="{B784E03B-1F2D-444C-ABAD-DB1D5D8C845C}" destId="{872E3E80-6FBE-4E1C-816B-4BB22A10813B}" srcOrd="0" destOrd="0" presId="urn:microsoft.com/office/officeart/2018/2/layout/IconVerticalSolidList"/>
    <dgm:cxn modelId="{E9A156B1-2A0F-4A63-9C84-FA18BEB3EA14}" srcId="{B784E03B-1F2D-444C-ABAD-DB1D5D8C845C}" destId="{D8D99777-CAEC-4F39-8CC9-7BB834484099}" srcOrd="3" destOrd="0" parTransId="{2C83D4E1-D5BD-424E-9ECB-B3E2626FE5EF}" sibTransId="{F783DDDF-E21D-4358-985B-0DAAED2B9D05}"/>
    <dgm:cxn modelId="{9F26C7F8-4966-4632-809C-E76D3BCC1467}" srcId="{B784E03B-1F2D-444C-ABAD-DB1D5D8C845C}" destId="{077B5ACE-DA2D-4E81-B305-2A7B3A14071A}" srcOrd="2" destOrd="0" parTransId="{9FBB0D71-4299-4CFE-9E6D-5D616EBE03E4}" sibTransId="{5D288F23-68CB-4BDF-A1F2-FE83C29DA9AD}"/>
    <dgm:cxn modelId="{589739F9-037A-4E7D-8AC6-7A980E49E5FC}" srcId="{B784E03B-1F2D-444C-ABAD-DB1D5D8C845C}" destId="{A1877741-160B-42F9-A783-489CCBA85C1F}" srcOrd="0" destOrd="0" parTransId="{0FC42CFD-CCC1-49B2-BBE3-ADD080F735F3}" sibTransId="{742AF755-2358-4B25-9245-E2B73A28DBB5}"/>
    <dgm:cxn modelId="{DD3599FD-DB46-481D-ADFA-ABD9284FEDED}" type="presOf" srcId="{A1877741-160B-42F9-A783-489CCBA85C1F}" destId="{7B5CF911-6CB2-4119-8253-2E5307729FA8}" srcOrd="0" destOrd="0" presId="urn:microsoft.com/office/officeart/2018/2/layout/IconVerticalSolidList"/>
    <dgm:cxn modelId="{F2975BE4-6A46-4A90-88AB-D83907F21A72}" type="presParOf" srcId="{872E3E80-6FBE-4E1C-816B-4BB22A10813B}" destId="{61DC2320-C1A8-4DFD-A21B-CE51DEC562C9}" srcOrd="0" destOrd="0" presId="urn:microsoft.com/office/officeart/2018/2/layout/IconVerticalSolidList"/>
    <dgm:cxn modelId="{8ECB63CB-9582-4982-92AC-95574BDDCD1F}" type="presParOf" srcId="{61DC2320-C1A8-4DFD-A21B-CE51DEC562C9}" destId="{590BF8F0-B13C-48FB-964D-9FC137281962}" srcOrd="0" destOrd="0" presId="urn:microsoft.com/office/officeart/2018/2/layout/IconVerticalSolidList"/>
    <dgm:cxn modelId="{8F6D220F-5B58-4A1F-96FE-D0F4664F2F2E}" type="presParOf" srcId="{61DC2320-C1A8-4DFD-A21B-CE51DEC562C9}" destId="{AE5B246F-1361-4B2A-8910-6E563D2CDC37}" srcOrd="1" destOrd="0" presId="urn:microsoft.com/office/officeart/2018/2/layout/IconVerticalSolidList"/>
    <dgm:cxn modelId="{1C09966E-7B2B-40DB-8837-2CC346CCC51B}" type="presParOf" srcId="{61DC2320-C1A8-4DFD-A21B-CE51DEC562C9}" destId="{3F06DB1A-14B4-4289-B169-23E952896D36}" srcOrd="2" destOrd="0" presId="urn:microsoft.com/office/officeart/2018/2/layout/IconVerticalSolidList"/>
    <dgm:cxn modelId="{D8F5A1CE-A9B6-4928-9058-714349D389E4}" type="presParOf" srcId="{61DC2320-C1A8-4DFD-A21B-CE51DEC562C9}" destId="{7B5CF911-6CB2-4119-8253-2E5307729FA8}" srcOrd="3" destOrd="0" presId="urn:microsoft.com/office/officeart/2018/2/layout/IconVerticalSolidList"/>
    <dgm:cxn modelId="{93014A59-F779-4316-AFD8-6517FB8A4F34}" type="presParOf" srcId="{872E3E80-6FBE-4E1C-816B-4BB22A10813B}" destId="{84AC686B-F86B-4490-A8BC-8167F7EB1B0F}" srcOrd="1" destOrd="0" presId="urn:microsoft.com/office/officeart/2018/2/layout/IconVerticalSolidList"/>
    <dgm:cxn modelId="{4CC5123A-5483-424E-BF3D-3178ABB0C48E}" type="presParOf" srcId="{872E3E80-6FBE-4E1C-816B-4BB22A10813B}" destId="{D550FE42-0BEB-4D96-A288-2DF0577C550D}" srcOrd="2" destOrd="0" presId="urn:microsoft.com/office/officeart/2018/2/layout/IconVerticalSolidList"/>
    <dgm:cxn modelId="{14E24694-0F14-4129-AC35-99AE1F6A6AC6}" type="presParOf" srcId="{D550FE42-0BEB-4D96-A288-2DF0577C550D}" destId="{72F12700-2694-41F3-AEAA-B7C604A50CD0}" srcOrd="0" destOrd="0" presId="urn:microsoft.com/office/officeart/2018/2/layout/IconVerticalSolidList"/>
    <dgm:cxn modelId="{264F729F-A8D3-4695-8CEE-562A8DB7DBA7}" type="presParOf" srcId="{D550FE42-0BEB-4D96-A288-2DF0577C550D}" destId="{F1EB853A-A77C-4BB5-B936-0D32E6C6C2A4}" srcOrd="1" destOrd="0" presId="urn:microsoft.com/office/officeart/2018/2/layout/IconVerticalSolidList"/>
    <dgm:cxn modelId="{C860BC29-6993-42E3-997B-9E9DCB1AA250}" type="presParOf" srcId="{D550FE42-0BEB-4D96-A288-2DF0577C550D}" destId="{F412757A-3E59-4CE3-8518-D44B654AA233}" srcOrd="2" destOrd="0" presId="urn:microsoft.com/office/officeart/2018/2/layout/IconVerticalSolidList"/>
    <dgm:cxn modelId="{43252414-8F75-4DD9-8A33-166561BCD23C}" type="presParOf" srcId="{D550FE42-0BEB-4D96-A288-2DF0577C550D}" destId="{91498F75-E565-42B3-B643-0BCA4615166E}" srcOrd="3" destOrd="0" presId="urn:microsoft.com/office/officeart/2018/2/layout/IconVerticalSolidList"/>
    <dgm:cxn modelId="{42A4FD7E-266E-4575-BCB2-0486D408AD77}" type="presParOf" srcId="{872E3E80-6FBE-4E1C-816B-4BB22A10813B}" destId="{10CEA48B-8584-4313-9EA5-783EAFE7AE63}" srcOrd="3" destOrd="0" presId="urn:microsoft.com/office/officeart/2018/2/layout/IconVerticalSolidList"/>
    <dgm:cxn modelId="{66F5FEBF-582D-4EBE-989E-BC7849C7EC13}" type="presParOf" srcId="{872E3E80-6FBE-4E1C-816B-4BB22A10813B}" destId="{DC64229A-BD2E-4D4A-AE8A-C1FF1D8E5E7C}" srcOrd="4" destOrd="0" presId="urn:microsoft.com/office/officeart/2018/2/layout/IconVerticalSolidList"/>
    <dgm:cxn modelId="{3B172A3E-3294-4D20-BE14-5DE770055839}" type="presParOf" srcId="{DC64229A-BD2E-4D4A-AE8A-C1FF1D8E5E7C}" destId="{2C8878DF-265F-4A38-A803-44729F6A8989}" srcOrd="0" destOrd="0" presId="urn:microsoft.com/office/officeart/2018/2/layout/IconVerticalSolidList"/>
    <dgm:cxn modelId="{AA969ECB-FE17-4570-B88A-C658B3721837}" type="presParOf" srcId="{DC64229A-BD2E-4D4A-AE8A-C1FF1D8E5E7C}" destId="{1D8EEB5D-899E-4A70-8406-CCBA14A8D604}" srcOrd="1" destOrd="0" presId="urn:microsoft.com/office/officeart/2018/2/layout/IconVerticalSolidList"/>
    <dgm:cxn modelId="{CF593BD0-D7F1-463F-8A20-2D6649EE744C}" type="presParOf" srcId="{DC64229A-BD2E-4D4A-AE8A-C1FF1D8E5E7C}" destId="{4F0EE1D6-66BB-49AE-B67B-FFC462D996EA}" srcOrd="2" destOrd="0" presId="urn:microsoft.com/office/officeart/2018/2/layout/IconVerticalSolidList"/>
    <dgm:cxn modelId="{345409C9-1B68-4AF5-8CBD-0BBA86C8F7B3}" type="presParOf" srcId="{DC64229A-BD2E-4D4A-AE8A-C1FF1D8E5E7C}" destId="{627AA679-4CB8-4A79-9CD6-B3A01CF405B2}" srcOrd="3" destOrd="0" presId="urn:microsoft.com/office/officeart/2018/2/layout/IconVerticalSolidList"/>
    <dgm:cxn modelId="{9B2ED7E6-6827-402A-B51B-A223993D7F52}" type="presParOf" srcId="{872E3E80-6FBE-4E1C-816B-4BB22A10813B}" destId="{D8C1FB84-D98F-4117-99CD-B1D2744CA5E3}" srcOrd="5" destOrd="0" presId="urn:microsoft.com/office/officeart/2018/2/layout/IconVerticalSolidList"/>
    <dgm:cxn modelId="{9D15E006-E28A-4A0A-A6D5-292B46415E7A}" type="presParOf" srcId="{872E3E80-6FBE-4E1C-816B-4BB22A10813B}" destId="{592AD6CA-1F8A-4FB0-A519-5D9425925D2F}" srcOrd="6" destOrd="0" presId="urn:microsoft.com/office/officeart/2018/2/layout/IconVerticalSolidList"/>
    <dgm:cxn modelId="{6E85F57F-B433-4566-AE11-824919373484}" type="presParOf" srcId="{592AD6CA-1F8A-4FB0-A519-5D9425925D2F}" destId="{1EA9D395-E79E-4FE2-81AD-63386CF9FED5}" srcOrd="0" destOrd="0" presId="urn:microsoft.com/office/officeart/2018/2/layout/IconVerticalSolidList"/>
    <dgm:cxn modelId="{A23FCAB2-CEB0-48F8-A36C-ADDC4879E1E4}" type="presParOf" srcId="{592AD6CA-1F8A-4FB0-A519-5D9425925D2F}" destId="{52A74138-21F6-4C22-A95F-1FAFFDEB8A45}" srcOrd="1" destOrd="0" presId="urn:microsoft.com/office/officeart/2018/2/layout/IconVerticalSolidList"/>
    <dgm:cxn modelId="{DA5C38DB-837B-41F8-8CE3-D24E93D14060}" type="presParOf" srcId="{592AD6CA-1F8A-4FB0-A519-5D9425925D2F}" destId="{F163A22A-00D1-4EC0-84C4-AF8DA3C7E035}" srcOrd="2" destOrd="0" presId="urn:microsoft.com/office/officeart/2018/2/layout/IconVerticalSolidList"/>
    <dgm:cxn modelId="{6842466F-F9B6-4FB5-B667-2FF26181D170}" type="presParOf" srcId="{592AD6CA-1F8A-4FB0-A519-5D9425925D2F}" destId="{8C4EC0AA-410F-4E1E-BDF3-42DE6BD16242}" srcOrd="3" destOrd="0" presId="urn:microsoft.com/office/officeart/2018/2/layout/IconVerticalSolidList"/>
    <dgm:cxn modelId="{2F89FD4E-1BF1-4729-89FB-7DE93DE84EA4}" type="presParOf" srcId="{872E3E80-6FBE-4E1C-816B-4BB22A10813B}" destId="{86F5B318-1A92-4B1F-8311-ED23909D7C9E}" srcOrd="7" destOrd="0" presId="urn:microsoft.com/office/officeart/2018/2/layout/IconVerticalSolidList"/>
    <dgm:cxn modelId="{4D0C5D0F-6D98-46EF-B791-520F935F8875}" type="presParOf" srcId="{872E3E80-6FBE-4E1C-816B-4BB22A10813B}" destId="{175F12F0-98C6-4A0B-B602-CC01D49342D1}" srcOrd="8" destOrd="0" presId="urn:microsoft.com/office/officeart/2018/2/layout/IconVerticalSolidList"/>
    <dgm:cxn modelId="{0BDA5D79-F930-4DEE-9C79-55CB23F4A1BF}" type="presParOf" srcId="{175F12F0-98C6-4A0B-B602-CC01D49342D1}" destId="{05BE384C-DB4A-42A6-915B-9BBAB4BDAE7C}" srcOrd="0" destOrd="0" presId="urn:microsoft.com/office/officeart/2018/2/layout/IconVerticalSolidList"/>
    <dgm:cxn modelId="{7AC699A8-3CC7-4C6F-BB81-708271ACA9F6}" type="presParOf" srcId="{175F12F0-98C6-4A0B-B602-CC01D49342D1}" destId="{C1E9B2C4-2346-4B0F-8DC3-CF301B6E833F}" srcOrd="1" destOrd="0" presId="urn:microsoft.com/office/officeart/2018/2/layout/IconVerticalSolidList"/>
    <dgm:cxn modelId="{4EB90522-147D-4F5D-B557-1D2641CC8D33}" type="presParOf" srcId="{175F12F0-98C6-4A0B-B602-CC01D49342D1}" destId="{BE614DB8-1B32-4462-B14E-E8ABD19699BA}" srcOrd="2" destOrd="0" presId="urn:microsoft.com/office/officeart/2018/2/layout/IconVerticalSolidList"/>
    <dgm:cxn modelId="{5C69B5D8-8A24-4662-AFC1-404BA2A501E1}" type="presParOf" srcId="{175F12F0-98C6-4A0B-B602-CC01D49342D1}" destId="{077B4DE3-DB6C-4806-8F96-7197B96D9F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BF8F0-B13C-48FB-964D-9FC137281962}">
      <dsp:nvSpPr>
        <dsp:cNvPr id="0" name=""/>
        <dsp:cNvSpPr/>
      </dsp:nvSpPr>
      <dsp:spPr>
        <a:xfrm>
          <a:off x="0" y="2076"/>
          <a:ext cx="8254999" cy="34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B246F-1361-4B2A-8910-6E563D2CDC37}">
      <dsp:nvSpPr>
        <dsp:cNvPr id="0" name=""/>
        <dsp:cNvSpPr/>
      </dsp:nvSpPr>
      <dsp:spPr>
        <a:xfrm>
          <a:off x="104429" y="79751"/>
          <a:ext cx="189871" cy="189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CF911-6CB2-4119-8253-2E5307729FA8}">
      <dsp:nvSpPr>
        <dsp:cNvPr id="0" name=""/>
        <dsp:cNvSpPr/>
      </dsp:nvSpPr>
      <dsp:spPr>
        <a:xfrm>
          <a:off x="398730" y="2076"/>
          <a:ext cx="7802866" cy="44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812" tIns="46812" rIns="46812" bIns="468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References </a:t>
          </a:r>
          <a:r>
            <a:rPr lang="en-US" sz="1400" kern="1200"/>
            <a:t>– </a:t>
          </a:r>
        </a:p>
      </dsp:txBody>
      <dsp:txXfrm>
        <a:off x="398730" y="2076"/>
        <a:ext cx="7802866" cy="442314"/>
      </dsp:txXfrm>
    </dsp:sp>
    <dsp:sp modelId="{72F12700-2694-41F3-AEAA-B7C604A50CD0}">
      <dsp:nvSpPr>
        <dsp:cNvPr id="0" name=""/>
        <dsp:cNvSpPr/>
      </dsp:nvSpPr>
      <dsp:spPr>
        <a:xfrm>
          <a:off x="0" y="554970"/>
          <a:ext cx="8254999" cy="34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B853A-A77C-4BB5-B936-0D32E6C6C2A4}">
      <dsp:nvSpPr>
        <dsp:cNvPr id="0" name=""/>
        <dsp:cNvSpPr/>
      </dsp:nvSpPr>
      <dsp:spPr>
        <a:xfrm>
          <a:off x="104429" y="632644"/>
          <a:ext cx="189871" cy="189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98F75-E565-42B3-B643-0BCA4615166E}">
      <dsp:nvSpPr>
        <dsp:cNvPr id="0" name=""/>
        <dsp:cNvSpPr/>
      </dsp:nvSpPr>
      <dsp:spPr>
        <a:xfrm>
          <a:off x="398730" y="554970"/>
          <a:ext cx="7802866" cy="44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812" tIns="46812" rIns="46812" bIns="468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>
              <a:hlinkClick xmlns:r="http://schemas.openxmlformats.org/officeDocument/2006/relationships" r:id="rId5"/>
            </a:rPr>
            <a:t>Twitter Sentiment Analysis | Kaggle</a:t>
          </a:r>
          <a:endParaRPr lang="en-US" sz="1400" kern="1200"/>
        </a:p>
      </dsp:txBody>
      <dsp:txXfrm>
        <a:off x="398730" y="554970"/>
        <a:ext cx="7802866" cy="442314"/>
      </dsp:txXfrm>
    </dsp:sp>
    <dsp:sp modelId="{2C8878DF-265F-4A38-A803-44729F6A8989}">
      <dsp:nvSpPr>
        <dsp:cNvPr id="0" name=""/>
        <dsp:cNvSpPr/>
      </dsp:nvSpPr>
      <dsp:spPr>
        <a:xfrm>
          <a:off x="0" y="1107863"/>
          <a:ext cx="8254999" cy="34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EEB5D-899E-4A70-8406-CCBA14A8D604}">
      <dsp:nvSpPr>
        <dsp:cNvPr id="0" name=""/>
        <dsp:cNvSpPr/>
      </dsp:nvSpPr>
      <dsp:spPr>
        <a:xfrm>
          <a:off x="104429" y="1185538"/>
          <a:ext cx="189871" cy="18987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AA679-4CB8-4A79-9CD6-B3A01CF405B2}">
      <dsp:nvSpPr>
        <dsp:cNvPr id="0" name=""/>
        <dsp:cNvSpPr/>
      </dsp:nvSpPr>
      <dsp:spPr>
        <a:xfrm>
          <a:off x="398730" y="1107863"/>
          <a:ext cx="7802866" cy="44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812" tIns="46812" rIns="46812" bIns="468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>
              <a:hlinkClick xmlns:r="http://schemas.openxmlformats.org/officeDocument/2006/relationships" r:id="rId8"/>
            </a:rPr>
            <a:t>Logistic Regression Optimization &amp; Parameters | HolyPython.com</a:t>
          </a:r>
          <a:endParaRPr lang="en-US" sz="1400" kern="1200"/>
        </a:p>
      </dsp:txBody>
      <dsp:txXfrm>
        <a:off x="398730" y="1107863"/>
        <a:ext cx="7802866" cy="442314"/>
      </dsp:txXfrm>
    </dsp:sp>
    <dsp:sp modelId="{1EA9D395-E79E-4FE2-81AD-63386CF9FED5}">
      <dsp:nvSpPr>
        <dsp:cNvPr id="0" name=""/>
        <dsp:cNvSpPr/>
      </dsp:nvSpPr>
      <dsp:spPr>
        <a:xfrm>
          <a:off x="0" y="1660757"/>
          <a:ext cx="8254999" cy="34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74138-21F6-4C22-A95F-1FAFFDEB8A45}">
      <dsp:nvSpPr>
        <dsp:cNvPr id="0" name=""/>
        <dsp:cNvSpPr/>
      </dsp:nvSpPr>
      <dsp:spPr>
        <a:xfrm>
          <a:off x="104429" y="1738431"/>
          <a:ext cx="189871" cy="189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EC0AA-410F-4E1E-BDF3-42DE6BD16242}">
      <dsp:nvSpPr>
        <dsp:cNvPr id="0" name=""/>
        <dsp:cNvSpPr/>
      </dsp:nvSpPr>
      <dsp:spPr>
        <a:xfrm>
          <a:off x="398730" y="1660757"/>
          <a:ext cx="7802866" cy="44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812" tIns="46812" rIns="46812" bIns="468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>
              <a:hlinkClick xmlns:r="http://schemas.openxmlformats.org/officeDocument/2006/relationships" r:id="rId11"/>
            </a:rPr>
            <a:t>Twitter Sentiment Analysis With Python | Introduction &amp; Techniques (analyticsvidhya.com)</a:t>
          </a:r>
          <a:endParaRPr lang="en-US" sz="1400" kern="1200"/>
        </a:p>
      </dsp:txBody>
      <dsp:txXfrm>
        <a:off x="398730" y="1660757"/>
        <a:ext cx="7802866" cy="442314"/>
      </dsp:txXfrm>
    </dsp:sp>
    <dsp:sp modelId="{05BE384C-DB4A-42A6-915B-9BBAB4BDAE7C}">
      <dsp:nvSpPr>
        <dsp:cNvPr id="0" name=""/>
        <dsp:cNvSpPr/>
      </dsp:nvSpPr>
      <dsp:spPr>
        <a:xfrm>
          <a:off x="0" y="2213650"/>
          <a:ext cx="8254999" cy="34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9B2C4-2346-4B0F-8DC3-CF301B6E833F}">
      <dsp:nvSpPr>
        <dsp:cNvPr id="0" name=""/>
        <dsp:cNvSpPr/>
      </dsp:nvSpPr>
      <dsp:spPr>
        <a:xfrm>
          <a:off x="104429" y="2291325"/>
          <a:ext cx="189871" cy="189871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B4DE3-DB6C-4806-8F96-7197B96D9F5F}">
      <dsp:nvSpPr>
        <dsp:cNvPr id="0" name=""/>
        <dsp:cNvSpPr/>
      </dsp:nvSpPr>
      <dsp:spPr>
        <a:xfrm>
          <a:off x="398730" y="2213650"/>
          <a:ext cx="7802866" cy="44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812" tIns="46812" rIns="46812" bIns="468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>
              <a:hlinkClick xmlns:r="http://schemas.openxmlformats.org/officeDocument/2006/relationships" r:id="rId14"/>
            </a:rPr>
            <a:t>How to Interpret the Classification Report in sklearn (With Example) - Statology</a:t>
          </a:r>
          <a:endParaRPr lang="en-US" sz="1400" kern="1200"/>
        </a:p>
      </dsp:txBody>
      <dsp:txXfrm>
        <a:off x="398730" y="2213650"/>
        <a:ext cx="7802866" cy="442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0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4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153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9173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5874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019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972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9839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53902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169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24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935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6848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371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31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4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0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036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6803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3801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1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9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533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6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9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7" r:id="rId23"/>
    <p:sldLayoutId id="2147483734" r:id="rId2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53153" y="1320127"/>
            <a:ext cx="4812846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4887" y="1641859"/>
            <a:ext cx="4363682" cy="148426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Twitter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3484" y="3575351"/>
            <a:ext cx="4169380" cy="101876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/>
            <a:r>
              <a:rPr lang="en-US" sz="1800" dirty="0"/>
              <a:t>Meenakshi Shankara</a:t>
            </a:r>
          </a:p>
          <a:p>
            <a:pPr marL="0" indent="0"/>
            <a:r>
              <a:rPr lang="en-US" sz="1800" dirty="0"/>
              <a:t>DSC680 – Bellevue university</a:t>
            </a:r>
          </a:p>
          <a:p>
            <a:pPr marL="0" indent="0"/>
            <a:r>
              <a:rPr lang="en-US" sz="1800" dirty="0"/>
              <a:t>Summer 2023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Assumptions, Challenges, Limitations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1451505"/>
          </a:xfrm>
        </p:spPr>
        <p:txBody>
          <a:bodyPr/>
          <a:lstStyle/>
          <a:p>
            <a:r>
              <a:rPr lang="en-US" dirty="0"/>
              <a:t>target values in the datasets correctly represent the sentiment of the tweet </a:t>
            </a:r>
          </a:p>
          <a:p>
            <a:r>
              <a:rPr lang="en-US" dirty="0"/>
              <a:t>null values and duplicate records were not significant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2" y="3179763"/>
            <a:ext cx="4825159" cy="1402842"/>
          </a:xfrm>
        </p:spPr>
        <p:txBody>
          <a:bodyPr/>
          <a:lstStyle/>
          <a:p>
            <a:r>
              <a:rPr lang="en-US" dirty="0"/>
              <a:t>Limited records of ~71k for training and 1k for validation</a:t>
            </a:r>
          </a:p>
          <a:p>
            <a:r>
              <a:rPr lang="en-US" dirty="0"/>
              <a:t>Target values already set based on manual interpretation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95387245-C619-4AD8-B582-D9476C089F5A}"/>
              </a:ext>
            </a:extLst>
          </p:cNvPr>
          <p:cNvSpPr txBox="1">
            <a:spLocks/>
          </p:cNvSpPr>
          <p:nvPr/>
        </p:nvSpPr>
        <p:spPr>
          <a:xfrm>
            <a:off x="1358154" y="4631267"/>
            <a:ext cx="238411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Challenges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2DC51F64-DB52-1ADD-C084-F4993CFEC88E}"/>
              </a:ext>
            </a:extLst>
          </p:cNvPr>
          <p:cNvSpPr txBox="1">
            <a:spLocks/>
          </p:cNvSpPr>
          <p:nvPr/>
        </p:nvSpPr>
        <p:spPr>
          <a:xfrm>
            <a:off x="3683420" y="4785799"/>
            <a:ext cx="4825159" cy="180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Decisions on data cleansing leading to insufficient data for modeling</a:t>
            </a:r>
          </a:p>
          <a:p>
            <a:r>
              <a:rPr lang="en-US" dirty="0"/>
              <a:t>Technical challenges – </a:t>
            </a:r>
          </a:p>
          <a:p>
            <a:pPr lvl="1"/>
            <a:r>
              <a:rPr lang="en-US" dirty="0"/>
              <a:t>conversion of emoticons to text,</a:t>
            </a:r>
          </a:p>
          <a:p>
            <a:pPr lvl="1"/>
            <a:r>
              <a:rPr lang="en-US" dirty="0"/>
              <a:t>translation of non-English text to English.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38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7" name="Rectangle 49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052F6DBF-1805-4FD9-AFA3-C8642175F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4" r="8986"/>
          <a:stretch/>
        </p:blipFill>
        <p:spPr>
          <a:xfrm>
            <a:off x="474132" y="462116"/>
            <a:ext cx="11243735" cy="592175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C79B2C4-EF9C-492F-BC64-5300A7A2F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99BEDA-CEC9-4E6C-B05D-1353D0F16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143000" y="1295400"/>
            <a:ext cx="9982200" cy="4267200"/>
          </a:xfrm>
          <a:prstGeom prst="rect">
            <a:avLst/>
          </a:prstGeom>
          <a:solidFill>
            <a:srgbClr val="000001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47801"/>
            <a:ext cx="3204529" cy="855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44613" y="2409259"/>
            <a:ext cx="8254999" cy="29718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Implementation Plan </a:t>
            </a:r>
            <a:r>
              <a:rPr lang="en-US" sz="1600" dirty="0">
                <a:solidFill>
                  <a:srgbClr val="FFFFFF"/>
                </a:solidFill>
              </a:rPr>
              <a:t>- The models Logistic Regression, Random Forest regression, and Multinomial NB can be implemented for predicting the sentiment of the tweets with very good results. 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Recommendations</a:t>
            </a:r>
            <a:r>
              <a:rPr lang="en-US" sz="1600" dirty="0">
                <a:solidFill>
                  <a:srgbClr val="FFFFFF"/>
                </a:solidFill>
              </a:rPr>
              <a:t> – Analyze the models with different tokenizing techniques and with real-world data to find a better performing model.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Ethical assessments </a:t>
            </a:r>
            <a:r>
              <a:rPr lang="en-US" sz="1600" dirty="0">
                <a:solidFill>
                  <a:srgbClr val="FFFFFF"/>
                </a:solidFill>
              </a:rPr>
              <a:t>–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	1. No PII Data has been used for the analysis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	2. All data sources are extracted from public domains, shared by 	organizations for educational purposes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	3. All references are listed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4" r="8986"/>
          <a:stretch/>
        </p:blipFill>
        <p:spPr>
          <a:xfrm>
            <a:off x="474132" y="468124"/>
            <a:ext cx="11243735" cy="592175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01259" y="982625"/>
            <a:ext cx="8254999" cy="1942608"/>
          </a:xfrm>
          <a:solidFill>
            <a:srgbClr val="B31166">
              <a:tint val="4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Ethical assessments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–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	1. No PII Data has been used for the analysis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	2. All data sources are extracted from public domains, shared by 	organizations for educational purposes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	3. All references are listed below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8" name="Content Placeholder 12">
            <a:extLst>
              <a:ext uri="{FF2B5EF4-FFF2-40B4-BE49-F238E27FC236}">
                <a16:creationId xmlns:a16="http://schemas.microsoft.com/office/drawing/2014/main" id="{208A6E02-CBA3-C9CD-9A0E-B7F53CBF4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228810"/>
              </p:ext>
            </p:extLst>
          </p:nvPr>
        </p:nvGraphicFramePr>
        <p:xfrm>
          <a:off x="1001260" y="3340591"/>
          <a:ext cx="8254999" cy="2658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9719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19">
            <a:extLst>
              <a:ext uri="{FF2B5EF4-FFF2-40B4-BE49-F238E27FC236}">
                <a16:creationId xmlns:a16="http://schemas.microsoft.com/office/drawing/2014/main" id="{1D0F6DD5-8A12-4D99-913E-6503DD5BC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20">
              <a:extLst>
                <a:ext uri="{FF2B5EF4-FFF2-40B4-BE49-F238E27FC236}">
                  <a16:creationId xmlns:a16="http://schemas.microsoft.com/office/drawing/2014/main" id="{112293B6-8795-4148-B8D7-CB9BA231D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Oval 21">
              <a:extLst>
                <a:ext uri="{FF2B5EF4-FFF2-40B4-BE49-F238E27FC236}">
                  <a16:creationId xmlns:a16="http://schemas.microsoft.com/office/drawing/2014/main" id="{A75BAD8B-70DA-4703-85A7-B019C031B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Oval 22">
              <a:extLst>
                <a:ext uri="{FF2B5EF4-FFF2-40B4-BE49-F238E27FC236}">
                  <a16:creationId xmlns:a16="http://schemas.microsoft.com/office/drawing/2014/main" id="{0BF9DAD4-F981-49FA-A00C-1FD20526F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Oval 23">
              <a:extLst>
                <a:ext uri="{FF2B5EF4-FFF2-40B4-BE49-F238E27FC236}">
                  <a16:creationId xmlns:a16="http://schemas.microsoft.com/office/drawing/2014/main" id="{7A538518-A347-4889-A086-393A97610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991E4D6-9D80-489F-B1E8-00087C45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Oval 25">
              <a:extLst>
                <a:ext uri="{FF2B5EF4-FFF2-40B4-BE49-F238E27FC236}">
                  <a16:creationId xmlns:a16="http://schemas.microsoft.com/office/drawing/2014/main" id="{9479F964-D1B1-427C-8982-F7F19A199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D82289A8-E10A-41CD-9542-5A18C85E9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76B818E8-F329-4D2A-B934-4911598D4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391232F3-ADB4-49D6-A319-69654B2E0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BE1F003-37F4-4C38-A932-159191A29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8" r="4287" b="-5"/>
          <a:stretch/>
        </p:blipFill>
        <p:spPr>
          <a:xfrm>
            <a:off x="9361358" y="469786"/>
            <a:ext cx="2342961" cy="2948940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47932A2-FBCC-4FD9-B893-8714933D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496460" y="1696306"/>
            <a:ext cx="3039017" cy="440926"/>
          </a:xfrm>
          <a:custGeom>
            <a:avLst/>
            <a:gdLst>
              <a:gd name="connsiteX0" fmla="*/ 3025159 w 3039017"/>
              <a:gd name="connsiteY0" fmla="*/ 440924 h 440926"/>
              <a:gd name="connsiteX1" fmla="*/ 31085 w 3039017"/>
              <a:gd name="connsiteY1" fmla="*/ 253901 h 440926"/>
              <a:gd name="connsiteX2" fmla="*/ 0 w 3039017"/>
              <a:gd name="connsiteY2" fmla="*/ 249348 h 440926"/>
              <a:gd name="connsiteX3" fmla="*/ 7539 w 3039017"/>
              <a:gd name="connsiteY3" fmla="*/ 156162 h 440926"/>
              <a:gd name="connsiteX4" fmla="*/ 97596 w 3039017"/>
              <a:gd name="connsiteY4" fmla="*/ 159586 h 440926"/>
              <a:gd name="connsiteX5" fmla="*/ 190969 w 3039017"/>
              <a:gd name="connsiteY5" fmla="*/ 162919 h 440926"/>
              <a:gd name="connsiteX6" fmla="*/ 285002 w 3039017"/>
              <a:gd name="connsiteY6" fmla="*/ 165003 h 440926"/>
              <a:gd name="connsiteX7" fmla="*/ 380685 w 3039017"/>
              <a:gd name="connsiteY7" fmla="*/ 167003 h 440926"/>
              <a:gd name="connsiteX8" fmla="*/ 478017 w 3039017"/>
              <a:gd name="connsiteY8" fmla="*/ 169086 h 440926"/>
              <a:gd name="connsiteX9" fmla="*/ 576669 w 3039017"/>
              <a:gd name="connsiteY9" fmla="*/ 170503 h 440926"/>
              <a:gd name="connsiteX10" fmla="*/ 676312 w 3039017"/>
              <a:gd name="connsiteY10" fmla="*/ 170503 h 440926"/>
              <a:gd name="connsiteX11" fmla="*/ 777273 w 3039017"/>
              <a:gd name="connsiteY11" fmla="*/ 171086 h 440926"/>
              <a:gd name="connsiteX12" fmla="*/ 879225 w 3039017"/>
              <a:gd name="connsiteY12" fmla="*/ 170503 h 440926"/>
              <a:gd name="connsiteX13" fmla="*/ 982167 w 3039017"/>
              <a:gd name="connsiteY13" fmla="*/ 169086 h 440926"/>
              <a:gd name="connsiteX14" fmla="*/ 1085438 w 3039017"/>
              <a:gd name="connsiteY14" fmla="*/ 167753 h 440926"/>
              <a:gd name="connsiteX15" fmla="*/ 1190029 w 3039017"/>
              <a:gd name="connsiteY15" fmla="*/ 165003 h 440926"/>
              <a:gd name="connsiteX16" fmla="*/ 1295940 w 3039017"/>
              <a:gd name="connsiteY16" fmla="*/ 162336 h 440926"/>
              <a:gd name="connsiteX17" fmla="*/ 1401191 w 3039017"/>
              <a:gd name="connsiteY17" fmla="*/ 158836 h 440926"/>
              <a:gd name="connsiteX18" fmla="*/ 1507762 w 3039017"/>
              <a:gd name="connsiteY18" fmla="*/ 154169 h 440926"/>
              <a:gd name="connsiteX19" fmla="*/ 1615653 w 3039017"/>
              <a:gd name="connsiteY19" fmla="*/ 148669 h 440926"/>
              <a:gd name="connsiteX20" fmla="*/ 1723543 w 3039017"/>
              <a:gd name="connsiteY20" fmla="*/ 143252 h 440926"/>
              <a:gd name="connsiteX21" fmla="*/ 1831434 w 3039017"/>
              <a:gd name="connsiteY21" fmla="*/ 136336 h 440926"/>
              <a:gd name="connsiteX22" fmla="*/ 1941304 w 3039017"/>
              <a:gd name="connsiteY22" fmla="*/ 128169 h 440926"/>
              <a:gd name="connsiteX23" fmla="*/ 2049195 w 3039017"/>
              <a:gd name="connsiteY23" fmla="*/ 120002 h 440926"/>
              <a:gd name="connsiteX24" fmla="*/ 2159065 w 3039017"/>
              <a:gd name="connsiteY24" fmla="*/ 110419 h 440926"/>
              <a:gd name="connsiteX25" fmla="*/ 2269925 w 3039017"/>
              <a:gd name="connsiteY25" fmla="*/ 100168 h 440926"/>
              <a:gd name="connsiteX26" fmla="*/ 2378806 w 3039017"/>
              <a:gd name="connsiteY26" fmla="*/ 89251 h 440926"/>
              <a:gd name="connsiteX27" fmla="*/ 2489006 w 3039017"/>
              <a:gd name="connsiteY27" fmla="*/ 76418 h 440926"/>
              <a:gd name="connsiteX28" fmla="*/ 2599206 w 3039017"/>
              <a:gd name="connsiteY28" fmla="*/ 62751 h 440926"/>
              <a:gd name="connsiteX29" fmla="*/ 2709406 w 3039017"/>
              <a:gd name="connsiteY29" fmla="*/ 49168 h 440926"/>
              <a:gd name="connsiteX30" fmla="*/ 2819276 w 3039017"/>
              <a:gd name="connsiteY30" fmla="*/ 33334 h 440926"/>
              <a:gd name="connsiteX31" fmla="*/ 2929147 w 3039017"/>
              <a:gd name="connsiteY31" fmla="*/ 17001 h 440926"/>
              <a:gd name="connsiteX32" fmla="*/ 3039017 w 3039017"/>
              <a:gd name="connsiteY32" fmla="*/ 0 h 440926"/>
              <a:gd name="connsiteX33" fmla="*/ 3025159 w 3039017"/>
              <a:gd name="connsiteY33" fmla="*/ 440924 h 4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039017" h="440926">
                <a:moveTo>
                  <a:pt x="3025159" y="440924"/>
                </a:moveTo>
                <a:cubicBezTo>
                  <a:pt x="2322468" y="441434"/>
                  <a:pt x="772520" y="353003"/>
                  <a:pt x="31085" y="253901"/>
                </a:cubicBezTo>
                <a:lnTo>
                  <a:pt x="0" y="249348"/>
                </a:lnTo>
                <a:lnTo>
                  <a:pt x="7539" y="156162"/>
                </a:lnTo>
                <a:lnTo>
                  <a:pt x="97596" y="159586"/>
                </a:lnTo>
                <a:lnTo>
                  <a:pt x="190969" y="162919"/>
                </a:lnTo>
                <a:lnTo>
                  <a:pt x="285002" y="165003"/>
                </a:lnTo>
                <a:lnTo>
                  <a:pt x="380685" y="167003"/>
                </a:lnTo>
                <a:lnTo>
                  <a:pt x="478017" y="169086"/>
                </a:lnTo>
                <a:lnTo>
                  <a:pt x="576669" y="170503"/>
                </a:lnTo>
                <a:lnTo>
                  <a:pt x="676312" y="170503"/>
                </a:lnTo>
                <a:lnTo>
                  <a:pt x="777273" y="171086"/>
                </a:lnTo>
                <a:lnTo>
                  <a:pt x="879225" y="170503"/>
                </a:lnTo>
                <a:lnTo>
                  <a:pt x="982167" y="169086"/>
                </a:lnTo>
                <a:lnTo>
                  <a:pt x="1085438" y="167753"/>
                </a:lnTo>
                <a:lnTo>
                  <a:pt x="1190029" y="165003"/>
                </a:lnTo>
                <a:lnTo>
                  <a:pt x="1295940" y="162336"/>
                </a:lnTo>
                <a:lnTo>
                  <a:pt x="1401191" y="158836"/>
                </a:lnTo>
                <a:lnTo>
                  <a:pt x="1507762" y="154169"/>
                </a:lnTo>
                <a:lnTo>
                  <a:pt x="1615653" y="148669"/>
                </a:lnTo>
                <a:lnTo>
                  <a:pt x="1723543" y="143252"/>
                </a:lnTo>
                <a:lnTo>
                  <a:pt x="1831434" y="136336"/>
                </a:lnTo>
                <a:lnTo>
                  <a:pt x="1941304" y="128169"/>
                </a:lnTo>
                <a:lnTo>
                  <a:pt x="2049195" y="120002"/>
                </a:lnTo>
                <a:lnTo>
                  <a:pt x="2159065" y="110419"/>
                </a:lnTo>
                <a:lnTo>
                  <a:pt x="2269925" y="100168"/>
                </a:lnTo>
                <a:lnTo>
                  <a:pt x="2378806" y="89251"/>
                </a:lnTo>
                <a:lnTo>
                  <a:pt x="2489006" y="76418"/>
                </a:lnTo>
                <a:lnTo>
                  <a:pt x="2599206" y="62751"/>
                </a:lnTo>
                <a:lnTo>
                  <a:pt x="2709406" y="49168"/>
                </a:lnTo>
                <a:lnTo>
                  <a:pt x="2819276" y="33334"/>
                </a:lnTo>
                <a:lnTo>
                  <a:pt x="2929147" y="17001"/>
                </a:lnTo>
                <a:lnTo>
                  <a:pt x="3039017" y="0"/>
                </a:lnTo>
                <a:cubicBezTo>
                  <a:pt x="3028789" y="277754"/>
                  <a:pt x="3035388" y="163169"/>
                  <a:pt x="3025159" y="44092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75" y="629265"/>
            <a:ext cx="4191000" cy="162232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1" r="-3" b="-3"/>
          <a:stretch/>
        </p:blipFill>
        <p:spPr>
          <a:xfrm>
            <a:off x="6879049" y="469786"/>
            <a:ext cx="2416335" cy="2948940"/>
          </a:xfrm>
          <a:custGeom>
            <a:avLst/>
            <a:gdLst/>
            <a:ahLst/>
            <a:cxnLst/>
            <a:rect l="l" t="t" r="r" b="b"/>
            <a:pathLst>
              <a:path w="2416335" h="2948940">
                <a:moveTo>
                  <a:pt x="0" y="0"/>
                </a:moveTo>
                <a:lnTo>
                  <a:pt x="2416335" y="0"/>
                </a:lnTo>
                <a:lnTo>
                  <a:pt x="2416335" y="2948940"/>
                </a:lnTo>
                <a:lnTo>
                  <a:pt x="221394" y="2948940"/>
                </a:lnTo>
                <a:lnTo>
                  <a:pt x="221394" y="2876858"/>
                </a:lnTo>
                <a:lnTo>
                  <a:pt x="222335" y="2750941"/>
                </a:lnTo>
                <a:lnTo>
                  <a:pt x="221394" y="2623814"/>
                </a:lnTo>
                <a:lnTo>
                  <a:pt x="219512" y="2494871"/>
                </a:lnTo>
                <a:lnTo>
                  <a:pt x="217787" y="2365928"/>
                </a:lnTo>
                <a:lnTo>
                  <a:pt x="214023" y="2235169"/>
                </a:lnTo>
                <a:lnTo>
                  <a:pt x="210103" y="2103199"/>
                </a:lnTo>
                <a:lnTo>
                  <a:pt x="205555" y="1971229"/>
                </a:lnTo>
                <a:lnTo>
                  <a:pt x="199125" y="1838048"/>
                </a:lnTo>
                <a:lnTo>
                  <a:pt x="191441" y="1703656"/>
                </a:lnTo>
                <a:lnTo>
                  <a:pt x="184071" y="1568660"/>
                </a:lnTo>
                <a:lnTo>
                  <a:pt x="174662" y="1433663"/>
                </a:lnTo>
                <a:lnTo>
                  <a:pt x="163371" y="1296850"/>
                </a:lnTo>
                <a:lnTo>
                  <a:pt x="152080" y="1161853"/>
                </a:lnTo>
                <a:lnTo>
                  <a:pt x="139063" y="1024435"/>
                </a:lnTo>
                <a:lnTo>
                  <a:pt x="124793" y="886411"/>
                </a:lnTo>
                <a:lnTo>
                  <a:pt x="109738" y="750203"/>
                </a:lnTo>
                <a:lnTo>
                  <a:pt x="92174" y="612180"/>
                </a:lnTo>
                <a:lnTo>
                  <a:pt x="73356" y="474761"/>
                </a:lnTo>
                <a:lnTo>
                  <a:pt x="54694" y="336738"/>
                </a:lnTo>
                <a:lnTo>
                  <a:pt x="32897" y="199320"/>
                </a:lnTo>
                <a:lnTo>
                  <a:pt x="10628" y="62507"/>
                </a:lnTo>
                <a:close/>
              </a:path>
            </a:pathLst>
          </a:cu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BA1B0FB-D917-4C8C-928F-313BD683BF39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756" y="2420076"/>
            <a:ext cx="4509469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Introduction</a:t>
            </a:r>
          </a:p>
          <a:p>
            <a:pPr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Data</a:t>
            </a:r>
          </a:p>
          <a:p>
            <a:pPr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Modeling</a:t>
            </a:r>
          </a:p>
          <a:p>
            <a:pPr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Takeaways</a:t>
            </a:r>
          </a:p>
          <a:p>
            <a:pPr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Next Steps</a:t>
            </a:r>
          </a:p>
          <a:p>
            <a:pPr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References</a:t>
            </a:r>
          </a:p>
          <a:p>
            <a:pPr>
              <a:buFont typeface="Wingdings 3" charset="2"/>
              <a:buChar char=""/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3" r="4" b="31443"/>
          <a:stretch/>
        </p:blipFill>
        <p:spPr>
          <a:xfrm>
            <a:off x="6774509" y="3492708"/>
            <a:ext cx="4929808" cy="2885232"/>
          </a:xfrm>
          <a:custGeom>
            <a:avLst/>
            <a:gdLst/>
            <a:ahLst/>
            <a:cxnLst/>
            <a:rect l="l" t="t" r="r" b="b"/>
            <a:pathLst>
              <a:path w="4929808" h="2948940">
                <a:moveTo>
                  <a:pt x="325929" y="0"/>
                </a:moveTo>
                <a:lnTo>
                  <a:pt x="4929808" y="0"/>
                </a:lnTo>
                <a:lnTo>
                  <a:pt x="4929808" y="2948940"/>
                </a:lnTo>
                <a:lnTo>
                  <a:pt x="4769032" y="2948940"/>
                </a:lnTo>
                <a:lnTo>
                  <a:pt x="2751151" y="2948940"/>
                </a:lnTo>
                <a:lnTo>
                  <a:pt x="0" y="2948940"/>
                </a:lnTo>
                <a:lnTo>
                  <a:pt x="0" y="2948045"/>
                </a:lnTo>
                <a:lnTo>
                  <a:pt x="103291" y="2948045"/>
                </a:lnTo>
                <a:lnTo>
                  <a:pt x="112340" y="2889373"/>
                </a:lnTo>
                <a:lnTo>
                  <a:pt x="123631" y="2813097"/>
                </a:lnTo>
                <a:lnTo>
                  <a:pt x="135550" y="2722292"/>
                </a:lnTo>
                <a:lnTo>
                  <a:pt x="149820" y="2614536"/>
                </a:lnTo>
                <a:lnTo>
                  <a:pt x="164875" y="2495279"/>
                </a:lnTo>
                <a:lnTo>
                  <a:pt x="180714" y="2360888"/>
                </a:lnTo>
                <a:lnTo>
                  <a:pt x="197494" y="2214389"/>
                </a:lnTo>
                <a:lnTo>
                  <a:pt x="214273" y="2055177"/>
                </a:lnTo>
                <a:lnTo>
                  <a:pt x="231367" y="1885675"/>
                </a:lnTo>
                <a:lnTo>
                  <a:pt x="247205" y="1702854"/>
                </a:lnTo>
                <a:lnTo>
                  <a:pt x="262417" y="1511558"/>
                </a:lnTo>
                <a:lnTo>
                  <a:pt x="276217" y="1309365"/>
                </a:lnTo>
                <a:lnTo>
                  <a:pt x="289390" y="1098697"/>
                </a:lnTo>
                <a:lnTo>
                  <a:pt x="301779" y="878949"/>
                </a:lnTo>
                <a:lnTo>
                  <a:pt x="306170" y="766351"/>
                </a:lnTo>
                <a:lnTo>
                  <a:pt x="311031" y="651331"/>
                </a:lnTo>
                <a:lnTo>
                  <a:pt x="315579" y="534495"/>
                </a:lnTo>
                <a:lnTo>
                  <a:pt x="318558" y="417054"/>
                </a:lnTo>
                <a:lnTo>
                  <a:pt x="321224" y="297191"/>
                </a:lnTo>
                <a:lnTo>
                  <a:pt x="324047" y="176118"/>
                </a:lnTo>
                <a:lnTo>
                  <a:pt x="325929" y="5262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B4BB704-DAE6-4EA5-9D27-3C8564A5A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EFC02F9-DBA7-4BFA-A20C-50B8B9731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1ADBD0-CE7C-47D8-A831-422AA97E3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C480F9A-AA34-4A43-B659-8F74F222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16F562-026D-4155-831C-C8B68443E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15D2ACA-8D6E-4006-93BE-60BEB6FEE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D786775-50C1-4CD1-A417-250043938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556CA419-FDC3-428A-AADF-5C71DF5E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7F62324-7E40-4082-81C6-57314BFB6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26DFA19-22C2-47CC-80A7-5F72A90AD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47E7D61-BB1D-4590-8140-121C9156B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4" b="-5"/>
          <a:stretch/>
        </p:blipFill>
        <p:spPr>
          <a:xfrm>
            <a:off x="9361358" y="469786"/>
            <a:ext cx="2342961" cy="294894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7932A2-FBCC-4FD9-B893-8714933D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496460" y="1696306"/>
            <a:ext cx="3039017" cy="440926"/>
          </a:xfrm>
          <a:custGeom>
            <a:avLst/>
            <a:gdLst>
              <a:gd name="connsiteX0" fmla="*/ 3025159 w 3039017"/>
              <a:gd name="connsiteY0" fmla="*/ 440924 h 440926"/>
              <a:gd name="connsiteX1" fmla="*/ 31085 w 3039017"/>
              <a:gd name="connsiteY1" fmla="*/ 253901 h 440926"/>
              <a:gd name="connsiteX2" fmla="*/ 0 w 3039017"/>
              <a:gd name="connsiteY2" fmla="*/ 249348 h 440926"/>
              <a:gd name="connsiteX3" fmla="*/ 7539 w 3039017"/>
              <a:gd name="connsiteY3" fmla="*/ 156162 h 440926"/>
              <a:gd name="connsiteX4" fmla="*/ 97596 w 3039017"/>
              <a:gd name="connsiteY4" fmla="*/ 159586 h 440926"/>
              <a:gd name="connsiteX5" fmla="*/ 190969 w 3039017"/>
              <a:gd name="connsiteY5" fmla="*/ 162919 h 440926"/>
              <a:gd name="connsiteX6" fmla="*/ 285002 w 3039017"/>
              <a:gd name="connsiteY6" fmla="*/ 165003 h 440926"/>
              <a:gd name="connsiteX7" fmla="*/ 380685 w 3039017"/>
              <a:gd name="connsiteY7" fmla="*/ 167003 h 440926"/>
              <a:gd name="connsiteX8" fmla="*/ 478017 w 3039017"/>
              <a:gd name="connsiteY8" fmla="*/ 169086 h 440926"/>
              <a:gd name="connsiteX9" fmla="*/ 576669 w 3039017"/>
              <a:gd name="connsiteY9" fmla="*/ 170503 h 440926"/>
              <a:gd name="connsiteX10" fmla="*/ 676312 w 3039017"/>
              <a:gd name="connsiteY10" fmla="*/ 170503 h 440926"/>
              <a:gd name="connsiteX11" fmla="*/ 777273 w 3039017"/>
              <a:gd name="connsiteY11" fmla="*/ 171086 h 440926"/>
              <a:gd name="connsiteX12" fmla="*/ 879225 w 3039017"/>
              <a:gd name="connsiteY12" fmla="*/ 170503 h 440926"/>
              <a:gd name="connsiteX13" fmla="*/ 982167 w 3039017"/>
              <a:gd name="connsiteY13" fmla="*/ 169086 h 440926"/>
              <a:gd name="connsiteX14" fmla="*/ 1085438 w 3039017"/>
              <a:gd name="connsiteY14" fmla="*/ 167753 h 440926"/>
              <a:gd name="connsiteX15" fmla="*/ 1190029 w 3039017"/>
              <a:gd name="connsiteY15" fmla="*/ 165003 h 440926"/>
              <a:gd name="connsiteX16" fmla="*/ 1295940 w 3039017"/>
              <a:gd name="connsiteY16" fmla="*/ 162336 h 440926"/>
              <a:gd name="connsiteX17" fmla="*/ 1401191 w 3039017"/>
              <a:gd name="connsiteY17" fmla="*/ 158836 h 440926"/>
              <a:gd name="connsiteX18" fmla="*/ 1507762 w 3039017"/>
              <a:gd name="connsiteY18" fmla="*/ 154169 h 440926"/>
              <a:gd name="connsiteX19" fmla="*/ 1615653 w 3039017"/>
              <a:gd name="connsiteY19" fmla="*/ 148669 h 440926"/>
              <a:gd name="connsiteX20" fmla="*/ 1723543 w 3039017"/>
              <a:gd name="connsiteY20" fmla="*/ 143252 h 440926"/>
              <a:gd name="connsiteX21" fmla="*/ 1831434 w 3039017"/>
              <a:gd name="connsiteY21" fmla="*/ 136336 h 440926"/>
              <a:gd name="connsiteX22" fmla="*/ 1941304 w 3039017"/>
              <a:gd name="connsiteY22" fmla="*/ 128169 h 440926"/>
              <a:gd name="connsiteX23" fmla="*/ 2049195 w 3039017"/>
              <a:gd name="connsiteY23" fmla="*/ 120002 h 440926"/>
              <a:gd name="connsiteX24" fmla="*/ 2159065 w 3039017"/>
              <a:gd name="connsiteY24" fmla="*/ 110419 h 440926"/>
              <a:gd name="connsiteX25" fmla="*/ 2269925 w 3039017"/>
              <a:gd name="connsiteY25" fmla="*/ 100168 h 440926"/>
              <a:gd name="connsiteX26" fmla="*/ 2378806 w 3039017"/>
              <a:gd name="connsiteY26" fmla="*/ 89251 h 440926"/>
              <a:gd name="connsiteX27" fmla="*/ 2489006 w 3039017"/>
              <a:gd name="connsiteY27" fmla="*/ 76418 h 440926"/>
              <a:gd name="connsiteX28" fmla="*/ 2599206 w 3039017"/>
              <a:gd name="connsiteY28" fmla="*/ 62751 h 440926"/>
              <a:gd name="connsiteX29" fmla="*/ 2709406 w 3039017"/>
              <a:gd name="connsiteY29" fmla="*/ 49168 h 440926"/>
              <a:gd name="connsiteX30" fmla="*/ 2819276 w 3039017"/>
              <a:gd name="connsiteY30" fmla="*/ 33334 h 440926"/>
              <a:gd name="connsiteX31" fmla="*/ 2929147 w 3039017"/>
              <a:gd name="connsiteY31" fmla="*/ 17001 h 440926"/>
              <a:gd name="connsiteX32" fmla="*/ 3039017 w 3039017"/>
              <a:gd name="connsiteY32" fmla="*/ 0 h 440926"/>
              <a:gd name="connsiteX33" fmla="*/ 3025159 w 3039017"/>
              <a:gd name="connsiteY33" fmla="*/ 440924 h 4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039017" h="440926">
                <a:moveTo>
                  <a:pt x="3025159" y="440924"/>
                </a:moveTo>
                <a:cubicBezTo>
                  <a:pt x="2322468" y="441434"/>
                  <a:pt x="772520" y="353003"/>
                  <a:pt x="31085" y="253901"/>
                </a:cubicBezTo>
                <a:lnTo>
                  <a:pt x="0" y="249348"/>
                </a:lnTo>
                <a:lnTo>
                  <a:pt x="7539" y="156162"/>
                </a:lnTo>
                <a:lnTo>
                  <a:pt x="97596" y="159586"/>
                </a:lnTo>
                <a:lnTo>
                  <a:pt x="190969" y="162919"/>
                </a:lnTo>
                <a:lnTo>
                  <a:pt x="285002" y="165003"/>
                </a:lnTo>
                <a:lnTo>
                  <a:pt x="380685" y="167003"/>
                </a:lnTo>
                <a:lnTo>
                  <a:pt x="478017" y="169086"/>
                </a:lnTo>
                <a:lnTo>
                  <a:pt x="576669" y="170503"/>
                </a:lnTo>
                <a:lnTo>
                  <a:pt x="676312" y="170503"/>
                </a:lnTo>
                <a:lnTo>
                  <a:pt x="777273" y="171086"/>
                </a:lnTo>
                <a:lnTo>
                  <a:pt x="879225" y="170503"/>
                </a:lnTo>
                <a:lnTo>
                  <a:pt x="982167" y="169086"/>
                </a:lnTo>
                <a:lnTo>
                  <a:pt x="1085438" y="167753"/>
                </a:lnTo>
                <a:lnTo>
                  <a:pt x="1190029" y="165003"/>
                </a:lnTo>
                <a:lnTo>
                  <a:pt x="1295940" y="162336"/>
                </a:lnTo>
                <a:lnTo>
                  <a:pt x="1401191" y="158836"/>
                </a:lnTo>
                <a:lnTo>
                  <a:pt x="1507762" y="154169"/>
                </a:lnTo>
                <a:lnTo>
                  <a:pt x="1615653" y="148669"/>
                </a:lnTo>
                <a:lnTo>
                  <a:pt x="1723543" y="143252"/>
                </a:lnTo>
                <a:lnTo>
                  <a:pt x="1831434" y="136336"/>
                </a:lnTo>
                <a:lnTo>
                  <a:pt x="1941304" y="128169"/>
                </a:lnTo>
                <a:lnTo>
                  <a:pt x="2049195" y="120002"/>
                </a:lnTo>
                <a:lnTo>
                  <a:pt x="2159065" y="110419"/>
                </a:lnTo>
                <a:lnTo>
                  <a:pt x="2269925" y="100168"/>
                </a:lnTo>
                <a:lnTo>
                  <a:pt x="2378806" y="89251"/>
                </a:lnTo>
                <a:lnTo>
                  <a:pt x="2489006" y="76418"/>
                </a:lnTo>
                <a:lnTo>
                  <a:pt x="2599206" y="62751"/>
                </a:lnTo>
                <a:lnTo>
                  <a:pt x="2709406" y="49168"/>
                </a:lnTo>
                <a:lnTo>
                  <a:pt x="2819276" y="33334"/>
                </a:lnTo>
                <a:lnTo>
                  <a:pt x="2929147" y="17001"/>
                </a:lnTo>
                <a:lnTo>
                  <a:pt x="3039017" y="0"/>
                </a:lnTo>
                <a:cubicBezTo>
                  <a:pt x="3028789" y="277754"/>
                  <a:pt x="3035388" y="163169"/>
                  <a:pt x="3025159" y="44092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Twitter Sentiment Analysis?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" r="1" b="1"/>
          <a:stretch/>
        </p:blipFill>
        <p:spPr>
          <a:xfrm>
            <a:off x="6879049" y="469786"/>
            <a:ext cx="2416335" cy="2948940"/>
          </a:xfrm>
          <a:custGeom>
            <a:avLst/>
            <a:gdLst/>
            <a:ahLst/>
            <a:cxnLst/>
            <a:rect l="l" t="t" r="r" b="b"/>
            <a:pathLst>
              <a:path w="2416335" h="2948940">
                <a:moveTo>
                  <a:pt x="0" y="0"/>
                </a:moveTo>
                <a:lnTo>
                  <a:pt x="2416335" y="0"/>
                </a:lnTo>
                <a:lnTo>
                  <a:pt x="2416335" y="2948940"/>
                </a:lnTo>
                <a:lnTo>
                  <a:pt x="221394" y="2948940"/>
                </a:lnTo>
                <a:lnTo>
                  <a:pt x="221394" y="2876858"/>
                </a:lnTo>
                <a:lnTo>
                  <a:pt x="222335" y="2750941"/>
                </a:lnTo>
                <a:lnTo>
                  <a:pt x="221394" y="2623814"/>
                </a:lnTo>
                <a:lnTo>
                  <a:pt x="219512" y="2494871"/>
                </a:lnTo>
                <a:lnTo>
                  <a:pt x="217787" y="2365928"/>
                </a:lnTo>
                <a:lnTo>
                  <a:pt x="214023" y="2235169"/>
                </a:lnTo>
                <a:lnTo>
                  <a:pt x="210103" y="2103199"/>
                </a:lnTo>
                <a:lnTo>
                  <a:pt x="205555" y="1971229"/>
                </a:lnTo>
                <a:lnTo>
                  <a:pt x="199125" y="1838048"/>
                </a:lnTo>
                <a:lnTo>
                  <a:pt x="191441" y="1703656"/>
                </a:lnTo>
                <a:lnTo>
                  <a:pt x="184071" y="1568660"/>
                </a:lnTo>
                <a:lnTo>
                  <a:pt x="174662" y="1433663"/>
                </a:lnTo>
                <a:lnTo>
                  <a:pt x="163371" y="1296850"/>
                </a:lnTo>
                <a:lnTo>
                  <a:pt x="152080" y="1161853"/>
                </a:lnTo>
                <a:lnTo>
                  <a:pt x="139063" y="1024435"/>
                </a:lnTo>
                <a:lnTo>
                  <a:pt x="124793" y="886411"/>
                </a:lnTo>
                <a:lnTo>
                  <a:pt x="109738" y="750203"/>
                </a:lnTo>
                <a:lnTo>
                  <a:pt x="92174" y="612180"/>
                </a:lnTo>
                <a:lnTo>
                  <a:pt x="73356" y="474761"/>
                </a:lnTo>
                <a:lnTo>
                  <a:pt x="54694" y="336738"/>
                </a:lnTo>
                <a:lnTo>
                  <a:pt x="32897" y="199320"/>
                </a:lnTo>
                <a:lnTo>
                  <a:pt x="10628" y="62507"/>
                </a:lnTo>
                <a:close/>
              </a:path>
            </a:pathLst>
          </a:cu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BA1B0FB-D917-4C8C-928F-313BD683BF39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Sentiment analysis is the automatic process of classifying text data according to their polarity, such as positive, negative and neutral. </a:t>
            </a:r>
          </a:p>
          <a:p>
            <a:r>
              <a:rPr lang="en-US" dirty="0">
                <a:solidFill>
                  <a:srgbClr val="FFFFFF"/>
                </a:solidFill>
              </a:rPr>
              <a:t>A Twitter sentiment analysis identifies negative, positive, or neutral emotions within the text of a tweet. It is a text analysis using natural language processing (NLP) and machine learning.</a:t>
            </a:r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7584"/>
          <a:stretch/>
        </p:blipFill>
        <p:spPr>
          <a:xfrm>
            <a:off x="6774510" y="3492708"/>
            <a:ext cx="2520875" cy="2885232"/>
          </a:xfrm>
          <a:custGeom>
            <a:avLst/>
            <a:gdLst/>
            <a:ahLst/>
            <a:cxnLst/>
            <a:rect l="l" t="t" r="r" b="b"/>
            <a:pathLst>
              <a:path w="2520875" h="2885232">
                <a:moveTo>
                  <a:pt x="325929" y="0"/>
                </a:moveTo>
                <a:lnTo>
                  <a:pt x="2520875" y="0"/>
                </a:lnTo>
                <a:lnTo>
                  <a:pt x="2520875" y="2885232"/>
                </a:lnTo>
                <a:lnTo>
                  <a:pt x="0" y="2885232"/>
                </a:lnTo>
                <a:lnTo>
                  <a:pt x="0" y="2884356"/>
                </a:lnTo>
                <a:lnTo>
                  <a:pt x="103291" y="2884356"/>
                </a:lnTo>
                <a:lnTo>
                  <a:pt x="112340" y="2826952"/>
                </a:lnTo>
                <a:lnTo>
                  <a:pt x="123631" y="2752324"/>
                </a:lnTo>
                <a:lnTo>
                  <a:pt x="135550" y="2663481"/>
                </a:lnTo>
                <a:lnTo>
                  <a:pt x="149820" y="2558052"/>
                </a:lnTo>
                <a:lnTo>
                  <a:pt x="164875" y="2441372"/>
                </a:lnTo>
                <a:lnTo>
                  <a:pt x="180714" y="2309884"/>
                </a:lnTo>
                <a:lnTo>
                  <a:pt x="197494" y="2166550"/>
                </a:lnTo>
                <a:lnTo>
                  <a:pt x="214273" y="2010778"/>
                </a:lnTo>
                <a:lnTo>
                  <a:pt x="231367" y="1844938"/>
                </a:lnTo>
                <a:lnTo>
                  <a:pt x="247205" y="1666066"/>
                </a:lnTo>
                <a:lnTo>
                  <a:pt x="262417" y="1478903"/>
                </a:lnTo>
                <a:lnTo>
                  <a:pt x="276217" y="1281078"/>
                </a:lnTo>
                <a:lnTo>
                  <a:pt x="289390" y="1074961"/>
                </a:lnTo>
                <a:lnTo>
                  <a:pt x="301779" y="859961"/>
                </a:lnTo>
                <a:lnTo>
                  <a:pt x="306170" y="749795"/>
                </a:lnTo>
                <a:lnTo>
                  <a:pt x="311031" y="637260"/>
                </a:lnTo>
                <a:lnTo>
                  <a:pt x="315579" y="522948"/>
                </a:lnTo>
                <a:lnTo>
                  <a:pt x="318558" y="408044"/>
                </a:lnTo>
                <a:lnTo>
                  <a:pt x="321224" y="290771"/>
                </a:lnTo>
                <a:lnTo>
                  <a:pt x="324047" y="172313"/>
                </a:lnTo>
                <a:lnTo>
                  <a:pt x="325929" y="51486"/>
                </a:lnTo>
                <a:close/>
              </a:path>
            </a:pathLst>
          </a:custGeo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r="-1" b="-1"/>
          <a:stretch/>
        </p:blipFill>
        <p:spPr>
          <a:xfrm>
            <a:off x="9376348" y="3492708"/>
            <a:ext cx="2327971" cy="28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1" name="Rectangle 3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alphaModFix amt="85000"/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8464"/>
            <a:ext cx="12191980" cy="685799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973668"/>
            <a:ext cx="5876467" cy="70696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BA1B0FB-D917-4C8C-928F-313BD683BF39}" type="slidenum">
              <a:rPr lang="en-US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652" y="2105726"/>
            <a:ext cx="9664695" cy="366667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Data Dictionary</a:t>
            </a:r>
          </a:p>
          <a:p>
            <a:pPr marL="0" indent="0">
              <a:lnSpc>
                <a:spcPct val="90000"/>
              </a:lnSpc>
              <a:buFont typeface="Wingdings 3" charset="2"/>
              <a:buChar char=""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There are four columns in each dataset.</a:t>
            </a:r>
          </a:p>
          <a:p>
            <a:pPr marL="0" indent="0">
              <a:lnSpc>
                <a:spcPct val="90000"/>
              </a:lnSpc>
              <a:buFont typeface="Wingdings 3" charset="2"/>
              <a:buChar char=""/>
            </a:pPr>
            <a:r>
              <a:rPr lang="en-US" sz="1800" dirty="0">
                <a:solidFill>
                  <a:schemeClr val="tx1"/>
                </a:solidFill>
              </a:rPr>
              <a:t>Tweet ID 		– a unique tweet ID 						- Numeric</a:t>
            </a:r>
          </a:p>
          <a:p>
            <a:pPr marL="0" indent="0">
              <a:lnSpc>
                <a:spcPct val="90000"/>
              </a:lnSpc>
              <a:buFont typeface="Wingdings 3" charset="2"/>
              <a:buChar char=""/>
            </a:pPr>
            <a:r>
              <a:rPr lang="en-US" sz="1800" dirty="0">
                <a:solidFill>
                  <a:schemeClr val="tx1"/>
                </a:solidFill>
              </a:rPr>
              <a:t>Entity 			– product/service mention in tweet 		- String</a:t>
            </a:r>
          </a:p>
          <a:p>
            <a:pPr marL="0" indent="0">
              <a:lnSpc>
                <a:spcPct val="90000"/>
              </a:lnSpc>
              <a:buFont typeface="Wingdings 3" charset="2"/>
              <a:buChar char=""/>
            </a:pPr>
            <a:r>
              <a:rPr lang="en-US" sz="1800" dirty="0">
                <a:solidFill>
                  <a:schemeClr val="tx1"/>
                </a:solidFill>
              </a:rPr>
              <a:t>Sentiment 		– vibe of the message 					- String</a:t>
            </a:r>
          </a:p>
          <a:p>
            <a:pPr marL="0" indent="0">
              <a:lnSpc>
                <a:spcPct val="90000"/>
              </a:lnSpc>
              <a:buFont typeface="Wingdings 3" charset="2"/>
              <a:buChar char=""/>
            </a:pPr>
            <a:r>
              <a:rPr lang="en-US" sz="1800" dirty="0">
                <a:solidFill>
                  <a:schemeClr val="tx1"/>
                </a:solidFill>
              </a:rPr>
              <a:t>Tweet text		– the content of the tweet 				- String</a:t>
            </a:r>
          </a:p>
          <a:p>
            <a:pPr marL="0" indent="0">
              <a:lnSpc>
                <a:spcPct val="90000"/>
              </a:lnSpc>
              <a:buFont typeface="Wingdings 3" charset="2"/>
              <a:buChar char=""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Font typeface="Wingdings 3" charset="2"/>
              <a:buChar char=""/>
            </a:pPr>
            <a:r>
              <a:rPr lang="en-US" sz="1800" dirty="0">
                <a:solidFill>
                  <a:schemeClr val="tx1"/>
                </a:solidFill>
              </a:rPr>
              <a:t>The training dataset has 74682 records </a:t>
            </a:r>
          </a:p>
          <a:p>
            <a:pPr marL="0" indent="0">
              <a:lnSpc>
                <a:spcPct val="90000"/>
              </a:lnSpc>
              <a:buFont typeface="Wingdings 3" charset="2"/>
              <a:buChar char=""/>
            </a:pPr>
            <a:r>
              <a:rPr lang="en-US" sz="1800" dirty="0">
                <a:solidFill>
                  <a:schemeClr val="tx1"/>
                </a:solidFill>
              </a:rPr>
              <a:t>The validation dataset has 1000 records.</a:t>
            </a:r>
          </a:p>
          <a:p>
            <a:pPr marL="0" indent="0">
              <a:lnSpc>
                <a:spcPct val="90000"/>
              </a:lnSpc>
              <a:buFont typeface="Wingdings 3" charset="2"/>
              <a:buChar char="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Visualizations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BA1B0FB-D917-4C8C-928F-313BD683BF39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2970C-46BF-57EF-CF2F-E05F8E37CE4E}"/>
              </a:ext>
            </a:extLst>
          </p:cNvPr>
          <p:cNvSpPr txBox="1"/>
          <p:nvPr/>
        </p:nvSpPr>
        <p:spPr>
          <a:xfrm>
            <a:off x="1154955" y="2603500"/>
            <a:ext cx="3481054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vs Validation datasets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Target value distribution is similar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almost ~40-45% values are either neutral or irrelevant.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 descr="A diagram of a graph&#10;&#10;Description automatically generated">
            <a:extLst>
              <a:ext uri="{FF2B5EF4-FFF2-40B4-BE49-F238E27FC236}">
                <a16:creationId xmlns:a16="http://schemas.microsoft.com/office/drawing/2014/main" id="{5751BEEF-C2F7-F232-2778-E07D7D703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454" y="2775951"/>
            <a:ext cx="6103806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Visualizations – Tweet Length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BA1B0FB-D917-4C8C-928F-313BD683BF39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0D9CF90-9A8E-812A-D316-FACAA9F0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148" y="4121704"/>
            <a:ext cx="4380707" cy="2625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A0003D-478A-1B2E-2542-FB7207254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86" y="4252294"/>
            <a:ext cx="5415647" cy="2495074"/>
          </a:xfrm>
          <a:prstGeom prst="rect">
            <a:avLst/>
          </a:prstGeom>
        </p:spPr>
      </p:pic>
      <p:pic>
        <p:nvPicPr>
          <p:cNvPr id="10" name="Picture 9" descr="A comparison of a blue rectangular object with a black line&#10;&#10;Description automatically generated">
            <a:extLst>
              <a:ext uri="{FF2B5EF4-FFF2-40B4-BE49-F238E27FC236}">
                <a16:creationId xmlns:a16="http://schemas.microsoft.com/office/drawing/2014/main" id="{3E39DE90-9351-66DB-CBA3-EB6F3F8F9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049" y="1900374"/>
            <a:ext cx="5455940" cy="22627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1B8C1C-B968-A3C2-8B1D-B77424366830}"/>
              </a:ext>
            </a:extLst>
          </p:cNvPr>
          <p:cNvSpPr txBox="1"/>
          <p:nvPr/>
        </p:nvSpPr>
        <p:spPr>
          <a:xfrm>
            <a:off x="85584" y="2414376"/>
            <a:ext cx="5324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ext lengths of most tweets fall between 0-200 in both the Train and Validation datasets. </a:t>
            </a:r>
          </a:p>
          <a:p>
            <a:r>
              <a:rPr lang="en-US" sz="1800" dirty="0">
                <a:effectLst/>
                <a:ea typeface="Times New Roman" panose="02020603050405020304" pitchFamily="18" charset="0"/>
              </a:rPr>
              <a:t>The full range is similar as well, 0-400.</a:t>
            </a:r>
          </a:p>
          <a:p>
            <a:endParaRPr lang="en-US" dirty="0"/>
          </a:p>
          <a:p>
            <a:r>
              <a:rPr lang="en-US" dirty="0"/>
              <a:t>Training dataset has a few outliers that fall outside of length 400.</a:t>
            </a:r>
          </a:p>
        </p:txBody>
      </p:sp>
    </p:spTree>
    <p:extLst>
      <p:ext uri="{BB962C8B-B14F-4D97-AF65-F5344CB8AC3E}">
        <p14:creationId xmlns:p14="http://schemas.microsoft.com/office/powerpoint/2010/main" val="51087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633" y="3221567"/>
            <a:ext cx="4556099" cy="248317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1400" b="0" i="0" kern="1200" dirty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istribution of sentiments for each Brand/Entity.</a:t>
            </a:r>
            <a:br>
              <a:rPr lang="en-US" sz="1400" b="0" i="0" kern="1200" dirty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400" b="0" i="0" kern="1200" dirty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400" b="0" i="0" kern="1200" dirty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- the distribution of sentiments for each entity is similar in both the datasets. </a:t>
            </a:r>
            <a:br>
              <a:rPr lang="en-US" sz="1400" b="0" i="0" kern="1200" dirty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400" b="0" i="0" kern="1200" dirty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- trend of sentiments in both the datasets is also similar</a:t>
            </a:r>
            <a:br>
              <a:rPr lang="en-US" sz="1400" b="0" i="0" kern="1200" dirty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- Madden NFL has the most negative sentiments and Assassins Creed has the most positive sentiments in both the datasets.</a:t>
            </a:r>
            <a:br>
              <a:rPr lang="en-US" sz="1400" b="0" i="0" kern="1200" dirty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BA1B0FB-D917-4C8C-928F-313BD683BF39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FAB042-2AE9-4720-B35C-800BD5592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4" y="1113063"/>
            <a:ext cx="4986236" cy="4628759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D0BDE9B2-F032-3EC0-B8D7-C872EDBED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6076" y="1187565"/>
            <a:ext cx="4796802" cy="2140585"/>
          </a:xfrm>
          <a:prstGeom prst="roundRect">
            <a:avLst>
              <a:gd name="adj" fmla="val 1858"/>
            </a:avLst>
          </a:prstGeom>
          <a:noFill/>
          <a:effectLst/>
        </p:spPr>
      </p:pic>
      <p:pic>
        <p:nvPicPr>
          <p:cNvPr id="5" name="Picture 4" descr="A graph of colored bars&#10;&#10;Description automatically generated">
            <a:extLst>
              <a:ext uri="{FF2B5EF4-FFF2-40B4-BE49-F238E27FC236}">
                <a16:creationId xmlns:a16="http://schemas.microsoft.com/office/drawing/2014/main" id="{B24E5169-4DB0-CEC0-2C07-A87121E34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6075" y="3527757"/>
            <a:ext cx="4796803" cy="2140586"/>
          </a:xfrm>
          <a:prstGeom prst="roundRect">
            <a:avLst>
              <a:gd name="adj" fmla="val 1858"/>
            </a:avLst>
          </a:prstGeom>
          <a:noFill/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73EAD4-7533-19BD-D055-B6A859E947A8}"/>
              </a:ext>
            </a:extLst>
          </p:cNvPr>
          <p:cNvSpPr txBox="1"/>
          <p:nvPr/>
        </p:nvSpPr>
        <p:spPr>
          <a:xfrm>
            <a:off x="6294967" y="1187565"/>
            <a:ext cx="5046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Visualization – Sentiment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98" y="536366"/>
            <a:ext cx="4745036" cy="1054100"/>
          </a:xfrm>
        </p:spPr>
        <p:txBody>
          <a:bodyPr>
            <a:normAutofit/>
          </a:bodyPr>
          <a:lstStyle/>
          <a:p>
            <a:r>
              <a:rPr lang="en-US" dirty="0"/>
              <a:t>Data Modeling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3198" y="2353204"/>
            <a:ext cx="4664602" cy="3968430"/>
          </a:xfrm>
        </p:spPr>
        <p:txBody>
          <a:bodyPr/>
          <a:lstStyle/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Text tokenization technique – 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Bag of Words with 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ngram = 1 and ngram = 4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760"/>
              </a:spcAft>
            </a:pP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Modeling Algorithms - 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76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Logistic Regression 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76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76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Decision Tree Classifier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Multinomial Naive Bayes</a:t>
            </a:r>
          </a:p>
          <a:p>
            <a:endParaRPr lang="en-US" dirty="0"/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85000"/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7" y="237067"/>
            <a:ext cx="3348949" cy="706964"/>
          </a:xfrm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Key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BA1B0FB-D917-4C8C-928F-313BD683BF39}" type="slidenum">
              <a:rPr lang="en-US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7E85C-5423-E113-D3B9-E413E7D33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767" y="958019"/>
            <a:ext cx="4258733" cy="1615492"/>
          </a:xfrm>
        </p:spPr>
        <p:txBody>
          <a:bodyPr/>
          <a:lstStyle/>
          <a:p>
            <a:r>
              <a:rPr lang="en-US" sz="1600" dirty="0"/>
              <a:t> Data fitting on Bag of words ngram=1 –</a:t>
            </a:r>
          </a:p>
          <a:p>
            <a:pPr>
              <a:buFontTx/>
              <a:buChar char="-"/>
            </a:pPr>
            <a:r>
              <a:rPr lang="en-US" sz="1600" dirty="0"/>
              <a:t>Random Forest performed the best with 95.7%</a:t>
            </a:r>
          </a:p>
          <a:p>
            <a:pPr>
              <a:buFontTx/>
              <a:buChar char="-"/>
            </a:pPr>
            <a:r>
              <a:rPr lang="en-US" sz="1600" dirty="0"/>
              <a:t>Logistic Regression models at 93.6%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226D1B-7C4E-3F42-0237-D4C31A92D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31243"/>
              </p:ext>
            </p:extLst>
          </p:nvPr>
        </p:nvGraphicFramePr>
        <p:xfrm>
          <a:off x="4715933" y="237067"/>
          <a:ext cx="6908801" cy="26519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9917">
                  <a:extLst>
                    <a:ext uri="{9D8B030D-6E8A-4147-A177-3AD203B41FA5}">
                      <a16:colId xmlns:a16="http://schemas.microsoft.com/office/drawing/2014/main" val="2399192299"/>
                    </a:ext>
                  </a:extLst>
                </a:gridCol>
                <a:gridCol w="1149628">
                  <a:extLst>
                    <a:ext uri="{9D8B030D-6E8A-4147-A177-3AD203B41FA5}">
                      <a16:colId xmlns:a16="http://schemas.microsoft.com/office/drawing/2014/main" val="2087018791"/>
                    </a:ext>
                  </a:extLst>
                </a:gridCol>
                <a:gridCol w="1149628">
                  <a:extLst>
                    <a:ext uri="{9D8B030D-6E8A-4147-A177-3AD203B41FA5}">
                      <a16:colId xmlns:a16="http://schemas.microsoft.com/office/drawing/2014/main" val="51082783"/>
                    </a:ext>
                  </a:extLst>
                </a:gridCol>
                <a:gridCol w="1011361">
                  <a:extLst>
                    <a:ext uri="{9D8B030D-6E8A-4147-A177-3AD203B41FA5}">
                      <a16:colId xmlns:a16="http://schemas.microsoft.com/office/drawing/2014/main" val="941572311"/>
                    </a:ext>
                  </a:extLst>
                </a:gridCol>
                <a:gridCol w="1000325">
                  <a:extLst>
                    <a:ext uri="{9D8B030D-6E8A-4147-A177-3AD203B41FA5}">
                      <a16:colId xmlns:a16="http://schemas.microsoft.com/office/drawing/2014/main" val="1519918781"/>
                    </a:ext>
                  </a:extLst>
                </a:gridCol>
                <a:gridCol w="942551">
                  <a:extLst>
                    <a:ext uri="{9D8B030D-6E8A-4147-A177-3AD203B41FA5}">
                      <a16:colId xmlns:a16="http://schemas.microsoft.com/office/drawing/2014/main" val="3081055126"/>
                    </a:ext>
                  </a:extLst>
                </a:gridCol>
                <a:gridCol w="195391">
                  <a:extLst>
                    <a:ext uri="{9D8B030D-6E8A-4147-A177-3AD203B41FA5}">
                      <a16:colId xmlns:a16="http://schemas.microsoft.com/office/drawing/2014/main" val="3084891942"/>
                    </a:ext>
                  </a:extLst>
                </a:gridCol>
              </a:tblGrid>
              <a:tr h="4939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Bag of Words </a:t>
                      </a:r>
                      <a:endParaRPr lang="en-US" sz="1050">
                        <a:effectLst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Ngram = 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Dataset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Precision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Recall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F1-Score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Accuracy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25429588"/>
                  </a:ext>
                </a:extLst>
              </a:tr>
              <a:tr h="237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52366093"/>
                  </a:ext>
                </a:extLst>
              </a:tr>
              <a:tr h="23771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83.65%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9916084"/>
                  </a:ext>
                </a:extLst>
              </a:tr>
              <a:tr h="2562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93.60%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√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8028519"/>
                  </a:ext>
                </a:extLst>
              </a:tr>
              <a:tr h="23771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91.00%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72193061"/>
                  </a:ext>
                </a:extLst>
              </a:tr>
              <a:tr h="237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95.70%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√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20834318"/>
                  </a:ext>
                </a:extLst>
              </a:tr>
              <a:tr h="23771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MultinomialNB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75.01%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20138071"/>
                  </a:ext>
                </a:extLst>
              </a:tr>
              <a:tr h="237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81.90%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30199429"/>
                  </a:ext>
                </a:extLst>
              </a:tr>
              <a:tr h="23771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Tree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82.93%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9146818"/>
                  </a:ext>
                </a:extLst>
              </a:tr>
              <a:tr h="237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90.20%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4522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56E205-A19B-911B-740F-F2FC58C72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634207"/>
              </p:ext>
            </p:extLst>
          </p:nvPr>
        </p:nvGraphicFramePr>
        <p:xfrm>
          <a:off x="4694581" y="3492349"/>
          <a:ext cx="6951504" cy="279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914">
                  <a:extLst>
                    <a:ext uri="{9D8B030D-6E8A-4147-A177-3AD203B41FA5}">
                      <a16:colId xmlns:a16="http://schemas.microsoft.com/office/drawing/2014/main" val="912906732"/>
                    </a:ext>
                  </a:extLst>
                </a:gridCol>
                <a:gridCol w="1154313">
                  <a:extLst>
                    <a:ext uri="{9D8B030D-6E8A-4147-A177-3AD203B41FA5}">
                      <a16:colId xmlns:a16="http://schemas.microsoft.com/office/drawing/2014/main" val="3018764601"/>
                    </a:ext>
                  </a:extLst>
                </a:gridCol>
                <a:gridCol w="1154313">
                  <a:extLst>
                    <a:ext uri="{9D8B030D-6E8A-4147-A177-3AD203B41FA5}">
                      <a16:colId xmlns:a16="http://schemas.microsoft.com/office/drawing/2014/main" val="873802530"/>
                    </a:ext>
                  </a:extLst>
                </a:gridCol>
                <a:gridCol w="1015950">
                  <a:extLst>
                    <a:ext uri="{9D8B030D-6E8A-4147-A177-3AD203B41FA5}">
                      <a16:colId xmlns:a16="http://schemas.microsoft.com/office/drawing/2014/main" val="2504895311"/>
                    </a:ext>
                  </a:extLst>
                </a:gridCol>
                <a:gridCol w="1004419">
                  <a:extLst>
                    <a:ext uri="{9D8B030D-6E8A-4147-A177-3AD203B41FA5}">
                      <a16:colId xmlns:a16="http://schemas.microsoft.com/office/drawing/2014/main" val="3634535594"/>
                    </a:ext>
                  </a:extLst>
                </a:gridCol>
                <a:gridCol w="946768">
                  <a:extLst>
                    <a:ext uri="{9D8B030D-6E8A-4147-A177-3AD203B41FA5}">
                      <a16:colId xmlns:a16="http://schemas.microsoft.com/office/drawing/2014/main" val="300372228"/>
                    </a:ext>
                  </a:extLst>
                </a:gridCol>
                <a:gridCol w="208827">
                  <a:extLst>
                    <a:ext uri="{9D8B030D-6E8A-4147-A177-3AD203B41FA5}">
                      <a16:colId xmlns:a16="http://schemas.microsoft.com/office/drawing/2014/main" val="4130520915"/>
                    </a:ext>
                  </a:extLst>
                </a:gridCol>
              </a:tblGrid>
              <a:tr h="505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Bag of Words </a:t>
                      </a:r>
                      <a:endParaRPr lang="en-US" sz="1050">
                        <a:effectLst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Ngram = 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Dataset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Precision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Recall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F1-Score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Accuracy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99820136"/>
                  </a:ext>
                </a:extLst>
              </a:tr>
              <a:tr h="336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14997471"/>
                  </a:ext>
                </a:extLst>
              </a:tr>
              <a:tr h="24343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Logistic Regression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0.92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91.43%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7679120"/>
                  </a:ext>
                </a:extLst>
              </a:tr>
              <a:tr h="2434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98.80%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√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62553526"/>
                  </a:ext>
                </a:extLst>
              </a:tr>
              <a:tr h="24343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89.57%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76663581"/>
                  </a:ext>
                </a:extLst>
              </a:tr>
              <a:tr h="2434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96.40%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64122244"/>
                  </a:ext>
                </a:extLst>
              </a:tr>
              <a:tr h="24343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MultinomialNB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91.66%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11103178"/>
                  </a:ext>
                </a:extLst>
              </a:tr>
              <a:tr h="2434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97.60%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√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53641129"/>
                  </a:ext>
                </a:extLst>
              </a:tr>
              <a:tr h="24343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Tree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77.32%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86527131"/>
                  </a:ext>
                </a:extLst>
              </a:tr>
              <a:tr h="2434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Validation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90.20%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040569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D05FEA-ECBF-78BE-62BA-A1193C550C68}"/>
              </a:ext>
            </a:extLst>
          </p:cNvPr>
          <p:cNvSpPr txBox="1"/>
          <p:nvPr/>
        </p:nvSpPr>
        <p:spPr>
          <a:xfrm>
            <a:off x="165017" y="2584805"/>
            <a:ext cx="4364567" cy="1481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fitting on Bag of words ngram= 4</a:t>
            </a:r>
          </a:p>
          <a:p>
            <a:pPr marL="342900" marR="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0000"/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 is at 98.6% accuracy score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MultinomialNB is at 97.6% accuracy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8E3DA-518E-007C-06F4-B33A9CD2C805}"/>
              </a:ext>
            </a:extLst>
          </p:cNvPr>
          <p:cNvSpPr txBox="1"/>
          <p:nvPr/>
        </p:nvSpPr>
        <p:spPr>
          <a:xfrm>
            <a:off x="122683" y="4248255"/>
            <a:ext cx="4449233" cy="1952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From the various model results we find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 and Random Forest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 be stable candidates for building models for our analysis. 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Further analysis to refine the modeling solution to be done for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MultinomialNB.</a:t>
            </a:r>
            <a:endParaRPr lang="en-US" sz="1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25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382</TotalTime>
  <Words>826</Words>
  <Application>Microsoft Office PowerPoint</Application>
  <PresentationFormat>Widescreen</PresentationFormat>
  <Paragraphs>211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Twitter Sentiment Analysis</vt:lpstr>
      <vt:lpstr>Agenda</vt:lpstr>
      <vt:lpstr>What is Twitter Sentiment Analysis?</vt:lpstr>
      <vt:lpstr>Data</vt:lpstr>
      <vt:lpstr>Visualizations</vt:lpstr>
      <vt:lpstr>Visualizations – Tweet Length</vt:lpstr>
      <vt:lpstr>Distribution of sentiments for each Brand/Entity.  - the distribution of sentiments for each entity is similar in both the datasets.  - trend of sentiments in both the datasets is also similar - Madden NFL has the most negative sentiments and Assassins Creed has the most positive sentiments in both the datasets. </vt:lpstr>
      <vt:lpstr>Data Modeling</vt:lpstr>
      <vt:lpstr>Key Takeaways</vt:lpstr>
      <vt:lpstr>Assumptions, Challenges, Limitations 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Meenakshi Shankara</dc:creator>
  <cp:lastModifiedBy>Meenakshi Shankara</cp:lastModifiedBy>
  <cp:revision>5</cp:revision>
  <dcterms:created xsi:type="dcterms:W3CDTF">2023-07-24T21:58:54Z</dcterms:created>
  <dcterms:modified xsi:type="dcterms:W3CDTF">2023-07-25T04:20:54Z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