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6" r:id="rId7"/>
    <p:sldId id="290" r:id="rId8"/>
    <p:sldId id="291" r:id="rId9"/>
    <p:sldId id="288" r:id="rId10"/>
    <p:sldId id="292"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3" d="100"/>
          <a:sy n="113" d="100"/>
        </p:scale>
        <p:origin x="51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ocs.google.com/spreadsheets/d/1SDp7p1y6m7N5xD5_fpOkYOrJvd68V7iy6etXy2cetb8/edit#gid=1448957446"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ivethirtyeight/data/tree/master/airline-safety" TargetMode="External"/><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fivethirtyeight/data/tree/master/airline-safety" TargetMode="External"/><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hyperlink" Target="https://www.nhtsa.gov/file-downloads?p=nhtsa/downloads/FARS/2020/Nationa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fivethirtyeight/data/tree/master/airline-safety" TargetMode="External"/><Relationship Id="rId2" Type="http://schemas.openxmlformats.org/officeDocument/2006/relationships/hyperlink" Target="https://docs.google.com/spreadsheets/d/1SDp7p1y6m7N5xD5_fpOkYOrJvd68V7iy6etXy2cetb8/edit#gid=1448957446" TargetMode="External"/><Relationship Id="rId1" Type="http://schemas.openxmlformats.org/officeDocument/2006/relationships/slideLayout" Target="../slideLayouts/slideLayout2.xml"/><Relationship Id="rId4" Type="http://schemas.openxmlformats.org/officeDocument/2006/relationships/hyperlink" Target="https://www.nhtsa.gov/file-downloads?p=nhtsa/downloads/FARS/2020/Nation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descr="Aeroplane taking off against dramatic sky">
            <a:extLst>
              <a:ext uri="{FF2B5EF4-FFF2-40B4-BE49-F238E27FC236}">
                <a16:creationId xmlns:a16="http://schemas.microsoft.com/office/drawing/2014/main" id="{33AB7C9C-930B-FF7F-6CFB-8554A11C3C04}"/>
              </a:ext>
            </a:extLst>
          </p:cNvPr>
          <p:cNvPicPr>
            <a:picLocks noChangeAspect="1"/>
          </p:cNvPicPr>
          <p:nvPr/>
        </p:nvPicPr>
        <p:blipFill rotWithShape="1">
          <a:blip r:embed="rId3"/>
          <a:srcRect t="15414"/>
          <a:stretch/>
        </p:blipFill>
        <p:spPr>
          <a:xfrm>
            <a:off x="-3047" y="10"/>
            <a:ext cx="12191999" cy="6857990"/>
          </a:xfrm>
          <a:prstGeom prst="rect">
            <a:avLst/>
          </a:prstGeom>
        </p:spPr>
      </p:pic>
      <p:sp>
        <p:nvSpPr>
          <p:cNvPr id="40" name="Rectangle 3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25000">
                <a:srgbClr val="000000">
                  <a:alpha val="15000"/>
                </a:srgbClr>
              </a:gs>
              <a:gs pos="75000">
                <a:srgbClr val="000000">
                  <a:alpha val="15000"/>
                </a:srgbClr>
              </a:gs>
              <a:gs pos="50000">
                <a:schemeClr val="tx1">
                  <a:alpha val="30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44879" y="1720132"/>
            <a:ext cx="10058400" cy="1166666"/>
          </a:xfrm>
          <a:effectLst>
            <a:outerShdw blurRad="50800" dist="38100" dir="2700000" algn="tl" rotWithShape="0">
              <a:prstClr val="black">
                <a:alpha val="40000"/>
              </a:prstClr>
            </a:outerShdw>
          </a:effectLst>
        </p:spPr>
        <p:txBody>
          <a:bodyPr>
            <a:normAutofit/>
          </a:bodyPr>
          <a:lstStyle/>
          <a:p>
            <a:pPr algn="ctr"/>
            <a:r>
              <a:rPr lang="en-US" sz="3600" dirty="0">
                <a:solidFill>
                  <a:srgbClr val="FFFF00"/>
                </a:solidFill>
              </a:rPr>
              <a:t>ABC Airlines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4158916"/>
            <a:ext cx="10058400" cy="1195834"/>
          </a:xfrm>
          <a:effectLst>
            <a:outerShdw blurRad="50800" dist="38100" dir="2700000" algn="tl" rotWithShape="0">
              <a:prstClr val="black">
                <a:alpha val="40000"/>
              </a:prstClr>
            </a:outerShdw>
          </a:effectLst>
        </p:spPr>
        <p:txBody>
          <a:bodyPr>
            <a:normAutofit/>
          </a:bodyPr>
          <a:lstStyle/>
          <a:p>
            <a:pPr algn="ctr"/>
            <a:r>
              <a:rPr lang="en-US" dirty="0">
                <a:solidFill>
                  <a:srgbClr val="FFFF00"/>
                </a:solidFill>
                <a:latin typeface="+mj-lt"/>
              </a:rPr>
              <a:t>Flying you to your next Dream destination</a:t>
            </a:r>
          </a:p>
        </p:txBody>
      </p:sp>
      <p:cxnSp>
        <p:nvCxnSpPr>
          <p:cNvPr id="42" name="Straight Connector 41">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3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D071-648D-8426-5219-A19A35883E53}"/>
              </a:ext>
            </a:extLst>
          </p:cNvPr>
          <p:cNvSpPr>
            <a:spLocks noGrp="1"/>
          </p:cNvSpPr>
          <p:nvPr>
            <p:ph type="title"/>
          </p:nvPr>
        </p:nvSpPr>
        <p:spPr/>
        <p:txBody>
          <a:bodyPr/>
          <a:lstStyle/>
          <a:p>
            <a:r>
              <a:rPr lang="en-US" dirty="0"/>
              <a:t>Safety Analysis</a:t>
            </a:r>
          </a:p>
        </p:txBody>
      </p:sp>
      <p:sp>
        <p:nvSpPr>
          <p:cNvPr id="3" name="Content Placeholder 2">
            <a:extLst>
              <a:ext uri="{FF2B5EF4-FFF2-40B4-BE49-F238E27FC236}">
                <a16:creationId xmlns:a16="http://schemas.microsoft.com/office/drawing/2014/main" id="{F0062D2E-6487-EDCC-7700-FB595A6C7700}"/>
              </a:ext>
            </a:extLst>
          </p:cNvPr>
          <p:cNvSpPr>
            <a:spLocks noGrp="1"/>
          </p:cNvSpPr>
          <p:nvPr>
            <p:ph idx="1"/>
          </p:nvPr>
        </p:nvSpPr>
        <p:spPr/>
        <p:txBody>
          <a:bodyPr>
            <a:normAutofit/>
          </a:bodyPr>
          <a:lstStyle/>
          <a:p>
            <a:r>
              <a:rPr lang="en-US" dirty="0"/>
              <a:t>Summary</a:t>
            </a:r>
          </a:p>
          <a:p>
            <a:r>
              <a:rPr lang="en-US" dirty="0"/>
              <a:t>Safety Matters – Debunking what media says with statistics</a:t>
            </a:r>
          </a:p>
          <a:p>
            <a:r>
              <a:rPr lang="en-US" dirty="0"/>
              <a:t>Aircraft vs Vehicles – What do you prefer?</a:t>
            </a:r>
          </a:p>
          <a:p>
            <a:r>
              <a:rPr lang="en-US" dirty="0"/>
              <a:t>Fatalities over the years</a:t>
            </a:r>
          </a:p>
          <a:p>
            <a:r>
              <a:rPr lang="en-US" dirty="0"/>
              <a:t>Takeaways and Recommendations</a:t>
            </a:r>
          </a:p>
          <a:p>
            <a:r>
              <a:rPr lang="en-US" dirty="0"/>
              <a:t>Legal and Ethical matters</a:t>
            </a:r>
          </a:p>
          <a:p>
            <a:r>
              <a:rPr lang="en-US" dirty="0"/>
              <a:t>References</a:t>
            </a:r>
          </a:p>
        </p:txBody>
      </p:sp>
    </p:spTree>
    <p:extLst>
      <p:ext uri="{BB962C8B-B14F-4D97-AF65-F5344CB8AC3E}">
        <p14:creationId xmlns:p14="http://schemas.microsoft.com/office/powerpoint/2010/main" val="36284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812870" y="1340101"/>
            <a:ext cx="3321334" cy="4430077"/>
          </a:xfrm>
        </p:spPr>
        <p:txBody>
          <a:bodyPr vert="horz" lIns="91440" tIns="45720" rIns="91440" bIns="45720" rtlCol="0" anchor="b">
            <a:normAutofit/>
          </a:bodyPr>
          <a:lstStyle/>
          <a:p>
            <a:r>
              <a:rPr lang="en-US" sz="2400" dirty="0">
                <a:solidFill>
                  <a:schemeClr val="bg1"/>
                </a:solidFill>
              </a:rPr>
              <a:t>How Safe are we in flight?</a:t>
            </a:r>
            <a:br>
              <a:rPr lang="en-US" sz="2400" dirty="0">
                <a:solidFill>
                  <a:schemeClr val="bg1"/>
                </a:solidFill>
              </a:rPr>
            </a:br>
            <a:br>
              <a:rPr lang="en-US" sz="2400" dirty="0">
                <a:solidFill>
                  <a:schemeClr val="bg1"/>
                </a:solidFill>
              </a:rPr>
            </a:br>
            <a:r>
              <a:rPr lang="en-US" sz="2000" dirty="0">
                <a:solidFill>
                  <a:schemeClr val="bg1"/>
                </a:solidFill>
              </a:rPr>
              <a:t>Media portrays the air travel is unsafe. Is it true?</a:t>
            </a:r>
            <a:br>
              <a:rPr lang="en-US" sz="2000" dirty="0">
                <a:solidFill>
                  <a:schemeClr val="bg1"/>
                </a:solidFill>
              </a:rPr>
            </a:br>
            <a:br>
              <a:rPr lang="en-US" sz="2000" dirty="0">
                <a:solidFill>
                  <a:schemeClr val="bg1"/>
                </a:solidFill>
              </a:rPr>
            </a:br>
            <a:r>
              <a:rPr lang="en-US" sz="2000" dirty="0">
                <a:solidFill>
                  <a:schemeClr val="bg1"/>
                </a:solidFill>
              </a:rPr>
              <a:t>In 2020, there were 0.4 fatal accidents for every million flights.</a:t>
            </a:r>
            <a:br>
              <a:rPr lang="en-US" sz="2000" dirty="0">
                <a:solidFill>
                  <a:schemeClr val="bg1"/>
                </a:solidFill>
              </a:rPr>
            </a:br>
            <a:r>
              <a:rPr lang="en-US" sz="2000" dirty="0">
                <a:solidFill>
                  <a:schemeClr val="bg1"/>
                </a:solidFill>
              </a:rPr>
              <a:t> </a:t>
            </a:r>
            <a:br>
              <a:rPr lang="en-US" sz="2000" dirty="0">
                <a:solidFill>
                  <a:schemeClr val="bg1"/>
                </a:solidFill>
              </a:rPr>
            </a:br>
            <a:r>
              <a:rPr lang="en-US" sz="2000" dirty="0">
                <a:solidFill>
                  <a:schemeClr val="bg1"/>
                </a:solidFill>
              </a:rPr>
              <a:t>In 2019, the world traffic was about 37 Million, just before the pandemic.</a:t>
            </a:r>
            <a:br>
              <a:rPr lang="en-US" sz="2400" dirty="0">
                <a:solidFill>
                  <a:schemeClr val="bg1"/>
                </a:solidFill>
              </a:rPr>
            </a:br>
            <a:r>
              <a:rPr lang="en-US" sz="2400" dirty="0">
                <a:solidFill>
                  <a:schemeClr val="bg1"/>
                </a:solidFill>
              </a:rPr>
              <a:t> </a:t>
            </a:r>
          </a:p>
        </p:txBody>
      </p:sp>
      <p:cxnSp>
        <p:nvCxnSpPr>
          <p:cNvPr id="39" name="Straight Connector 38">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C3E4551-4458-B65C-2F53-556B9AEE59A6}"/>
              </a:ext>
            </a:extLst>
          </p:cNvPr>
          <p:cNvPicPr>
            <a:picLocks noChangeAspect="1"/>
          </p:cNvPicPr>
          <p:nvPr/>
        </p:nvPicPr>
        <p:blipFill>
          <a:blip r:embed="rId2"/>
          <a:stretch>
            <a:fillRect/>
          </a:stretch>
        </p:blipFill>
        <p:spPr>
          <a:xfrm>
            <a:off x="4629640" y="1266004"/>
            <a:ext cx="6848326" cy="1986013"/>
          </a:xfrm>
          <a:prstGeom prst="rect">
            <a:avLst/>
          </a:prstGeom>
          <a:ln>
            <a:solidFill>
              <a:schemeClr val="tx1"/>
            </a:solidFill>
          </a:ln>
        </p:spPr>
      </p:pic>
      <p:sp>
        <p:nvSpPr>
          <p:cNvPr id="41" name="Rectangle 40">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68E2EB62-68CA-9552-AC96-41B7BEFD35EC}"/>
              </a:ext>
            </a:extLst>
          </p:cNvPr>
          <p:cNvPicPr>
            <a:picLocks noChangeAspect="1"/>
          </p:cNvPicPr>
          <p:nvPr/>
        </p:nvPicPr>
        <p:blipFill>
          <a:blip r:embed="rId3"/>
          <a:stretch>
            <a:fillRect/>
          </a:stretch>
        </p:blipFill>
        <p:spPr>
          <a:xfrm>
            <a:off x="4629640" y="3379840"/>
            <a:ext cx="6848326" cy="2101960"/>
          </a:xfrm>
          <a:prstGeom prst="rect">
            <a:avLst/>
          </a:prstGeom>
          <a:ln>
            <a:solidFill>
              <a:schemeClr val="tx1"/>
            </a:solidFill>
          </a:ln>
        </p:spPr>
      </p:pic>
      <p:sp>
        <p:nvSpPr>
          <p:cNvPr id="52" name="TextBox 51">
            <a:extLst>
              <a:ext uri="{FF2B5EF4-FFF2-40B4-BE49-F238E27FC236}">
                <a16:creationId xmlns:a16="http://schemas.microsoft.com/office/drawing/2014/main" id="{14CE303F-24A3-BA10-6E95-CDF044F5792B}"/>
              </a:ext>
            </a:extLst>
          </p:cNvPr>
          <p:cNvSpPr txBox="1"/>
          <p:nvPr/>
        </p:nvSpPr>
        <p:spPr>
          <a:xfrm>
            <a:off x="10816166" y="5501901"/>
            <a:ext cx="732367" cy="215444"/>
          </a:xfrm>
          <a:prstGeom prst="rect">
            <a:avLst/>
          </a:prstGeom>
          <a:noFill/>
        </p:spPr>
        <p:txBody>
          <a:bodyPr wrap="square" rtlCol="0">
            <a:spAutoFit/>
          </a:bodyPr>
          <a:lstStyle/>
          <a:p>
            <a:r>
              <a:rPr lang="en-US" sz="800" dirty="0">
                <a:solidFill>
                  <a:srgbClr val="00B0F0"/>
                </a:solidFill>
                <a:hlinkClick r:id="rId4"/>
              </a:rPr>
              <a:t>Data Source</a:t>
            </a:r>
            <a:endParaRPr lang="en-US" sz="800" dirty="0">
              <a:solidFill>
                <a:srgbClr val="00B0F0"/>
              </a:solidFill>
            </a:endParaRPr>
          </a:p>
        </p:txBody>
      </p:sp>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92C5D69-BC27-D8D0-7A58-7CDFB4D57BC2}"/>
              </a:ext>
            </a:extLst>
          </p:cNvPr>
          <p:cNvPicPr>
            <a:picLocks noChangeAspect="1"/>
          </p:cNvPicPr>
          <p:nvPr/>
        </p:nvPicPr>
        <p:blipFill rotWithShape="1">
          <a:blip r:embed="rId2"/>
          <a:srcRect t="442"/>
          <a:stretch/>
        </p:blipFill>
        <p:spPr>
          <a:xfrm>
            <a:off x="159418" y="1112014"/>
            <a:ext cx="7709827" cy="4507544"/>
          </a:xfrm>
          <a:prstGeom prst="rect">
            <a:avLst/>
          </a:prstGeom>
        </p:spPr>
      </p:pic>
      <p:sp>
        <p:nvSpPr>
          <p:cNvPr id="64" name="Rectangle 63">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C4B5486-E21B-5F5E-D534-77352F2F672A}"/>
              </a:ext>
            </a:extLst>
          </p:cNvPr>
          <p:cNvSpPr>
            <a:spLocks noGrp="1"/>
          </p:cNvSpPr>
          <p:nvPr>
            <p:ph type="title"/>
          </p:nvPr>
        </p:nvSpPr>
        <p:spPr>
          <a:xfrm>
            <a:off x="8085458" y="1475234"/>
            <a:ext cx="3252265" cy="2862516"/>
          </a:xfrm>
        </p:spPr>
        <p:txBody>
          <a:bodyPr vert="horz" lIns="91440" tIns="45720" rIns="91440" bIns="45720" rtlCol="0" anchor="b">
            <a:normAutofit/>
          </a:bodyPr>
          <a:lstStyle/>
          <a:p>
            <a:r>
              <a:rPr lang="en-US" sz="2800" dirty="0">
                <a:solidFill>
                  <a:schemeClr val="tx1"/>
                </a:solidFill>
              </a:rPr>
              <a:t>The number of incidents and fatalities have decreased over the years.</a:t>
            </a:r>
          </a:p>
        </p:txBody>
      </p:sp>
      <p:cxnSp>
        <p:nvCxnSpPr>
          <p:cNvPr id="66" name="Straight Connector 65">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footer rectangle">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TextBox 37">
            <a:extLst>
              <a:ext uri="{FF2B5EF4-FFF2-40B4-BE49-F238E27FC236}">
                <a16:creationId xmlns:a16="http://schemas.microsoft.com/office/drawing/2014/main" id="{EEA9BA19-4C9B-93E3-D88C-1B0D26E5EC49}"/>
              </a:ext>
            </a:extLst>
          </p:cNvPr>
          <p:cNvSpPr txBox="1"/>
          <p:nvPr/>
        </p:nvSpPr>
        <p:spPr>
          <a:xfrm>
            <a:off x="7136878" y="5378749"/>
            <a:ext cx="732367" cy="215444"/>
          </a:xfrm>
          <a:prstGeom prst="rect">
            <a:avLst/>
          </a:prstGeom>
          <a:noFill/>
        </p:spPr>
        <p:txBody>
          <a:bodyPr wrap="square" rtlCol="0">
            <a:spAutoFit/>
          </a:bodyPr>
          <a:lstStyle/>
          <a:p>
            <a:r>
              <a:rPr lang="en-US" sz="800" dirty="0">
                <a:solidFill>
                  <a:srgbClr val="00B0F0"/>
                </a:solidFill>
                <a:hlinkClick r:id="rId3"/>
              </a:rPr>
              <a:t>Data Source</a:t>
            </a:r>
            <a:endParaRPr lang="en-US" sz="800" dirty="0">
              <a:solidFill>
                <a:srgbClr val="00B0F0"/>
              </a:solidFill>
            </a:endParaRPr>
          </a:p>
        </p:txBody>
      </p:sp>
    </p:spTree>
    <p:extLst>
      <p:ext uri="{BB962C8B-B14F-4D97-AF65-F5344CB8AC3E}">
        <p14:creationId xmlns:p14="http://schemas.microsoft.com/office/powerpoint/2010/main" val="8812931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A2C7F2B-C895-8529-A69C-EE9D935A34AD}"/>
              </a:ext>
            </a:extLst>
          </p:cNvPr>
          <p:cNvSpPr>
            <a:spLocks noGrp="1"/>
          </p:cNvSpPr>
          <p:nvPr>
            <p:ph type="body" sz="half" idx="2"/>
          </p:nvPr>
        </p:nvSpPr>
        <p:spPr>
          <a:xfrm>
            <a:off x="831518" y="4953750"/>
            <a:ext cx="10113264" cy="609600"/>
          </a:xfrm>
        </p:spPr>
        <p:txBody>
          <a:bodyPr>
            <a:noAutofit/>
          </a:bodyPr>
          <a:lstStyle/>
          <a:p>
            <a:r>
              <a:rPr lang="en-US" sz="2000" dirty="0">
                <a:latin typeface="+mj-lt"/>
              </a:rPr>
              <a:t>Across all the major international and domestic(US) airlines, the fatal incidents are less to none during 2000 - 14.</a:t>
            </a:r>
          </a:p>
        </p:txBody>
      </p:sp>
      <p:sp>
        <p:nvSpPr>
          <p:cNvPr id="8" name="Picture Placeholder 7">
            <a:extLst>
              <a:ext uri="{FF2B5EF4-FFF2-40B4-BE49-F238E27FC236}">
                <a16:creationId xmlns:a16="http://schemas.microsoft.com/office/drawing/2014/main" id="{B932D051-3E87-F7F1-E656-2FCDA31BC52E}"/>
              </a:ext>
            </a:extLst>
          </p:cNvPr>
          <p:cNvSpPr>
            <a:spLocks noGrp="1"/>
          </p:cNvSpPr>
          <p:nvPr>
            <p:ph type="pic" idx="1"/>
          </p:nvPr>
        </p:nvSpPr>
        <p:spPr/>
      </p:sp>
      <p:pic>
        <p:nvPicPr>
          <p:cNvPr id="10" name="Picture 9">
            <a:extLst>
              <a:ext uri="{FF2B5EF4-FFF2-40B4-BE49-F238E27FC236}">
                <a16:creationId xmlns:a16="http://schemas.microsoft.com/office/drawing/2014/main" id="{E7011924-62E6-355B-C66B-F45DF7BE68FA}"/>
              </a:ext>
            </a:extLst>
          </p:cNvPr>
          <p:cNvPicPr>
            <a:picLocks noChangeAspect="1"/>
          </p:cNvPicPr>
          <p:nvPr/>
        </p:nvPicPr>
        <p:blipFill>
          <a:blip r:embed="rId2"/>
          <a:stretch>
            <a:fillRect/>
          </a:stretch>
        </p:blipFill>
        <p:spPr>
          <a:xfrm>
            <a:off x="99097" y="1"/>
            <a:ext cx="11999811" cy="4537352"/>
          </a:xfrm>
          <a:prstGeom prst="rect">
            <a:avLst/>
          </a:prstGeom>
        </p:spPr>
      </p:pic>
      <p:sp>
        <p:nvSpPr>
          <p:cNvPr id="11" name="TextBox 10">
            <a:extLst>
              <a:ext uri="{FF2B5EF4-FFF2-40B4-BE49-F238E27FC236}">
                <a16:creationId xmlns:a16="http://schemas.microsoft.com/office/drawing/2014/main" id="{A0F67ED3-2079-9B27-0E2B-50B1F437A562}"/>
              </a:ext>
            </a:extLst>
          </p:cNvPr>
          <p:cNvSpPr txBox="1"/>
          <p:nvPr/>
        </p:nvSpPr>
        <p:spPr>
          <a:xfrm>
            <a:off x="99151" y="4362906"/>
            <a:ext cx="732367" cy="215444"/>
          </a:xfrm>
          <a:prstGeom prst="rect">
            <a:avLst/>
          </a:prstGeom>
          <a:noFill/>
        </p:spPr>
        <p:txBody>
          <a:bodyPr wrap="square" rtlCol="0">
            <a:spAutoFit/>
          </a:bodyPr>
          <a:lstStyle/>
          <a:p>
            <a:r>
              <a:rPr lang="en-US" sz="800" dirty="0">
                <a:solidFill>
                  <a:srgbClr val="00B0F0"/>
                </a:solidFill>
                <a:hlinkClick r:id="rId3"/>
              </a:rPr>
              <a:t>Data Source</a:t>
            </a:r>
            <a:endParaRPr lang="en-US" sz="800" dirty="0">
              <a:solidFill>
                <a:srgbClr val="00B0F0"/>
              </a:solidFill>
            </a:endParaRPr>
          </a:p>
        </p:txBody>
      </p:sp>
    </p:spTree>
    <p:extLst>
      <p:ext uri="{BB962C8B-B14F-4D97-AF65-F5344CB8AC3E}">
        <p14:creationId xmlns:p14="http://schemas.microsoft.com/office/powerpoint/2010/main" val="271426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5F8C402-13D9-5489-922A-7717719F4276}"/>
              </a:ext>
            </a:extLst>
          </p:cNvPr>
          <p:cNvSpPr>
            <a:spLocks noGrp="1"/>
          </p:cNvSpPr>
          <p:nvPr>
            <p:ph type="title"/>
          </p:nvPr>
        </p:nvSpPr>
        <p:spPr>
          <a:xfrm>
            <a:off x="949047" y="643466"/>
            <a:ext cx="2771273" cy="5470463"/>
          </a:xfrm>
        </p:spPr>
        <p:txBody>
          <a:bodyPr vert="horz" lIns="91440" tIns="45720" rIns="91440" bIns="45720" rtlCol="0" anchor="ctr">
            <a:normAutofit/>
          </a:bodyPr>
          <a:lstStyle/>
          <a:p>
            <a:r>
              <a:rPr lang="en-US" dirty="0">
                <a:solidFill>
                  <a:schemeClr val="tx1">
                    <a:lumMod val="75000"/>
                    <a:lumOff val="25000"/>
                  </a:schemeClr>
                </a:solidFill>
              </a:rPr>
              <a:t>Is vehicular travel safer than air travel?</a:t>
            </a: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In 2020, Texas alone had about 4000 vehicular fatalities.</a:t>
            </a:r>
            <a:br>
              <a:rPr lang="en-US" sz="2000" dirty="0">
                <a:solidFill>
                  <a:schemeClr val="tx1">
                    <a:lumMod val="75000"/>
                    <a:lumOff val="25000"/>
                  </a:schemeClr>
                </a:solidFill>
              </a:rPr>
            </a:br>
            <a:br>
              <a:rPr lang="en-US" sz="2000" dirty="0">
                <a:solidFill>
                  <a:schemeClr val="tx1">
                    <a:lumMod val="75000"/>
                    <a:lumOff val="25000"/>
                  </a:schemeClr>
                </a:solidFill>
              </a:rPr>
            </a:br>
            <a:endParaRPr lang="en-US" dirty="0">
              <a:solidFill>
                <a:schemeClr val="tx1">
                  <a:lumMod val="75000"/>
                  <a:lumOff val="25000"/>
                </a:schemeClr>
              </a:solidFill>
            </a:endParaRPr>
          </a:p>
        </p:txBody>
      </p:sp>
      <p:cxnSp>
        <p:nvCxnSpPr>
          <p:cNvPr id="50" name="Straight Connector 4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FFB5FB6-F849-0157-7819-ACA5D4D85FB5}"/>
              </a:ext>
            </a:extLst>
          </p:cNvPr>
          <p:cNvPicPr>
            <a:picLocks noChangeAspect="1"/>
          </p:cNvPicPr>
          <p:nvPr/>
        </p:nvPicPr>
        <p:blipFill>
          <a:blip r:embed="rId2"/>
          <a:stretch>
            <a:fillRect/>
          </a:stretch>
        </p:blipFill>
        <p:spPr>
          <a:xfrm>
            <a:off x="4237144" y="243231"/>
            <a:ext cx="3879735" cy="5914339"/>
          </a:xfrm>
          <a:prstGeom prst="rect">
            <a:avLst/>
          </a:prstGeom>
        </p:spPr>
      </p:pic>
      <p:pic>
        <p:nvPicPr>
          <p:cNvPr id="23" name="Picture 22">
            <a:extLst>
              <a:ext uri="{FF2B5EF4-FFF2-40B4-BE49-F238E27FC236}">
                <a16:creationId xmlns:a16="http://schemas.microsoft.com/office/drawing/2014/main" id="{4D964725-EBAE-A85B-3D49-7856E0912073}"/>
              </a:ext>
            </a:extLst>
          </p:cNvPr>
          <p:cNvPicPr>
            <a:picLocks noChangeAspect="1"/>
          </p:cNvPicPr>
          <p:nvPr/>
        </p:nvPicPr>
        <p:blipFill>
          <a:blip r:embed="rId3"/>
          <a:stretch>
            <a:fillRect/>
          </a:stretch>
        </p:blipFill>
        <p:spPr>
          <a:xfrm>
            <a:off x="8145824" y="3031803"/>
            <a:ext cx="4017358" cy="3125767"/>
          </a:xfrm>
          <a:prstGeom prst="rect">
            <a:avLst/>
          </a:prstGeom>
        </p:spPr>
      </p:pic>
      <p:sp>
        <p:nvSpPr>
          <p:cNvPr id="25" name="TextBox 24">
            <a:extLst>
              <a:ext uri="{FF2B5EF4-FFF2-40B4-BE49-F238E27FC236}">
                <a16:creationId xmlns:a16="http://schemas.microsoft.com/office/drawing/2014/main" id="{95F40FB3-6C8C-B9BD-543D-DDE6F54DD98F}"/>
              </a:ext>
            </a:extLst>
          </p:cNvPr>
          <p:cNvSpPr txBox="1"/>
          <p:nvPr/>
        </p:nvSpPr>
        <p:spPr>
          <a:xfrm>
            <a:off x="8247617" y="1399907"/>
            <a:ext cx="3612555" cy="1477328"/>
          </a:xfrm>
          <a:prstGeom prst="rect">
            <a:avLst/>
          </a:prstGeom>
          <a:noFill/>
        </p:spPr>
        <p:txBody>
          <a:bodyPr wrap="square" rtlCol="0">
            <a:spAutoFit/>
          </a:bodyPr>
          <a:lstStyle/>
          <a:p>
            <a:r>
              <a:rPr lang="en-US" sz="1800" dirty="0">
                <a:solidFill>
                  <a:schemeClr val="tx1">
                    <a:lumMod val="75000"/>
                    <a:lumOff val="25000"/>
                  </a:schemeClr>
                </a:solidFill>
                <a:latin typeface="+mj-lt"/>
              </a:rPr>
              <a:t>The total percentage of Airline fatalities worldwide is negligible when compared to vehicular fatalities just in the US.</a:t>
            </a:r>
            <a:endParaRPr lang="en-US" dirty="0">
              <a:latin typeface="+mj-lt"/>
            </a:endParaRPr>
          </a:p>
        </p:txBody>
      </p:sp>
      <p:sp>
        <p:nvSpPr>
          <p:cNvPr id="27" name="TextBox 26">
            <a:extLst>
              <a:ext uri="{FF2B5EF4-FFF2-40B4-BE49-F238E27FC236}">
                <a16:creationId xmlns:a16="http://schemas.microsoft.com/office/drawing/2014/main" id="{78077E95-61F0-6D19-297C-388928BB2CAC}"/>
              </a:ext>
            </a:extLst>
          </p:cNvPr>
          <p:cNvSpPr txBox="1"/>
          <p:nvPr/>
        </p:nvSpPr>
        <p:spPr>
          <a:xfrm>
            <a:off x="4208199" y="5956019"/>
            <a:ext cx="732367" cy="215444"/>
          </a:xfrm>
          <a:prstGeom prst="rect">
            <a:avLst/>
          </a:prstGeom>
          <a:noFill/>
        </p:spPr>
        <p:txBody>
          <a:bodyPr wrap="square" rtlCol="0">
            <a:spAutoFit/>
          </a:bodyPr>
          <a:lstStyle/>
          <a:p>
            <a:r>
              <a:rPr lang="en-US" sz="800" dirty="0">
                <a:solidFill>
                  <a:srgbClr val="00B0F0"/>
                </a:solidFill>
                <a:hlinkClick r:id="rId4"/>
              </a:rPr>
              <a:t>Data Source</a:t>
            </a:r>
            <a:endParaRPr lang="en-US" sz="800" dirty="0">
              <a:solidFill>
                <a:srgbClr val="00B0F0"/>
              </a:solidFill>
            </a:endParaRPr>
          </a:p>
        </p:txBody>
      </p:sp>
    </p:spTree>
    <p:extLst>
      <p:ext uri="{BB962C8B-B14F-4D97-AF65-F5344CB8AC3E}">
        <p14:creationId xmlns:p14="http://schemas.microsoft.com/office/powerpoint/2010/main" val="18751072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249F04-ECB4-89F8-932E-589B3CB15136}"/>
              </a:ext>
            </a:extLst>
          </p:cNvPr>
          <p:cNvSpPr>
            <a:spLocks noGrp="1"/>
          </p:cNvSpPr>
          <p:nvPr>
            <p:ph type="title"/>
          </p:nvPr>
        </p:nvSpPr>
        <p:spPr>
          <a:xfrm>
            <a:off x="5116783" y="516835"/>
            <a:ext cx="5977937" cy="1666501"/>
          </a:xfrm>
        </p:spPr>
        <p:txBody>
          <a:bodyPr>
            <a:normAutofit/>
          </a:bodyPr>
          <a:lstStyle/>
          <a:p>
            <a:r>
              <a:rPr lang="en-US" sz="4000" dirty="0">
                <a:solidFill>
                  <a:srgbClr val="FFFFFF"/>
                </a:solidFill>
              </a:rPr>
              <a:t>KEY TAKEAWAYS / RECOMMENDATIONS</a:t>
            </a: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3E85CC-34E3-91EB-E6E0-54C4B34F3874}"/>
              </a:ext>
            </a:extLst>
          </p:cNvPr>
          <p:cNvSpPr>
            <a:spLocks noGrp="1"/>
          </p:cNvSpPr>
          <p:nvPr>
            <p:ph idx="1"/>
          </p:nvPr>
        </p:nvSpPr>
        <p:spPr>
          <a:xfrm>
            <a:off x="5116784" y="2546224"/>
            <a:ext cx="5977938" cy="4015443"/>
          </a:xfrm>
        </p:spPr>
        <p:txBody>
          <a:bodyPr>
            <a:normAutofit fontScale="92500" lnSpcReduction="20000"/>
          </a:bodyPr>
          <a:lstStyle/>
          <a:p>
            <a:r>
              <a:rPr lang="en-US" sz="1800" dirty="0">
                <a:solidFill>
                  <a:srgbClr val="FFFFFF"/>
                </a:solidFill>
                <a:latin typeface="+mj-lt"/>
              </a:rPr>
              <a:t>- Less than 0.5 fatal incidents for every million flights around the world</a:t>
            </a:r>
          </a:p>
          <a:p>
            <a:r>
              <a:rPr lang="en-US" sz="1800" dirty="0">
                <a:solidFill>
                  <a:srgbClr val="FFFFFF"/>
                </a:solidFill>
                <a:latin typeface="+mj-lt"/>
              </a:rPr>
              <a:t>- There has been drastic reduction in air accidents, possibly due to growth in technology in flights and communication systems</a:t>
            </a:r>
          </a:p>
          <a:p>
            <a:r>
              <a:rPr lang="en-US" sz="1800" dirty="0">
                <a:solidFill>
                  <a:srgbClr val="FFFFFF"/>
                </a:solidFill>
                <a:latin typeface="+mj-lt"/>
              </a:rPr>
              <a:t>- Across all major international and domestic flights, fatal incidents in the last 20 years have been only 2 to none.</a:t>
            </a:r>
          </a:p>
          <a:p>
            <a:r>
              <a:rPr lang="en-US" sz="1800" dirty="0">
                <a:solidFill>
                  <a:srgbClr val="FFFFFF"/>
                </a:solidFill>
                <a:latin typeface="+mj-lt"/>
              </a:rPr>
              <a:t>- There are higher chances of fatality due to road accidents than air accidents</a:t>
            </a:r>
          </a:p>
          <a:p>
            <a:r>
              <a:rPr lang="en-US" sz="1800" dirty="0">
                <a:solidFill>
                  <a:srgbClr val="FFFFFF"/>
                </a:solidFill>
                <a:latin typeface="+mj-lt"/>
              </a:rPr>
              <a:t>- Air travel is safe and convenient. </a:t>
            </a:r>
          </a:p>
          <a:p>
            <a:r>
              <a:rPr lang="en-US" sz="1800" dirty="0">
                <a:solidFill>
                  <a:srgbClr val="FFFFFF"/>
                </a:solidFill>
                <a:latin typeface="+mj-lt"/>
              </a:rPr>
              <a:t>Where are you off to next?</a:t>
            </a:r>
          </a:p>
        </p:txBody>
      </p:sp>
      <p:pic>
        <p:nvPicPr>
          <p:cNvPr id="6" name="Picture 5">
            <a:extLst>
              <a:ext uri="{FF2B5EF4-FFF2-40B4-BE49-F238E27FC236}">
                <a16:creationId xmlns:a16="http://schemas.microsoft.com/office/drawing/2014/main" id="{28A5CE48-07E7-D972-BEE7-74EE619494C3}"/>
              </a:ext>
            </a:extLst>
          </p:cNvPr>
          <p:cNvPicPr>
            <a:picLocks noChangeAspect="1"/>
          </p:cNvPicPr>
          <p:nvPr/>
        </p:nvPicPr>
        <p:blipFill>
          <a:blip r:embed="rId2"/>
          <a:stretch>
            <a:fillRect/>
          </a:stretch>
        </p:blipFill>
        <p:spPr>
          <a:xfrm>
            <a:off x="171168" y="1103586"/>
            <a:ext cx="4779203" cy="5458079"/>
          </a:xfrm>
          <a:prstGeom prst="rect">
            <a:avLst/>
          </a:prstGeom>
        </p:spPr>
      </p:pic>
    </p:spTree>
    <p:extLst>
      <p:ext uri="{BB962C8B-B14F-4D97-AF65-F5344CB8AC3E}">
        <p14:creationId xmlns:p14="http://schemas.microsoft.com/office/powerpoint/2010/main" val="353807960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63AB62-342A-BA99-0BED-5FEC02F64EA6}"/>
              </a:ext>
            </a:extLst>
          </p:cNvPr>
          <p:cNvSpPr>
            <a:spLocks noGrp="1"/>
          </p:cNvSpPr>
          <p:nvPr>
            <p:ph type="title"/>
          </p:nvPr>
        </p:nvSpPr>
        <p:spPr>
          <a:xfrm>
            <a:off x="1097280" y="286603"/>
            <a:ext cx="10058400" cy="1450757"/>
          </a:xfrm>
        </p:spPr>
        <p:txBody>
          <a:bodyPr anchor="ctr">
            <a:normAutofit/>
          </a:bodyPr>
          <a:lstStyle/>
          <a:p>
            <a:r>
              <a:rPr lang="en-US" sz="3200" dirty="0">
                <a:solidFill>
                  <a:srgbClr val="FFFFFF"/>
                </a:solidFill>
              </a:rPr>
              <a:t>LEGAL AND ETHICAL CONSIDERATIONS</a:t>
            </a:r>
          </a:p>
        </p:txBody>
      </p:sp>
      <p:sp>
        <p:nvSpPr>
          <p:cNvPr id="3" name="Content Placeholder 2">
            <a:extLst>
              <a:ext uri="{FF2B5EF4-FFF2-40B4-BE49-F238E27FC236}">
                <a16:creationId xmlns:a16="http://schemas.microsoft.com/office/drawing/2014/main" id="{6DA1D461-B71E-7810-DAF7-E268E23C3131}"/>
              </a:ext>
            </a:extLst>
          </p:cNvPr>
          <p:cNvSpPr>
            <a:spLocks noGrp="1"/>
          </p:cNvSpPr>
          <p:nvPr>
            <p:ph idx="1"/>
          </p:nvPr>
        </p:nvSpPr>
        <p:spPr>
          <a:xfrm>
            <a:off x="486833" y="2023962"/>
            <a:ext cx="11202172" cy="4043509"/>
          </a:xfrm>
        </p:spPr>
        <p:txBody>
          <a:bodyPr>
            <a:normAutofit fontScale="85000" lnSpcReduction="20000"/>
          </a:bodyPr>
          <a:lstStyle/>
          <a:p>
            <a:r>
              <a:rPr lang="en-US" dirty="0"/>
              <a:t>1. No PII Data has been used for the analysis</a:t>
            </a:r>
          </a:p>
          <a:p>
            <a:r>
              <a:rPr lang="en-US" dirty="0"/>
              <a:t>2. All data sources are extracted from public domains, shared by organizations for educational purposes</a:t>
            </a:r>
          </a:p>
          <a:p>
            <a:r>
              <a:rPr lang="en-US" dirty="0"/>
              <a:t>3. All references are listed below</a:t>
            </a:r>
          </a:p>
          <a:p>
            <a:r>
              <a:rPr lang="en-US" dirty="0"/>
              <a:t>REFERENCES – </a:t>
            </a:r>
          </a:p>
          <a:p>
            <a:r>
              <a:rPr lang="en-US" dirty="0"/>
              <a:t>Accidents and Fatalities </a:t>
            </a:r>
            <a:r>
              <a:rPr lang="en-US" dirty="0" err="1"/>
              <a:t>Pery</a:t>
            </a:r>
            <a:r>
              <a:rPr lang="en-US" dirty="0"/>
              <a:t> Year - </a:t>
            </a:r>
          </a:p>
          <a:p>
            <a:r>
              <a:rPr lang="en-US" dirty="0">
                <a:hlinkClick r:id="rId2"/>
              </a:rPr>
              <a:t>https://docs.google.com/spreadsheets/d/1SDp7p1y6m7N5xD5_fpOkYOrJvd68V7iy6etXy2cetb8/edit#gid=1448957446</a:t>
            </a:r>
            <a:r>
              <a:rPr lang="en-US" dirty="0"/>
              <a:t>   </a:t>
            </a:r>
          </a:p>
          <a:p>
            <a:r>
              <a:rPr lang="en-US" dirty="0"/>
              <a:t>Airline-safety</a:t>
            </a:r>
          </a:p>
          <a:p>
            <a:r>
              <a:rPr lang="en-US" dirty="0">
                <a:hlinkClick r:id="rId3"/>
              </a:rPr>
              <a:t>https://github.com/fivethirtyeight/data/tree/master/airline-safety</a:t>
            </a:r>
            <a:r>
              <a:rPr lang="en-US" dirty="0"/>
              <a:t> </a:t>
            </a:r>
          </a:p>
          <a:p>
            <a:r>
              <a:rPr lang="en-US" dirty="0"/>
              <a:t>Fatality Analysis Reporting System</a:t>
            </a:r>
          </a:p>
          <a:p>
            <a:r>
              <a:rPr lang="en-US" dirty="0">
                <a:hlinkClick r:id="rId4"/>
              </a:rPr>
              <a:t>https://www.nhtsa.gov/file-downloads?p=nhtsa/downloads/FARS/2020/National/</a:t>
            </a:r>
            <a:r>
              <a:rPr lang="en-US" dirty="0"/>
              <a:t>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782477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{CEA7CA50-499C-4845-9B3C-0DEE710D7CD8}tf11429527_win32</Template>
  <TotalTime>3761</TotalTime>
  <Words>387</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Bookman Old Style</vt:lpstr>
      <vt:lpstr>Calibri</vt:lpstr>
      <vt:lpstr>Franklin Gothic Book</vt:lpstr>
      <vt:lpstr>1_RetrospectVTI</vt:lpstr>
      <vt:lpstr>ABC Airlines</vt:lpstr>
      <vt:lpstr>Safety Analysis</vt:lpstr>
      <vt:lpstr>How Safe are we in flight?  Media portrays the air travel is unsafe. Is it true?  In 2020, there were 0.4 fatal accidents for every million flights.   In 2019, the world traffic was about 37 Million, just before the pandemic.  </vt:lpstr>
      <vt:lpstr>The number of incidents and fatalities have decreased over the years.</vt:lpstr>
      <vt:lpstr>PowerPoint Presentation</vt:lpstr>
      <vt:lpstr>Is vehicular travel safer than air travel?    In 2020, Texas alone had about 4000 vehicular fatalities.  </vt:lpstr>
      <vt:lpstr>KEY TAKEAWAYS / RECOMMENDATIONS</vt:lpstr>
      <vt:lpstr>LEGAL AND ETHICAL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Airlines</dc:title>
  <dc:creator>Meenakshi Shankara</dc:creator>
  <cp:lastModifiedBy>Meenakshi Shankara</cp:lastModifiedBy>
  <cp:revision>4</cp:revision>
  <dcterms:created xsi:type="dcterms:W3CDTF">2022-07-07T12:59:32Z</dcterms:created>
  <dcterms:modified xsi:type="dcterms:W3CDTF">2022-07-10T03:41:05Z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