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A3255-DA60-448C-AE37-B2B33B9335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54B1-DCAF-4F14-89E3-1A6D6840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2534-A90F-41A3-B5A0-4C76FB4612D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C25-9C22-479A-92FA-272F1ECCD3D6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7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93-7536-49F7-A8D7-08458E7747B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199A-8A22-4B4F-89C5-649ED3D655E6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42F0-7113-4FFB-8AB3-2081F0C1C60E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FE5-BAE6-4A51-8A94-664EA1F50575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FAB-479F-41BD-87E8-C1E77DC59107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D13-45ED-4680-AED0-5979E2251BBD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71B7-43DB-44CE-A17A-1382401ED692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6D84-CB11-422F-A00C-29970ED8D37B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AF7-6D19-4CE2-B328-D83192A09C0B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83A4-F71A-4DF6-8DC8-7CFD37565D5C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Decision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OBJECTIVE- </a:t>
            </a:r>
            <a:r>
              <a:rPr lang="en-GB" dirty="0"/>
              <a:t>To quantify the </a:t>
            </a:r>
            <a:r>
              <a:rPr lang="en-GB" dirty="0" err="1"/>
              <a:t>pharmacoeconomic</a:t>
            </a:r>
            <a:r>
              <a:rPr lang="en-GB" dirty="0"/>
              <a:t> impact of drug-drug interactions with hormonal contraceptive agents examining the cost of unintended pregnancy and side effects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TARGET POPULATION- Cohort of </a:t>
            </a:r>
          </a:p>
          <a:p>
            <a:pPr lvl="1"/>
            <a:r>
              <a:rPr lang="en-GB" dirty="0" smtClean="0"/>
              <a:t>healthy (no interacting co-medications) and </a:t>
            </a:r>
          </a:p>
          <a:p>
            <a:pPr lvl="1"/>
            <a:r>
              <a:rPr lang="en-GB" dirty="0" smtClean="0"/>
              <a:t>“at-risk” women (who have co-morbid conditions that require using interacting co-medications) </a:t>
            </a:r>
          </a:p>
          <a:p>
            <a:pPr lvl="1"/>
            <a:r>
              <a:rPr lang="en-GB" dirty="0" smtClean="0"/>
              <a:t>aged 15-44 years </a:t>
            </a:r>
          </a:p>
          <a:p>
            <a:pPr lvl="1"/>
            <a:r>
              <a:rPr lang="en-GB" dirty="0" smtClean="0"/>
              <a:t>Who use oral contraceptive pills with an intention to avoid pregnancy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Tentative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598126" y="1690688"/>
            <a:ext cx="3291840" cy="882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Pill ± Enzyme inducer/inhibitor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77440" y="3167424"/>
            <a:ext cx="2220686" cy="875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Unintended pregnancy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38153" y="3167425"/>
            <a:ext cx="2220686" cy="875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Adverse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6165" y="4120378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Birth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19347" y="5169394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Induced abortion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2832" y="5169394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Spontaneous abortion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54136" y="4413020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Ectopic pregnancy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4931" y="4350737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38153" y="5169394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5514" y="5169394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Stroke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358839" y="4120378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Irregular bleeding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flipH="1">
            <a:off x="3487783" y="2573383"/>
            <a:ext cx="2756263" cy="5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6244046" y="2573383"/>
            <a:ext cx="3004450" cy="59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1169126" y="4042635"/>
            <a:ext cx="2318657" cy="7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 flipH="1">
            <a:off x="2142308" y="4042635"/>
            <a:ext cx="1345475" cy="112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>
            <a:off x="3487783" y="4042635"/>
            <a:ext cx="418010" cy="112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10" idx="0"/>
          </p:cNvCxnSpPr>
          <p:nvPr/>
        </p:nvCxnSpPr>
        <p:spPr>
          <a:xfrm>
            <a:off x="3487783" y="4042635"/>
            <a:ext cx="1589314" cy="3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1" idx="0"/>
          </p:cNvCxnSpPr>
          <p:nvPr/>
        </p:nvCxnSpPr>
        <p:spPr>
          <a:xfrm flipH="1">
            <a:off x="7667892" y="4042636"/>
            <a:ext cx="1580604" cy="30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12" idx="0"/>
          </p:cNvCxnSpPr>
          <p:nvPr/>
        </p:nvCxnSpPr>
        <p:spPr>
          <a:xfrm flipH="1">
            <a:off x="8961114" y="4042636"/>
            <a:ext cx="287382" cy="11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4"/>
            <a:endCxn id="13" idx="0"/>
          </p:cNvCxnSpPr>
          <p:nvPr/>
        </p:nvCxnSpPr>
        <p:spPr>
          <a:xfrm>
            <a:off x="9248496" y="4042636"/>
            <a:ext cx="1449979" cy="11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14" idx="0"/>
          </p:cNvCxnSpPr>
          <p:nvPr/>
        </p:nvCxnSpPr>
        <p:spPr>
          <a:xfrm>
            <a:off x="9248496" y="4042636"/>
            <a:ext cx="1933304" cy="7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1"/>
            <a:endCxn id="4" idx="0"/>
          </p:cNvCxnSpPr>
          <p:nvPr/>
        </p:nvCxnSpPr>
        <p:spPr>
          <a:xfrm rot="5400000" flipH="1" flipV="1">
            <a:off x="5597491" y="1173402"/>
            <a:ext cx="129268" cy="1163841"/>
          </a:xfrm>
          <a:prstGeom prst="curvedConnector3">
            <a:avLst>
              <a:gd name="adj1" fmla="val 276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890122">
            <a:off x="3932832" y="2585948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p_failure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6165" y="1690688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Differs by intervention since enzyme inducer/inhibitor can change failure rates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>
            <a:endCxn id="41" idx="1"/>
          </p:cNvCxnSpPr>
          <p:nvPr/>
        </p:nvCxnSpPr>
        <p:spPr>
          <a:xfrm rot="16200000" flipH="1">
            <a:off x="3255841" y="2187239"/>
            <a:ext cx="789124" cy="5864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251758" y="2061855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Differs by intervention since enzyme inducer can increase inter menstrual bleeding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>
            <a:endCxn id="14" idx="7"/>
          </p:cNvCxnSpPr>
          <p:nvPr/>
        </p:nvCxnSpPr>
        <p:spPr>
          <a:xfrm rot="16200000" flipH="1">
            <a:off x="10717818" y="3170218"/>
            <a:ext cx="1222501" cy="86930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077096" y="5457411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Enzyme inhibitors may increase VTE prevalence. Don’t know by how much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0" name="Curved Connector 49"/>
          <p:cNvCxnSpPr>
            <a:endCxn id="11" idx="4"/>
          </p:cNvCxnSpPr>
          <p:nvPr/>
        </p:nvCxnSpPr>
        <p:spPr>
          <a:xfrm flipV="1">
            <a:off x="7001691" y="5004514"/>
            <a:ext cx="666201" cy="39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51003" y="3197010"/>
            <a:ext cx="281936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Outputs-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Costs, Outcomes and QALYs</a:t>
            </a:r>
          </a:p>
        </p:txBody>
      </p:sp>
    </p:spTree>
    <p:extLst>
      <p:ext uri="{BB962C8B-B14F-4D97-AF65-F5344CB8AC3E}">
        <p14:creationId xmlns:p14="http://schemas.microsoft.com/office/powerpoint/2010/main" val="2143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Workshop goals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Collected input variables </a:t>
            </a:r>
          </a:p>
          <a:p>
            <a:r>
              <a:rPr lang="en-US" dirty="0" smtClean="0"/>
              <a:t>Data on this field is sparse</a:t>
            </a:r>
          </a:p>
          <a:p>
            <a:r>
              <a:rPr lang="en-US" dirty="0" smtClean="0"/>
              <a:t>Model will be assumption heavy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Need clarity 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Model structure and type to be used to answer clinical question</a:t>
            </a:r>
          </a:p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Ways to “validate” this model given that there are limited studies with DDI – outcome link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203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Decision Problem</vt:lpstr>
      <vt:lpstr>Tentative model</vt:lpstr>
      <vt:lpstr>Workshop goals</vt:lpstr>
    </vt:vector>
  </TitlesOfParts>
  <Company>UNTHSC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Problem</dc:title>
  <dc:creator>Srinivasan, Meenakshi</dc:creator>
  <cp:lastModifiedBy>Srinivasan, Meenakshi</cp:lastModifiedBy>
  <cp:revision>12</cp:revision>
  <dcterms:created xsi:type="dcterms:W3CDTF">2020-03-31T00:41:07Z</dcterms:created>
  <dcterms:modified xsi:type="dcterms:W3CDTF">2020-03-31T15:32:12Z</dcterms:modified>
</cp:coreProperties>
</file>